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81" r:id="rId11"/>
    <p:sldId id="282" r:id="rId12"/>
    <p:sldId id="283" r:id="rId13"/>
    <p:sldId id="263" r:id="rId14"/>
    <p:sldId id="264" r:id="rId15"/>
    <p:sldId id="265" r:id="rId16"/>
    <p:sldId id="284" r:id="rId17"/>
    <p:sldId id="270" r:id="rId18"/>
    <p:sldId id="266" r:id="rId19"/>
    <p:sldId id="268" r:id="rId20"/>
    <p:sldId id="267" r:id="rId21"/>
    <p:sldId id="269" r:id="rId22"/>
    <p:sldId id="271" r:id="rId23"/>
    <p:sldId id="285" r:id="rId24"/>
    <p:sldId id="272" r:id="rId25"/>
    <p:sldId id="273" r:id="rId26"/>
    <p:sldId id="274" r:id="rId27"/>
    <p:sldId id="275" r:id="rId28"/>
    <p:sldId id="276" r:id="rId29"/>
    <p:sldId id="277" r:id="rId30"/>
    <p:sldId id="297" r:id="rId31"/>
    <p:sldId id="278" r:id="rId32"/>
    <p:sldId id="286" r:id="rId33"/>
    <p:sldId id="287" r:id="rId34"/>
    <p:sldId id="289" r:id="rId35"/>
    <p:sldId id="290" r:id="rId36"/>
    <p:sldId id="292" r:id="rId37"/>
    <p:sldId id="293" r:id="rId38"/>
    <p:sldId id="298" r:id="rId39"/>
    <p:sldId id="295" r:id="rId40"/>
    <p:sldId id="299" r:id="rId41"/>
    <p:sldId id="296" r:id="rId42"/>
    <p:sldId id="300" r:id="rId43"/>
    <p:sldId id="301" r:id="rId44"/>
    <p:sldId id="302" r:id="rId45"/>
    <p:sldId id="303" r:id="rId46"/>
    <p:sldId id="304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8" r:id="rId56"/>
    <p:sldId id="314" r:id="rId57"/>
    <p:sldId id="315" r:id="rId58"/>
    <p:sldId id="317" r:id="rId59"/>
    <p:sldId id="316" r:id="rId60"/>
    <p:sldId id="319" r:id="rId61"/>
    <p:sldId id="321" r:id="rId62"/>
    <p:sldId id="322" r:id="rId63"/>
    <p:sldId id="320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94660"/>
  </p:normalViewPr>
  <p:slideViewPr>
    <p:cSldViewPr>
      <p:cViewPr>
        <p:scale>
          <a:sx n="77" d="100"/>
          <a:sy n="77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D2-0464-41B9-B0AE-EB2A713026C1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369-3A42-411F-8730-82241A7A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D2-0464-41B9-B0AE-EB2A713026C1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369-3A42-411F-8730-82241A7A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D2-0464-41B9-B0AE-EB2A713026C1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369-3A42-411F-8730-82241A7A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D2-0464-41B9-B0AE-EB2A713026C1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369-3A42-411F-8730-82241A7A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D2-0464-41B9-B0AE-EB2A713026C1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369-3A42-411F-8730-82241A7A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D2-0464-41B9-B0AE-EB2A713026C1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369-3A42-411F-8730-82241A7A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D2-0464-41B9-B0AE-EB2A713026C1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369-3A42-411F-8730-82241A7A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D2-0464-41B9-B0AE-EB2A713026C1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369-3A42-411F-8730-82241A7A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D2-0464-41B9-B0AE-EB2A713026C1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369-3A42-411F-8730-82241A7A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D2-0464-41B9-B0AE-EB2A713026C1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369-3A42-411F-8730-82241A7A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D2-0464-41B9-B0AE-EB2A713026C1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369-3A42-411F-8730-82241A7A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5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6A7D2-0464-41B9-B0AE-EB2A713026C1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5369-3A42-411F-8730-82241A7A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eveloperworks/learn/java/intro-to-java-course/index.html" TargetMode="Externa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9051" y="1083861"/>
            <a:ext cx="2044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Housing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69440" y="2514599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 side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9440" y="2971800"/>
            <a:ext cx="118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Android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69440" y="3429000"/>
            <a:ext cx="1518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 client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33260" y="558496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5453486"/>
            <a:ext cx="297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Shabab koohi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13" name="Picture 3" descr="C:\Users\Sh-Java\Desktop\New folder\IMG_86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917"/>
            <a:ext cx="4320951" cy="648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798" y="152400"/>
            <a:ext cx="21996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Other index</a:t>
            </a:r>
            <a:endParaRPr lang="en-US" sz="3200" b="1" dirty="0"/>
          </a:p>
          <a:p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70617" y="691009"/>
            <a:ext cx="40820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Redmonk index:</a:t>
            </a:r>
            <a:br>
              <a:rPr lang="en-US" dirty="0" smtClean="0"/>
            </a:br>
            <a:r>
              <a:rPr lang="en-US" dirty="0" smtClean="0"/>
              <a:t>1 </a:t>
            </a:r>
            <a:r>
              <a:rPr lang="en-US" dirty="0"/>
              <a:t>JavaScript</a:t>
            </a:r>
            <a:br>
              <a:rPr lang="en-US" dirty="0"/>
            </a:br>
            <a:r>
              <a:rPr lang="en-US" dirty="0"/>
              <a:t>2 Java</a:t>
            </a:r>
            <a:br>
              <a:rPr lang="en-US" dirty="0"/>
            </a:br>
            <a:r>
              <a:rPr lang="en-US" dirty="0"/>
              <a:t>3 PHP</a:t>
            </a:r>
            <a:br>
              <a:rPr lang="en-US" dirty="0"/>
            </a:br>
            <a:r>
              <a:rPr lang="en-US" dirty="0"/>
              <a:t>4 Python</a:t>
            </a:r>
            <a:br>
              <a:rPr lang="en-US" dirty="0"/>
            </a:br>
            <a:r>
              <a:rPr lang="en-US" dirty="0"/>
              <a:t>5 C#</a:t>
            </a:r>
            <a:br>
              <a:rPr lang="en-US" dirty="0"/>
            </a:br>
            <a:r>
              <a:rPr lang="en-US" dirty="0"/>
              <a:t>5 C++</a:t>
            </a:r>
            <a:br>
              <a:rPr lang="en-US" dirty="0"/>
            </a:br>
            <a:r>
              <a:rPr lang="en-US" dirty="0"/>
              <a:t>5 Ruby</a:t>
            </a:r>
            <a:br>
              <a:rPr lang="en-US" dirty="0"/>
            </a:br>
            <a:r>
              <a:rPr lang="en-US" dirty="0"/>
              <a:t>8 CSS</a:t>
            </a:r>
            <a:br>
              <a:rPr lang="en-US" dirty="0"/>
            </a:br>
            <a:r>
              <a:rPr lang="en-US" dirty="0"/>
              <a:t>9 C</a:t>
            </a:r>
            <a:br>
              <a:rPr lang="en-US" dirty="0"/>
            </a:br>
            <a:r>
              <a:rPr lang="en-US" dirty="0"/>
              <a:t>10 Objective-C</a:t>
            </a:r>
            <a:br>
              <a:rPr lang="en-US" dirty="0"/>
            </a:br>
            <a:r>
              <a:rPr lang="en-US" dirty="0"/>
              <a:t>11 Shell</a:t>
            </a:r>
            <a:br>
              <a:rPr lang="en-US" dirty="0"/>
            </a:br>
            <a:r>
              <a:rPr lang="en-US" dirty="0"/>
              <a:t>12 Perl</a:t>
            </a:r>
            <a:br>
              <a:rPr lang="en-US" dirty="0"/>
            </a:br>
            <a:r>
              <a:rPr lang="en-US" dirty="0"/>
              <a:t>13 R</a:t>
            </a:r>
            <a:br>
              <a:rPr lang="en-US" dirty="0"/>
            </a:br>
            <a:r>
              <a:rPr lang="en-US" dirty="0"/>
              <a:t>14 Scala</a:t>
            </a:r>
            <a:br>
              <a:rPr lang="en-US" dirty="0"/>
            </a:br>
            <a:r>
              <a:rPr lang="en-US" dirty="0"/>
              <a:t>15 Go</a:t>
            </a:r>
            <a:br>
              <a:rPr lang="en-US" dirty="0"/>
            </a:br>
            <a:r>
              <a:rPr lang="en-US" dirty="0"/>
              <a:t>15 Haskell</a:t>
            </a:r>
            <a:br>
              <a:rPr lang="en-US" dirty="0"/>
            </a:br>
            <a:r>
              <a:rPr lang="en-US" dirty="0"/>
              <a:t>17 Swift</a:t>
            </a:r>
            <a:br>
              <a:rPr lang="en-US" dirty="0"/>
            </a:br>
            <a:r>
              <a:rPr lang="en-US" dirty="0"/>
              <a:t>18 Matlab</a:t>
            </a:r>
            <a:br>
              <a:rPr lang="en-US" dirty="0"/>
            </a:br>
            <a:r>
              <a:rPr lang="en-US" dirty="0"/>
              <a:t>19 Clojure</a:t>
            </a:r>
            <a:br>
              <a:rPr lang="en-US" dirty="0"/>
            </a:br>
            <a:r>
              <a:rPr lang="en-US" dirty="0"/>
              <a:t>19 Groovy</a:t>
            </a:r>
            <a:br>
              <a:rPr lang="en-US" dirty="0"/>
            </a:br>
            <a:r>
              <a:rPr lang="en-US" dirty="0"/>
              <a:t>19 Visual Basic</a:t>
            </a:r>
          </a:p>
        </p:txBody>
      </p:sp>
      <p:pic>
        <p:nvPicPr>
          <p:cNvPr id="4098" name="Picture 2" descr="C:\Users\Sh-Java\Desktop\KurdestanUniversity\pic\run3bil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17" y="2057400"/>
            <a:ext cx="6532451" cy="268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617" y="211494"/>
            <a:ext cx="48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Write once,run everywhere</a:t>
            </a:r>
            <a:endParaRPr lang="en-US" sz="3200" dirty="0"/>
          </a:p>
        </p:txBody>
      </p:sp>
      <p:pic>
        <p:nvPicPr>
          <p:cNvPr id="5122" name="Picture 2" descr="C:\Users\Sh-Java\Desktop\KurdestanUniversity\pic\byteco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6" y="990600"/>
            <a:ext cx="76962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0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617" y="211494"/>
            <a:ext cx="48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Write once,run everywhere</a:t>
            </a:r>
            <a:endParaRPr lang="en-US" sz="3200" dirty="0"/>
          </a:p>
        </p:txBody>
      </p:sp>
      <p:pic>
        <p:nvPicPr>
          <p:cNvPr id="6146" name="Picture 2" descr="C:\Users\Sh-Java\Desktop\KurdestanUniversity\pic\bytecode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15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8058" y="457200"/>
            <a:ext cx="1796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Java core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28800"/>
            <a:ext cx="38942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HelloWorld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Switch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Static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Loop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Casting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Add library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/>
              <a:t>Exception handling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i="1" dirty="0" smtClean="0"/>
              <a:t>Collection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00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592860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OOP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8743" y="2466106"/>
            <a:ext cx="38942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/>
              <a:t>Encapsulation </a:t>
            </a:r>
            <a:endParaRPr lang="en-US" sz="28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Inheritance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Abstract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Polymorphism</a:t>
            </a:r>
            <a:endParaRPr lang="en-US" sz="2800" b="1" dirty="0"/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21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592860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45343" y="1763129"/>
            <a:ext cx="53934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Class </a:t>
            </a:r>
            <a:r>
              <a:rPr lang="en-US" b="1" dirty="0" smtClean="0"/>
              <a:t> is template/blueprint </a:t>
            </a:r>
            <a:r>
              <a:rPr lang="en-US" b="1" dirty="0"/>
              <a:t>that describes the behavior/state that the object of its type </a:t>
            </a:r>
            <a:r>
              <a:rPr lang="en-US" b="1" dirty="0" smtClean="0"/>
              <a:t>support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A </a:t>
            </a:r>
            <a:r>
              <a:rPr lang="en-US" b="1" dirty="0"/>
              <a:t>Java program consists of objects from various classes interacting with one </a:t>
            </a:r>
            <a:r>
              <a:rPr lang="en-US" b="1" dirty="0" smtClean="0"/>
              <a:t>another.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A value of a class type is called an object </a:t>
            </a:r>
            <a:r>
              <a:rPr lang="en-US" b="1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Data(field)-Action(method)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Encapsulation (setter </a:t>
            </a:r>
            <a:r>
              <a:rPr lang="en-US" b="1" dirty="0" smtClean="0"/>
              <a:t>-getter</a:t>
            </a:r>
            <a:r>
              <a:rPr lang="en-US" b="1" dirty="0"/>
              <a:t>)</a:t>
            </a: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/>
          </a:p>
          <a:p>
            <a:endParaRPr lang="en-US" sz="2800" b="1" dirty="0"/>
          </a:p>
        </p:txBody>
      </p:sp>
      <p:pic>
        <p:nvPicPr>
          <p:cNvPr id="1026" name="Picture 2" descr="C:\Users\Sh-Java\Desktop\KurdestanUniversity\pic\classes_and_obje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21528"/>
            <a:ext cx="3252787" cy="362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9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592859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Modifier</a:t>
            </a:r>
            <a:endParaRPr lang="en-US" sz="3200" dirty="0"/>
          </a:p>
        </p:txBody>
      </p:sp>
      <p:pic>
        <p:nvPicPr>
          <p:cNvPr id="7170" name="Picture 2" descr="C:\Users\Sh-Java\Desktop\KurdestanUniversity\pic\modifi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38" y="1752600"/>
            <a:ext cx="835636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614220"/>
            <a:ext cx="1946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Inner </a:t>
            </a:r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8043" y="1447800"/>
            <a:ext cx="5393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Inner classes are classes defined within other </a:t>
            </a:r>
            <a:r>
              <a:rPr lang="en-US" b="1" dirty="0" smtClean="0"/>
              <a:t>classes.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class that includes the inner class is called an outer </a:t>
            </a:r>
            <a:r>
              <a:rPr lang="en-US" b="1" dirty="0" smtClean="0"/>
              <a:t>class.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1" dirty="0"/>
          </a:p>
          <a:p>
            <a:pPr marL="457200" indent="-457200">
              <a:buFont typeface="Arial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pic>
        <p:nvPicPr>
          <p:cNvPr id="2" name="Picture 2" descr="C:\Users\Sh-Java\Desktop\KurdestanUniversity\pic\i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6" y="2981424"/>
            <a:ext cx="7069374" cy="346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617684"/>
            <a:ext cx="2125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9394" y="1202459"/>
            <a:ext cx="73248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New </a:t>
            </a:r>
            <a:r>
              <a:rPr lang="en-US" b="1" dirty="0"/>
              <a:t>class—known as a derived class —is </a:t>
            </a:r>
            <a:r>
              <a:rPr lang="en-US" b="1" dirty="0" smtClean="0"/>
              <a:t>created from </a:t>
            </a:r>
            <a:r>
              <a:rPr lang="en-US" b="1" dirty="0"/>
              <a:t>another class, called the base </a:t>
            </a:r>
            <a:r>
              <a:rPr lang="en-US" b="1" dirty="0" smtClean="0"/>
              <a:t>class.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A derived class </a:t>
            </a:r>
            <a:r>
              <a:rPr lang="en-US" b="1" dirty="0" smtClean="0"/>
              <a:t>is subclass </a:t>
            </a:r>
            <a:r>
              <a:rPr lang="en-US" b="1" dirty="0"/>
              <a:t>, </a:t>
            </a:r>
            <a:r>
              <a:rPr lang="en-US" b="1" dirty="0" smtClean="0"/>
              <a:t>base </a:t>
            </a:r>
            <a:r>
              <a:rPr lang="en-US" b="1" dirty="0"/>
              <a:t>class is </a:t>
            </a:r>
            <a:r>
              <a:rPr lang="en-US" b="1" dirty="0" smtClean="0"/>
              <a:t>Superclass.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The </a:t>
            </a:r>
            <a:r>
              <a:rPr lang="en-US" b="1" dirty="0" smtClean="0"/>
              <a:t>subclass inherit </a:t>
            </a:r>
            <a:r>
              <a:rPr lang="en-US" b="1" dirty="0"/>
              <a:t>the instance variables </a:t>
            </a:r>
            <a:r>
              <a:rPr lang="en-US" b="1" dirty="0" smtClean="0"/>
              <a:t>and methods </a:t>
            </a:r>
            <a:r>
              <a:rPr lang="en-US" b="1" dirty="0"/>
              <a:t>of the base class that it extends</a:t>
            </a: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pic>
        <p:nvPicPr>
          <p:cNvPr id="2051" name="Picture 3" descr="C:\Users\Sh-Java\Desktop\KurdestanUniversity\pic\inherit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542261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576120"/>
            <a:ext cx="2649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Polymorphism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8743" y="1524000"/>
            <a:ext cx="6688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Make changes in </a:t>
            </a:r>
            <a:r>
              <a:rPr lang="en-US" b="1" dirty="0"/>
              <a:t>the method definition for the derived classes and to have those changes apply </a:t>
            </a:r>
            <a:r>
              <a:rPr lang="en-US" b="1" dirty="0" smtClean="0"/>
              <a:t>to the </a:t>
            </a:r>
            <a:r>
              <a:rPr lang="en-US" b="1" dirty="0"/>
              <a:t>software written in the base </a:t>
            </a:r>
            <a:r>
              <a:rPr lang="en-US" b="1" dirty="0" smtClean="0"/>
              <a:t>class.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The most common use of polymorphism in OOP occurs when a parent class reference is used to refer to a child class object</a:t>
            </a: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pic>
        <p:nvPicPr>
          <p:cNvPr id="2050" name="Picture 2" descr="C:\Users\Sh-Java\Desktop\KurdestanUniversity\pic\polymorph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552089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0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381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Who should whatch this course?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701225"/>
            <a:ext cx="640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Computer Students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Server Side Developers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Android Developers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Front End Developers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Data Science Experts</a:t>
            </a:r>
          </a:p>
          <a:p>
            <a:r>
              <a:rPr lang="en-US" sz="2800" dirty="0" smtClean="0"/>
              <a:t>Generally: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Programming Enthusiasts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592860"/>
            <a:ext cx="160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Abstract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8742" y="1447800"/>
            <a:ext cx="7222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Abstraction is a process of hiding the implementation details and showing only functionality to the user</a:t>
            </a:r>
            <a:r>
              <a:rPr lang="en-US" b="1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Abstract </a:t>
            </a:r>
            <a:r>
              <a:rPr lang="en-US" b="1" dirty="0" smtClean="0"/>
              <a:t>method:The method must be overriden.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Abstract class:The compiler won’t let you instantiate</a:t>
            </a:r>
          </a:p>
          <a:p>
            <a:r>
              <a:rPr lang="en-US" b="1" dirty="0" smtClean="0"/>
              <a:t>        an </a:t>
            </a:r>
            <a:r>
              <a:rPr lang="en-US" b="1" dirty="0"/>
              <a:t>abstract </a:t>
            </a:r>
            <a:r>
              <a:rPr lang="en-US" b="1" dirty="0" smtClean="0"/>
              <a:t>class.</a:t>
            </a:r>
          </a:p>
        </p:txBody>
      </p:sp>
      <p:pic>
        <p:nvPicPr>
          <p:cNvPr id="1026" name="Picture 2" descr="C:\Users\Sh-Java\Desktop\KurdestanUniversity\pic\abstrac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57598"/>
            <a:ext cx="3657600" cy="307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h-Java\Desktop\KurdestanUniversity\pic\abstra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3733800" cy="307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9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588820"/>
            <a:ext cx="170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Interface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8742" y="1447800"/>
            <a:ext cx="7222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Like </a:t>
            </a:r>
            <a:r>
              <a:rPr lang="en-US" b="1" dirty="0"/>
              <a:t>the extreme case of an abstract class</a:t>
            </a:r>
            <a:r>
              <a:rPr lang="en-US" b="1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A java interface solves your multiple inheritence problem.</a:t>
            </a: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For </a:t>
            </a:r>
            <a:r>
              <a:rPr lang="en-US" b="1" dirty="0"/>
              <a:t>methods that must be defined in any class</a:t>
            </a:r>
          </a:p>
          <a:p>
            <a:r>
              <a:rPr lang="en-US" b="1" dirty="0" smtClean="0"/>
              <a:t>        that </a:t>
            </a:r>
            <a:r>
              <a:rPr lang="en-US" b="1" dirty="0"/>
              <a:t>implements the interface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</p:txBody>
      </p:sp>
      <p:pic>
        <p:nvPicPr>
          <p:cNvPr id="3074" name="Picture 2" descr="C:\Users\Sh-Java\Desktop\KurdestanUniversity\pic\interface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975" y="3139742"/>
            <a:ext cx="4314825" cy="31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h-Java\Desktop\KurdestanUniversity\pic\interf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1" y="3048000"/>
            <a:ext cx="41148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588820"/>
            <a:ext cx="170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Interface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8742" y="1447800"/>
            <a:ext cx="7222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Like </a:t>
            </a:r>
            <a:r>
              <a:rPr lang="en-US" b="1" dirty="0"/>
              <a:t>the extreme case of an abstract class</a:t>
            </a:r>
            <a:r>
              <a:rPr lang="en-US" b="1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A java interface solves your multiple inheritence problem.</a:t>
            </a:r>
            <a:endParaRPr lang="en-US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For </a:t>
            </a:r>
            <a:r>
              <a:rPr lang="en-US" b="1" dirty="0"/>
              <a:t>methods that must be defined in any class</a:t>
            </a:r>
          </a:p>
          <a:p>
            <a:r>
              <a:rPr lang="en-US" b="1" dirty="0" smtClean="0"/>
              <a:t>        that </a:t>
            </a:r>
            <a:r>
              <a:rPr lang="en-US" b="1" dirty="0"/>
              <a:t>implements the interface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</p:txBody>
      </p:sp>
      <p:pic>
        <p:nvPicPr>
          <p:cNvPr id="3074" name="Picture 2" descr="C:\Users\Sh-Java\Desktop\KurdestanUniversity\pic\interface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975" y="3139742"/>
            <a:ext cx="4314825" cy="31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h-Java\Desktop\KurdestanUniversity\pic\interf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1" y="3048000"/>
            <a:ext cx="41148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2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58882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Final Keyword In Java</a:t>
            </a:r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415" y="1706641"/>
            <a:ext cx="7222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final </a:t>
            </a:r>
            <a:r>
              <a:rPr lang="en-US" sz="2400" b="1" dirty="0" smtClean="0"/>
              <a:t> </a:t>
            </a:r>
            <a:r>
              <a:rPr lang="en-US" sz="2400" dirty="0" smtClean="0"/>
              <a:t>Variable:If </a:t>
            </a:r>
            <a:r>
              <a:rPr lang="en-US" sz="2400" dirty="0"/>
              <a:t>you make any variable as final, you cannot change the value of final variable(It will be constant).</a:t>
            </a:r>
            <a:endParaRPr lang="en-US" sz="2400" dirty="0" smtClean="0"/>
          </a:p>
          <a:p>
            <a:endParaRPr lang="en-US" sz="2400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final </a:t>
            </a:r>
            <a:r>
              <a:rPr lang="en-US" sz="2400" b="1" dirty="0" smtClean="0"/>
              <a:t>method:</a:t>
            </a:r>
            <a:r>
              <a:rPr lang="en-US" sz="2400" dirty="0"/>
              <a:t>If you make any method as final, you cannot override it.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final class:</a:t>
            </a:r>
            <a:r>
              <a:rPr lang="en-US" sz="2400" dirty="0"/>
              <a:t>If you make any class as final, you cannot extend it.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102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001" y="335689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Case </a:t>
            </a:r>
            <a:r>
              <a:rPr lang="en-US" sz="3200" b="1" dirty="0" smtClean="0"/>
              <a:t>Study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8742" y="1295400"/>
            <a:ext cx="722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(ATM) software system</a:t>
            </a:r>
            <a:endParaRPr lang="en-US" b="1" dirty="0"/>
          </a:p>
          <a:p>
            <a:endParaRPr lang="en-US" b="1" dirty="0" smtClean="0"/>
          </a:p>
        </p:txBody>
      </p:sp>
      <p:pic>
        <p:nvPicPr>
          <p:cNvPr id="2050" name="Picture 2" descr="C:\Users\Sh-Java\Desktop\KurdestanUniversity\pic\ATM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79" y="2324100"/>
            <a:ext cx="6133321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2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838" y="415656"/>
            <a:ext cx="7513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ATM Class Diagram Transaction Inheritance</a:t>
            </a:r>
            <a:endParaRPr lang="en-US" sz="3200" dirty="0"/>
          </a:p>
        </p:txBody>
      </p:sp>
      <p:pic>
        <p:nvPicPr>
          <p:cNvPr id="3074" name="Picture 2" descr="C:\Users\Sh-Java\Desktop\KurdestanUniversity\pic\ATMClassDiagramTransactionInheritanc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664732"/>
            <a:ext cx="8010525" cy="396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1486" y="463012"/>
            <a:ext cx="638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ATM Class Diagram With Inheritance</a:t>
            </a:r>
            <a:endParaRPr lang="en-US" sz="3200" dirty="0"/>
          </a:p>
        </p:txBody>
      </p:sp>
      <p:pic>
        <p:nvPicPr>
          <p:cNvPr id="4098" name="Picture 2" descr="C:\Users\Sh-Java\Desktop\KurdestanUniversity\pic\ATMClassDiagramWithInheritanc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7" y="1219199"/>
            <a:ext cx="6829425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6124"/>
            <a:ext cx="7409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ATM Class Diagram With Visibility Markers</a:t>
            </a:r>
            <a:endParaRPr lang="en-US" sz="3200" dirty="0"/>
          </a:p>
        </p:txBody>
      </p:sp>
      <p:pic>
        <p:nvPicPr>
          <p:cNvPr id="5123" name="Picture 3" descr="C:\Users\Sh-Java\Desktop\KurdestanUniversity\pic\ATMClassDiagramWithVisibilityMarker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829633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6124"/>
            <a:ext cx="757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ATM Class Diagrm With Navigability Arrows</a:t>
            </a:r>
            <a:endParaRPr lang="en-US" sz="3200" dirty="0"/>
          </a:p>
        </p:txBody>
      </p:sp>
      <p:pic>
        <p:nvPicPr>
          <p:cNvPr id="6146" name="Picture 2" descr="C:\Users\Sh-Java\Desktop\KurdestanUniversity\pic\ATMClassDiagrmWithNavigabilityArrow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54138"/>
            <a:ext cx="65246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1881" y="480448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Maven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8742" y="1447800"/>
            <a:ext cx="7222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Project management,BuildsDocumentation,Dependencies,Releases,...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               Maven </a:t>
            </a:r>
            <a:r>
              <a:rPr lang="en-US" b="1" dirty="0"/>
              <a:t>simplifies and standardizes the </a:t>
            </a:r>
            <a:r>
              <a:rPr lang="en-US" b="1" dirty="0" smtClean="0"/>
              <a:t>project </a:t>
            </a:r>
            <a:r>
              <a:rPr lang="en-US" b="1" dirty="0"/>
              <a:t>build process.</a:t>
            </a:r>
          </a:p>
          <a:p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16842" y="3077528"/>
            <a:ext cx="7222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groupId:This is an Id of project's </a:t>
            </a:r>
            <a:r>
              <a:rPr lang="en-US" dirty="0" smtClean="0"/>
              <a:t>group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artifactId:This is an Id of the </a:t>
            </a:r>
            <a:r>
              <a:rPr lang="en-US" dirty="0" smtClean="0"/>
              <a:t>project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Version:This is the version of the </a:t>
            </a:r>
            <a:r>
              <a:rPr lang="en-US" dirty="0" smtClean="0"/>
              <a:t>project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                              </a:t>
            </a:r>
            <a:r>
              <a:rPr lang="en-US" i="1" dirty="0"/>
              <a:t>com.company.bank:consumer-banking:1.0</a:t>
            </a:r>
            <a:endParaRPr lang="en-US" dirty="0"/>
          </a:p>
          <a:p>
            <a:r>
              <a:rPr lang="en-US" i="1" dirty="0" smtClean="0"/>
              <a:t>                            com.company.bank:consumer-banking:1.1</a:t>
            </a:r>
            <a:endParaRPr lang="en-US" b="1" dirty="0"/>
          </a:p>
        </p:txBody>
      </p:sp>
      <p:pic>
        <p:nvPicPr>
          <p:cNvPr id="7170" name="Picture 2" descr="C:\Users\Sh-Java\Desktop\KurdestanUniversity\mav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5334000"/>
            <a:ext cx="28575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3394" y="609600"/>
            <a:ext cx="3950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Software prerequisites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133600"/>
            <a:ext cx="438504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Java SE Development Kit 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Apache Maven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/>
              <a:t>IntelliJ IDEA </a:t>
            </a:r>
            <a:r>
              <a:rPr lang="en-US" sz="2800" b="1" dirty="0" smtClean="0"/>
              <a:t>2016.1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Postgresql+pgAdmin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Android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Gradle</a:t>
            </a:r>
            <a:endParaRPr lang="en-US" sz="28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Android Sudio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RestClient(firefox)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smtClean="0"/>
              <a:t>Postman(chrome)</a:t>
            </a:r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595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3693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399" y="31805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5017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4278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85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480448"/>
            <a:ext cx="428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Build tools ranking 2016</a:t>
            </a:r>
            <a:endParaRPr lang="en-US" sz="3200" dirty="0"/>
          </a:p>
        </p:txBody>
      </p:sp>
      <p:pic>
        <p:nvPicPr>
          <p:cNvPr id="8194" name="Picture 2" descr="C:\Users\Sh-Java\Desktop\KurdestanUniversity\pic\buildto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02189"/>
            <a:ext cx="8305800" cy="56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484646"/>
            <a:ext cx="2889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End Of First Day</a:t>
            </a:r>
            <a:endParaRPr lang="en-US" sz="3200" dirty="0"/>
          </a:p>
        </p:txBody>
      </p:sp>
      <p:pic>
        <p:nvPicPr>
          <p:cNvPr id="1026" name="Picture 2" descr="C:\Users\Sh-Java\Desktop\KurdestanUniversity\pic\JavaFor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0" y="2133600"/>
            <a:ext cx="1919978" cy="23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h-Java\Desktop\KurdestanUniversity\pic\AbsoluteJ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188698"/>
            <a:ext cx="1905000" cy="233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h-Java\Desktop\KurdestanUniversity\pic\headfirs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2138265"/>
            <a:ext cx="2185587" cy="2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h-Java\Desktop\KurdestanUniversity\pic\dite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50723"/>
            <a:ext cx="1775927" cy="232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0074" y="4953000"/>
            <a:ext cx="8077199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/>
              </a:rPr>
              <a:t>https://www.ibm.com/developerworks/learn/java/intro-to-java-course/index.html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9660" y="1306390"/>
            <a:ext cx="332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Refrence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480447"/>
            <a:ext cx="215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Second Day</a:t>
            </a:r>
            <a:endParaRPr lang="en-US" sz="3200" dirty="0"/>
          </a:p>
        </p:txBody>
      </p:sp>
      <p:pic>
        <p:nvPicPr>
          <p:cNvPr id="1026" name="Picture 2" descr="C:\Users\Sh-Java\Downloads\networ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537" y="1371600"/>
            <a:ext cx="1818126" cy="181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h-Java\Desktop\KurdestanUniversity\pic\androi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9" y="3960270"/>
            <a:ext cx="1752600" cy="296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h-Java\Desktop\KurdestanUniversity\pic\ap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63" y="455487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h-Java\Desktop\KurdestanUniversity\pic\brows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702" y="4520638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-Right Arrow 7"/>
          <p:cNvSpPr/>
          <p:nvPr/>
        </p:nvSpPr>
        <p:spPr>
          <a:xfrm rot="12827470">
            <a:off x="5284010" y="3070491"/>
            <a:ext cx="2514600" cy="6395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rot="16200000">
            <a:off x="4016708" y="3491606"/>
            <a:ext cx="1243331" cy="6395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9394296">
            <a:off x="1177540" y="2994505"/>
            <a:ext cx="2514600" cy="6395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9375" y="513025"/>
            <a:ext cx="225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Web service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55415" y="1706641"/>
            <a:ext cx="7222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A web service is a collection of open protocols and standards used for exchanging data between applications or systems</a:t>
            </a:r>
            <a:r>
              <a:rPr lang="en-US" sz="2400" b="1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SOAP based Web Services </a:t>
            </a:r>
            <a:endParaRPr lang="en-US" sz="2400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RESTful Web Services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742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480447"/>
            <a:ext cx="1455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RESTful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55415" y="1706641"/>
            <a:ext cx="72222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REST (Representational State Transfer) was introduced and defined in </a:t>
            </a:r>
            <a:r>
              <a:rPr lang="en-US" sz="2400" dirty="0" smtClean="0"/>
              <a:t>2000.</a:t>
            </a: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web standards based architecture and uses HTTP Protocol for data </a:t>
            </a:r>
            <a:r>
              <a:rPr lang="en-US" sz="2400" dirty="0" smtClean="0"/>
              <a:t>communication.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Messages</a:t>
            </a:r>
            <a:r>
              <a:rPr lang="en-US" sz="2400" dirty="0"/>
              <a:t> use HTTP methods explicitly (for example, GET, POST, PUT, and DELETE).</a:t>
            </a: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Representations</a:t>
            </a:r>
            <a:r>
              <a:rPr lang="en-US" sz="2400" dirty="0"/>
              <a:t> transfer JSON or XML to represent data objects and </a:t>
            </a:r>
            <a:r>
              <a:rPr lang="en-US" sz="2400" dirty="0" smtClean="0"/>
              <a:t>attributes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684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480447"/>
            <a:ext cx="4119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HTTP methods</a:t>
            </a:r>
          </a:p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55415" y="1706641"/>
            <a:ext cx="722225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HTTP methods to map CRUD (create, retrieve, update, delete) operations to HTTP requests.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GET:</a:t>
            </a:r>
            <a:r>
              <a:rPr lang="en-US" sz="2400" dirty="0"/>
              <a:t>Retrieve information -GET /</a:t>
            </a:r>
            <a:r>
              <a:rPr lang="en-US" sz="2400" dirty="0" smtClean="0"/>
              <a:t>addresses/1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POST:</a:t>
            </a:r>
            <a:r>
              <a:rPr lang="en-US" sz="2400" dirty="0"/>
              <a:t>to create a new entity, but it can also be used to update -POST /</a:t>
            </a:r>
            <a:r>
              <a:rPr lang="en-US" sz="2400" dirty="0" smtClean="0"/>
              <a:t>addresses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PUT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PATCH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DELETE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684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569008"/>
            <a:ext cx="4119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HTTP status codes</a:t>
            </a:r>
          </a:p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55415" y="1557665"/>
            <a:ext cx="72222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    1XX </a:t>
            </a:r>
            <a:r>
              <a:rPr lang="en-US" sz="2400" b="1" dirty="0" smtClean="0"/>
              <a:t>– informational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    2XX </a:t>
            </a:r>
            <a:r>
              <a:rPr lang="en-US" sz="2400" b="1" dirty="0" smtClean="0"/>
              <a:t>– success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    3XX </a:t>
            </a:r>
            <a:r>
              <a:rPr lang="en-US" sz="2400" b="1" dirty="0" smtClean="0"/>
              <a:t>– redirection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    4XX - client </a:t>
            </a:r>
            <a:r>
              <a:rPr lang="en-US" sz="2400" b="1" dirty="0" smtClean="0"/>
              <a:t>error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    5XX - server error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110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2738" y="485343"/>
            <a:ext cx="6099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Web service single object response</a:t>
            </a:r>
            <a:endParaRPr lang="en-US" sz="3200" b="1" dirty="0"/>
          </a:p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78958" y="1312506"/>
            <a:ext cx="3988242" cy="489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Listing One: JSON representation of a resource.</a:t>
            </a:r>
            <a:endParaRPr lang="en-US" sz="2400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    "ID": "1",</a:t>
            </a:r>
          </a:p>
          <a:p>
            <a:r>
              <a:rPr lang="en-US" sz="2400" dirty="0"/>
              <a:t>    "Name": "M Vaqqas",</a:t>
            </a:r>
          </a:p>
          <a:p>
            <a:r>
              <a:rPr lang="en-US" sz="2400" dirty="0"/>
              <a:t>    "Email": "m.vaqqas@gmail.com",</a:t>
            </a:r>
          </a:p>
          <a:p>
            <a:r>
              <a:rPr lang="en-US" sz="2400" dirty="0"/>
              <a:t>    "Country": "India"</a:t>
            </a:r>
          </a:p>
          <a:p>
            <a:r>
              <a:rPr lang="en-US" sz="2400" dirty="0" smtClean="0"/>
              <a:t>}</a:t>
            </a:r>
            <a:endParaRPr lang="en-US" sz="2400" b="1" dirty="0"/>
          </a:p>
          <a:p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82426" y="1497171"/>
            <a:ext cx="3960150" cy="489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Listing Two: XML representation of a resource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dirty="0"/>
              <a:t>&lt;Person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&lt;ID&gt;1&lt;/ID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&lt;Name&gt;M Vaqqas&lt;/Name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&lt;Email&gt;m.vaqqas@gmail.com&lt;/Email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&lt;Country&gt;India&lt;/Country&gt;</a:t>
            </a:r>
          </a:p>
          <a:p>
            <a:r>
              <a:rPr lang="en-US" sz="2400" dirty="0"/>
              <a:t>&lt;/Person&gt;</a:t>
            </a:r>
          </a:p>
          <a:p>
            <a:endParaRPr lang="en-US" sz="2400" b="1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797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7499" y="373375"/>
            <a:ext cx="6926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Web service request-response</a:t>
            </a:r>
            <a:endParaRPr lang="en-US" sz="3200" b="1" dirty="0"/>
          </a:p>
          <a:p>
            <a:endParaRPr lang="en-US" sz="3200" dirty="0"/>
          </a:p>
        </p:txBody>
      </p:sp>
      <p:pic>
        <p:nvPicPr>
          <p:cNvPr id="9218" name="Picture 2" descr="C:\Users\Sh-Java\Desktop\KurdestanUniversity\pic\rest_mess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2959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62099" y="54102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Sample :</a:t>
            </a:r>
            <a:endParaRPr lang="en-US" sz="2000" dirty="0"/>
          </a:p>
          <a:p>
            <a:r>
              <a:rPr lang="en-US" sz="2000" dirty="0"/>
              <a:t>http://api.geonames.org/citiesJSON?north=44.1&amp;south=-9.9&amp;east=-22.4&amp;west=55.2&amp;lang=de&amp;username=demo</a:t>
            </a:r>
          </a:p>
        </p:txBody>
      </p:sp>
    </p:spTree>
    <p:extLst>
      <p:ext uri="{BB962C8B-B14F-4D97-AF65-F5344CB8AC3E}">
        <p14:creationId xmlns:p14="http://schemas.microsoft.com/office/powerpoint/2010/main" val="16962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569008"/>
            <a:ext cx="675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Which Web Frameworks do you use</a:t>
            </a:r>
          </a:p>
          <a:p>
            <a:endParaRPr lang="en-US" sz="3200" dirty="0"/>
          </a:p>
        </p:txBody>
      </p:sp>
      <p:pic>
        <p:nvPicPr>
          <p:cNvPr id="10242" name="Picture 2" descr="C:\Users\Sh-Java\Desktop\KurdestanUniversity\pic\webframe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37954"/>
            <a:ext cx="8382000" cy="53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7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5881" y="592860"/>
            <a:ext cx="43793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 Side </a:t>
            </a:r>
            <a:r>
              <a:rPr lang="en-US" sz="3200" dirty="0"/>
              <a:t>T</a:t>
            </a:r>
            <a:r>
              <a:rPr lang="en-US" sz="3200" dirty="0" smtClean="0"/>
              <a:t>echnologies</a:t>
            </a:r>
            <a:endParaRPr lang="en-US" sz="3200" dirty="0"/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8743" y="2466106"/>
            <a:ext cx="3894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Java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Spring boot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Postgresql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40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569008"/>
            <a:ext cx="4119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Framework</a:t>
            </a:r>
          </a:p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55415" y="1557665"/>
            <a:ext cx="7222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Spring is the most popular application development framework for enterprise </a:t>
            </a:r>
            <a:r>
              <a:rPr lang="en-US" sz="2400" dirty="0" smtClean="0"/>
              <a:t>Java.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Spring is sea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Millions of developers around the world use Spring Framework to create high performing, easily testable, reusable </a:t>
            </a:r>
            <a:r>
              <a:rPr lang="en-US" sz="2400" dirty="0" smtClean="0"/>
              <a:t>code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945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569008"/>
            <a:ext cx="4119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</a:t>
            </a:r>
            <a:r>
              <a:rPr lang="en-US" sz="3200" b="1" dirty="0" smtClean="0"/>
              <a:t>Main Projects</a:t>
            </a:r>
            <a:endParaRPr lang="en-US" sz="3200" b="1" dirty="0"/>
          </a:p>
          <a:p>
            <a:endParaRPr lang="en-US" sz="3200" dirty="0"/>
          </a:p>
        </p:txBody>
      </p:sp>
      <p:pic>
        <p:nvPicPr>
          <p:cNvPr id="11266" name="Picture 2" descr="C:\Users\Sh-Java\Desktop\KurdestanUniversity\pic\sp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366712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Sh-Java\Desktop\KurdestanUniversity\pic\sp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850" y="1272073"/>
            <a:ext cx="3733800" cy="535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569008"/>
            <a:ext cx="4119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</a:t>
            </a:r>
            <a:r>
              <a:rPr lang="en-US" sz="3200" b="1" dirty="0" smtClean="0"/>
              <a:t>Main Projects</a:t>
            </a:r>
            <a:endParaRPr lang="en-US" sz="3200" b="1" dirty="0"/>
          </a:p>
          <a:p>
            <a:endParaRPr lang="en-US" sz="3200" dirty="0"/>
          </a:p>
        </p:txBody>
      </p:sp>
      <p:pic>
        <p:nvPicPr>
          <p:cNvPr id="12290" name="Picture 2" descr="C:\Users\Sh-Java\Desktop\KurdestanUniversity\pic\sp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3724275" cy="525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Sh-Java\Desktop\KurdestanUniversity\pic\spr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63" y="1874043"/>
            <a:ext cx="38766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569008"/>
            <a:ext cx="4119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 </a:t>
            </a:r>
            <a:r>
              <a:rPr lang="en-US" sz="3200" b="1" dirty="0" smtClean="0"/>
              <a:t>Other  Projects</a:t>
            </a:r>
            <a:endParaRPr lang="en-US" sz="3200" b="1" dirty="0"/>
          </a:p>
          <a:p>
            <a:endParaRPr lang="en-US" sz="3200" dirty="0"/>
          </a:p>
        </p:txBody>
      </p:sp>
      <p:pic>
        <p:nvPicPr>
          <p:cNvPr id="13314" name="Picture 2" descr="C:\Users\Sh-Java\Desktop\KurdestanUniversity\pic\spr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5626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1" y="569008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</a:t>
            </a:r>
            <a:r>
              <a:rPr lang="en-US" sz="3200" b="1" dirty="0" smtClean="0"/>
              <a:t>Boot</a:t>
            </a:r>
            <a:endParaRPr lang="en-US" sz="3200" b="1" dirty="0"/>
          </a:p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55415" y="1295400"/>
            <a:ext cx="72222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"just </a:t>
            </a:r>
            <a:r>
              <a:rPr lang="en-US" sz="2400" dirty="0" smtClean="0"/>
              <a:t>run“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Create stand-alone Spring </a:t>
            </a:r>
            <a:r>
              <a:rPr lang="en-US" sz="2400" dirty="0" smtClean="0"/>
              <a:t>applications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Embed Tomcat, Jetty or Undertow directly (no need to deploy WAR files</a:t>
            </a:r>
            <a:r>
              <a:rPr lang="en-US" sz="24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Provide opinionated 'starter' POMs to simplify your Maven </a:t>
            </a:r>
            <a:r>
              <a:rPr lang="en-US" sz="2400" dirty="0" smtClean="0"/>
              <a:t>configuration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Automatically configure Spring whenever </a:t>
            </a:r>
            <a:r>
              <a:rPr lang="en-US" sz="2400" dirty="0" smtClean="0"/>
              <a:t>possible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Provide production-ready features such as metrics, health checks and externalized </a:t>
            </a:r>
            <a:r>
              <a:rPr lang="en-US" sz="2400" dirty="0" smtClean="0"/>
              <a:t>configuration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Absolutely </a:t>
            </a:r>
            <a:r>
              <a:rPr lang="en-US" sz="2400" b="1" dirty="0"/>
              <a:t>no code generation</a:t>
            </a:r>
            <a:r>
              <a:rPr lang="en-US" sz="2400" dirty="0"/>
              <a:t> and </a:t>
            </a:r>
            <a:r>
              <a:rPr lang="en-US" sz="2400" b="1" dirty="0"/>
              <a:t>no requirement for XML</a:t>
            </a:r>
            <a:r>
              <a:rPr lang="en-US" sz="2400" dirty="0"/>
              <a:t> configuration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4338" name="Picture 2" descr="C:\Users\Sh-Java\Desktop\KurdestanUniversity\pic\spring bo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746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Sh-Java\Desktop\KurdestanUniversity\pic\spring bo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4582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7673" y="592884"/>
            <a:ext cx="4144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Spring boot monitoring</a:t>
            </a:r>
            <a:endParaRPr lang="en-US" sz="3200" b="1" dirty="0"/>
          </a:p>
        </p:txBody>
      </p:sp>
      <p:pic>
        <p:nvPicPr>
          <p:cNvPr id="16386" name="Picture 2" descr="C:\Users\Sh-Java\Desktop\desktop\KurdestanDesktop\springboot monito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1524001"/>
            <a:ext cx="8315325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5681389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http://</a:t>
            </a:r>
            <a:r>
              <a:rPr lang="en-US" sz="2800" dirty="0" smtClean="0"/>
              <a:t>docs.spring.io/spring-boot/docs/current/</a:t>
            </a:r>
          </a:p>
          <a:p>
            <a:r>
              <a:rPr lang="en-US" sz="2800" dirty="0" smtClean="0"/>
              <a:t>reference/html/production-ready-endpoints.html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19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698" y="60960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Machine Learning</a:t>
            </a:r>
            <a:endParaRPr lang="en-US" sz="32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415" y="1295400"/>
            <a:ext cx="722225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branch of artifi cial intelligence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we </a:t>
            </a:r>
            <a:r>
              <a:rPr lang="en-US" sz="2400" dirty="0" smtClean="0"/>
              <a:t>design systems </a:t>
            </a:r>
            <a:r>
              <a:rPr lang="en-US" sz="2400" dirty="0"/>
              <a:t>that can learn from data in a manner of being trained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smtClean="0"/>
              <a:t>systemsmight </a:t>
            </a:r>
            <a:r>
              <a:rPr lang="en-US" sz="2400" dirty="0"/>
              <a:t>learn and improve with experience, and with time, refi ne a model that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can be used to predict outcomes of questions based on the previous </a:t>
            </a:r>
            <a:r>
              <a:rPr lang="en-US" sz="2400" dirty="0" smtClean="0"/>
              <a:t>learning.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Is </a:t>
            </a:r>
            <a:r>
              <a:rPr lang="en-US" sz="2400" dirty="0"/>
              <a:t>a type of artificial intelligence whereby an algorithm or method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will extract patterns out of data.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82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6096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“Hands-On” Means Hands-On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414" y="1202151"/>
            <a:ext cx="72222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/>
              <a:t>Doing machine learning and learning the theory of machine learning are</a:t>
            </a:r>
          </a:p>
          <a:p>
            <a:r>
              <a:rPr lang="en-US" sz="2400" dirty="0"/>
              <a:t>two very different subjects. To learn the theory, a good grounding in math is</a:t>
            </a:r>
          </a:p>
          <a:p>
            <a:r>
              <a:rPr lang="en-US" sz="2400" dirty="0"/>
              <a:t>required. This </a:t>
            </a:r>
            <a:r>
              <a:rPr lang="en-US" sz="2400" dirty="0" smtClean="0"/>
              <a:t>course </a:t>
            </a:r>
            <a:r>
              <a:rPr lang="en-US" sz="2400" dirty="0"/>
              <a:t>discusses a hands-on approach to machine learning. With</a:t>
            </a:r>
          </a:p>
          <a:p>
            <a:r>
              <a:rPr lang="en-US" sz="2400" dirty="0"/>
              <a:t>the number of machine learning tools available for developers now, the emphasis</a:t>
            </a:r>
          </a:p>
          <a:p>
            <a:r>
              <a:rPr lang="en-US" sz="2400" dirty="0"/>
              <a:t>is not so much on how these tools work but how you can make these tools</a:t>
            </a:r>
          </a:p>
          <a:p>
            <a:r>
              <a:rPr lang="en-US" sz="2400" dirty="0"/>
              <a:t>work for you. </a:t>
            </a:r>
            <a:r>
              <a:rPr lang="en-US" sz="2400" b="1" dirty="0">
                <a:solidFill>
                  <a:srgbClr val="FF0000"/>
                </a:solidFill>
              </a:rPr>
              <a:t>The hard work has been done</a:t>
            </a:r>
            <a:r>
              <a:rPr lang="en-US" sz="2400" dirty="0"/>
              <a:t>, and those who did it deserve to</a:t>
            </a:r>
          </a:p>
          <a:p>
            <a:r>
              <a:rPr lang="en-US" sz="2400" dirty="0"/>
              <a:t>be credited and applauded.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652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6096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“But You Need a PhD!”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2519" y="1524000"/>
            <a:ext cx="72222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Personally, I believe that if you’d like to take</a:t>
            </a:r>
          </a:p>
          <a:p>
            <a:r>
              <a:rPr lang="en-US" sz="2400" dirty="0"/>
              <a:t>a number of years completing a degree, then pursuing the likes of a master’s</a:t>
            </a:r>
          </a:p>
          <a:p>
            <a:r>
              <a:rPr lang="en-US" sz="2400" dirty="0"/>
              <a:t>degree and then a PhD, you should feel free to go that route. I’m a little more</a:t>
            </a:r>
          </a:p>
          <a:p>
            <a:r>
              <a:rPr lang="en-US" sz="2400" dirty="0"/>
              <a:t>pragmatic about things and like to get reading and start doing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For me, though, there’s nothing like getting my hands dirty, grabbing some</a:t>
            </a:r>
          </a:p>
          <a:p>
            <a:r>
              <a:rPr lang="en-US" sz="2400" dirty="0"/>
              <a:t>data, trying out some methods, and looking at the results. If you need to brush</a:t>
            </a:r>
          </a:p>
          <a:p>
            <a:r>
              <a:rPr lang="en-US" sz="2400" dirty="0"/>
              <a:t>up on linear regression theory, then let me reassure you now, there’s plenty out</a:t>
            </a:r>
          </a:p>
          <a:p>
            <a:r>
              <a:rPr lang="en-US" sz="2400" dirty="0"/>
              <a:t>there to read,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22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5881" y="592860"/>
            <a:ext cx="44174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Web Client </a:t>
            </a:r>
            <a:r>
              <a:rPr lang="en-US" sz="3200" dirty="0"/>
              <a:t>T</a:t>
            </a:r>
            <a:r>
              <a:rPr lang="en-US" sz="3200" dirty="0" smtClean="0"/>
              <a:t>echnologies</a:t>
            </a:r>
            <a:endParaRPr lang="en-US" sz="3200" dirty="0"/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8743" y="2466106"/>
            <a:ext cx="3894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HTML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Bootstrap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AngularJs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08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6096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Algorithm Types for Machine Learning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415" y="1295400"/>
            <a:ext cx="72222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Supervised </a:t>
            </a:r>
            <a:r>
              <a:rPr lang="en-US" sz="2400" b="1" dirty="0" smtClean="0"/>
              <a:t>Learning: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Unsupervised Learning:there’s no label or target value given for the data</a:t>
            </a:r>
            <a:endParaRPr lang="en-US" sz="24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Reinforcement Learning</a:t>
            </a:r>
            <a:r>
              <a:rPr lang="en-US" sz="2400" dirty="0"/>
              <a:t>:figuring out how to play a multistage game with</a:t>
            </a:r>
          </a:p>
          <a:p>
            <a:r>
              <a:rPr lang="en-US" sz="2400" dirty="0" smtClean="0"/>
              <a:t>     rewards </a:t>
            </a:r>
            <a:r>
              <a:rPr lang="en-US" sz="2400" dirty="0"/>
              <a:t>and payoffs. Think of it as the algorithms that </a:t>
            </a:r>
            <a:r>
              <a:rPr lang="en-US" sz="2400" dirty="0" smtClean="0"/>
              <a:t>        optimize </a:t>
            </a:r>
            <a:r>
              <a:rPr lang="en-US" sz="2400" dirty="0"/>
              <a:t>the life of something.</a:t>
            </a:r>
          </a:p>
          <a:p>
            <a:r>
              <a:rPr lang="en-US" sz="2400" dirty="0"/>
              <a:t>A common example of a reinforcement learning algorithm is a mouse trying to find</a:t>
            </a:r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901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6096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Algorithm Types for Machine Learning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415" y="1295400"/>
            <a:ext cx="72222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Supervised </a:t>
            </a:r>
            <a:r>
              <a:rPr lang="en-US" sz="2400" b="1" dirty="0" smtClean="0"/>
              <a:t>Learning: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Unsupervised </a:t>
            </a:r>
            <a:r>
              <a:rPr lang="en-US" sz="2400" b="1" dirty="0" smtClean="0"/>
              <a:t>Learning: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Reinforcement Learning</a:t>
            </a:r>
            <a:r>
              <a:rPr lang="en-US" sz="2400" dirty="0"/>
              <a:t>:figuring out how to play a multistage game with</a:t>
            </a:r>
          </a:p>
          <a:p>
            <a:r>
              <a:rPr lang="en-US" sz="2400" dirty="0" smtClean="0"/>
              <a:t>     rewards </a:t>
            </a:r>
            <a:r>
              <a:rPr lang="en-US" sz="2400" dirty="0"/>
              <a:t>and payoffs. Think of it as the algorithms that </a:t>
            </a:r>
            <a:r>
              <a:rPr lang="en-US" sz="2400" dirty="0" smtClean="0"/>
              <a:t>        optimize </a:t>
            </a:r>
            <a:r>
              <a:rPr lang="en-US" sz="2400" dirty="0"/>
              <a:t>the life of something.</a:t>
            </a:r>
          </a:p>
          <a:p>
            <a:r>
              <a:rPr lang="en-US" sz="2400" dirty="0"/>
              <a:t>A common example of a reinforcement learning algorithm is a mouse trying to find</a:t>
            </a:r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772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6096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Algorithm Types for Machine Learning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415" y="1295400"/>
            <a:ext cx="72222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1027" name="Picture 3" descr="C:\Users\Sh-Java\Desktop\KurdestanUniversity\pic\algor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53" y="1520755"/>
            <a:ext cx="7902447" cy="160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h-Java\Desktop\KurdestanUniversity\pic\al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53" y="3124200"/>
            <a:ext cx="7902447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6096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Algorithm Types for Machine Learning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415" y="1295400"/>
            <a:ext cx="72222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</p:txBody>
      </p:sp>
      <p:pic>
        <p:nvPicPr>
          <p:cNvPr id="2052" name="Picture 4" descr="C:\Users\Sh-Java\Desktop\KurdestanUniversity\pic\ty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7782"/>
            <a:ext cx="5259021" cy="449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h-Java\Desktop\KurdestanUniversity\pic\re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99120"/>
            <a:ext cx="3743325" cy="450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0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415" y="1295400"/>
            <a:ext cx="72222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Supervised Learning:</a:t>
            </a:r>
            <a:r>
              <a:rPr lang="en-US" sz="2400" dirty="0"/>
              <a:t>The goal here is to learn a model from labeled </a:t>
            </a:r>
            <a:r>
              <a:rPr lang="en-US" sz="2400" dirty="0" smtClean="0"/>
              <a:t>training data </a:t>
            </a:r>
            <a:r>
              <a:rPr lang="en-US" sz="2400" dirty="0"/>
              <a:t>that allows predictions to be made on unseen future data</a:t>
            </a:r>
            <a:r>
              <a:rPr lang="en-US" sz="2400" dirty="0" smtClean="0"/>
              <a:t>.</a:t>
            </a:r>
          </a:p>
          <a:p>
            <a:endParaRPr lang="en-US" sz="24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Unsupervised Learning:</a:t>
            </a:r>
            <a:r>
              <a:rPr lang="en-US" sz="2400" dirty="0"/>
              <a:t>Here we deal with unlabeled data and our goal is </a:t>
            </a:r>
            <a:r>
              <a:rPr lang="en-US" sz="2400" dirty="0" smtClean="0"/>
              <a:t>to find </a:t>
            </a:r>
            <a:r>
              <a:rPr lang="en-US" sz="2400" dirty="0"/>
              <a:t>hidden patterns in this data to extract meaningful </a:t>
            </a:r>
            <a:r>
              <a:rPr lang="en-US" sz="2400" dirty="0" smtClean="0"/>
              <a:t>information.</a:t>
            </a:r>
          </a:p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Reinforcement:</a:t>
            </a:r>
            <a:r>
              <a:rPr lang="en-US" sz="2400" dirty="0"/>
              <a:t>The goal here is to develop a system that </a:t>
            </a:r>
            <a:r>
              <a:rPr lang="en-US" sz="2400" dirty="0" smtClean="0"/>
              <a:t>improves its </a:t>
            </a:r>
            <a:r>
              <a:rPr lang="en-US" sz="2400" dirty="0"/>
              <a:t>performance based on the interactions it has with its environment. </a:t>
            </a:r>
            <a:r>
              <a:rPr lang="en-US" sz="2400" dirty="0" smtClean="0"/>
              <a:t>This usually </a:t>
            </a:r>
            <a:r>
              <a:rPr lang="en-US" sz="2400" dirty="0"/>
              <a:t>involves a reward signal. 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23544" y="583926"/>
            <a:ext cx="6666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Algorithm Types for Machine Learning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24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812" y="322316"/>
            <a:ext cx="8723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Appropriate task </a:t>
            </a:r>
            <a:r>
              <a:rPr lang="en-US" sz="2800" b="1" dirty="0"/>
              <a:t>for different machine learning problems</a:t>
            </a:r>
            <a:endParaRPr lang="en-US" sz="2800" dirty="0"/>
          </a:p>
        </p:txBody>
      </p:sp>
      <p:pic>
        <p:nvPicPr>
          <p:cNvPr id="4098" name="Picture 2" descr="C:\Users\Sh-Java\Desktop\KurdestanUniversity\pic\d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239000" cy="54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9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6096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How to choose the right algorithm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1" y="1295400"/>
            <a:ext cx="838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If you’re trying to predict or forecast a target </a:t>
            </a:r>
            <a:r>
              <a:rPr lang="en-US" sz="2400" dirty="0"/>
              <a:t>value, then you need to look </a:t>
            </a:r>
            <a:r>
              <a:rPr lang="en-US" sz="2400" dirty="0" smtClean="0"/>
              <a:t>into supervised </a:t>
            </a:r>
            <a:r>
              <a:rPr lang="en-US" sz="2400" dirty="0"/>
              <a:t>learning. If not, then unsupervised learning is the place you want to be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If Yes/No</a:t>
            </a:r>
            <a:r>
              <a:rPr lang="en-US" sz="2400" dirty="0"/>
              <a:t>, 1/2/3, A/B/C, or Red/Yellow/Black</a:t>
            </a:r>
            <a:r>
              <a:rPr lang="en-US" sz="2400" dirty="0" smtClean="0"/>
              <a:t>?-</a:t>
            </a:r>
            <a:r>
              <a:rPr lang="en-US" sz="2400" dirty="0" smtClean="0">
                <a:sym typeface="Wingdings" pitchFamily="2" charset="2"/>
              </a:rPr>
              <a:t>classification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If the target value can take on a number of </a:t>
            </a:r>
            <a:r>
              <a:rPr lang="en-US" sz="2400" dirty="0"/>
              <a:t>values, value from </a:t>
            </a:r>
            <a:r>
              <a:rPr lang="en-US" sz="2400" dirty="0" smtClean="0"/>
              <a:t>0.00 to </a:t>
            </a:r>
            <a:r>
              <a:rPr lang="en-US" sz="2400" dirty="0"/>
              <a:t>100.00, or -999 to 999, </a:t>
            </a:r>
            <a:r>
              <a:rPr lang="en-US" sz="2400" dirty="0" smtClean="0">
                <a:sym typeface="Wingdings" pitchFamily="2" charset="2"/>
              </a:rPr>
              <a:t>regression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Are you trying to fit your data into some discrete </a:t>
            </a:r>
            <a:r>
              <a:rPr lang="en-US" sz="2400" dirty="0" smtClean="0"/>
              <a:t>groups</a:t>
            </a:r>
            <a:r>
              <a:rPr lang="en-US" sz="2400" dirty="0" smtClean="0">
                <a:sym typeface="Wingdings" pitchFamily="2" charset="2"/>
              </a:rPr>
              <a:t>clustring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Do you need to have some </a:t>
            </a:r>
            <a:r>
              <a:rPr lang="en-US" sz="2400" dirty="0" smtClean="0"/>
              <a:t>numericalestimate </a:t>
            </a:r>
            <a:r>
              <a:rPr lang="en-US" sz="2400" dirty="0"/>
              <a:t>of how strong the fit is into each </a:t>
            </a:r>
            <a:r>
              <a:rPr lang="en-US" sz="2400" dirty="0" smtClean="0"/>
              <a:t>group</a:t>
            </a:r>
            <a:r>
              <a:rPr lang="en-US" sz="2400" dirty="0">
                <a:sym typeface="Wingdings" pitchFamily="2" charset="2"/>
              </a:rPr>
              <a:t>density estimation algorithm</a:t>
            </a:r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The rules I’ve given here should point you in the right direction but are </a:t>
            </a:r>
            <a:r>
              <a:rPr lang="en-US" sz="2400" dirty="0" smtClean="0">
                <a:solidFill>
                  <a:srgbClr val="FF0000"/>
                </a:solidFill>
              </a:rPr>
              <a:t>notunbreakable </a:t>
            </a:r>
            <a:r>
              <a:rPr lang="en-US" sz="2400" dirty="0">
                <a:solidFill>
                  <a:srgbClr val="FF0000"/>
                </a:solidFill>
              </a:rPr>
              <a:t>laws.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124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1" y="609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Repositories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1" y="12954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/>
              <a:t>http://</a:t>
            </a:r>
            <a:r>
              <a:rPr lang="en-US" sz="2400" i="1" dirty="0" smtClean="0"/>
              <a:t>archive.ics.uci.edu/ml/datasets.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www.infochimps.com/datasets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www.kaggle.com/competitions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http://www.kdnuggets.com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22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609599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Machine Learning Cycle</a:t>
            </a:r>
            <a:endParaRPr lang="en-US" sz="3200" dirty="0"/>
          </a:p>
        </p:txBody>
      </p:sp>
      <p:pic>
        <p:nvPicPr>
          <p:cNvPr id="3074" name="Picture 2" descr="C:\Users\Sh-Java\Desktop\KurdestanUniversity\pic\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14" y="1371600"/>
            <a:ext cx="81534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1" y="609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1" y="1295400"/>
            <a:ext cx="838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/>
              <a:t>supervised </a:t>
            </a:r>
            <a:r>
              <a:rPr lang="en-US" sz="2400" i="1" dirty="0" smtClean="0"/>
              <a:t>learning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 smtClean="0"/>
              <a:t>Classification </a:t>
            </a:r>
            <a:r>
              <a:rPr lang="en-US" sz="2400" i="1" dirty="0"/>
              <a:t>is about assigning classes to a set of instances, based on their features</a:t>
            </a:r>
            <a:r>
              <a:rPr lang="en-US" sz="2400" i="1" dirty="0" smtClean="0"/>
              <a:t>.</a:t>
            </a:r>
          </a:p>
          <a:p>
            <a:endParaRPr lang="en-US" sz="2400" i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 decision trees-support vector </a:t>
            </a:r>
            <a:r>
              <a:rPr lang="en-US" sz="2400" dirty="0" smtClean="0"/>
              <a:t>machines(svm)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5.5,4.2,1.4,0.2,Iris-setosa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6.3,3.3,6.0,2.5,Iris-virginica</a:t>
            </a: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4.9,3.1,1.5,0.1,Iris-setosa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6.4,3.2,4.5,1.5,Iris-versicolor</a:t>
            </a: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5.8,2.7,5.1,1.9,Iris-virginica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7.0,3.2,4.7,1.4,Iris-versicolor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02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5881" y="592860"/>
            <a:ext cx="37643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Android </a:t>
            </a:r>
            <a:r>
              <a:rPr lang="en-US" sz="3200" dirty="0"/>
              <a:t>T</a:t>
            </a:r>
            <a:r>
              <a:rPr lang="en-US" sz="3200" dirty="0" smtClean="0"/>
              <a:t>echnologies</a:t>
            </a:r>
            <a:endParaRPr lang="en-US" sz="3200" dirty="0"/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8743" y="2466106"/>
            <a:ext cx="38942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Java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RecyclerView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Webservice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Image caching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volley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Glide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16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1" y="609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Regression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1" y="1295400"/>
            <a:ext cx="83820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 smtClean="0"/>
              <a:t>Our </a:t>
            </a:r>
            <a:r>
              <a:rPr lang="en-US" sz="2400" i="1" dirty="0"/>
              <a:t>goal when using regression is to predict a numeric target </a:t>
            </a:r>
            <a:r>
              <a:rPr lang="en-US" sz="2400" i="1" dirty="0" smtClean="0"/>
              <a:t>value.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/>
              <a:t>Regression is very closely related to </a:t>
            </a:r>
            <a:r>
              <a:rPr lang="en-US" sz="2400" i="1" dirty="0" smtClean="0"/>
              <a:t>classification.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0.17783,0,9.69,0,0.585,5.569,73.5,2.3999,6,391,19,395.77,15.1,17.5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0.22438,0,9.69,0,0.585,6.027,79.7,2.4982,6,391,19,396.9,14.33,16.8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0.06263,0,11.93,0,0.573,6.593,69.1,2.4786,1,273,21,391.99,9.67,22.4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0.04527,0,11.93,0,0.573,6.12,76.7,2.2875,1,273,21,396.9,9.08,20.6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0.06076,0,11.93,0,0.573,6.976,91.0,2.1675,1,273,21,396.9,5.64,23.9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0.10959,0,11.93,0,0.573,6.794,89.3,2.3889,1,273,21,393.45,6.48,22.0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0.04741,0,11.93,0,0.573,6.03,80.8,2.505,1,273,21,396.9,7.88,?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/>
          </a:p>
          <a:p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91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1" y="609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Regression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1" y="1295400"/>
            <a:ext cx="83820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 smtClean="0"/>
              <a:t>Our </a:t>
            </a:r>
            <a:r>
              <a:rPr lang="en-US" sz="2400" i="1" dirty="0"/>
              <a:t>goal when using regression is to predict a numeric target </a:t>
            </a:r>
            <a:r>
              <a:rPr lang="en-US" sz="2400" i="1" dirty="0" smtClean="0"/>
              <a:t>value.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/>
              <a:t>Regression is very closely related to </a:t>
            </a:r>
            <a:r>
              <a:rPr lang="en-US" sz="2400" i="1" dirty="0" smtClean="0"/>
              <a:t>classification.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0.17783,0,9.69,0,0.585,5.569,73.5,2.3999,6,391,19,395.77,15.1,17.5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0.22438,0,9.69,0,0.585,6.027,79.7,2.4982,6,391,19,396.9,14.33,16.8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0.06263,0,11.93,0,0.573,6.593,69.1,2.4786,1,273,21,391.99,9.67,22.4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0.04527,0,11.93,0,0.573,6.12,76.7,2.2875,1,273,21,396.9,9.08,20.6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0.06076,0,11.93,0,0.573,6.976,91.0,2.1675,1,273,21,396.9,5.64,23.9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0.10959,0,11.93,0,0.573,6.794,89.3,2.3889,1,273,21,393.45,6.48,22.0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i="1" dirty="0"/>
              <a:t>0.04741,0,11.93,0,0.573,6.03,80.8,2.505,1,273,21,396.9,7.88,?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/>
          </a:p>
          <a:p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56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1" y="609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Clustring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1" y="1295400"/>
            <a:ext cx="838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/>
              <a:t>most well known unsupervised method.</a:t>
            </a:r>
            <a:endParaRPr lang="en-US" sz="2400" i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/>
              <a:t>making a measurement of similarity between instances in an unlabeled dataset</a:t>
            </a:r>
            <a:r>
              <a:rPr lang="en-US" sz="2400" i="1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/>
              <a:t>We often use geometric models to determine the distance between </a:t>
            </a:r>
            <a:r>
              <a:rPr lang="en-US" sz="2400" i="1" dirty="0" smtClean="0"/>
              <a:t>instances,based </a:t>
            </a:r>
            <a:r>
              <a:rPr lang="en-US" sz="2400" i="1" dirty="0"/>
              <a:t>on their feature values</a:t>
            </a:r>
            <a:endParaRPr lang="en-US" sz="24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/>
          </a:p>
          <a:p>
            <a:endParaRPr lang="en-US" sz="2400" i="1" dirty="0"/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i="1" dirty="0"/>
          </a:p>
          <a:p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122" name="Picture 2" descr="C:\Users\Sh-Java\Desktop\KurdestanUniversity\pic\clust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0"/>
            <a:ext cx="4495800" cy="31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609600"/>
            <a:ext cx="335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Decision Trees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1" y="12954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 smtClean="0"/>
              <a:t>Supervised learnin.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Predict the </a:t>
            </a:r>
            <a:r>
              <a:rPr lang="en-US" sz="2400" dirty="0"/>
              <a:t>value of a target variable based on the set of input </a:t>
            </a:r>
            <a:r>
              <a:rPr lang="en-US" sz="2400" dirty="0" smtClean="0"/>
              <a:t>variables.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Diff erent Algorithm Types:ID3, C4.5,C5, CHAID, </a:t>
            </a:r>
            <a:r>
              <a:rPr lang="en-US" sz="2400" dirty="0" smtClean="0"/>
              <a:t>MARS</a:t>
            </a:r>
          </a:p>
          <a:p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147" name="Picture 3" descr="C:\Users\Sh-Java\Desktop\KurdestanUniversity\pic\dcession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57052"/>
            <a:ext cx="5638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626076"/>
            <a:ext cx="335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Bayesian Networks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1" y="12954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/>
              <a:t>Based on a set of variables or parameters, it’s possible </a:t>
            </a:r>
            <a:r>
              <a:rPr lang="en-US" sz="2400" i="1" dirty="0" smtClean="0"/>
              <a:t>to predict </a:t>
            </a:r>
            <a:r>
              <a:rPr lang="en-US" sz="2400" i="1" dirty="0"/>
              <a:t>outcomes based on </a:t>
            </a:r>
            <a:r>
              <a:rPr lang="en-US" sz="2400" i="1" dirty="0" smtClean="0"/>
              <a:t>probabilities.</a:t>
            </a:r>
            <a:endParaRPr lang="en-US" sz="2400" i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Bayesian Networks are found all over the place where uncertainty is in play </a:t>
            </a:r>
            <a:r>
              <a:rPr lang="en-US" sz="2400" dirty="0" smtClean="0"/>
              <a:t>which turns </a:t>
            </a:r>
            <a:r>
              <a:rPr lang="en-US" sz="2400" dirty="0"/>
              <a:t>out to be a lot of places. Where there is uncertainty, there is </a:t>
            </a:r>
            <a:r>
              <a:rPr lang="en-US" sz="2400" dirty="0" smtClean="0"/>
              <a:t>probability.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Weather forecasting and stock option, insurance, banking, and investment </a:t>
            </a:r>
            <a:r>
              <a:rPr lang="en-US" sz="2400" dirty="0" smtClean="0"/>
              <a:t>industries.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7170" name="Picture 2" descr="C:\Users\Sh-Java\Desktop\KurdestanUniversity\pic\bisi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306036"/>
            <a:ext cx="6126162" cy="239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62607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Artifi cial Neural Networks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1" y="12954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400" i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 smtClean="0"/>
              <a:t>is </a:t>
            </a:r>
            <a:r>
              <a:rPr lang="en-US" sz="2400" i="1" dirty="0"/>
              <a:t>a robust function that takes an arbitrary set </a:t>
            </a:r>
            <a:r>
              <a:rPr lang="en-US" sz="2400" i="1" dirty="0" smtClean="0"/>
              <a:t>ofm inputs </a:t>
            </a:r>
            <a:r>
              <a:rPr lang="en-US" sz="2400" i="1" dirty="0"/>
              <a:t>and fits it to an arbitrary set of outputs that are </a:t>
            </a:r>
            <a:r>
              <a:rPr lang="en-US" sz="2400" i="1" dirty="0" smtClean="0"/>
              <a:t>binary.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 inspired by the biological </a:t>
            </a:r>
            <a:r>
              <a:rPr lang="en-US" sz="2400" dirty="0" smtClean="0"/>
              <a:t>brain.</a:t>
            </a: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194" name="Picture 2" descr="C:\Users\Sh-Java\Desktop\KurdestanUniversity\pic\nerou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2" y="3505200"/>
            <a:ext cx="358860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h-Java\Desktop\KurdestanUniversity\pic\ml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05200"/>
            <a:ext cx="36957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62607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Artifi cial Neural Networks</a:t>
            </a:r>
            <a:endParaRPr lang="en-US" sz="2400" dirty="0"/>
          </a:p>
        </p:txBody>
      </p:sp>
      <p:pic>
        <p:nvPicPr>
          <p:cNvPr id="9218" name="Picture 2" descr="C:\Users\Sh-Java\Desktop\KurdestanUniversity\pic\to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9" y="2067697"/>
            <a:ext cx="437841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h-Java\Desktop\KurdestanUniversity\pic\mln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73727"/>
            <a:ext cx="4752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Sh-Java\Desktop\KurdestanUniversity\pic\feddb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20" y="2116388"/>
            <a:ext cx="3414712" cy="297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7400" y="1688068"/>
            <a:ext cx="23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Feed forward network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47034" y="1527427"/>
            <a:ext cx="8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weight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57775" y="6019800"/>
            <a:ext cx="216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Multilayer networks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62607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Association Rules Learning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1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400" i="1" dirty="0" smtClean="0">
              <a:solidFill>
                <a:prstClr val="white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>
                <a:solidFill>
                  <a:prstClr val="white"/>
                </a:solidFill>
              </a:rPr>
              <a:t>It </a:t>
            </a:r>
            <a:r>
              <a:rPr lang="en-US" sz="2400" i="1" dirty="0" smtClean="0">
                <a:solidFill>
                  <a:prstClr val="white"/>
                </a:solidFill>
              </a:rPr>
              <a:t>finds </a:t>
            </a:r>
            <a:r>
              <a:rPr lang="en-US" sz="2400" i="1" dirty="0">
                <a:solidFill>
                  <a:prstClr val="white"/>
                </a:solidFill>
              </a:rPr>
              <a:t>out </a:t>
            </a:r>
            <a:r>
              <a:rPr lang="en-US" sz="2400" i="1" dirty="0" smtClean="0">
                <a:solidFill>
                  <a:prstClr val="white"/>
                </a:solidFill>
              </a:rPr>
              <a:t>the interesting </a:t>
            </a:r>
            <a:r>
              <a:rPr lang="en-US" sz="2400" i="1" dirty="0">
                <a:solidFill>
                  <a:prstClr val="white"/>
                </a:solidFill>
              </a:rPr>
              <a:t>connections among elements of the data and the sequence (</a:t>
            </a:r>
            <a:r>
              <a:rPr lang="en-US" sz="2400" i="1" dirty="0" smtClean="0">
                <a:solidFill>
                  <a:prstClr val="white"/>
                </a:solidFill>
              </a:rPr>
              <a:t>behaviors) that </a:t>
            </a:r>
            <a:r>
              <a:rPr lang="en-US" sz="2400" i="1" dirty="0">
                <a:solidFill>
                  <a:prstClr val="white"/>
                </a:solidFill>
              </a:rPr>
              <a:t>led up to some correlated result</a:t>
            </a:r>
            <a:r>
              <a:rPr lang="en-US" sz="2400" dirty="0" smtClean="0">
                <a:solidFill>
                  <a:prstClr val="white"/>
                </a:solidFill>
              </a:rPr>
              <a:t> </a:t>
            </a:r>
            <a:r>
              <a:rPr lang="en-US" sz="2400" dirty="0">
                <a:solidFill>
                  <a:prstClr val="white"/>
                </a:solidFill>
              </a:rPr>
              <a:t>inspired by the biological </a:t>
            </a:r>
            <a:r>
              <a:rPr lang="en-US" sz="2400" dirty="0" smtClean="0">
                <a:solidFill>
                  <a:prstClr val="white"/>
                </a:solidFill>
              </a:rPr>
              <a:t>brain.</a:t>
            </a:r>
          </a:p>
          <a:p>
            <a:endParaRPr lang="en-US" sz="2400" dirty="0" smtClean="0">
              <a:solidFill>
                <a:prstClr val="white"/>
              </a:solidFill>
            </a:endParaRPr>
          </a:p>
        </p:txBody>
      </p:sp>
      <p:pic>
        <p:nvPicPr>
          <p:cNvPr id="10242" name="Picture 2" descr="C:\Users\Sh-Java\Desktop\KurdestanUniversity\pic\associationR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7002390" cy="204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3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626076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Support Vector </a:t>
            </a:r>
            <a:r>
              <a:rPr lang="en-US" sz="2400" b="1" dirty="0" smtClean="0"/>
              <a:t>Machines(SVM</a:t>
            </a:r>
            <a:r>
              <a:rPr lang="en-US" sz="2400" b="1" dirty="0" smtClean="0">
                <a:solidFill>
                  <a:prstClr val="white"/>
                </a:solidFill>
              </a:rPr>
              <a:t>)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1" y="12954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400" i="1" dirty="0" smtClean="0">
              <a:solidFill>
                <a:prstClr val="white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 smtClean="0">
                <a:solidFill>
                  <a:prstClr val="white"/>
                </a:solidFill>
              </a:rPr>
              <a:t>technique for </a:t>
            </a:r>
            <a:r>
              <a:rPr lang="en-US" sz="2400" i="1" dirty="0">
                <a:solidFill>
                  <a:prstClr val="white"/>
                </a:solidFill>
              </a:rPr>
              <a:t>classifying objects-supervised </a:t>
            </a:r>
            <a:r>
              <a:rPr lang="en-US" sz="2400" i="1" dirty="0" smtClean="0">
                <a:solidFill>
                  <a:prstClr val="white"/>
                </a:solidFill>
              </a:rPr>
              <a:t>learning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>
                <a:solidFill>
                  <a:prstClr val="white"/>
                </a:solidFill>
              </a:rPr>
              <a:t>classify </a:t>
            </a:r>
            <a:r>
              <a:rPr lang="en-US" sz="2400" i="1" dirty="0" smtClean="0">
                <a:solidFill>
                  <a:prstClr val="white"/>
                </a:solidFill>
              </a:rPr>
              <a:t>something into </a:t>
            </a:r>
            <a:r>
              <a:rPr lang="en-US" sz="2400" i="1" dirty="0">
                <a:solidFill>
                  <a:prstClr val="white"/>
                </a:solidFill>
              </a:rPr>
              <a:t>a group that you can then inspect </a:t>
            </a:r>
            <a:r>
              <a:rPr lang="en-US" sz="2400" i="1" dirty="0" smtClean="0">
                <a:solidFill>
                  <a:prstClr val="white"/>
                </a:solidFill>
              </a:rPr>
              <a:t>later</a:t>
            </a:r>
          </a:p>
          <a:p>
            <a:r>
              <a:rPr lang="en-US" sz="2400" i="1" dirty="0" smtClean="0">
                <a:solidFill>
                  <a:prstClr val="white"/>
                </a:solidFill>
              </a:rPr>
              <a:t>      dealing </a:t>
            </a:r>
            <a:r>
              <a:rPr lang="en-US" sz="2400" i="1" dirty="0">
                <a:solidFill>
                  <a:prstClr val="white"/>
                </a:solidFill>
              </a:rPr>
              <a:t>with many types of </a:t>
            </a:r>
            <a:r>
              <a:rPr lang="en-US" sz="2400" i="1" dirty="0" smtClean="0">
                <a:solidFill>
                  <a:prstClr val="white"/>
                </a:solidFill>
              </a:rPr>
              <a:t>classes.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>
                <a:solidFill>
                  <a:prstClr val="white"/>
                </a:solidFill>
              </a:rPr>
              <a:t>image recognition and hand-writing pattern </a:t>
            </a:r>
            <a:r>
              <a:rPr lang="en-US" sz="2400" i="1" dirty="0" smtClean="0">
                <a:solidFill>
                  <a:prstClr val="white"/>
                </a:solidFill>
              </a:rPr>
              <a:t>recognition.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>
                <a:solidFill>
                  <a:prstClr val="white"/>
                </a:solidFill>
              </a:rPr>
              <a:t>Medical science has long used support vector machines for protein </a:t>
            </a:r>
            <a:r>
              <a:rPr lang="en-US" sz="2400" i="1" dirty="0" smtClean="0">
                <a:solidFill>
                  <a:prstClr val="white"/>
                </a:solidFill>
              </a:rPr>
              <a:t>classification.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 smtClean="0">
                <a:solidFill>
                  <a:prstClr val="white"/>
                </a:solidFill>
              </a:rPr>
              <a:t>Linear classification-Non linear classification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pic>
        <p:nvPicPr>
          <p:cNvPr id="11266" name="Picture 2" descr="C:\Users\Sh-Java\Desktop\KurdestanUniversity\pic\linears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2533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Sh-Java\Desktop\KurdestanUniversity\pic\nonline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355757"/>
            <a:ext cx="27527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626076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Recommendation Engine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1" y="12954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400" i="1" dirty="0" smtClean="0">
              <a:solidFill>
                <a:prstClr val="white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i="1" dirty="0">
                <a:solidFill>
                  <a:prstClr val="white"/>
                </a:solidFill>
              </a:rPr>
              <a:t> provide recommendations to users based on a variety of patterns, and are helpful in guiding users to consider offerings that they might not otherwise be aware of, based on their specific user </a:t>
            </a:r>
            <a:r>
              <a:rPr lang="en-US" sz="2400" i="1" dirty="0" smtClean="0">
                <a:solidFill>
                  <a:prstClr val="white"/>
                </a:solidFill>
              </a:rPr>
              <a:t>habits.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User-based recommendation-Item-based recommendation</a:t>
            </a:r>
            <a:endParaRPr lang="en-US" sz="2400" dirty="0" smtClean="0">
              <a:solidFill>
                <a:prstClr val="white"/>
              </a:solidFill>
            </a:endParaRPr>
          </a:p>
        </p:txBody>
      </p:sp>
      <p:pic>
        <p:nvPicPr>
          <p:cNvPr id="12290" name="Picture 2" descr="C:\Users\Sh-Java\Desktop\KurdestanUniversity\pic\recomend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86" y="3619801"/>
            <a:ext cx="3657600" cy="30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1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592860"/>
            <a:ext cx="5414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Learning Technologies</a:t>
            </a:r>
            <a:endParaRPr lang="en-US" sz="3200" dirty="0"/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8743" y="2466106"/>
            <a:ext cx="3894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Java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Regression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Clustring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weka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33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626076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Recommendation Engine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1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400" i="1" dirty="0" smtClean="0">
              <a:solidFill>
                <a:prstClr val="white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User-based recommendation     Item-based </a:t>
            </a:r>
            <a:r>
              <a:rPr lang="en-US" sz="2400" dirty="0">
                <a:solidFill>
                  <a:prstClr val="white"/>
                </a:solidFill>
              </a:rPr>
              <a:t>recommendation</a:t>
            </a:r>
            <a:endParaRPr lang="en-US" sz="2400" dirty="0" smtClean="0">
              <a:solidFill>
                <a:prstClr val="white"/>
              </a:solidFill>
            </a:endParaRPr>
          </a:p>
        </p:txBody>
      </p:sp>
      <p:pic>
        <p:nvPicPr>
          <p:cNvPr id="13314" name="Picture 2" descr="C:\Users\Sh-Java\Desktop\KurdestanUniversity\pic\user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63" y="2362200"/>
            <a:ext cx="433296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Sh-Java\Desktop\KurdestanUniversity\pic\itemba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41" y="2362200"/>
            <a:ext cx="39085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62607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Machine learning tools</a:t>
            </a:r>
            <a:endParaRPr lang="en-US" sz="2400" b="1" dirty="0"/>
          </a:p>
        </p:txBody>
      </p:sp>
      <p:pic>
        <p:nvPicPr>
          <p:cNvPr id="1026" name="Picture 2" descr="C:\Users\Sh-Java\Desktop\KurdestanUniversity\pic\weka-startu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14" y="1524000"/>
            <a:ext cx="3419476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h-Java\Desktop\KurdestanUniversity\pic\rap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2286000"/>
            <a:ext cx="31146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h-Java\Desktop\KurdestanUniversity\pic\KNIME-New-700x18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66675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2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370582"/>
            <a:ext cx="5588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TIOBE Index for December 2016</a:t>
            </a:r>
          </a:p>
          <a:p>
            <a:endParaRPr lang="en-US" sz="3200" dirty="0"/>
          </a:p>
        </p:txBody>
      </p:sp>
      <p:pic>
        <p:nvPicPr>
          <p:cNvPr id="2050" name="Picture 2" descr="C:\Users\Sh-Java\Desktop\KurdestanUniversity\pic\ty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4" y="1440024"/>
            <a:ext cx="8855907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6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370582"/>
            <a:ext cx="5588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TIOBE Index for December 2016</a:t>
            </a:r>
          </a:p>
          <a:p>
            <a:endParaRPr lang="en-US" sz="3200" dirty="0"/>
          </a:p>
        </p:txBody>
      </p:sp>
      <p:pic>
        <p:nvPicPr>
          <p:cNvPr id="3074" name="Picture 2" descr="C:\Users\Sh-Java\Desktop\KurdestanUniversity\pic\tubeindex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" y="1626378"/>
            <a:ext cx="8943975" cy="477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9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2687</TotalTime>
  <Words>1922</Words>
  <Application>Microsoft Office PowerPoint</Application>
  <PresentationFormat>On-screen Show (4:3)</PresentationFormat>
  <Paragraphs>480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Sh-Java</dc:creator>
  <cp:lastModifiedBy>Sh-Java</cp:lastModifiedBy>
  <cp:revision>104</cp:revision>
  <dcterms:created xsi:type="dcterms:W3CDTF">2016-12-02T11:24:27Z</dcterms:created>
  <dcterms:modified xsi:type="dcterms:W3CDTF">2016-12-29T23:07:43Z</dcterms:modified>
</cp:coreProperties>
</file>