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9" r:id="rId5"/>
    <p:sldId id="270" r:id="rId6"/>
    <p:sldId id="271" r:id="rId7"/>
    <p:sldId id="272" r:id="rId8"/>
    <p:sldId id="273" r:id="rId9"/>
    <p:sldId id="274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5552-C180-451C-A0E9-25A18708FD6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9CB1-64A9-41AD-9CA3-5577966F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4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5552-C180-451C-A0E9-25A18708FD6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9CB1-64A9-41AD-9CA3-5577966F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1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5552-C180-451C-A0E9-25A18708FD6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9CB1-64A9-41AD-9CA3-5577966F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8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5552-C180-451C-A0E9-25A18708FD6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9CB1-64A9-41AD-9CA3-5577966F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5552-C180-451C-A0E9-25A18708FD6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9CB1-64A9-41AD-9CA3-5577966F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6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5552-C180-451C-A0E9-25A18708FD6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9CB1-64A9-41AD-9CA3-5577966F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2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5552-C180-451C-A0E9-25A18708FD6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9CB1-64A9-41AD-9CA3-5577966F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5552-C180-451C-A0E9-25A18708FD6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9CB1-64A9-41AD-9CA3-5577966F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8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5552-C180-451C-A0E9-25A18708FD6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9CB1-64A9-41AD-9CA3-5577966F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4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5552-C180-451C-A0E9-25A18708FD6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9CB1-64A9-41AD-9CA3-5577966F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5552-C180-451C-A0E9-25A18708FD6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9CB1-64A9-41AD-9CA3-5577966F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5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5552-C180-451C-A0E9-25A18708FD6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E9CB1-64A9-41AD-9CA3-5577966F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projects.spring.io/spring-boot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" y="681619"/>
            <a:ext cx="4876800" cy="2133600"/>
          </a:xfrm>
          <a:ln w="381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100" b="1" dirty="0" smtClean="0"/>
              <a:t>Swagger-</a:t>
            </a:r>
            <a:r>
              <a:rPr lang="en-US" sz="3100" b="1" dirty="0" err="1" smtClean="0"/>
              <a:t>Minio</a:t>
            </a:r>
            <a:r>
              <a:rPr lang="en-US" sz="3100" b="1" dirty="0" smtClean="0"/>
              <a:t>-</a:t>
            </a:r>
            <a:r>
              <a:rPr lang="en-US" sz="3100" b="1" dirty="0" err="1" smtClean="0"/>
              <a:t>LogStash-ExceptionHandling-AdminPanel-MapStruct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2200" b="1" dirty="0" smtClean="0"/>
              <a:t>in spring boot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1026" name="Picture 2" descr="C:\Users\Sh-Java\Desktop\ft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701278"/>
            <a:ext cx="3657600" cy="554712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h-Java\Desktop\github1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4" y="1845051"/>
            <a:ext cx="68872" cy="6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9929" y="3056692"/>
            <a:ext cx="3657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</a:t>
            </a:r>
          </a:p>
          <a:p>
            <a:pPr algn="ctr"/>
            <a:r>
              <a:rPr lang="en-US" sz="2000" b="1" u="sng" dirty="0" smtClean="0"/>
              <a:t>Shabab Koohi</a:t>
            </a:r>
            <a:endParaRPr lang="en-US" sz="2000" b="1" u="sng" dirty="0"/>
          </a:p>
        </p:txBody>
      </p:sp>
      <p:grpSp>
        <p:nvGrpSpPr>
          <p:cNvPr id="20" name="Group 19"/>
          <p:cNvGrpSpPr/>
          <p:nvPr/>
        </p:nvGrpSpPr>
        <p:grpSpPr>
          <a:xfrm>
            <a:off x="304800" y="4343400"/>
            <a:ext cx="4724400" cy="1905000"/>
            <a:chOff x="304800" y="4343400"/>
            <a:chExt cx="4724400" cy="1905000"/>
          </a:xfrm>
        </p:grpSpPr>
        <p:grpSp>
          <p:nvGrpSpPr>
            <p:cNvPr id="8" name="Group 7"/>
            <p:cNvGrpSpPr/>
            <p:nvPr/>
          </p:nvGrpSpPr>
          <p:grpSpPr>
            <a:xfrm>
              <a:off x="457200" y="5090168"/>
              <a:ext cx="3847034" cy="1158232"/>
              <a:chOff x="609600" y="4861568"/>
              <a:chExt cx="3847034" cy="115823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005625" y="4861568"/>
                <a:ext cx="3451009" cy="1097264"/>
                <a:chOff x="838200" y="5051600"/>
                <a:chExt cx="3451009" cy="1097264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38200" y="5410200"/>
                  <a:ext cx="31590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https://github.com/shkna1368/</a:t>
                  </a:r>
                  <a:endParaRPr lang="en-US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838200" y="5779532"/>
                  <a:ext cx="34510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http://www.aparat.com/snacourse</a:t>
                  </a:r>
                  <a:endParaRPr 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838200" y="5051600"/>
                  <a:ext cx="25081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https://t.me/SnaCourses</a:t>
                  </a:r>
                  <a:endParaRPr lang="en-US" dirty="0"/>
                </a:p>
              </p:txBody>
            </p:sp>
          </p:grpSp>
          <p:pic>
            <p:nvPicPr>
              <p:cNvPr id="1028" name="Picture 4" descr="C:\Users\Sh-Java\Desktop\aparat_icon_color_black_51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" y="5648860"/>
                <a:ext cx="370940" cy="370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5" descr="C:\Users\Sh-Java\Desktop\Telegram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183" y="4861568"/>
                <a:ext cx="355649" cy="3556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3" name="Picture 9" descr="C:\Users\Sh-Java\Desktop\github1600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" y="5242568"/>
                <a:ext cx="396232" cy="396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5" name="Straight Connector 14"/>
            <p:cNvCxnSpPr/>
            <p:nvPr/>
          </p:nvCxnSpPr>
          <p:spPr>
            <a:xfrm>
              <a:off x="304800" y="4343400"/>
              <a:ext cx="0" cy="1905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04800" y="6248400"/>
              <a:ext cx="4724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853225" y="4495515"/>
            <a:ext cx="3652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https://www.youtube.com/channel/UCZGAoEqSvb9f5JnmvTmt5Lw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33" y="4572000"/>
            <a:ext cx="410092" cy="41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9144000" cy="140959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Do Action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9800" y="3144590"/>
            <a:ext cx="723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2800" b="1" dirty="0" smtClean="0"/>
          </a:p>
          <a:p>
            <a:r>
              <a:rPr lang="en-US" sz="2800" b="1" dirty="0"/>
              <a:t>Talk is cheap. Show me the </a:t>
            </a:r>
            <a:r>
              <a:rPr lang="en-US" sz="2800" b="1" dirty="0" smtClean="0"/>
              <a:t>code</a:t>
            </a:r>
            <a:endParaRPr lang="en-US" sz="2800" b="1" dirty="0"/>
          </a:p>
          <a:p>
            <a:pPr marL="285750" indent="-285750">
              <a:buFontTx/>
              <a:buChar char="-"/>
            </a:pPr>
            <a:endParaRPr lang="en-US" sz="2800" b="1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SwaggerMinioLogstashExceptionHandlingMapStructSpringAdminPanel</a:t>
            </a:r>
            <a:endParaRPr lang="en-US" sz="1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3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9144000" cy="140959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Prerequisites 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050" name="Picture 2" descr="C:\Users\Sh-Java\Desktop\inde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2" y="228600"/>
            <a:ext cx="1911438" cy="14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382456"/>
            <a:ext cx="5334923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/>
          </a:p>
          <a:p>
            <a:pPr marL="285750" indent="-285750">
              <a:buFontTx/>
              <a:buChar char="-"/>
            </a:pPr>
            <a:r>
              <a:rPr lang="en-US" sz="2400" b="1" dirty="0" smtClean="0"/>
              <a:t>java </a:t>
            </a:r>
            <a:r>
              <a:rPr lang="en-US" sz="2400" b="1" dirty="0" smtClean="0"/>
              <a:t>8</a:t>
            </a:r>
          </a:p>
          <a:p>
            <a:endParaRPr lang="en-US" sz="2400" b="1" dirty="0" smtClean="0"/>
          </a:p>
          <a:p>
            <a:pPr marL="285750" indent="-285750">
              <a:buFontTx/>
              <a:buChar char="-"/>
            </a:pPr>
            <a:r>
              <a:rPr lang="en-US" sz="2400" b="1" dirty="0" smtClean="0"/>
              <a:t>IntelliJ </a:t>
            </a:r>
            <a:r>
              <a:rPr lang="en-US" sz="2400" b="1" dirty="0" smtClean="0"/>
              <a:t>IDEA</a:t>
            </a:r>
          </a:p>
          <a:p>
            <a:endParaRPr lang="en-US" sz="2400" b="1" dirty="0" smtClean="0"/>
          </a:p>
          <a:p>
            <a:pPr marL="285750" indent="-285750">
              <a:buFontTx/>
              <a:buChar char="-"/>
            </a:pPr>
            <a:r>
              <a:rPr lang="en-US" sz="2400" b="1" dirty="0" err="1" smtClean="0"/>
              <a:t>Minio</a:t>
            </a:r>
            <a:r>
              <a:rPr lang="en-US" sz="2400" b="1" dirty="0" smtClean="0"/>
              <a:t> Server</a:t>
            </a:r>
          </a:p>
          <a:p>
            <a:endParaRPr lang="en-US" sz="2400" b="1" dirty="0"/>
          </a:p>
          <a:p>
            <a:pPr marL="285750" indent="-285750">
              <a:buFontTx/>
              <a:buChar char="-"/>
            </a:pPr>
            <a:r>
              <a:rPr lang="en-US" sz="2400" b="1" dirty="0" smtClean="0"/>
              <a:t>Elastic</a:t>
            </a:r>
          </a:p>
          <a:p>
            <a:endParaRPr lang="en-US" sz="2400" b="1" dirty="0" smtClean="0"/>
          </a:p>
          <a:p>
            <a:pPr marL="285750" indent="-285750">
              <a:buFontTx/>
              <a:buChar char="-"/>
            </a:pPr>
            <a:r>
              <a:rPr lang="en-US" sz="2400" b="1" dirty="0" err="1" smtClean="0"/>
              <a:t>Kibana</a:t>
            </a:r>
            <a:endParaRPr lang="en-US" sz="2400" b="1" dirty="0" smtClean="0"/>
          </a:p>
          <a:p>
            <a:endParaRPr lang="en-US" sz="2400" b="1" dirty="0" smtClean="0"/>
          </a:p>
          <a:p>
            <a:pPr marL="285750" indent="-285750">
              <a:buFontTx/>
              <a:buChar char="-"/>
            </a:pPr>
            <a:r>
              <a:rPr lang="en-US" sz="2400" b="1" dirty="0" err="1" smtClean="0"/>
              <a:t>LogStash</a:t>
            </a:r>
            <a:endParaRPr lang="en-US" sz="2400" b="1" dirty="0" smtClean="0"/>
          </a:p>
          <a:p>
            <a:endParaRPr lang="en-US" sz="3200" b="1" dirty="0" smtClean="0"/>
          </a:p>
          <a:p>
            <a:endParaRPr lang="en-US" sz="3200" b="1" dirty="0" smtClean="0"/>
          </a:p>
          <a:p>
            <a:pPr marL="285750" indent="-285750">
              <a:buFontTx/>
              <a:buChar char="-"/>
            </a:pPr>
            <a:endParaRPr lang="en-US" sz="3200" b="1" dirty="0"/>
          </a:p>
          <a:p>
            <a:pPr marL="285750" indent="-285750">
              <a:buFontTx/>
              <a:buChar char="-"/>
            </a:pPr>
            <a:endParaRPr lang="en-US" sz="3200" b="1" dirty="0" smtClean="0"/>
          </a:p>
          <a:p>
            <a:pPr marL="285750" indent="-285750">
              <a:buFontTx/>
              <a:buChar char="-"/>
            </a:pPr>
            <a:endParaRPr lang="en-US" sz="3200" dirty="0" smtClean="0"/>
          </a:p>
          <a:p>
            <a:pPr marL="285750" indent="-285750">
              <a:buFontTx/>
              <a:buChar char="-"/>
            </a:pPr>
            <a:endParaRPr lang="en-US" sz="3200" b="1" dirty="0" smtClean="0"/>
          </a:p>
          <a:p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SwaggerMinioLogstashExceptionHandlingMapStructSpringAdminPanel</a:t>
            </a:r>
            <a:endParaRPr lang="en-US" sz="1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40" y="1604039"/>
            <a:ext cx="710221" cy="758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365" y="2438400"/>
            <a:ext cx="635239" cy="6352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204" y="3200400"/>
            <a:ext cx="1386596" cy="6008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40" y="5410200"/>
            <a:ext cx="1974473" cy="779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40" y="4625680"/>
            <a:ext cx="1719496" cy="784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676" y="3505200"/>
            <a:ext cx="2971800" cy="13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9144000" cy="140959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Swagger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815339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 smtClean="0"/>
          </a:p>
          <a:p>
            <a:pPr marL="285750" indent="-285750">
              <a:buFontTx/>
              <a:buChar char="-"/>
            </a:pPr>
            <a:r>
              <a:rPr lang="en-US" sz="2800" b="1" dirty="0"/>
              <a:t> </a:t>
            </a:r>
            <a:r>
              <a:rPr lang="en-US" sz="2800" dirty="0" smtClean="0"/>
              <a:t>Makes </a:t>
            </a:r>
            <a:r>
              <a:rPr lang="en-US" sz="2800" dirty="0"/>
              <a:t>documenting your RESTful services </a:t>
            </a:r>
            <a:r>
              <a:rPr lang="en-US" sz="2800" dirty="0" smtClean="0"/>
              <a:t>easy</a:t>
            </a:r>
          </a:p>
          <a:p>
            <a:pPr marL="285750" indent="-285750">
              <a:buFontTx/>
              <a:buChar char="-"/>
            </a:pPr>
            <a:r>
              <a:rPr lang="en-US" sz="2800" b="1" dirty="0"/>
              <a:t> </a:t>
            </a:r>
            <a:r>
              <a:rPr lang="en-US" sz="2800" dirty="0" smtClean="0"/>
              <a:t>Test your </a:t>
            </a:r>
            <a:r>
              <a:rPr lang="en-US" sz="2800" dirty="0"/>
              <a:t>RESTful services easy</a:t>
            </a:r>
            <a:endParaRPr lang="en-US" sz="2800" b="1" dirty="0"/>
          </a:p>
          <a:p>
            <a:pPr marL="285750" indent="-285750">
              <a:buFontTx/>
              <a:buChar char="-"/>
            </a:pPr>
            <a:endParaRPr lang="en-US" sz="2800" b="1" dirty="0" smtClean="0"/>
          </a:p>
          <a:p>
            <a:endParaRPr lang="en-US" sz="3200" b="1" dirty="0" smtClean="0"/>
          </a:p>
          <a:p>
            <a:endParaRPr lang="en-US" sz="3200" b="1" dirty="0"/>
          </a:p>
          <a:p>
            <a:endParaRPr lang="en-US" sz="3200" b="1" dirty="0" smtClean="0"/>
          </a:p>
          <a:p>
            <a:pPr marL="285750" indent="-285750">
              <a:buFontTx/>
              <a:buChar char="-"/>
            </a:pPr>
            <a:endParaRPr lang="en-US" sz="3200" b="1" dirty="0"/>
          </a:p>
          <a:p>
            <a:pPr marL="285750" indent="-285750">
              <a:buFontTx/>
              <a:buChar char="-"/>
            </a:pPr>
            <a:endParaRPr lang="en-US" sz="3200" b="1" dirty="0" smtClean="0"/>
          </a:p>
          <a:p>
            <a:pPr marL="285750" indent="-285750">
              <a:buFontTx/>
              <a:buChar char="-"/>
            </a:pPr>
            <a:endParaRPr lang="en-US" sz="3200" dirty="0" smtClean="0"/>
          </a:p>
          <a:p>
            <a:pPr marL="285750" indent="-285750">
              <a:buFontTx/>
              <a:buChar char="-"/>
            </a:pPr>
            <a:endParaRPr lang="en-US" sz="3200" b="1" dirty="0" smtClean="0"/>
          </a:p>
          <a:p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SwaggerMinioLogstashExceptionHandlingMapStructSpringAdminPanel</a:t>
            </a:r>
            <a:endParaRPr lang="en-US" sz="1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49" y="32004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9144000" cy="140959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MinIO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815339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 smtClean="0"/>
          </a:p>
          <a:p>
            <a:pPr marL="285750" indent="-285750">
              <a:buFontTx/>
              <a:buChar char="-"/>
            </a:pPr>
            <a:r>
              <a:rPr lang="en-US" sz="2800" b="1" dirty="0" smtClean="0"/>
              <a:t> </a:t>
            </a:r>
            <a:r>
              <a:rPr lang="en-US" b="1" dirty="0" smtClean="0"/>
              <a:t>High Performance Object Storage</a:t>
            </a:r>
          </a:p>
          <a:p>
            <a:endParaRPr lang="en-US" sz="3200" b="1" dirty="0"/>
          </a:p>
          <a:p>
            <a:pPr marL="285750" indent="-285750">
              <a:buFontTx/>
              <a:buChar char="-"/>
            </a:pPr>
            <a:r>
              <a:rPr lang="en-US" b="1" dirty="0"/>
              <a:t>Build high performance, cloud native </a:t>
            </a:r>
            <a:r>
              <a:rPr lang="en-US" b="1" dirty="0" smtClean="0"/>
              <a:t>data infrastructure </a:t>
            </a:r>
            <a:r>
              <a:rPr lang="en-US" b="1" dirty="0"/>
              <a:t>for machine learning, </a:t>
            </a:r>
            <a:r>
              <a:rPr lang="en-US" b="1" dirty="0" smtClean="0"/>
              <a:t>analytics and </a:t>
            </a:r>
            <a:r>
              <a:rPr lang="en-US" b="1" dirty="0"/>
              <a:t>application data workloads with </a:t>
            </a:r>
            <a:r>
              <a:rPr lang="en-US" b="1" dirty="0" err="1" smtClean="0"/>
              <a:t>MinIO</a:t>
            </a:r>
            <a:endParaRPr lang="en-US" b="1" dirty="0" smtClean="0"/>
          </a:p>
          <a:p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b="1" dirty="0" smtClean="0"/>
              <a:t>M</a:t>
            </a:r>
            <a:r>
              <a:rPr lang="en-US" b="1" dirty="0" smtClean="0"/>
              <a:t>inio.exe </a:t>
            </a:r>
            <a:r>
              <a:rPr lang="en-US" b="1" dirty="0"/>
              <a:t>server F:\Data</a:t>
            </a:r>
            <a:endParaRPr lang="en-US" b="1" dirty="0" smtClean="0"/>
          </a:p>
          <a:p>
            <a:endParaRPr lang="en-US" sz="3200" b="1" dirty="0" smtClean="0"/>
          </a:p>
          <a:p>
            <a:endParaRPr lang="en-US" sz="3200" b="1" dirty="0"/>
          </a:p>
          <a:p>
            <a:endParaRPr lang="en-US" sz="3200" b="1" dirty="0" smtClean="0"/>
          </a:p>
          <a:p>
            <a:pPr marL="285750" indent="-285750">
              <a:buFontTx/>
              <a:buChar char="-"/>
            </a:pPr>
            <a:endParaRPr lang="en-US" sz="3200" b="1" dirty="0"/>
          </a:p>
          <a:p>
            <a:pPr marL="285750" indent="-285750">
              <a:buFontTx/>
              <a:buChar char="-"/>
            </a:pPr>
            <a:endParaRPr lang="en-US" sz="3200" b="1" dirty="0" smtClean="0"/>
          </a:p>
          <a:p>
            <a:pPr marL="285750" indent="-285750">
              <a:buFontTx/>
              <a:buChar char="-"/>
            </a:pPr>
            <a:endParaRPr lang="en-US" sz="3200" dirty="0" smtClean="0"/>
          </a:p>
          <a:p>
            <a:pPr marL="285750" indent="-285750">
              <a:buFontTx/>
              <a:buChar char="-"/>
            </a:pPr>
            <a:endParaRPr lang="en-US" sz="3200" b="1" dirty="0" smtClean="0"/>
          </a:p>
          <a:p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SwaggerMinioLogstashExceptionHandlingMapStructSpringAdminPanel</a:t>
            </a:r>
            <a:endParaRPr lang="en-US" sz="1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050" y="4800600"/>
            <a:ext cx="285789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4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9144000" cy="140959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ELK stack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8153399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 smtClean="0"/>
          </a:p>
          <a:p>
            <a:pPr marL="285750" indent="-285750">
              <a:buFontTx/>
              <a:buChar char="-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Elstic</a:t>
            </a:r>
            <a:r>
              <a:rPr lang="en-US" sz="2400" b="1" dirty="0" smtClean="0"/>
              <a:t>: </a:t>
            </a:r>
            <a:r>
              <a:rPr lang="en-US" sz="2400" dirty="0" err="1" smtClean="0"/>
              <a:t>Elasticsearch</a:t>
            </a:r>
            <a:r>
              <a:rPr lang="en-US" sz="2400" dirty="0" smtClean="0"/>
              <a:t> </a:t>
            </a:r>
            <a:r>
              <a:rPr lang="en-US" sz="2400" dirty="0"/>
              <a:t>is a distributed, JSON-based search and analytics engine</a:t>
            </a:r>
            <a:endParaRPr lang="en-US" sz="2400" b="1" dirty="0" smtClean="0"/>
          </a:p>
          <a:p>
            <a:endParaRPr lang="en-US" sz="3200" b="1" dirty="0"/>
          </a:p>
          <a:p>
            <a:pPr marL="285750" indent="-285750">
              <a:buFontTx/>
              <a:buChar char="-"/>
            </a:pPr>
            <a:r>
              <a:rPr lang="en-US" sz="2400" b="1" dirty="0" err="1" smtClean="0"/>
              <a:t>Kibana:</a:t>
            </a:r>
            <a:r>
              <a:rPr lang="en-US" sz="2400" dirty="0" err="1"/>
              <a:t>Kibana</a:t>
            </a:r>
            <a:r>
              <a:rPr lang="en-US" sz="2400" dirty="0"/>
              <a:t> gives shape to your data and is the extensible user interface.</a:t>
            </a:r>
            <a:endParaRPr lang="en-US" sz="2400" b="1" dirty="0" smtClean="0"/>
          </a:p>
          <a:p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sz="2400" b="1" dirty="0" err="1" smtClean="0"/>
              <a:t>LogStash:</a:t>
            </a:r>
            <a:r>
              <a:rPr lang="en-US" sz="2400" dirty="0" err="1"/>
              <a:t>Logstash</a:t>
            </a:r>
            <a:r>
              <a:rPr lang="en-US" sz="2400" dirty="0"/>
              <a:t> is a dynamic data collection pipeline with an extensible plugin ecosystem.</a:t>
            </a:r>
            <a:endParaRPr lang="en-US" sz="2400" b="1" dirty="0" smtClean="0"/>
          </a:p>
          <a:p>
            <a:endParaRPr lang="en-US" sz="3200" b="1" dirty="0" smtClean="0"/>
          </a:p>
          <a:p>
            <a:endParaRPr lang="en-US" sz="3200" b="1" dirty="0"/>
          </a:p>
          <a:p>
            <a:endParaRPr lang="en-US" sz="3200" b="1" dirty="0" smtClean="0"/>
          </a:p>
          <a:p>
            <a:pPr marL="285750" indent="-285750">
              <a:buFontTx/>
              <a:buChar char="-"/>
            </a:pPr>
            <a:endParaRPr lang="en-US" sz="3200" b="1" dirty="0"/>
          </a:p>
          <a:p>
            <a:pPr marL="285750" indent="-285750">
              <a:buFontTx/>
              <a:buChar char="-"/>
            </a:pPr>
            <a:endParaRPr lang="en-US" sz="3200" b="1" dirty="0" smtClean="0"/>
          </a:p>
          <a:p>
            <a:pPr marL="285750" indent="-285750">
              <a:buFontTx/>
              <a:buChar char="-"/>
            </a:pPr>
            <a:endParaRPr lang="en-US" sz="3200" dirty="0" smtClean="0"/>
          </a:p>
          <a:p>
            <a:pPr marL="285750" indent="-285750">
              <a:buFontTx/>
              <a:buChar char="-"/>
            </a:pPr>
            <a:endParaRPr lang="en-US" sz="3200" b="1" dirty="0" smtClean="0"/>
          </a:p>
          <a:p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SwaggerMinioLogstashExceptionHandlingMapStructSpringAdminPanel</a:t>
            </a:r>
            <a:endParaRPr lang="en-US" sz="1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278874"/>
            <a:ext cx="2819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9144000" cy="140959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Log Management With ELK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81533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 smtClean="0"/>
          </a:p>
          <a:p>
            <a:endParaRPr lang="en-US" sz="3200" b="1" dirty="0"/>
          </a:p>
          <a:p>
            <a:endParaRPr lang="en-US" sz="3200" b="1" dirty="0" smtClean="0"/>
          </a:p>
          <a:p>
            <a:pPr marL="285750" indent="-285750">
              <a:buFontTx/>
              <a:buChar char="-"/>
            </a:pPr>
            <a:endParaRPr lang="en-US" sz="3200" b="1" dirty="0"/>
          </a:p>
          <a:p>
            <a:pPr marL="285750" indent="-285750">
              <a:buFontTx/>
              <a:buChar char="-"/>
            </a:pPr>
            <a:endParaRPr lang="en-US" sz="3200" b="1" dirty="0" smtClean="0"/>
          </a:p>
          <a:p>
            <a:pPr marL="285750" indent="-285750">
              <a:buFontTx/>
              <a:buChar char="-"/>
            </a:pPr>
            <a:endParaRPr lang="en-US" sz="3200" dirty="0" smtClean="0"/>
          </a:p>
          <a:p>
            <a:pPr marL="285750" indent="-285750">
              <a:buFontTx/>
              <a:buChar char="-"/>
            </a:pPr>
            <a:endParaRPr lang="en-US" sz="3200" b="1" dirty="0" smtClean="0"/>
          </a:p>
          <a:p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SwaggerMinioLogstashExceptionHandlingMapStructSpringAdminPanel</a:t>
            </a:r>
            <a:endParaRPr lang="en-US" sz="1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2667000"/>
            <a:ext cx="8686800" cy="248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9144000" cy="140959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Exception Handling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815339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 smtClean="0"/>
          </a:p>
          <a:p>
            <a:pPr marL="285750" indent="-285750">
              <a:buFontTx/>
              <a:buChar char="-"/>
            </a:pPr>
            <a:r>
              <a:rPr lang="en-US" sz="2400" b="1" dirty="0" smtClean="0">
                <a:latin typeface="Calibri (Body)"/>
              </a:rPr>
              <a:t>@ </a:t>
            </a:r>
            <a:r>
              <a:rPr lang="en-US" altLang="en-US" sz="2400" b="1" dirty="0" err="1" smtClean="0">
                <a:solidFill>
                  <a:srgbClr val="808000"/>
                </a:solidFill>
                <a:latin typeface="Calibri (Body)"/>
                <a:cs typeface="Courier New" panose="02070309020205020404" pitchFamily="49" charset="0"/>
              </a:rPr>
              <a:t>ControllerAdvice</a:t>
            </a:r>
            <a:endParaRPr lang="en-US" altLang="en-US" sz="2400" b="1" dirty="0" smtClean="0">
              <a:solidFill>
                <a:srgbClr val="808000"/>
              </a:solidFill>
              <a:latin typeface="Calibri (Body)"/>
              <a:cs typeface="Courier New" panose="02070309020205020404" pitchFamily="49" charset="0"/>
            </a:endParaRPr>
          </a:p>
          <a:p>
            <a:endParaRPr lang="en-US" sz="2400" b="1" dirty="0">
              <a:latin typeface="Calibri (Body)"/>
            </a:endParaRPr>
          </a:p>
          <a:p>
            <a:pPr marL="285750" indent="-285750">
              <a:buFontTx/>
              <a:buChar char="-"/>
            </a:pPr>
            <a:r>
              <a:rPr lang="en-US" altLang="en-US" sz="2000" b="1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RestExceptionHandler</a:t>
            </a:r>
            <a:r>
              <a:rPr lang="en-US" altLang="en-US" sz="20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80"/>
                </a:solidFill>
                <a:cs typeface="Courier New" panose="02070309020205020404" pitchFamily="49" charset="0"/>
              </a:rPr>
              <a:t>extends </a:t>
            </a:r>
            <a:r>
              <a:rPr lang="en-US" altLang="en-US" sz="2000" b="1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ResponseEntityExceptionHandler</a:t>
            </a:r>
            <a:endParaRPr lang="en-US" altLang="en-US" sz="2000" b="1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endParaRPr lang="en-US" altLang="en-US" sz="2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en-US" sz="2400" dirty="0" err="1">
                <a:latin typeface="Arial" panose="020B0604020202020204" pitchFamily="34" charset="0"/>
              </a:rPr>
              <a:t>NotFoundException</a:t>
            </a:r>
            <a:r>
              <a:rPr lang="en-US" altLang="en-US" sz="2400" dirty="0">
                <a:latin typeface="Arial" panose="020B0604020202020204" pitchFamily="34" charset="0"/>
              </a:rPr>
              <a:t>  extends </a:t>
            </a:r>
            <a:r>
              <a:rPr lang="en-US" altLang="en-US" sz="2400" dirty="0" err="1">
                <a:latin typeface="Arial" panose="020B0604020202020204" pitchFamily="34" charset="0"/>
              </a:rPr>
              <a:t>RuntimeException</a:t>
            </a:r>
            <a:endParaRPr lang="en-US" altLang="en-US" sz="2400" dirty="0">
              <a:latin typeface="Arial" panose="020B0604020202020204" pitchFamily="34" charset="0"/>
            </a:endParaRPr>
          </a:p>
          <a:p>
            <a:endParaRPr lang="en-US" sz="3200" b="1" dirty="0"/>
          </a:p>
          <a:p>
            <a:endParaRPr lang="en-US" sz="3200" b="1" dirty="0" smtClean="0"/>
          </a:p>
          <a:p>
            <a:pPr marL="285750" indent="-285750">
              <a:buFontTx/>
              <a:buChar char="-"/>
            </a:pPr>
            <a:endParaRPr lang="en-US" sz="3200" b="1" dirty="0"/>
          </a:p>
          <a:p>
            <a:pPr marL="285750" indent="-285750">
              <a:buFontTx/>
              <a:buChar char="-"/>
            </a:pPr>
            <a:endParaRPr lang="en-US" sz="3200" b="1" dirty="0" smtClean="0"/>
          </a:p>
          <a:p>
            <a:pPr marL="285750" indent="-285750">
              <a:buFontTx/>
              <a:buChar char="-"/>
            </a:pPr>
            <a:endParaRPr lang="en-US" sz="3200" dirty="0" smtClean="0"/>
          </a:p>
          <a:p>
            <a:pPr marL="285750" indent="-285750">
              <a:buFontTx/>
              <a:buChar char="-"/>
            </a:pPr>
            <a:endParaRPr lang="en-US" sz="3200" b="1" dirty="0" smtClean="0"/>
          </a:p>
          <a:p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SwaggerMinioLogstashExceptionHandlingMapStructSpringAdminPanel</a:t>
            </a:r>
            <a:endParaRPr lang="en-US" sz="1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@ControllerAdvice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7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9144000" cy="140959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MapStruct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815339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Multi-layered </a:t>
            </a:r>
            <a:r>
              <a:rPr lang="en-US" sz="2400" dirty="0"/>
              <a:t>applications often require to map between different object models (e.g. entities and DTOs</a:t>
            </a:r>
            <a:r>
              <a:rPr lang="en-US" sz="2400" dirty="0" smtClean="0"/>
              <a:t>).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/>
              <a:t> Java bean mappings, the easy way</a:t>
            </a:r>
            <a:r>
              <a:rPr lang="en-US" sz="2400" dirty="0" smtClean="0"/>
              <a:t>!</a:t>
            </a:r>
          </a:p>
          <a:p>
            <a:pPr marL="285750" indent="-285750">
              <a:buFontTx/>
              <a:buChar char="-"/>
            </a:pPr>
            <a:endParaRPr lang="en-US" sz="2400" b="1" dirty="0" smtClean="0"/>
          </a:p>
          <a:p>
            <a:pPr marL="285750" indent="-285750">
              <a:buFontTx/>
              <a:buChar char="-"/>
            </a:pPr>
            <a:r>
              <a:rPr lang="en-US" sz="2400" dirty="0"/>
              <a:t>In contrast to other mapping frameworks </a:t>
            </a:r>
            <a:r>
              <a:rPr lang="en-US" sz="2400" dirty="0" err="1"/>
              <a:t>MapStruct</a:t>
            </a:r>
            <a:r>
              <a:rPr lang="en-US" sz="2400" dirty="0"/>
              <a:t> generates bean mappings at compile-time which ensures a high performance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endParaRPr lang="en-US" sz="3200" b="1" dirty="0" smtClean="0"/>
          </a:p>
          <a:p>
            <a:endParaRPr lang="en-US" sz="3200" b="1" dirty="0"/>
          </a:p>
          <a:p>
            <a:endParaRPr lang="en-US" sz="3200" b="1" dirty="0" smtClean="0"/>
          </a:p>
          <a:p>
            <a:pPr marL="285750" indent="-285750">
              <a:buFontTx/>
              <a:buChar char="-"/>
            </a:pPr>
            <a:endParaRPr lang="en-US" sz="3200" b="1" dirty="0"/>
          </a:p>
          <a:p>
            <a:pPr marL="285750" indent="-285750">
              <a:buFontTx/>
              <a:buChar char="-"/>
            </a:pPr>
            <a:endParaRPr lang="en-US" sz="3200" b="1" dirty="0" smtClean="0"/>
          </a:p>
          <a:p>
            <a:pPr marL="285750" indent="-285750">
              <a:buFontTx/>
              <a:buChar char="-"/>
            </a:pPr>
            <a:endParaRPr lang="en-US" sz="3200" dirty="0" smtClean="0"/>
          </a:p>
          <a:p>
            <a:pPr marL="285750" indent="-285750">
              <a:buFontTx/>
              <a:buChar char="-"/>
            </a:pPr>
            <a:endParaRPr lang="en-US" sz="3200" b="1" dirty="0" smtClean="0"/>
          </a:p>
          <a:p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SwaggerMinioLogstashExceptionHandlingMapStructSpringAdminPanel</a:t>
            </a:r>
            <a:endParaRPr lang="en-US" sz="1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160663"/>
            <a:ext cx="4114800" cy="11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9144000" cy="140959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Spring </a:t>
            </a:r>
            <a:r>
              <a:rPr lang="en-US" b="1" dirty="0">
                <a:solidFill>
                  <a:schemeClr val="bg1"/>
                </a:solidFill>
              </a:rPr>
              <a:t>Boot </a:t>
            </a:r>
            <a:r>
              <a:rPr lang="en-US" b="1" dirty="0" smtClean="0">
                <a:solidFill>
                  <a:schemeClr val="bg1"/>
                </a:solidFill>
              </a:rPr>
              <a:t>Admin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8153399" cy="829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Provides </a:t>
            </a:r>
            <a:r>
              <a:rPr lang="en-US" sz="2400" dirty="0"/>
              <a:t>an admin interface for </a:t>
            </a:r>
            <a:r>
              <a:rPr lang="en-US" sz="2400" dirty="0">
                <a:hlinkClick r:id="rId2" tooltip="Official Spring-Boot website"/>
              </a:rPr>
              <a:t>Spring Boot </a:t>
            </a:r>
            <a:r>
              <a:rPr lang="en-US" sz="2400" baseline="30000" dirty="0">
                <a:hlinkClick r:id="rId2" tooltip="Official Spring-Boot website"/>
              </a:rPr>
              <a:t>®</a:t>
            </a:r>
            <a:r>
              <a:rPr lang="en-US" sz="2400" dirty="0"/>
              <a:t> applications</a:t>
            </a:r>
            <a:r>
              <a:rPr lang="en-US" sz="2400" dirty="0" smtClean="0"/>
              <a:t>.</a:t>
            </a:r>
            <a:endParaRPr lang="en-US" sz="32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Show health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Show details, like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JVM &amp; memory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micrometer.io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 dirty="0" err="1">
                <a:solidFill>
                  <a:srgbClr val="24292E"/>
                </a:solidFill>
                <a:latin typeface="-apple-system"/>
              </a:rPr>
              <a:t>Datasource</a:t>
            </a: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Cache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Show build-info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Follow and download </a:t>
            </a:r>
            <a:r>
              <a:rPr lang="en-US" sz="1100" b="1" dirty="0" err="1">
                <a:solidFill>
                  <a:srgbClr val="24292E"/>
                </a:solidFill>
                <a:latin typeface="-apple-system"/>
              </a:rPr>
              <a:t>logfile</a:t>
            </a:r>
            <a:endParaRPr lang="en-US" sz="1100" b="1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View </a:t>
            </a:r>
            <a:r>
              <a:rPr lang="en-US" sz="1100" b="1" dirty="0" err="1">
                <a:solidFill>
                  <a:srgbClr val="24292E"/>
                </a:solidFill>
                <a:latin typeface="-apple-system"/>
              </a:rPr>
              <a:t>jvm</a:t>
            </a: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 system- &amp; environment-properties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View Spring Boot Configuration Properties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Support for Spring Cloud's </a:t>
            </a:r>
            <a:r>
              <a:rPr lang="en-US" sz="1100" b="1" dirty="0" err="1">
                <a:solidFill>
                  <a:srgbClr val="24292E"/>
                </a:solidFill>
                <a:latin typeface="-apple-system"/>
              </a:rPr>
              <a:t>postable</a:t>
            </a: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 /</a:t>
            </a:r>
            <a:r>
              <a:rPr lang="en-US" sz="1100" b="1" dirty="0" err="1">
                <a:solidFill>
                  <a:srgbClr val="24292E"/>
                </a:solidFill>
                <a:latin typeface="-apple-system"/>
              </a:rPr>
              <a:t>env</a:t>
            </a: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- &amp;/refresh-endpoint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Easy </a:t>
            </a:r>
            <a:r>
              <a:rPr lang="en-US" sz="1100" b="1" dirty="0" err="1">
                <a:solidFill>
                  <a:srgbClr val="24292E"/>
                </a:solidFill>
                <a:latin typeface="-apple-system"/>
              </a:rPr>
              <a:t>loglevel</a:t>
            </a: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Interact with JMX-beans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View thread dump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View http-traces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View </a:t>
            </a:r>
            <a:r>
              <a:rPr lang="en-US" sz="1100" b="1" dirty="0" err="1">
                <a:solidFill>
                  <a:srgbClr val="24292E"/>
                </a:solidFill>
                <a:latin typeface="-apple-system"/>
              </a:rPr>
              <a:t>auditevents</a:t>
            </a:r>
            <a:endParaRPr lang="en-US" sz="1100" b="1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View http-endpoints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View scheduled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View and delete active sessions (using spring-session)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View Flyway / </a:t>
            </a:r>
            <a:r>
              <a:rPr lang="en-US" sz="1100" b="1" dirty="0" err="1">
                <a:solidFill>
                  <a:srgbClr val="24292E"/>
                </a:solidFill>
                <a:latin typeface="-apple-system"/>
              </a:rPr>
              <a:t>Liquibase</a:t>
            </a: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 database migrations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Download </a:t>
            </a:r>
            <a:r>
              <a:rPr lang="en-US" sz="1100" b="1" dirty="0" err="1">
                <a:solidFill>
                  <a:srgbClr val="24292E"/>
                </a:solidFill>
                <a:latin typeface="-apple-system"/>
              </a:rPr>
              <a:t>heapdump</a:t>
            </a:r>
            <a:endParaRPr lang="en-US" sz="1100" b="1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Notification on status change (via e-mail, Slack, </a:t>
            </a:r>
            <a:r>
              <a:rPr lang="en-US" sz="1100" b="1" dirty="0" err="1">
                <a:solidFill>
                  <a:srgbClr val="24292E"/>
                </a:solidFill>
                <a:latin typeface="-apple-system"/>
              </a:rPr>
              <a:t>Hipchat</a:t>
            </a: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, ...)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4292E"/>
                </a:solidFill>
                <a:latin typeface="-apple-system"/>
              </a:rPr>
              <a:t>Event journal of status changes (non persistent)</a:t>
            </a:r>
          </a:p>
          <a:p>
            <a:endParaRPr lang="en-US" sz="3200" b="1" dirty="0"/>
          </a:p>
          <a:p>
            <a:endParaRPr lang="en-US" sz="3200" b="1" dirty="0" smtClean="0"/>
          </a:p>
          <a:p>
            <a:pPr marL="285750" indent="-285750">
              <a:buFontTx/>
              <a:buChar char="-"/>
            </a:pPr>
            <a:endParaRPr lang="en-US" sz="3200" b="1" dirty="0"/>
          </a:p>
          <a:p>
            <a:pPr marL="285750" indent="-285750">
              <a:buFontTx/>
              <a:buChar char="-"/>
            </a:pPr>
            <a:endParaRPr lang="en-US" sz="3200" b="1" dirty="0" smtClean="0"/>
          </a:p>
          <a:p>
            <a:pPr marL="285750" indent="-285750">
              <a:buFontTx/>
              <a:buChar char="-"/>
            </a:pPr>
            <a:endParaRPr lang="en-US" sz="3200" dirty="0" smtClean="0"/>
          </a:p>
          <a:p>
            <a:pPr marL="285750" indent="-285750">
              <a:buFontTx/>
              <a:buChar char="-"/>
            </a:pPr>
            <a:endParaRPr lang="en-US" sz="3200" b="1" dirty="0" smtClean="0"/>
          </a:p>
          <a:p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SwaggerMinioLogstashExceptionHandlingMapStructSpringAdminPanel</a:t>
            </a:r>
            <a:endParaRPr lang="en-US" sz="1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501" y="4333222"/>
            <a:ext cx="4816099" cy="138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0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199</Words>
  <Application>Microsoft Office PowerPoint</Application>
  <PresentationFormat>On-screen Show (4:3)</PresentationFormat>
  <Paragraphs>138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(Body)</vt:lpstr>
      <vt:lpstr>Courier New</vt:lpstr>
      <vt:lpstr>Office Theme</vt:lpstr>
      <vt:lpstr> Swagger-Minio-LogStash-ExceptionHandling-AdminPanel-MapStruct in spring boot </vt:lpstr>
      <vt:lpstr>Prerequisites </vt:lpstr>
      <vt:lpstr>Swagger</vt:lpstr>
      <vt:lpstr>MinIO</vt:lpstr>
      <vt:lpstr>ELK stack</vt:lpstr>
      <vt:lpstr>Log Management With ELK</vt:lpstr>
      <vt:lpstr>Exception Handling</vt:lpstr>
      <vt:lpstr>MapStruct</vt:lpstr>
      <vt:lpstr>Spring Boot Admin</vt:lpstr>
      <vt:lpstr>Do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FTP Setup &amp; Implementation</dc:title>
  <dc:creator>Sh-Java</dc:creator>
  <cp:lastModifiedBy>Windows User</cp:lastModifiedBy>
  <cp:revision>70</cp:revision>
  <dcterms:created xsi:type="dcterms:W3CDTF">2017-08-25T19:15:13Z</dcterms:created>
  <dcterms:modified xsi:type="dcterms:W3CDTF">2020-01-23T09:24:49Z</dcterms:modified>
</cp:coreProperties>
</file>