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6" r:id="rId11"/>
    <p:sldId id="267" r:id="rId12"/>
    <p:sldId id="265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655ED-B010-4995-938C-DCBCC2A25AC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89CA3-5E7E-4A78-B6B9-77CB8F051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1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9796-3C1B-1248-2916-C07AD001B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BBB29-6BEA-B10D-9FDF-54706688B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C4B6-ED0C-3852-E3A9-F47DE843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EAFDE-2D94-EDA0-45C3-40F2226B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D956-C3F3-28D5-B8E6-F04B98BED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2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FB35-F214-E9B4-6BBB-94A74AAF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31D7E-0279-C77F-DB93-179727688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2247D-BCA7-8F4E-A845-10F86A0F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BFD04-93E3-B8E3-1258-C9165621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A7A24-CDC4-D9FB-4AB7-95B28043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1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10C47-AD83-B6B9-21BF-DD7C127A9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B9F59-602D-27FF-56C7-5FE594694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EDDFE-8CE6-6E4B-8373-02F3BC41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8EC55-7993-4D53-1854-E8557C3D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3E7F-F183-270E-C8E9-F88C1257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7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FF82-A867-4E23-4070-4574A11A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A72-BE17-E52F-0A1A-EF62F814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94BD1-A0C8-3A67-3AA7-094A535A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9DC77-4B65-3374-0BB7-21C7F956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04EC-DC3C-4578-D1A0-C5E786924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65FE-DF3D-207F-B350-855BF06D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D10C-4E61-6698-B464-CAD8E3C9D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3813-9E79-4309-6B9E-DAD75BB2B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4FFE-FAAF-D7C7-0629-70727C827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7F67-B5DA-A6DD-4DD4-21862195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8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FC98-3A09-B4B6-014F-4CC4E3C0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6AF2-E4E6-C6F2-1BB7-888F3366D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FE7DF-50D0-C70C-74E8-8670E36F1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E56A7-0578-F47F-18AD-268A2C1F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82AE2-A730-82A0-2948-618D2B12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0945D-7B87-62AA-691B-80FEC797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2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45AB-178E-633D-368B-0AD8FB3E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D3ACA-B05F-6F22-27F3-B8949EA7E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2C543-4167-64FC-55F9-74A56A340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29CC6-941B-C41F-28F3-CFC17DA4F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B632C-DA54-D51F-896C-372DBBAE3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C23F8-1A12-F796-7FB5-F6C49B1B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8466C-8DD1-8D6B-57B9-23B15904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19775-37DB-6A0D-4BB6-FF46CC9D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1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031F-2BFD-CD34-8E9E-E6C24B00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283C6-641C-8503-9046-D5EB6FE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CD770-12AF-E546-0E2F-11787DA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D9D8A-FABB-3B3F-80E6-7D1E4C77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5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BF717-5161-A8D9-33D5-E5C15EE3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13D66-5D29-ABD7-9CCF-F95CA85F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3FDD5-51C1-1761-7E41-39D33BB1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150E-25A4-9152-363C-E6A9F898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D0BA-4481-F4ED-0850-ED7E8CD8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83CCE-91BA-D584-8B52-EE203F7EF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FEC31-CD26-AEA8-79F2-BFB76395D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BBB51-D6A1-2FDD-56A5-ED854C4E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6CE3F-2B31-C8F7-94CD-A75031E4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2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EBF7-8FBC-BE40-8BCB-1F6CCA19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C1EC5-09C3-FBB1-356A-5CA9CCED3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207F1-710B-DF26-5934-E4A71903D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84DC4-93DF-0B8D-5949-15165ABD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694FC-C1AF-9246-4E83-E0739E41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86C2-776A-CAA6-F16D-29D12EAD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0199D-B221-5BE0-2897-0C4F9DD0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2E498-2C3C-68AD-7C2B-424331728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714A-AE96-BC3E-F313-06F12B673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1449-E17C-4F5E-B442-213ADA610C0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3DB2-651B-0535-4215-A5166A483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579E-F9E0-98D0-3AA1-4FF3518C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D850-3F17-462D-B0AC-212A2DA3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7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target.com/searchenterpriseai/tip/GitHub-Copilot-vs-ChatGPT-How-do-they-compar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1C173F-536D-1FD7-C2F0-910F79055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148" y="1263572"/>
            <a:ext cx="9144000" cy="1655762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Applications with Java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D5187C2-AD9A-D2CF-7F5C-E567D4F22C2B}"/>
              </a:ext>
            </a:extLst>
          </p:cNvPr>
          <p:cNvSpPr txBox="1">
            <a:spLocks/>
          </p:cNvSpPr>
          <p:nvPr/>
        </p:nvSpPr>
        <p:spPr>
          <a:xfrm>
            <a:off x="864434" y="196811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Shabab Koohi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Dec-11&amp;12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C520C-E9D9-5F75-6AE2-1640B2E4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187" y="3541110"/>
            <a:ext cx="2143125" cy="2143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60B41D-01EB-F1C6-4948-7D270C653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74" y="4039880"/>
            <a:ext cx="3435451" cy="10168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A67F09-3940-F22D-CE6A-96AA380CE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715" y="3541110"/>
            <a:ext cx="1752381" cy="157460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1E3A5B-96D7-C498-8218-0F56B126AE91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</p:spTree>
    <p:extLst>
      <p:ext uri="{BB962C8B-B14F-4D97-AF65-F5344CB8AC3E}">
        <p14:creationId xmlns:p14="http://schemas.microsoft.com/office/powerpoint/2010/main" val="2569518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0D78B-ED01-2655-CD9F-2E362C7C2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55B145DA-DBA6-5C2F-4702-8A2031EFE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28" y="-196192"/>
            <a:ext cx="9262188" cy="95172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9D90BB-6A91-839A-3E35-6494983BBCF2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8E320-1F93-8A1A-48D4-C57208E7C9B8}"/>
              </a:ext>
            </a:extLst>
          </p:cNvPr>
          <p:cNvSpPr txBox="1"/>
          <p:nvPr/>
        </p:nvSpPr>
        <p:spPr>
          <a:xfrm>
            <a:off x="1271336" y="1670665"/>
            <a:ext cx="912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Prompt engineering is the process of structuring an instruction that can be interpreted and understood by a generative artificial intelligence (AI)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1CEFF-072B-3570-6E8F-92AE9CB8D061}"/>
              </a:ext>
            </a:extLst>
          </p:cNvPr>
          <p:cNvSpPr txBox="1"/>
          <p:nvPr/>
        </p:nvSpPr>
        <p:spPr>
          <a:xfrm>
            <a:off x="1271336" y="967782"/>
            <a:ext cx="9262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LLM prompt is an instruction you give a language model to guide it to a desired response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75EB2-3688-62B8-D653-B8E149AE886D}"/>
              </a:ext>
            </a:extLst>
          </p:cNvPr>
          <p:cNvSpPr txBox="1"/>
          <p:nvPr/>
        </p:nvSpPr>
        <p:spPr>
          <a:xfrm>
            <a:off x="1443790" y="2626052"/>
            <a:ext cx="89552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for writing the prompts themselves, a well-structured prompt typically includes three key components: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AABD11-CFED-8BC7-90CE-3559F176ABFE}"/>
              </a:ext>
            </a:extLst>
          </p:cNvPr>
          <p:cNvSpPr txBox="1"/>
          <p:nvPr/>
        </p:nvSpPr>
        <p:spPr>
          <a:xfrm>
            <a:off x="1608220" y="3428794"/>
            <a:ext cx="96854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Instruction: This is the core directive or question to be addressed by the model. Clear instructions are important, as ambiguity can lead to unpredictable or irrelevant outputs. ‍‍</a:t>
            </a:r>
          </a:p>
          <a:p>
            <a:endParaRPr lang="en-US" dirty="0"/>
          </a:p>
          <a:p>
            <a:r>
              <a:rPr lang="en-US" dirty="0"/>
              <a:t>Context: Various background details that help the model understand the instruction better. Context means everything when it comes to complex queries or when specific knowledge is required. ‍‍</a:t>
            </a:r>
          </a:p>
          <a:p>
            <a:endParaRPr lang="en-US" dirty="0"/>
          </a:p>
          <a:p>
            <a:r>
              <a:rPr lang="en-US" dirty="0"/>
              <a:t>Examples (optional) : Sample inputs and outputs that illustrate the expected response. While optional, examples — often referred to as few-shot prompts — are especially useful in guiding the model to produce outputs in a desired format or style.</a:t>
            </a:r>
          </a:p>
        </p:txBody>
      </p:sp>
    </p:spTree>
    <p:extLst>
      <p:ext uri="{BB962C8B-B14F-4D97-AF65-F5344CB8AC3E}">
        <p14:creationId xmlns:p14="http://schemas.microsoft.com/office/powerpoint/2010/main" val="26436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2F384-C408-92D6-198E-5D9CD075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F6C8994E-8F27-7235-6C5B-CE740F8AC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28" y="-196192"/>
            <a:ext cx="9262188" cy="95172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Prompt samples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884B3-65DB-320C-751C-36B7E43B6B6C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F689A-B673-BE5A-970E-EEC1682CBA51}"/>
              </a:ext>
            </a:extLst>
          </p:cNvPr>
          <p:cNvSpPr txBox="1"/>
          <p:nvPr/>
        </p:nvSpPr>
        <p:spPr>
          <a:xfrm>
            <a:off x="823928" y="1200835"/>
            <a:ext cx="800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a Python class for a simple calculator that can add and subtract numbers.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B60B9-C06E-5411-922B-F95D081A7329}"/>
              </a:ext>
            </a:extLst>
          </p:cNvPr>
          <p:cNvSpPr txBox="1"/>
          <p:nvPr/>
        </p:nvSpPr>
        <p:spPr>
          <a:xfrm>
            <a:off x="823928" y="2085847"/>
            <a:ext cx="83321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You are a customer support representative for a tech company. Respond to the following customer inquiry:</a:t>
            </a:r>
          </a:p>
          <a:p>
            <a:endParaRPr lang="en-US" dirty="0"/>
          </a:p>
          <a:p>
            <a:r>
              <a:rPr lang="en-US" dirty="0"/>
              <a:t>"My laptop won't turn on. I've tried charging it, but nothing happens. What should I do?"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3E305E-467D-2615-785B-965F0C17C211}"/>
              </a:ext>
            </a:extLst>
          </p:cNvPr>
          <p:cNvSpPr txBox="1"/>
          <p:nvPr/>
        </p:nvSpPr>
        <p:spPr>
          <a:xfrm>
            <a:off x="823928" y="3764886"/>
            <a:ext cx="61040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short poem in the style of these examples:</a:t>
            </a:r>
          </a:p>
          <a:p>
            <a:endParaRPr lang="en-US" dirty="0"/>
          </a:p>
          <a:p>
            <a:r>
              <a:rPr lang="en-US" dirty="0"/>
              <a:t>Example 1: "The sun sets gently, painting the sky with hues of orange and pink, a masterpiece of the night."</a:t>
            </a:r>
          </a:p>
          <a:p>
            <a:endParaRPr lang="en-US" dirty="0"/>
          </a:p>
          <a:p>
            <a:r>
              <a:rPr lang="en-US" dirty="0"/>
              <a:t>Example 2: "The rain whispers secrets to the leaves, a soft symphony of nature's voice, soothing the soul."</a:t>
            </a:r>
          </a:p>
        </p:txBody>
      </p:sp>
    </p:spTree>
    <p:extLst>
      <p:ext uri="{BB962C8B-B14F-4D97-AF65-F5344CB8AC3E}">
        <p14:creationId xmlns:p14="http://schemas.microsoft.com/office/powerpoint/2010/main" val="348063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1F883-16BA-0E37-4BD3-DE2E1E65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08C749A-25C7-0D7C-E3F1-2C9886BE6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28" y="-196192"/>
            <a:ext cx="9262188" cy="951723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160B5-0C7E-7735-3ABA-8196437B62F8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8A7CA-F6F3-0F19-A36E-FE7B8F44AF08}"/>
              </a:ext>
            </a:extLst>
          </p:cNvPr>
          <p:cNvSpPr txBox="1"/>
          <p:nvPr/>
        </p:nvSpPr>
        <p:spPr>
          <a:xfrm>
            <a:off x="1222029" y="1485683"/>
            <a:ext cx="974794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Hugging Face is an open-source platform for machine learning (ML) and data science that helps users build, train, and deploy models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88564B-5F28-7CE2-9272-C166F0223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37" y="33343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0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77C22-0115-FB95-865A-43BF9E178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C66D5347-1171-0B5D-F490-8E0DFAE30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28" y="-196192"/>
            <a:ext cx="9262188" cy="951723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Ollama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33E66-223A-9456-8FC0-970298043730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F678E-3BD6-3076-8207-4E7A0C4B075A}"/>
              </a:ext>
            </a:extLst>
          </p:cNvPr>
          <p:cNvSpPr txBox="1"/>
          <p:nvPr/>
        </p:nvSpPr>
        <p:spPr>
          <a:xfrm>
            <a:off x="823928" y="1739767"/>
            <a:ext cx="800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 LLM locally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5C85B-1F30-A38F-024F-953FB0E1E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34" y="494494"/>
            <a:ext cx="4634666" cy="2317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2CE8D-6441-8E48-8656-D0A31158739C}"/>
              </a:ext>
            </a:extLst>
          </p:cNvPr>
          <p:cNvSpPr txBox="1"/>
          <p:nvPr/>
        </p:nvSpPr>
        <p:spPr>
          <a:xfrm>
            <a:off x="823928" y="3601161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Command : </a:t>
            </a:r>
            <a:r>
              <a:rPr lang="en-US" dirty="0" err="1"/>
              <a:t>ollama</a:t>
            </a:r>
            <a:r>
              <a:rPr lang="en-US" dirty="0"/>
              <a:t> run mistral</a:t>
            </a:r>
          </a:p>
        </p:txBody>
      </p:sp>
    </p:spTree>
    <p:extLst>
      <p:ext uri="{BB962C8B-B14F-4D97-AF65-F5344CB8AC3E}">
        <p14:creationId xmlns:p14="http://schemas.microsoft.com/office/powerpoint/2010/main" val="335118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4353B-A382-D04E-3965-2FA34F8A2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BB307F70-B0F3-91F9-9CBD-7E71623AE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28" y="-196192"/>
            <a:ext cx="9262188" cy="95172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Generative ai in 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5A1E4-5FC8-A35E-C2B0-9CCE7C675D64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A467-DD87-D39E-3AFC-04513547472B}"/>
              </a:ext>
            </a:extLst>
          </p:cNvPr>
          <p:cNvSpPr txBox="1">
            <a:spLocks/>
          </p:cNvSpPr>
          <p:nvPr/>
        </p:nvSpPr>
        <p:spPr>
          <a:xfrm>
            <a:off x="-1750830" y="2432631"/>
            <a:ext cx="9262188" cy="951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Spring AI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030250-BC90-D42A-0BF5-48CA813271BD}"/>
              </a:ext>
            </a:extLst>
          </p:cNvPr>
          <p:cNvSpPr txBox="1">
            <a:spLocks/>
          </p:cNvSpPr>
          <p:nvPr/>
        </p:nvSpPr>
        <p:spPr>
          <a:xfrm>
            <a:off x="-1750830" y="4529358"/>
            <a:ext cx="9262188" cy="9517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Langchain4j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80F184-83E6-57B4-3668-CFE2C48C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60" y="2085819"/>
            <a:ext cx="4633099" cy="25970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0223E3-9BEC-1657-354E-A066DCC63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08" y="4040696"/>
            <a:ext cx="2143125" cy="2143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58E099-A5E5-6316-718D-63AB041B1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116" y="2594613"/>
            <a:ext cx="1668774" cy="16687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EC373B-7F1A-3037-BF5B-A1CA0A2BA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220" y="4116567"/>
            <a:ext cx="2914566" cy="14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62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1BCB6C18-C188-4968-9418-7FB963AB7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114" y="258207"/>
            <a:ext cx="1735780" cy="10263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D37B4C-F84B-44E7-8631-7AA7382F5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7" y="258207"/>
            <a:ext cx="2968225" cy="23097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9686B9-1BD4-4B8F-AEF7-21A16F8061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54" y="2737631"/>
            <a:ext cx="5470708" cy="17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9E7E676-A011-490C-81E8-69BCF743B8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053" y="4452031"/>
            <a:ext cx="4411425" cy="2036043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BFA96FE-16D1-4E7B-BB21-674FAB06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474" y="99958"/>
            <a:ext cx="9262188" cy="951723"/>
          </a:xfrm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37D92-9C98-4957-80D7-45B6FF293FBC}"/>
              </a:ext>
            </a:extLst>
          </p:cNvPr>
          <p:cNvSpPr txBox="1"/>
          <p:nvPr/>
        </p:nvSpPr>
        <p:spPr>
          <a:xfrm>
            <a:off x="4562699" y="1193323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 years : backend-mobile-team lead(banking-</a:t>
            </a:r>
            <a:r>
              <a:rPr lang="en-US" dirty="0" err="1"/>
              <a:t>iptv</a:t>
            </a:r>
            <a:r>
              <a:rPr lang="en-US" dirty="0"/>
              <a:t>-fintech)</a:t>
            </a:r>
          </a:p>
          <a:p>
            <a:endParaRPr lang="en-US" dirty="0"/>
          </a:p>
          <a:p>
            <a:r>
              <a:rPr lang="en-US" dirty="0"/>
              <a:t>6 years : mentoring - training -  </a:t>
            </a:r>
            <a:r>
              <a:rPr lang="en-US" dirty="0" err="1"/>
              <a:t>Youtube</a:t>
            </a:r>
            <a:r>
              <a:rPr lang="en-US" dirty="0"/>
              <a:t>(from +5)</a:t>
            </a:r>
          </a:p>
          <a:p>
            <a:endParaRPr lang="en-US" dirty="0"/>
          </a:p>
          <a:p>
            <a:r>
              <a:rPr lang="en-US" dirty="0"/>
              <a:t>2 years : </a:t>
            </a:r>
            <a:r>
              <a:rPr lang="en-US" dirty="0" err="1"/>
              <a:t>GenAI</a:t>
            </a:r>
            <a:r>
              <a:rPr lang="en-US" dirty="0"/>
              <a:t> developer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6DA3A-97F3-289C-51EC-8DA0477BE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7" y="3291347"/>
            <a:ext cx="4852301" cy="28246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7AC067-DD3C-0F27-37D8-EB0528FD4E0B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</p:spTree>
    <p:extLst>
      <p:ext uri="{BB962C8B-B14F-4D97-AF65-F5344CB8AC3E}">
        <p14:creationId xmlns:p14="http://schemas.microsoft.com/office/powerpoint/2010/main" val="144441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E0B09-8B74-B0AE-038F-9A3524CFA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0079FD2E-386A-0C4F-780F-7613825A6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474" y="99958"/>
            <a:ext cx="9262188" cy="951723"/>
          </a:xfrm>
        </p:spPr>
        <p:txBody>
          <a:bodyPr>
            <a:normAutofit/>
          </a:bodyPr>
          <a:lstStyle/>
          <a:p>
            <a:r>
              <a:rPr lang="en-US" dirty="0"/>
              <a:t>What do we want to do?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4F878-D0FD-21B5-B425-B5442EE12C69}"/>
              </a:ext>
            </a:extLst>
          </p:cNvPr>
          <p:cNvSpPr txBox="1"/>
          <p:nvPr/>
        </p:nvSpPr>
        <p:spPr>
          <a:xfrm>
            <a:off x="860130" y="1120676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Basic: Java-spring boot</a:t>
            </a:r>
          </a:p>
          <a:p>
            <a:endParaRPr lang="en-US" sz="2400" b="1" dirty="0"/>
          </a:p>
          <a:p>
            <a:r>
              <a:rPr lang="en-US" sz="2400" b="1" dirty="0"/>
              <a:t>Advance: LLM-Spring AI</a:t>
            </a:r>
          </a:p>
          <a:p>
            <a:endParaRPr lang="en-US" sz="2400" b="1" dirty="0"/>
          </a:p>
          <a:p>
            <a:r>
              <a:rPr lang="en-US" sz="2400" b="1" dirty="0"/>
              <a:t>Final project: full AI banking</a:t>
            </a:r>
          </a:p>
          <a:p>
            <a:endParaRPr lang="en-US" sz="2400" b="1" dirty="0"/>
          </a:p>
        </p:txBody>
      </p:sp>
      <p:sp>
        <p:nvSpPr>
          <p:cNvPr id="6" name="Action Button: Go Forward or Next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050409B-63E1-ED47-2ACB-9DC2EC605BC4}"/>
              </a:ext>
            </a:extLst>
          </p:cNvPr>
          <p:cNvSpPr/>
          <p:nvPr/>
        </p:nvSpPr>
        <p:spPr>
          <a:xfrm>
            <a:off x="5024591" y="4227905"/>
            <a:ext cx="2401953" cy="1708879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B9357-57E9-65B3-1045-680C49455B72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DC158-57D0-1109-6177-F7AFA01D3E48}"/>
              </a:ext>
            </a:extLst>
          </p:cNvPr>
          <p:cNvSpPr txBox="1"/>
          <p:nvPr/>
        </p:nvSpPr>
        <p:spPr>
          <a:xfrm>
            <a:off x="1440096" y="3428342"/>
            <a:ext cx="10072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cs typeface="+mj-cs"/>
              </a:rPr>
              <a:t>Improving technical knowledge of generative AI programming</a:t>
            </a:r>
            <a:r>
              <a:rPr lang="fa-IR" sz="2000" b="1" dirty="0">
                <a:solidFill>
                  <a:srgbClr val="C00000"/>
                </a:solidFill>
                <a:cs typeface="+mj-cs"/>
              </a:rPr>
              <a:t> </a:t>
            </a:r>
            <a:r>
              <a:rPr lang="en-US" sz="2000" b="1" dirty="0">
                <a:solidFill>
                  <a:srgbClr val="C00000"/>
                </a:solidFill>
                <a:cs typeface="+mj-cs"/>
              </a:rPr>
              <a:t> in Kurdistan</a:t>
            </a:r>
          </a:p>
        </p:txBody>
      </p:sp>
    </p:spTree>
    <p:extLst>
      <p:ext uri="{BB962C8B-B14F-4D97-AF65-F5344CB8AC3E}">
        <p14:creationId xmlns:p14="http://schemas.microsoft.com/office/powerpoint/2010/main" val="365576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1EB6F-6AC9-C959-461B-4E7E1FF5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CEBA0376-B086-CF19-79DF-83B6FE22D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4474" y="99958"/>
            <a:ext cx="9262188" cy="951723"/>
          </a:xfrm>
        </p:spPr>
        <p:txBody>
          <a:bodyPr>
            <a:normAutofit/>
          </a:bodyPr>
          <a:lstStyle/>
          <a:p>
            <a:r>
              <a:rPr lang="en-US" dirty="0"/>
              <a:t>Table of content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D7549-9B73-FB3A-D36B-FAC02D773BF6}"/>
              </a:ext>
            </a:extLst>
          </p:cNvPr>
          <p:cNvSpPr txBox="1"/>
          <p:nvPr/>
        </p:nvSpPr>
        <p:spPr>
          <a:xfrm>
            <a:off x="2792814" y="940504"/>
            <a:ext cx="40916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Spring boot</a:t>
            </a:r>
            <a:endParaRPr lang="en-US" sz="2400" dirty="0"/>
          </a:p>
          <a:p>
            <a:r>
              <a:rPr lang="en-US" sz="2400" dirty="0"/>
              <a:t>Rest </a:t>
            </a:r>
            <a:r>
              <a:rPr lang="en-US" sz="2400" dirty="0" err="1"/>
              <a:t>api</a:t>
            </a:r>
            <a:endParaRPr lang="en-US" sz="2400" dirty="0"/>
          </a:p>
          <a:p>
            <a:r>
              <a:rPr lang="en-US" sz="2400" dirty="0"/>
              <a:t>Controller-service-repository</a:t>
            </a:r>
          </a:p>
          <a:p>
            <a:r>
              <a:rPr lang="en-US" sz="2400" dirty="0"/>
              <a:t>Crud</a:t>
            </a:r>
          </a:p>
          <a:p>
            <a:r>
              <a:rPr lang="en-US" sz="2400" dirty="0"/>
              <a:t>UI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2DD40-F2E6-1853-EB15-D2BC8B8EB5AD}"/>
              </a:ext>
            </a:extLst>
          </p:cNvPr>
          <p:cNvSpPr txBox="1"/>
          <p:nvPr/>
        </p:nvSpPr>
        <p:spPr>
          <a:xfrm>
            <a:off x="7022593" y="1051681"/>
            <a:ext cx="29087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Gen AI</a:t>
            </a:r>
            <a:endParaRPr lang="en-US" sz="2400" dirty="0"/>
          </a:p>
          <a:p>
            <a:r>
              <a:rPr lang="en-US" sz="2400" dirty="0" err="1"/>
              <a:t>HuggingFace</a:t>
            </a:r>
            <a:endParaRPr lang="en-US" sz="2400" dirty="0"/>
          </a:p>
          <a:p>
            <a:r>
              <a:rPr lang="en-US" sz="2400" dirty="0" err="1"/>
              <a:t>Ollama</a:t>
            </a:r>
            <a:endParaRPr lang="en-US" sz="2400" dirty="0"/>
          </a:p>
          <a:p>
            <a:r>
              <a:rPr lang="en-US" sz="2400" dirty="0"/>
              <a:t>Langchain4j</a:t>
            </a:r>
          </a:p>
          <a:p>
            <a:r>
              <a:rPr lang="en-US" sz="2400" dirty="0"/>
              <a:t>Spring ai</a:t>
            </a:r>
          </a:p>
          <a:p>
            <a:r>
              <a:rPr lang="en-US" sz="2400" dirty="0"/>
              <a:t>Text generation</a:t>
            </a:r>
          </a:p>
          <a:p>
            <a:r>
              <a:rPr lang="en-US" sz="2400" dirty="0"/>
              <a:t>Image generation</a:t>
            </a:r>
          </a:p>
          <a:p>
            <a:r>
              <a:rPr lang="en-US" sz="2400" dirty="0"/>
              <a:t>Audio generation</a:t>
            </a:r>
          </a:p>
          <a:p>
            <a:r>
              <a:rPr lang="en-US" sz="2400" dirty="0"/>
              <a:t>Rag</a:t>
            </a:r>
          </a:p>
          <a:p>
            <a:r>
              <a:rPr lang="en-US" sz="2400" dirty="0"/>
              <a:t>Function calling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888A-875C-596B-2A71-11EC95A2FD9D}"/>
              </a:ext>
            </a:extLst>
          </p:cNvPr>
          <p:cNvSpPr txBox="1"/>
          <p:nvPr/>
        </p:nvSpPr>
        <p:spPr>
          <a:xfrm>
            <a:off x="9718623" y="1061675"/>
            <a:ext cx="29087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Final</a:t>
            </a:r>
            <a:endParaRPr lang="en-US" sz="2400" dirty="0"/>
          </a:p>
          <a:p>
            <a:r>
              <a:rPr lang="en-US" sz="2400" dirty="0"/>
              <a:t>Full AI Banking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839BDB-ED6B-24EB-6127-AE8B57FF63EC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6C662-9099-D31D-D282-1FD6F3975D74}"/>
              </a:ext>
            </a:extLst>
          </p:cNvPr>
          <p:cNvSpPr txBox="1"/>
          <p:nvPr/>
        </p:nvSpPr>
        <p:spPr>
          <a:xfrm>
            <a:off x="276738" y="931508"/>
            <a:ext cx="2635472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Java</a:t>
            </a:r>
          </a:p>
          <a:p>
            <a:r>
              <a:rPr lang="en-US" dirty="0"/>
              <a:t>Basic concept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Control statement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final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Stream</a:t>
            </a:r>
          </a:p>
          <a:p>
            <a:r>
              <a:rPr lang="en-US" dirty="0"/>
              <a:t>Record</a:t>
            </a:r>
          </a:p>
          <a:p>
            <a:r>
              <a:rPr lang="en-US" dirty="0"/>
              <a:t>Wrapper class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Optional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Threads</a:t>
            </a:r>
          </a:p>
          <a:p>
            <a:r>
              <a:rPr lang="en-US" dirty="0"/>
              <a:t>Maven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5944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BF407-9BD8-83A4-5525-044C7EDE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78C7850-34F5-E5A9-3B7A-EA39DC809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444" y="340640"/>
            <a:ext cx="9262188" cy="951723"/>
          </a:xfrm>
        </p:spPr>
        <p:txBody>
          <a:bodyPr>
            <a:noAutofit/>
          </a:bodyPr>
          <a:lstStyle/>
          <a:p>
            <a:r>
              <a:rPr lang="en-US" sz="4400" b="1" dirty="0"/>
              <a:t>Java-Spring boot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24884-A518-6BEC-E001-623400A5D913}"/>
              </a:ext>
            </a:extLst>
          </p:cNvPr>
          <p:cNvSpPr txBox="1"/>
          <p:nvPr/>
        </p:nvSpPr>
        <p:spPr>
          <a:xfrm>
            <a:off x="8100378" y="1292363"/>
            <a:ext cx="40916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Spring boot</a:t>
            </a:r>
            <a:endParaRPr lang="en-US" sz="2400" dirty="0"/>
          </a:p>
          <a:p>
            <a:r>
              <a:rPr lang="en-US" sz="2400" dirty="0"/>
              <a:t>Rest </a:t>
            </a:r>
            <a:r>
              <a:rPr lang="en-US" sz="2400" dirty="0" err="1"/>
              <a:t>api</a:t>
            </a:r>
            <a:endParaRPr lang="en-US" sz="2400" dirty="0"/>
          </a:p>
          <a:p>
            <a:r>
              <a:rPr lang="en-US" sz="2400" dirty="0"/>
              <a:t>Controller-service-repository</a:t>
            </a:r>
          </a:p>
          <a:p>
            <a:r>
              <a:rPr lang="en-US" sz="2400" dirty="0"/>
              <a:t>Crud</a:t>
            </a:r>
          </a:p>
          <a:p>
            <a:r>
              <a:rPr lang="en-US" sz="2400" dirty="0"/>
              <a:t>UI(</a:t>
            </a:r>
            <a:r>
              <a:rPr lang="en-US" sz="2400" dirty="0" err="1"/>
              <a:t>vaadin</a:t>
            </a:r>
            <a:r>
              <a:rPr lang="en-US" sz="2400" dirty="0"/>
              <a:t>)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DBC4A-6D42-C00F-ED10-81EE282D638F}"/>
              </a:ext>
            </a:extLst>
          </p:cNvPr>
          <p:cNvSpPr txBox="1"/>
          <p:nvPr/>
        </p:nvSpPr>
        <p:spPr>
          <a:xfrm>
            <a:off x="592978" y="1720840"/>
            <a:ext cx="209293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Tools</a:t>
            </a:r>
          </a:p>
          <a:p>
            <a:endParaRPr lang="en-US" sz="2400" b="1" dirty="0"/>
          </a:p>
          <a:p>
            <a:r>
              <a:rPr lang="en-US" sz="2400" b="1" dirty="0"/>
              <a:t>JDK v-21</a:t>
            </a:r>
          </a:p>
          <a:p>
            <a:endParaRPr lang="en-US" sz="2400" b="1" dirty="0"/>
          </a:p>
          <a:p>
            <a:r>
              <a:rPr lang="en-US" sz="2400" b="1" dirty="0"/>
              <a:t>IntelliJ IDEA</a:t>
            </a:r>
          </a:p>
          <a:p>
            <a:endParaRPr lang="en-US" sz="2400" b="1" dirty="0"/>
          </a:p>
          <a:p>
            <a:r>
              <a:rPr lang="en-US" sz="2400" b="1" dirty="0"/>
              <a:t>Postgres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B7372-3C64-1F95-1EB5-9E94E298BCE3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0513F-3B42-B892-B601-44F1B5D1A8C9}"/>
              </a:ext>
            </a:extLst>
          </p:cNvPr>
          <p:cNvSpPr txBox="1"/>
          <p:nvPr/>
        </p:nvSpPr>
        <p:spPr>
          <a:xfrm>
            <a:off x="4952803" y="899424"/>
            <a:ext cx="2635472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Java</a:t>
            </a:r>
          </a:p>
          <a:p>
            <a:r>
              <a:rPr lang="en-US" dirty="0"/>
              <a:t>Basic concept</a:t>
            </a:r>
          </a:p>
          <a:p>
            <a:r>
              <a:rPr lang="en-US" dirty="0"/>
              <a:t>Variable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Control statement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OOP</a:t>
            </a:r>
          </a:p>
          <a:p>
            <a:r>
              <a:rPr lang="en-US" dirty="0"/>
              <a:t>final</a:t>
            </a:r>
          </a:p>
          <a:p>
            <a:r>
              <a:rPr lang="en-US" dirty="0"/>
              <a:t>Generics</a:t>
            </a:r>
          </a:p>
          <a:p>
            <a:r>
              <a:rPr lang="en-US" dirty="0"/>
              <a:t>Stream</a:t>
            </a:r>
          </a:p>
          <a:p>
            <a:r>
              <a:rPr lang="en-US" dirty="0"/>
              <a:t>Record</a:t>
            </a:r>
          </a:p>
          <a:p>
            <a:r>
              <a:rPr lang="en-US" dirty="0"/>
              <a:t>Wrapper class</a:t>
            </a:r>
          </a:p>
          <a:p>
            <a:r>
              <a:rPr lang="en-US" dirty="0"/>
              <a:t>Collections</a:t>
            </a:r>
          </a:p>
          <a:p>
            <a:r>
              <a:rPr lang="en-US" dirty="0"/>
              <a:t>Optional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Threads</a:t>
            </a:r>
          </a:p>
          <a:p>
            <a:r>
              <a:rPr lang="en-US" dirty="0"/>
              <a:t>Maven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195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56729-993A-74D4-C077-EE74E312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ADE9BCCA-9C0F-9D65-510A-689EBCDD4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267" y="514849"/>
            <a:ext cx="9262188" cy="951723"/>
          </a:xfrm>
        </p:spPr>
        <p:txBody>
          <a:bodyPr>
            <a:noAutofit/>
          </a:bodyPr>
          <a:lstStyle/>
          <a:p>
            <a:r>
              <a:rPr lang="en-US" sz="4400" b="1" dirty="0"/>
              <a:t>Complete Java-Spring boot Reference</a:t>
            </a:r>
            <a:br>
              <a:rPr lang="en-US" sz="4400" b="1" dirty="0"/>
            </a:br>
            <a:endParaRPr lang="en-US" sz="4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ECE50B-5A35-136A-8C9E-A85706B97DEA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466D09-227F-2E47-9B59-146141840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73" y="1874774"/>
            <a:ext cx="7723522" cy="44960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D38FA2-09C5-48D3-4EC3-147124E1894E}"/>
              </a:ext>
            </a:extLst>
          </p:cNvPr>
          <p:cNvSpPr txBox="1"/>
          <p:nvPr/>
        </p:nvSpPr>
        <p:spPr>
          <a:xfrm>
            <a:off x="4156059" y="1228443"/>
            <a:ext cx="6100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606060"/>
                </a:solidFill>
                <a:effectLst/>
                <a:latin typeface="Roboto" panose="02000000000000000000" pitchFamily="2" charset="0"/>
              </a:rPr>
              <a:t>@HanisCoding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86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ED05F-C71B-FCD0-EBDB-AC182AF4C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CDB84E8E-EB59-A704-D4AB-8D6B06DBC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829" y="0"/>
            <a:ext cx="9262188" cy="951723"/>
          </a:xfrm>
        </p:spPr>
        <p:txBody>
          <a:bodyPr>
            <a:noAutofit/>
          </a:bodyPr>
          <a:lstStyle/>
          <a:p>
            <a:r>
              <a:rPr lang="en-US" sz="4400" b="1" dirty="0"/>
              <a:t>Generative AI(</a:t>
            </a:r>
            <a:r>
              <a:rPr lang="en-US" sz="4400" b="1" dirty="0" err="1"/>
              <a:t>GenAI</a:t>
            </a:r>
            <a:r>
              <a:rPr lang="en-US" sz="4400" b="1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DCF1D9-D575-07F7-CC76-972A66B55E10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A828B3-826E-5E9E-AD82-1C2A21AA65FB}"/>
              </a:ext>
            </a:extLst>
          </p:cNvPr>
          <p:cNvSpPr txBox="1"/>
          <p:nvPr/>
        </p:nvSpPr>
        <p:spPr>
          <a:xfrm>
            <a:off x="1054828" y="1253411"/>
            <a:ext cx="90516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Generative AI is a form of artificial intelligence that creates new text, images, video, audio, or other content based on the vast amounts of data that the generative model was trained 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B71D8-DFAF-0F40-B9B9-F6623582656A}"/>
              </a:ext>
            </a:extLst>
          </p:cNvPr>
          <p:cNvSpPr txBox="1"/>
          <p:nvPr/>
        </p:nvSpPr>
        <p:spPr>
          <a:xfrm>
            <a:off x="1054828" y="2348340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375"/>
              </a:spcBef>
              <a:spcAft>
                <a:spcPts val="1350"/>
              </a:spcAft>
            </a:pPr>
            <a:r>
              <a:rPr lang="en-US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  <a:t> Examples of generative AI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1EE1A-F7B3-F5AB-96D6-02DE35DD8469}"/>
              </a:ext>
            </a:extLst>
          </p:cNvPr>
          <p:cNvSpPr txBox="1"/>
          <p:nvPr/>
        </p:nvSpPr>
        <p:spPr>
          <a:xfrm>
            <a:off x="5033152" y="2533006"/>
            <a:ext cx="610402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Text generation tools include GPT, Jasper, AI-Writer and Lex.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Image generation tools include Dall-E 2, Midjourney and Stable Diffusion.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Music generation tools include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Amper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Dadabots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MuseNet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Code generation tools include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CodeStarter</a:t>
            </a:r>
            <a:r>
              <a:rPr lang="en-US" b="0" i="0" dirty="0">
                <a:effectLst/>
                <a:latin typeface="Arial" panose="020B0604020202020204" pitchFamily="34" charset="0"/>
              </a:rPr>
              <a:t>, Codex, </a:t>
            </a:r>
            <a:r>
              <a:rPr lang="en-US" b="0" i="0" u="sng" dirty="0"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Copilot</a:t>
            </a:r>
            <a:r>
              <a:rPr lang="en-US" b="0" i="0" dirty="0">
                <a:effectLst/>
                <a:latin typeface="Arial" panose="020B0604020202020204" pitchFamily="34" charset="0"/>
              </a:rPr>
              <a:t> and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Tabnine</a:t>
            </a:r>
            <a:r>
              <a:rPr lang="en-US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Voice synthesis tools include Descript,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Listnr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Podcast.ai.</a:t>
            </a:r>
          </a:p>
        </p:txBody>
      </p:sp>
    </p:spTree>
    <p:extLst>
      <p:ext uri="{BB962C8B-B14F-4D97-AF65-F5344CB8AC3E}">
        <p14:creationId xmlns:p14="http://schemas.microsoft.com/office/powerpoint/2010/main" val="2917822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0218D-8869-65F3-9C77-7E2CDD0E5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FBAD71D2-0F45-6DB8-10DC-791F47EF4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770" y="186915"/>
            <a:ext cx="9262188" cy="951723"/>
          </a:xfrm>
        </p:spPr>
        <p:txBody>
          <a:bodyPr>
            <a:noAutofit/>
          </a:bodyPr>
          <a:lstStyle/>
          <a:p>
            <a:r>
              <a:rPr lang="en-US" sz="4400" b="1" dirty="0"/>
              <a:t>LLM(large language model)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F2FD1-26A8-8CE0-2540-AD4547998E1D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C0B75-F381-C019-0635-97C802A61411}"/>
              </a:ext>
            </a:extLst>
          </p:cNvPr>
          <p:cNvSpPr txBox="1"/>
          <p:nvPr/>
        </p:nvSpPr>
        <p:spPr>
          <a:xfrm>
            <a:off x="1369359" y="1400239"/>
            <a:ext cx="9763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Large language models are a form of AI that focuses on understanding text inputs (using natural language processing) and creating human-like text based on a given input. LLMs are a subset of generative AI and focus primarily on language-related tasks.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C89852-F4E8-194F-D864-10CC6C0B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98" y="2924653"/>
            <a:ext cx="8871603" cy="256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86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3DF2F-B5E8-8CF9-AB5A-177718261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74E4957F-7D94-DC56-ACF7-AD0182AE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28" y="-196192"/>
            <a:ext cx="9262188" cy="95172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LLM main concepts: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3861D-7C6E-8334-3F2A-DEC5B8872DE5}"/>
              </a:ext>
            </a:extLst>
          </p:cNvPr>
          <p:cNvSpPr/>
          <p:nvPr/>
        </p:nvSpPr>
        <p:spPr>
          <a:xfrm>
            <a:off x="0" y="6370820"/>
            <a:ext cx="12192000" cy="487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Applications with Java by Shabab Koohi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ED5C3-0FBF-DD37-8A81-9D07855339A1}"/>
              </a:ext>
            </a:extLst>
          </p:cNvPr>
          <p:cNvSpPr txBox="1"/>
          <p:nvPr/>
        </p:nvSpPr>
        <p:spPr>
          <a:xfrm>
            <a:off x="4834452" y="1465049"/>
            <a:ext cx="9763862" cy="36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1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endParaRPr lang="en-US" i="0" dirty="0">
              <a:solidFill>
                <a:srgbClr val="2424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0A653-A58C-6A57-E3C8-8E91281148F1}"/>
              </a:ext>
            </a:extLst>
          </p:cNvPr>
          <p:cNvSpPr txBox="1"/>
          <p:nvPr/>
        </p:nvSpPr>
        <p:spPr>
          <a:xfrm>
            <a:off x="4834452" y="1950183"/>
            <a:ext cx="9262186" cy="36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Mistral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07028-5E0C-2FD7-DEF2-A4B3A5B8C620}"/>
              </a:ext>
            </a:extLst>
          </p:cNvPr>
          <p:cNvSpPr txBox="1"/>
          <p:nvPr/>
        </p:nvSpPr>
        <p:spPr>
          <a:xfrm>
            <a:off x="4834452" y="2507147"/>
            <a:ext cx="9262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Llava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82C7BF-62FC-B546-3D1D-546E2DFB5511}"/>
              </a:ext>
            </a:extLst>
          </p:cNvPr>
          <p:cNvSpPr txBox="1"/>
          <p:nvPr/>
        </p:nvSpPr>
        <p:spPr>
          <a:xfrm>
            <a:off x="4834452" y="3044321"/>
            <a:ext cx="903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Falcon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63394-6FEF-D751-10C2-90FA046F8999}"/>
              </a:ext>
            </a:extLst>
          </p:cNvPr>
          <p:cNvSpPr txBox="1"/>
          <p:nvPr/>
        </p:nvSpPr>
        <p:spPr>
          <a:xfrm>
            <a:off x="4834453" y="3631004"/>
            <a:ext cx="9037599" cy="941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C5566-1CCE-47E2-3DB1-AD1D4E80B651}"/>
              </a:ext>
            </a:extLst>
          </p:cNvPr>
          <p:cNvSpPr txBox="1"/>
          <p:nvPr/>
        </p:nvSpPr>
        <p:spPr>
          <a:xfrm>
            <a:off x="4834452" y="4153008"/>
            <a:ext cx="10160904" cy="941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b="1" dirty="0">
                <a:solidFill>
                  <a:srgbClr val="2424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2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774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PowerPoint Presentation</vt:lpstr>
      <vt:lpstr>Who am I?</vt:lpstr>
      <vt:lpstr>What do we want to do?</vt:lpstr>
      <vt:lpstr>Table of content</vt:lpstr>
      <vt:lpstr>Java-Spring boot </vt:lpstr>
      <vt:lpstr>Complete Java-Spring boot Reference </vt:lpstr>
      <vt:lpstr>Generative AI(GenAI)</vt:lpstr>
      <vt:lpstr>LLM(large language model)</vt:lpstr>
      <vt:lpstr>LLM main concepts:</vt:lpstr>
      <vt:lpstr>Prompt</vt:lpstr>
      <vt:lpstr>Prompt samples</vt:lpstr>
      <vt:lpstr>Huggingface</vt:lpstr>
      <vt:lpstr>Ollama</vt:lpstr>
      <vt:lpstr>Generative ai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Shabab Koohi</dc:creator>
  <cp:lastModifiedBy>Shabab Koohi</cp:lastModifiedBy>
  <cp:revision>6</cp:revision>
  <dcterms:created xsi:type="dcterms:W3CDTF">2024-12-07T13:41:07Z</dcterms:created>
  <dcterms:modified xsi:type="dcterms:W3CDTF">2024-12-09T14:52:58Z</dcterms:modified>
</cp:coreProperties>
</file>