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9" r:id="rId5"/>
    <p:sldId id="261" r:id="rId6"/>
    <p:sldId id="270" r:id="rId7"/>
    <p:sldId id="263" r:id="rId8"/>
    <p:sldId id="272" r:id="rId9"/>
    <p:sldId id="262" r:id="rId10"/>
    <p:sldId id="271" r:id="rId11"/>
    <p:sldId id="273" r:id="rId12"/>
    <p:sldId id="274" r:id="rId13"/>
    <p:sldId id="275" r:id="rId14"/>
    <p:sldId id="27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40"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webp"/><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webp"/><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377645" y="1307156"/>
            <a:ext cx="7766936" cy="1646302"/>
          </a:xfrm>
        </p:spPr>
        <p:txBody>
          <a:bodyPr/>
          <a:lstStyle/>
          <a:p>
            <a:pPr algn="ctr"/>
            <a:r>
              <a:rPr lang="en-US" dirty="0">
                <a:latin typeface="Arial" panose="020B0604020202020204" pitchFamily="34" charset="0"/>
                <a:cs typeface="Arial" panose="020B0604020202020204" pitchFamily="34" charset="0"/>
              </a:rPr>
              <a:t>Resilience4j</a:t>
            </a:r>
          </a:p>
        </p:txBody>
      </p:sp>
      <p:sp>
        <p:nvSpPr>
          <p:cNvPr id="3" name="Subtitle 2">
            <a:extLst>
              <a:ext uri="{FF2B5EF4-FFF2-40B4-BE49-F238E27FC236}">
                <a16:creationId xmlns:a16="http://schemas.microsoft.com/office/drawing/2014/main" id="{1D637182-D07F-47B7-9B2C-45FA9880F94C}"/>
              </a:ext>
            </a:extLst>
          </p:cNvPr>
          <p:cNvSpPr>
            <a:spLocks noGrp="1"/>
          </p:cNvSpPr>
          <p:nvPr>
            <p:ph type="subTitle" idx="1"/>
          </p:nvPr>
        </p:nvSpPr>
        <p:spPr>
          <a:xfrm>
            <a:off x="1552787" y="3121193"/>
            <a:ext cx="7766936" cy="1096899"/>
          </a:xfrm>
        </p:spPr>
        <p:txBody>
          <a:bodyPr/>
          <a:lstStyle/>
          <a:p>
            <a:r>
              <a:rPr lang="en-US" b="0" i="0" dirty="0">
                <a:solidFill>
                  <a:srgbClr val="384248"/>
                </a:solidFill>
                <a:effectLst/>
                <a:latin typeface="-apple-system"/>
              </a:rPr>
              <a:t>A lightweight fault tolerance library</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13DEA8B-0F4E-0ABB-D73C-89B2BB73FD0D}"/>
              </a:ext>
            </a:extLst>
          </p:cNvPr>
          <p:cNvPicPr>
            <a:picLocks noChangeAspect="1"/>
          </p:cNvPicPr>
          <p:nvPr/>
        </p:nvPicPr>
        <p:blipFill>
          <a:blip r:embed="rId2"/>
          <a:stretch>
            <a:fillRect/>
          </a:stretch>
        </p:blipFill>
        <p:spPr>
          <a:xfrm>
            <a:off x="4308613" y="4218092"/>
            <a:ext cx="1905000" cy="1905000"/>
          </a:xfrm>
          <a:prstGeom prst="rect">
            <a:avLst/>
          </a:prstGeom>
        </p:spPr>
      </p:pic>
    </p:spTree>
    <p:extLst>
      <p:ext uri="{BB962C8B-B14F-4D97-AF65-F5344CB8AC3E}">
        <p14:creationId xmlns:p14="http://schemas.microsoft.com/office/powerpoint/2010/main" val="213216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41400" y="220133"/>
            <a:ext cx="7766936" cy="850436"/>
          </a:xfrm>
        </p:spPr>
        <p:txBody>
          <a:bodyPr/>
          <a:lstStyle/>
          <a:p>
            <a:pPr algn="ctr"/>
            <a:r>
              <a:rPr lang="en-US" sz="3200" dirty="0">
                <a:latin typeface="Arial" panose="020B0604020202020204" pitchFamily="34" charset="0"/>
                <a:cs typeface="Arial" panose="020B0604020202020204" pitchFamily="34" charset="0"/>
              </a:rPr>
              <a:t>Rate limiter configs</a:t>
            </a:r>
          </a:p>
        </p:txBody>
      </p:sp>
      <p:pic>
        <p:nvPicPr>
          <p:cNvPr id="5" name="Picture 4">
            <a:extLst>
              <a:ext uri="{FF2B5EF4-FFF2-40B4-BE49-F238E27FC236}">
                <a16:creationId xmlns:a16="http://schemas.microsoft.com/office/drawing/2014/main" id="{98321F3A-20E6-1C62-CF56-617121DDE631}"/>
              </a:ext>
            </a:extLst>
          </p:cNvPr>
          <p:cNvPicPr>
            <a:picLocks noChangeAspect="1"/>
          </p:cNvPicPr>
          <p:nvPr/>
        </p:nvPicPr>
        <p:blipFill>
          <a:blip r:embed="rId2"/>
          <a:stretch>
            <a:fillRect/>
          </a:stretch>
        </p:blipFill>
        <p:spPr>
          <a:xfrm>
            <a:off x="7197262" y="645351"/>
            <a:ext cx="3951751" cy="2281238"/>
          </a:xfrm>
          <a:prstGeom prst="rect">
            <a:avLst/>
          </a:prstGeom>
        </p:spPr>
      </p:pic>
      <p:sp>
        <p:nvSpPr>
          <p:cNvPr id="8" name="TextBox 7">
            <a:extLst>
              <a:ext uri="{FF2B5EF4-FFF2-40B4-BE49-F238E27FC236}">
                <a16:creationId xmlns:a16="http://schemas.microsoft.com/office/drawing/2014/main" id="{374F9F4B-07D4-9022-AB27-6B1A9F959469}"/>
              </a:ext>
            </a:extLst>
          </p:cNvPr>
          <p:cNvSpPr txBox="1"/>
          <p:nvPr/>
        </p:nvSpPr>
        <p:spPr>
          <a:xfrm>
            <a:off x="884892" y="1313489"/>
            <a:ext cx="6103620" cy="1200329"/>
          </a:xfrm>
          <a:prstGeom prst="rect">
            <a:avLst/>
          </a:prstGeom>
          <a:noFill/>
        </p:spPr>
        <p:txBody>
          <a:bodyPr wrap="square">
            <a:spAutoFit/>
          </a:bodyPr>
          <a:lstStyle/>
          <a:p>
            <a:r>
              <a:rPr lang="en-US" b="0" i="0" dirty="0">
                <a:solidFill>
                  <a:srgbClr val="212121"/>
                </a:solidFill>
                <a:effectLst/>
                <a:latin typeface="Catamaran-Regular"/>
              </a:rPr>
              <a:t>Our compute service might have multiple endpoints. However we would like to limit the max number of calls for certain end points. For example, I would like to limit the calls for calculating squares to 5/minute.</a:t>
            </a:r>
            <a:endParaRPr lang="en-US" dirty="0"/>
          </a:p>
        </p:txBody>
      </p:sp>
      <p:pic>
        <p:nvPicPr>
          <p:cNvPr id="10" name="Picture 9">
            <a:extLst>
              <a:ext uri="{FF2B5EF4-FFF2-40B4-BE49-F238E27FC236}">
                <a16:creationId xmlns:a16="http://schemas.microsoft.com/office/drawing/2014/main" id="{92ABD7F4-9F1C-44AF-C668-8BC1C494D15D}"/>
              </a:ext>
            </a:extLst>
          </p:cNvPr>
          <p:cNvPicPr>
            <a:picLocks noChangeAspect="1"/>
          </p:cNvPicPr>
          <p:nvPr/>
        </p:nvPicPr>
        <p:blipFill>
          <a:blip r:embed="rId3"/>
          <a:stretch>
            <a:fillRect/>
          </a:stretch>
        </p:blipFill>
        <p:spPr>
          <a:xfrm>
            <a:off x="754380" y="2550398"/>
            <a:ext cx="5973108" cy="4307602"/>
          </a:xfrm>
          <a:prstGeom prst="rect">
            <a:avLst/>
          </a:prstGeom>
        </p:spPr>
      </p:pic>
    </p:spTree>
    <p:extLst>
      <p:ext uri="{BB962C8B-B14F-4D97-AF65-F5344CB8AC3E}">
        <p14:creationId xmlns:p14="http://schemas.microsoft.com/office/powerpoint/2010/main" val="370664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41400" y="220133"/>
            <a:ext cx="7766936" cy="850436"/>
          </a:xfrm>
        </p:spPr>
        <p:txBody>
          <a:bodyPr/>
          <a:lstStyle/>
          <a:p>
            <a:pPr algn="ctr"/>
            <a:r>
              <a:rPr lang="en-US" sz="3200" dirty="0">
                <a:latin typeface="Arial" panose="020B0604020202020204" pitchFamily="34" charset="0"/>
                <a:cs typeface="Arial" panose="020B0604020202020204" pitchFamily="34" charset="0"/>
              </a:rPr>
              <a:t>Retry</a:t>
            </a:r>
          </a:p>
        </p:txBody>
      </p:sp>
      <p:sp>
        <p:nvSpPr>
          <p:cNvPr id="5" name="TextBox 4">
            <a:extLst>
              <a:ext uri="{FF2B5EF4-FFF2-40B4-BE49-F238E27FC236}">
                <a16:creationId xmlns:a16="http://schemas.microsoft.com/office/drawing/2014/main" id="{8CDEDA2C-40C0-180D-7C3E-6056801C1A99}"/>
              </a:ext>
            </a:extLst>
          </p:cNvPr>
          <p:cNvSpPr txBox="1"/>
          <p:nvPr/>
        </p:nvSpPr>
        <p:spPr>
          <a:xfrm>
            <a:off x="949576" y="1345615"/>
            <a:ext cx="8286750" cy="369332"/>
          </a:xfrm>
          <a:prstGeom prst="rect">
            <a:avLst/>
          </a:prstGeom>
          <a:noFill/>
        </p:spPr>
        <p:txBody>
          <a:bodyPr wrap="square">
            <a:spAutoFit/>
          </a:bodyPr>
          <a:lstStyle/>
          <a:p>
            <a:r>
              <a:rPr lang="en-US" dirty="0"/>
              <a:t>With Retry option, we have more chance for getting the proper response.</a:t>
            </a:r>
          </a:p>
        </p:txBody>
      </p:sp>
      <p:pic>
        <p:nvPicPr>
          <p:cNvPr id="8" name="Picture 7">
            <a:extLst>
              <a:ext uri="{FF2B5EF4-FFF2-40B4-BE49-F238E27FC236}">
                <a16:creationId xmlns:a16="http://schemas.microsoft.com/office/drawing/2014/main" id="{14900C47-5778-70FD-BBCB-49E9EC73D6B5}"/>
              </a:ext>
            </a:extLst>
          </p:cNvPr>
          <p:cNvPicPr>
            <a:picLocks noChangeAspect="1"/>
          </p:cNvPicPr>
          <p:nvPr/>
        </p:nvPicPr>
        <p:blipFill>
          <a:blip r:embed="rId2"/>
          <a:stretch>
            <a:fillRect/>
          </a:stretch>
        </p:blipFill>
        <p:spPr>
          <a:xfrm>
            <a:off x="6405191" y="0"/>
            <a:ext cx="2831135" cy="1486346"/>
          </a:xfrm>
          <a:prstGeom prst="rect">
            <a:avLst/>
          </a:prstGeom>
        </p:spPr>
      </p:pic>
      <p:pic>
        <p:nvPicPr>
          <p:cNvPr id="10" name="Picture 9">
            <a:extLst>
              <a:ext uri="{FF2B5EF4-FFF2-40B4-BE49-F238E27FC236}">
                <a16:creationId xmlns:a16="http://schemas.microsoft.com/office/drawing/2014/main" id="{48B2AAA0-FFA8-CF66-0F60-AEF7E73A6CC1}"/>
              </a:ext>
            </a:extLst>
          </p:cNvPr>
          <p:cNvPicPr>
            <a:picLocks noChangeAspect="1"/>
          </p:cNvPicPr>
          <p:nvPr/>
        </p:nvPicPr>
        <p:blipFill>
          <a:blip r:embed="rId3"/>
          <a:stretch>
            <a:fillRect/>
          </a:stretch>
        </p:blipFill>
        <p:spPr>
          <a:xfrm>
            <a:off x="749551" y="2484299"/>
            <a:ext cx="8686800" cy="1152525"/>
          </a:xfrm>
          <a:prstGeom prst="rect">
            <a:avLst/>
          </a:prstGeom>
        </p:spPr>
      </p:pic>
      <p:pic>
        <p:nvPicPr>
          <p:cNvPr id="12" name="Picture 11">
            <a:extLst>
              <a:ext uri="{FF2B5EF4-FFF2-40B4-BE49-F238E27FC236}">
                <a16:creationId xmlns:a16="http://schemas.microsoft.com/office/drawing/2014/main" id="{96ED3085-90EB-FD8A-4859-66D1234136FD}"/>
              </a:ext>
            </a:extLst>
          </p:cNvPr>
          <p:cNvPicPr>
            <a:picLocks noChangeAspect="1"/>
          </p:cNvPicPr>
          <p:nvPr/>
        </p:nvPicPr>
        <p:blipFill>
          <a:blip r:embed="rId4"/>
          <a:stretch>
            <a:fillRect/>
          </a:stretch>
        </p:blipFill>
        <p:spPr>
          <a:xfrm>
            <a:off x="1041250" y="3764279"/>
            <a:ext cx="8395101" cy="2462107"/>
          </a:xfrm>
          <a:prstGeom prst="rect">
            <a:avLst/>
          </a:prstGeom>
        </p:spPr>
      </p:pic>
    </p:spTree>
    <p:extLst>
      <p:ext uri="{BB962C8B-B14F-4D97-AF65-F5344CB8AC3E}">
        <p14:creationId xmlns:p14="http://schemas.microsoft.com/office/powerpoint/2010/main" val="596945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41400" y="220133"/>
            <a:ext cx="7766936" cy="850436"/>
          </a:xfrm>
        </p:spPr>
        <p:txBody>
          <a:bodyPr/>
          <a:lstStyle/>
          <a:p>
            <a:pPr algn="ctr"/>
            <a:r>
              <a:rPr lang="en-US" sz="3200" dirty="0">
                <a:latin typeface="Arial" panose="020B0604020202020204" pitchFamily="34" charset="0"/>
                <a:cs typeface="Arial" panose="020B0604020202020204" pitchFamily="34" charset="0"/>
              </a:rPr>
              <a:t>Retry configs</a:t>
            </a:r>
          </a:p>
        </p:txBody>
      </p:sp>
      <p:pic>
        <p:nvPicPr>
          <p:cNvPr id="8" name="Picture 7">
            <a:extLst>
              <a:ext uri="{FF2B5EF4-FFF2-40B4-BE49-F238E27FC236}">
                <a16:creationId xmlns:a16="http://schemas.microsoft.com/office/drawing/2014/main" id="{14900C47-5778-70FD-BBCB-49E9EC73D6B5}"/>
              </a:ext>
            </a:extLst>
          </p:cNvPr>
          <p:cNvPicPr>
            <a:picLocks noChangeAspect="1"/>
          </p:cNvPicPr>
          <p:nvPr/>
        </p:nvPicPr>
        <p:blipFill>
          <a:blip r:embed="rId2"/>
          <a:stretch>
            <a:fillRect/>
          </a:stretch>
        </p:blipFill>
        <p:spPr>
          <a:xfrm>
            <a:off x="6405191" y="0"/>
            <a:ext cx="2831135" cy="1486346"/>
          </a:xfrm>
          <a:prstGeom prst="rect">
            <a:avLst/>
          </a:prstGeom>
        </p:spPr>
      </p:pic>
      <p:pic>
        <p:nvPicPr>
          <p:cNvPr id="4" name="Picture 3">
            <a:extLst>
              <a:ext uri="{FF2B5EF4-FFF2-40B4-BE49-F238E27FC236}">
                <a16:creationId xmlns:a16="http://schemas.microsoft.com/office/drawing/2014/main" id="{182C2C1B-7788-A157-4FCF-E473E0D20B23}"/>
              </a:ext>
            </a:extLst>
          </p:cNvPr>
          <p:cNvPicPr>
            <a:picLocks noChangeAspect="1"/>
          </p:cNvPicPr>
          <p:nvPr/>
        </p:nvPicPr>
        <p:blipFill>
          <a:blip r:embed="rId3"/>
          <a:stretch>
            <a:fillRect/>
          </a:stretch>
        </p:blipFill>
        <p:spPr>
          <a:xfrm>
            <a:off x="4345872" y="1769299"/>
            <a:ext cx="5782839" cy="2061210"/>
          </a:xfrm>
          <a:prstGeom prst="rect">
            <a:avLst/>
          </a:prstGeom>
        </p:spPr>
      </p:pic>
      <p:sp>
        <p:nvSpPr>
          <p:cNvPr id="7" name="TextBox 6">
            <a:extLst>
              <a:ext uri="{FF2B5EF4-FFF2-40B4-BE49-F238E27FC236}">
                <a16:creationId xmlns:a16="http://schemas.microsoft.com/office/drawing/2014/main" id="{62ADE43E-AC84-756F-035D-230CCCDF3FAF}"/>
              </a:ext>
            </a:extLst>
          </p:cNvPr>
          <p:cNvSpPr txBox="1"/>
          <p:nvPr/>
        </p:nvSpPr>
        <p:spPr>
          <a:xfrm>
            <a:off x="628650" y="4058096"/>
            <a:ext cx="6103620" cy="2308324"/>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12121"/>
                </a:solidFill>
                <a:effectLst/>
                <a:latin typeface="Catamaran-Regular"/>
              </a:rPr>
              <a:t>for </a:t>
            </a:r>
            <a:r>
              <a:rPr lang="en-US" b="1" i="1" dirty="0" err="1">
                <a:solidFill>
                  <a:srgbClr val="212121"/>
                </a:solidFill>
                <a:effectLst/>
                <a:latin typeface="Catamaran-SemiBold"/>
              </a:rPr>
              <a:t>ratingService</a:t>
            </a:r>
            <a:r>
              <a:rPr lang="en-US" b="0" i="0" dirty="0">
                <a:solidFill>
                  <a:srgbClr val="212121"/>
                </a:solidFill>
                <a:effectLst/>
                <a:latin typeface="Catamaran-Regular"/>
              </a:rPr>
              <a:t>, We will do max 3 retry attempts with 5 seconds delay.</a:t>
            </a:r>
          </a:p>
          <a:p>
            <a:pPr algn="l" fontAlgn="base">
              <a:buFont typeface="Arial" panose="020B0604020202020204" pitchFamily="34" charset="0"/>
              <a:buChar char="•"/>
            </a:pPr>
            <a:r>
              <a:rPr lang="en-US" b="1" i="1" dirty="0" err="1">
                <a:solidFill>
                  <a:srgbClr val="212121"/>
                </a:solidFill>
                <a:effectLst/>
                <a:latin typeface="Catamaran-SemiBold"/>
              </a:rPr>
              <a:t>retryExceptions</a:t>
            </a:r>
            <a:r>
              <a:rPr lang="en-US" b="0" i="0" dirty="0">
                <a:solidFill>
                  <a:srgbClr val="212121"/>
                </a:solidFill>
                <a:effectLst/>
                <a:latin typeface="Catamaran-Regular"/>
              </a:rPr>
              <a:t>: these are exceptions for which we would retry. It is an array field. You can have multiple exceptions configured.</a:t>
            </a:r>
          </a:p>
          <a:p>
            <a:pPr algn="l" fontAlgn="base">
              <a:buFont typeface="Arial" panose="020B0604020202020204" pitchFamily="34" charset="0"/>
              <a:buChar char="•"/>
            </a:pPr>
            <a:r>
              <a:rPr lang="en-US" b="1" i="1" dirty="0" err="1">
                <a:solidFill>
                  <a:srgbClr val="212121"/>
                </a:solidFill>
                <a:effectLst/>
                <a:latin typeface="Catamaran-SemiBold"/>
              </a:rPr>
              <a:t>ignoreExceptions</a:t>
            </a:r>
            <a:r>
              <a:rPr lang="en-US" b="0" i="0" dirty="0">
                <a:solidFill>
                  <a:srgbClr val="212121"/>
                </a:solidFill>
                <a:effectLst/>
                <a:latin typeface="Catamaran-Regular"/>
              </a:rPr>
              <a:t>: There are exceptions for which we might not want retry. For example, a bad request is a bad request. There is no point in retrying. So we ignore that.</a:t>
            </a:r>
          </a:p>
        </p:txBody>
      </p:sp>
      <p:pic>
        <p:nvPicPr>
          <p:cNvPr id="11" name="Picture 10">
            <a:extLst>
              <a:ext uri="{FF2B5EF4-FFF2-40B4-BE49-F238E27FC236}">
                <a16:creationId xmlns:a16="http://schemas.microsoft.com/office/drawing/2014/main" id="{0C15407C-FEE8-2178-2360-D5CAAC590CBE}"/>
              </a:ext>
            </a:extLst>
          </p:cNvPr>
          <p:cNvPicPr>
            <a:picLocks noChangeAspect="1"/>
          </p:cNvPicPr>
          <p:nvPr/>
        </p:nvPicPr>
        <p:blipFill>
          <a:blip r:embed="rId4"/>
          <a:stretch>
            <a:fillRect/>
          </a:stretch>
        </p:blipFill>
        <p:spPr>
          <a:xfrm>
            <a:off x="136097" y="1012080"/>
            <a:ext cx="4179937" cy="2308323"/>
          </a:xfrm>
          <a:prstGeom prst="rect">
            <a:avLst/>
          </a:prstGeom>
        </p:spPr>
      </p:pic>
    </p:spTree>
    <p:extLst>
      <p:ext uri="{BB962C8B-B14F-4D97-AF65-F5344CB8AC3E}">
        <p14:creationId xmlns:p14="http://schemas.microsoft.com/office/powerpoint/2010/main" val="152178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41400" y="220133"/>
            <a:ext cx="7766936" cy="850436"/>
          </a:xfrm>
        </p:spPr>
        <p:txBody>
          <a:bodyPr/>
          <a:lstStyle/>
          <a:p>
            <a:pPr algn="ctr"/>
            <a:r>
              <a:rPr lang="en-US" sz="3200" dirty="0" err="1">
                <a:latin typeface="Arial" panose="020B0604020202020204" pitchFamily="34" charset="0"/>
                <a:cs typeface="Arial" panose="020B0604020202020204" pitchFamily="34" charset="0"/>
              </a:rPr>
              <a:t>TimeLimiter</a:t>
            </a:r>
            <a:endParaRPr lang="en-US" sz="3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CDEDA2C-40C0-180D-7C3E-6056801C1A99}"/>
              </a:ext>
            </a:extLst>
          </p:cNvPr>
          <p:cNvSpPr txBox="1"/>
          <p:nvPr/>
        </p:nvSpPr>
        <p:spPr>
          <a:xfrm>
            <a:off x="949576" y="1345615"/>
            <a:ext cx="8286750" cy="2031325"/>
          </a:xfrm>
          <a:prstGeom prst="rect">
            <a:avLst/>
          </a:prstGeom>
          <a:noFill/>
        </p:spPr>
        <p:txBody>
          <a:bodyPr wrap="square">
            <a:spAutoFit/>
          </a:bodyPr>
          <a:lstStyle/>
          <a:p>
            <a:pPr algn="l"/>
            <a:r>
              <a:rPr lang="en-US" b="0" i="0" dirty="0">
                <a:solidFill>
                  <a:srgbClr val="222222"/>
                </a:solidFill>
                <a:effectLst/>
                <a:latin typeface="roboto slab"/>
              </a:rPr>
              <a:t>Setting a limit on the amount of time we are willing to wait for an operation to complete is called time limiting. </a:t>
            </a:r>
          </a:p>
          <a:p>
            <a:pPr algn="l"/>
            <a:endParaRPr lang="en-US" b="0" i="0" dirty="0">
              <a:solidFill>
                <a:srgbClr val="222222"/>
              </a:solidFill>
              <a:effectLst/>
              <a:latin typeface="roboto slab"/>
            </a:endParaRPr>
          </a:p>
          <a:p>
            <a:pPr algn="l"/>
            <a:r>
              <a:rPr lang="en-US" b="0" i="0" dirty="0">
                <a:solidFill>
                  <a:srgbClr val="222222"/>
                </a:solidFill>
                <a:effectLst/>
                <a:latin typeface="roboto slab"/>
              </a:rPr>
              <a:t>If the operation does not complete within the time we specified, we want to be notified about it with a timeout error.</a:t>
            </a:r>
          </a:p>
          <a:p>
            <a:pPr algn="l"/>
            <a:endParaRPr lang="en-US" b="0" i="0" dirty="0">
              <a:solidFill>
                <a:srgbClr val="222222"/>
              </a:solidFill>
              <a:effectLst/>
              <a:latin typeface="roboto slab"/>
            </a:endParaRPr>
          </a:p>
          <a:p>
            <a:pPr algn="l"/>
            <a:r>
              <a:rPr lang="en-US" b="0" i="0" dirty="0">
                <a:solidFill>
                  <a:srgbClr val="222222"/>
                </a:solidFill>
                <a:effectLst/>
                <a:latin typeface="roboto slab"/>
              </a:rPr>
              <a:t>Sometimes, this is also referred to as “setting a deadline”.</a:t>
            </a:r>
          </a:p>
        </p:txBody>
      </p:sp>
      <p:sp>
        <p:nvSpPr>
          <p:cNvPr id="6" name="TextBox 5">
            <a:extLst>
              <a:ext uri="{FF2B5EF4-FFF2-40B4-BE49-F238E27FC236}">
                <a16:creationId xmlns:a16="http://schemas.microsoft.com/office/drawing/2014/main" id="{B515D367-5365-D083-C91B-DB2B6CBA24CF}"/>
              </a:ext>
            </a:extLst>
          </p:cNvPr>
          <p:cNvSpPr txBox="1"/>
          <p:nvPr/>
        </p:nvSpPr>
        <p:spPr>
          <a:xfrm>
            <a:off x="949576" y="3651986"/>
            <a:ext cx="9326880" cy="646331"/>
          </a:xfrm>
          <a:prstGeom prst="rect">
            <a:avLst/>
          </a:prstGeom>
          <a:noFill/>
        </p:spPr>
        <p:txBody>
          <a:bodyPr wrap="square">
            <a:spAutoFit/>
          </a:bodyPr>
          <a:lstStyle/>
          <a:p>
            <a:r>
              <a:rPr lang="en-US" dirty="0"/>
              <a:t>Resilience4j’s </a:t>
            </a:r>
            <a:r>
              <a:rPr lang="en-US" dirty="0" err="1"/>
              <a:t>TimeLimiter</a:t>
            </a:r>
            <a:r>
              <a:rPr lang="en-US" dirty="0"/>
              <a:t> can be used to set time limits (timeouts) on asynchronous operations implemented with </a:t>
            </a:r>
            <a:r>
              <a:rPr lang="en-US" dirty="0" err="1"/>
              <a:t>CompleteableFutures</a:t>
            </a:r>
            <a:r>
              <a:rPr lang="en-US" dirty="0"/>
              <a:t>.</a:t>
            </a:r>
          </a:p>
        </p:txBody>
      </p:sp>
    </p:spTree>
    <p:extLst>
      <p:ext uri="{BB962C8B-B14F-4D97-AF65-F5344CB8AC3E}">
        <p14:creationId xmlns:p14="http://schemas.microsoft.com/office/powerpoint/2010/main" val="2716240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41400" y="220133"/>
            <a:ext cx="7766936" cy="850436"/>
          </a:xfrm>
        </p:spPr>
        <p:txBody>
          <a:bodyPr/>
          <a:lstStyle/>
          <a:p>
            <a:pPr algn="ctr"/>
            <a:r>
              <a:rPr lang="en-US" sz="3200" dirty="0" err="1">
                <a:latin typeface="Arial" panose="020B0604020202020204" pitchFamily="34" charset="0"/>
                <a:cs typeface="Arial" panose="020B0604020202020204" pitchFamily="34" charset="0"/>
              </a:rPr>
              <a:t>TimeLimiter</a:t>
            </a:r>
            <a:r>
              <a:rPr lang="en-US" sz="3200" dirty="0">
                <a:latin typeface="Arial" panose="020B0604020202020204" pitchFamily="34" charset="0"/>
                <a:cs typeface="Arial" panose="020B0604020202020204" pitchFamily="34" charset="0"/>
              </a:rPr>
              <a:t> configs</a:t>
            </a:r>
          </a:p>
        </p:txBody>
      </p:sp>
      <p:pic>
        <p:nvPicPr>
          <p:cNvPr id="4" name="Picture 3">
            <a:extLst>
              <a:ext uri="{FF2B5EF4-FFF2-40B4-BE49-F238E27FC236}">
                <a16:creationId xmlns:a16="http://schemas.microsoft.com/office/drawing/2014/main" id="{916EA547-F28B-0B28-89C4-5D0B9755B0D3}"/>
              </a:ext>
            </a:extLst>
          </p:cNvPr>
          <p:cNvPicPr>
            <a:picLocks noChangeAspect="1"/>
          </p:cNvPicPr>
          <p:nvPr/>
        </p:nvPicPr>
        <p:blipFill>
          <a:blip r:embed="rId2"/>
          <a:stretch>
            <a:fillRect/>
          </a:stretch>
        </p:blipFill>
        <p:spPr>
          <a:xfrm>
            <a:off x="4808220" y="3097424"/>
            <a:ext cx="4349091" cy="1665923"/>
          </a:xfrm>
          <a:prstGeom prst="rect">
            <a:avLst/>
          </a:prstGeom>
        </p:spPr>
      </p:pic>
      <p:sp>
        <p:nvSpPr>
          <p:cNvPr id="8" name="TextBox 7">
            <a:extLst>
              <a:ext uri="{FF2B5EF4-FFF2-40B4-BE49-F238E27FC236}">
                <a16:creationId xmlns:a16="http://schemas.microsoft.com/office/drawing/2014/main" id="{D979A781-4BFE-A55E-913D-C1F777953B7F}"/>
              </a:ext>
            </a:extLst>
          </p:cNvPr>
          <p:cNvSpPr txBox="1"/>
          <p:nvPr/>
        </p:nvSpPr>
        <p:spPr>
          <a:xfrm>
            <a:off x="1041400" y="1886056"/>
            <a:ext cx="610362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384248"/>
                </a:solidFill>
                <a:effectLst/>
                <a:latin typeface="-apple-system"/>
              </a:rPr>
              <a:t>the timeout duration</a:t>
            </a:r>
          </a:p>
          <a:p>
            <a:pPr algn="l"/>
            <a:endParaRPr lang="en-US" b="0" i="0" dirty="0">
              <a:solidFill>
                <a:srgbClr val="384248"/>
              </a:solidFill>
              <a:effectLst/>
              <a:latin typeface="-apple-system"/>
            </a:endParaRPr>
          </a:p>
          <a:p>
            <a:pPr algn="l">
              <a:buFont typeface="Arial" panose="020B0604020202020204" pitchFamily="34" charset="0"/>
              <a:buChar char="•"/>
            </a:pPr>
            <a:r>
              <a:rPr lang="en-US" b="0" i="0" dirty="0">
                <a:solidFill>
                  <a:srgbClr val="384248"/>
                </a:solidFill>
                <a:effectLst/>
                <a:latin typeface="-apple-system"/>
              </a:rPr>
              <a:t>whether cancel should be called on the running future</a:t>
            </a:r>
          </a:p>
        </p:txBody>
      </p:sp>
    </p:spTree>
    <p:extLst>
      <p:ext uri="{BB962C8B-B14F-4D97-AF65-F5344CB8AC3E}">
        <p14:creationId xmlns:p14="http://schemas.microsoft.com/office/powerpoint/2010/main" val="296511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41400" y="220133"/>
            <a:ext cx="7766936" cy="850436"/>
          </a:xfrm>
        </p:spPr>
        <p:txBody>
          <a:bodyPr/>
          <a:lstStyle/>
          <a:p>
            <a:pPr algn="ctr"/>
            <a:r>
              <a:rPr lang="en-US" sz="3200" dirty="0"/>
              <a:t>Reference</a:t>
            </a:r>
          </a:p>
        </p:txBody>
      </p:sp>
      <p:sp>
        <p:nvSpPr>
          <p:cNvPr id="5" name="TextBox 4">
            <a:extLst>
              <a:ext uri="{FF2B5EF4-FFF2-40B4-BE49-F238E27FC236}">
                <a16:creationId xmlns:a16="http://schemas.microsoft.com/office/drawing/2014/main" id="{BBAB0B2D-1AA8-7D37-BA27-A627F7DCFD04}"/>
              </a:ext>
            </a:extLst>
          </p:cNvPr>
          <p:cNvSpPr txBox="1"/>
          <p:nvPr/>
        </p:nvSpPr>
        <p:spPr>
          <a:xfrm>
            <a:off x="3051810" y="2150069"/>
            <a:ext cx="6103620" cy="369332"/>
          </a:xfrm>
          <a:prstGeom prst="rect">
            <a:avLst/>
          </a:prstGeom>
          <a:noFill/>
        </p:spPr>
        <p:txBody>
          <a:bodyPr wrap="square">
            <a:spAutoFit/>
          </a:bodyPr>
          <a:lstStyle/>
          <a:p>
            <a:r>
              <a:rPr lang="en-US" dirty="0"/>
              <a:t>https://resilience4j.readme.io/</a:t>
            </a:r>
          </a:p>
        </p:txBody>
      </p:sp>
      <p:sp>
        <p:nvSpPr>
          <p:cNvPr id="8" name="TextBox 7">
            <a:extLst>
              <a:ext uri="{FF2B5EF4-FFF2-40B4-BE49-F238E27FC236}">
                <a16:creationId xmlns:a16="http://schemas.microsoft.com/office/drawing/2014/main" id="{F0E8A4A4-0E77-9F8D-6BD6-EDC13EC81F4A}"/>
              </a:ext>
            </a:extLst>
          </p:cNvPr>
          <p:cNvSpPr txBox="1"/>
          <p:nvPr/>
        </p:nvSpPr>
        <p:spPr>
          <a:xfrm>
            <a:off x="3051810" y="2791935"/>
            <a:ext cx="6103620" cy="369332"/>
          </a:xfrm>
          <a:prstGeom prst="rect">
            <a:avLst/>
          </a:prstGeom>
          <a:noFill/>
        </p:spPr>
        <p:txBody>
          <a:bodyPr wrap="square">
            <a:spAutoFit/>
          </a:bodyPr>
          <a:lstStyle/>
          <a:p>
            <a:r>
              <a:rPr lang="en-US" dirty="0"/>
              <a:t>https://www.vinsguru.com/</a:t>
            </a:r>
          </a:p>
        </p:txBody>
      </p:sp>
      <p:sp>
        <p:nvSpPr>
          <p:cNvPr id="10" name="TextBox 9">
            <a:extLst>
              <a:ext uri="{FF2B5EF4-FFF2-40B4-BE49-F238E27FC236}">
                <a16:creationId xmlns:a16="http://schemas.microsoft.com/office/drawing/2014/main" id="{A850EBA2-1616-0014-FED3-5FAF0613EDBA}"/>
              </a:ext>
            </a:extLst>
          </p:cNvPr>
          <p:cNvSpPr txBox="1"/>
          <p:nvPr/>
        </p:nvSpPr>
        <p:spPr>
          <a:xfrm>
            <a:off x="3051810" y="3429000"/>
            <a:ext cx="6103620" cy="369332"/>
          </a:xfrm>
          <a:prstGeom prst="rect">
            <a:avLst/>
          </a:prstGeom>
          <a:noFill/>
        </p:spPr>
        <p:txBody>
          <a:bodyPr wrap="square">
            <a:spAutoFit/>
          </a:bodyPr>
          <a:lstStyle/>
          <a:p>
            <a:r>
              <a:rPr lang="en-US" dirty="0"/>
              <a:t>https://steadybit.com/</a:t>
            </a:r>
          </a:p>
        </p:txBody>
      </p:sp>
    </p:spTree>
    <p:extLst>
      <p:ext uri="{BB962C8B-B14F-4D97-AF65-F5344CB8AC3E}">
        <p14:creationId xmlns:p14="http://schemas.microsoft.com/office/powerpoint/2010/main" val="167953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41400" y="220133"/>
            <a:ext cx="7766936" cy="850436"/>
          </a:xfrm>
        </p:spPr>
        <p:txBody>
          <a:bodyPr/>
          <a:lstStyle/>
          <a:p>
            <a:pPr algn="ctr"/>
            <a:r>
              <a:rPr lang="en-US" sz="3200" dirty="0">
                <a:latin typeface="Arial" panose="020B0604020202020204" pitchFamily="34" charset="0"/>
                <a:cs typeface="Arial" panose="020B0604020202020204" pitchFamily="34" charset="0"/>
              </a:rPr>
              <a:t>Fault tolerance</a:t>
            </a:r>
          </a:p>
        </p:txBody>
      </p:sp>
      <p:sp>
        <p:nvSpPr>
          <p:cNvPr id="7" name="TextBox 6">
            <a:extLst>
              <a:ext uri="{FF2B5EF4-FFF2-40B4-BE49-F238E27FC236}">
                <a16:creationId xmlns:a16="http://schemas.microsoft.com/office/drawing/2014/main" id="{7BB108A5-C6B8-4420-A08E-7099365AB009}"/>
              </a:ext>
            </a:extLst>
          </p:cNvPr>
          <p:cNvSpPr txBox="1"/>
          <p:nvPr/>
        </p:nvSpPr>
        <p:spPr>
          <a:xfrm>
            <a:off x="486297" y="1897738"/>
            <a:ext cx="9525000" cy="584775"/>
          </a:xfrm>
          <a:prstGeom prst="rect">
            <a:avLst/>
          </a:prstGeom>
          <a:noFill/>
        </p:spPr>
        <p:txBody>
          <a:bodyPr wrap="square">
            <a:spAutoFit/>
          </a:bodyPr>
          <a:lstStyle/>
          <a:p>
            <a:r>
              <a:rPr lang="en-US" sz="1600" b="0" i="0" dirty="0">
                <a:solidFill>
                  <a:srgbClr val="0D1C2C"/>
                </a:solidFill>
                <a:effectLst/>
                <a:latin typeface="Arial" panose="020B0604020202020204" pitchFamily="34" charset="0"/>
                <a:cs typeface="Arial" panose="020B0604020202020204" pitchFamily="34" charset="0"/>
              </a:rPr>
              <a:t>Fault-tolerance is the process of working of a system in a proper way in spite of the occurrence of the failures in the system.</a:t>
            </a:r>
            <a:endParaRPr lang="en-US"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5A99775-AE35-FCEA-C6B1-A136C02268B9}"/>
              </a:ext>
            </a:extLst>
          </p:cNvPr>
          <p:cNvPicPr>
            <a:picLocks noChangeAspect="1"/>
          </p:cNvPicPr>
          <p:nvPr/>
        </p:nvPicPr>
        <p:blipFill>
          <a:blip r:embed="rId2"/>
          <a:stretch>
            <a:fillRect/>
          </a:stretch>
        </p:blipFill>
        <p:spPr>
          <a:xfrm>
            <a:off x="3674643" y="2844225"/>
            <a:ext cx="5531941" cy="2774696"/>
          </a:xfrm>
          <a:prstGeom prst="rect">
            <a:avLst/>
          </a:prstGeom>
        </p:spPr>
      </p:pic>
      <p:pic>
        <p:nvPicPr>
          <p:cNvPr id="6" name="Picture 5">
            <a:extLst>
              <a:ext uri="{FF2B5EF4-FFF2-40B4-BE49-F238E27FC236}">
                <a16:creationId xmlns:a16="http://schemas.microsoft.com/office/drawing/2014/main" id="{2AF71E31-7693-9B8F-A076-016E4796C2FF}"/>
              </a:ext>
            </a:extLst>
          </p:cNvPr>
          <p:cNvPicPr>
            <a:picLocks noChangeAspect="1"/>
          </p:cNvPicPr>
          <p:nvPr/>
        </p:nvPicPr>
        <p:blipFill>
          <a:blip r:embed="rId3"/>
          <a:stretch>
            <a:fillRect/>
          </a:stretch>
        </p:blipFill>
        <p:spPr>
          <a:xfrm>
            <a:off x="336357" y="2991678"/>
            <a:ext cx="3338286" cy="1752600"/>
          </a:xfrm>
          <a:prstGeom prst="rect">
            <a:avLst/>
          </a:prstGeom>
        </p:spPr>
      </p:pic>
    </p:spTree>
    <p:extLst>
      <p:ext uri="{BB962C8B-B14F-4D97-AF65-F5344CB8AC3E}">
        <p14:creationId xmlns:p14="http://schemas.microsoft.com/office/powerpoint/2010/main" val="291799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41400" y="220133"/>
            <a:ext cx="7766936" cy="850436"/>
          </a:xfrm>
        </p:spPr>
        <p:txBody>
          <a:bodyPr/>
          <a:lstStyle/>
          <a:p>
            <a:pPr algn="ctr"/>
            <a:r>
              <a:rPr lang="en-US" sz="3200" dirty="0">
                <a:latin typeface="Arial" panose="020B0604020202020204" pitchFamily="34" charset="0"/>
                <a:cs typeface="Arial" panose="020B0604020202020204" pitchFamily="34" charset="0"/>
              </a:rPr>
              <a:t>Need For Resiliency</a:t>
            </a:r>
          </a:p>
        </p:txBody>
      </p:sp>
      <p:sp>
        <p:nvSpPr>
          <p:cNvPr id="4" name="TextBox 3">
            <a:extLst>
              <a:ext uri="{FF2B5EF4-FFF2-40B4-BE49-F238E27FC236}">
                <a16:creationId xmlns:a16="http://schemas.microsoft.com/office/drawing/2014/main" id="{9D14E45A-BDBC-FE92-77DB-30CFDCCC7691}"/>
              </a:ext>
            </a:extLst>
          </p:cNvPr>
          <p:cNvSpPr txBox="1"/>
          <p:nvPr/>
        </p:nvSpPr>
        <p:spPr>
          <a:xfrm>
            <a:off x="736601" y="1736900"/>
            <a:ext cx="6102626" cy="369332"/>
          </a:xfrm>
          <a:prstGeom prst="rect">
            <a:avLst/>
          </a:prstGeom>
          <a:noFill/>
        </p:spPr>
        <p:txBody>
          <a:bodyPr wrap="square">
            <a:spAutoFit/>
          </a:bodyPr>
          <a:lstStyle/>
          <a:p>
            <a:r>
              <a:rPr lang="en-US" b="0" i="0" dirty="0">
                <a:solidFill>
                  <a:srgbClr val="212121"/>
                </a:solidFill>
                <a:effectLst/>
                <a:latin typeface="Catamaran-Regular"/>
              </a:rPr>
              <a:t>Microservices are distributed in nature</a:t>
            </a:r>
            <a:endParaRPr lang="en-US" dirty="0"/>
          </a:p>
        </p:txBody>
      </p:sp>
      <p:sp>
        <p:nvSpPr>
          <p:cNvPr id="6" name="TextBox 5">
            <a:extLst>
              <a:ext uri="{FF2B5EF4-FFF2-40B4-BE49-F238E27FC236}">
                <a16:creationId xmlns:a16="http://schemas.microsoft.com/office/drawing/2014/main" id="{E44A6E2B-B084-9E9A-4AF4-C6B8E68D3A0E}"/>
              </a:ext>
            </a:extLst>
          </p:cNvPr>
          <p:cNvSpPr txBox="1"/>
          <p:nvPr/>
        </p:nvSpPr>
        <p:spPr>
          <a:xfrm>
            <a:off x="736601" y="2453801"/>
            <a:ext cx="11635409" cy="307777"/>
          </a:xfrm>
          <a:prstGeom prst="rect">
            <a:avLst/>
          </a:prstGeom>
          <a:noFill/>
        </p:spPr>
        <p:txBody>
          <a:bodyPr wrap="square">
            <a:spAutoFit/>
          </a:bodyPr>
          <a:lstStyle/>
          <a:p>
            <a:r>
              <a:rPr lang="en-US" sz="1400" dirty="0"/>
              <a:t>When you work with distributed systems, always remember this number one rule – anything could happen.</a:t>
            </a:r>
          </a:p>
        </p:txBody>
      </p:sp>
      <p:sp>
        <p:nvSpPr>
          <p:cNvPr id="8" name="TextBox 7">
            <a:extLst>
              <a:ext uri="{FF2B5EF4-FFF2-40B4-BE49-F238E27FC236}">
                <a16:creationId xmlns:a16="http://schemas.microsoft.com/office/drawing/2014/main" id="{4EE86DC7-0AD2-B938-41D2-82E019F18E4E}"/>
              </a:ext>
            </a:extLst>
          </p:cNvPr>
          <p:cNvSpPr txBox="1"/>
          <p:nvPr/>
        </p:nvSpPr>
        <p:spPr>
          <a:xfrm>
            <a:off x="689694" y="3081058"/>
            <a:ext cx="8470347" cy="369332"/>
          </a:xfrm>
          <a:prstGeom prst="rect">
            <a:avLst/>
          </a:prstGeom>
          <a:noFill/>
        </p:spPr>
        <p:txBody>
          <a:bodyPr wrap="square">
            <a:spAutoFit/>
          </a:bodyPr>
          <a:lstStyle/>
          <a:p>
            <a:r>
              <a:rPr lang="en-US" b="0" i="0" dirty="0">
                <a:solidFill>
                  <a:srgbClr val="212121"/>
                </a:solidFill>
                <a:effectLst/>
                <a:latin typeface="Catamaran-Regular"/>
              </a:rPr>
              <a:t>Dealing with network issues, service unavailability, application slowness </a:t>
            </a:r>
            <a:endParaRPr lang="en-US" dirty="0"/>
          </a:p>
        </p:txBody>
      </p:sp>
      <p:sp>
        <p:nvSpPr>
          <p:cNvPr id="12" name="TextBox 11">
            <a:extLst>
              <a:ext uri="{FF2B5EF4-FFF2-40B4-BE49-F238E27FC236}">
                <a16:creationId xmlns:a16="http://schemas.microsoft.com/office/drawing/2014/main" id="{C4AFCAB9-4F12-A874-A1AC-9F6B15705C18}"/>
              </a:ext>
            </a:extLst>
          </p:cNvPr>
          <p:cNvSpPr txBox="1"/>
          <p:nvPr/>
        </p:nvSpPr>
        <p:spPr>
          <a:xfrm>
            <a:off x="200991" y="3875564"/>
            <a:ext cx="10151164" cy="1200329"/>
          </a:xfrm>
          <a:prstGeom prst="rect">
            <a:avLst/>
          </a:prstGeom>
          <a:noFill/>
        </p:spPr>
        <p:txBody>
          <a:bodyPr wrap="square">
            <a:spAutoFit/>
          </a:bodyPr>
          <a:lstStyle/>
          <a:p>
            <a:r>
              <a:rPr lang="en-US" b="0" i="0" dirty="0">
                <a:solidFill>
                  <a:srgbClr val="212121"/>
                </a:solidFill>
                <a:effectLst/>
                <a:latin typeface="Catamaran-Regular"/>
              </a:rPr>
              <a:t>Ability of the system to recover from such failures and remain functional makes the system more </a:t>
            </a:r>
            <a:r>
              <a:rPr lang="en-US" b="1" i="1" dirty="0">
                <a:solidFill>
                  <a:srgbClr val="212121"/>
                </a:solidFill>
                <a:effectLst/>
                <a:latin typeface="Catamaran-SemiBold"/>
              </a:rPr>
              <a:t>resilient</a:t>
            </a:r>
            <a:endParaRPr lang="en-US" b="0" i="0" dirty="0">
              <a:solidFill>
                <a:srgbClr val="212121"/>
              </a:solidFill>
              <a:effectLst/>
              <a:latin typeface="Catamaran-Regular"/>
            </a:endParaRPr>
          </a:p>
          <a:p>
            <a:endParaRPr lang="en-US" dirty="0">
              <a:solidFill>
                <a:srgbClr val="212121"/>
              </a:solidFill>
              <a:latin typeface="Catamaran-Regular"/>
            </a:endParaRPr>
          </a:p>
          <a:p>
            <a:endParaRPr lang="en-US" b="0" i="0" dirty="0">
              <a:solidFill>
                <a:srgbClr val="212121"/>
              </a:solidFill>
              <a:effectLst/>
              <a:latin typeface="Catamaran-Regular"/>
            </a:endParaRPr>
          </a:p>
          <a:p>
            <a:r>
              <a:rPr lang="en-US" b="0" i="0" dirty="0">
                <a:solidFill>
                  <a:srgbClr val="212121"/>
                </a:solidFill>
                <a:effectLst/>
                <a:latin typeface="Catamaran-Regular"/>
              </a:rPr>
              <a:t> It also avoids any cascading failures to the downstream services</a:t>
            </a:r>
            <a:endParaRPr lang="en-US" dirty="0"/>
          </a:p>
        </p:txBody>
      </p:sp>
      <p:pic>
        <p:nvPicPr>
          <p:cNvPr id="13" name="Picture 12">
            <a:extLst>
              <a:ext uri="{FF2B5EF4-FFF2-40B4-BE49-F238E27FC236}">
                <a16:creationId xmlns:a16="http://schemas.microsoft.com/office/drawing/2014/main" id="{BBF2ADC7-3042-1A94-CE47-752D776C2F37}"/>
              </a:ext>
            </a:extLst>
          </p:cNvPr>
          <p:cNvPicPr>
            <a:picLocks noChangeAspect="1"/>
          </p:cNvPicPr>
          <p:nvPr/>
        </p:nvPicPr>
        <p:blipFill>
          <a:blip r:embed="rId2"/>
          <a:stretch>
            <a:fillRect/>
          </a:stretch>
        </p:blipFill>
        <p:spPr>
          <a:xfrm>
            <a:off x="6339592" y="4199593"/>
            <a:ext cx="3338286" cy="1752600"/>
          </a:xfrm>
          <a:prstGeom prst="rect">
            <a:avLst/>
          </a:prstGeom>
        </p:spPr>
      </p:pic>
    </p:spTree>
    <p:extLst>
      <p:ext uri="{BB962C8B-B14F-4D97-AF65-F5344CB8AC3E}">
        <p14:creationId xmlns:p14="http://schemas.microsoft.com/office/powerpoint/2010/main" val="319257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41400" y="220133"/>
            <a:ext cx="7766936" cy="850436"/>
          </a:xfrm>
        </p:spPr>
        <p:txBody>
          <a:bodyPr/>
          <a:lstStyle/>
          <a:p>
            <a:pPr algn="ctr"/>
            <a:r>
              <a:rPr lang="en-US" sz="3200" dirty="0">
                <a:latin typeface="Arial" panose="020B0604020202020204" pitchFamily="34" charset="0"/>
                <a:cs typeface="Arial" panose="020B0604020202020204" pitchFamily="34" charset="0"/>
              </a:rPr>
              <a:t>Resilience4j</a:t>
            </a:r>
          </a:p>
        </p:txBody>
      </p:sp>
      <p:sp>
        <p:nvSpPr>
          <p:cNvPr id="4" name="TextBox 3">
            <a:extLst>
              <a:ext uri="{FF2B5EF4-FFF2-40B4-BE49-F238E27FC236}">
                <a16:creationId xmlns:a16="http://schemas.microsoft.com/office/drawing/2014/main" id="{9D14E45A-BDBC-FE92-77DB-30CFDCCC7691}"/>
              </a:ext>
            </a:extLst>
          </p:cNvPr>
          <p:cNvSpPr txBox="1"/>
          <p:nvPr/>
        </p:nvSpPr>
        <p:spPr>
          <a:xfrm>
            <a:off x="736600" y="1736900"/>
            <a:ext cx="7917069" cy="369332"/>
          </a:xfrm>
          <a:prstGeom prst="rect">
            <a:avLst/>
          </a:prstGeom>
          <a:noFill/>
        </p:spPr>
        <p:txBody>
          <a:bodyPr wrap="square">
            <a:spAutoFit/>
          </a:bodyPr>
          <a:lstStyle/>
          <a:p>
            <a:r>
              <a:rPr lang="en-US" b="0" i="0" dirty="0">
                <a:solidFill>
                  <a:srgbClr val="384248"/>
                </a:solidFill>
                <a:effectLst/>
                <a:latin typeface="-apple-system"/>
              </a:rPr>
              <a:t> A lightweight fault tolerance library designed for functional programming</a:t>
            </a:r>
            <a:endParaRPr lang="en-US" dirty="0"/>
          </a:p>
        </p:txBody>
      </p:sp>
      <p:sp>
        <p:nvSpPr>
          <p:cNvPr id="5" name="TextBox 4">
            <a:extLst>
              <a:ext uri="{FF2B5EF4-FFF2-40B4-BE49-F238E27FC236}">
                <a16:creationId xmlns:a16="http://schemas.microsoft.com/office/drawing/2014/main" id="{82AC8B3C-6395-1B37-4106-85360C773833}"/>
              </a:ext>
            </a:extLst>
          </p:cNvPr>
          <p:cNvSpPr txBox="1"/>
          <p:nvPr/>
        </p:nvSpPr>
        <p:spPr>
          <a:xfrm>
            <a:off x="1041400" y="2772563"/>
            <a:ext cx="6102626" cy="3693319"/>
          </a:xfrm>
          <a:prstGeom prst="rect">
            <a:avLst/>
          </a:prstGeom>
          <a:noFill/>
        </p:spPr>
        <p:txBody>
          <a:bodyPr wrap="square">
            <a:spAutoFit/>
          </a:bodyPr>
          <a:lstStyle/>
          <a:p>
            <a:pPr algn="l"/>
            <a:r>
              <a:rPr lang="en-US" b="1" i="0" dirty="0">
                <a:solidFill>
                  <a:srgbClr val="384248"/>
                </a:solidFill>
                <a:effectLst/>
                <a:latin typeface="-apple-system"/>
              </a:rPr>
              <a:t>Core modules:</a:t>
            </a:r>
          </a:p>
          <a:p>
            <a:pPr algn="l"/>
            <a:endParaRPr lang="en-US" b="1" i="0" dirty="0">
              <a:solidFill>
                <a:srgbClr val="384248"/>
              </a:solidFill>
              <a:effectLst/>
              <a:latin typeface="-apple-system"/>
            </a:endParaRPr>
          </a:p>
          <a:p>
            <a:pPr algn="l">
              <a:buFont typeface="Arial" panose="020B0604020202020204" pitchFamily="34" charset="0"/>
              <a:buChar char="•"/>
            </a:pPr>
            <a:r>
              <a:rPr lang="en-US" b="0" i="0" dirty="0">
                <a:solidFill>
                  <a:srgbClr val="384248"/>
                </a:solidFill>
                <a:effectLst/>
                <a:latin typeface="-apple-system"/>
              </a:rPr>
              <a:t>resilience4j-circuitbreaker: Circuit breaking</a:t>
            </a:r>
          </a:p>
          <a:p>
            <a:pPr algn="l"/>
            <a:endParaRPr lang="en-US" b="0" i="0" dirty="0">
              <a:solidFill>
                <a:srgbClr val="384248"/>
              </a:solidFill>
              <a:effectLst/>
              <a:latin typeface="-apple-system"/>
            </a:endParaRPr>
          </a:p>
          <a:p>
            <a:pPr algn="l">
              <a:buFont typeface="Arial" panose="020B0604020202020204" pitchFamily="34" charset="0"/>
              <a:buChar char="•"/>
            </a:pPr>
            <a:r>
              <a:rPr lang="en-US" b="0" i="0" dirty="0">
                <a:solidFill>
                  <a:srgbClr val="384248"/>
                </a:solidFill>
                <a:effectLst/>
                <a:latin typeface="-apple-system"/>
              </a:rPr>
              <a:t>resilience4j-ratelimiter: Rate limiting</a:t>
            </a:r>
          </a:p>
          <a:p>
            <a:pPr algn="l"/>
            <a:endParaRPr lang="en-US" b="0" i="0" dirty="0">
              <a:solidFill>
                <a:srgbClr val="384248"/>
              </a:solidFill>
              <a:effectLst/>
              <a:latin typeface="-apple-system"/>
            </a:endParaRPr>
          </a:p>
          <a:p>
            <a:pPr algn="l">
              <a:buFont typeface="Arial" panose="020B0604020202020204" pitchFamily="34" charset="0"/>
              <a:buChar char="•"/>
            </a:pPr>
            <a:r>
              <a:rPr lang="en-US" b="0" i="0" dirty="0">
                <a:solidFill>
                  <a:srgbClr val="384248"/>
                </a:solidFill>
                <a:effectLst/>
                <a:latin typeface="-apple-system"/>
              </a:rPr>
              <a:t>resilience4j-bulkhead: Bulkheading</a:t>
            </a:r>
          </a:p>
          <a:p>
            <a:pPr algn="l"/>
            <a:endParaRPr lang="en-US" b="0" i="0" dirty="0">
              <a:solidFill>
                <a:srgbClr val="384248"/>
              </a:solidFill>
              <a:effectLst/>
              <a:latin typeface="-apple-system"/>
            </a:endParaRPr>
          </a:p>
          <a:p>
            <a:pPr algn="l">
              <a:buFont typeface="Arial" panose="020B0604020202020204" pitchFamily="34" charset="0"/>
              <a:buChar char="•"/>
            </a:pPr>
            <a:r>
              <a:rPr lang="en-US" b="0" i="0" dirty="0">
                <a:solidFill>
                  <a:srgbClr val="384248"/>
                </a:solidFill>
                <a:effectLst/>
                <a:latin typeface="-apple-system"/>
              </a:rPr>
              <a:t>resilience4j-retry: Automatic retrying (sync and async)</a:t>
            </a:r>
          </a:p>
          <a:p>
            <a:pPr algn="l"/>
            <a:endParaRPr lang="en-US" b="0" i="0" dirty="0">
              <a:solidFill>
                <a:srgbClr val="384248"/>
              </a:solidFill>
              <a:effectLst/>
              <a:latin typeface="-apple-system"/>
            </a:endParaRPr>
          </a:p>
          <a:p>
            <a:pPr algn="l">
              <a:buFont typeface="Arial" panose="020B0604020202020204" pitchFamily="34" charset="0"/>
              <a:buChar char="•"/>
            </a:pPr>
            <a:r>
              <a:rPr lang="en-US" b="0" i="0" dirty="0">
                <a:solidFill>
                  <a:srgbClr val="384248"/>
                </a:solidFill>
                <a:effectLst/>
                <a:latin typeface="-apple-system"/>
              </a:rPr>
              <a:t>resilience4j-cache: Result caching</a:t>
            </a:r>
          </a:p>
          <a:p>
            <a:pPr algn="l"/>
            <a:endParaRPr lang="en-US" b="0" i="0" dirty="0">
              <a:solidFill>
                <a:srgbClr val="384248"/>
              </a:solidFill>
              <a:effectLst/>
              <a:latin typeface="-apple-system"/>
            </a:endParaRPr>
          </a:p>
          <a:p>
            <a:pPr algn="l">
              <a:buFont typeface="Arial" panose="020B0604020202020204" pitchFamily="34" charset="0"/>
              <a:buChar char="•"/>
            </a:pPr>
            <a:r>
              <a:rPr lang="en-US" b="0" i="0" dirty="0">
                <a:solidFill>
                  <a:srgbClr val="384248"/>
                </a:solidFill>
                <a:effectLst/>
                <a:latin typeface="-apple-system"/>
              </a:rPr>
              <a:t>resilience4j-timelimiter: Timeout handling</a:t>
            </a:r>
          </a:p>
        </p:txBody>
      </p:sp>
      <p:pic>
        <p:nvPicPr>
          <p:cNvPr id="9" name="Picture 8">
            <a:extLst>
              <a:ext uri="{FF2B5EF4-FFF2-40B4-BE49-F238E27FC236}">
                <a16:creationId xmlns:a16="http://schemas.microsoft.com/office/drawing/2014/main" id="{B0091631-3BFC-5202-D38D-34910BB35DBC}"/>
              </a:ext>
            </a:extLst>
          </p:cNvPr>
          <p:cNvPicPr>
            <a:picLocks noChangeAspect="1"/>
          </p:cNvPicPr>
          <p:nvPr/>
        </p:nvPicPr>
        <p:blipFill>
          <a:blip r:embed="rId2"/>
          <a:stretch>
            <a:fillRect/>
          </a:stretch>
        </p:blipFill>
        <p:spPr>
          <a:xfrm>
            <a:off x="7502387" y="3412435"/>
            <a:ext cx="1905000" cy="1905000"/>
          </a:xfrm>
          <a:prstGeom prst="rect">
            <a:avLst/>
          </a:prstGeom>
        </p:spPr>
      </p:pic>
    </p:spTree>
    <p:extLst>
      <p:ext uri="{BB962C8B-B14F-4D97-AF65-F5344CB8AC3E}">
        <p14:creationId xmlns:p14="http://schemas.microsoft.com/office/powerpoint/2010/main" val="99325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41400" y="-47458"/>
            <a:ext cx="7766936" cy="640947"/>
          </a:xfrm>
        </p:spPr>
        <p:txBody>
          <a:bodyPr/>
          <a:lstStyle/>
          <a:p>
            <a:pPr algn="ctr"/>
            <a:r>
              <a:rPr lang="en-US" sz="3200" dirty="0" err="1">
                <a:latin typeface="Arial" panose="020B0604020202020204" pitchFamily="34" charset="0"/>
                <a:cs typeface="Arial" panose="020B0604020202020204" pitchFamily="34" charset="0"/>
              </a:rPr>
              <a:t>CircuitBreaker</a:t>
            </a:r>
            <a:endParaRPr lang="en-US" sz="3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EE70887-3E29-43D6-A2BB-D6BCBCF5B162}"/>
              </a:ext>
            </a:extLst>
          </p:cNvPr>
          <p:cNvSpPr txBox="1"/>
          <p:nvPr/>
        </p:nvSpPr>
        <p:spPr>
          <a:xfrm>
            <a:off x="742121" y="687785"/>
            <a:ext cx="10808438" cy="1200329"/>
          </a:xfrm>
          <a:prstGeom prst="rect">
            <a:avLst/>
          </a:prstGeom>
          <a:noFill/>
        </p:spPr>
        <p:txBody>
          <a:bodyPr wrap="square">
            <a:spAutoFit/>
          </a:bodyPr>
          <a:lstStyle/>
          <a:p>
            <a:r>
              <a:rPr lang="en-US" b="0" i="0" dirty="0">
                <a:solidFill>
                  <a:srgbClr val="384248"/>
                </a:solidFill>
                <a:effectLst/>
                <a:latin typeface="-apple-system"/>
              </a:rPr>
              <a:t>The </a:t>
            </a:r>
            <a:r>
              <a:rPr lang="en-US" b="0" i="0" dirty="0" err="1">
                <a:solidFill>
                  <a:srgbClr val="384248"/>
                </a:solidFill>
                <a:effectLst/>
                <a:latin typeface="-apple-system"/>
              </a:rPr>
              <a:t>CircuitBreaker</a:t>
            </a:r>
            <a:r>
              <a:rPr lang="en-US" b="0" i="0" dirty="0">
                <a:solidFill>
                  <a:srgbClr val="384248"/>
                </a:solidFill>
                <a:effectLst/>
                <a:latin typeface="-apple-system"/>
              </a:rPr>
              <a:t> is implemented via a finite state machine with three normal states: </a:t>
            </a:r>
          </a:p>
          <a:p>
            <a:r>
              <a:rPr lang="en-US" b="0" i="0" dirty="0">
                <a:solidFill>
                  <a:srgbClr val="384248"/>
                </a:solidFill>
                <a:effectLst/>
                <a:latin typeface="-apple-system"/>
              </a:rPr>
              <a:t>CLOSED, OPEN and HALF_OPEN and two special states DISABLED and FORCED_OPEN.</a:t>
            </a:r>
          </a:p>
          <a:p>
            <a:endParaRPr lang="en-US" dirty="0">
              <a:solidFill>
                <a:srgbClr val="384248"/>
              </a:solidFill>
              <a:latin typeface="-apple-system"/>
              <a:ea typeface="Tahoma" panose="020B0604030504040204" pitchFamily="34" charset="0"/>
              <a:cs typeface="Arial" panose="020B0604020202020204" pitchFamily="34" charset="0"/>
            </a:endParaRPr>
          </a:p>
          <a:p>
            <a:endParaRPr lang="en-US" b="1" dirty="0">
              <a:latin typeface="Arial" panose="020B0604020202020204" pitchFamily="34" charset="0"/>
              <a:ea typeface="Tahoma" panose="020B060403050404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086568C-C1FC-3FE9-71F1-5D60A2BFDCA7}"/>
              </a:ext>
            </a:extLst>
          </p:cNvPr>
          <p:cNvPicPr>
            <a:picLocks noChangeAspect="1"/>
          </p:cNvPicPr>
          <p:nvPr/>
        </p:nvPicPr>
        <p:blipFill>
          <a:blip r:embed="rId2"/>
          <a:stretch>
            <a:fillRect/>
          </a:stretch>
        </p:blipFill>
        <p:spPr>
          <a:xfrm>
            <a:off x="593063" y="2145653"/>
            <a:ext cx="4133480" cy="2310569"/>
          </a:xfrm>
          <a:prstGeom prst="rect">
            <a:avLst/>
          </a:prstGeom>
        </p:spPr>
      </p:pic>
      <p:sp>
        <p:nvSpPr>
          <p:cNvPr id="12" name="TextBox 11">
            <a:extLst>
              <a:ext uri="{FF2B5EF4-FFF2-40B4-BE49-F238E27FC236}">
                <a16:creationId xmlns:a16="http://schemas.microsoft.com/office/drawing/2014/main" id="{E7640C5D-BD5B-922C-9468-A1E16D650425}"/>
              </a:ext>
            </a:extLst>
          </p:cNvPr>
          <p:cNvSpPr txBox="1"/>
          <p:nvPr/>
        </p:nvSpPr>
        <p:spPr>
          <a:xfrm>
            <a:off x="593063" y="4068619"/>
            <a:ext cx="8663609" cy="369332"/>
          </a:xfrm>
          <a:prstGeom prst="rect">
            <a:avLst/>
          </a:prstGeom>
          <a:noFill/>
        </p:spPr>
        <p:txBody>
          <a:bodyPr wrap="square">
            <a:spAutoFit/>
          </a:bodyPr>
          <a:lstStyle/>
          <a:p>
            <a:r>
              <a:rPr lang="en-US" b="0" i="0" dirty="0">
                <a:solidFill>
                  <a:srgbClr val="384248"/>
                </a:solidFill>
                <a:effectLst/>
                <a:latin typeface="-apple-system"/>
              </a:rPr>
              <a:t>The </a:t>
            </a:r>
            <a:r>
              <a:rPr lang="en-US" b="0" i="0" dirty="0" err="1">
                <a:solidFill>
                  <a:srgbClr val="384248"/>
                </a:solidFill>
                <a:effectLst/>
                <a:latin typeface="-apple-system"/>
              </a:rPr>
              <a:t>CircuitBreaker</a:t>
            </a:r>
            <a:r>
              <a:rPr lang="en-US" b="0" i="0" dirty="0">
                <a:solidFill>
                  <a:srgbClr val="384248"/>
                </a:solidFill>
                <a:effectLst/>
                <a:latin typeface="-apple-system"/>
              </a:rPr>
              <a:t> uses a sliding window to store and aggregate the outcome of calls.</a:t>
            </a:r>
            <a:endParaRPr lang="en-US" dirty="0"/>
          </a:p>
        </p:txBody>
      </p:sp>
      <p:sp>
        <p:nvSpPr>
          <p:cNvPr id="14" name="TextBox 13">
            <a:extLst>
              <a:ext uri="{FF2B5EF4-FFF2-40B4-BE49-F238E27FC236}">
                <a16:creationId xmlns:a16="http://schemas.microsoft.com/office/drawing/2014/main" id="{04ED969F-3B5B-D810-21C2-AF641E4B37C8}"/>
              </a:ext>
            </a:extLst>
          </p:cNvPr>
          <p:cNvSpPr txBox="1"/>
          <p:nvPr/>
        </p:nvSpPr>
        <p:spPr>
          <a:xfrm>
            <a:off x="372259" y="5505048"/>
            <a:ext cx="11548165" cy="923330"/>
          </a:xfrm>
          <a:prstGeom prst="rect">
            <a:avLst/>
          </a:prstGeom>
          <a:noFill/>
        </p:spPr>
        <p:txBody>
          <a:bodyPr wrap="square">
            <a:spAutoFit/>
          </a:bodyPr>
          <a:lstStyle/>
          <a:p>
            <a:r>
              <a:rPr lang="en-US" b="0" i="0" dirty="0">
                <a:solidFill>
                  <a:srgbClr val="384248"/>
                </a:solidFill>
                <a:effectLst/>
                <a:latin typeface="-apple-system"/>
              </a:rPr>
              <a:t> The count-based sliding window </a:t>
            </a:r>
            <a:r>
              <a:rPr lang="en-US" b="0" i="0" dirty="0" err="1">
                <a:solidFill>
                  <a:srgbClr val="384248"/>
                </a:solidFill>
                <a:effectLst/>
                <a:latin typeface="-apple-system"/>
              </a:rPr>
              <a:t>aggregrates</a:t>
            </a:r>
            <a:r>
              <a:rPr lang="en-US" b="0" i="0" dirty="0">
                <a:solidFill>
                  <a:srgbClr val="384248"/>
                </a:solidFill>
                <a:effectLst/>
                <a:latin typeface="-apple-system"/>
              </a:rPr>
              <a:t> the outcome of the last N calls</a:t>
            </a:r>
          </a:p>
          <a:p>
            <a:endParaRPr lang="en-US" dirty="0">
              <a:solidFill>
                <a:srgbClr val="384248"/>
              </a:solidFill>
              <a:latin typeface="-apple-system"/>
            </a:endParaRPr>
          </a:p>
          <a:p>
            <a:r>
              <a:rPr lang="en-US" b="0" i="0" dirty="0">
                <a:solidFill>
                  <a:srgbClr val="384248"/>
                </a:solidFill>
                <a:effectLst/>
                <a:latin typeface="-apple-system"/>
              </a:rPr>
              <a:t> The time-based sliding window </a:t>
            </a:r>
            <a:r>
              <a:rPr lang="en-US" b="0" i="0" dirty="0" err="1">
                <a:solidFill>
                  <a:srgbClr val="384248"/>
                </a:solidFill>
                <a:effectLst/>
                <a:latin typeface="-apple-system"/>
              </a:rPr>
              <a:t>aggregrates</a:t>
            </a:r>
            <a:r>
              <a:rPr lang="en-US" b="0" i="0" dirty="0">
                <a:solidFill>
                  <a:srgbClr val="384248"/>
                </a:solidFill>
                <a:effectLst/>
                <a:latin typeface="-apple-system"/>
              </a:rPr>
              <a:t> the outcome of the calls of the last N seconds.</a:t>
            </a:r>
            <a:endParaRPr lang="en-US" dirty="0"/>
          </a:p>
        </p:txBody>
      </p:sp>
      <p:sp>
        <p:nvSpPr>
          <p:cNvPr id="16" name="TextBox 15">
            <a:extLst>
              <a:ext uri="{FF2B5EF4-FFF2-40B4-BE49-F238E27FC236}">
                <a16:creationId xmlns:a16="http://schemas.microsoft.com/office/drawing/2014/main" id="{37971751-9243-6A24-D246-FA41A5BCAA01}"/>
              </a:ext>
            </a:extLst>
          </p:cNvPr>
          <p:cNvSpPr txBox="1"/>
          <p:nvPr/>
        </p:nvSpPr>
        <p:spPr>
          <a:xfrm>
            <a:off x="1712843" y="4795969"/>
            <a:ext cx="6102626" cy="369332"/>
          </a:xfrm>
          <a:prstGeom prst="rect">
            <a:avLst/>
          </a:prstGeom>
          <a:noFill/>
        </p:spPr>
        <p:txBody>
          <a:bodyPr wrap="square">
            <a:spAutoFit/>
          </a:bodyPr>
          <a:lstStyle/>
          <a:p>
            <a:r>
              <a:rPr kumimoji="0" lang="en-US" sz="1800" b="0" i="0" u="none" strike="noStrike" kern="1200" cap="none" spc="0" normalizeH="0" baseline="0" noProof="0" dirty="0">
                <a:ln>
                  <a:noFill/>
                </a:ln>
                <a:solidFill>
                  <a:srgbClr val="384248"/>
                </a:solidFill>
                <a:effectLst/>
                <a:uLnTx/>
                <a:uFillTx/>
                <a:latin typeface="-apple-system"/>
                <a:ea typeface="+mn-ea"/>
                <a:cs typeface="+mn-cs"/>
              </a:rPr>
              <a:t> count-based sliding window vs Time-base sliding window</a:t>
            </a:r>
            <a:endParaRPr lang="en-US" dirty="0"/>
          </a:p>
        </p:txBody>
      </p:sp>
      <p:pic>
        <p:nvPicPr>
          <p:cNvPr id="18" name="Picture 17">
            <a:extLst>
              <a:ext uri="{FF2B5EF4-FFF2-40B4-BE49-F238E27FC236}">
                <a16:creationId xmlns:a16="http://schemas.microsoft.com/office/drawing/2014/main" id="{7DB968D2-42CC-E643-94DB-D6ECBB4C29A2}"/>
              </a:ext>
            </a:extLst>
          </p:cNvPr>
          <p:cNvPicPr>
            <a:picLocks noChangeAspect="1"/>
          </p:cNvPicPr>
          <p:nvPr/>
        </p:nvPicPr>
        <p:blipFill>
          <a:blip r:embed="rId3"/>
          <a:stretch>
            <a:fillRect/>
          </a:stretch>
        </p:blipFill>
        <p:spPr>
          <a:xfrm>
            <a:off x="4321992" y="2435513"/>
            <a:ext cx="3860731" cy="1573645"/>
          </a:xfrm>
          <a:prstGeom prst="rect">
            <a:avLst/>
          </a:prstGeom>
        </p:spPr>
      </p:pic>
      <p:sp>
        <p:nvSpPr>
          <p:cNvPr id="22" name="TextBox 21">
            <a:extLst>
              <a:ext uri="{FF2B5EF4-FFF2-40B4-BE49-F238E27FC236}">
                <a16:creationId xmlns:a16="http://schemas.microsoft.com/office/drawing/2014/main" id="{045C3B33-0F5E-F411-074A-C2C34D709579}"/>
              </a:ext>
            </a:extLst>
          </p:cNvPr>
          <p:cNvSpPr txBox="1"/>
          <p:nvPr/>
        </p:nvSpPr>
        <p:spPr>
          <a:xfrm>
            <a:off x="742121" y="1351659"/>
            <a:ext cx="8663609" cy="1200329"/>
          </a:xfrm>
          <a:prstGeom prst="rect">
            <a:avLst/>
          </a:prstGeom>
          <a:noFill/>
        </p:spPr>
        <p:txBody>
          <a:bodyPr wrap="square">
            <a:spAutoFit/>
          </a:bodyPr>
          <a:lstStyle/>
          <a:p>
            <a:r>
              <a:rPr lang="en-US" b="0" i="0" dirty="0">
                <a:solidFill>
                  <a:srgbClr val="1A1A1A"/>
                </a:solidFill>
                <a:effectLst/>
                <a:latin typeface="Merriweather"/>
              </a:rPr>
              <a:t>At home a circuit breaker protects the home and electrical appliances by breaking the circuit and stopping the flow of electricity when there is excess current. The same pattern can be applied in software to protect the system and individual microservices from huge failures.</a:t>
            </a:r>
            <a:endParaRPr lang="en-US" dirty="0"/>
          </a:p>
        </p:txBody>
      </p:sp>
    </p:spTree>
    <p:extLst>
      <p:ext uri="{BB962C8B-B14F-4D97-AF65-F5344CB8AC3E}">
        <p14:creationId xmlns:p14="http://schemas.microsoft.com/office/powerpoint/2010/main" val="344835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41400" y="-221827"/>
            <a:ext cx="7766936" cy="850436"/>
          </a:xfrm>
        </p:spPr>
        <p:txBody>
          <a:bodyPr/>
          <a:lstStyle/>
          <a:p>
            <a:pPr algn="ctr"/>
            <a:r>
              <a:rPr lang="en-US" sz="3200" dirty="0" err="1">
                <a:latin typeface="Arial" panose="020B0604020202020204" pitchFamily="34" charset="0"/>
                <a:cs typeface="Arial" panose="020B0604020202020204" pitchFamily="34" charset="0"/>
              </a:rPr>
              <a:t>CircuitBreaker</a:t>
            </a:r>
            <a:r>
              <a:rPr lang="en-US" sz="3200" dirty="0">
                <a:latin typeface="Arial" panose="020B0604020202020204" pitchFamily="34" charset="0"/>
                <a:cs typeface="Arial" panose="020B0604020202020204" pitchFamily="34" charset="0"/>
              </a:rPr>
              <a:t> configs</a:t>
            </a:r>
          </a:p>
        </p:txBody>
      </p:sp>
      <p:pic>
        <p:nvPicPr>
          <p:cNvPr id="10" name="Picture 9">
            <a:extLst>
              <a:ext uri="{FF2B5EF4-FFF2-40B4-BE49-F238E27FC236}">
                <a16:creationId xmlns:a16="http://schemas.microsoft.com/office/drawing/2014/main" id="{56EC8200-BAE5-9E39-39AE-492B48E15CC9}"/>
              </a:ext>
            </a:extLst>
          </p:cNvPr>
          <p:cNvPicPr>
            <a:picLocks noChangeAspect="1"/>
          </p:cNvPicPr>
          <p:nvPr/>
        </p:nvPicPr>
        <p:blipFill>
          <a:blip r:embed="rId2"/>
          <a:stretch>
            <a:fillRect/>
          </a:stretch>
        </p:blipFill>
        <p:spPr>
          <a:xfrm>
            <a:off x="644057" y="563567"/>
            <a:ext cx="7248938" cy="3333442"/>
          </a:xfrm>
          <a:prstGeom prst="rect">
            <a:avLst/>
          </a:prstGeom>
        </p:spPr>
      </p:pic>
      <p:pic>
        <p:nvPicPr>
          <p:cNvPr id="11" name="Picture 10">
            <a:extLst>
              <a:ext uri="{FF2B5EF4-FFF2-40B4-BE49-F238E27FC236}">
                <a16:creationId xmlns:a16="http://schemas.microsoft.com/office/drawing/2014/main" id="{50D31FCB-A794-2265-B38D-397131F479D9}"/>
              </a:ext>
            </a:extLst>
          </p:cNvPr>
          <p:cNvPicPr>
            <a:picLocks noChangeAspect="1"/>
          </p:cNvPicPr>
          <p:nvPr/>
        </p:nvPicPr>
        <p:blipFill>
          <a:blip r:embed="rId3"/>
          <a:stretch>
            <a:fillRect/>
          </a:stretch>
        </p:blipFill>
        <p:spPr>
          <a:xfrm>
            <a:off x="7597449" y="908524"/>
            <a:ext cx="4373217" cy="3550023"/>
          </a:xfrm>
          <a:prstGeom prst="rect">
            <a:avLst/>
          </a:prstGeom>
        </p:spPr>
      </p:pic>
      <p:pic>
        <p:nvPicPr>
          <p:cNvPr id="15" name="Picture 14">
            <a:extLst>
              <a:ext uri="{FF2B5EF4-FFF2-40B4-BE49-F238E27FC236}">
                <a16:creationId xmlns:a16="http://schemas.microsoft.com/office/drawing/2014/main" id="{54958083-98C4-FDBF-5CD8-6E0CB1E0393C}"/>
              </a:ext>
            </a:extLst>
          </p:cNvPr>
          <p:cNvPicPr>
            <a:picLocks noChangeAspect="1"/>
          </p:cNvPicPr>
          <p:nvPr/>
        </p:nvPicPr>
        <p:blipFill>
          <a:blip r:embed="rId4"/>
          <a:stretch>
            <a:fillRect/>
          </a:stretch>
        </p:blipFill>
        <p:spPr>
          <a:xfrm>
            <a:off x="1083178" y="3897010"/>
            <a:ext cx="3027692" cy="2740858"/>
          </a:xfrm>
          <a:prstGeom prst="rect">
            <a:avLst/>
          </a:prstGeom>
        </p:spPr>
      </p:pic>
    </p:spTree>
    <p:extLst>
      <p:ext uri="{BB962C8B-B14F-4D97-AF65-F5344CB8AC3E}">
        <p14:creationId xmlns:p14="http://schemas.microsoft.com/office/powerpoint/2010/main" val="125819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71880" y="0"/>
            <a:ext cx="7766936" cy="850436"/>
          </a:xfrm>
        </p:spPr>
        <p:txBody>
          <a:bodyPr/>
          <a:lstStyle/>
          <a:p>
            <a:pPr algn="ctr"/>
            <a:r>
              <a:rPr lang="en-US" sz="3200" dirty="0">
                <a:latin typeface="Arial" panose="020B0604020202020204" pitchFamily="34" charset="0"/>
                <a:cs typeface="Arial" panose="020B0604020202020204" pitchFamily="34" charset="0"/>
              </a:rPr>
              <a:t>Bulkhead</a:t>
            </a:r>
          </a:p>
        </p:txBody>
      </p:sp>
      <p:sp>
        <p:nvSpPr>
          <p:cNvPr id="9" name="TextBox 8">
            <a:extLst>
              <a:ext uri="{FF2B5EF4-FFF2-40B4-BE49-F238E27FC236}">
                <a16:creationId xmlns:a16="http://schemas.microsoft.com/office/drawing/2014/main" id="{3EE70887-3E29-43D6-A2BB-D6BCBCF5B162}"/>
              </a:ext>
            </a:extLst>
          </p:cNvPr>
          <p:cNvSpPr txBox="1"/>
          <p:nvPr/>
        </p:nvSpPr>
        <p:spPr>
          <a:xfrm>
            <a:off x="698907" y="873912"/>
            <a:ext cx="10071279" cy="646331"/>
          </a:xfrm>
          <a:prstGeom prst="rect">
            <a:avLst/>
          </a:prstGeom>
          <a:noFill/>
        </p:spPr>
        <p:txBody>
          <a:bodyPr wrap="square">
            <a:spAutoFit/>
          </a:bodyPr>
          <a:lstStyle/>
          <a:p>
            <a:r>
              <a:rPr lang="en-US" b="0" i="0" dirty="0">
                <a:solidFill>
                  <a:srgbClr val="212121"/>
                </a:solidFill>
                <a:effectLst/>
                <a:latin typeface="Catamaran-Regular"/>
              </a:rPr>
              <a:t>A ship is split into small multiple compartments using Bulkheads. </a:t>
            </a:r>
          </a:p>
          <a:p>
            <a:r>
              <a:rPr lang="en-US" b="0" i="0" dirty="0">
                <a:solidFill>
                  <a:srgbClr val="212121"/>
                </a:solidFill>
                <a:effectLst/>
                <a:latin typeface="Catamaran-Regular"/>
              </a:rPr>
              <a:t>Bulkheads are used to seal parts of the ship to prevent entire ship from sinking in case of flood.</a:t>
            </a:r>
          </a:p>
        </p:txBody>
      </p:sp>
      <p:sp>
        <p:nvSpPr>
          <p:cNvPr id="7" name="TextBox 6">
            <a:extLst>
              <a:ext uri="{FF2B5EF4-FFF2-40B4-BE49-F238E27FC236}">
                <a16:creationId xmlns:a16="http://schemas.microsoft.com/office/drawing/2014/main" id="{0294BDF1-FD01-2F9B-C8F0-534B75C80E41}"/>
              </a:ext>
            </a:extLst>
          </p:cNvPr>
          <p:cNvSpPr txBox="1"/>
          <p:nvPr/>
        </p:nvSpPr>
        <p:spPr>
          <a:xfrm>
            <a:off x="267879" y="3478728"/>
            <a:ext cx="10071279" cy="646331"/>
          </a:xfrm>
          <a:prstGeom prst="rect">
            <a:avLst/>
          </a:prstGeom>
          <a:noFill/>
        </p:spPr>
        <p:txBody>
          <a:bodyPr wrap="square">
            <a:spAutoFit/>
          </a:bodyPr>
          <a:lstStyle/>
          <a:p>
            <a:endParaRPr lang="en-US" b="0" i="0" dirty="0">
              <a:solidFill>
                <a:srgbClr val="212121"/>
              </a:solidFill>
              <a:effectLst/>
              <a:latin typeface="Catamaran-Regular"/>
            </a:endParaRPr>
          </a:p>
          <a:p>
            <a:r>
              <a:rPr lang="en-US" dirty="0"/>
              <a:t>Bulkhead Pattern helps us to allocate limit the resources which can be used for specific services </a:t>
            </a:r>
          </a:p>
        </p:txBody>
      </p:sp>
      <p:pic>
        <p:nvPicPr>
          <p:cNvPr id="10" name="Picture 9">
            <a:extLst>
              <a:ext uri="{FF2B5EF4-FFF2-40B4-BE49-F238E27FC236}">
                <a16:creationId xmlns:a16="http://schemas.microsoft.com/office/drawing/2014/main" id="{B39FDCAC-8C97-F4CD-1E4B-2B487C1DD80E}"/>
              </a:ext>
            </a:extLst>
          </p:cNvPr>
          <p:cNvPicPr>
            <a:picLocks noChangeAspect="1"/>
          </p:cNvPicPr>
          <p:nvPr/>
        </p:nvPicPr>
        <p:blipFill>
          <a:blip r:embed="rId2"/>
          <a:stretch>
            <a:fillRect/>
          </a:stretch>
        </p:blipFill>
        <p:spPr>
          <a:xfrm>
            <a:off x="267879" y="4234572"/>
            <a:ext cx="4410801" cy="1901010"/>
          </a:xfrm>
          <a:prstGeom prst="rect">
            <a:avLst/>
          </a:prstGeom>
        </p:spPr>
      </p:pic>
      <p:pic>
        <p:nvPicPr>
          <p:cNvPr id="13" name="Picture 12">
            <a:extLst>
              <a:ext uri="{FF2B5EF4-FFF2-40B4-BE49-F238E27FC236}">
                <a16:creationId xmlns:a16="http://schemas.microsoft.com/office/drawing/2014/main" id="{825C1A26-85F2-0026-EE14-5E381D3CE2E3}"/>
              </a:ext>
            </a:extLst>
          </p:cNvPr>
          <p:cNvPicPr>
            <a:picLocks noChangeAspect="1"/>
          </p:cNvPicPr>
          <p:nvPr/>
        </p:nvPicPr>
        <p:blipFill>
          <a:blip r:embed="rId3"/>
          <a:stretch>
            <a:fillRect/>
          </a:stretch>
        </p:blipFill>
        <p:spPr>
          <a:xfrm>
            <a:off x="5064367" y="4234572"/>
            <a:ext cx="4135909" cy="1901010"/>
          </a:xfrm>
          <a:prstGeom prst="rect">
            <a:avLst/>
          </a:prstGeom>
        </p:spPr>
      </p:pic>
      <p:sp>
        <p:nvSpPr>
          <p:cNvPr id="15" name="TextBox 14">
            <a:extLst>
              <a:ext uri="{FF2B5EF4-FFF2-40B4-BE49-F238E27FC236}">
                <a16:creationId xmlns:a16="http://schemas.microsoft.com/office/drawing/2014/main" id="{92E380F4-84AF-7346-0BD6-BC61D5324968}"/>
              </a:ext>
            </a:extLst>
          </p:cNvPr>
          <p:cNvSpPr txBox="1"/>
          <p:nvPr/>
        </p:nvSpPr>
        <p:spPr>
          <a:xfrm>
            <a:off x="394653" y="2385435"/>
            <a:ext cx="6103620" cy="369332"/>
          </a:xfrm>
          <a:prstGeom prst="rect">
            <a:avLst/>
          </a:prstGeom>
          <a:noFill/>
        </p:spPr>
        <p:txBody>
          <a:bodyPr wrap="square">
            <a:spAutoFit/>
          </a:bodyPr>
          <a:lstStyle/>
          <a:p>
            <a:r>
              <a:rPr lang="en-US" b="0" i="0" dirty="0">
                <a:solidFill>
                  <a:srgbClr val="384248"/>
                </a:solidFill>
                <a:effectLst/>
                <a:latin typeface="-apple-system"/>
              </a:rPr>
              <a:t> Two implementations of a bulkhead:</a:t>
            </a:r>
            <a:endParaRPr lang="en-US" dirty="0"/>
          </a:p>
        </p:txBody>
      </p:sp>
      <p:sp>
        <p:nvSpPr>
          <p:cNvPr id="17" name="Rectangle 2">
            <a:extLst>
              <a:ext uri="{FF2B5EF4-FFF2-40B4-BE49-F238E27FC236}">
                <a16:creationId xmlns:a16="http://schemas.microsoft.com/office/drawing/2014/main" id="{E7B2D6D8-7D7F-2FDE-4A57-2FC1955577AE}"/>
              </a:ext>
            </a:extLst>
          </p:cNvPr>
          <p:cNvSpPr>
            <a:spLocks noChangeArrowheads="1"/>
          </p:cNvSpPr>
          <p:nvPr/>
        </p:nvSpPr>
        <p:spPr bwMode="auto">
          <a:xfrm>
            <a:off x="470853" y="2678970"/>
            <a:ext cx="7862922"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384248"/>
                </a:solidFill>
                <a:effectLst/>
                <a:latin typeface="-apple-system"/>
              </a:rPr>
              <a:t>a </a:t>
            </a:r>
            <a:r>
              <a:rPr kumimoji="0" lang="en-US" altLang="en-US" sz="1400" b="0" i="0" u="none" strike="noStrike" cap="none" normalizeH="0" baseline="0" dirty="0" err="1">
                <a:ln>
                  <a:noFill/>
                </a:ln>
                <a:solidFill>
                  <a:srgbClr val="384248"/>
                </a:solidFill>
                <a:effectLst/>
                <a:latin typeface="var(--md-code-font,SFMono-Regular,Consolas,Liberation Mono,Menlo,Courier,monospace)"/>
              </a:rPr>
              <a:t>SemaphoreBulkhead</a:t>
            </a:r>
            <a:r>
              <a:rPr kumimoji="0" lang="en-US" altLang="en-US" sz="1400" b="0" i="0" u="none" strike="noStrike" cap="none" normalizeH="0" baseline="0" dirty="0">
                <a:ln>
                  <a:noFill/>
                </a:ln>
                <a:solidFill>
                  <a:srgbClr val="384248"/>
                </a:solidFill>
                <a:effectLst/>
                <a:latin typeface="-apple-system"/>
              </a:rPr>
              <a:t> which uses </a:t>
            </a:r>
            <a:r>
              <a:rPr kumimoji="0" lang="en-US" altLang="en-US" sz="1400" b="0" i="0" u="none" strike="noStrike" cap="none" normalizeH="0" baseline="0" dirty="0" err="1">
                <a:ln>
                  <a:noFill/>
                </a:ln>
                <a:solidFill>
                  <a:srgbClr val="384248"/>
                </a:solidFill>
                <a:effectLst/>
                <a:latin typeface="-apple-system"/>
              </a:rPr>
              <a:t>Semaphores:</a:t>
            </a:r>
            <a:r>
              <a:rPr lang="en-US" sz="1400" b="0" i="0" dirty="0" err="1">
                <a:solidFill>
                  <a:srgbClr val="384248"/>
                </a:solidFill>
                <a:effectLst/>
                <a:latin typeface="-apple-system"/>
              </a:rPr>
              <a:t>work</a:t>
            </a:r>
            <a:r>
              <a:rPr lang="en-US" sz="1400" b="0" i="0" dirty="0">
                <a:solidFill>
                  <a:srgbClr val="384248"/>
                </a:solidFill>
                <a:effectLst/>
                <a:latin typeface="-apple-system"/>
              </a:rPr>
              <a:t> well across a variety of threading and I/O models.</a:t>
            </a:r>
          </a:p>
          <a:p>
            <a:pPr marL="0" marR="0" lvl="0" indent="0" algn="l" defTabSz="914400" rtl="0" eaLnBrk="0" fontAlgn="base" latinLnBrk="0" hangingPunct="0">
              <a:lnSpc>
                <a:spcPct val="100000"/>
              </a:lnSpc>
              <a:spcBef>
                <a:spcPct val="0"/>
              </a:spcBef>
              <a:spcAft>
                <a:spcPct val="0"/>
              </a:spcAft>
              <a:buClrTx/>
              <a:buSzTx/>
              <a:tabLst/>
            </a:pPr>
            <a:r>
              <a:rPr lang="en-US" sz="1400" b="0" i="0" dirty="0">
                <a:solidFill>
                  <a:srgbClr val="384248"/>
                </a:solidFill>
                <a:effectLst/>
                <a:latin typeface="-apple-system"/>
              </a:rPr>
              <a:t> It is up to the client to ensure correct thread pool sizing that will be consistent with bulkhead configuration.</a:t>
            </a:r>
            <a:endParaRPr kumimoji="0" lang="en-US" altLang="en-US" sz="1400" b="0" i="0" u="none" strike="noStrike" cap="none" normalizeH="0" baseline="0" dirty="0">
              <a:ln>
                <a:noFill/>
              </a:ln>
              <a:solidFill>
                <a:srgbClr val="38424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38424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384248"/>
                </a:solidFill>
                <a:effectLst/>
                <a:latin typeface="-apple-system"/>
              </a:rPr>
              <a:t>a </a:t>
            </a:r>
            <a:r>
              <a:rPr kumimoji="0" lang="en-US" altLang="en-US" sz="1400" b="0" i="0" u="none" strike="noStrike" cap="none" normalizeH="0" baseline="0" dirty="0" err="1">
                <a:ln>
                  <a:noFill/>
                </a:ln>
                <a:solidFill>
                  <a:srgbClr val="384248"/>
                </a:solidFill>
                <a:effectLst/>
                <a:latin typeface="var(--md-code-font,SFMono-Regular,Consolas,Liberation Mono,Menlo,Courier,monospace)"/>
              </a:rPr>
              <a:t>FixedThreadPoolBulkhead</a:t>
            </a:r>
            <a:r>
              <a:rPr kumimoji="0" lang="en-US" altLang="en-US" sz="1400" b="0" i="0" u="none" strike="noStrike" cap="none" normalizeH="0" baseline="0" dirty="0">
                <a:ln>
                  <a:noFill/>
                </a:ln>
                <a:solidFill>
                  <a:srgbClr val="384248"/>
                </a:solidFill>
                <a:effectLst/>
                <a:latin typeface="-apple-system"/>
              </a:rPr>
              <a:t> which uses a bounded queue and a fixed thread pool.</a:t>
            </a:r>
          </a:p>
        </p:txBody>
      </p:sp>
      <p:sp>
        <p:nvSpPr>
          <p:cNvPr id="19" name="TextBox 18">
            <a:extLst>
              <a:ext uri="{FF2B5EF4-FFF2-40B4-BE49-F238E27FC236}">
                <a16:creationId xmlns:a16="http://schemas.microsoft.com/office/drawing/2014/main" id="{7B4FF50C-EBA0-70B6-E346-87AEE3A0581F}"/>
              </a:ext>
            </a:extLst>
          </p:cNvPr>
          <p:cNvSpPr txBox="1"/>
          <p:nvPr/>
        </p:nvSpPr>
        <p:spPr>
          <a:xfrm>
            <a:off x="640371" y="1488033"/>
            <a:ext cx="6103620" cy="923330"/>
          </a:xfrm>
          <a:prstGeom prst="rect">
            <a:avLst/>
          </a:prstGeom>
          <a:noFill/>
        </p:spPr>
        <p:txBody>
          <a:bodyPr wrap="square">
            <a:spAutoFit/>
          </a:bodyPr>
          <a:lstStyle/>
          <a:p>
            <a:r>
              <a:rPr lang="en-US" b="0" i="0" dirty="0">
                <a:solidFill>
                  <a:srgbClr val="212121"/>
                </a:solidFill>
                <a:effectLst/>
                <a:latin typeface="Catamaran-Regular"/>
              </a:rPr>
              <a:t>The application should be split into multiple components and resources should be isolated in such a way that failure of one component is not affecting the others.</a:t>
            </a:r>
          </a:p>
        </p:txBody>
      </p:sp>
      <p:pic>
        <p:nvPicPr>
          <p:cNvPr id="20" name="Picture 19">
            <a:extLst>
              <a:ext uri="{FF2B5EF4-FFF2-40B4-BE49-F238E27FC236}">
                <a16:creationId xmlns:a16="http://schemas.microsoft.com/office/drawing/2014/main" id="{526182D3-BF1C-6188-570F-AA07E316B9A5}"/>
              </a:ext>
            </a:extLst>
          </p:cNvPr>
          <p:cNvPicPr>
            <a:picLocks noChangeAspect="1"/>
          </p:cNvPicPr>
          <p:nvPr/>
        </p:nvPicPr>
        <p:blipFill>
          <a:blip r:embed="rId4"/>
          <a:stretch>
            <a:fillRect/>
          </a:stretch>
        </p:blipFill>
        <p:spPr>
          <a:xfrm>
            <a:off x="7818039" y="1445623"/>
            <a:ext cx="2764473" cy="1728951"/>
          </a:xfrm>
          <a:prstGeom prst="rect">
            <a:avLst/>
          </a:prstGeom>
        </p:spPr>
      </p:pic>
    </p:spTree>
    <p:extLst>
      <p:ext uri="{BB962C8B-B14F-4D97-AF65-F5344CB8AC3E}">
        <p14:creationId xmlns:p14="http://schemas.microsoft.com/office/powerpoint/2010/main" val="268534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71880" y="0"/>
            <a:ext cx="7766936" cy="850436"/>
          </a:xfrm>
        </p:spPr>
        <p:txBody>
          <a:bodyPr/>
          <a:lstStyle/>
          <a:p>
            <a:pPr algn="ctr"/>
            <a:r>
              <a:rPr lang="en-US" sz="3200" dirty="0">
                <a:latin typeface="Arial" panose="020B0604020202020204" pitchFamily="34" charset="0"/>
                <a:cs typeface="Arial" panose="020B0604020202020204" pitchFamily="34" charset="0"/>
              </a:rPr>
              <a:t>Bulkhead configs</a:t>
            </a:r>
          </a:p>
        </p:txBody>
      </p:sp>
      <p:pic>
        <p:nvPicPr>
          <p:cNvPr id="5" name="Picture 4">
            <a:extLst>
              <a:ext uri="{FF2B5EF4-FFF2-40B4-BE49-F238E27FC236}">
                <a16:creationId xmlns:a16="http://schemas.microsoft.com/office/drawing/2014/main" id="{3ECF00E2-E9E7-5C2A-6C22-00BD59865290}"/>
              </a:ext>
            </a:extLst>
          </p:cNvPr>
          <p:cNvPicPr>
            <a:picLocks noChangeAspect="1"/>
          </p:cNvPicPr>
          <p:nvPr/>
        </p:nvPicPr>
        <p:blipFill>
          <a:blip r:embed="rId2"/>
          <a:stretch>
            <a:fillRect/>
          </a:stretch>
        </p:blipFill>
        <p:spPr>
          <a:xfrm>
            <a:off x="4955348" y="850436"/>
            <a:ext cx="4213986" cy="1926908"/>
          </a:xfrm>
          <a:prstGeom prst="rect">
            <a:avLst/>
          </a:prstGeom>
        </p:spPr>
      </p:pic>
      <p:sp>
        <p:nvSpPr>
          <p:cNvPr id="8" name="TextBox 7">
            <a:extLst>
              <a:ext uri="{FF2B5EF4-FFF2-40B4-BE49-F238E27FC236}">
                <a16:creationId xmlns:a16="http://schemas.microsoft.com/office/drawing/2014/main" id="{B41BBCDB-D439-4038-958E-CA983AEC2A4A}"/>
              </a:ext>
            </a:extLst>
          </p:cNvPr>
          <p:cNvSpPr txBox="1"/>
          <p:nvPr/>
        </p:nvSpPr>
        <p:spPr>
          <a:xfrm>
            <a:off x="630998" y="1303972"/>
            <a:ext cx="4324350" cy="1754326"/>
          </a:xfrm>
          <a:prstGeom prst="rect">
            <a:avLst/>
          </a:prstGeom>
          <a:noFill/>
        </p:spPr>
        <p:txBody>
          <a:bodyPr wrap="square">
            <a:spAutoFit/>
          </a:bodyPr>
          <a:lstStyle/>
          <a:p>
            <a:pPr algn="l" fontAlgn="base">
              <a:buFont typeface="Arial" panose="020B0604020202020204" pitchFamily="34" charset="0"/>
              <a:buChar char="•"/>
            </a:pPr>
            <a:r>
              <a:rPr lang="en-US" b="1" i="1" dirty="0" err="1">
                <a:solidFill>
                  <a:srgbClr val="212121"/>
                </a:solidFill>
                <a:effectLst/>
                <a:latin typeface="Catamaran-SemiBold"/>
              </a:rPr>
              <a:t>maxConcurrentCalls</a:t>
            </a:r>
            <a:r>
              <a:rPr lang="en-US" b="0" i="0" dirty="0">
                <a:solidFill>
                  <a:srgbClr val="212121"/>
                </a:solidFill>
                <a:effectLst/>
                <a:latin typeface="Catamaran-Regular"/>
              </a:rPr>
              <a:t>: max number of concurrent calls allowed to rating-service.</a:t>
            </a:r>
          </a:p>
          <a:p>
            <a:pPr algn="l" fontAlgn="base">
              <a:buFont typeface="Arial" panose="020B0604020202020204" pitchFamily="34" charset="0"/>
              <a:buChar char="•"/>
            </a:pPr>
            <a:endParaRPr lang="en-US" b="0" i="0" dirty="0">
              <a:solidFill>
                <a:srgbClr val="212121"/>
              </a:solidFill>
              <a:effectLst/>
              <a:latin typeface="Catamaran-Regular"/>
            </a:endParaRPr>
          </a:p>
          <a:p>
            <a:pPr algn="l" fontAlgn="base">
              <a:buFont typeface="Arial" panose="020B0604020202020204" pitchFamily="34" charset="0"/>
              <a:buChar char="•"/>
            </a:pPr>
            <a:r>
              <a:rPr lang="en-US" b="1" i="1" dirty="0" err="1">
                <a:solidFill>
                  <a:srgbClr val="212121"/>
                </a:solidFill>
                <a:effectLst/>
                <a:latin typeface="Catamaran-SemiBold"/>
              </a:rPr>
              <a:t>maxWaitDuration</a:t>
            </a:r>
            <a:r>
              <a:rPr lang="en-US" b="0" i="0" dirty="0">
                <a:solidFill>
                  <a:srgbClr val="212121"/>
                </a:solidFill>
                <a:effectLst/>
                <a:latin typeface="Catamaran-Regular"/>
              </a:rPr>
              <a:t>: any additional requests will wait for the given duration. Otherwise it will go with default/fallback method.</a:t>
            </a:r>
          </a:p>
        </p:txBody>
      </p:sp>
      <p:pic>
        <p:nvPicPr>
          <p:cNvPr id="15" name="Picture 14">
            <a:extLst>
              <a:ext uri="{FF2B5EF4-FFF2-40B4-BE49-F238E27FC236}">
                <a16:creationId xmlns:a16="http://schemas.microsoft.com/office/drawing/2014/main" id="{013F2541-8EB2-9925-3BFA-56CD822F7F8B}"/>
              </a:ext>
            </a:extLst>
          </p:cNvPr>
          <p:cNvPicPr>
            <a:picLocks noChangeAspect="1"/>
          </p:cNvPicPr>
          <p:nvPr/>
        </p:nvPicPr>
        <p:blipFill>
          <a:blip r:embed="rId3"/>
          <a:stretch>
            <a:fillRect/>
          </a:stretch>
        </p:blipFill>
        <p:spPr>
          <a:xfrm>
            <a:off x="5143342" y="3058298"/>
            <a:ext cx="4835332" cy="3503214"/>
          </a:xfrm>
          <a:prstGeom prst="rect">
            <a:avLst/>
          </a:prstGeom>
        </p:spPr>
      </p:pic>
      <p:pic>
        <p:nvPicPr>
          <p:cNvPr id="17" name="Picture 16">
            <a:extLst>
              <a:ext uri="{FF2B5EF4-FFF2-40B4-BE49-F238E27FC236}">
                <a16:creationId xmlns:a16="http://schemas.microsoft.com/office/drawing/2014/main" id="{A2868261-49C1-356C-8B85-588CEFA659B9}"/>
              </a:ext>
            </a:extLst>
          </p:cNvPr>
          <p:cNvPicPr>
            <a:picLocks noChangeAspect="1"/>
          </p:cNvPicPr>
          <p:nvPr/>
        </p:nvPicPr>
        <p:blipFill>
          <a:blip r:embed="rId4"/>
          <a:stretch>
            <a:fillRect/>
          </a:stretch>
        </p:blipFill>
        <p:spPr>
          <a:xfrm>
            <a:off x="206693" y="3279832"/>
            <a:ext cx="4324349" cy="3576231"/>
          </a:xfrm>
          <a:prstGeom prst="rect">
            <a:avLst/>
          </a:prstGeom>
        </p:spPr>
      </p:pic>
    </p:spTree>
    <p:extLst>
      <p:ext uri="{BB962C8B-B14F-4D97-AF65-F5344CB8AC3E}">
        <p14:creationId xmlns:p14="http://schemas.microsoft.com/office/powerpoint/2010/main" val="243274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B086-6595-4706-88E6-52ED266EE50D}"/>
              </a:ext>
            </a:extLst>
          </p:cNvPr>
          <p:cNvSpPr>
            <a:spLocks noGrp="1"/>
          </p:cNvSpPr>
          <p:nvPr>
            <p:ph type="ctrTitle"/>
          </p:nvPr>
        </p:nvSpPr>
        <p:spPr>
          <a:xfrm>
            <a:off x="1041400" y="220133"/>
            <a:ext cx="7766936" cy="850436"/>
          </a:xfrm>
        </p:spPr>
        <p:txBody>
          <a:bodyPr/>
          <a:lstStyle/>
          <a:p>
            <a:pPr algn="ctr"/>
            <a:r>
              <a:rPr lang="en-US" sz="3200" dirty="0">
                <a:latin typeface="Arial" panose="020B0604020202020204" pitchFamily="34" charset="0"/>
                <a:cs typeface="Arial" panose="020B0604020202020204" pitchFamily="34" charset="0"/>
              </a:rPr>
              <a:t>Rate limiter</a:t>
            </a:r>
          </a:p>
        </p:txBody>
      </p:sp>
      <p:sp>
        <p:nvSpPr>
          <p:cNvPr id="4" name="TextBox 3">
            <a:extLst>
              <a:ext uri="{FF2B5EF4-FFF2-40B4-BE49-F238E27FC236}">
                <a16:creationId xmlns:a16="http://schemas.microsoft.com/office/drawing/2014/main" id="{3C527808-30F5-9938-34BC-4504F0708049}"/>
              </a:ext>
            </a:extLst>
          </p:cNvPr>
          <p:cNvSpPr txBox="1"/>
          <p:nvPr/>
        </p:nvSpPr>
        <p:spPr>
          <a:xfrm>
            <a:off x="609600" y="1397675"/>
            <a:ext cx="9525000" cy="2031325"/>
          </a:xfrm>
          <a:prstGeom prst="rect">
            <a:avLst/>
          </a:prstGeom>
          <a:noFill/>
        </p:spPr>
        <p:txBody>
          <a:bodyPr wrap="square">
            <a:spAutoFit/>
          </a:bodyPr>
          <a:lstStyle/>
          <a:p>
            <a:r>
              <a:rPr lang="en-US" dirty="0"/>
              <a:t>Helps us to make our services highly available just by limiting the number of calls we could make/process in a specific window.</a:t>
            </a:r>
          </a:p>
          <a:p>
            <a:endParaRPr lang="en-US" dirty="0"/>
          </a:p>
          <a:p>
            <a:r>
              <a:rPr lang="en-US" dirty="0"/>
              <a:t> In other words, It helps us to control the throughput.</a:t>
            </a:r>
          </a:p>
          <a:p>
            <a:endParaRPr lang="en-US" dirty="0"/>
          </a:p>
          <a:p>
            <a:r>
              <a:rPr lang="en-US" dirty="0"/>
              <a:t> When we receive too many requests, the Service might simply reject the call. The client has to retry at a later time or can go with some default/cached values.</a:t>
            </a:r>
          </a:p>
        </p:txBody>
      </p:sp>
      <p:pic>
        <p:nvPicPr>
          <p:cNvPr id="7" name="Picture 6">
            <a:extLst>
              <a:ext uri="{FF2B5EF4-FFF2-40B4-BE49-F238E27FC236}">
                <a16:creationId xmlns:a16="http://schemas.microsoft.com/office/drawing/2014/main" id="{E93EE32A-477B-B291-3810-9AB281862BF7}"/>
              </a:ext>
            </a:extLst>
          </p:cNvPr>
          <p:cNvPicPr>
            <a:picLocks noChangeAspect="1"/>
          </p:cNvPicPr>
          <p:nvPr/>
        </p:nvPicPr>
        <p:blipFill>
          <a:blip r:embed="rId2"/>
          <a:stretch>
            <a:fillRect/>
          </a:stretch>
        </p:blipFill>
        <p:spPr>
          <a:xfrm>
            <a:off x="1538856" y="3429000"/>
            <a:ext cx="6157344" cy="2822116"/>
          </a:xfrm>
          <a:prstGeom prst="rect">
            <a:avLst/>
          </a:prstGeom>
        </p:spPr>
      </p:pic>
    </p:spTree>
    <p:extLst>
      <p:ext uri="{BB962C8B-B14F-4D97-AF65-F5344CB8AC3E}">
        <p14:creationId xmlns:p14="http://schemas.microsoft.com/office/powerpoint/2010/main" val="25102723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386</TotalTime>
  <Words>772</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Arial</vt:lpstr>
      <vt:lpstr>Catamaran-Regular</vt:lpstr>
      <vt:lpstr>Catamaran-SemiBold</vt:lpstr>
      <vt:lpstr>Merriweather</vt:lpstr>
      <vt:lpstr>roboto slab</vt:lpstr>
      <vt:lpstr>Trebuchet MS</vt:lpstr>
      <vt:lpstr>var(--md-code-font,SFMono-Regular,Consolas,Liberation Mono,Menlo,Courier,monospace)</vt:lpstr>
      <vt:lpstr>Wingdings 3</vt:lpstr>
      <vt:lpstr>Facet</vt:lpstr>
      <vt:lpstr>Resilience4j</vt:lpstr>
      <vt:lpstr>Fault tolerance</vt:lpstr>
      <vt:lpstr>Need For Resiliency</vt:lpstr>
      <vt:lpstr>Resilience4j</vt:lpstr>
      <vt:lpstr>CircuitBreaker</vt:lpstr>
      <vt:lpstr>CircuitBreaker configs</vt:lpstr>
      <vt:lpstr>Bulkhead</vt:lpstr>
      <vt:lpstr>Bulkhead configs</vt:lpstr>
      <vt:lpstr>Rate limiter</vt:lpstr>
      <vt:lpstr>Rate limiter configs</vt:lpstr>
      <vt:lpstr>Retry</vt:lpstr>
      <vt:lpstr>Retry configs</vt:lpstr>
      <vt:lpstr>TimeLimiter</vt:lpstr>
      <vt:lpstr>TimeLimiter configs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dc:creator>Parsa</dc:creator>
  <cp:lastModifiedBy>user</cp:lastModifiedBy>
  <cp:revision>26</cp:revision>
  <dcterms:created xsi:type="dcterms:W3CDTF">2023-01-21T03:30:24Z</dcterms:created>
  <dcterms:modified xsi:type="dcterms:W3CDTF">2023-02-03T10:59:01Z</dcterms:modified>
</cp:coreProperties>
</file>