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8" r:id="rId3"/>
    <p:sldId id="257" r:id="rId4"/>
    <p:sldId id="260" r:id="rId5"/>
    <p:sldId id="261" r:id="rId6"/>
    <p:sldId id="262"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39" autoAdjust="0"/>
  </p:normalViewPr>
  <p:slideViewPr>
    <p:cSldViewPr snapToGrid="0">
      <p:cViewPr varScale="1">
        <p:scale>
          <a:sx n="61" d="100"/>
          <a:sy n="61" d="100"/>
        </p:scale>
        <p:origin x="14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267E4-E7F6-42AD-A794-20516743C763}" type="datetimeFigureOut">
              <a:rPr lang="en-IN" smtClean="0"/>
              <a:t>21-12-2021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9707F-7312-4FC1-BA69-E0E06F9D91CD}" type="slidenum">
              <a:rPr lang="en-IN" smtClean="0"/>
              <a:t>‹#›</a:t>
            </a:fld>
            <a:endParaRPr lang="en-IN"/>
          </a:p>
        </p:txBody>
      </p:sp>
    </p:spTree>
    <p:extLst>
      <p:ext uri="{BB962C8B-B14F-4D97-AF65-F5344CB8AC3E}">
        <p14:creationId xmlns:p14="http://schemas.microsoft.com/office/powerpoint/2010/main" val="3123127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vscode-file://vscode-app/c:/Users/Arman/AppData/Local/Programs/Microsoft%20VS%20Code/resources/app/out/vs/code/electron-browser/workbench/workbench.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1" u="sng" dirty="0" err="1">
                <a:solidFill>
                  <a:srgbClr val="4EC9B0"/>
                </a:solidFill>
                <a:effectLst/>
                <a:latin typeface="Consolas" panose="020B0609020204030204" pitchFamily="49" charset="0"/>
              </a:rPr>
              <a:t>ImageDataGenerator</a:t>
            </a:r>
            <a:r>
              <a:rPr lang="en-IN" sz="1200" b="1" u="sng" dirty="0">
                <a:solidFill>
                  <a:srgbClr val="D4D4D4"/>
                </a:solidFill>
                <a:effectLst/>
                <a:latin typeface="Consolas" panose="020B0609020204030204" pitchFamily="49" charset="0"/>
              </a:rPr>
              <a:t>() : </a:t>
            </a:r>
            <a:r>
              <a:rPr lang="en-IN" sz="1200" b="0" i="0" dirty="0">
                <a:solidFill>
                  <a:srgbClr val="CCCCCC"/>
                </a:solidFill>
                <a:effectLst/>
                <a:latin typeface="Segoe WPC"/>
              </a:rPr>
              <a:t>Generate batches of tensor image data with real-time data augmentation.</a:t>
            </a:r>
          </a:p>
          <a:p>
            <a:pPr algn="l"/>
            <a:r>
              <a:rPr lang="en-IN" sz="1200" b="0" i="0" dirty="0">
                <a:solidFill>
                  <a:srgbClr val="CCCCCC"/>
                </a:solidFill>
                <a:effectLst/>
                <a:latin typeface="Segoe WPC"/>
              </a:rPr>
              <a:t> The data will be looped over (in batches).</a:t>
            </a: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featurewise_center</a:t>
            </a:r>
            <a:r>
              <a:rPr lang="en-IN" b="0" i="0" dirty="0">
                <a:solidFill>
                  <a:srgbClr val="CCCCCC"/>
                </a:solidFill>
                <a:effectLst/>
                <a:latin typeface="Segoe WPC"/>
              </a:rPr>
              <a:t>: Boolean.</a:t>
            </a:r>
            <a:br>
              <a:rPr lang="en-IN" b="0" i="0" dirty="0">
                <a:solidFill>
                  <a:srgbClr val="CCCCCC"/>
                </a:solidFill>
                <a:effectLst/>
                <a:latin typeface="Segoe WPC"/>
              </a:rPr>
            </a:br>
            <a:r>
              <a:rPr lang="en-IN" b="0" i="0" dirty="0">
                <a:solidFill>
                  <a:srgbClr val="CCCCCC"/>
                </a:solidFill>
                <a:effectLst/>
                <a:latin typeface="Segoe WPC"/>
              </a:rPr>
              <a:t>        Set input mean to 0 over the dataset, feature-wise.</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samplewise_center</a:t>
            </a:r>
            <a:r>
              <a:rPr lang="en-IN" b="0" i="0" dirty="0">
                <a:solidFill>
                  <a:srgbClr val="CCCCCC"/>
                </a:solidFill>
                <a:effectLst/>
                <a:latin typeface="Segoe WPC"/>
              </a:rPr>
              <a:t>: Boolean. Set each sample mean to 0.</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featurewise_std_normalization</a:t>
            </a:r>
            <a:r>
              <a:rPr lang="en-IN" b="0" i="0" dirty="0">
                <a:solidFill>
                  <a:srgbClr val="CCCCCC"/>
                </a:solidFill>
                <a:effectLst/>
                <a:latin typeface="Segoe WPC"/>
              </a:rPr>
              <a:t>: Boolean.</a:t>
            </a:r>
            <a:br>
              <a:rPr lang="en-IN" b="0" i="0" dirty="0">
                <a:solidFill>
                  <a:srgbClr val="CCCCCC"/>
                </a:solidFill>
                <a:effectLst/>
                <a:latin typeface="Segoe WPC"/>
              </a:rPr>
            </a:br>
            <a:r>
              <a:rPr lang="en-IN" b="0" i="0" dirty="0">
                <a:solidFill>
                  <a:srgbClr val="CCCCCC"/>
                </a:solidFill>
                <a:effectLst/>
                <a:latin typeface="Segoe WPC"/>
              </a:rPr>
              <a:t>        Divide inputs by std of the dataset, feature-wise.</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samplewise_std_normalization</a:t>
            </a:r>
            <a:r>
              <a:rPr lang="en-IN" b="0" i="0" dirty="0">
                <a:solidFill>
                  <a:srgbClr val="CCCCCC"/>
                </a:solidFill>
                <a:effectLst/>
                <a:latin typeface="Segoe WPC"/>
              </a:rPr>
              <a:t>: Boolean. Divide each input by its std.</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zca_epsilon</a:t>
            </a:r>
            <a:r>
              <a:rPr lang="en-IN" b="0" i="0" dirty="0">
                <a:solidFill>
                  <a:srgbClr val="CCCCCC"/>
                </a:solidFill>
                <a:effectLst/>
                <a:latin typeface="Segoe WPC"/>
              </a:rPr>
              <a:t>: epsilon for ZCA whitening. Default is 1e-6.</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zca_whitening</a:t>
            </a:r>
            <a:r>
              <a:rPr lang="en-IN" b="0" i="0" dirty="0">
                <a:solidFill>
                  <a:srgbClr val="CCCCCC"/>
                </a:solidFill>
                <a:effectLst/>
                <a:latin typeface="Segoe WPC"/>
              </a:rPr>
              <a:t>: Boolean. Apply ZCA whitening.</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rotation_range</a:t>
            </a:r>
            <a:r>
              <a:rPr lang="en-IN" b="0" i="0" dirty="0">
                <a:solidFill>
                  <a:srgbClr val="CCCCCC"/>
                </a:solidFill>
                <a:effectLst/>
                <a:latin typeface="Segoe WPC"/>
              </a:rPr>
              <a:t>: Int. Degree range for random rotations.</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width_shift_range</a:t>
            </a:r>
            <a:r>
              <a:rPr lang="en-IN" b="0" i="0" dirty="0">
                <a:solidFill>
                  <a:srgbClr val="CCCCCC"/>
                </a:solidFill>
                <a:effectLst/>
                <a:latin typeface="Segoe WPC"/>
              </a:rPr>
              <a:t>: Float, 1-D array-like or int - float: fraction of total width, if &lt; 1, or pixels if &gt;= 1. - 1-D array-like: random elements from the array. - int: integer number of pixels from interval (-</a:t>
            </a:r>
            <a:r>
              <a:rPr lang="en-IN" b="0" i="0" dirty="0" err="1">
                <a:solidFill>
                  <a:srgbClr val="CCCCCC"/>
                </a:solidFill>
                <a:effectLst/>
                <a:latin typeface="Segoe WPC"/>
              </a:rPr>
              <a:t>width_shift_range</a:t>
            </a:r>
            <a:r>
              <a:rPr lang="en-IN" b="0" i="0" dirty="0">
                <a:solidFill>
                  <a:srgbClr val="CCCCCC"/>
                </a:solidFill>
                <a:effectLst/>
                <a:latin typeface="Segoe WPC"/>
              </a:rPr>
              <a:t>, +</a:t>
            </a:r>
            <a:r>
              <a:rPr lang="en-IN" b="0" i="0" dirty="0" err="1">
                <a:solidFill>
                  <a:srgbClr val="CCCCCC"/>
                </a:solidFill>
                <a:effectLst/>
                <a:latin typeface="Segoe WPC"/>
              </a:rPr>
              <a:t>width_shift_range</a:t>
            </a:r>
            <a:r>
              <a:rPr lang="en-IN" b="0" i="0" dirty="0">
                <a:solidFill>
                  <a:srgbClr val="CCCCCC"/>
                </a:solidFill>
                <a:effectLst/>
                <a:latin typeface="Segoe WPC"/>
              </a:rPr>
              <a:t>) - With </a:t>
            </a:r>
            <a:r>
              <a:rPr lang="en-IN" b="0" i="0" dirty="0" err="1">
                <a:solidFill>
                  <a:srgbClr val="CCCCCC"/>
                </a:solidFill>
                <a:effectLst/>
                <a:latin typeface="Segoe WPC"/>
              </a:rPr>
              <a:t>width_shift_range</a:t>
            </a:r>
            <a:r>
              <a:rPr lang="en-IN" b="0" i="0" dirty="0">
                <a:solidFill>
                  <a:srgbClr val="CCCCCC"/>
                </a:solidFill>
                <a:effectLst/>
                <a:latin typeface="Segoe WPC"/>
              </a:rPr>
              <a:t>=2 possible values are integers [-1, 0, +1], same as with </a:t>
            </a:r>
            <a:r>
              <a:rPr lang="en-IN" b="0" i="0" dirty="0" err="1">
                <a:solidFill>
                  <a:srgbClr val="CCCCCC"/>
                </a:solidFill>
                <a:effectLst/>
                <a:latin typeface="Segoe WPC"/>
              </a:rPr>
              <a:t>width_shift_range</a:t>
            </a:r>
            <a:r>
              <a:rPr lang="en-IN" b="0" i="0" dirty="0">
                <a:solidFill>
                  <a:srgbClr val="CCCCCC"/>
                </a:solidFill>
                <a:effectLst/>
                <a:latin typeface="Segoe WPC"/>
              </a:rPr>
              <a:t>=[-1, 0, +1], while with </a:t>
            </a:r>
            <a:r>
              <a:rPr lang="en-IN" b="0" i="0" dirty="0" err="1">
                <a:solidFill>
                  <a:srgbClr val="CCCCCC"/>
                </a:solidFill>
                <a:effectLst/>
                <a:latin typeface="Segoe WPC"/>
              </a:rPr>
              <a:t>width_shift_range</a:t>
            </a:r>
            <a:r>
              <a:rPr lang="en-IN" b="0" i="0" dirty="0">
                <a:solidFill>
                  <a:srgbClr val="CCCCCC"/>
                </a:solidFill>
                <a:effectLst/>
                <a:latin typeface="Segoe WPC"/>
              </a:rPr>
              <a:t>=1.0 possible values are floats in the interval [-1.0, +1.0). </a:t>
            </a:r>
            <a:r>
              <a:rPr lang="en-IN" b="0" i="0" dirty="0" err="1">
                <a:solidFill>
                  <a:srgbClr val="CCCCCC"/>
                </a:solidFill>
                <a:effectLst/>
                <a:latin typeface="Segoe WPC"/>
              </a:rPr>
              <a:t>height_shift_range</a:t>
            </a:r>
            <a:r>
              <a:rPr lang="en-IN" b="0" i="0" dirty="0">
                <a:solidFill>
                  <a:srgbClr val="CCCCCC"/>
                </a:solidFill>
                <a:effectLst/>
                <a:latin typeface="Segoe WPC"/>
              </a:rPr>
              <a:t>: Float, 1-D array-like or int - float: fraction of total height, if &lt; 1, or pixels if &gt;= 1. - 1-D array-like: random elements from the array. - int: integer number of pixels from interval (-</a:t>
            </a:r>
            <a:r>
              <a:rPr lang="en-IN" b="0" i="0" dirty="0" err="1">
                <a:solidFill>
                  <a:srgbClr val="CCCCCC"/>
                </a:solidFill>
                <a:effectLst/>
                <a:latin typeface="Segoe WPC"/>
              </a:rPr>
              <a:t>height_shift_range</a:t>
            </a:r>
            <a:r>
              <a:rPr lang="en-IN" b="0" i="0" dirty="0">
                <a:solidFill>
                  <a:srgbClr val="CCCCCC"/>
                </a:solidFill>
                <a:effectLst/>
                <a:latin typeface="Segoe WPC"/>
              </a:rPr>
              <a:t>, +</a:t>
            </a:r>
            <a:r>
              <a:rPr lang="en-IN" b="0" i="0" dirty="0" err="1">
                <a:solidFill>
                  <a:srgbClr val="CCCCCC"/>
                </a:solidFill>
                <a:effectLst/>
                <a:latin typeface="Segoe WPC"/>
              </a:rPr>
              <a:t>height_shift_range</a:t>
            </a:r>
            <a:r>
              <a:rPr lang="en-IN" b="0" i="0" dirty="0">
                <a:solidFill>
                  <a:srgbClr val="CCCCCC"/>
                </a:solidFill>
                <a:effectLst/>
                <a:latin typeface="Segoe WPC"/>
              </a:rPr>
              <a:t>) - With </a:t>
            </a:r>
            <a:r>
              <a:rPr lang="en-IN" b="0" i="0" dirty="0" err="1">
                <a:solidFill>
                  <a:srgbClr val="CCCCCC"/>
                </a:solidFill>
                <a:effectLst/>
                <a:latin typeface="Segoe WPC"/>
              </a:rPr>
              <a:t>height_shift_range</a:t>
            </a:r>
            <a:r>
              <a:rPr lang="en-IN" b="0" i="0" dirty="0">
                <a:solidFill>
                  <a:srgbClr val="CCCCCC"/>
                </a:solidFill>
                <a:effectLst/>
                <a:latin typeface="Segoe WPC"/>
              </a:rPr>
              <a:t>=2 possible values are integers [-1, 0, +1], same as with </a:t>
            </a:r>
            <a:r>
              <a:rPr lang="en-IN" b="0" i="0" dirty="0" err="1">
                <a:solidFill>
                  <a:srgbClr val="CCCCCC"/>
                </a:solidFill>
                <a:effectLst/>
                <a:latin typeface="Segoe WPC"/>
              </a:rPr>
              <a:t>height_shift_range</a:t>
            </a:r>
            <a:r>
              <a:rPr lang="en-IN" b="0" i="0" dirty="0">
                <a:solidFill>
                  <a:srgbClr val="CCCCCC"/>
                </a:solidFill>
                <a:effectLst/>
                <a:latin typeface="Segoe WPC"/>
              </a:rPr>
              <a:t>=[-1, 0, +1], while with </a:t>
            </a:r>
            <a:r>
              <a:rPr lang="en-IN" b="0" i="0" dirty="0" err="1">
                <a:solidFill>
                  <a:srgbClr val="CCCCCC"/>
                </a:solidFill>
                <a:effectLst/>
                <a:latin typeface="Segoe WPC"/>
              </a:rPr>
              <a:t>height_shift_range</a:t>
            </a:r>
            <a:r>
              <a:rPr lang="en-IN" b="0" i="0" dirty="0">
                <a:solidFill>
                  <a:srgbClr val="CCCCCC"/>
                </a:solidFill>
                <a:effectLst/>
                <a:latin typeface="Segoe WPC"/>
              </a:rPr>
              <a:t>=1.0 possible values are floats in the interval [-1.0, +1.0). </a:t>
            </a:r>
            <a:r>
              <a:rPr lang="en-IN" b="0" i="0" dirty="0" err="1">
                <a:solidFill>
                  <a:srgbClr val="CCCCCC"/>
                </a:solidFill>
                <a:effectLst/>
                <a:latin typeface="Segoe WPC"/>
              </a:rPr>
              <a:t>brightness_range</a:t>
            </a:r>
            <a:r>
              <a:rPr lang="en-IN" b="0" i="0" dirty="0">
                <a:solidFill>
                  <a:srgbClr val="CCCCCC"/>
                </a:solidFill>
                <a:effectLst/>
                <a:latin typeface="Segoe WPC"/>
              </a:rPr>
              <a:t>: Tuple or list of two floats. Range for picking a brightness shift value from. </a:t>
            </a:r>
            <a:r>
              <a:rPr lang="en-IN" b="0" i="0" dirty="0" err="1">
                <a:solidFill>
                  <a:srgbClr val="CCCCCC"/>
                </a:solidFill>
                <a:effectLst/>
                <a:latin typeface="Segoe WPC"/>
              </a:rPr>
              <a:t>shear_range</a:t>
            </a:r>
            <a:r>
              <a:rPr lang="en-IN" b="0" i="0" dirty="0">
                <a:solidFill>
                  <a:srgbClr val="CCCCCC"/>
                </a:solidFill>
                <a:effectLst/>
                <a:latin typeface="Segoe WPC"/>
              </a:rPr>
              <a:t>: Float. Shear Intensity (Shear angle in counter-clockwise direction in degrees) </a:t>
            </a:r>
            <a:r>
              <a:rPr lang="en-IN" b="0" i="0" dirty="0" err="1">
                <a:solidFill>
                  <a:srgbClr val="CCCCCC"/>
                </a:solidFill>
                <a:effectLst/>
                <a:latin typeface="Segoe WPC"/>
              </a:rPr>
              <a:t>zoom_range</a:t>
            </a:r>
            <a:r>
              <a:rPr lang="en-IN" b="0" i="0" dirty="0">
                <a:solidFill>
                  <a:srgbClr val="CCCCCC"/>
                </a:solidFill>
                <a:effectLst/>
                <a:latin typeface="Segoe WPC"/>
              </a:rPr>
              <a:t>: Float or [lower, upper]. Range for random zoom. If a float, [lower, upper] = [1-zoom_range, 1+zoom_range]. </a:t>
            </a:r>
            <a:r>
              <a:rPr lang="en-IN" b="0" i="0" dirty="0" err="1">
                <a:solidFill>
                  <a:srgbClr val="CCCCCC"/>
                </a:solidFill>
                <a:effectLst/>
                <a:latin typeface="Segoe WPC"/>
              </a:rPr>
              <a:t>channel_shift_range</a:t>
            </a:r>
            <a:r>
              <a:rPr lang="en-IN" b="0" i="0" dirty="0">
                <a:solidFill>
                  <a:srgbClr val="CCCCCC"/>
                </a:solidFill>
                <a:effectLst/>
                <a:latin typeface="Segoe WPC"/>
              </a:rPr>
              <a:t>: Float. Range for random channel shifts. </a:t>
            </a:r>
            <a:r>
              <a:rPr lang="en-IN" b="0" i="0" dirty="0" err="1">
                <a:solidFill>
                  <a:srgbClr val="CCCCCC"/>
                </a:solidFill>
                <a:effectLst/>
                <a:latin typeface="Segoe WPC"/>
              </a:rPr>
              <a:t>fill_mode</a:t>
            </a:r>
            <a:r>
              <a:rPr lang="en-IN" b="0" i="0" dirty="0">
                <a:solidFill>
                  <a:srgbClr val="CCCCCC"/>
                </a:solidFill>
                <a:effectLst/>
                <a:latin typeface="Segoe WPC"/>
              </a:rPr>
              <a:t>: One of {"constant", "nearest", "reflect" or "wrap"}. Default is 'nearest'. Points outside the boundaries of the input are filled according to the given mode: - 'constant': </a:t>
            </a:r>
            <a:r>
              <a:rPr lang="en-IN" b="0" i="0" dirty="0" err="1">
                <a:solidFill>
                  <a:srgbClr val="CCCCCC"/>
                </a:solidFill>
                <a:effectLst/>
                <a:latin typeface="Segoe WPC"/>
              </a:rPr>
              <a:t>kkkkkkkk|abcd|kkkkkkkk</a:t>
            </a:r>
            <a:r>
              <a:rPr lang="en-IN" b="0" i="0" dirty="0">
                <a:solidFill>
                  <a:srgbClr val="CCCCCC"/>
                </a:solidFill>
                <a:effectLst/>
                <a:latin typeface="Segoe WPC"/>
              </a:rPr>
              <a:t> (</a:t>
            </a:r>
            <a:r>
              <a:rPr lang="en-IN" b="0" i="0" dirty="0" err="1">
                <a:solidFill>
                  <a:srgbClr val="CCCCCC"/>
                </a:solidFill>
                <a:effectLst/>
                <a:latin typeface="Segoe WPC"/>
              </a:rPr>
              <a:t>cval</a:t>
            </a:r>
            <a:r>
              <a:rPr lang="en-IN" b="0" i="0" dirty="0">
                <a:solidFill>
                  <a:srgbClr val="CCCCCC"/>
                </a:solidFill>
                <a:effectLst/>
                <a:latin typeface="Segoe WPC"/>
              </a:rPr>
              <a:t>=k) - 'nearest': </a:t>
            </a:r>
            <a:r>
              <a:rPr lang="en-IN" b="0" i="0" dirty="0" err="1">
                <a:solidFill>
                  <a:srgbClr val="CCCCCC"/>
                </a:solidFill>
                <a:effectLst/>
                <a:latin typeface="Segoe WPC"/>
              </a:rPr>
              <a:t>aaaaaaaa|abcd|dddddddd</a:t>
            </a:r>
            <a:r>
              <a:rPr lang="en-IN" b="0" i="0" dirty="0">
                <a:solidFill>
                  <a:srgbClr val="CCCCCC"/>
                </a:solidFill>
                <a:effectLst/>
                <a:latin typeface="Segoe WPC"/>
              </a:rPr>
              <a:t> - 'reflect': </a:t>
            </a:r>
            <a:r>
              <a:rPr lang="en-IN" b="0" i="0" dirty="0" err="1">
                <a:solidFill>
                  <a:srgbClr val="CCCCCC"/>
                </a:solidFill>
                <a:effectLst/>
                <a:latin typeface="Segoe WPC"/>
              </a:rPr>
              <a:t>abcddcba|abcd|dcbaabcd</a:t>
            </a:r>
            <a:r>
              <a:rPr lang="en-IN" b="0" i="0" dirty="0">
                <a:solidFill>
                  <a:srgbClr val="CCCCCC"/>
                </a:solidFill>
                <a:effectLst/>
                <a:latin typeface="Segoe WPC"/>
              </a:rPr>
              <a:t> - 'wrap': </a:t>
            </a:r>
            <a:r>
              <a:rPr lang="en-IN" b="0" i="0" dirty="0" err="1">
                <a:solidFill>
                  <a:srgbClr val="CCCCCC"/>
                </a:solidFill>
                <a:effectLst/>
                <a:latin typeface="Segoe WPC"/>
              </a:rPr>
              <a:t>abcdabcd|abcd|abcdabcd</a:t>
            </a:r>
            <a:r>
              <a:rPr lang="en-IN" b="0" i="0" dirty="0">
                <a:solidFill>
                  <a:srgbClr val="CCCCCC"/>
                </a:solidFill>
                <a:effectLst/>
                <a:latin typeface="Segoe WPC"/>
              </a:rPr>
              <a:t> </a:t>
            </a:r>
            <a:r>
              <a:rPr lang="en-IN" b="0" i="0" dirty="0" err="1">
                <a:solidFill>
                  <a:srgbClr val="CCCCCC"/>
                </a:solidFill>
                <a:effectLst/>
                <a:latin typeface="Segoe WPC"/>
              </a:rPr>
              <a:t>cval</a:t>
            </a:r>
            <a:r>
              <a:rPr lang="en-IN" b="0" i="0" dirty="0">
                <a:solidFill>
                  <a:srgbClr val="CCCCCC"/>
                </a:solidFill>
                <a:effectLst/>
                <a:latin typeface="Segoe WPC"/>
              </a:rPr>
              <a:t>: Float or Int. Value used for points outside the boundaries when </a:t>
            </a:r>
            <a:r>
              <a:rPr lang="en-IN" b="0" i="0" dirty="0" err="1">
                <a:solidFill>
                  <a:srgbClr val="CCCCCC"/>
                </a:solidFill>
                <a:effectLst/>
                <a:latin typeface="Segoe WPC"/>
              </a:rPr>
              <a:t>fill_mode</a:t>
            </a:r>
            <a:r>
              <a:rPr lang="en-IN" b="0" i="0" dirty="0">
                <a:solidFill>
                  <a:srgbClr val="CCCCCC"/>
                </a:solidFill>
                <a:effectLst/>
                <a:latin typeface="Segoe WPC"/>
              </a:rPr>
              <a:t> = "constant". </a:t>
            </a:r>
            <a:r>
              <a:rPr lang="en-IN" b="0" i="0" dirty="0" err="1">
                <a:solidFill>
                  <a:srgbClr val="CCCCCC"/>
                </a:solidFill>
                <a:effectLst/>
                <a:latin typeface="Segoe WPC"/>
              </a:rPr>
              <a:t>horizontal_flip</a:t>
            </a:r>
            <a:r>
              <a:rPr lang="en-IN" b="0" i="0" dirty="0">
                <a:solidFill>
                  <a:srgbClr val="CCCCCC"/>
                </a:solidFill>
                <a:effectLst/>
                <a:latin typeface="Segoe WPC"/>
              </a:rPr>
              <a:t>: Boolean. Randomly flip inputs horizontally. </a:t>
            </a:r>
            <a:r>
              <a:rPr lang="en-IN" b="0" i="0" dirty="0" err="1">
                <a:solidFill>
                  <a:srgbClr val="CCCCCC"/>
                </a:solidFill>
                <a:effectLst/>
                <a:latin typeface="Segoe WPC"/>
              </a:rPr>
              <a:t>vertical_flip</a:t>
            </a:r>
            <a:r>
              <a:rPr lang="en-IN" b="0" i="0" dirty="0">
                <a:solidFill>
                  <a:srgbClr val="CCCCCC"/>
                </a:solidFill>
                <a:effectLst/>
                <a:latin typeface="Segoe WPC"/>
              </a:rPr>
              <a:t>: Boolean. Randomly flip inputs vertically. rescale: rescaling factor. Defaults to None. If None or 0, no rescaling is applied, otherwise we multiply the data by the value provided (after applying all other transformations). </a:t>
            </a:r>
            <a:r>
              <a:rPr lang="en-IN" b="0" i="0" dirty="0" err="1">
                <a:solidFill>
                  <a:srgbClr val="CCCCCC"/>
                </a:solidFill>
                <a:effectLst/>
                <a:latin typeface="Segoe WPC"/>
              </a:rPr>
              <a:t>preprocessing_function</a:t>
            </a:r>
            <a:r>
              <a:rPr lang="en-IN" b="0" i="0" dirty="0">
                <a:solidFill>
                  <a:srgbClr val="CCCCCC"/>
                </a:solidFill>
                <a:effectLst/>
                <a:latin typeface="Segoe WPC"/>
              </a:rPr>
              <a:t>: function that will be applied on each input. The function will run after the image is resized and augmented. The function should take one argument: one image (</a:t>
            </a:r>
            <a:r>
              <a:rPr lang="en-IN" b="0" i="0" dirty="0" err="1">
                <a:solidFill>
                  <a:srgbClr val="CCCCCC"/>
                </a:solidFill>
                <a:effectLst/>
                <a:latin typeface="Segoe WPC"/>
              </a:rPr>
              <a:t>Numpy</a:t>
            </a:r>
            <a:r>
              <a:rPr lang="en-IN" b="0" i="0" dirty="0">
                <a:solidFill>
                  <a:srgbClr val="CCCCCC"/>
                </a:solidFill>
                <a:effectLst/>
                <a:latin typeface="Segoe WPC"/>
              </a:rPr>
              <a:t> tensor with rank 3), and should output a </a:t>
            </a:r>
            <a:r>
              <a:rPr lang="en-IN" b="0" i="0" dirty="0" err="1">
                <a:solidFill>
                  <a:srgbClr val="CCCCCC"/>
                </a:solidFill>
                <a:effectLst/>
                <a:latin typeface="Segoe WPC"/>
              </a:rPr>
              <a:t>Numpy</a:t>
            </a:r>
            <a:r>
              <a:rPr lang="en-IN" b="0" i="0" dirty="0">
                <a:solidFill>
                  <a:srgbClr val="CCCCCC"/>
                </a:solidFill>
                <a:effectLst/>
                <a:latin typeface="Segoe WPC"/>
              </a:rPr>
              <a:t> tensor with the same shape. </a:t>
            </a:r>
            <a:r>
              <a:rPr lang="en-IN" b="0" i="0" dirty="0" err="1">
                <a:solidFill>
                  <a:srgbClr val="CCCCCC"/>
                </a:solidFill>
                <a:effectLst/>
                <a:latin typeface="Segoe WPC"/>
              </a:rPr>
              <a:t>data_format</a:t>
            </a:r>
            <a:r>
              <a:rPr lang="en-IN" b="0" i="0" dirty="0">
                <a:solidFill>
                  <a:srgbClr val="CCCCCC"/>
                </a:solidFill>
                <a:effectLst/>
                <a:latin typeface="Segoe WPC"/>
              </a:rPr>
              <a:t>: Image data format, either "</a:t>
            </a:r>
            <a:r>
              <a:rPr lang="en-IN" b="0" i="0" dirty="0" err="1">
                <a:solidFill>
                  <a:srgbClr val="CCCCCC"/>
                </a:solidFill>
                <a:effectLst/>
                <a:latin typeface="Segoe WPC"/>
              </a:rPr>
              <a:t>channels_first</a:t>
            </a:r>
            <a:r>
              <a:rPr lang="en-IN" b="0" i="0" dirty="0">
                <a:solidFill>
                  <a:srgbClr val="CCCCCC"/>
                </a:solidFill>
                <a:effectLst/>
                <a:latin typeface="Segoe WPC"/>
              </a:rPr>
              <a:t>" or "</a:t>
            </a:r>
            <a:r>
              <a:rPr lang="en-IN" b="0" i="0" dirty="0" err="1">
                <a:solidFill>
                  <a:srgbClr val="CCCCCC"/>
                </a:solidFill>
                <a:effectLst/>
                <a:latin typeface="Segoe WPC"/>
              </a:rPr>
              <a:t>channels_last</a:t>
            </a:r>
            <a:r>
              <a:rPr lang="en-IN" b="0" i="0" dirty="0">
                <a:solidFill>
                  <a:srgbClr val="CCCCCC"/>
                </a:solidFill>
                <a:effectLst/>
                <a:latin typeface="Segoe WPC"/>
              </a:rPr>
              <a:t>". "</a:t>
            </a:r>
            <a:r>
              <a:rPr lang="en-IN" b="0" i="0" dirty="0" err="1">
                <a:solidFill>
                  <a:srgbClr val="CCCCCC"/>
                </a:solidFill>
                <a:effectLst/>
                <a:latin typeface="Segoe WPC"/>
              </a:rPr>
              <a:t>channels_last</a:t>
            </a:r>
            <a:r>
              <a:rPr lang="en-IN" b="0" i="0" dirty="0">
                <a:solidFill>
                  <a:srgbClr val="CCCCCC"/>
                </a:solidFill>
                <a:effectLst/>
                <a:latin typeface="Segoe WPC"/>
              </a:rPr>
              <a:t>" mode means that the images should have shape (samples, height, width, channels), "</a:t>
            </a:r>
            <a:r>
              <a:rPr lang="en-IN" b="0" i="0" dirty="0" err="1">
                <a:solidFill>
                  <a:srgbClr val="CCCCCC"/>
                </a:solidFill>
                <a:effectLst/>
                <a:latin typeface="Segoe WPC"/>
              </a:rPr>
              <a:t>channels_first</a:t>
            </a:r>
            <a:r>
              <a:rPr lang="en-IN" b="0" i="0" dirty="0">
                <a:solidFill>
                  <a:srgbClr val="CCCCCC"/>
                </a:solidFill>
                <a:effectLst/>
                <a:latin typeface="Segoe WPC"/>
              </a:rPr>
              <a:t>" mode means that the images should have shape (samples, channels, height, width). It defaults to the </a:t>
            </a:r>
            <a:r>
              <a:rPr lang="en-IN" b="0" i="0" dirty="0" err="1">
                <a:solidFill>
                  <a:srgbClr val="CCCCCC"/>
                </a:solidFill>
                <a:effectLst/>
                <a:latin typeface="Segoe WPC"/>
              </a:rPr>
              <a:t>image_data_format</a:t>
            </a:r>
            <a:r>
              <a:rPr lang="en-IN" b="0" i="0" dirty="0">
                <a:solidFill>
                  <a:srgbClr val="CCCCCC"/>
                </a:solidFill>
                <a:effectLst/>
                <a:latin typeface="Segoe WPC"/>
              </a:rPr>
              <a:t> value found in your </a:t>
            </a:r>
            <a:r>
              <a:rPr lang="en-IN" b="0" i="0" dirty="0" err="1">
                <a:solidFill>
                  <a:srgbClr val="CCCCCC"/>
                </a:solidFill>
                <a:effectLst/>
                <a:latin typeface="Segoe WPC"/>
              </a:rPr>
              <a:t>Keras</a:t>
            </a:r>
            <a:r>
              <a:rPr lang="en-IN" b="0" i="0" dirty="0">
                <a:solidFill>
                  <a:srgbClr val="CCCCCC"/>
                </a:solidFill>
                <a:effectLst/>
                <a:latin typeface="Segoe WPC"/>
              </a:rPr>
              <a:t> config file at ~/.</a:t>
            </a:r>
            <a:r>
              <a:rPr lang="en-IN" b="0" i="0" dirty="0" err="1">
                <a:solidFill>
                  <a:srgbClr val="CCCCCC"/>
                </a:solidFill>
                <a:effectLst/>
                <a:latin typeface="Segoe WPC"/>
              </a:rPr>
              <a:t>keras</a:t>
            </a:r>
            <a:r>
              <a:rPr lang="en-IN" b="0" i="0" dirty="0">
                <a:solidFill>
                  <a:srgbClr val="CCCCCC"/>
                </a:solidFill>
                <a:effectLst/>
                <a:latin typeface="Segoe WPC"/>
              </a:rPr>
              <a:t>/</a:t>
            </a:r>
            <a:r>
              <a:rPr lang="en-IN" b="0" i="0" dirty="0" err="1">
                <a:solidFill>
                  <a:srgbClr val="CCCCCC"/>
                </a:solidFill>
                <a:effectLst/>
                <a:latin typeface="Segoe WPC"/>
              </a:rPr>
              <a:t>keras.json</a:t>
            </a:r>
            <a:r>
              <a:rPr lang="en-IN" b="0" i="0" dirty="0">
                <a:solidFill>
                  <a:srgbClr val="CCCCCC"/>
                </a:solidFill>
                <a:effectLst/>
                <a:latin typeface="Segoe WPC"/>
              </a:rPr>
              <a:t>. If you never set it, then it will be "</a:t>
            </a:r>
            <a:r>
              <a:rPr lang="en-IN" b="0" i="0" dirty="0" err="1">
                <a:solidFill>
                  <a:srgbClr val="CCCCCC"/>
                </a:solidFill>
                <a:effectLst/>
                <a:latin typeface="Segoe WPC"/>
              </a:rPr>
              <a:t>channels_last</a:t>
            </a:r>
            <a:r>
              <a:rPr lang="en-IN" b="0" i="0" dirty="0">
                <a:solidFill>
                  <a:srgbClr val="CCCCCC"/>
                </a:solidFill>
                <a:effectLst/>
                <a:latin typeface="Segoe WPC"/>
              </a:rPr>
              <a:t>". </a:t>
            </a:r>
            <a:r>
              <a:rPr lang="en-IN" b="0" i="0" dirty="0" err="1">
                <a:solidFill>
                  <a:srgbClr val="CCCCCC"/>
                </a:solidFill>
                <a:effectLst/>
                <a:latin typeface="Segoe WPC"/>
              </a:rPr>
              <a:t>validation_split</a:t>
            </a:r>
            <a:r>
              <a:rPr lang="en-IN" b="0" i="0" dirty="0">
                <a:solidFill>
                  <a:srgbClr val="CCCCCC"/>
                </a:solidFill>
                <a:effectLst/>
                <a:latin typeface="Segoe WPC"/>
              </a:rPr>
              <a:t>: Float. Fraction of images reserved for validation (strictly between 0 and 1). </a:t>
            </a:r>
            <a:r>
              <a:rPr lang="en-IN" b="0" i="0" dirty="0" err="1">
                <a:solidFill>
                  <a:srgbClr val="CCCCCC"/>
                </a:solidFill>
                <a:effectLst/>
                <a:latin typeface="Segoe WPC"/>
              </a:rPr>
              <a:t>dtype</a:t>
            </a:r>
            <a:r>
              <a:rPr lang="en-IN" b="0" i="0" dirty="0">
                <a:solidFill>
                  <a:srgbClr val="CCCCCC"/>
                </a:solidFill>
                <a:effectLst/>
                <a:latin typeface="Segoe WPC"/>
              </a:rPr>
              <a:t>: </a:t>
            </a:r>
            <a:r>
              <a:rPr lang="en-IN" b="0" i="0" dirty="0" err="1">
                <a:solidFill>
                  <a:srgbClr val="CCCCCC"/>
                </a:solidFill>
                <a:effectLst/>
                <a:latin typeface="Segoe WPC"/>
              </a:rPr>
              <a:t>Dtype</a:t>
            </a:r>
            <a:r>
              <a:rPr lang="en-IN" b="0" i="0" dirty="0">
                <a:solidFill>
                  <a:srgbClr val="CCCCCC"/>
                </a:solidFill>
                <a:effectLst/>
                <a:latin typeface="Segoe WPC"/>
              </a:rPr>
              <a:t> to use for the generated arrays.</a:t>
            </a:r>
          </a:p>
          <a:p>
            <a:pPr algn="l"/>
            <a:r>
              <a:rPr lang="en-IN" b="0" i="0" dirty="0">
                <a:solidFill>
                  <a:srgbClr val="CCCCCC"/>
                </a:solidFill>
                <a:effectLst/>
                <a:latin typeface="Segoe WPC"/>
              </a:rPr>
              <a:t>Raises:</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ValueError</a:t>
            </a:r>
            <a:r>
              <a:rPr lang="en-IN" b="0" i="0" dirty="0">
                <a:solidFill>
                  <a:srgbClr val="CCCCCC"/>
                </a:solidFill>
                <a:effectLst/>
                <a:latin typeface="Segoe WPC"/>
              </a:rPr>
              <a:t>: If the value of the argument, </a:t>
            </a:r>
            <a:r>
              <a:rPr lang="en-IN" b="0" i="0" dirty="0" err="1">
                <a:solidFill>
                  <a:srgbClr val="CCCCCC"/>
                </a:solidFill>
                <a:effectLst/>
                <a:latin typeface="Segoe WPC"/>
              </a:rPr>
              <a:t>data_format</a:t>
            </a:r>
            <a:r>
              <a:rPr lang="en-IN" b="0" i="0" dirty="0">
                <a:solidFill>
                  <a:srgbClr val="CCCCCC"/>
                </a:solidFill>
                <a:effectLst/>
                <a:latin typeface="Segoe WPC"/>
              </a:rPr>
              <a:t> is other than</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channels_last</a:t>
            </a:r>
            <a:r>
              <a:rPr lang="en-IN" b="0" i="0" dirty="0">
                <a:solidFill>
                  <a:srgbClr val="CCCCCC"/>
                </a:solidFill>
                <a:effectLst/>
                <a:latin typeface="Segoe WPC"/>
              </a:rPr>
              <a:t>" or "</a:t>
            </a:r>
            <a:r>
              <a:rPr lang="en-IN" b="0" i="0" dirty="0" err="1">
                <a:solidFill>
                  <a:srgbClr val="CCCCCC"/>
                </a:solidFill>
                <a:effectLst/>
                <a:latin typeface="Segoe WPC"/>
              </a:rPr>
              <a:t>channels_first</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ValueError</a:t>
            </a:r>
            <a:r>
              <a:rPr lang="en-IN" b="0" i="0" dirty="0">
                <a:solidFill>
                  <a:srgbClr val="CCCCCC"/>
                </a:solidFill>
                <a:effectLst/>
                <a:latin typeface="Segoe WPC"/>
              </a:rPr>
              <a:t>: If the value of the argument, </a:t>
            </a:r>
            <a:r>
              <a:rPr lang="en-IN" b="0" i="0" dirty="0" err="1">
                <a:solidFill>
                  <a:srgbClr val="CCCCCC"/>
                </a:solidFill>
                <a:effectLst/>
                <a:latin typeface="Segoe WPC"/>
              </a:rPr>
              <a:t>validation_split</a:t>
            </a:r>
            <a:r>
              <a:rPr lang="en-IN" b="0" i="0" dirty="0">
                <a:solidFill>
                  <a:srgbClr val="CCCCCC"/>
                </a:solidFill>
                <a:effectLst/>
                <a:latin typeface="Segoe WPC"/>
              </a:rPr>
              <a:t> &gt; 1</a:t>
            </a:r>
            <a:br>
              <a:rPr lang="en-IN" b="0" i="0" dirty="0">
                <a:solidFill>
                  <a:srgbClr val="CCCCCC"/>
                </a:solidFill>
                <a:effectLst/>
                <a:latin typeface="Segoe WPC"/>
              </a:rPr>
            </a:br>
            <a:r>
              <a:rPr lang="en-IN" b="0" i="0" dirty="0">
                <a:solidFill>
                  <a:srgbClr val="CCCCCC"/>
                </a:solidFill>
                <a:effectLst/>
                <a:latin typeface="Segoe WPC"/>
              </a:rPr>
              <a:t>        or </a:t>
            </a:r>
            <a:r>
              <a:rPr lang="en-IN" b="0" i="0" dirty="0" err="1">
                <a:solidFill>
                  <a:srgbClr val="CCCCCC"/>
                </a:solidFill>
                <a:effectLst/>
                <a:latin typeface="Segoe WPC"/>
              </a:rPr>
              <a:t>validation_split</a:t>
            </a:r>
            <a:r>
              <a:rPr lang="en-IN" b="0" i="0" dirty="0">
                <a:solidFill>
                  <a:srgbClr val="CCCCCC"/>
                </a:solidFill>
                <a:effectLst/>
                <a:latin typeface="Segoe WPC"/>
              </a:rPr>
              <a:t> &lt; 0.</a:t>
            </a:r>
          </a:p>
          <a:p>
            <a:pPr algn="l"/>
            <a:endParaRPr lang="en-IN" sz="1200" b="0" i="0" dirty="0">
              <a:solidFill>
                <a:srgbClr val="CCCCCC"/>
              </a:solidFill>
              <a:effectLst/>
              <a:latin typeface="Segoe WP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u="sng" dirty="0" err="1">
                <a:solidFill>
                  <a:srgbClr val="DCDCAA"/>
                </a:solidFill>
                <a:effectLst/>
                <a:latin typeface="Consolas" panose="020B0609020204030204" pitchFamily="49" charset="0"/>
              </a:rPr>
              <a:t>flow_from_directory</a:t>
            </a:r>
            <a:r>
              <a:rPr lang="en-IN" sz="1200" b="1" u="sng" dirty="0">
                <a:solidFill>
                  <a:srgbClr val="DCDCAA"/>
                </a:solidFill>
                <a:effectLst/>
                <a:latin typeface="Consolas" panose="020B0609020204030204" pitchFamily="49" charset="0"/>
              </a:rPr>
              <a:t>() </a:t>
            </a:r>
            <a:r>
              <a:rPr lang="en-IN" sz="1200" b="0" dirty="0">
                <a:solidFill>
                  <a:srgbClr val="DCDCAA"/>
                </a:solidFill>
                <a:effectLst/>
                <a:latin typeface="Consolas" panose="020B0609020204030204" pitchFamily="49" charset="0"/>
              </a:rPr>
              <a:t>: </a:t>
            </a:r>
            <a:r>
              <a:rPr lang="en-IN" b="0" i="0" dirty="0">
                <a:solidFill>
                  <a:srgbClr val="CCCCCC"/>
                </a:solidFill>
                <a:effectLst/>
                <a:latin typeface="Segoe WPC"/>
              </a:rPr>
              <a:t>Takes the path to a directory &amp; generates batches of augmented data.</a:t>
            </a:r>
          </a:p>
          <a:p>
            <a:pPr algn="l"/>
            <a:endParaRPr lang="en-IN" sz="1200" b="0" dirty="0">
              <a:solidFill>
                <a:srgbClr val="DCDCAA"/>
              </a:solidFill>
              <a:effectLst/>
              <a:latin typeface="Consolas" panose="020B0609020204030204" pitchFamily="49" charset="0"/>
            </a:endParaRPr>
          </a:p>
          <a:p>
            <a:pPr algn="l"/>
            <a:r>
              <a:rPr lang="en-IN" b="0" i="0" dirty="0" err="1">
                <a:solidFill>
                  <a:srgbClr val="D4D4D4"/>
                </a:solidFill>
                <a:effectLst/>
                <a:latin typeface="Consolas" panose="020B0609020204030204" pitchFamily="49" charset="0"/>
              </a:rPr>
              <a:t>flow_from_directory</a:t>
            </a:r>
            <a:r>
              <a:rPr lang="en-IN" b="0" i="0" dirty="0">
                <a:solidFill>
                  <a:srgbClr val="D4D4D4"/>
                </a:solidFill>
                <a:effectLst/>
                <a:latin typeface="Consolas" panose="020B0609020204030204" pitchFamily="49" charset="0"/>
              </a:rPr>
              <a:t>: (directory, </a:t>
            </a:r>
            <a:r>
              <a:rPr lang="en-IN" b="0" i="0" dirty="0" err="1">
                <a:solidFill>
                  <a:srgbClr val="D4D4D4"/>
                </a:solidFill>
                <a:effectLst/>
                <a:latin typeface="Consolas" panose="020B0609020204030204" pitchFamily="49" charset="0"/>
              </a:rPr>
              <a:t>target_size</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256</a:t>
            </a:r>
            <a:r>
              <a:rPr lang="en-IN" b="0" i="0" dirty="0">
                <a:solidFill>
                  <a:srgbClr val="D4D4D4"/>
                </a:solidFill>
                <a:effectLst/>
                <a:latin typeface="Consolas" panose="020B0609020204030204" pitchFamily="49" charset="0"/>
              </a:rPr>
              <a:t>, </a:t>
            </a:r>
            <a:r>
              <a:rPr lang="en-IN" b="0" i="0" dirty="0">
                <a:solidFill>
                  <a:srgbClr val="B5CEA8"/>
                </a:solidFill>
                <a:effectLst/>
                <a:latin typeface="Consolas" panose="020B0609020204030204" pitchFamily="49" charset="0"/>
              </a:rPr>
              <a:t>256</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color_mode</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a:t>
            </a:r>
            <a:r>
              <a:rPr lang="en-IN" b="0" i="0" dirty="0" err="1">
                <a:solidFill>
                  <a:srgbClr val="CE9178"/>
                </a:solidFill>
                <a:effectLst/>
                <a:latin typeface="Consolas" panose="020B0609020204030204" pitchFamily="49" charset="0"/>
              </a:rPr>
              <a:t>rgb</a:t>
            </a:r>
            <a:r>
              <a:rPr lang="en-IN" b="0" i="0" dirty="0">
                <a:solidFill>
                  <a:srgbClr val="CE9178"/>
                </a:solidFill>
                <a:effectLst/>
                <a:latin typeface="Consolas" panose="020B0609020204030204" pitchFamily="49" charset="0"/>
              </a:rPr>
              <a:t>'</a:t>
            </a:r>
            <a:r>
              <a:rPr lang="en-IN" b="0" i="0" dirty="0">
                <a:solidFill>
                  <a:srgbClr val="D4D4D4"/>
                </a:solidFill>
                <a:effectLst/>
                <a:latin typeface="Consolas" panose="020B0609020204030204" pitchFamily="49" charset="0"/>
              </a:rPr>
              <a:t>, classes=</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class_mode</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'categorical'</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batch_size</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32</a:t>
            </a:r>
            <a:r>
              <a:rPr lang="en-IN" b="0" i="0" dirty="0">
                <a:solidFill>
                  <a:srgbClr val="D4D4D4"/>
                </a:solidFill>
                <a:effectLst/>
                <a:latin typeface="Consolas" panose="020B0609020204030204" pitchFamily="49" charset="0"/>
              </a:rPr>
              <a:t>, shuffle=</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seed=</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save_to_dir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save_prefix</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save_format</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a:t>
            </a:r>
            <a:r>
              <a:rPr lang="en-IN" b="0" i="0" dirty="0" err="1">
                <a:solidFill>
                  <a:srgbClr val="CE9178"/>
                </a:solidFill>
                <a:effectLst/>
                <a:latin typeface="Consolas" panose="020B0609020204030204" pitchFamily="49" charset="0"/>
              </a:rPr>
              <a:t>png</a:t>
            </a:r>
            <a:r>
              <a:rPr lang="en-IN" b="0" i="0" dirty="0">
                <a:solidFill>
                  <a:srgbClr val="CE9178"/>
                </a:solidFill>
                <a:effectLst/>
                <a:latin typeface="Consolas" panose="020B0609020204030204" pitchFamily="49" charset="0"/>
              </a:rPr>
              <a:t>'</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follow_links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False</a:t>
            </a:r>
            <a:r>
              <a:rPr lang="en-IN" b="0" i="0" dirty="0">
                <a:solidFill>
                  <a:srgbClr val="D4D4D4"/>
                </a:solidFill>
                <a:effectLst/>
                <a:latin typeface="Consolas" panose="020B0609020204030204" pitchFamily="49" charset="0"/>
              </a:rPr>
              <a:t>, subset=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interpolation=</a:t>
            </a:r>
            <a:r>
              <a:rPr lang="en-IN" b="0" i="0" dirty="0">
                <a:solidFill>
                  <a:srgbClr val="CE9178"/>
                </a:solidFill>
                <a:effectLst/>
                <a:latin typeface="Consolas" panose="020B0609020204030204" pitchFamily="49" charset="0"/>
              </a:rPr>
              <a:t>'nearest'</a:t>
            </a:r>
            <a:r>
              <a:rPr lang="en-IN" b="0" i="0" dirty="0">
                <a:solidFill>
                  <a:srgbClr val="D4D4D4"/>
                </a:solidFill>
                <a:effectLst/>
                <a:latin typeface="Consolas" panose="020B0609020204030204" pitchFamily="49" charset="0"/>
              </a:rPr>
              <a:t>) </a:t>
            </a:r>
            <a:r>
              <a:rPr lang="en-IN" b="0" i="0" dirty="0">
                <a:solidFill>
                  <a:srgbClr val="F44747"/>
                </a:solidFill>
                <a:effectLst/>
                <a:latin typeface="Consolas" panose="020B0609020204030204" pitchFamily="49" charset="0"/>
              </a:rPr>
              <a:t>-&gt;</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DirectoryIterator</a:t>
            </a:r>
            <a:endParaRPr lang="en-IN" b="0" i="0" dirty="0">
              <a:solidFill>
                <a:srgbClr val="CCCCCC"/>
              </a:solidFill>
              <a:effectLst/>
              <a:latin typeface="Consolas" panose="020B0609020204030204" pitchFamily="49" charset="0"/>
            </a:endParaRP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directory: string, path to the target directory. It should contain one</a:t>
            </a:r>
            <a:br>
              <a:rPr lang="en-IN" b="0" i="0" dirty="0">
                <a:solidFill>
                  <a:srgbClr val="CCCCCC"/>
                </a:solidFill>
                <a:effectLst/>
                <a:latin typeface="Segoe WPC"/>
              </a:rPr>
            </a:br>
            <a:r>
              <a:rPr lang="en-IN" b="0" i="0" dirty="0">
                <a:solidFill>
                  <a:srgbClr val="CCCCCC"/>
                </a:solidFill>
                <a:effectLst/>
                <a:latin typeface="Segoe WPC"/>
              </a:rPr>
              <a:t>      subdirectory per class. Any PNG, JPG, BMP, PPM or TIF images inside each of the subdirectories directory tree will be included in the generator</a:t>
            </a:r>
          </a:p>
          <a:p>
            <a:pPr algn="l"/>
            <a:endParaRPr lang="en-IN" sz="1200" b="0" dirty="0">
              <a:solidFill>
                <a:srgbClr val="DCDCA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200" b="0" dirty="0">
                <a:solidFill>
                  <a:srgbClr val="9CDCFE"/>
                </a:solidFill>
                <a:effectLst/>
                <a:latin typeface="Consolas" panose="020B0609020204030204" pitchFamily="49" charset="0"/>
              </a:rPr>
              <a:t>Sequential</a:t>
            </a:r>
            <a:r>
              <a:rPr lang="en-IN" sz="1200" b="0" dirty="0">
                <a:solidFill>
                  <a:srgbClr val="D4D4D4"/>
                </a:solidFill>
                <a:effectLst/>
                <a:latin typeface="Consolas" panose="020B0609020204030204" pitchFamily="49" charset="0"/>
              </a:rPr>
              <a:t>() : </a:t>
            </a:r>
            <a:r>
              <a:rPr kumimoji="0" lang="en-US" altLang="en-US" sz="1200" b="0" i="0" u="none" strike="noStrike" cap="none" normalizeH="0" baseline="0" dirty="0">
                <a:ln>
                  <a:noFill/>
                </a:ln>
                <a:solidFill>
                  <a:srgbClr val="CCCCCC"/>
                </a:solidFill>
                <a:effectLst/>
                <a:latin typeface="var(--monaco-monospace-font)"/>
              </a:rPr>
              <a:t>Sequential</a:t>
            </a:r>
            <a:r>
              <a:rPr kumimoji="0" lang="en-US" altLang="en-US" sz="1200" b="0" i="0" u="none" strike="noStrike" cap="none" normalizeH="0" baseline="0" dirty="0">
                <a:ln>
                  <a:noFill/>
                </a:ln>
                <a:solidFill>
                  <a:srgbClr val="CCCCCC"/>
                </a:solidFill>
                <a:effectLst/>
                <a:latin typeface="Segoe WPC"/>
              </a:rPr>
              <a:t> groups a linear stack of layers into a </a:t>
            </a:r>
            <a:r>
              <a:rPr kumimoji="0" lang="en-US" altLang="en-US" sz="1200" b="0" i="0" u="none" strike="noStrike" cap="none" normalizeH="0" baseline="0" dirty="0" err="1">
                <a:ln>
                  <a:noFill/>
                </a:ln>
                <a:solidFill>
                  <a:srgbClr val="CCCCCC"/>
                </a:solidFill>
                <a:effectLst/>
                <a:latin typeface="var(--monaco-monospace-font)"/>
              </a:rPr>
              <a:t>tf.keras.Model</a:t>
            </a:r>
            <a:r>
              <a:rPr kumimoji="0" lang="en-US" altLang="en-US" sz="1200" b="0" i="0" u="none" strike="noStrike" cap="none" normalizeH="0" baseline="0" dirty="0">
                <a:ln>
                  <a:noFill/>
                </a:ln>
                <a:solidFill>
                  <a:srgbClr val="CCCCCC"/>
                </a:solidFill>
                <a:effectLst/>
                <a:latin typeface="Segoe WPC"/>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CCCC"/>
                </a:solidFill>
                <a:effectLst/>
                <a:latin typeface="var(--monaco-monospace-font)"/>
              </a:rPr>
              <a:t>Sequential</a:t>
            </a:r>
            <a:r>
              <a:rPr kumimoji="0" lang="en-US" altLang="en-US" sz="1200" b="0" i="0" u="none" strike="noStrike" cap="none" normalizeH="0" baseline="0" dirty="0">
                <a:ln>
                  <a:noFill/>
                </a:ln>
                <a:solidFill>
                  <a:srgbClr val="CCCCCC"/>
                </a:solidFill>
                <a:effectLst/>
                <a:latin typeface="Segoe WPC"/>
              </a:rPr>
              <a:t> provides training and inference features on this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r>
              <a:rPr lang="en-IN" sz="1200" b="1" u="sng" dirty="0" err="1">
                <a:solidFill>
                  <a:srgbClr val="9CDCFE"/>
                </a:solidFill>
                <a:effectLst/>
                <a:latin typeface="Consolas" panose="020B0609020204030204" pitchFamily="49" charset="0"/>
              </a:rPr>
              <a:t>model</a:t>
            </a:r>
            <a:r>
              <a:rPr lang="en-IN" sz="1200" b="1" u="sng" dirty="0" err="1">
                <a:solidFill>
                  <a:srgbClr val="D4D4D4"/>
                </a:solidFill>
                <a:effectLst/>
                <a:latin typeface="Consolas" panose="020B0609020204030204" pitchFamily="49" charset="0"/>
              </a:rPr>
              <a:t>.</a:t>
            </a:r>
            <a:r>
              <a:rPr lang="en-IN" sz="1200" b="1" u="sng" dirty="0" err="1">
                <a:solidFill>
                  <a:srgbClr val="DCDCAA"/>
                </a:solidFill>
                <a:effectLst/>
                <a:latin typeface="Consolas" panose="020B0609020204030204" pitchFamily="49" charset="0"/>
              </a:rPr>
              <a:t>add</a:t>
            </a:r>
            <a:r>
              <a:rPr lang="en-IN" sz="1200" b="1" u="sng" dirty="0">
                <a:solidFill>
                  <a:srgbClr val="DCDCAA"/>
                </a:solidFill>
                <a:effectLst/>
                <a:latin typeface="Consolas" panose="020B0609020204030204" pitchFamily="49" charset="0"/>
              </a:rPr>
              <a:t>() </a:t>
            </a:r>
            <a:r>
              <a:rPr lang="en-IN" sz="1200" b="0" dirty="0">
                <a:solidFill>
                  <a:srgbClr val="DCDCAA"/>
                </a:solidFill>
                <a:effectLst/>
                <a:latin typeface="Consolas" panose="020B0609020204030204" pitchFamily="49" charset="0"/>
              </a:rPr>
              <a:t>: </a:t>
            </a:r>
            <a:r>
              <a:rPr lang="en-IN" sz="1200" b="0" i="0" dirty="0">
                <a:solidFill>
                  <a:srgbClr val="CCCCCC"/>
                </a:solidFill>
                <a:effectLst/>
                <a:latin typeface="Segoe WPC"/>
              </a:rPr>
              <a:t>Adds a layer instance on top of the layer stack.</a:t>
            </a:r>
          </a:p>
          <a:p>
            <a:endParaRPr lang="en-IN" sz="1200" b="0" i="0" dirty="0">
              <a:solidFill>
                <a:srgbClr val="CCCCCC"/>
              </a:solidFill>
              <a:effectLst/>
              <a:latin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200" b="1" u="sng" dirty="0">
                <a:solidFill>
                  <a:srgbClr val="4EC9B0"/>
                </a:solidFill>
                <a:effectLst/>
                <a:latin typeface="Consolas" panose="020B0609020204030204" pitchFamily="49" charset="0"/>
              </a:rPr>
              <a:t>Conv2D() </a:t>
            </a:r>
            <a:r>
              <a:rPr lang="en-IN" sz="1200" b="0" dirty="0">
                <a:solidFill>
                  <a:srgbClr val="4EC9B0"/>
                </a:solidFill>
                <a:effectLst/>
                <a:latin typeface="Consolas" panose="020B0609020204030204" pitchFamily="49" charset="0"/>
              </a:rPr>
              <a:t>: </a:t>
            </a:r>
            <a:r>
              <a:rPr kumimoji="0" lang="en-US" altLang="en-US" sz="1200" b="0" i="0" u="none" strike="noStrike" cap="none" normalizeH="0" baseline="0" dirty="0">
                <a:ln>
                  <a:noFill/>
                </a:ln>
                <a:solidFill>
                  <a:srgbClr val="CCCCCC"/>
                </a:solidFill>
                <a:effectLst/>
                <a:latin typeface="Segoe WPC"/>
              </a:rPr>
              <a:t>2D convolution layer (e.g. spatial convolution over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algn="l"/>
            <a:r>
              <a:rPr lang="en-IN" b="0" i="0" dirty="0">
                <a:solidFill>
                  <a:srgbClr val="D4D4D4"/>
                </a:solidFill>
                <a:effectLst/>
                <a:latin typeface="Consolas" panose="020B0609020204030204" pitchFamily="49" charset="0"/>
              </a:rPr>
              <a:t>Conv2D(filters, </a:t>
            </a:r>
            <a:r>
              <a:rPr lang="en-IN" b="0" i="0" dirty="0" err="1">
                <a:solidFill>
                  <a:srgbClr val="D4D4D4"/>
                </a:solidFill>
                <a:effectLst/>
                <a:latin typeface="Consolas" panose="020B0609020204030204" pitchFamily="49" charset="0"/>
              </a:rPr>
              <a:t>kernel_size</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strides</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padding</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'valid'</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data_format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dilation_rate</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groups</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activation</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use_bias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kernel_initializer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a:t>
            </a:r>
            <a:r>
              <a:rPr lang="en-IN" b="0" i="0" dirty="0" err="1">
                <a:solidFill>
                  <a:srgbClr val="CE9178"/>
                </a:solidFill>
                <a:effectLst/>
                <a:latin typeface="Consolas" panose="020B0609020204030204" pitchFamily="49" charset="0"/>
              </a:rPr>
              <a:t>glorot_uniform</a:t>
            </a:r>
            <a:r>
              <a:rPr lang="en-IN" b="0" i="0" dirty="0">
                <a:solidFill>
                  <a:srgbClr val="CE9178"/>
                </a:solidFill>
                <a:effectLst/>
                <a:latin typeface="Consolas" panose="020B0609020204030204" pitchFamily="49" charset="0"/>
              </a:rPr>
              <a:t>'</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bias_initializer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'zeros'</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kernel_regularizer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bias_regularizer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activity_regularizer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kernel_constraint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bias_constraint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kwargs</a:t>
            </a:r>
            <a:r>
              <a:rPr lang="en-IN" b="0" i="0" dirty="0">
                <a:solidFill>
                  <a:srgbClr val="D4D4D4"/>
                </a:solidFill>
                <a:effectLst/>
                <a:latin typeface="Consolas" panose="020B0609020204030204" pitchFamily="49" charset="0"/>
              </a:rPr>
              <a:t>)</a:t>
            </a:r>
          </a:p>
          <a:p>
            <a:pPr algn="l"/>
            <a:endParaRPr lang="en-IN" b="0" i="0" dirty="0">
              <a:solidFill>
                <a:srgbClr val="CCCCCC"/>
              </a:solidFill>
              <a:effectLst/>
              <a:latin typeface="Consolas" panose="020B0609020204030204" pitchFamily="49" charset="0"/>
            </a:endParaRPr>
          </a:p>
          <a:p>
            <a:pPr algn="l"/>
            <a:r>
              <a:rPr lang="en-IN" b="0" i="0" dirty="0">
                <a:solidFill>
                  <a:srgbClr val="CCCCCC"/>
                </a:solidFill>
                <a:effectLst/>
                <a:latin typeface="Segoe WPC"/>
              </a:rPr>
              <a:t>This layer creates a convolution kernel that is convolved with the layer input to produce a tensor of outputs. If </a:t>
            </a:r>
            <a:r>
              <a:rPr lang="en-IN" b="0" i="0" dirty="0" err="1">
                <a:solidFill>
                  <a:srgbClr val="CCCCCC"/>
                </a:solidFill>
                <a:effectLst/>
                <a:latin typeface="Segoe WPC"/>
              </a:rPr>
              <a:t>use_bias</a:t>
            </a:r>
            <a:r>
              <a:rPr lang="en-IN" b="0" i="0" dirty="0">
                <a:solidFill>
                  <a:srgbClr val="CCCCCC"/>
                </a:solidFill>
                <a:effectLst/>
                <a:latin typeface="Segoe WPC"/>
              </a:rPr>
              <a:t> is True, a bias vector is created and added to the outputs. Finally, if activation is not None, it is applied to the outputs as well.</a:t>
            </a:r>
          </a:p>
          <a:p>
            <a:pPr algn="l"/>
            <a:r>
              <a:rPr lang="en-IN" b="0" i="0" dirty="0">
                <a:solidFill>
                  <a:srgbClr val="CCCCCC"/>
                </a:solidFill>
                <a:effectLst/>
                <a:latin typeface="Segoe WPC"/>
              </a:rPr>
              <a:t>When using this layer as the first layer in a model, provide the keyword argument </a:t>
            </a:r>
            <a:r>
              <a:rPr lang="en-IN" b="0" i="0" dirty="0" err="1">
                <a:solidFill>
                  <a:srgbClr val="CCCCCC"/>
                </a:solidFill>
                <a:effectLst/>
                <a:latin typeface="Segoe WPC"/>
              </a:rPr>
              <a:t>input_shape</a:t>
            </a:r>
            <a:r>
              <a:rPr lang="en-IN" b="0" i="0" dirty="0">
                <a:solidFill>
                  <a:srgbClr val="CCCCCC"/>
                </a:solidFill>
                <a:effectLst/>
                <a:latin typeface="Segoe WPC"/>
              </a:rPr>
              <a:t> (tuple of integers or None, does not include the sample axis), e.g. </a:t>
            </a:r>
            <a:r>
              <a:rPr lang="en-IN" b="0" i="0" dirty="0" err="1">
                <a:solidFill>
                  <a:srgbClr val="CCCCCC"/>
                </a:solidFill>
                <a:effectLst/>
                <a:latin typeface="Segoe WPC"/>
              </a:rPr>
              <a:t>input_shape</a:t>
            </a:r>
            <a:r>
              <a:rPr lang="en-IN" b="0" i="0" dirty="0">
                <a:solidFill>
                  <a:srgbClr val="CCCCCC"/>
                </a:solidFill>
                <a:effectLst/>
                <a:latin typeface="Segoe WPC"/>
              </a:rPr>
              <a:t>=(128, 128, 3) for 128x128 RGB pictures in </a:t>
            </a:r>
            <a:r>
              <a:rPr lang="en-IN" b="0" i="0" dirty="0" err="1">
                <a:solidFill>
                  <a:srgbClr val="CCCCCC"/>
                </a:solidFill>
                <a:effectLst/>
                <a:latin typeface="Segoe WPC"/>
              </a:rPr>
              <a:t>data_format</a:t>
            </a:r>
            <a:r>
              <a:rPr lang="en-IN" b="0" i="0" dirty="0">
                <a:solidFill>
                  <a:srgbClr val="CCCCCC"/>
                </a:solidFill>
                <a:effectLst/>
                <a:latin typeface="Segoe WPC"/>
              </a:rPr>
              <a:t>="</a:t>
            </a:r>
            <a:r>
              <a:rPr lang="en-IN" b="0" i="0" dirty="0" err="1">
                <a:solidFill>
                  <a:srgbClr val="CCCCCC"/>
                </a:solidFill>
                <a:effectLst/>
                <a:latin typeface="Segoe WPC"/>
              </a:rPr>
              <a:t>channels_last</a:t>
            </a:r>
            <a:r>
              <a:rPr lang="en-IN" b="0" i="0" dirty="0">
                <a:solidFill>
                  <a:srgbClr val="CCCCCC"/>
                </a:solidFill>
                <a:effectLst/>
                <a:latin typeface="Segoe WPC"/>
              </a:rPr>
              <a:t>". You can use None when a dimension has variable size.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3F79707F-7312-4FC1-BA69-E0E06F9D91CD}" type="slidenum">
              <a:rPr lang="en-IN" smtClean="0"/>
              <a:t>3</a:t>
            </a:fld>
            <a:endParaRPr lang="en-IN"/>
          </a:p>
        </p:txBody>
      </p:sp>
    </p:spTree>
    <p:extLst>
      <p:ext uri="{BB962C8B-B14F-4D97-AF65-F5344CB8AC3E}">
        <p14:creationId xmlns:p14="http://schemas.microsoft.com/office/powerpoint/2010/main" val="87809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b="1" u="sng" dirty="0">
                <a:solidFill>
                  <a:srgbClr val="9CDCFE"/>
                </a:solidFill>
                <a:effectLst/>
                <a:latin typeface="Consolas" panose="020B0609020204030204" pitchFamily="49" charset="0"/>
              </a:rPr>
              <a:t>MaxPool2D() </a:t>
            </a:r>
            <a:r>
              <a:rPr lang="en-IN" dirty="0">
                <a:solidFill>
                  <a:srgbClr val="9CDCFE"/>
                </a:solidFill>
                <a:effectLst/>
                <a:latin typeface="Consolas" panose="020B0609020204030204" pitchFamily="49" charset="0"/>
              </a:rPr>
              <a:t>: </a:t>
            </a:r>
            <a:r>
              <a:rPr kumimoji="0" lang="en-US" altLang="en-US" sz="1200" b="0" i="0" u="none" strike="noStrike" cap="none" normalizeH="0" baseline="0" dirty="0">
                <a:ln>
                  <a:noFill/>
                </a:ln>
                <a:solidFill>
                  <a:srgbClr val="CCCCCC"/>
                </a:solidFill>
                <a:effectLst/>
                <a:latin typeface="Segoe WPC"/>
              </a:rPr>
              <a:t>Max pooling operation for 2D spatial data.</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CCCCCC"/>
                </a:solidFill>
                <a:effectLst/>
                <a:latin typeface="Segoe WPC"/>
              </a:rPr>
              <a:t>Downsamples</a:t>
            </a:r>
            <a:r>
              <a:rPr kumimoji="0" lang="en-US" altLang="en-US" sz="1200" b="0" i="0" u="none" strike="noStrike" cap="none" normalizeH="0" baseline="0" dirty="0">
                <a:ln>
                  <a:noFill/>
                </a:ln>
                <a:solidFill>
                  <a:srgbClr val="CCCCCC"/>
                </a:solidFill>
                <a:effectLst/>
                <a:latin typeface="Segoe WPC"/>
              </a:rPr>
              <a:t> the input along its spatial dimensions (height and width) by taking the maximum value over an input window (of size defined by </a:t>
            </a:r>
            <a:r>
              <a:rPr kumimoji="0" lang="en-US" altLang="en-US" sz="1200" b="0" i="0" u="none" strike="noStrike" cap="none" normalizeH="0" baseline="0" dirty="0" err="1">
                <a:ln>
                  <a:noFill/>
                </a:ln>
                <a:solidFill>
                  <a:srgbClr val="CCCCCC"/>
                </a:solidFill>
                <a:effectLst/>
                <a:latin typeface="var(--monaco-monospace-font)"/>
              </a:rPr>
              <a:t>pool_size</a:t>
            </a:r>
            <a:r>
              <a:rPr kumimoji="0" lang="en-US" altLang="en-US" sz="1200" b="0" i="0" u="none" strike="noStrike" cap="none" normalizeH="0" baseline="0" dirty="0">
                <a:ln>
                  <a:noFill/>
                </a:ln>
                <a:solidFill>
                  <a:srgbClr val="CCCCCC"/>
                </a:solidFill>
                <a:effectLst/>
                <a:latin typeface="Segoe WPC"/>
              </a:rPr>
              <a:t>) for each channel of the input. The window is shifted by </a:t>
            </a:r>
            <a:r>
              <a:rPr kumimoji="0" lang="en-US" altLang="en-US" sz="1200" b="0" i="0" u="none" strike="noStrike" cap="none" normalizeH="0" baseline="0" dirty="0">
                <a:ln>
                  <a:noFill/>
                </a:ln>
                <a:solidFill>
                  <a:srgbClr val="CCCCCC"/>
                </a:solidFill>
                <a:effectLst/>
                <a:latin typeface="var(--monaco-monospace-font)"/>
              </a:rPr>
              <a:t>strides</a:t>
            </a:r>
            <a:r>
              <a:rPr kumimoji="0" lang="en-US" altLang="en-US" sz="1200" b="0" i="0" u="none" strike="noStrike" cap="none" normalizeH="0" baseline="0" dirty="0">
                <a:ln>
                  <a:noFill/>
                </a:ln>
                <a:solidFill>
                  <a:srgbClr val="CCCCCC"/>
                </a:solidFill>
                <a:effectLst/>
                <a:latin typeface="Segoe WPC"/>
              </a:rPr>
              <a:t> along each dimension.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CCCC"/>
                </a:solidFill>
                <a:effectLst/>
                <a:latin typeface="Segoe WPC"/>
              </a:rPr>
              <a:t>The resulting output, when using the </a:t>
            </a:r>
            <a:r>
              <a:rPr kumimoji="0" lang="en-US" altLang="en-US" sz="1200" b="0" i="0" u="none" strike="noStrike" cap="none" normalizeH="0" baseline="0" dirty="0">
                <a:ln>
                  <a:noFill/>
                </a:ln>
                <a:solidFill>
                  <a:srgbClr val="CCCCCC"/>
                </a:solidFill>
                <a:effectLst/>
                <a:latin typeface="var(--monaco-monospace-font)"/>
              </a:rPr>
              <a:t>"valid"</a:t>
            </a:r>
            <a:r>
              <a:rPr kumimoji="0" lang="en-US" altLang="en-US" sz="1200" b="0" i="0" u="none" strike="noStrike" cap="none" normalizeH="0" baseline="0" dirty="0">
                <a:ln>
                  <a:noFill/>
                </a:ln>
                <a:solidFill>
                  <a:srgbClr val="CCCCCC"/>
                </a:solidFill>
                <a:effectLst/>
                <a:latin typeface="Segoe WPC"/>
              </a:rPr>
              <a:t> padding option, has a spatial shape (number of rows or columns) of: </a:t>
            </a:r>
            <a:r>
              <a:rPr kumimoji="0" lang="en-US" altLang="en-US" sz="1200" b="0" i="0" u="none" strike="noStrike" cap="none" normalizeH="0" baseline="0" dirty="0" err="1">
                <a:ln>
                  <a:noFill/>
                </a:ln>
                <a:solidFill>
                  <a:srgbClr val="CCCCCC"/>
                </a:solidFill>
                <a:effectLst/>
                <a:latin typeface="var(--monaco-monospace-font)"/>
              </a:rPr>
              <a:t>output_shape</a:t>
            </a:r>
            <a:r>
              <a:rPr kumimoji="0" lang="en-US" altLang="en-US" sz="1200" b="0" i="0" u="none" strike="noStrike" cap="none" normalizeH="0" baseline="0" dirty="0">
                <a:ln>
                  <a:noFill/>
                </a:ln>
                <a:solidFill>
                  <a:srgbClr val="CCCCCC"/>
                </a:solidFill>
                <a:effectLst/>
                <a:latin typeface="var(--monaco-monospace-font)"/>
              </a:rPr>
              <a:t> = </a:t>
            </a:r>
            <a:r>
              <a:rPr kumimoji="0" lang="en-US" altLang="en-US" sz="1200" b="0" i="0" u="none" strike="noStrike" cap="none" normalizeH="0" baseline="0" dirty="0" err="1">
                <a:ln>
                  <a:noFill/>
                </a:ln>
                <a:solidFill>
                  <a:srgbClr val="CCCCCC"/>
                </a:solidFill>
                <a:effectLst/>
                <a:latin typeface="var(--monaco-monospace-font)"/>
              </a:rPr>
              <a:t>math.floor</a:t>
            </a:r>
            <a:r>
              <a:rPr kumimoji="0" lang="en-US" altLang="en-US" sz="1200" b="0" i="0" u="none" strike="noStrike" cap="none" normalizeH="0" baseline="0" dirty="0">
                <a:ln>
                  <a:noFill/>
                </a:ln>
                <a:solidFill>
                  <a:srgbClr val="CCCCCC"/>
                </a:solidFill>
                <a:effectLst/>
                <a:latin typeface="var(--monaco-monospace-font)"/>
              </a:rPr>
              <a:t>((</a:t>
            </a:r>
            <a:r>
              <a:rPr kumimoji="0" lang="en-US" altLang="en-US" sz="1200" b="0" i="0" u="none" strike="noStrike" cap="none" normalizeH="0" baseline="0" dirty="0" err="1">
                <a:ln>
                  <a:noFill/>
                </a:ln>
                <a:solidFill>
                  <a:srgbClr val="CCCCCC"/>
                </a:solidFill>
                <a:effectLst/>
                <a:latin typeface="var(--monaco-monospace-font)"/>
              </a:rPr>
              <a:t>input_shape</a:t>
            </a:r>
            <a:r>
              <a:rPr kumimoji="0" lang="en-US" altLang="en-US" sz="1200" b="0" i="0" u="none" strike="noStrike" cap="none" normalizeH="0" baseline="0" dirty="0">
                <a:ln>
                  <a:noFill/>
                </a:ln>
                <a:solidFill>
                  <a:srgbClr val="CCCCCC"/>
                </a:solidFill>
                <a:effectLst/>
                <a:latin typeface="var(--monaco-monospace-font)"/>
              </a:rPr>
              <a:t> - </a:t>
            </a:r>
            <a:r>
              <a:rPr kumimoji="0" lang="en-US" altLang="en-US" sz="1200" b="0" i="0" u="none" strike="noStrike" cap="none" normalizeH="0" baseline="0" dirty="0" err="1">
                <a:ln>
                  <a:noFill/>
                </a:ln>
                <a:solidFill>
                  <a:srgbClr val="CCCCCC"/>
                </a:solidFill>
                <a:effectLst/>
                <a:latin typeface="var(--monaco-monospace-font)"/>
              </a:rPr>
              <a:t>pool_size</a:t>
            </a:r>
            <a:r>
              <a:rPr kumimoji="0" lang="en-US" altLang="en-US" sz="1200" b="0" i="0" u="none" strike="noStrike" cap="none" normalizeH="0" baseline="0" dirty="0">
                <a:ln>
                  <a:noFill/>
                </a:ln>
                <a:solidFill>
                  <a:srgbClr val="CCCCCC"/>
                </a:solidFill>
                <a:effectLst/>
                <a:latin typeface="var(--monaco-monospace-font)"/>
              </a:rPr>
              <a:t>) / strides) + 1</a:t>
            </a:r>
            <a:r>
              <a:rPr kumimoji="0" lang="en-US" altLang="en-US" sz="1200" b="0" i="0" u="none" strike="noStrike" cap="none" normalizeH="0" baseline="0" dirty="0">
                <a:ln>
                  <a:noFill/>
                </a:ln>
                <a:solidFill>
                  <a:srgbClr val="CCCCCC"/>
                </a:solidFill>
                <a:effectLst/>
                <a:latin typeface="Segoe WPC"/>
              </a:rPr>
              <a:t> (when </a:t>
            </a:r>
            <a:r>
              <a:rPr kumimoji="0" lang="en-US" altLang="en-US" sz="1200" b="0" i="0" u="none" strike="noStrike" cap="none" normalizeH="0" baseline="0" dirty="0" err="1">
                <a:ln>
                  <a:noFill/>
                </a:ln>
                <a:solidFill>
                  <a:srgbClr val="CCCCCC"/>
                </a:solidFill>
                <a:effectLst/>
                <a:latin typeface="var(--monaco-monospace-font)"/>
              </a:rPr>
              <a:t>input_shape</a:t>
            </a:r>
            <a:r>
              <a:rPr kumimoji="0" lang="en-US" altLang="en-US" sz="1200" b="0" i="0" u="none" strike="noStrike" cap="none" normalizeH="0" baseline="0" dirty="0">
                <a:ln>
                  <a:noFill/>
                </a:ln>
                <a:solidFill>
                  <a:srgbClr val="CCCCCC"/>
                </a:solidFill>
                <a:effectLst/>
                <a:latin typeface="var(--monaco-monospace-font)"/>
              </a:rPr>
              <a:t> &gt;= </a:t>
            </a:r>
            <a:r>
              <a:rPr kumimoji="0" lang="en-US" altLang="en-US" sz="1200" b="0" i="0" u="none" strike="noStrike" cap="none" normalizeH="0" baseline="0" dirty="0" err="1">
                <a:ln>
                  <a:noFill/>
                </a:ln>
                <a:solidFill>
                  <a:srgbClr val="CCCCCC"/>
                </a:solidFill>
                <a:effectLst/>
                <a:latin typeface="var(--monaco-monospace-font)"/>
              </a:rPr>
              <a:t>pool_size</a:t>
            </a:r>
            <a:r>
              <a:rPr kumimoji="0" lang="en-US" altLang="en-US" sz="1200" b="0" i="0" u="none" strike="noStrike" cap="none" normalizeH="0" baseline="0" dirty="0">
                <a:ln>
                  <a:noFill/>
                </a:ln>
                <a:solidFill>
                  <a:srgbClr val="CCCCCC"/>
                </a:solidFill>
                <a:effectLst/>
                <a:latin typeface="Segoe WPC"/>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CCCC"/>
                </a:solidFill>
                <a:effectLst/>
                <a:latin typeface="Segoe WPC"/>
              </a:rPr>
              <a:t>The resulting output shape when using the </a:t>
            </a:r>
            <a:r>
              <a:rPr kumimoji="0" lang="en-US" altLang="en-US" sz="1200" b="0" i="0" u="none" strike="noStrike" cap="none" normalizeH="0" baseline="0" dirty="0">
                <a:ln>
                  <a:noFill/>
                </a:ln>
                <a:solidFill>
                  <a:srgbClr val="CCCCCC"/>
                </a:solidFill>
                <a:effectLst/>
                <a:latin typeface="var(--monaco-monospace-font)"/>
              </a:rPr>
              <a:t>"same"</a:t>
            </a:r>
            <a:r>
              <a:rPr kumimoji="0" lang="en-US" altLang="en-US" sz="1200" b="0" i="0" u="none" strike="noStrike" cap="none" normalizeH="0" baseline="0" dirty="0">
                <a:ln>
                  <a:noFill/>
                </a:ln>
                <a:solidFill>
                  <a:srgbClr val="CCCCCC"/>
                </a:solidFill>
                <a:effectLst/>
                <a:latin typeface="Segoe WPC"/>
              </a:rPr>
              <a:t> padding option is: </a:t>
            </a:r>
            <a:r>
              <a:rPr kumimoji="0" lang="en-US" altLang="en-US" sz="1200" b="0" i="0" u="none" strike="noStrike" cap="none" normalizeH="0" baseline="0" dirty="0" err="1">
                <a:ln>
                  <a:noFill/>
                </a:ln>
                <a:solidFill>
                  <a:srgbClr val="CCCCCC"/>
                </a:solidFill>
                <a:effectLst/>
                <a:latin typeface="var(--monaco-monospace-font)"/>
              </a:rPr>
              <a:t>output_shape</a:t>
            </a:r>
            <a:r>
              <a:rPr kumimoji="0" lang="en-US" altLang="en-US" sz="1200" b="0" i="0" u="none" strike="noStrike" cap="none" normalizeH="0" baseline="0" dirty="0">
                <a:ln>
                  <a:noFill/>
                </a:ln>
                <a:solidFill>
                  <a:srgbClr val="CCCCCC"/>
                </a:solidFill>
                <a:effectLst/>
                <a:latin typeface="var(--monaco-monospace-font)"/>
              </a:rPr>
              <a:t> = </a:t>
            </a:r>
            <a:r>
              <a:rPr kumimoji="0" lang="en-US" altLang="en-US" sz="1200" b="0" i="0" u="none" strike="noStrike" cap="none" normalizeH="0" baseline="0" dirty="0" err="1">
                <a:ln>
                  <a:noFill/>
                </a:ln>
                <a:solidFill>
                  <a:srgbClr val="CCCCCC"/>
                </a:solidFill>
                <a:effectLst/>
                <a:latin typeface="var(--monaco-monospace-font)"/>
              </a:rPr>
              <a:t>math.floor</a:t>
            </a:r>
            <a:r>
              <a:rPr kumimoji="0" lang="en-US" altLang="en-US" sz="1200" b="0" i="0" u="none" strike="noStrike" cap="none" normalizeH="0" baseline="0" dirty="0">
                <a:ln>
                  <a:noFill/>
                </a:ln>
                <a:solidFill>
                  <a:srgbClr val="CCCCCC"/>
                </a:solidFill>
                <a:effectLst/>
                <a:latin typeface="var(--monaco-monospace-font)"/>
              </a:rPr>
              <a:t>((</a:t>
            </a:r>
            <a:r>
              <a:rPr kumimoji="0" lang="en-US" altLang="en-US" sz="1200" b="0" i="0" u="none" strike="noStrike" cap="none" normalizeH="0" baseline="0" dirty="0" err="1">
                <a:ln>
                  <a:noFill/>
                </a:ln>
                <a:solidFill>
                  <a:srgbClr val="CCCCCC"/>
                </a:solidFill>
                <a:effectLst/>
                <a:latin typeface="var(--monaco-monospace-font)"/>
              </a:rPr>
              <a:t>input_shape</a:t>
            </a:r>
            <a:r>
              <a:rPr kumimoji="0" lang="en-US" altLang="en-US" sz="1200" b="0" i="0" u="none" strike="noStrike" cap="none" normalizeH="0" baseline="0" dirty="0">
                <a:ln>
                  <a:noFill/>
                </a:ln>
                <a:solidFill>
                  <a:srgbClr val="CCCCCC"/>
                </a:solidFill>
                <a:effectLst/>
                <a:latin typeface="var(--monaco-monospace-font)"/>
              </a:rPr>
              <a:t> - 1) / strides) + 1</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CCCC"/>
                </a:solidFill>
                <a:effectLst/>
                <a:latin typeface="Segoe WPC"/>
              </a:rPr>
              <a:t>For example, for </a:t>
            </a:r>
            <a:r>
              <a:rPr kumimoji="0" lang="en-US" altLang="en-US" sz="1200" b="0" i="0" u="none" strike="noStrike" cap="none" normalizeH="0" baseline="0" dirty="0">
                <a:ln>
                  <a:noFill/>
                </a:ln>
                <a:solidFill>
                  <a:srgbClr val="CCCCCC"/>
                </a:solidFill>
                <a:effectLst/>
                <a:latin typeface="var(--monaco-monospace-font)"/>
              </a:rPr>
              <a:t>strides=(1, 1)</a:t>
            </a:r>
            <a:r>
              <a:rPr kumimoji="0" lang="en-US" altLang="en-US" sz="1200" b="0" i="0" u="none" strike="noStrike" cap="none" normalizeH="0" baseline="0" dirty="0">
                <a:ln>
                  <a:noFill/>
                </a:ln>
                <a:solidFill>
                  <a:srgbClr val="CCCCCC"/>
                </a:solidFill>
                <a:effectLst/>
                <a:latin typeface="Segoe WPC"/>
              </a:rPr>
              <a:t> and </a:t>
            </a:r>
            <a:r>
              <a:rPr kumimoji="0" lang="en-US" altLang="en-US" sz="1200" b="0" i="0" u="none" strike="noStrike" cap="none" normalizeH="0" baseline="0" dirty="0">
                <a:ln>
                  <a:noFill/>
                </a:ln>
                <a:solidFill>
                  <a:srgbClr val="CCCCCC"/>
                </a:solidFill>
                <a:effectLst/>
                <a:latin typeface="var(--monaco-monospace-font)"/>
              </a:rPr>
              <a:t>padding="valid"</a:t>
            </a:r>
            <a:r>
              <a:rPr kumimoji="0" lang="en-US" altLang="en-US" sz="1200" b="0" i="0" u="none" strike="noStrike" cap="none" normalizeH="0" baseline="0" dirty="0">
                <a:ln>
                  <a:noFill/>
                </a:ln>
                <a:solidFill>
                  <a:srgbClr val="CCCCCC"/>
                </a:solidFill>
                <a:effectLst/>
                <a:latin typeface="Segoe WPC"/>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err="1">
                <a:solidFill>
                  <a:srgbClr val="4EC9B0"/>
                </a:solidFill>
                <a:effectLst/>
                <a:latin typeface="Consolas" panose="020B0609020204030204" pitchFamily="49" charset="0"/>
              </a:rPr>
              <a:t>BatchNormalization</a:t>
            </a:r>
            <a:r>
              <a:rPr lang="en-IN" b="1" u="sng" dirty="0">
                <a:solidFill>
                  <a:srgbClr val="D4D4D4"/>
                </a:solidFill>
                <a:effectLst/>
                <a:latin typeface="Consolas" panose="020B0609020204030204" pitchFamily="49" charset="0"/>
              </a:rPr>
              <a:t>() : </a:t>
            </a:r>
            <a:r>
              <a:rPr lang="en-IN" b="0" dirty="0">
                <a:solidFill>
                  <a:srgbClr val="D4D4D4"/>
                </a:solidFill>
                <a:effectLst/>
                <a:latin typeface="Consolas" panose="020B0609020204030204" pitchFamily="49" charset="0"/>
              </a:rPr>
              <a:t>used to have the values to be passed to the next layer after activation function to have a mean 0 with variance = 1, this tackles the problem of vanishing gradient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err="1">
                <a:solidFill>
                  <a:srgbClr val="D4D4D4"/>
                </a:solidFill>
                <a:effectLst/>
                <a:latin typeface="Consolas" panose="020B0609020204030204" pitchFamily="49" charset="0"/>
              </a:rPr>
              <a:t>BatchNormalization</a:t>
            </a:r>
            <a:r>
              <a:rPr lang="en-IN" b="0" i="0" dirty="0">
                <a:solidFill>
                  <a:srgbClr val="D4D4D4"/>
                </a:solidFill>
                <a:effectLst/>
                <a:latin typeface="Consolas" panose="020B0609020204030204" pitchFamily="49" charset="0"/>
              </a:rPr>
              <a:t>(</a:t>
            </a:r>
            <a:r>
              <a:rPr lang="en-IN" b="0" i="0" dirty="0">
                <a:solidFill>
                  <a:srgbClr val="9CDCFE"/>
                </a:solidFill>
                <a:effectLst/>
                <a:latin typeface="Consolas" panose="020B0609020204030204" pitchFamily="49" charset="0"/>
              </a:rPr>
              <a:t>axis</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momentum</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0.99</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epsilon</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0.001</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center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scale</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beta_initializer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'zeros'</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gamma_initializer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'ones'</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moving_mean_initializer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'zeros'</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moving_variance_initializer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'ones'</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beta_regularizer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gamma_regularizer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beta_constraint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gamma_constraint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renorm</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False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renorm_clipping</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renorm_momentum</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0.99</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fused</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trainable</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virtual_batch_size</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adjustment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a:solidFill>
                  <a:srgbClr val="9CDCFE"/>
                </a:solidFill>
                <a:effectLst/>
                <a:latin typeface="Consolas" panose="020B0609020204030204" pitchFamily="49" charset="0"/>
              </a:rPr>
              <a:t>name</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kwargs</a:t>
            </a:r>
            <a:r>
              <a:rPr lang="en-IN" b="0" i="0" dirty="0">
                <a:solidFill>
                  <a:srgbClr val="D4D4D4"/>
                </a:solidFill>
                <a:effectLst/>
                <a:latin typeface="Consolas" panose="020B0609020204030204" pitchFamily="49" charset="0"/>
              </a:rPr>
              <a:t>)</a:t>
            </a:r>
            <a:endParaRPr lang="en-IN" b="0" dirty="0">
              <a:solidFill>
                <a:srgbClr val="D4D4D4"/>
              </a:solidFill>
              <a:effectLst/>
              <a:latin typeface="Consolas" panose="020B0609020204030204" pitchFamily="49" charset="0"/>
            </a:endParaRPr>
          </a:p>
          <a:p>
            <a:endParaRPr lang="en-IN" dirty="0"/>
          </a:p>
          <a:p>
            <a:pPr algn="l"/>
            <a:r>
              <a:rPr lang="en-IN" b="1" u="sng" dirty="0">
                <a:solidFill>
                  <a:srgbClr val="4EC9B0"/>
                </a:solidFill>
                <a:effectLst/>
                <a:latin typeface="Consolas" panose="020B0609020204030204" pitchFamily="49" charset="0"/>
              </a:rPr>
              <a:t>Flatten</a:t>
            </a:r>
            <a:r>
              <a:rPr lang="en-IN" b="1" u="sng" dirty="0">
                <a:solidFill>
                  <a:srgbClr val="D4D4D4"/>
                </a:solidFill>
                <a:effectLst/>
                <a:latin typeface="Consolas" panose="020B0609020204030204" pitchFamily="49" charset="0"/>
              </a:rPr>
              <a:t>() : </a:t>
            </a:r>
            <a:r>
              <a:rPr lang="en-IN" b="1" i="0" u="sng" dirty="0">
                <a:solidFill>
                  <a:srgbClr val="CCCCCC"/>
                </a:solidFill>
                <a:effectLst/>
                <a:latin typeface="Segoe WPC"/>
              </a:rPr>
              <a:t>Flattens the input. Does not affect the batch size.</a:t>
            </a:r>
          </a:p>
          <a:p>
            <a:pPr algn="l"/>
            <a:r>
              <a:rPr lang="en-IN" b="0" i="0" dirty="0">
                <a:solidFill>
                  <a:srgbClr val="CCCCCC"/>
                </a:solidFill>
                <a:effectLst/>
                <a:latin typeface="Segoe WPC"/>
              </a:rPr>
              <a:t>Note: If inputs are shaped (batch,) without a feature axis, then flattening adds an extra channel dimension and output shape is (batch, 1).</a:t>
            </a: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data_format</a:t>
            </a:r>
            <a:r>
              <a:rPr lang="en-IN" b="0" i="0" dirty="0">
                <a:solidFill>
                  <a:srgbClr val="CCCCCC"/>
                </a:solidFill>
                <a:effectLst/>
                <a:latin typeface="Segoe WPC"/>
              </a:rPr>
              <a:t>: A string,</a:t>
            </a:r>
            <a:br>
              <a:rPr lang="en-IN" b="0" i="0" dirty="0">
                <a:solidFill>
                  <a:srgbClr val="CCCCCC"/>
                </a:solidFill>
                <a:effectLst/>
                <a:latin typeface="Segoe WPC"/>
              </a:rPr>
            </a:br>
            <a:r>
              <a:rPr lang="en-IN" b="0" i="0" dirty="0">
                <a:solidFill>
                  <a:srgbClr val="CCCCCC"/>
                </a:solidFill>
                <a:effectLst/>
                <a:latin typeface="Segoe WPC"/>
              </a:rPr>
              <a:t>    one of </a:t>
            </a:r>
            <a:r>
              <a:rPr lang="en-IN" b="0" i="0" dirty="0" err="1">
                <a:solidFill>
                  <a:srgbClr val="CCCCCC"/>
                </a:solidFill>
                <a:effectLst/>
                <a:latin typeface="Segoe WPC"/>
              </a:rPr>
              <a:t>channels_last</a:t>
            </a:r>
            <a:r>
              <a:rPr lang="en-IN" b="0" i="0" dirty="0">
                <a:solidFill>
                  <a:srgbClr val="CCCCCC"/>
                </a:solidFill>
                <a:effectLst/>
                <a:latin typeface="Segoe WPC"/>
              </a:rPr>
              <a:t> (default) or </a:t>
            </a:r>
            <a:r>
              <a:rPr lang="en-IN" b="0" i="0" dirty="0" err="1">
                <a:solidFill>
                  <a:srgbClr val="CCCCCC"/>
                </a:solidFill>
                <a:effectLst/>
                <a:latin typeface="Segoe WPC"/>
              </a:rPr>
              <a:t>channels_first</a:t>
            </a:r>
            <a:r>
              <a:rPr lang="en-IN" b="0" i="0" dirty="0">
                <a:solidFill>
                  <a:srgbClr val="CCCCCC"/>
                </a:solidFill>
                <a:effectLst/>
                <a:latin typeface="Segoe WPC"/>
              </a:rPr>
              <a:t>. The ordering of the dimensions in the inputs. </a:t>
            </a:r>
            <a:r>
              <a:rPr lang="en-IN" b="0" i="0" dirty="0" err="1">
                <a:solidFill>
                  <a:srgbClr val="CCCCCC"/>
                </a:solidFill>
                <a:effectLst/>
                <a:latin typeface="Segoe WPC"/>
              </a:rPr>
              <a:t>channels_last</a:t>
            </a:r>
            <a:r>
              <a:rPr lang="en-IN" b="0" i="0" dirty="0">
                <a:solidFill>
                  <a:srgbClr val="CCCCCC"/>
                </a:solidFill>
                <a:effectLst/>
                <a:latin typeface="Segoe WPC"/>
              </a:rPr>
              <a:t> corresponds to inputs with shape (batch, ..., channels) while </a:t>
            </a:r>
            <a:r>
              <a:rPr lang="en-IN" b="0" i="0" dirty="0" err="1">
                <a:solidFill>
                  <a:srgbClr val="CCCCCC"/>
                </a:solidFill>
                <a:effectLst/>
                <a:latin typeface="Segoe WPC"/>
              </a:rPr>
              <a:t>channels_first</a:t>
            </a:r>
            <a:r>
              <a:rPr lang="en-IN" b="0" i="0" dirty="0">
                <a:solidFill>
                  <a:srgbClr val="CCCCCC"/>
                </a:solidFill>
                <a:effectLst/>
                <a:latin typeface="Segoe WPC"/>
              </a:rPr>
              <a:t> corresponds to inputs with shape (batch, channels, ...). It defaults to the </a:t>
            </a:r>
            <a:r>
              <a:rPr lang="en-IN" b="0" i="0" dirty="0" err="1">
                <a:solidFill>
                  <a:srgbClr val="CCCCCC"/>
                </a:solidFill>
                <a:effectLst/>
                <a:latin typeface="Segoe WPC"/>
              </a:rPr>
              <a:t>image_data_format</a:t>
            </a:r>
            <a:r>
              <a:rPr lang="en-IN" b="0" i="0" dirty="0">
                <a:solidFill>
                  <a:srgbClr val="CCCCCC"/>
                </a:solidFill>
                <a:effectLst/>
                <a:latin typeface="Segoe WPC"/>
              </a:rPr>
              <a:t> value found in your </a:t>
            </a:r>
            <a:r>
              <a:rPr lang="en-IN" b="0" i="0" dirty="0" err="1">
                <a:solidFill>
                  <a:srgbClr val="CCCCCC"/>
                </a:solidFill>
                <a:effectLst/>
                <a:latin typeface="Segoe WPC"/>
              </a:rPr>
              <a:t>Keras</a:t>
            </a:r>
            <a:r>
              <a:rPr lang="en-IN" b="0" i="0" dirty="0">
                <a:solidFill>
                  <a:srgbClr val="CCCCCC"/>
                </a:solidFill>
                <a:effectLst/>
                <a:latin typeface="Segoe WPC"/>
              </a:rPr>
              <a:t> config file at ~/.</a:t>
            </a:r>
            <a:r>
              <a:rPr lang="en-IN" b="0" i="0" dirty="0" err="1">
                <a:solidFill>
                  <a:srgbClr val="CCCCCC"/>
                </a:solidFill>
                <a:effectLst/>
                <a:latin typeface="Segoe WPC"/>
              </a:rPr>
              <a:t>keras</a:t>
            </a:r>
            <a:r>
              <a:rPr lang="en-IN" b="0" i="0" dirty="0">
                <a:solidFill>
                  <a:srgbClr val="CCCCCC"/>
                </a:solidFill>
                <a:effectLst/>
                <a:latin typeface="Segoe WPC"/>
              </a:rPr>
              <a:t>/</a:t>
            </a:r>
            <a:r>
              <a:rPr lang="en-IN" b="0" i="0" dirty="0" err="1">
                <a:solidFill>
                  <a:srgbClr val="CCCCCC"/>
                </a:solidFill>
                <a:effectLst/>
                <a:latin typeface="Segoe WPC"/>
              </a:rPr>
              <a:t>keras.json</a:t>
            </a:r>
            <a:r>
              <a:rPr lang="en-IN" b="0" i="0" dirty="0">
                <a:solidFill>
                  <a:srgbClr val="CCCCCC"/>
                </a:solidFill>
                <a:effectLst/>
                <a:latin typeface="Segoe WPC"/>
              </a:rPr>
              <a:t>. If you never set it, then it will be "</a:t>
            </a:r>
            <a:r>
              <a:rPr lang="en-IN" b="0" i="0" dirty="0" err="1">
                <a:solidFill>
                  <a:srgbClr val="CCCCCC"/>
                </a:solidFill>
                <a:effectLst/>
                <a:latin typeface="Segoe WPC"/>
              </a:rPr>
              <a:t>channels_last</a:t>
            </a:r>
            <a:r>
              <a:rPr lang="en-IN" b="0" i="0" dirty="0">
                <a:solidFill>
                  <a:srgbClr val="CCCCCC"/>
                </a:solidFill>
                <a:effectLst/>
                <a:latin typeface="Segoe WPC"/>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solidFill>
                <a:srgbClr val="D4D4D4"/>
              </a:solidFill>
              <a:effectLst/>
              <a:latin typeface="Consolas" panose="020B0609020204030204" pitchFamily="49" charset="0"/>
            </a:endParaRPr>
          </a:p>
          <a:p>
            <a:pPr algn="l"/>
            <a:r>
              <a:rPr lang="en-IN" b="1" u="sng" dirty="0">
                <a:solidFill>
                  <a:srgbClr val="4EC9B0"/>
                </a:solidFill>
                <a:effectLst/>
                <a:latin typeface="Consolas" panose="020B0609020204030204" pitchFamily="49" charset="0"/>
              </a:rPr>
              <a:t>Dense</a:t>
            </a:r>
            <a:r>
              <a:rPr lang="en-IN" b="1" u="sng" dirty="0">
                <a:solidFill>
                  <a:srgbClr val="D4D4D4"/>
                </a:solidFill>
                <a:effectLst/>
                <a:latin typeface="Consolas" panose="020B0609020204030204" pitchFamily="49" charset="0"/>
              </a:rPr>
              <a:t>() : </a:t>
            </a:r>
            <a:r>
              <a:rPr lang="en-IN" b="1" i="0" u="sng" dirty="0">
                <a:solidFill>
                  <a:srgbClr val="CCCCCC"/>
                </a:solidFill>
                <a:effectLst/>
                <a:latin typeface="Segoe WPC"/>
              </a:rPr>
              <a:t>Just your regular densely-connected NN layer.</a:t>
            </a:r>
          </a:p>
          <a:p>
            <a:pPr algn="l"/>
            <a:r>
              <a:rPr lang="en-IN" b="0" i="0" dirty="0">
                <a:solidFill>
                  <a:srgbClr val="CCCCCC"/>
                </a:solidFill>
                <a:effectLst/>
                <a:latin typeface="Segoe WPC"/>
              </a:rPr>
              <a:t>Dense implements the operation: output = activation(dot(input, kernel) + bias) where activation is the element-wise activation function passed as the activation argument, kernel is a weights matrix created by the layer, and bias is a bias vector created by the layer (only applicable if </a:t>
            </a:r>
            <a:r>
              <a:rPr lang="en-IN" b="0" i="0" dirty="0" err="1">
                <a:solidFill>
                  <a:srgbClr val="CCCCCC"/>
                </a:solidFill>
                <a:effectLst/>
                <a:latin typeface="Segoe WPC"/>
              </a:rPr>
              <a:t>use_bias</a:t>
            </a:r>
            <a:r>
              <a:rPr lang="en-IN" b="0" i="0" dirty="0">
                <a:solidFill>
                  <a:srgbClr val="CCCCCC"/>
                </a:solidFill>
                <a:effectLst/>
                <a:latin typeface="Segoe WPC"/>
              </a:rPr>
              <a:t> is True). These are all attributes of Dense.</a:t>
            </a:r>
          </a:p>
          <a:p>
            <a:pPr algn="l"/>
            <a:r>
              <a:rPr lang="en-IN" b="0" i="0" dirty="0">
                <a:solidFill>
                  <a:srgbClr val="CCCCCC"/>
                </a:solidFill>
                <a:effectLst/>
                <a:latin typeface="Segoe WPC"/>
              </a:rPr>
              <a:t>Note: If the input to the layer has a rank greater than 2, then Dense computes the dot product between the inputs and the kernel along the last axis of the inputs and axis 0 of the kernel (using </a:t>
            </a:r>
            <a:r>
              <a:rPr lang="en-IN" b="0" i="0" dirty="0" err="1">
                <a:solidFill>
                  <a:srgbClr val="CCCCCC"/>
                </a:solidFill>
                <a:effectLst/>
                <a:latin typeface="Segoe WPC"/>
              </a:rPr>
              <a:t>tf.tensordot</a:t>
            </a:r>
            <a:r>
              <a:rPr lang="en-IN" b="0" i="0" dirty="0">
                <a:solidFill>
                  <a:srgbClr val="CCCCCC"/>
                </a:solidFill>
                <a:effectLst/>
                <a:latin typeface="Segoe WPC"/>
              </a:rPr>
              <a:t>). For example, if input has dimensions (</a:t>
            </a:r>
            <a:r>
              <a:rPr lang="en-IN" b="0" i="0" dirty="0" err="1">
                <a:solidFill>
                  <a:srgbClr val="CCCCCC"/>
                </a:solidFill>
                <a:effectLst/>
                <a:latin typeface="Segoe WPC"/>
              </a:rPr>
              <a:t>batch_size</a:t>
            </a:r>
            <a:r>
              <a:rPr lang="en-IN" b="0" i="0" dirty="0">
                <a:solidFill>
                  <a:srgbClr val="CCCCCC"/>
                </a:solidFill>
                <a:effectLst/>
                <a:latin typeface="Segoe WPC"/>
              </a:rPr>
              <a:t>, d0, d1), then we create a kernel with shape (d1, units), and the kernel operates along axis 2 of the input, on every sub-tensor of shape (1, 1, d1) (there are </a:t>
            </a:r>
            <a:r>
              <a:rPr lang="en-IN" b="0" i="0" dirty="0" err="1">
                <a:solidFill>
                  <a:srgbClr val="CCCCCC"/>
                </a:solidFill>
                <a:effectLst/>
                <a:latin typeface="Segoe WPC"/>
              </a:rPr>
              <a:t>batch_size</a:t>
            </a:r>
            <a:r>
              <a:rPr lang="en-IN" b="0" i="0" dirty="0">
                <a:solidFill>
                  <a:srgbClr val="CCCCCC"/>
                </a:solidFill>
                <a:effectLst/>
                <a:latin typeface="Segoe WPC"/>
              </a:rPr>
              <a:t> * d0 such sub-tensors). The output in this case will have shape (</a:t>
            </a:r>
            <a:r>
              <a:rPr lang="en-IN" b="0" i="0" dirty="0" err="1">
                <a:solidFill>
                  <a:srgbClr val="CCCCCC"/>
                </a:solidFill>
                <a:effectLst/>
                <a:latin typeface="Segoe WPC"/>
              </a:rPr>
              <a:t>batch_size</a:t>
            </a:r>
            <a:r>
              <a:rPr lang="en-IN" b="0" i="0" dirty="0">
                <a:solidFill>
                  <a:srgbClr val="CCCCCC"/>
                </a:solidFill>
                <a:effectLst/>
                <a:latin typeface="Segoe WPC"/>
              </a:rPr>
              <a:t>, d0, units).</a:t>
            </a:r>
          </a:p>
          <a:p>
            <a:pPr algn="l"/>
            <a:r>
              <a:rPr lang="en-IN" b="0" i="0" dirty="0">
                <a:solidFill>
                  <a:srgbClr val="CCCCCC"/>
                </a:solidFill>
                <a:effectLst/>
                <a:latin typeface="Segoe WPC"/>
              </a:rPr>
              <a:t>Besides, layer attributes cannot be modified after the layer has been called once (except the trainable attribute). When a popular </a:t>
            </a:r>
            <a:r>
              <a:rPr lang="en-IN" b="0" i="0" dirty="0" err="1">
                <a:solidFill>
                  <a:srgbClr val="CCCCCC"/>
                </a:solidFill>
                <a:effectLst/>
                <a:latin typeface="Segoe WPC"/>
              </a:rPr>
              <a:t>kwarg</a:t>
            </a:r>
            <a:r>
              <a:rPr lang="en-IN" b="0" i="0" dirty="0">
                <a:solidFill>
                  <a:srgbClr val="CCCCCC"/>
                </a:solidFill>
                <a:effectLst/>
                <a:latin typeface="Segoe WPC"/>
              </a:rPr>
              <a:t> </a:t>
            </a:r>
            <a:r>
              <a:rPr lang="en-IN" b="0" i="0" dirty="0" err="1">
                <a:solidFill>
                  <a:srgbClr val="CCCCCC"/>
                </a:solidFill>
                <a:effectLst/>
                <a:latin typeface="Segoe WPC"/>
              </a:rPr>
              <a:t>input_shape</a:t>
            </a:r>
            <a:r>
              <a:rPr lang="en-IN" b="0" i="0" dirty="0">
                <a:solidFill>
                  <a:srgbClr val="CCCCCC"/>
                </a:solidFill>
                <a:effectLst/>
                <a:latin typeface="Segoe WPC"/>
              </a:rPr>
              <a:t> is passed, then </a:t>
            </a:r>
            <a:r>
              <a:rPr lang="en-IN" b="0" i="0" dirty="0" err="1">
                <a:solidFill>
                  <a:srgbClr val="CCCCCC"/>
                </a:solidFill>
                <a:effectLst/>
                <a:latin typeface="Segoe WPC"/>
              </a:rPr>
              <a:t>keras</a:t>
            </a:r>
            <a:r>
              <a:rPr lang="en-IN" b="0" i="0" dirty="0">
                <a:solidFill>
                  <a:srgbClr val="CCCCCC"/>
                </a:solidFill>
                <a:effectLst/>
                <a:latin typeface="Segoe WPC"/>
              </a:rPr>
              <a:t> will create an input layer to insert before the current layer. This can be treated equivalent to explicitly defining an </a:t>
            </a:r>
            <a:r>
              <a:rPr lang="en-IN" b="0" i="0" dirty="0" err="1">
                <a:solidFill>
                  <a:srgbClr val="CCCCCC"/>
                </a:solidFill>
                <a:effectLst/>
                <a:latin typeface="Segoe WPC"/>
              </a:rPr>
              <a:t>InputLayer</a:t>
            </a:r>
            <a:r>
              <a:rPr lang="en-IN" b="0" i="0" dirty="0">
                <a:solidFill>
                  <a:srgbClr val="CCCCCC"/>
                </a:solidFill>
                <a:effectLst/>
                <a:latin typeface="Segoe WPC"/>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4D4D4"/>
                </a:solidFill>
                <a:effectLst/>
                <a:latin typeface="Consolas" panose="020B0609020204030204" pitchFamily="49" charset="0"/>
              </a:rPr>
              <a:t> ex : Dense(units, </a:t>
            </a:r>
            <a:r>
              <a:rPr lang="en-IN" b="0" i="0" dirty="0">
                <a:solidFill>
                  <a:srgbClr val="9CDCFE"/>
                </a:solidFill>
                <a:effectLst/>
                <a:latin typeface="Consolas" panose="020B0609020204030204" pitchFamily="49" charset="0"/>
              </a:rPr>
              <a:t>activation</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use_bias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kernel_initializer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a:t>
            </a:r>
            <a:r>
              <a:rPr lang="en-IN" b="0" i="0" dirty="0" err="1">
                <a:solidFill>
                  <a:srgbClr val="CE9178"/>
                </a:solidFill>
                <a:effectLst/>
                <a:latin typeface="Consolas" panose="020B0609020204030204" pitchFamily="49" charset="0"/>
              </a:rPr>
              <a:t>glorot_uniform</a:t>
            </a:r>
            <a:r>
              <a:rPr lang="en-IN" b="0" i="0" dirty="0">
                <a:solidFill>
                  <a:srgbClr val="CE9178"/>
                </a:solidFill>
                <a:effectLst/>
                <a:latin typeface="Consolas" panose="020B0609020204030204" pitchFamily="49" charset="0"/>
              </a:rPr>
              <a:t>'</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bias_initializer</a:t>
            </a:r>
            <a:r>
              <a:rPr lang="en-IN" b="0" i="0" dirty="0">
                <a:solidFill>
                  <a:srgbClr val="D4D4D4"/>
                </a:solidFill>
                <a:effectLst/>
                <a:latin typeface="Consolas" panose="020B0609020204030204" pitchFamily="49" charset="0"/>
              </a:rPr>
              <a:t>=</a:t>
            </a:r>
            <a:r>
              <a:rPr lang="en-IN" b="0" i="0" dirty="0">
                <a:solidFill>
                  <a:srgbClr val="CE9178"/>
                </a:solidFill>
                <a:effectLst/>
                <a:latin typeface="Consolas" panose="020B0609020204030204" pitchFamily="49" charset="0"/>
              </a:rPr>
              <a:t>'zeros'</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kernel_regularizer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bias_regularizer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activity_regularizer</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kernel_constraint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9CDCFE"/>
                </a:solidFill>
                <a:effectLst/>
                <a:latin typeface="Consolas" panose="020B0609020204030204" pitchFamily="49" charset="0"/>
              </a:rPr>
              <a:t>bias_constraint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kwargs</a:t>
            </a:r>
            <a:r>
              <a:rPr lang="en-IN" b="0" i="0" dirty="0">
                <a:solidFill>
                  <a:srgbClr val="D4D4D4"/>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dirty="0">
              <a:solidFill>
                <a:srgbClr val="D4D4D4"/>
              </a:solidFill>
              <a:effectLst/>
              <a:latin typeface="Consolas" panose="020B0609020204030204" pitchFamily="49" charset="0"/>
            </a:endParaRPr>
          </a:p>
          <a:p>
            <a:pPr algn="l"/>
            <a:r>
              <a:rPr lang="en-IN" b="1" i="0" u="sng" dirty="0">
                <a:solidFill>
                  <a:srgbClr val="D4D4D4"/>
                </a:solidFill>
                <a:effectLst/>
                <a:latin typeface="Consolas" panose="020B0609020204030204" pitchFamily="49" charset="0"/>
              </a:rPr>
              <a:t>Dropout(rate, </a:t>
            </a:r>
            <a:r>
              <a:rPr lang="en-IN" b="1" i="0" u="sng" dirty="0" err="1">
                <a:solidFill>
                  <a:srgbClr val="9CDCFE"/>
                </a:solidFill>
                <a:effectLst/>
                <a:latin typeface="Consolas" panose="020B0609020204030204" pitchFamily="49" charset="0"/>
              </a:rPr>
              <a:t>noise_shape</a:t>
            </a:r>
            <a:r>
              <a:rPr lang="en-IN" b="1" i="0" u="sng" dirty="0">
                <a:solidFill>
                  <a:srgbClr val="D4D4D4"/>
                </a:solidFill>
                <a:effectLst/>
                <a:latin typeface="Consolas" panose="020B0609020204030204" pitchFamily="49" charset="0"/>
              </a:rPr>
              <a:t>=</a:t>
            </a:r>
            <a:r>
              <a:rPr lang="en-IN" b="1" i="0" u="sng" dirty="0">
                <a:solidFill>
                  <a:srgbClr val="569CD6"/>
                </a:solidFill>
                <a:effectLst/>
                <a:latin typeface="Consolas" panose="020B0609020204030204" pitchFamily="49" charset="0"/>
              </a:rPr>
              <a:t>None</a:t>
            </a:r>
            <a:r>
              <a:rPr lang="en-IN" b="1" i="0" u="sng" dirty="0">
                <a:solidFill>
                  <a:srgbClr val="D4D4D4"/>
                </a:solidFill>
                <a:effectLst/>
                <a:latin typeface="Consolas" panose="020B0609020204030204" pitchFamily="49" charset="0"/>
              </a:rPr>
              <a:t>, </a:t>
            </a:r>
            <a:r>
              <a:rPr lang="en-IN" b="1" i="0" u="sng" dirty="0">
                <a:solidFill>
                  <a:srgbClr val="9CDCFE"/>
                </a:solidFill>
                <a:effectLst/>
                <a:latin typeface="Consolas" panose="020B0609020204030204" pitchFamily="49" charset="0"/>
              </a:rPr>
              <a:t>seed</a:t>
            </a:r>
            <a:r>
              <a:rPr lang="en-IN" b="1" i="0" u="sng" dirty="0">
                <a:solidFill>
                  <a:srgbClr val="D4D4D4"/>
                </a:solidFill>
                <a:effectLst/>
                <a:latin typeface="Consolas" panose="020B0609020204030204" pitchFamily="49" charset="0"/>
              </a:rPr>
              <a:t>=</a:t>
            </a:r>
            <a:r>
              <a:rPr lang="en-IN" b="1" i="0" u="sng" dirty="0">
                <a:solidFill>
                  <a:srgbClr val="569CD6"/>
                </a:solidFill>
                <a:effectLst/>
                <a:latin typeface="Consolas" panose="020B0609020204030204" pitchFamily="49" charset="0"/>
              </a:rPr>
              <a:t>None</a:t>
            </a:r>
            <a:r>
              <a:rPr lang="en-IN" b="1" i="0" u="sng" dirty="0">
                <a:solidFill>
                  <a:srgbClr val="D4D4D4"/>
                </a:solidFill>
                <a:effectLst/>
                <a:latin typeface="Consolas" panose="020B0609020204030204" pitchFamily="49" charset="0"/>
              </a:rPr>
              <a:t>, **</a:t>
            </a:r>
            <a:r>
              <a:rPr lang="en-IN" b="1" i="0" u="sng" dirty="0" err="1">
                <a:solidFill>
                  <a:srgbClr val="D4D4D4"/>
                </a:solidFill>
                <a:effectLst/>
                <a:latin typeface="Consolas" panose="020B0609020204030204" pitchFamily="49" charset="0"/>
              </a:rPr>
              <a:t>kwargs</a:t>
            </a:r>
            <a:r>
              <a:rPr lang="en-IN" b="1" i="0" u="sng" dirty="0">
                <a:solidFill>
                  <a:srgbClr val="D4D4D4"/>
                </a:solidFill>
                <a:effectLst/>
                <a:latin typeface="Consolas" panose="020B0609020204030204" pitchFamily="49" charset="0"/>
              </a:rPr>
              <a:t>)</a:t>
            </a:r>
            <a:endParaRPr lang="en-IN" b="1" i="0" u="sng" dirty="0">
              <a:solidFill>
                <a:srgbClr val="CCCCCC"/>
              </a:solidFill>
              <a:effectLst/>
              <a:latin typeface="Consolas" panose="020B0609020204030204" pitchFamily="49" charset="0"/>
            </a:endParaRPr>
          </a:p>
          <a:p>
            <a:pPr algn="l"/>
            <a:r>
              <a:rPr lang="en-IN" b="0" i="0" dirty="0">
                <a:solidFill>
                  <a:srgbClr val="CCCCCC"/>
                </a:solidFill>
                <a:effectLst/>
                <a:latin typeface="Segoe WPC"/>
              </a:rPr>
              <a:t>Applies Dropout to the input.</a:t>
            </a:r>
          </a:p>
          <a:p>
            <a:pPr algn="l"/>
            <a:r>
              <a:rPr lang="en-IN" b="0" i="0" dirty="0">
                <a:solidFill>
                  <a:srgbClr val="CCCCCC"/>
                </a:solidFill>
                <a:effectLst/>
                <a:latin typeface="Segoe WPC"/>
              </a:rPr>
              <a:t>The Dropout layer randomly sets input units to 0 with a frequency of rate at each step during training time, which helps prevent overfitting. Inputs not set to 0 are scaled up by 1/(1 - rate) such that the sum over all inputs is unchanged.</a:t>
            </a:r>
          </a:p>
          <a:p>
            <a:pPr algn="l"/>
            <a:r>
              <a:rPr lang="en-IN" b="0" i="0" dirty="0">
                <a:solidFill>
                  <a:srgbClr val="CCCCCC"/>
                </a:solidFill>
                <a:effectLst/>
                <a:latin typeface="Segoe WPC"/>
              </a:rPr>
              <a:t>Note that the Dropout layer only applies when training is set to True such that no values are dropped during inference. When using </a:t>
            </a:r>
            <a:r>
              <a:rPr lang="en-IN" b="0" i="0" dirty="0" err="1">
                <a:solidFill>
                  <a:srgbClr val="CCCCCC"/>
                </a:solidFill>
                <a:effectLst/>
                <a:latin typeface="Segoe WPC"/>
              </a:rPr>
              <a:t>model.fit</a:t>
            </a:r>
            <a:r>
              <a:rPr lang="en-IN" b="0" i="0" dirty="0">
                <a:solidFill>
                  <a:srgbClr val="CCCCCC"/>
                </a:solidFill>
                <a:effectLst/>
                <a:latin typeface="Segoe WPC"/>
              </a:rPr>
              <a:t>, training will be appropriately set to True automatically, and in other contexts, you can set the </a:t>
            </a:r>
            <a:r>
              <a:rPr lang="en-IN" b="0" i="0" dirty="0" err="1">
                <a:solidFill>
                  <a:srgbClr val="CCCCCC"/>
                </a:solidFill>
                <a:effectLst/>
                <a:latin typeface="Segoe WPC"/>
              </a:rPr>
              <a:t>kwarg</a:t>
            </a:r>
            <a:r>
              <a:rPr lang="en-IN" b="0" i="0" dirty="0">
                <a:solidFill>
                  <a:srgbClr val="CCCCCC"/>
                </a:solidFill>
                <a:effectLst/>
                <a:latin typeface="Segoe WPC"/>
              </a:rPr>
              <a:t> explicitly to True when calling the layer.</a:t>
            </a:r>
          </a:p>
          <a:p>
            <a:pPr algn="l"/>
            <a:r>
              <a:rPr lang="en-IN" b="0" i="0" dirty="0">
                <a:solidFill>
                  <a:srgbClr val="CCCCCC"/>
                </a:solidFill>
                <a:effectLst/>
                <a:latin typeface="Segoe WPC"/>
              </a:rPr>
              <a:t>(This is in contrast to setting trainable=False for a Dropout layer. trainable does not affect the layer's </a:t>
            </a:r>
            <a:r>
              <a:rPr lang="en-IN" b="0" i="0" dirty="0" err="1">
                <a:solidFill>
                  <a:srgbClr val="CCCCCC"/>
                </a:solidFill>
                <a:effectLst/>
                <a:latin typeface="Segoe WPC"/>
              </a:rPr>
              <a:t>behavior</a:t>
            </a:r>
            <a:r>
              <a:rPr lang="en-IN" b="0" i="0" dirty="0">
                <a:solidFill>
                  <a:srgbClr val="CCCCCC"/>
                </a:solidFill>
                <a:effectLst/>
                <a:latin typeface="Segoe WPC"/>
              </a:rPr>
              <a:t>, as Dropout does not have any variables/weights that can be frozen during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F79707F-7312-4FC1-BA69-E0E06F9D91CD}" type="slidenum">
              <a:rPr lang="en-IN" smtClean="0"/>
              <a:t>4</a:t>
            </a:fld>
            <a:endParaRPr lang="en-IN"/>
          </a:p>
        </p:txBody>
      </p:sp>
    </p:spTree>
    <p:extLst>
      <p:ext uri="{BB962C8B-B14F-4D97-AF65-F5344CB8AC3E}">
        <p14:creationId xmlns:p14="http://schemas.microsoft.com/office/powerpoint/2010/main" val="397447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effectLst/>
                <a:latin typeface="Segoe WPC"/>
              </a:rPr>
              <a:t>The graph above shows the range of possible loss values given a true observation (</a:t>
            </a:r>
            <a:r>
              <a:rPr lang="en-IN" b="0" i="0" dirty="0" err="1">
                <a:effectLst/>
                <a:latin typeface="Segoe WPC"/>
              </a:rPr>
              <a:t>isDog</a:t>
            </a:r>
            <a:r>
              <a:rPr lang="en-IN" b="0" i="0" dirty="0">
                <a:effectLst/>
                <a:latin typeface="Segoe WPC"/>
              </a:rPr>
              <a:t> = 1). As the predicted probability approaches 1, log loss slowly decreases. As the predicted probability decreases, however, the log loss increases rapidly. Log loss penalizes both types of errors, but especially those predictions that are confident and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u="sng" dirty="0">
              <a:solidFill>
                <a:srgbClr val="9CDCFE"/>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u="sng" dirty="0">
              <a:solidFill>
                <a:srgbClr val="9CDCFE"/>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u="sng" dirty="0">
              <a:solidFill>
                <a:srgbClr val="9CDCFE"/>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err="1">
                <a:solidFill>
                  <a:srgbClr val="9CDCFE"/>
                </a:solidFill>
                <a:effectLst/>
                <a:latin typeface="Consolas" panose="020B0609020204030204" pitchFamily="49" charset="0"/>
              </a:rPr>
              <a:t>model</a:t>
            </a:r>
            <a:r>
              <a:rPr lang="en-IN" b="1" u="sng" dirty="0" err="1">
                <a:solidFill>
                  <a:srgbClr val="D4D4D4"/>
                </a:solidFill>
                <a:effectLst/>
                <a:latin typeface="Consolas" panose="020B0609020204030204" pitchFamily="49" charset="0"/>
              </a:rPr>
              <a:t>.</a:t>
            </a:r>
            <a:r>
              <a:rPr lang="en-IN" b="1" u="sng" dirty="0" err="1">
                <a:solidFill>
                  <a:srgbClr val="DCDCAA"/>
                </a:solidFill>
                <a:effectLst/>
                <a:latin typeface="Consolas" panose="020B0609020204030204" pitchFamily="49" charset="0"/>
              </a:rPr>
              <a:t>summary</a:t>
            </a:r>
            <a:r>
              <a:rPr lang="en-IN" b="1" u="sng" dirty="0">
                <a:solidFill>
                  <a:srgbClr val="D4D4D4"/>
                </a:solidFill>
                <a:effectLst/>
                <a:latin typeface="Consolas" panose="020B0609020204030204" pitchFamily="49" charset="0"/>
              </a:rPr>
              <a:t>() </a:t>
            </a:r>
            <a:r>
              <a:rPr lang="en-IN" dirty="0">
                <a:solidFill>
                  <a:srgbClr val="D4D4D4"/>
                </a:solidFill>
                <a:effectLst/>
                <a:latin typeface="Consolas" panose="020B0609020204030204" pitchFamily="49" charset="0"/>
              </a:rPr>
              <a:t>: </a:t>
            </a:r>
            <a:r>
              <a:rPr lang="en-IN" b="0" i="0" dirty="0">
                <a:solidFill>
                  <a:srgbClr val="CCCCCC"/>
                </a:solidFill>
                <a:effectLst/>
                <a:latin typeface="Segoe WPC"/>
              </a:rPr>
              <a:t>Prints a string summary of the network.</a:t>
            </a: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line_length</a:t>
            </a:r>
            <a:r>
              <a:rPr lang="en-IN" b="0" i="0" dirty="0">
                <a:solidFill>
                  <a:srgbClr val="CCCCCC"/>
                </a:solidFill>
                <a:effectLst/>
                <a:latin typeface="Segoe WPC"/>
              </a:rPr>
              <a:t>: Total length of printed lines</a:t>
            </a:r>
            <a:br>
              <a:rPr lang="en-IN" b="0" i="0" dirty="0">
                <a:solidFill>
                  <a:srgbClr val="CCCCCC"/>
                </a:solidFill>
                <a:effectLst/>
                <a:latin typeface="Segoe WPC"/>
              </a:rPr>
            </a:br>
            <a:r>
              <a:rPr lang="en-IN" b="0" i="0" dirty="0">
                <a:solidFill>
                  <a:srgbClr val="CCCCCC"/>
                </a:solidFill>
                <a:effectLst/>
                <a:latin typeface="Segoe WPC"/>
              </a:rPr>
              <a:t>        (e.g. set this to adapt the display to different terminal window sizes).</a:t>
            </a:r>
            <a:br>
              <a:rPr lang="en-IN" b="0" i="0" dirty="0">
                <a:solidFill>
                  <a:srgbClr val="CCCCCC"/>
                </a:solidFill>
                <a:effectLst/>
                <a:latin typeface="Segoe WPC"/>
              </a:rPr>
            </a:br>
            <a:r>
              <a:rPr lang="en-IN" b="0" i="0" dirty="0">
                <a:solidFill>
                  <a:srgbClr val="CCCCCC"/>
                </a:solidFill>
                <a:effectLst/>
                <a:latin typeface="Segoe WPC"/>
              </a:rPr>
              <a:t>    positions: Relative or absolute positions of log elements</a:t>
            </a:r>
            <a:br>
              <a:rPr lang="en-IN" b="0" i="0" dirty="0">
                <a:solidFill>
                  <a:srgbClr val="CCCCCC"/>
                </a:solidFill>
                <a:effectLst/>
                <a:latin typeface="Segoe WPC"/>
              </a:rPr>
            </a:br>
            <a:r>
              <a:rPr lang="en-IN" b="0" i="0" dirty="0">
                <a:solidFill>
                  <a:srgbClr val="CCCCCC"/>
                </a:solidFill>
                <a:effectLst/>
                <a:latin typeface="Segoe WPC"/>
              </a:rPr>
              <a:t>        in each line. If not provided, defaults to [.33, .55, .67, 1.].</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print_fn</a:t>
            </a:r>
            <a:r>
              <a:rPr lang="en-IN" b="0" i="0" dirty="0">
                <a:solidFill>
                  <a:srgbClr val="CCCCCC"/>
                </a:solidFill>
                <a:effectLst/>
                <a:latin typeface="Segoe WPC"/>
              </a:rPr>
              <a:t>: Print function to use. Defaults to print.</a:t>
            </a:r>
            <a:br>
              <a:rPr lang="en-IN" b="0" i="0" dirty="0">
                <a:solidFill>
                  <a:srgbClr val="CCCCCC"/>
                </a:solidFill>
                <a:effectLst/>
                <a:latin typeface="Segoe WPC"/>
              </a:rPr>
            </a:br>
            <a:r>
              <a:rPr lang="en-IN" b="0" i="0" dirty="0">
                <a:solidFill>
                  <a:srgbClr val="CCCCCC"/>
                </a:solidFill>
                <a:effectLst/>
                <a:latin typeface="Segoe WPC"/>
              </a:rPr>
              <a:t>        It will be called on each line of the summary. You can set it to a custom function in order to capture the string summary.</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expand_nested</a:t>
            </a:r>
            <a:r>
              <a:rPr lang="en-IN" b="0" i="0" dirty="0">
                <a:solidFill>
                  <a:srgbClr val="CCCCCC"/>
                </a:solidFill>
                <a:effectLst/>
                <a:latin typeface="Segoe WPC"/>
              </a:rPr>
              <a:t>: Whether to expand the nested models.</a:t>
            </a:r>
            <a:br>
              <a:rPr lang="en-IN" b="0" i="0" dirty="0">
                <a:solidFill>
                  <a:srgbClr val="CCCCCC"/>
                </a:solidFill>
                <a:effectLst/>
                <a:latin typeface="Segoe WPC"/>
              </a:rPr>
            </a:br>
            <a:r>
              <a:rPr lang="en-IN" b="0" i="0" dirty="0">
                <a:solidFill>
                  <a:srgbClr val="CCCCCC"/>
                </a:solidFill>
                <a:effectLst/>
                <a:latin typeface="Segoe WPC"/>
              </a:rPr>
              <a:t>        If not provided, defaults to False.</a:t>
            </a:r>
          </a:p>
          <a:p>
            <a:endParaRPr lang="en-IN" dirty="0"/>
          </a:p>
          <a:p>
            <a:pPr algn="l"/>
            <a:r>
              <a:rPr lang="en-IN" b="1" i="0" u="sng" dirty="0" err="1">
                <a:solidFill>
                  <a:srgbClr val="CCCCCC"/>
                </a:solidFill>
                <a:effectLst/>
                <a:latin typeface="Segoe WPC"/>
              </a:rPr>
              <a:t>Model.Compile</a:t>
            </a:r>
            <a:r>
              <a:rPr lang="en-IN" b="1" i="0" u="sng" dirty="0">
                <a:solidFill>
                  <a:srgbClr val="CCCCCC"/>
                </a:solidFill>
                <a:effectLst/>
                <a:latin typeface="Segoe WPC"/>
              </a:rPr>
              <a:t>() </a:t>
            </a:r>
            <a:r>
              <a:rPr lang="en-IN" b="0" i="0" dirty="0">
                <a:solidFill>
                  <a:srgbClr val="CCCCCC"/>
                </a:solidFill>
                <a:effectLst/>
                <a:latin typeface="Segoe WPC"/>
              </a:rPr>
              <a:t>: Configures the model for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dirty="0">
              <a:solidFill>
                <a:srgbClr val="DCDCAA"/>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CDCAA"/>
                </a:solidFill>
                <a:effectLst/>
                <a:latin typeface="Consolas" panose="020B0609020204030204" pitchFamily="49" charset="0"/>
              </a:rPr>
              <a:t>compile</a:t>
            </a:r>
            <a:r>
              <a:rPr lang="en-IN" b="0" i="0" dirty="0">
                <a:solidFill>
                  <a:srgbClr val="D4D4D4"/>
                </a:solidFill>
                <a:effectLst/>
                <a:latin typeface="Consolas" panose="020B0609020204030204" pitchFamily="49" charset="0"/>
              </a:rPr>
              <a:t>: (optimizer=</a:t>
            </a:r>
            <a:r>
              <a:rPr lang="en-IN" b="0" i="0" dirty="0">
                <a:solidFill>
                  <a:srgbClr val="CE9178"/>
                </a:solidFill>
                <a:effectLst/>
                <a:latin typeface="Consolas" panose="020B0609020204030204" pitchFamily="49" charset="0"/>
              </a:rPr>
              <a:t>'</a:t>
            </a:r>
            <a:r>
              <a:rPr lang="en-IN" b="0" i="0" dirty="0" err="1">
                <a:solidFill>
                  <a:srgbClr val="CE9178"/>
                </a:solidFill>
                <a:effectLst/>
                <a:latin typeface="Consolas" panose="020B0609020204030204" pitchFamily="49" charset="0"/>
              </a:rPr>
              <a:t>rmsprop</a:t>
            </a:r>
            <a:r>
              <a:rPr lang="en-IN" b="0" i="0" dirty="0">
                <a:solidFill>
                  <a:srgbClr val="CE9178"/>
                </a:solidFill>
                <a:effectLst/>
                <a:latin typeface="Consolas" panose="020B0609020204030204" pitchFamily="49" charset="0"/>
              </a:rPr>
              <a:t>'</a:t>
            </a:r>
            <a:r>
              <a:rPr lang="en-IN" b="0" i="0" dirty="0">
                <a:solidFill>
                  <a:srgbClr val="D4D4D4"/>
                </a:solidFill>
                <a:effectLst/>
                <a:latin typeface="Consolas" panose="020B0609020204030204" pitchFamily="49" charset="0"/>
              </a:rPr>
              <a:t>, loss=</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metrics=</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loss_weights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weighted_metrics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run_eagerly</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steps_per_execution</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kwargs</a:t>
            </a:r>
            <a:r>
              <a:rPr lang="en-IN" b="0" i="0" dirty="0">
                <a:solidFill>
                  <a:srgbClr val="D4D4D4"/>
                </a:solidFill>
                <a:effectLst/>
                <a:latin typeface="Consolas" panose="020B0609020204030204" pitchFamily="49" charset="0"/>
              </a:rPr>
              <a:t>)</a:t>
            </a:r>
            <a:endParaRPr lang="en-IN" dirty="0"/>
          </a:p>
          <a:p>
            <a:pPr algn="l"/>
            <a:endParaRPr lang="en-IN" b="0" i="0" dirty="0">
              <a:solidFill>
                <a:srgbClr val="CCCCCC"/>
              </a:solidFill>
              <a:effectLst/>
              <a:latin typeface="Segoe WPC"/>
            </a:endParaRPr>
          </a:p>
          <a:p>
            <a:pPr algn="l"/>
            <a:r>
              <a:rPr lang="en-IN" b="0" i="0" dirty="0">
                <a:solidFill>
                  <a:srgbClr val="CCCCCC"/>
                </a:solidFill>
                <a:effectLst/>
                <a:latin typeface="Segoe WPC"/>
              </a:rPr>
              <a:t>Example:</a:t>
            </a:r>
          </a:p>
          <a:p>
            <a:pPr algn="l"/>
            <a:r>
              <a:rPr lang="en-IN" b="0" i="0" dirty="0" err="1">
                <a:solidFill>
                  <a:srgbClr val="D4D4D4"/>
                </a:solidFill>
                <a:effectLst/>
                <a:latin typeface="Consolas" panose="020B0609020204030204" pitchFamily="49" charset="0"/>
              </a:rPr>
              <a:t>model.compile</a:t>
            </a:r>
            <a:r>
              <a:rPr lang="en-IN" b="0" i="0" dirty="0">
                <a:solidFill>
                  <a:srgbClr val="D4D4D4"/>
                </a:solidFill>
                <a:effectLst/>
                <a:latin typeface="Consolas" panose="020B0609020204030204" pitchFamily="49" charset="0"/>
              </a:rPr>
              <a:t>(</a:t>
            </a:r>
            <a:r>
              <a:rPr lang="en-IN" b="0" i="0" dirty="0">
                <a:solidFill>
                  <a:srgbClr val="9CDCFE"/>
                </a:solidFill>
                <a:effectLst/>
                <a:latin typeface="Consolas" panose="020B0609020204030204" pitchFamily="49" charset="0"/>
              </a:rPr>
              <a:t>optimizer</a:t>
            </a:r>
            <a:r>
              <a:rPr lang="en-IN" b="0" i="0" dirty="0">
                <a:solidFill>
                  <a:srgbClr val="D4D4D4"/>
                </a:solidFill>
                <a:effectLst/>
                <a:latin typeface="Consolas" panose="020B0609020204030204" pitchFamily="49" charset="0"/>
              </a:rPr>
              <a:t>=</a:t>
            </a:r>
            <a:r>
              <a:rPr lang="en-IN" b="0" i="0" dirty="0" err="1">
                <a:solidFill>
                  <a:srgbClr val="D4D4D4"/>
                </a:solidFill>
                <a:effectLst/>
                <a:latin typeface="Consolas" panose="020B0609020204030204" pitchFamily="49" charset="0"/>
              </a:rPr>
              <a:t>tf.keras.optimizers.Adam</a:t>
            </a:r>
            <a:r>
              <a:rPr lang="en-IN" b="0" i="0" dirty="0">
                <a:solidFill>
                  <a:srgbClr val="D4D4D4"/>
                </a:solidFill>
                <a:effectLst/>
                <a:latin typeface="Consolas" panose="020B0609020204030204" pitchFamily="49" charset="0"/>
              </a:rPr>
              <a:t>(</a:t>
            </a:r>
            <a:r>
              <a:rPr lang="en-IN" b="0" i="0" dirty="0" err="1">
                <a:solidFill>
                  <a:srgbClr val="9CDCFE"/>
                </a:solidFill>
                <a:effectLst/>
                <a:latin typeface="Consolas" panose="020B0609020204030204" pitchFamily="49" charset="0"/>
              </a:rPr>
              <a:t>learning_rate</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1e-3</a:t>
            </a:r>
            <a:r>
              <a:rPr lang="en-IN" b="0" i="0" dirty="0">
                <a:solidFill>
                  <a:srgbClr val="D4D4D4"/>
                </a:solidFill>
                <a:effectLst/>
                <a:latin typeface="Consolas" panose="020B0609020204030204" pitchFamily="49" charset="0"/>
              </a:rPr>
              <a:t>),</a:t>
            </a:r>
            <a:br>
              <a:rPr lang="en-IN" b="0" i="0" dirty="0">
                <a:solidFill>
                  <a:srgbClr val="CCCCCC"/>
                </a:solidFill>
                <a:effectLst/>
                <a:latin typeface="Consolas" panose="020B0609020204030204" pitchFamily="49" charset="0"/>
              </a:rPr>
            </a:br>
            <a:r>
              <a:rPr lang="en-IN" b="0" i="0" dirty="0">
                <a:solidFill>
                  <a:srgbClr val="9CDCFE"/>
                </a:solidFill>
                <a:effectLst/>
                <a:latin typeface="Consolas" panose="020B0609020204030204" pitchFamily="49" charset="0"/>
              </a:rPr>
              <a:t>loss</a:t>
            </a:r>
            <a:r>
              <a:rPr lang="en-IN" b="0" i="0" dirty="0">
                <a:solidFill>
                  <a:srgbClr val="D4D4D4"/>
                </a:solidFill>
                <a:effectLst/>
                <a:latin typeface="Consolas" panose="020B0609020204030204" pitchFamily="49" charset="0"/>
              </a:rPr>
              <a:t>=</a:t>
            </a:r>
            <a:r>
              <a:rPr lang="en-IN" b="0" i="0" dirty="0" err="1">
                <a:solidFill>
                  <a:srgbClr val="D4D4D4"/>
                </a:solidFill>
                <a:effectLst/>
                <a:latin typeface="Consolas" panose="020B0609020204030204" pitchFamily="49" charset="0"/>
              </a:rPr>
              <a:t>tf.keras.losses.BinaryCrossentropy</a:t>
            </a:r>
            <a:r>
              <a:rPr lang="en-IN" b="0" i="0" dirty="0">
                <a:solidFill>
                  <a:srgbClr val="D4D4D4"/>
                </a:solidFill>
                <a:effectLst/>
                <a:latin typeface="Consolas" panose="020B0609020204030204" pitchFamily="49" charset="0"/>
              </a:rPr>
              <a:t>(),</a:t>
            </a:r>
            <a:br>
              <a:rPr lang="en-IN" b="0" i="0" dirty="0">
                <a:solidFill>
                  <a:srgbClr val="CCCCCC"/>
                </a:solidFill>
                <a:effectLst/>
                <a:latin typeface="Consolas" panose="020B0609020204030204" pitchFamily="49" charset="0"/>
              </a:rPr>
            </a:br>
            <a:r>
              <a:rPr lang="en-IN" b="0" i="0" dirty="0">
                <a:solidFill>
                  <a:srgbClr val="9CDCFE"/>
                </a:solidFill>
                <a:effectLst/>
                <a:latin typeface="Consolas" panose="020B0609020204030204" pitchFamily="49" charset="0"/>
              </a:rPr>
              <a:t>metrics</a:t>
            </a:r>
            <a:r>
              <a:rPr lang="en-IN" b="0" i="0" dirty="0">
                <a:solidFill>
                  <a:srgbClr val="D4D4D4"/>
                </a:solidFill>
                <a:effectLst/>
                <a:latin typeface="Consolas" panose="020B0609020204030204" pitchFamily="49" charset="0"/>
              </a:rPr>
              <a:t>=[</a:t>
            </a:r>
            <a:r>
              <a:rPr lang="en-IN" b="0" i="0" dirty="0" err="1">
                <a:solidFill>
                  <a:srgbClr val="D4D4D4"/>
                </a:solidFill>
                <a:effectLst/>
                <a:latin typeface="Consolas" panose="020B0609020204030204" pitchFamily="49" charset="0"/>
              </a:rPr>
              <a:t>tf.keras.metrics.BinaryAccuracy</a:t>
            </a:r>
            <a:r>
              <a:rPr lang="en-IN" b="0" i="0" dirty="0">
                <a:solidFill>
                  <a:srgbClr val="D4D4D4"/>
                </a:solidFill>
                <a:effectLst/>
                <a:latin typeface="Consolas" panose="020B0609020204030204" pitchFamily="49" charset="0"/>
              </a:rPr>
              <a:t>(),</a:t>
            </a:r>
            <a:br>
              <a:rPr lang="en-IN" b="0" i="0" dirty="0">
                <a:solidFill>
                  <a:srgbClr val="CCCCCC"/>
                </a:solidFill>
                <a:effectLst/>
                <a:latin typeface="Consolas" panose="020B0609020204030204" pitchFamily="49" charset="0"/>
              </a:rPr>
            </a:br>
            <a:r>
              <a:rPr lang="en-IN" b="0" i="0" dirty="0" err="1">
                <a:solidFill>
                  <a:srgbClr val="D4D4D4"/>
                </a:solidFill>
                <a:effectLst/>
                <a:latin typeface="Consolas" panose="020B0609020204030204" pitchFamily="49" charset="0"/>
              </a:rPr>
              <a:t>tf.keras.metrics.FalseNegatives</a:t>
            </a:r>
            <a:r>
              <a:rPr lang="en-IN" b="0" i="0" dirty="0">
                <a:solidFill>
                  <a:srgbClr val="D4D4D4"/>
                </a:solidFill>
                <a:effectLst/>
                <a:latin typeface="Consolas" panose="020B0609020204030204" pitchFamily="49" charset="0"/>
              </a:rPr>
              <a:t>()])</a:t>
            </a:r>
            <a:endParaRPr lang="en-IN" b="0" i="0" dirty="0">
              <a:solidFill>
                <a:srgbClr val="CCCCCC"/>
              </a:solidFill>
              <a:effectLst/>
              <a:latin typeface="Consolas" panose="020B0609020204030204" pitchFamily="49" charset="0"/>
            </a:endParaRP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optimizer: String (name of optimizer) or optimizer instance. See</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tf.keras.optimizers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loss: Loss function. Maybe be a string (name of loss function), or</a:t>
            </a:r>
            <a:br>
              <a:rPr lang="en-IN" b="0" i="0" dirty="0">
                <a:solidFill>
                  <a:srgbClr val="CCCCCC"/>
                </a:solidFill>
                <a:effectLst/>
                <a:latin typeface="Segoe WPC"/>
              </a:rPr>
            </a:br>
            <a:r>
              <a:rPr lang="en-IN" b="0" i="0" dirty="0">
                <a:solidFill>
                  <a:srgbClr val="CCCCCC"/>
                </a:solidFill>
                <a:effectLst/>
                <a:latin typeface="Segoe WPC"/>
              </a:rPr>
              <a:t>      a </a:t>
            </a:r>
            <a:r>
              <a:rPr lang="en-IN" b="0" i="0" dirty="0" err="1">
                <a:solidFill>
                  <a:srgbClr val="CCCCCC"/>
                </a:solidFill>
                <a:effectLst/>
                <a:latin typeface="Segoe WPC"/>
              </a:rPr>
              <a:t>tf.keras.losses.Loss</a:t>
            </a:r>
            <a:r>
              <a:rPr lang="en-IN" b="0" i="0" dirty="0">
                <a:solidFill>
                  <a:srgbClr val="CCCCCC"/>
                </a:solidFill>
                <a:effectLst/>
                <a:latin typeface="Segoe WPC"/>
              </a:rPr>
              <a:t> instance. See </a:t>
            </a:r>
            <a:r>
              <a:rPr lang="en-IN" b="0" i="0" dirty="0" err="1">
                <a:solidFill>
                  <a:srgbClr val="CCCCCC"/>
                </a:solidFill>
                <a:effectLst/>
                <a:latin typeface="Segoe WPC"/>
              </a:rPr>
              <a:t>tf.keras.losses</a:t>
            </a:r>
            <a:r>
              <a:rPr lang="en-IN" b="0" i="0" dirty="0">
                <a:solidFill>
                  <a:srgbClr val="CCCCCC"/>
                </a:solidFill>
                <a:effectLst/>
                <a:latin typeface="Segoe WPC"/>
              </a:rPr>
              <a:t>. A loss function is any callable with the signature loss = </a:t>
            </a:r>
            <a:r>
              <a:rPr lang="en-IN" b="0" i="0" dirty="0" err="1">
                <a:solidFill>
                  <a:srgbClr val="CCCCCC"/>
                </a:solidFill>
                <a:effectLst/>
                <a:latin typeface="Segoe WPC"/>
              </a:rPr>
              <a:t>fn</a:t>
            </a:r>
            <a:r>
              <a:rPr lang="en-IN" b="0" i="0" dirty="0">
                <a:solidFill>
                  <a:srgbClr val="CCCCCC"/>
                </a:solidFill>
                <a:effectLst/>
                <a:latin typeface="Segoe WPC"/>
              </a:rPr>
              <a:t>(</a:t>
            </a:r>
            <a:r>
              <a:rPr lang="en-IN" b="0" i="0" dirty="0" err="1">
                <a:solidFill>
                  <a:srgbClr val="CCCCCC"/>
                </a:solidFill>
                <a:effectLst/>
                <a:latin typeface="Segoe WPC"/>
              </a:rPr>
              <a:t>y_true</a:t>
            </a:r>
            <a:r>
              <a:rPr lang="en-IN" b="0" i="0" dirty="0">
                <a:solidFill>
                  <a:srgbClr val="CCCCCC"/>
                </a:solidFill>
                <a:effectLst/>
                <a:latin typeface="Segoe WPC"/>
              </a:rPr>
              <a:t>, </a:t>
            </a:r>
            <a:r>
              <a:rPr lang="en-IN" b="0" i="0" dirty="0" err="1">
                <a:solidFill>
                  <a:srgbClr val="CCCCCC"/>
                </a:solidFill>
                <a:effectLst/>
                <a:latin typeface="Segoe WPC"/>
              </a:rPr>
              <a:t>y_pred</a:t>
            </a:r>
            <a:r>
              <a:rPr lang="en-IN" b="0" i="0" dirty="0">
                <a:solidFill>
                  <a:srgbClr val="CCCCCC"/>
                </a:solidFill>
                <a:effectLst/>
                <a:latin typeface="Segoe WPC"/>
              </a:rPr>
              <a:t>), where </a:t>
            </a:r>
            <a:r>
              <a:rPr lang="en-IN" b="0" i="0" dirty="0" err="1">
                <a:solidFill>
                  <a:srgbClr val="CCCCCC"/>
                </a:solidFill>
                <a:effectLst/>
                <a:latin typeface="Segoe WPC"/>
              </a:rPr>
              <a:t>y_true</a:t>
            </a:r>
            <a:r>
              <a:rPr lang="en-IN" b="0" i="0" dirty="0">
                <a:solidFill>
                  <a:srgbClr val="CCCCCC"/>
                </a:solidFill>
                <a:effectLst/>
                <a:latin typeface="Segoe WPC"/>
              </a:rPr>
              <a:t> are the ground truth values, and </a:t>
            </a:r>
            <a:r>
              <a:rPr lang="en-IN" b="0" i="0" dirty="0" err="1">
                <a:solidFill>
                  <a:srgbClr val="CCCCCC"/>
                </a:solidFill>
                <a:effectLst/>
                <a:latin typeface="Segoe WPC"/>
              </a:rPr>
              <a:t>y_pred</a:t>
            </a:r>
            <a:r>
              <a:rPr lang="en-IN" b="0" i="0" dirty="0">
                <a:solidFill>
                  <a:srgbClr val="CCCCCC"/>
                </a:solidFill>
                <a:effectLst/>
                <a:latin typeface="Segoe WPC"/>
              </a:rPr>
              <a:t> are the model's predictions. </a:t>
            </a:r>
            <a:r>
              <a:rPr lang="en-IN" b="0" i="0" dirty="0" err="1">
                <a:solidFill>
                  <a:srgbClr val="CCCCCC"/>
                </a:solidFill>
                <a:effectLst/>
                <a:latin typeface="Segoe WPC"/>
              </a:rPr>
              <a:t>y_true</a:t>
            </a:r>
            <a:r>
              <a:rPr lang="en-IN" b="0" i="0" dirty="0">
                <a:solidFill>
                  <a:srgbClr val="CCCCCC"/>
                </a:solidFill>
                <a:effectLst/>
                <a:latin typeface="Segoe WPC"/>
              </a:rPr>
              <a:t> should have shape (</a:t>
            </a:r>
            <a:r>
              <a:rPr lang="en-IN" b="0" i="0" dirty="0" err="1">
                <a:solidFill>
                  <a:srgbClr val="CCCCCC"/>
                </a:solidFill>
                <a:effectLst/>
                <a:latin typeface="Segoe WPC"/>
              </a:rPr>
              <a:t>batch_size</a:t>
            </a:r>
            <a:r>
              <a:rPr lang="en-IN" b="0" i="0" dirty="0">
                <a:solidFill>
                  <a:srgbClr val="CCCCCC"/>
                </a:solidFill>
                <a:effectLst/>
                <a:latin typeface="Segoe WPC"/>
              </a:rPr>
              <a:t>, d0, .. </a:t>
            </a:r>
            <a:r>
              <a:rPr lang="en-IN" b="0" i="0" dirty="0" err="1">
                <a:solidFill>
                  <a:srgbClr val="CCCCCC"/>
                </a:solidFill>
                <a:effectLst/>
                <a:latin typeface="Segoe WPC"/>
              </a:rPr>
              <a:t>dN</a:t>
            </a:r>
            <a:r>
              <a:rPr lang="en-IN" b="0" i="0" dirty="0">
                <a:solidFill>
                  <a:srgbClr val="CCCCCC"/>
                </a:solidFill>
                <a:effectLst/>
                <a:latin typeface="Segoe WPC"/>
              </a:rPr>
              <a:t>) (except in the case of sparse loss functions such as sparse categorical </a:t>
            </a:r>
            <a:r>
              <a:rPr lang="en-IN" b="0" i="0" dirty="0" err="1">
                <a:solidFill>
                  <a:srgbClr val="CCCCCC"/>
                </a:solidFill>
                <a:effectLst/>
                <a:latin typeface="Segoe WPC"/>
              </a:rPr>
              <a:t>crossentropy</a:t>
            </a:r>
            <a:r>
              <a:rPr lang="en-IN" b="0" i="0" dirty="0">
                <a:solidFill>
                  <a:srgbClr val="CCCCCC"/>
                </a:solidFill>
                <a:effectLst/>
                <a:latin typeface="Segoe WPC"/>
              </a:rPr>
              <a:t> which expects integer arrays of shape (</a:t>
            </a:r>
            <a:r>
              <a:rPr lang="en-IN" b="0" i="0" dirty="0" err="1">
                <a:solidFill>
                  <a:srgbClr val="CCCCCC"/>
                </a:solidFill>
                <a:effectLst/>
                <a:latin typeface="Segoe WPC"/>
              </a:rPr>
              <a:t>batch_size</a:t>
            </a:r>
            <a:r>
              <a:rPr lang="en-IN" b="0" i="0" dirty="0">
                <a:solidFill>
                  <a:srgbClr val="CCCCCC"/>
                </a:solidFill>
                <a:effectLst/>
                <a:latin typeface="Segoe WPC"/>
              </a:rPr>
              <a:t>, d0, .. dN-1)). </a:t>
            </a:r>
            <a:r>
              <a:rPr lang="en-IN" b="0" i="0" dirty="0" err="1">
                <a:solidFill>
                  <a:srgbClr val="CCCCCC"/>
                </a:solidFill>
                <a:effectLst/>
                <a:latin typeface="Segoe WPC"/>
              </a:rPr>
              <a:t>y_pred</a:t>
            </a:r>
            <a:r>
              <a:rPr lang="en-IN" b="0" i="0" dirty="0">
                <a:solidFill>
                  <a:srgbClr val="CCCCCC"/>
                </a:solidFill>
                <a:effectLst/>
                <a:latin typeface="Segoe WPC"/>
              </a:rPr>
              <a:t> should have shape (</a:t>
            </a:r>
            <a:r>
              <a:rPr lang="en-IN" b="0" i="0" dirty="0" err="1">
                <a:solidFill>
                  <a:srgbClr val="CCCCCC"/>
                </a:solidFill>
                <a:effectLst/>
                <a:latin typeface="Segoe WPC"/>
              </a:rPr>
              <a:t>batch_size</a:t>
            </a:r>
            <a:r>
              <a:rPr lang="en-IN" b="0" i="0" dirty="0">
                <a:solidFill>
                  <a:srgbClr val="CCCCCC"/>
                </a:solidFill>
                <a:effectLst/>
                <a:latin typeface="Segoe WPC"/>
              </a:rPr>
              <a:t>, d0, .. </a:t>
            </a:r>
            <a:r>
              <a:rPr lang="en-IN" b="0" i="0" dirty="0" err="1">
                <a:solidFill>
                  <a:srgbClr val="CCCCCC"/>
                </a:solidFill>
                <a:effectLst/>
                <a:latin typeface="Segoe WPC"/>
              </a:rPr>
              <a:t>dN</a:t>
            </a:r>
            <a:r>
              <a:rPr lang="en-IN" b="0" i="0" dirty="0">
                <a:solidFill>
                  <a:srgbClr val="CCCCCC"/>
                </a:solidFill>
                <a:effectLst/>
                <a:latin typeface="Segoe WPC"/>
              </a:rPr>
              <a:t>). The loss function should return a float tensor. If a custom Loss instance is used and reduction is set to None, return value has shape (</a:t>
            </a:r>
            <a:r>
              <a:rPr lang="en-IN" b="0" i="0" dirty="0" err="1">
                <a:solidFill>
                  <a:srgbClr val="CCCCCC"/>
                </a:solidFill>
                <a:effectLst/>
                <a:latin typeface="Segoe WPC"/>
              </a:rPr>
              <a:t>batch_size</a:t>
            </a:r>
            <a:r>
              <a:rPr lang="en-IN" b="0" i="0" dirty="0">
                <a:solidFill>
                  <a:srgbClr val="CCCCCC"/>
                </a:solidFill>
                <a:effectLst/>
                <a:latin typeface="Segoe WPC"/>
              </a:rPr>
              <a:t>, d0, .. dN-1) i.e. per-sample or per-timestep loss values; otherwise, it is a scalar. If the model has multiple outputs, you can use a different loss on each output by passing a dictionary or a list of losses. The loss value that will be minimized by the model will then be the sum of all individual losses, unless </a:t>
            </a:r>
            <a:r>
              <a:rPr lang="en-IN" b="0" i="0" dirty="0" err="1">
                <a:solidFill>
                  <a:srgbClr val="CCCCCC"/>
                </a:solidFill>
                <a:effectLst/>
                <a:latin typeface="Segoe WPC"/>
              </a:rPr>
              <a:t>loss_weights</a:t>
            </a:r>
            <a:r>
              <a:rPr lang="en-IN" b="0" i="0" dirty="0">
                <a:solidFill>
                  <a:srgbClr val="CCCCCC"/>
                </a:solidFill>
                <a:effectLst/>
                <a:latin typeface="Segoe WPC"/>
              </a:rPr>
              <a:t> is specified.</a:t>
            </a:r>
            <a:br>
              <a:rPr lang="en-IN" b="0" i="0" dirty="0">
                <a:solidFill>
                  <a:srgbClr val="CCCCCC"/>
                </a:solidFill>
                <a:effectLst/>
                <a:latin typeface="Segoe WPC"/>
              </a:rPr>
            </a:br>
            <a:r>
              <a:rPr lang="en-IN" b="0" i="0" dirty="0">
                <a:solidFill>
                  <a:srgbClr val="CCCCCC"/>
                </a:solidFill>
                <a:effectLst/>
                <a:latin typeface="Segoe WPC"/>
              </a:rPr>
              <a:t>    metrics: List of metrics to be evaluated by the model during training</a:t>
            </a:r>
            <a:br>
              <a:rPr lang="en-IN" b="0" i="0" dirty="0">
                <a:solidFill>
                  <a:srgbClr val="CCCCCC"/>
                </a:solidFill>
                <a:effectLst/>
                <a:latin typeface="Segoe WPC"/>
              </a:rPr>
            </a:br>
            <a:r>
              <a:rPr lang="en-IN" b="0" i="0" dirty="0">
                <a:solidFill>
                  <a:srgbClr val="CCCCCC"/>
                </a:solidFill>
                <a:effectLst/>
                <a:latin typeface="Segoe WPC"/>
              </a:rPr>
              <a:t>      and testing. Each of this can be a string (name of a built-in function), function or a </a:t>
            </a:r>
            <a:r>
              <a:rPr lang="en-IN" b="0" i="0" dirty="0" err="1">
                <a:solidFill>
                  <a:srgbClr val="CCCCCC"/>
                </a:solidFill>
                <a:effectLst/>
                <a:latin typeface="Segoe WPC"/>
              </a:rPr>
              <a:t>tf.keras.metrics.Metric</a:t>
            </a:r>
            <a:r>
              <a:rPr lang="en-IN" b="0" i="0" dirty="0">
                <a:solidFill>
                  <a:srgbClr val="CCCCCC"/>
                </a:solidFill>
                <a:effectLst/>
                <a:latin typeface="Segoe WPC"/>
              </a:rPr>
              <a:t> instance. See </a:t>
            </a:r>
            <a:r>
              <a:rPr lang="en-IN" b="0" i="0" dirty="0" err="1">
                <a:solidFill>
                  <a:srgbClr val="CCCCCC"/>
                </a:solidFill>
                <a:effectLst/>
                <a:latin typeface="Segoe WPC"/>
              </a:rPr>
              <a:t>tf.keras.metrics</a:t>
            </a:r>
            <a:r>
              <a:rPr lang="en-IN" b="0" i="0" dirty="0">
                <a:solidFill>
                  <a:srgbClr val="CCCCCC"/>
                </a:solidFill>
                <a:effectLst/>
                <a:latin typeface="Segoe WPC"/>
              </a:rPr>
              <a:t>. Typically you will use metrics=['accuracy']. A function is any callable with the signature result = </a:t>
            </a:r>
            <a:r>
              <a:rPr lang="en-IN" b="0" i="0" dirty="0" err="1">
                <a:solidFill>
                  <a:srgbClr val="CCCCCC"/>
                </a:solidFill>
                <a:effectLst/>
                <a:latin typeface="Segoe WPC"/>
              </a:rPr>
              <a:t>fn</a:t>
            </a:r>
            <a:r>
              <a:rPr lang="en-IN" b="0" i="0" dirty="0">
                <a:solidFill>
                  <a:srgbClr val="CCCCCC"/>
                </a:solidFill>
                <a:effectLst/>
                <a:latin typeface="Segoe WPC"/>
              </a:rPr>
              <a:t>(</a:t>
            </a:r>
            <a:r>
              <a:rPr lang="en-IN" b="0" i="0" dirty="0" err="1">
                <a:solidFill>
                  <a:srgbClr val="CCCCCC"/>
                </a:solidFill>
                <a:effectLst/>
                <a:latin typeface="Segoe WPC"/>
              </a:rPr>
              <a:t>y_true</a:t>
            </a:r>
            <a:r>
              <a:rPr lang="en-IN" b="0" i="0" dirty="0">
                <a:solidFill>
                  <a:srgbClr val="CCCCCC"/>
                </a:solidFill>
                <a:effectLst/>
                <a:latin typeface="Segoe WPC"/>
              </a:rPr>
              <a:t>, </a:t>
            </a:r>
            <a:r>
              <a:rPr lang="en-IN" b="0" i="0" dirty="0" err="1">
                <a:solidFill>
                  <a:srgbClr val="CCCCCC"/>
                </a:solidFill>
                <a:effectLst/>
                <a:latin typeface="Segoe WPC"/>
              </a:rPr>
              <a:t>y_pred</a:t>
            </a:r>
            <a:r>
              <a:rPr lang="en-IN" b="0" i="0" dirty="0">
                <a:solidFill>
                  <a:srgbClr val="CCCCCC"/>
                </a:solidFill>
                <a:effectLst/>
                <a:latin typeface="Segoe WPC"/>
              </a:rPr>
              <a:t>). To specify different metrics for different outputs of a multi-output model, you could also pass a dictionary, such as metrics={'</a:t>
            </a:r>
            <a:r>
              <a:rPr lang="en-IN" b="0" i="0" dirty="0" err="1">
                <a:solidFill>
                  <a:srgbClr val="CCCCCC"/>
                </a:solidFill>
                <a:effectLst/>
                <a:latin typeface="Segoe WPC"/>
              </a:rPr>
              <a:t>output_a</a:t>
            </a:r>
            <a:r>
              <a:rPr lang="en-IN" b="0" i="0" dirty="0">
                <a:solidFill>
                  <a:srgbClr val="CCCCCC"/>
                </a:solidFill>
                <a:effectLst/>
                <a:latin typeface="Segoe WPC"/>
              </a:rPr>
              <a:t>': 'accuracy', '</a:t>
            </a:r>
            <a:r>
              <a:rPr lang="en-IN" b="0" i="0" dirty="0" err="1">
                <a:solidFill>
                  <a:srgbClr val="CCCCCC"/>
                </a:solidFill>
                <a:effectLst/>
                <a:latin typeface="Segoe WPC"/>
              </a:rPr>
              <a:t>output_b</a:t>
            </a:r>
            <a:r>
              <a:rPr lang="en-IN" b="0" i="0" dirty="0">
                <a:solidFill>
                  <a:srgbClr val="CCCCCC"/>
                </a:solidFill>
                <a:effectLst/>
                <a:latin typeface="Segoe WPC"/>
              </a:rPr>
              <a:t>': ['accuracy', '</a:t>
            </a:r>
            <a:r>
              <a:rPr lang="en-IN" b="0" i="0" dirty="0" err="1">
                <a:solidFill>
                  <a:srgbClr val="CCCCCC"/>
                </a:solidFill>
                <a:effectLst/>
                <a:latin typeface="Segoe WPC"/>
              </a:rPr>
              <a:t>mse</a:t>
            </a:r>
            <a:r>
              <a:rPr lang="en-IN" b="0" i="0" dirty="0">
                <a:solidFill>
                  <a:srgbClr val="CCCCCC"/>
                </a:solidFill>
                <a:effectLst/>
                <a:latin typeface="Segoe WPC"/>
              </a:rPr>
              <a:t>']}. You can also pass a list to specify a metric or a list of metrics for each output, such as metrics=[['accuracy'], ['accuracy', '</a:t>
            </a:r>
            <a:r>
              <a:rPr lang="en-IN" b="0" i="0" dirty="0" err="1">
                <a:solidFill>
                  <a:srgbClr val="CCCCCC"/>
                </a:solidFill>
                <a:effectLst/>
                <a:latin typeface="Segoe WPC"/>
              </a:rPr>
              <a:t>mse</a:t>
            </a:r>
            <a:r>
              <a:rPr lang="en-IN" b="0" i="0" dirty="0">
                <a:solidFill>
                  <a:srgbClr val="CCCCCC"/>
                </a:solidFill>
                <a:effectLst/>
                <a:latin typeface="Segoe WPC"/>
              </a:rPr>
              <a:t>']] or metrics=['accuracy', ['accuracy', '</a:t>
            </a:r>
            <a:r>
              <a:rPr lang="en-IN" b="0" i="0" dirty="0" err="1">
                <a:solidFill>
                  <a:srgbClr val="CCCCCC"/>
                </a:solidFill>
                <a:effectLst/>
                <a:latin typeface="Segoe WPC"/>
              </a:rPr>
              <a:t>mse</a:t>
            </a:r>
            <a:r>
              <a:rPr lang="en-IN" b="0" i="0" dirty="0">
                <a:solidFill>
                  <a:srgbClr val="CCCCCC"/>
                </a:solidFill>
                <a:effectLst/>
                <a:latin typeface="Segoe WPC"/>
              </a:rPr>
              <a:t>']]. When you pass the strings 'accuracy' or '</a:t>
            </a:r>
            <a:r>
              <a:rPr lang="en-IN" b="0" i="0" dirty="0" err="1">
                <a:solidFill>
                  <a:srgbClr val="CCCCCC"/>
                </a:solidFill>
                <a:effectLst/>
                <a:latin typeface="Segoe WPC"/>
              </a:rPr>
              <a:t>acc</a:t>
            </a:r>
            <a:r>
              <a:rPr lang="en-IN" b="0" i="0" dirty="0">
                <a:solidFill>
                  <a:srgbClr val="CCCCCC"/>
                </a:solidFill>
                <a:effectLst/>
                <a:latin typeface="Segoe WPC"/>
              </a:rPr>
              <a:t>', we convert this to one of </a:t>
            </a:r>
            <a:r>
              <a:rPr lang="en-IN" b="0" i="0" dirty="0" err="1">
                <a:solidFill>
                  <a:srgbClr val="CCCCCC"/>
                </a:solidFill>
                <a:effectLst/>
                <a:latin typeface="Segoe WPC"/>
              </a:rPr>
              <a:t>tf.keras.metrics.BinaryAccuracy</a:t>
            </a:r>
            <a:r>
              <a:rPr lang="en-IN" b="0" i="0" dirty="0">
                <a:solidFill>
                  <a:srgbClr val="CCCCCC"/>
                </a:solidFill>
                <a:effectLst/>
                <a:latin typeface="Segoe WPC"/>
              </a:rPr>
              <a:t>, </a:t>
            </a:r>
            <a:r>
              <a:rPr lang="en-IN" b="0" i="0" dirty="0" err="1">
                <a:solidFill>
                  <a:srgbClr val="CCCCCC"/>
                </a:solidFill>
                <a:effectLst/>
                <a:latin typeface="Segoe WPC"/>
              </a:rPr>
              <a:t>tf.keras.metrics.CategoricalAccuracy</a:t>
            </a:r>
            <a:r>
              <a:rPr lang="en-IN" b="0" i="0" dirty="0">
                <a:solidFill>
                  <a:srgbClr val="CCCCCC"/>
                </a:solidFill>
                <a:effectLst/>
                <a:latin typeface="Segoe WPC"/>
              </a:rPr>
              <a:t>, </a:t>
            </a:r>
            <a:r>
              <a:rPr lang="en-IN" b="0" i="0" dirty="0" err="1">
                <a:solidFill>
                  <a:srgbClr val="CCCCCC"/>
                </a:solidFill>
                <a:effectLst/>
                <a:latin typeface="Segoe WPC"/>
              </a:rPr>
              <a:t>tf.keras.metrics.SparseCategoricalAccuracy</a:t>
            </a:r>
            <a:r>
              <a:rPr lang="en-IN" b="0" i="0" dirty="0">
                <a:solidFill>
                  <a:srgbClr val="CCCCCC"/>
                </a:solidFill>
                <a:effectLst/>
                <a:latin typeface="Segoe WPC"/>
              </a:rPr>
              <a:t> based on the loss function used and the model output shape. We do a similar conversion for the strings '</a:t>
            </a:r>
            <a:r>
              <a:rPr lang="en-IN" b="0" i="0" dirty="0" err="1">
                <a:solidFill>
                  <a:srgbClr val="CCCCCC"/>
                </a:solidFill>
                <a:effectLst/>
                <a:latin typeface="Segoe WPC"/>
              </a:rPr>
              <a:t>crossentropy</a:t>
            </a:r>
            <a:r>
              <a:rPr lang="en-IN" b="0" i="0" dirty="0">
                <a:solidFill>
                  <a:srgbClr val="CCCCCC"/>
                </a:solidFill>
                <a:effectLst/>
                <a:latin typeface="Segoe WPC"/>
              </a:rPr>
              <a:t>' and '</a:t>
            </a:r>
            <a:r>
              <a:rPr lang="en-IN" b="0" i="0" dirty="0" err="1">
                <a:solidFill>
                  <a:srgbClr val="CCCCCC"/>
                </a:solidFill>
                <a:effectLst/>
                <a:latin typeface="Segoe WPC"/>
              </a:rPr>
              <a:t>ce</a:t>
            </a:r>
            <a:r>
              <a:rPr lang="en-IN" b="0" i="0" dirty="0">
                <a:solidFill>
                  <a:srgbClr val="CCCCCC"/>
                </a:solidFill>
                <a:effectLst/>
                <a:latin typeface="Segoe WPC"/>
              </a:rPr>
              <a:t>' as well.</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loss_weights</a:t>
            </a:r>
            <a:r>
              <a:rPr lang="en-IN" b="0" i="0" dirty="0">
                <a:solidFill>
                  <a:srgbClr val="CCCCCC"/>
                </a:solidFill>
                <a:effectLst/>
                <a:latin typeface="Segoe WPC"/>
              </a:rPr>
              <a:t>: Optional list or dictionary specifying scalar coefficients</a:t>
            </a:r>
            <a:br>
              <a:rPr lang="en-IN" b="0" i="0" dirty="0">
                <a:solidFill>
                  <a:srgbClr val="CCCCCC"/>
                </a:solidFill>
                <a:effectLst/>
                <a:latin typeface="Segoe WPC"/>
              </a:rPr>
            </a:br>
            <a:r>
              <a:rPr lang="en-IN" b="0" i="0" dirty="0">
                <a:solidFill>
                  <a:srgbClr val="CCCCCC"/>
                </a:solidFill>
                <a:effectLst/>
                <a:latin typeface="Segoe WPC"/>
              </a:rPr>
              <a:t>      (Python floats) to weight the loss contributions of different model outputs. The loss value that will be minimized by the model will then be the *weighted sum* of all individual losses, weighted by the </a:t>
            </a:r>
            <a:r>
              <a:rPr lang="en-IN" b="0" i="0" dirty="0" err="1">
                <a:solidFill>
                  <a:srgbClr val="CCCCCC"/>
                </a:solidFill>
                <a:effectLst/>
                <a:latin typeface="Segoe WPC"/>
              </a:rPr>
              <a:t>loss_weights</a:t>
            </a:r>
            <a:r>
              <a:rPr lang="en-IN" b="0" i="0" dirty="0">
                <a:solidFill>
                  <a:srgbClr val="CCCCCC"/>
                </a:solidFill>
                <a:effectLst/>
                <a:latin typeface="Segoe WPC"/>
              </a:rPr>
              <a:t> coefficients.</a:t>
            </a:r>
            <a:br>
              <a:rPr lang="en-IN" b="0" i="0" dirty="0">
                <a:solidFill>
                  <a:srgbClr val="CCCCCC"/>
                </a:solidFill>
                <a:effectLst/>
                <a:latin typeface="Segoe WPC"/>
              </a:rPr>
            </a:br>
            <a:r>
              <a:rPr lang="en-IN" b="0" i="0" dirty="0">
                <a:solidFill>
                  <a:srgbClr val="CCCCCC"/>
                </a:solidFill>
                <a:effectLst/>
                <a:latin typeface="Segoe WPC"/>
              </a:rPr>
              <a:t>        If a list, it is expected to have a 1:1 mapping to the model's</a:t>
            </a:r>
            <a:br>
              <a:rPr lang="en-IN" b="0" i="0" dirty="0">
                <a:solidFill>
                  <a:srgbClr val="CCCCCC"/>
                </a:solidFill>
                <a:effectLst/>
                <a:latin typeface="Segoe WPC"/>
              </a:rPr>
            </a:br>
            <a:r>
              <a:rPr lang="en-IN" b="0" i="0" dirty="0">
                <a:solidFill>
                  <a:srgbClr val="CCCCCC"/>
                </a:solidFill>
                <a:effectLst/>
                <a:latin typeface="Segoe WPC"/>
              </a:rPr>
              <a:t>          outputs. If a </a:t>
            </a:r>
            <a:r>
              <a:rPr lang="en-IN" b="0" i="0" dirty="0" err="1">
                <a:solidFill>
                  <a:srgbClr val="CCCCCC"/>
                </a:solidFill>
                <a:effectLst/>
                <a:latin typeface="Segoe WPC"/>
              </a:rPr>
              <a:t>dict</a:t>
            </a:r>
            <a:r>
              <a:rPr lang="en-IN" b="0" i="0" dirty="0">
                <a:solidFill>
                  <a:srgbClr val="CCCCCC"/>
                </a:solidFill>
                <a:effectLst/>
                <a:latin typeface="Segoe WPC"/>
              </a:rPr>
              <a:t>, it is expected to map output names (strings) to scalar coefficients.</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weighted_metrics</a:t>
            </a:r>
            <a:r>
              <a:rPr lang="en-IN" b="0" i="0" dirty="0">
                <a:solidFill>
                  <a:srgbClr val="CCCCCC"/>
                </a:solidFill>
                <a:effectLst/>
                <a:latin typeface="Segoe WPC"/>
              </a:rPr>
              <a:t>: List of metrics to be evaluated and weighted by</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sample_weight</a:t>
            </a:r>
            <a:r>
              <a:rPr lang="en-IN" b="0" i="0" dirty="0">
                <a:solidFill>
                  <a:srgbClr val="CCCCCC"/>
                </a:solidFill>
                <a:effectLst/>
                <a:latin typeface="Segoe WPC"/>
              </a:rPr>
              <a:t> or </a:t>
            </a:r>
            <a:r>
              <a:rPr lang="en-IN" b="0" i="0" dirty="0" err="1">
                <a:solidFill>
                  <a:srgbClr val="CCCCCC"/>
                </a:solidFill>
                <a:effectLst/>
                <a:latin typeface="Segoe WPC"/>
              </a:rPr>
              <a:t>class_weight</a:t>
            </a:r>
            <a:r>
              <a:rPr lang="en-IN" b="0" i="0" dirty="0">
                <a:solidFill>
                  <a:srgbClr val="CCCCCC"/>
                </a:solidFill>
                <a:effectLst/>
                <a:latin typeface="Segoe WPC"/>
              </a:rPr>
              <a:t> during training and testing.</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run_eagerly</a:t>
            </a:r>
            <a:r>
              <a:rPr lang="en-IN" b="0" i="0" dirty="0">
                <a:solidFill>
                  <a:srgbClr val="CCCCCC"/>
                </a:solidFill>
                <a:effectLst/>
                <a:latin typeface="Segoe WPC"/>
              </a:rPr>
              <a:t>: Bool. Defaults to False. If True, this Model's</a:t>
            </a:r>
            <a:br>
              <a:rPr lang="en-IN" b="0" i="0" dirty="0">
                <a:solidFill>
                  <a:srgbClr val="CCCCCC"/>
                </a:solidFill>
                <a:effectLst/>
                <a:latin typeface="Segoe WPC"/>
              </a:rPr>
            </a:br>
            <a:r>
              <a:rPr lang="en-IN" b="0" i="0" dirty="0">
                <a:solidFill>
                  <a:srgbClr val="CCCCCC"/>
                </a:solidFill>
                <a:effectLst/>
                <a:latin typeface="Segoe WPC"/>
              </a:rPr>
              <a:t>      logic will not be wrapped in a </a:t>
            </a:r>
            <a:r>
              <a:rPr lang="en-IN" b="0" i="0" dirty="0" err="1">
                <a:solidFill>
                  <a:srgbClr val="CCCCCC"/>
                </a:solidFill>
                <a:effectLst/>
                <a:latin typeface="Segoe WPC"/>
              </a:rPr>
              <a:t>tf.function</a:t>
            </a:r>
            <a:r>
              <a:rPr lang="en-IN" b="0" i="0" dirty="0">
                <a:solidFill>
                  <a:srgbClr val="CCCCCC"/>
                </a:solidFill>
                <a:effectLst/>
                <a:latin typeface="Segoe WPC"/>
              </a:rPr>
              <a:t>. Recommended to leave this as None unless your Model cannot be run inside a </a:t>
            </a:r>
            <a:r>
              <a:rPr lang="en-IN" b="0" i="0" dirty="0" err="1">
                <a:solidFill>
                  <a:srgbClr val="CCCCCC"/>
                </a:solidFill>
                <a:effectLst/>
                <a:latin typeface="Segoe WPC"/>
              </a:rPr>
              <a:t>tf.function</a:t>
            </a:r>
            <a:r>
              <a:rPr lang="en-IN" b="0" i="0" dirty="0">
                <a:solidFill>
                  <a:srgbClr val="CCCCCC"/>
                </a:solidFill>
                <a:effectLst/>
                <a:latin typeface="Segoe WPC"/>
              </a:rPr>
              <a:t>. </a:t>
            </a:r>
            <a:r>
              <a:rPr lang="en-IN" b="0" i="0" dirty="0" err="1">
                <a:solidFill>
                  <a:srgbClr val="CCCCCC"/>
                </a:solidFill>
                <a:effectLst/>
                <a:latin typeface="Segoe WPC"/>
              </a:rPr>
              <a:t>run_eagerly</a:t>
            </a:r>
            <a:r>
              <a:rPr lang="en-IN" b="0" i="0" dirty="0">
                <a:solidFill>
                  <a:srgbClr val="CCCCCC"/>
                </a:solidFill>
                <a:effectLst/>
                <a:latin typeface="Segoe WPC"/>
              </a:rPr>
              <a:t>=True is not supported when using </a:t>
            </a:r>
            <a:r>
              <a:rPr lang="en-IN" b="0" i="0" dirty="0" err="1">
                <a:solidFill>
                  <a:srgbClr val="CCCCCC"/>
                </a:solidFill>
                <a:effectLst/>
                <a:latin typeface="Segoe WPC"/>
              </a:rPr>
              <a:t>tf.distribute.experimental.ParameterServerStrategy</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steps_per_execution</a:t>
            </a:r>
            <a:r>
              <a:rPr lang="en-IN" b="0" i="0" dirty="0">
                <a:solidFill>
                  <a:srgbClr val="CCCCCC"/>
                </a:solidFill>
                <a:effectLst/>
                <a:latin typeface="Segoe WPC"/>
              </a:rPr>
              <a:t>: Int. Defaults to 1. The number of batches to</a:t>
            </a:r>
            <a:br>
              <a:rPr lang="en-IN" b="0" i="0" dirty="0">
                <a:solidFill>
                  <a:srgbClr val="CCCCCC"/>
                </a:solidFill>
                <a:effectLst/>
                <a:latin typeface="Segoe WPC"/>
              </a:rPr>
            </a:br>
            <a:r>
              <a:rPr lang="en-IN" b="0" i="0" dirty="0">
                <a:solidFill>
                  <a:srgbClr val="CCCCCC"/>
                </a:solidFill>
                <a:effectLst/>
                <a:latin typeface="Segoe WPC"/>
              </a:rPr>
              <a:t>      run during each </a:t>
            </a:r>
            <a:r>
              <a:rPr lang="en-IN" b="0" i="0" dirty="0" err="1">
                <a:solidFill>
                  <a:srgbClr val="CCCCCC"/>
                </a:solidFill>
                <a:effectLst/>
                <a:latin typeface="Segoe WPC"/>
              </a:rPr>
              <a:t>tf.function</a:t>
            </a:r>
            <a:r>
              <a:rPr lang="en-IN" b="0" i="0" dirty="0">
                <a:solidFill>
                  <a:srgbClr val="CCCCCC"/>
                </a:solidFill>
                <a:effectLst/>
                <a:latin typeface="Segoe WPC"/>
              </a:rPr>
              <a:t> call. Running multiple batches inside a single </a:t>
            </a:r>
            <a:r>
              <a:rPr lang="en-IN" b="0" i="0" dirty="0" err="1">
                <a:solidFill>
                  <a:srgbClr val="CCCCCC"/>
                </a:solidFill>
                <a:effectLst/>
                <a:latin typeface="Segoe WPC"/>
              </a:rPr>
              <a:t>tf.function</a:t>
            </a:r>
            <a:r>
              <a:rPr lang="en-IN" b="0" i="0" dirty="0">
                <a:solidFill>
                  <a:srgbClr val="CCCCCC"/>
                </a:solidFill>
                <a:effectLst/>
                <a:latin typeface="Segoe WPC"/>
              </a:rPr>
              <a:t> call can greatly improve performance on TPUs or small models with a large Python overhead. At most, one full epoch will be run each execution. If a number larger than the size of the epoch is passed, the execution will be truncated to the size of the epoch. Note that if </a:t>
            </a:r>
            <a:r>
              <a:rPr lang="en-IN" b="0" i="0" dirty="0" err="1">
                <a:solidFill>
                  <a:srgbClr val="CCCCCC"/>
                </a:solidFill>
                <a:effectLst/>
                <a:latin typeface="Segoe WPC"/>
              </a:rPr>
              <a:t>steps_per_execution</a:t>
            </a:r>
            <a:r>
              <a:rPr lang="en-IN" b="0" i="0" dirty="0">
                <a:solidFill>
                  <a:srgbClr val="CCCCCC"/>
                </a:solidFill>
                <a:effectLst/>
                <a:latin typeface="Segoe WPC"/>
              </a:rPr>
              <a:t> is set to N, </a:t>
            </a:r>
            <a:r>
              <a:rPr lang="en-IN" b="0" i="0" dirty="0" err="1">
                <a:solidFill>
                  <a:srgbClr val="CCCCCC"/>
                </a:solidFill>
                <a:effectLst/>
                <a:latin typeface="Segoe WPC"/>
              </a:rPr>
              <a:t>Callback.on_batch_begin</a:t>
            </a:r>
            <a:r>
              <a:rPr lang="en-IN" b="0" i="0" dirty="0">
                <a:solidFill>
                  <a:srgbClr val="CCCCCC"/>
                </a:solidFill>
                <a:effectLst/>
                <a:latin typeface="Segoe WPC"/>
              </a:rPr>
              <a:t> and </a:t>
            </a:r>
            <a:r>
              <a:rPr lang="en-IN" b="0" i="0" dirty="0" err="1">
                <a:solidFill>
                  <a:srgbClr val="CCCCCC"/>
                </a:solidFill>
                <a:effectLst/>
                <a:latin typeface="Segoe WPC"/>
              </a:rPr>
              <a:t>Callback.on_batch_end</a:t>
            </a:r>
            <a:r>
              <a:rPr lang="en-IN" b="0" i="0" dirty="0">
                <a:solidFill>
                  <a:srgbClr val="CCCCCC"/>
                </a:solidFill>
                <a:effectLst/>
                <a:latin typeface="Segoe WPC"/>
              </a:rPr>
              <a:t> methods will only be called every N batches (i.e. before/after each </a:t>
            </a:r>
            <a:r>
              <a:rPr lang="en-IN" b="0" i="0" dirty="0" err="1">
                <a:solidFill>
                  <a:srgbClr val="CCCCCC"/>
                </a:solidFill>
                <a:effectLst/>
                <a:latin typeface="Segoe WPC"/>
              </a:rPr>
              <a:t>tf.function</a:t>
            </a:r>
            <a:r>
              <a:rPr lang="en-IN" b="0" i="0" dirty="0">
                <a:solidFill>
                  <a:srgbClr val="CCCCCC"/>
                </a:solidFill>
                <a:effectLst/>
                <a:latin typeface="Segoe WPC"/>
              </a:rPr>
              <a:t> execution).</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kwargs</a:t>
            </a:r>
            <a:r>
              <a:rPr lang="en-IN" b="0" i="0" dirty="0">
                <a:solidFill>
                  <a:srgbClr val="CCCCCC"/>
                </a:solidFill>
                <a:effectLst/>
                <a:latin typeface="Segoe WPC"/>
              </a:rPr>
              <a:t>: Arguments supported for backwards compatibility only.</a:t>
            </a:r>
          </a:p>
          <a:p>
            <a:pPr algn="l"/>
            <a:endParaRPr lang="en-IN" b="0" i="0" dirty="0">
              <a:solidFill>
                <a:srgbClr val="CCCCCC"/>
              </a:solidFill>
              <a:effectLst/>
              <a:latin typeface="Segoe WP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err="1">
                <a:solidFill>
                  <a:srgbClr val="9CDCFE"/>
                </a:solidFill>
                <a:effectLst/>
                <a:latin typeface="Consolas" panose="020B0609020204030204" pitchFamily="49" charset="0"/>
              </a:rPr>
              <a:t>model</a:t>
            </a:r>
            <a:r>
              <a:rPr lang="en-IN" b="1" u="sng" dirty="0" err="1">
                <a:solidFill>
                  <a:srgbClr val="D4D4D4"/>
                </a:solidFill>
                <a:effectLst/>
                <a:latin typeface="Consolas" panose="020B0609020204030204" pitchFamily="49" charset="0"/>
              </a:rPr>
              <a:t>.</a:t>
            </a:r>
            <a:r>
              <a:rPr lang="en-IN" b="1" u="sng" dirty="0" err="1">
                <a:solidFill>
                  <a:srgbClr val="DCDCAA"/>
                </a:solidFill>
                <a:effectLst/>
                <a:latin typeface="Consolas" panose="020B0609020204030204" pitchFamily="49" charset="0"/>
              </a:rPr>
              <a:t>fit_generator</a:t>
            </a:r>
            <a:r>
              <a:rPr lang="en-IN" b="1" u="sng" dirty="0">
                <a:solidFill>
                  <a:srgbClr val="DCDCAA"/>
                </a:solidFill>
                <a:effectLst/>
                <a:latin typeface="Consolas" panose="020B0609020204030204" pitchFamily="49" charset="0"/>
              </a:rPr>
              <a:t>()</a:t>
            </a:r>
            <a:r>
              <a:rPr lang="en-IN" dirty="0">
                <a:solidFill>
                  <a:srgbClr val="DCDCAA"/>
                </a:solidFill>
                <a:effectLst/>
                <a:latin typeface="Consolas" panose="020B0609020204030204" pitchFamily="49" charset="0"/>
              </a:rPr>
              <a:t> : </a:t>
            </a:r>
            <a:r>
              <a:rPr lang="en-IN" b="0" i="0" dirty="0">
                <a:solidFill>
                  <a:srgbClr val="CCCCCC"/>
                </a:solidFill>
                <a:effectLst/>
                <a:latin typeface="Segoe WPC"/>
              </a:rPr>
              <a:t>Fits the model on data yielded batch-by-batch by a Python generator.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dirty="0">
              <a:solidFill>
                <a:srgbClr val="CCCCCC"/>
              </a:solidFill>
              <a:effectLst/>
              <a:latin typeface="Segoe WPC"/>
            </a:endParaRPr>
          </a:p>
          <a:p>
            <a:pPr algn="l"/>
            <a:r>
              <a:rPr lang="en-IN" b="0" i="0" dirty="0" err="1">
                <a:solidFill>
                  <a:srgbClr val="D4D4D4"/>
                </a:solidFill>
                <a:effectLst/>
                <a:latin typeface="Consolas" panose="020B0609020204030204" pitchFamily="49" charset="0"/>
              </a:rPr>
              <a:t>fit_generator</a:t>
            </a:r>
            <a:r>
              <a:rPr lang="en-IN" b="0" i="0" dirty="0">
                <a:solidFill>
                  <a:srgbClr val="D4D4D4"/>
                </a:solidFill>
                <a:effectLst/>
                <a:latin typeface="Consolas" panose="020B0609020204030204" pitchFamily="49" charset="0"/>
              </a:rPr>
              <a:t>: (generator, </a:t>
            </a:r>
            <a:r>
              <a:rPr lang="en-IN" b="0" i="0" dirty="0" err="1">
                <a:solidFill>
                  <a:srgbClr val="D4D4D4"/>
                </a:solidFill>
                <a:effectLst/>
                <a:latin typeface="Consolas" panose="020B0609020204030204" pitchFamily="49" charset="0"/>
              </a:rPr>
              <a:t>steps_per_epoch</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epochs=</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verbose=</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callbacks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validation_data</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validation_steps</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validation_freq</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class_weight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max_queue_size</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10</a:t>
            </a:r>
            <a:r>
              <a:rPr lang="en-IN" b="0" i="0" dirty="0">
                <a:solidFill>
                  <a:srgbClr val="D4D4D4"/>
                </a:solidFill>
                <a:effectLst/>
                <a:latin typeface="Consolas" panose="020B0609020204030204" pitchFamily="49" charset="0"/>
              </a:rPr>
              <a:t>, workers=</a:t>
            </a:r>
            <a:r>
              <a:rPr lang="en-IN" b="0" i="0" dirty="0">
                <a:solidFill>
                  <a:srgbClr val="B5CEA8"/>
                </a:solidFill>
                <a:effectLst/>
                <a:latin typeface="Consolas" panose="020B0609020204030204" pitchFamily="49" charset="0"/>
              </a:rPr>
              <a:t>1</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use_multiprocessing</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False</a:t>
            </a:r>
            <a:r>
              <a:rPr lang="en-IN" b="0" i="0" dirty="0">
                <a:solidFill>
                  <a:srgbClr val="D4D4D4"/>
                </a:solidFill>
                <a:effectLst/>
                <a:latin typeface="Consolas" panose="020B0609020204030204" pitchFamily="49" charset="0"/>
              </a:rPr>
              <a:t>, shuffle=</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initial_epoch</a:t>
            </a:r>
            <a:r>
              <a:rPr lang="en-IN" b="0" i="0" dirty="0">
                <a:solidFill>
                  <a:srgbClr val="D4D4D4"/>
                </a:solidFill>
                <a:effectLst/>
                <a:latin typeface="Consolas" panose="020B0609020204030204" pitchFamily="49" charset="0"/>
              </a:rPr>
              <a:t>=</a:t>
            </a:r>
            <a:r>
              <a:rPr lang="en-IN" b="0" i="0" dirty="0">
                <a:solidFill>
                  <a:srgbClr val="B5CEA8"/>
                </a:solidFill>
                <a:effectLst/>
                <a:latin typeface="Consolas" panose="020B0609020204030204" pitchFamily="49" charset="0"/>
              </a:rPr>
              <a:t>0</a:t>
            </a:r>
            <a:r>
              <a:rPr lang="en-IN" b="0" i="0" dirty="0">
                <a:solidFill>
                  <a:srgbClr val="D4D4D4"/>
                </a:solidFill>
                <a:effectLst/>
                <a:latin typeface="Consolas" panose="020B0609020204030204" pitchFamily="49" charset="0"/>
              </a:rPr>
              <a:t>) </a:t>
            </a:r>
            <a:r>
              <a:rPr lang="en-IN" b="0" i="0" dirty="0">
                <a:solidFill>
                  <a:srgbClr val="F44747"/>
                </a:solidFill>
                <a:effectLst/>
                <a:latin typeface="Consolas" panose="020B0609020204030204" pitchFamily="49" charset="0"/>
              </a:rPr>
              <a:t>-&gt;</a:t>
            </a:r>
            <a:r>
              <a:rPr lang="en-IN" b="0" i="0" dirty="0">
                <a:solidFill>
                  <a:srgbClr val="D4D4D4"/>
                </a:solidFill>
                <a:effectLst/>
                <a:latin typeface="Consolas" panose="020B0609020204030204" pitchFamily="49" charset="0"/>
              </a:rPr>
              <a:t> Any</a:t>
            </a:r>
            <a:endParaRPr lang="en-IN" b="0" i="0" dirty="0">
              <a:solidFill>
                <a:srgbClr val="CCCCCC"/>
              </a:solidFill>
              <a:effectLst/>
              <a:latin typeface="Consolas" panose="020B0609020204030204" pitchFamily="49" charset="0"/>
            </a:endParaRPr>
          </a:p>
          <a:p>
            <a:pPr algn="l"/>
            <a:endParaRPr lang="en-IN" b="0" i="0" dirty="0">
              <a:solidFill>
                <a:srgbClr val="CCCCCC"/>
              </a:solidFill>
              <a:effectLst/>
              <a:latin typeface="Segoe WPC"/>
            </a:endParaRPr>
          </a:p>
          <a:p>
            <a:pPr algn="l"/>
            <a:r>
              <a:rPr lang="en-IN" b="1" u="sng" dirty="0" err="1">
                <a:solidFill>
                  <a:srgbClr val="9CDCFE"/>
                </a:solidFill>
                <a:effectLst/>
                <a:latin typeface="Consolas" panose="020B0609020204030204" pitchFamily="49" charset="0"/>
              </a:rPr>
              <a:t>model</a:t>
            </a:r>
            <a:r>
              <a:rPr lang="en-IN" b="1" u="sng" dirty="0" err="1">
                <a:solidFill>
                  <a:srgbClr val="D4D4D4"/>
                </a:solidFill>
                <a:effectLst/>
                <a:latin typeface="Consolas" panose="020B0609020204030204" pitchFamily="49" charset="0"/>
              </a:rPr>
              <a:t>.</a:t>
            </a:r>
            <a:r>
              <a:rPr lang="en-IN" b="1" u="sng" dirty="0" err="1">
                <a:solidFill>
                  <a:srgbClr val="DCDCAA"/>
                </a:solidFill>
                <a:effectLst/>
                <a:latin typeface="Consolas" panose="020B0609020204030204" pitchFamily="49" charset="0"/>
              </a:rPr>
              <a:t>save_weights</a:t>
            </a:r>
            <a:r>
              <a:rPr lang="en-IN" b="1" u="sng" dirty="0">
                <a:solidFill>
                  <a:srgbClr val="D4D4D4"/>
                </a:solidFill>
                <a:effectLst/>
                <a:latin typeface="Consolas" panose="020B0609020204030204" pitchFamily="49" charset="0"/>
              </a:rPr>
              <a:t>()</a:t>
            </a:r>
            <a:r>
              <a:rPr lang="en-IN" dirty="0">
                <a:solidFill>
                  <a:srgbClr val="D4D4D4"/>
                </a:solidFill>
                <a:effectLst/>
                <a:latin typeface="Consolas" panose="020B0609020204030204" pitchFamily="49" charset="0"/>
              </a:rPr>
              <a:t> : </a:t>
            </a:r>
            <a:r>
              <a:rPr lang="en-IN" b="0" i="0" dirty="0">
                <a:solidFill>
                  <a:srgbClr val="CCCCCC"/>
                </a:solidFill>
                <a:effectLst/>
                <a:latin typeface="Segoe WPC"/>
              </a:rPr>
              <a:t>Saves all layer weights.</a:t>
            </a:r>
          </a:p>
          <a:p>
            <a:pPr algn="l"/>
            <a:r>
              <a:rPr lang="en-IN" b="0" i="0" dirty="0">
                <a:solidFill>
                  <a:srgbClr val="CCCCCC"/>
                </a:solidFill>
                <a:effectLst/>
                <a:latin typeface="Segoe WPC"/>
              </a:rPr>
              <a:t>Either saves in HDF5 or in TensorFlow format based on the </a:t>
            </a:r>
            <a:r>
              <a:rPr lang="en-IN" b="0" i="0" dirty="0" err="1">
                <a:solidFill>
                  <a:srgbClr val="CCCCCC"/>
                </a:solidFill>
                <a:effectLst/>
                <a:latin typeface="Segoe WPC"/>
              </a:rPr>
              <a:t>save_format</a:t>
            </a:r>
            <a:r>
              <a:rPr lang="en-IN" b="0" i="0" dirty="0">
                <a:solidFill>
                  <a:srgbClr val="CCCCCC"/>
                </a:solidFill>
                <a:effectLst/>
                <a:latin typeface="Segoe WPC"/>
              </a:rPr>
              <a:t> argument.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err="1">
                <a:solidFill>
                  <a:srgbClr val="D4D4D4"/>
                </a:solidFill>
                <a:effectLst/>
                <a:latin typeface="Consolas" panose="020B0609020204030204" pitchFamily="49" charset="0"/>
              </a:rPr>
              <a:t>save_weights</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filepath</a:t>
            </a:r>
            <a:r>
              <a:rPr lang="en-IN" b="0" i="0" dirty="0">
                <a:solidFill>
                  <a:srgbClr val="D4D4D4"/>
                </a:solidFill>
                <a:effectLst/>
                <a:latin typeface="Consolas" panose="020B0609020204030204" pitchFamily="49" charset="0"/>
              </a:rPr>
              <a:t>, overwrite=</a:t>
            </a:r>
            <a:r>
              <a:rPr lang="en-IN" b="0" i="0" dirty="0">
                <a:solidFill>
                  <a:srgbClr val="569CD6"/>
                </a:solidFill>
                <a:effectLst/>
                <a:latin typeface="Consolas" panose="020B0609020204030204" pitchFamily="49" charset="0"/>
              </a:rPr>
              <a:t>True</a:t>
            </a:r>
            <a:r>
              <a:rPr lang="en-IN" b="0" i="0" dirty="0">
                <a:solidFill>
                  <a:srgbClr val="D4D4D4"/>
                </a:solidFill>
                <a:effectLst/>
                <a:latin typeface="Consolas" panose="020B0609020204030204" pitchFamily="49" charset="0"/>
              </a:rPr>
              <a:t>, </a:t>
            </a:r>
            <a:r>
              <a:rPr lang="en-IN" b="0" i="0" dirty="0" err="1">
                <a:solidFill>
                  <a:srgbClr val="D4D4D4"/>
                </a:solidFill>
                <a:effectLst/>
                <a:latin typeface="Consolas" panose="020B0609020204030204" pitchFamily="49" charset="0"/>
              </a:rPr>
              <a:t>save_format</a:t>
            </a:r>
            <a:r>
              <a:rPr lang="en-IN" b="0" i="0" dirty="0">
                <a:solidFill>
                  <a:srgbClr val="D4D4D4"/>
                </a:solidFill>
                <a:effectLst/>
                <a:latin typeface="Consolas" panose="020B0609020204030204" pitchFamily="49" charset="0"/>
              </a:rPr>
              <a:t>=</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options=</a:t>
            </a:r>
            <a:r>
              <a:rPr lang="en-IN" b="0" i="0" dirty="0">
                <a:solidFill>
                  <a:srgbClr val="569CD6"/>
                </a:solidFill>
                <a:effectLst/>
                <a:latin typeface="Consolas" panose="020B0609020204030204" pitchFamily="49" charset="0"/>
              </a:rPr>
              <a:t>None</a:t>
            </a:r>
            <a:r>
              <a:rPr lang="en-IN" b="0" i="0" dirty="0">
                <a:solidFill>
                  <a:srgbClr val="D4D4D4"/>
                </a:solidFill>
                <a:effectLst/>
                <a:latin typeface="Consolas" panose="020B0609020204030204" pitchFamily="49" charset="0"/>
              </a:rPr>
              <a:t>) </a:t>
            </a:r>
            <a:r>
              <a:rPr lang="en-IN" b="0" i="0" dirty="0">
                <a:solidFill>
                  <a:srgbClr val="F44747"/>
                </a:solidFill>
                <a:effectLst/>
                <a:latin typeface="Consolas" panose="020B0609020204030204" pitchFamily="49" charset="0"/>
              </a:rPr>
              <a:t>-&gt;</a:t>
            </a:r>
            <a:r>
              <a:rPr lang="en-IN" b="0" i="0" dirty="0">
                <a:solidFill>
                  <a:srgbClr val="D4D4D4"/>
                </a:solidFill>
                <a:effectLst/>
                <a:latin typeface="Consolas" panose="020B0609020204030204" pitchFamily="49" charset="0"/>
              </a:rPr>
              <a:t> Any</a:t>
            </a:r>
            <a:endParaRPr lang="en-IN" b="0" i="0" dirty="0">
              <a:solidFill>
                <a:srgbClr val="CCCCCC"/>
              </a:solidFill>
              <a:effectLst/>
              <a:latin typeface="Consolas" panose="020B0609020204030204" pitchFamily="49" charset="0"/>
            </a:endParaRPr>
          </a:p>
          <a:p>
            <a:pPr algn="l"/>
            <a:r>
              <a:rPr lang="en-IN" b="0" i="0" dirty="0">
                <a:solidFill>
                  <a:srgbClr val="CCCCCC"/>
                </a:solidFill>
                <a:effectLst/>
                <a:latin typeface="Segoe WPC"/>
              </a:rPr>
              <a:t>When saving in HDF5 format, the weight file has:</a:t>
            </a:r>
          </a:p>
          <a:p>
            <a:pPr algn="l">
              <a:buFont typeface="Arial" panose="020B0604020202020204" pitchFamily="34" charset="0"/>
              <a:buChar char="•"/>
            </a:pPr>
            <a:r>
              <a:rPr lang="en-IN" b="0" i="0" dirty="0" err="1">
                <a:solidFill>
                  <a:srgbClr val="CCCCCC"/>
                </a:solidFill>
                <a:effectLst/>
                <a:latin typeface="Segoe WPC"/>
              </a:rPr>
              <a:t>layer_names</a:t>
            </a:r>
            <a:r>
              <a:rPr lang="en-IN" b="0" i="0" dirty="0">
                <a:solidFill>
                  <a:srgbClr val="CCCCCC"/>
                </a:solidFill>
                <a:effectLst/>
                <a:latin typeface="Segoe WPC"/>
              </a:rPr>
              <a:t> (attribute), a list of strings (ordered names of model layers).</a:t>
            </a:r>
          </a:p>
          <a:p>
            <a:pPr algn="l">
              <a:buFont typeface="Arial" panose="020B0604020202020204" pitchFamily="34" charset="0"/>
              <a:buChar char="•"/>
            </a:pPr>
            <a:r>
              <a:rPr lang="en-IN" b="0" i="0" dirty="0">
                <a:solidFill>
                  <a:srgbClr val="CCCCCC"/>
                </a:solidFill>
                <a:effectLst/>
                <a:latin typeface="Segoe WPC"/>
              </a:rPr>
              <a:t>For every layer, a group named layer.name</a:t>
            </a:r>
          </a:p>
          <a:p>
            <a:pPr algn="l">
              <a:buFont typeface="Arial" panose="020B0604020202020204" pitchFamily="34" charset="0"/>
              <a:buChar char="•"/>
            </a:pPr>
            <a:r>
              <a:rPr lang="en-IN" b="0" i="0" dirty="0">
                <a:solidFill>
                  <a:srgbClr val="CCCCCC"/>
                </a:solidFill>
                <a:effectLst/>
                <a:latin typeface="Segoe WPC"/>
              </a:rPr>
              <a:t>For every such layer group, a group attribute </a:t>
            </a:r>
            <a:r>
              <a:rPr lang="en-IN" b="0" i="0" dirty="0" err="1">
                <a:solidFill>
                  <a:srgbClr val="CCCCCC"/>
                </a:solidFill>
                <a:effectLst/>
                <a:latin typeface="Segoe WPC"/>
              </a:rPr>
              <a:t>weight_names</a:t>
            </a:r>
            <a:r>
              <a:rPr lang="en-IN" b="0" i="0" dirty="0">
                <a:solidFill>
                  <a:srgbClr val="CCCCCC"/>
                </a:solidFill>
                <a:effectLst/>
                <a:latin typeface="Segoe WPC"/>
              </a:rPr>
              <a:t>, a list of strings (ordered names of weights tensor of the layer).</a:t>
            </a:r>
          </a:p>
          <a:p>
            <a:pPr algn="l">
              <a:buFont typeface="Arial" panose="020B0604020202020204" pitchFamily="34" charset="0"/>
              <a:buChar char="•"/>
            </a:pPr>
            <a:r>
              <a:rPr lang="en-IN" b="0" i="0" dirty="0">
                <a:solidFill>
                  <a:srgbClr val="CCCCCC"/>
                </a:solidFill>
                <a:effectLst/>
                <a:latin typeface="Segoe WPC"/>
              </a:rPr>
              <a:t>For every weight in the layer, a dataset storing the weight value, named after the weight tensor.</a:t>
            </a:r>
          </a:p>
          <a:p>
            <a:pPr algn="l"/>
            <a:r>
              <a:rPr lang="en-IN" b="0" i="0" dirty="0">
                <a:solidFill>
                  <a:srgbClr val="CCCCCC"/>
                </a:solidFill>
                <a:effectLst/>
                <a:latin typeface="Segoe WPC"/>
              </a:rPr>
              <a:t>When saving in TensorFlow format, all objects referenced by the network are saved in the same format as </a:t>
            </a:r>
            <a:r>
              <a:rPr lang="en-IN" b="0" i="0" dirty="0" err="1">
                <a:solidFill>
                  <a:srgbClr val="CCCCCC"/>
                </a:solidFill>
                <a:effectLst/>
                <a:latin typeface="Segoe WPC"/>
              </a:rPr>
              <a:t>tf.train.Checkpoint</a:t>
            </a:r>
            <a:r>
              <a:rPr lang="en-IN" b="0" i="0" dirty="0">
                <a:solidFill>
                  <a:srgbClr val="CCCCCC"/>
                </a:solidFill>
                <a:effectLst/>
                <a:latin typeface="Segoe WPC"/>
              </a:rPr>
              <a:t>, including any Layer instances or Optimizer instances assigned to object attributes. For networks constructed from inputs and outputs using </a:t>
            </a:r>
            <a:r>
              <a:rPr lang="en-IN" b="0" i="0" dirty="0" err="1">
                <a:solidFill>
                  <a:srgbClr val="CCCCCC"/>
                </a:solidFill>
                <a:effectLst/>
                <a:latin typeface="Segoe WPC"/>
              </a:rPr>
              <a:t>tf.keras.Model</a:t>
            </a:r>
            <a:r>
              <a:rPr lang="en-IN" b="0" i="0" dirty="0">
                <a:solidFill>
                  <a:srgbClr val="CCCCCC"/>
                </a:solidFill>
                <a:effectLst/>
                <a:latin typeface="Segoe WPC"/>
              </a:rPr>
              <a:t>(inputs, outputs), Layer instances used by the network are tracked/saved automatically. For user-defined classes which inherit from </a:t>
            </a:r>
            <a:r>
              <a:rPr lang="en-IN" b="0" i="0" dirty="0" err="1">
                <a:solidFill>
                  <a:srgbClr val="CCCCCC"/>
                </a:solidFill>
                <a:effectLst/>
                <a:latin typeface="Segoe WPC"/>
              </a:rPr>
              <a:t>tf.keras.Model</a:t>
            </a:r>
            <a:r>
              <a:rPr lang="en-IN" b="0" i="0" dirty="0">
                <a:solidFill>
                  <a:srgbClr val="CCCCCC"/>
                </a:solidFill>
                <a:effectLst/>
                <a:latin typeface="Segoe WPC"/>
              </a:rPr>
              <a:t>, Layer instances must be assigned to object attributes, typically in the constructor. See the documentation of </a:t>
            </a:r>
            <a:r>
              <a:rPr lang="en-IN" b="0" i="0" dirty="0" err="1">
                <a:solidFill>
                  <a:srgbClr val="CCCCCC"/>
                </a:solidFill>
                <a:effectLst/>
                <a:latin typeface="Segoe WPC"/>
              </a:rPr>
              <a:t>tf.train.Checkpoint</a:t>
            </a:r>
            <a:r>
              <a:rPr lang="en-IN" b="0" i="0" dirty="0">
                <a:solidFill>
                  <a:srgbClr val="CCCCCC"/>
                </a:solidFill>
                <a:effectLst/>
                <a:latin typeface="Segoe WPC"/>
              </a:rPr>
              <a:t> and </a:t>
            </a:r>
            <a:r>
              <a:rPr lang="en-IN" b="0" i="0" dirty="0" err="1">
                <a:solidFill>
                  <a:srgbClr val="CCCCCC"/>
                </a:solidFill>
                <a:effectLst/>
                <a:latin typeface="Segoe WPC"/>
              </a:rPr>
              <a:t>tf.keras.Model</a:t>
            </a:r>
            <a:r>
              <a:rPr lang="en-IN" b="0" i="0" dirty="0">
                <a:solidFill>
                  <a:srgbClr val="CCCCCC"/>
                </a:solidFill>
                <a:effectLst/>
                <a:latin typeface="Segoe WPC"/>
              </a:rPr>
              <a:t> for details.</a:t>
            </a:r>
          </a:p>
          <a:p>
            <a:pPr algn="l"/>
            <a:r>
              <a:rPr lang="en-IN" b="0" i="0" dirty="0">
                <a:solidFill>
                  <a:srgbClr val="CCCCCC"/>
                </a:solidFill>
                <a:effectLst/>
                <a:latin typeface="Segoe WPC"/>
              </a:rPr>
              <a:t>While the formats are the same, do not mix </a:t>
            </a:r>
            <a:r>
              <a:rPr lang="en-IN" b="0" i="0" dirty="0" err="1">
                <a:solidFill>
                  <a:srgbClr val="CCCCCC"/>
                </a:solidFill>
                <a:effectLst/>
                <a:latin typeface="Segoe WPC"/>
              </a:rPr>
              <a:t>save_weights</a:t>
            </a:r>
            <a:r>
              <a:rPr lang="en-IN" b="0" i="0" dirty="0">
                <a:solidFill>
                  <a:srgbClr val="CCCCCC"/>
                </a:solidFill>
                <a:effectLst/>
                <a:latin typeface="Segoe WPC"/>
              </a:rPr>
              <a:t> and </a:t>
            </a:r>
            <a:r>
              <a:rPr lang="en-IN" b="0" i="0" dirty="0" err="1">
                <a:solidFill>
                  <a:srgbClr val="CCCCCC"/>
                </a:solidFill>
                <a:effectLst/>
                <a:latin typeface="Segoe WPC"/>
              </a:rPr>
              <a:t>tf.train.Checkpoint</a:t>
            </a:r>
            <a:r>
              <a:rPr lang="en-IN" b="0" i="0" dirty="0">
                <a:solidFill>
                  <a:srgbClr val="CCCCCC"/>
                </a:solidFill>
                <a:effectLst/>
                <a:latin typeface="Segoe WPC"/>
              </a:rPr>
              <a:t>. Checkpoints saved by </a:t>
            </a:r>
            <a:r>
              <a:rPr lang="en-IN" b="0" i="0" dirty="0" err="1">
                <a:solidFill>
                  <a:srgbClr val="CCCCCC"/>
                </a:solidFill>
                <a:effectLst/>
                <a:latin typeface="Segoe WPC"/>
              </a:rPr>
              <a:t>Model.save_weights</a:t>
            </a:r>
            <a:r>
              <a:rPr lang="en-IN" b="0" i="0" dirty="0">
                <a:solidFill>
                  <a:srgbClr val="CCCCCC"/>
                </a:solidFill>
                <a:effectLst/>
                <a:latin typeface="Segoe WPC"/>
              </a:rPr>
              <a:t> should be loaded using </a:t>
            </a:r>
            <a:r>
              <a:rPr lang="en-IN" b="0" i="0" dirty="0" err="1">
                <a:solidFill>
                  <a:srgbClr val="CCCCCC"/>
                </a:solidFill>
                <a:effectLst/>
                <a:latin typeface="Segoe WPC"/>
              </a:rPr>
              <a:t>Model.load_weights</a:t>
            </a:r>
            <a:r>
              <a:rPr lang="en-IN" b="0" i="0" dirty="0">
                <a:solidFill>
                  <a:srgbClr val="CCCCCC"/>
                </a:solidFill>
                <a:effectLst/>
                <a:latin typeface="Segoe WPC"/>
              </a:rPr>
              <a:t>. Checkpoints saved using </a:t>
            </a:r>
            <a:r>
              <a:rPr lang="en-IN" b="0" i="0" dirty="0" err="1">
                <a:solidFill>
                  <a:srgbClr val="CCCCCC"/>
                </a:solidFill>
                <a:effectLst/>
                <a:latin typeface="Segoe WPC"/>
              </a:rPr>
              <a:t>tf.train.Checkpoint.save</a:t>
            </a:r>
            <a:r>
              <a:rPr lang="en-IN" b="0" i="0" dirty="0">
                <a:solidFill>
                  <a:srgbClr val="CCCCCC"/>
                </a:solidFill>
                <a:effectLst/>
                <a:latin typeface="Segoe WPC"/>
              </a:rPr>
              <a:t> should be restored using the corresponding </a:t>
            </a:r>
            <a:r>
              <a:rPr lang="en-IN" b="0" i="0" dirty="0" err="1">
                <a:solidFill>
                  <a:srgbClr val="CCCCCC"/>
                </a:solidFill>
                <a:effectLst/>
                <a:latin typeface="Segoe WPC"/>
              </a:rPr>
              <a:t>tf.train.Checkpoint.restore</a:t>
            </a:r>
            <a:r>
              <a:rPr lang="en-IN" b="0" i="0" dirty="0">
                <a:solidFill>
                  <a:srgbClr val="CCCCCC"/>
                </a:solidFill>
                <a:effectLst/>
                <a:latin typeface="Segoe WPC"/>
              </a:rPr>
              <a:t>. Prefer </a:t>
            </a:r>
            <a:r>
              <a:rPr lang="en-IN" b="0" i="0" dirty="0" err="1">
                <a:solidFill>
                  <a:srgbClr val="CCCCCC"/>
                </a:solidFill>
                <a:effectLst/>
                <a:latin typeface="Segoe WPC"/>
              </a:rPr>
              <a:t>tf.train.Checkpoint</a:t>
            </a:r>
            <a:r>
              <a:rPr lang="en-IN" b="0" i="0" dirty="0">
                <a:solidFill>
                  <a:srgbClr val="CCCCCC"/>
                </a:solidFill>
                <a:effectLst/>
                <a:latin typeface="Segoe WPC"/>
              </a:rPr>
              <a:t> over </a:t>
            </a:r>
            <a:r>
              <a:rPr lang="en-IN" b="0" i="0" dirty="0" err="1">
                <a:solidFill>
                  <a:srgbClr val="CCCCCC"/>
                </a:solidFill>
                <a:effectLst/>
                <a:latin typeface="Segoe WPC"/>
              </a:rPr>
              <a:t>save_weights</a:t>
            </a:r>
            <a:r>
              <a:rPr lang="en-IN" b="0" i="0" dirty="0">
                <a:solidFill>
                  <a:srgbClr val="CCCCCC"/>
                </a:solidFill>
                <a:effectLst/>
                <a:latin typeface="Segoe WPC"/>
              </a:rPr>
              <a:t> for training checkpoints.</a:t>
            </a:r>
          </a:p>
          <a:p>
            <a:pPr algn="l"/>
            <a:r>
              <a:rPr lang="en-IN" b="0" i="0" dirty="0">
                <a:solidFill>
                  <a:srgbClr val="CCCCCC"/>
                </a:solidFill>
                <a:effectLst/>
                <a:latin typeface="Segoe WPC"/>
              </a:rPr>
              <a:t>The TensorFlow format matches objects and variables by starting at a root object, self for </a:t>
            </a:r>
            <a:r>
              <a:rPr lang="en-IN" b="0" i="0" dirty="0" err="1">
                <a:solidFill>
                  <a:srgbClr val="CCCCCC"/>
                </a:solidFill>
                <a:effectLst/>
                <a:latin typeface="Segoe WPC"/>
              </a:rPr>
              <a:t>save_weights</a:t>
            </a:r>
            <a:r>
              <a:rPr lang="en-IN" b="0" i="0" dirty="0">
                <a:solidFill>
                  <a:srgbClr val="CCCCCC"/>
                </a:solidFill>
                <a:effectLst/>
                <a:latin typeface="Segoe WPC"/>
              </a:rPr>
              <a:t>, and greedily matching attribute names. For </a:t>
            </a:r>
            <a:r>
              <a:rPr lang="en-IN" b="0" i="0" dirty="0" err="1">
                <a:solidFill>
                  <a:srgbClr val="CCCCCC"/>
                </a:solidFill>
                <a:effectLst/>
                <a:latin typeface="Segoe WPC"/>
              </a:rPr>
              <a:t>Model.save</a:t>
            </a:r>
            <a:r>
              <a:rPr lang="en-IN" b="0" i="0" dirty="0">
                <a:solidFill>
                  <a:srgbClr val="CCCCCC"/>
                </a:solidFill>
                <a:effectLst/>
                <a:latin typeface="Segoe WPC"/>
              </a:rPr>
              <a:t> this is the Model, and for </a:t>
            </a:r>
            <a:r>
              <a:rPr lang="en-IN" b="0" i="0" dirty="0" err="1">
                <a:solidFill>
                  <a:srgbClr val="CCCCCC"/>
                </a:solidFill>
                <a:effectLst/>
                <a:latin typeface="Segoe WPC"/>
              </a:rPr>
              <a:t>Checkpoint.save</a:t>
            </a:r>
            <a:r>
              <a:rPr lang="en-IN" b="0" i="0" dirty="0">
                <a:solidFill>
                  <a:srgbClr val="CCCCCC"/>
                </a:solidFill>
                <a:effectLst/>
                <a:latin typeface="Segoe WPC"/>
              </a:rPr>
              <a:t> this is the Checkpoint even if the Checkpoint has a model attached. This means saving a </a:t>
            </a:r>
            <a:r>
              <a:rPr lang="en-IN" b="0" i="0" dirty="0" err="1">
                <a:solidFill>
                  <a:srgbClr val="CCCCCC"/>
                </a:solidFill>
                <a:effectLst/>
                <a:latin typeface="Segoe WPC"/>
              </a:rPr>
              <a:t>tf.keras.Model</a:t>
            </a:r>
            <a:r>
              <a:rPr lang="en-IN" b="0" i="0" dirty="0">
                <a:solidFill>
                  <a:srgbClr val="CCCCCC"/>
                </a:solidFill>
                <a:effectLst/>
                <a:latin typeface="Segoe WPC"/>
              </a:rPr>
              <a:t> using </a:t>
            </a:r>
            <a:r>
              <a:rPr lang="en-IN" b="0" i="0" dirty="0" err="1">
                <a:solidFill>
                  <a:srgbClr val="CCCCCC"/>
                </a:solidFill>
                <a:effectLst/>
                <a:latin typeface="Segoe WPC"/>
              </a:rPr>
              <a:t>save_weights</a:t>
            </a:r>
            <a:r>
              <a:rPr lang="en-IN" b="0" i="0" dirty="0">
                <a:solidFill>
                  <a:srgbClr val="CCCCCC"/>
                </a:solidFill>
                <a:effectLst/>
                <a:latin typeface="Segoe WPC"/>
              </a:rPr>
              <a:t> and loading into a </a:t>
            </a:r>
            <a:r>
              <a:rPr lang="en-IN" b="0" i="0" dirty="0" err="1">
                <a:solidFill>
                  <a:srgbClr val="CCCCCC"/>
                </a:solidFill>
                <a:effectLst/>
                <a:latin typeface="Segoe WPC"/>
              </a:rPr>
              <a:t>tf.train.Checkpoint</a:t>
            </a:r>
            <a:r>
              <a:rPr lang="en-IN" b="0" i="0" dirty="0">
                <a:solidFill>
                  <a:srgbClr val="CCCCCC"/>
                </a:solidFill>
                <a:effectLst/>
                <a:latin typeface="Segoe WPC"/>
              </a:rPr>
              <a:t> with a Model attached (or vice versa) will not match the Model's variables. See the</a:t>
            </a:r>
            <a:br>
              <a:rPr lang="en-IN" b="0" i="0" dirty="0">
                <a:solidFill>
                  <a:srgbClr val="CCCCCC"/>
                </a:solidFill>
                <a:effectLst/>
                <a:latin typeface="Segoe WPC"/>
              </a:rPr>
            </a:br>
            <a:r>
              <a:rPr lang="en-IN" b="0" i="0" u="none" strike="noStrike" dirty="0">
                <a:solidFill>
                  <a:srgbClr val="3794FF"/>
                </a:solidFill>
                <a:effectLst/>
                <a:latin typeface="Segoe WPC"/>
                <a:hlinkClick r:id="rId3" tooltip="https://www.tensorflow.org/guide/checkpoint"/>
              </a:rPr>
              <a:t>guide to training checkpoints</a:t>
            </a:r>
            <a:r>
              <a:rPr lang="en-IN" b="0" i="0" dirty="0">
                <a:solidFill>
                  <a:srgbClr val="CCCCCC"/>
                </a:solidFill>
                <a:effectLst/>
                <a:latin typeface="Segoe WPC"/>
              </a:rPr>
              <a:t> for details on the TensorFlow format.</a:t>
            </a: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filepath</a:t>
            </a:r>
            <a:r>
              <a:rPr lang="en-IN" b="0" i="0" dirty="0">
                <a:solidFill>
                  <a:srgbClr val="CCCCCC"/>
                </a:solidFill>
                <a:effectLst/>
                <a:latin typeface="Segoe WPC"/>
              </a:rPr>
              <a:t>: String or </a:t>
            </a:r>
            <a:r>
              <a:rPr lang="en-IN" b="0" i="0" dirty="0" err="1">
                <a:solidFill>
                  <a:srgbClr val="CCCCCC"/>
                </a:solidFill>
                <a:effectLst/>
                <a:latin typeface="Segoe WPC"/>
              </a:rPr>
              <a:t>PathLike</a:t>
            </a:r>
            <a:r>
              <a:rPr lang="en-IN" b="0" i="0" dirty="0">
                <a:solidFill>
                  <a:srgbClr val="CCCCCC"/>
                </a:solidFill>
                <a:effectLst/>
                <a:latin typeface="Segoe WPC"/>
              </a:rPr>
              <a:t>, path to the file to save the weights to.</a:t>
            </a:r>
            <a:br>
              <a:rPr lang="en-IN" b="0" i="0" dirty="0">
                <a:solidFill>
                  <a:srgbClr val="CCCCCC"/>
                </a:solidFill>
                <a:effectLst/>
                <a:latin typeface="Segoe WPC"/>
              </a:rPr>
            </a:br>
            <a:r>
              <a:rPr lang="en-IN" b="0" i="0" dirty="0">
                <a:solidFill>
                  <a:srgbClr val="CCCCCC"/>
                </a:solidFill>
                <a:effectLst/>
                <a:latin typeface="Segoe WPC"/>
              </a:rPr>
              <a:t>        When saving in TensorFlow format, this is the prefix used for checkpoint files (multiple files are generated). Note that the '.h5' suffix causes weights to be saved in HDF5 format.</a:t>
            </a:r>
            <a:br>
              <a:rPr lang="en-IN" b="0" i="0" dirty="0">
                <a:solidFill>
                  <a:srgbClr val="CCCCCC"/>
                </a:solidFill>
                <a:effectLst/>
                <a:latin typeface="Segoe WPC"/>
              </a:rPr>
            </a:br>
            <a:r>
              <a:rPr lang="en-IN" b="0" i="0" dirty="0">
                <a:solidFill>
                  <a:srgbClr val="CCCCCC"/>
                </a:solidFill>
                <a:effectLst/>
                <a:latin typeface="Segoe WPC"/>
              </a:rPr>
              <a:t>    overwrite: Whether to silently overwrite any existing file at the</a:t>
            </a:r>
            <a:br>
              <a:rPr lang="en-IN" b="0" i="0" dirty="0">
                <a:solidFill>
                  <a:srgbClr val="CCCCCC"/>
                </a:solidFill>
                <a:effectLst/>
                <a:latin typeface="Segoe WPC"/>
              </a:rPr>
            </a:br>
            <a:r>
              <a:rPr lang="en-IN" b="0" i="0" dirty="0">
                <a:solidFill>
                  <a:srgbClr val="CCCCCC"/>
                </a:solidFill>
                <a:effectLst/>
                <a:latin typeface="Segoe WPC"/>
              </a:rPr>
              <a:t>        target location, or provide the user with a manual prompt.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save_format</a:t>
            </a:r>
            <a:r>
              <a:rPr lang="en-IN" b="0" i="0" dirty="0">
                <a:solidFill>
                  <a:srgbClr val="CCCCCC"/>
                </a:solidFill>
                <a:effectLst/>
                <a:latin typeface="Segoe WPC"/>
              </a:rPr>
              <a:t>: Either '</a:t>
            </a:r>
            <a:r>
              <a:rPr lang="en-IN" b="0" i="0" dirty="0" err="1">
                <a:solidFill>
                  <a:srgbClr val="CCCCCC"/>
                </a:solidFill>
                <a:effectLst/>
                <a:latin typeface="Segoe WPC"/>
              </a:rPr>
              <a:t>tf</a:t>
            </a:r>
            <a:r>
              <a:rPr lang="en-IN" b="0" i="0" dirty="0">
                <a:solidFill>
                  <a:srgbClr val="CCCCCC"/>
                </a:solidFill>
                <a:effectLst/>
                <a:latin typeface="Segoe WPC"/>
              </a:rPr>
              <a:t>' or 'h5'. A </a:t>
            </a:r>
            <a:r>
              <a:rPr lang="en-IN" b="0" i="0" dirty="0" err="1">
                <a:solidFill>
                  <a:srgbClr val="CCCCCC"/>
                </a:solidFill>
                <a:effectLst/>
                <a:latin typeface="Segoe WPC"/>
              </a:rPr>
              <a:t>filepath</a:t>
            </a:r>
            <a:r>
              <a:rPr lang="en-IN" b="0" i="0" dirty="0">
                <a:solidFill>
                  <a:srgbClr val="CCCCCC"/>
                </a:solidFill>
                <a:effectLst/>
                <a:latin typeface="Segoe WPC"/>
              </a:rPr>
              <a:t> ending in '.h5' or</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keras</a:t>
            </a:r>
            <a:r>
              <a:rPr lang="en-IN" b="0" i="0" dirty="0">
                <a:solidFill>
                  <a:srgbClr val="CCCCCC"/>
                </a:solidFill>
                <a:effectLst/>
                <a:latin typeface="Segoe WPC"/>
              </a:rPr>
              <a:t>' will default to HDF5 if </a:t>
            </a:r>
            <a:r>
              <a:rPr lang="en-IN" b="0" i="0" dirty="0" err="1">
                <a:solidFill>
                  <a:srgbClr val="CCCCCC"/>
                </a:solidFill>
                <a:effectLst/>
                <a:latin typeface="Segoe WPC"/>
              </a:rPr>
              <a:t>save_format</a:t>
            </a:r>
            <a:r>
              <a:rPr lang="en-IN" b="0" i="0" dirty="0">
                <a:solidFill>
                  <a:srgbClr val="CCCCCC"/>
                </a:solidFill>
                <a:effectLst/>
                <a:latin typeface="Segoe WPC"/>
              </a:rPr>
              <a:t> is None. Otherwise None defaults to '</a:t>
            </a:r>
            <a:r>
              <a:rPr lang="en-IN" b="0" i="0" dirty="0" err="1">
                <a:solidFill>
                  <a:srgbClr val="CCCCCC"/>
                </a:solidFill>
                <a:effectLst/>
                <a:latin typeface="Segoe WPC"/>
              </a:rPr>
              <a:t>tf</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options: Optional </a:t>
            </a:r>
            <a:r>
              <a:rPr lang="en-IN" b="0" i="0" dirty="0" err="1">
                <a:solidFill>
                  <a:srgbClr val="CCCCCC"/>
                </a:solidFill>
                <a:effectLst/>
                <a:latin typeface="Segoe WPC"/>
              </a:rPr>
              <a:t>tf.train.CheckpointOptions</a:t>
            </a:r>
            <a:r>
              <a:rPr lang="en-IN" b="0" i="0" dirty="0">
                <a:solidFill>
                  <a:srgbClr val="CCCCCC"/>
                </a:solidFill>
                <a:effectLst/>
                <a:latin typeface="Segoe WPC"/>
              </a:rPr>
              <a:t> object that specifies</a:t>
            </a:r>
            <a:br>
              <a:rPr lang="en-IN" b="0" i="0" dirty="0">
                <a:solidFill>
                  <a:srgbClr val="CCCCCC"/>
                </a:solidFill>
                <a:effectLst/>
                <a:latin typeface="Segoe WPC"/>
              </a:rPr>
            </a:br>
            <a:r>
              <a:rPr lang="en-IN" b="0" i="0" dirty="0">
                <a:solidFill>
                  <a:srgbClr val="CCCCCC"/>
                </a:solidFill>
                <a:effectLst/>
                <a:latin typeface="Segoe WPC"/>
              </a:rPr>
              <a:t>        options for saving weights.</a:t>
            </a:r>
          </a:p>
          <a:p>
            <a:pPr algn="l"/>
            <a:r>
              <a:rPr lang="en-IN" b="0" i="0" dirty="0">
                <a:solidFill>
                  <a:srgbClr val="CCCCCC"/>
                </a:solidFill>
                <a:effectLst/>
                <a:latin typeface="Segoe WPC"/>
              </a:rPr>
              <a:t>Raises:</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ImportError</a:t>
            </a:r>
            <a:r>
              <a:rPr lang="en-IN" b="0" i="0" dirty="0">
                <a:solidFill>
                  <a:srgbClr val="CCCCCC"/>
                </a:solidFill>
                <a:effectLst/>
                <a:latin typeface="Segoe WPC"/>
              </a:rPr>
              <a:t>: If h5py is not available when attempting to save in HDF5</a:t>
            </a:r>
            <a:br>
              <a:rPr lang="en-IN" b="0" i="0" dirty="0">
                <a:solidFill>
                  <a:srgbClr val="CCCCCC"/>
                </a:solidFill>
                <a:effectLst/>
                <a:latin typeface="Segoe WPC"/>
              </a:rPr>
            </a:br>
            <a:r>
              <a:rPr lang="en-IN" b="0" i="0" dirty="0">
                <a:solidFill>
                  <a:srgbClr val="CCCCCC"/>
                </a:solidFill>
                <a:effectLst/>
                <a:latin typeface="Segoe WPC"/>
              </a:rPr>
              <a:t>        format.</a:t>
            </a:r>
          </a:p>
          <a:p>
            <a:pPr algn="l"/>
            <a:endParaRPr lang="en-IN" b="0" i="0" dirty="0">
              <a:solidFill>
                <a:srgbClr val="CCCCCC"/>
              </a:solidFill>
              <a:effectLst/>
              <a:latin typeface="Segoe WPC"/>
            </a:endParaRPr>
          </a:p>
          <a:p>
            <a:pPr algn="l"/>
            <a:r>
              <a:rPr lang="en-IN" b="1" i="0" u="sng" dirty="0" err="1">
                <a:solidFill>
                  <a:srgbClr val="CCCCCC"/>
                </a:solidFill>
                <a:effectLst/>
                <a:latin typeface="Segoe WPC"/>
              </a:rPr>
              <a:t>Model.predict</a:t>
            </a:r>
            <a:r>
              <a:rPr lang="en-IN" b="1" i="0" u="sng" dirty="0">
                <a:solidFill>
                  <a:srgbClr val="CCCCCC"/>
                </a:solidFill>
                <a:effectLst/>
                <a:latin typeface="Segoe WPC"/>
              </a:rPr>
              <a:t>() </a:t>
            </a:r>
            <a:r>
              <a:rPr lang="en-IN" b="0" i="0" dirty="0">
                <a:solidFill>
                  <a:srgbClr val="CCCCCC"/>
                </a:solidFill>
                <a:effectLst/>
                <a:latin typeface="Segoe WPC"/>
              </a:rPr>
              <a:t>: Generates output predictions for the input samples.</a:t>
            </a:r>
          </a:p>
          <a:p>
            <a:pPr algn="l"/>
            <a:r>
              <a:rPr lang="en-IN" b="0" i="0" dirty="0">
                <a:solidFill>
                  <a:srgbClr val="CCCCCC"/>
                </a:solidFill>
                <a:effectLst/>
                <a:latin typeface="Segoe WPC"/>
              </a:rPr>
              <a:t>Computation is done in batches. This method is designed for performance in large scale inputs. For small amount of inputs that fit in one batch, directly using __call__() is recommended for faster execution, e.g., model(x), or model(x, training=False) if you have layers such as </a:t>
            </a:r>
            <a:r>
              <a:rPr lang="en-IN" b="0" i="0" dirty="0" err="1">
                <a:solidFill>
                  <a:srgbClr val="CCCCCC"/>
                </a:solidFill>
                <a:effectLst/>
                <a:latin typeface="Segoe WPC"/>
              </a:rPr>
              <a:t>tf.keras.layers.BatchNormalization</a:t>
            </a:r>
            <a:r>
              <a:rPr lang="en-IN" b="0" i="0" dirty="0">
                <a:solidFill>
                  <a:srgbClr val="CCCCCC"/>
                </a:solidFill>
                <a:effectLst/>
                <a:latin typeface="Segoe WPC"/>
              </a:rPr>
              <a:t> that behaves differently during inference. Also, note the fact that test loss is not affected by regularization layers like noise and dropout.</a:t>
            </a:r>
          </a:p>
          <a:p>
            <a:pPr algn="l"/>
            <a:r>
              <a:rPr lang="en-IN" b="0" i="0" dirty="0" err="1">
                <a:solidFill>
                  <a:srgbClr val="CCCCCC"/>
                </a:solidFill>
                <a:effectLst/>
                <a:latin typeface="Segoe WPC"/>
              </a:rPr>
              <a:t>Args</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x: Input samples. It could be:</a:t>
            </a:r>
          </a:p>
          <a:p>
            <a:pPr algn="l">
              <a:buFont typeface="Arial" panose="020B0604020202020204" pitchFamily="34" charset="0"/>
              <a:buChar char="•"/>
            </a:pPr>
            <a:r>
              <a:rPr lang="en-IN" b="0" i="0" dirty="0">
                <a:solidFill>
                  <a:srgbClr val="CCCCCC"/>
                </a:solidFill>
                <a:effectLst/>
                <a:latin typeface="Segoe WPC"/>
              </a:rPr>
              <a:t>A </a:t>
            </a:r>
            <a:r>
              <a:rPr lang="en-IN" b="0" i="0" dirty="0" err="1">
                <a:solidFill>
                  <a:srgbClr val="CCCCCC"/>
                </a:solidFill>
                <a:effectLst/>
                <a:latin typeface="Segoe WPC"/>
              </a:rPr>
              <a:t>Numpy</a:t>
            </a:r>
            <a:r>
              <a:rPr lang="en-IN" b="0" i="0" dirty="0">
                <a:solidFill>
                  <a:srgbClr val="CCCCCC"/>
                </a:solidFill>
                <a:effectLst/>
                <a:latin typeface="Segoe WPC"/>
              </a:rPr>
              <a:t> array (or array-like), or a list of arrays (in case the model has multiple inputs).</a:t>
            </a:r>
          </a:p>
          <a:p>
            <a:pPr algn="l">
              <a:buFont typeface="Arial" panose="020B0604020202020204" pitchFamily="34" charset="0"/>
              <a:buChar char="•"/>
            </a:pPr>
            <a:r>
              <a:rPr lang="en-IN" b="0" i="0" dirty="0">
                <a:solidFill>
                  <a:srgbClr val="CCCCCC"/>
                </a:solidFill>
                <a:effectLst/>
                <a:latin typeface="Segoe WPC"/>
              </a:rPr>
              <a:t>A TensorFlow tensor, or a list of tensors (in case the model has multiple inputs).</a:t>
            </a:r>
          </a:p>
          <a:p>
            <a:pPr algn="l">
              <a:buFont typeface="Arial" panose="020B0604020202020204" pitchFamily="34" charset="0"/>
              <a:buChar char="•"/>
            </a:pPr>
            <a:r>
              <a:rPr lang="en-IN" b="0" i="0" dirty="0">
                <a:solidFill>
                  <a:srgbClr val="CCCCCC"/>
                </a:solidFill>
                <a:effectLst/>
                <a:latin typeface="Segoe WPC"/>
              </a:rPr>
              <a:t>A </a:t>
            </a:r>
            <a:r>
              <a:rPr lang="en-IN" b="0" i="0" dirty="0" err="1">
                <a:solidFill>
                  <a:srgbClr val="CCCCCC"/>
                </a:solidFill>
                <a:effectLst/>
                <a:latin typeface="Segoe WPC"/>
              </a:rPr>
              <a:t>tf.data</a:t>
            </a:r>
            <a:r>
              <a:rPr lang="en-IN" b="0" i="0" dirty="0">
                <a:solidFill>
                  <a:srgbClr val="CCCCCC"/>
                </a:solidFill>
                <a:effectLst/>
                <a:latin typeface="Segoe WPC"/>
              </a:rPr>
              <a:t> dataset.</a:t>
            </a:r>
          </a:p>
          <a:p>
            <a:pPr algn="l">
              <a:buFont typeface="Arial" panose="020B0604020202020204" pitchFamily="34" charset="0"/>
              <a:buChar char="•"/>
            </a:pPr>
            <a:r>
              <a:rPr lang="en-IN" b="0" i="0" dirty="0">
                <a:solidFill>
                  <a:srgbClr val="CCCCCC"/>
                </a:solidFill>
                <a:effectLst/>
                <a:latin typeface="Segoe WPC"/>
              </a:rPr>
              <a:t>A generator or </a:t>
            </a:r>
            <a:r>
              <a:rPr lang="en-IN" b="0" i="0" dirty="0" err="1">
                <a:solidFill>
                  <a:srgbClr val="CCCCCC"/>
                </a:solidFill>
                <a:effectLst/>
                <a:latin typeface="Segoe WPC"/>
              </a:rPr>
              <a:t>keras.utils.Sequence</a:t>
            </a:r>
            <a:r>
              <a:rPr lang="en-IN" b="0" i="0" dirty="0">
                <a:solidFill>
                  <a:srgbClr val="CCCCCC"/>
                </a:solidFill>
                <a:effectLst/>
                <a:latin typeface="Segoe WPC"/>
              </a:rPr>
              <a:t> instance. A more detailed description of unpacking </a:t>
            </a:r>
            <a:r>
              <a:rPr lang="en-IN" b="0" i="0" dirty="0" err="1">
                <a:solidFill>
                  <a:srgbClr val="CCCCCC"/>
                </a:solidFill>
                <a:effectLst/>
                <a:latin typeface="Segoe WPC"/>
              </a:rPr>
              <a:t>behavior</a:t>
            </a:r>
            <a:r>
              <a:rPr lang="en-IN" b="0" i="0" dirty="0">
                <a:solidFill>
                  <a:srgbClr val="CCCCCC"/>
                </a:solidFill>
                <a:effectLst/>
                <a:latin typeface="Segoe WPC"/>
              </a:rPr>
              <a:t> for iterator types (Dataset, generator, Sequence) is given in the Unpacking </a:t>
            </a:r>
            <a:r>
              <a:rPr lang="en-IN" b="0" i="0" dirty="0" err="1">
                <a:solidFill>
                  <a:srgbClr val="CCCCCC"/>
                </a:solidFill>
                <a:effectLst/>
                <a:latin typeface="Segoe WPC"/>
              </a:rPr>
              <a:t>behavior</a:t>
            </a:r>
            <a:r>
              <a:rPr lang="en-IN" b="0" i="0" dirty="0">
                <a:solidFill>
                  <a:srgbClr val="CCCCCC"/>
                </a:solidFill>
                <a:effectLst/>
                <a:latin typeface="Segoe WPC"/>
              </a:rPr>
              <a:t> for iterator-like inputs section of </a:t>
            </a:r>
            <a:r>
              <a:rPr lang="en-IN" b="0" i="0" dirty="0" err="1">
                <a:solidFill>
                  <a:srgbClr val="CCCCCC"/>
                </a:solidFill>
                <a:effectLst/>
                <a:latin typeface="Segoe WPC"/>
              </a:rPr>
              <a:t>Model.fit</a:t>
            </a:r>
            <a:r>
              <a:rPr lang="en-IN" b="0" i="0" dirty="0">
                <a:solidFill>
                  <a:srgbClr val="CCCCCC"/>
                </a:solidFill>
                <a:effectLst/>
                <a:latin typeface="Segoe WPC"/>
              </a:rPr>
              <a:t>. </a:t>
            </a:r>
            <a:r>
              <a:rPr lang="en-IN" b="0" i="0" dirty="0" err="1">
                <a:solidFill>
                  <a:srgbClr val="CCCCCC"/>
                </a:solidFill>
                <a:effectLst/>
                <a:latin typeface="Segoe WPC"/>
              </a:rPr>
              <a:t>batch_size</a:t>
            </a:r>
            <a:r>
              <a:rPr lang="en-IN" b="0" i="0" dirty="0">
                <a:solidFill>
                  <a:srgbClr val="CCCCCC"/>
                </a:solidFill>
                <a:effectLst/>
                <a:latin typeface="Segoe WPC"/>
              </a:rPr>
              <a:t>: Integer or None. Number of samples per batch. If unspecified, </a:t>
            </a:r>
            <a:r>
              <a:rPr lang="en-IN" b="0" i="0" dirty="0" err="1">
                <a:solidFill>
                  <a:srgbClr val="CCCCCC"/>
                </a:solidFill>
                <a:effectLst/>
                <a:latin typeface="Segoe WPC"/>
              </a:rPr>
              <a:t>batch_size</a:t>
            </a:r>
            <a:r>
              <a:rPr lang="en-IN" b="0" i="0" dirty="0">
                <a:solidFill>
                  <a:srgbClr val="CCCCCC"/>
                </a:solidFill>
                <a:effectLst/>
                <a:latin typeface="Segoe WPC"/>
              </a:rPr>
              <a:t> will default to 32. Do not specify the </a:t>
            </a:r>
            <a:r>
              <a:rPr lang="en-IN" b="0" i="0" dirty="0" err="1">
                <a:solidFill>
                  <a:srgbClr val="CCCCCC"/>
                </a:solidFill>
                <a:effectLst/>
                <a:latin typeface="Segoe WPC"/>
              </a:rPr>
              <a:t>batch_size</a:t>
            </a:r>
            <a:r>
              <a:rPr lang="en-IN" b="0" i="0" dirty="0">
                <a:solidFill>
                  <a:srgbClr val="CCCCCC"/>
                </a:solidFill>
                <a:effectLst/>
                <a:latin typeface="Segoe WPC"/>
              </a:rPr>
              <a:t> if your data is in the form of dataset, generators, or </a:t>
            </a:r>
            <a:r>
              <a:rPr lang="en-IN" b="0" i="0" dirty="0" err="1">
                <a:solidFill>
                  <a:srgbClr val="CCCCCC"/>
                </a:solidFill>
                <a:effectLst/>
                <a:latin typeface="Segoe WPC"/>
              </a:rPr>
              <a:t>keras.utils.Sequence</a:t>
            </a:r>
            <a:r>
              <a:rPr lang="en-IN" b="0" i="0" dirty="0">
                <a:solidFill>
                  <a:srgbClr val="CCCCCC"/>
                </a:solidFill>
                <a:effectLst/>
                <a:latin typeface="Segoe WPC"/>
              </a:rPr>
              <a:t> instances (since they generate batches). verbose: Verbosity mode, 0 or 1. steps: Total number of steps (batches of samples) before declaring the prediction round finished. Ignored with the default value of None. If x is a </a:t>
            </a:r>
            <a:r>
              <a:rPr lang="en-IN" b="0" i="0" dirty="0" err="1">
                <a:solidFill>
                  <a:srgbClr val="CCCCCC"/>
                </a:solidFill>
                <a:effectLst/>
                <a:latin typeface="Segoe WPC"/>
              </a:rPr>
              <a:t>tf.data</a:t>
            </a:r>
            <a:r>
              <a:rPr lang="en-IN" b="0" i="0" dirty="0">
                <a:solidFill>
                  <a:srgbClr val="CCCCCC"/>
                </a:solidFill>
                <a:effectLst/>
                <a:latin typeface="Segoe WPC"/>
              </a:rPr>
              <a:t> dataset and steps is None, predict() will run until the input dataset is exhausted. </a:t>
            </a:r>
            <a:r>
              <a:rPr lang="en-IN" b="0" i="0" dirty="0" err="1">
                <a:solidFill>
                  <a:srgbClr val="CCCCCC"/>
                </a:solidFill>
                <a:effectLst/>
                <a:latin typeface="Segoe WPC"/>
              </a:rPr>
              <a:t>callbacks</a:t>
            </a:r>
            <a:r>
              <a:rPr lang="en-IN" b="0" i="0" dirty="0">
                <a:solidFill>
                  <a:srgbClr val="CCCCCC"/>
                </a:solidFill>
                <a:effectLst/>
                <a:latin typeface="Segoe WPC"/>
              </a:rPr>
              <a:t>: List of </a:t>
            </a:r>
            <a:r>
              <a:rPr lang="en-IN" b="0" i="0" dirty="0" err="1">
                <a:solidFill>
                  <a:srgbClr val="CCCCCC"/>
                </a:solidFill>
                <a:effectLst/>
                <a:latin typeface="Segoe WPC"/>
              </a:rPr>
              <a:t>keras.callbacks.Callback</a:t>
            </a:r>
            <a:r>
              <a:rPr lang="en-IN" b="0" i="0" dirty="0">
                <a:solidFill>
                  <a:srgbClr val="CCCCCC"/>
                </a:solidFill>
                <a:effectLst/>
                <a:latin typeface="Segoe WPC"/>
              </a:rPr>
              <a:t> instances. List of </a:t>
            </a:r>
            <a:r>
              <a:rPr lang="en-IN" b="0" i="0" dirty="0" err="1">
                <a:solidFill>
                  <a:srgbClr val="CCCCCC"/>
                </a:solidFill>
                <a:effectLst/>
                <a:latin typeface="Segoe WPC"/>
              </a:rPr>
              <a:t>callbacks</a:t>
            </a:r>
            <a:r>
              <a:rPr lang="en-IN" b="0" i="0" dirty="0">
                <a:solidFill>
                  <a:srgbClr val="CCCCCC"/>
                </a:solidFill>
                <a:effectLst/>
                <a:latin typeface="Segoe WPC"/>
              </a:rPr>
              <a:t> to apply during prediction. See </a:t>
            </a:r>
            <a:r>
              <a:rPr lang="en-IN" b="0" i="0" u="none" strike="noStrike" dirty="0" err="1">
                <a:solidFill>
                  <a:srgbClr val="3794FF"/>
                </a:solidFill>
                <a:effectLst/>
                <a:latin typeface="Segoe WPC"/>
                <a:hlinkClick r:id="rId3" tooltip="/api_docs/python/tf/keras/callbacks"/>
              </a:rPr>
              <a:t>callbacks</a:t>
            </a:r>
            <a:r>
              <a:rPr lang="en-IN" b="0" i="0" dirty="0">
                <a:solidFill>
                  <a:srgbClr val="CCCCCC"/>
                </a:solidFill>
                <a:effectLst/>
                <a:latin typeface="Segoe WPC"/>
              </a:rPr>
              <a:t>. </a:t>
            </a:r>
            <a:r>
              <a:rPr lang="en-IN" b="0" i="0" dirty="0" err="1">
                <a:solidFill>
                  <a:srgbClr val="CCCCCC"/>
                </a:solidFill>
                <a:effectLst/>
                <a:latin typeface="Segoe WPC"/>
              </a:rPr>
              <a:t>max_queue_size</a:t>
            </a:r>
            <a:r>
              <a:rPr lang="en-IN" b="0" i="0" dirty="0">
                <a:solidFill>
                  <a:srgbClr val="CCCCCC"/>
                </a:solidFill>
                <a:effectLst/>
                <a:latin typeface="Segoe WPC"/>
              </a:rPr>
              <a:t>: Integer. Used for generator or </a:t>
            </a:r>
            <a:r>
              <a:rPr lang="en-IN" b="0" i="0" dirty="0" err="1">
                <a:solidFill>
                  <a:srgbClr val="CCCCCC"/>
                </a:solidFill>
                <a:effectLst/>
                <a:latin typeface="Segoe WPC"/>
              </a:rPr>
              <a:t>keras.utils.Sequence</a:t>
            </a:r>
            <a:r>
              <a:rPr lang="en-IN" b="0" i="0" dirty="0">
                <a:solidFill>
                  <a:srgbClr val="CCCCCC"/>
                </a:solidFill>
                <a:effectLst/>
                <a:latin typeface="Segoe WPC"/>
              </a:rPr>
              <a:t> input only. Maximum size for the generator queue. If unspecified, </a:t>
            </a:r>
            <a:r>
              <a:rPr lang="en-IN" b="0" i="0" dirty="0" err="1">
                <a:solidFill>
                  <a:srgbClr val="CCCCCC"/>
                </a:solidFill>
                <a:effectLst/>
                <a:latin typeface="Segoe WPC"/>
              </a:rPr>
              <a:t>max_queue_size</a:t>
            </a:r>
            <a:r>
              <a:rPr lang="en-IN" b="0" i="0" dirty="0">
                <a:solidFill>
                  <a:srgbClr val="CCCCCC"/>
                </a:solidFill>
                <a:effectLst/>
                <a:latin typeface="Segoe WPC"/>
              </a:rPr>
              <a:t> will default to 10. workers: Integer. Used for generator or </a:t>
            </a:r>
            <a:r>
              <a:rPr lang="en-IN" b="0" i="0" dirty="0" err="1">
                <a:solidFill>
                  <a:srgbClr val="CCCCCC"/>
                </a:solidFill>
                <a:effectLst/>
                <a:latin typeface="Segoe WPC"/>
              </a:rPr>
              <a:t>keras.utils.Sequence</a:t>
            </a:r>
            <a:r>
              <a:rPr lang="en-IN" b="0" i="0" dirty="0">
                <a:solidFill>
                  <a:srgbClr val="CCCCCC"/>
                </a:solidFill>
                <a:effectLst/>
                <a:latin typeface="Segoe WPC"/>
              </a:rPr>
              <a:t> input only. Maximum number of processes to spin up when using process-based threading. If unspecified, workers will default to 1. </a:t>
            </a:r>
            <a:r>
              <a:rPr lang="en-IN" b="0" i="0" dirty="0" err="1">
                <a:solidFill>
                  <a:srgbClr val="CCCCCC"/>
                </a:solidFill>
                <a:effectLst/>
                <a:latin typeface="Segoe WPC"/>
              </a:rPr>
              <a:t>use_multiprocessing</a:t>
            </a:r>
            <a:r>
              <a:rPr lang="en-IN" b="0" i="0" dirty="0">
                <a:solidFill>
                  <a:srgbClr val="CCCCCC"/>
                </a:solidFill>
                <a:effectLst/>
                <a:latin typeface="Segoe WPC"/>
              </a:rPr>
              <a:t>: Boolean. Used for generator or </a:t>
            </a:r>
            <a:r>
              <a:rPr lang="en-IN" b="0" i="0" dirty="0" err="1">
                <a:solidFill>
                  <a:srgbClr val="CCCCCC"/>
                </a:solidFill>
                <a:effectLst/>
                <a:latin typeface="Segoe WPC"/>
              </a:rPr>
              <a:t>keras.utils.Sequence</a:t>
            </a:r>
            <a:r>
              <a:rPr lang="en-IN" b="0" i="0" dirty="0">
                <a:solidFill>
                  <a:srgbClr val="CCCCCC"/>
                </a:solidFill>
                <a:effectLst/>
                <a:latin typeface="Segoe WPC"/>
              </a:rPr>
              <a:t> input only. If True, use process-based threading. If unspecified, </a:t>
            </a:r>
            <a:r>
              <a:rPr lang="en-IN" b="0" i="0" dirty="0" err="1">
                <a:solidFill>
                  <a:srgbClr val="CCCCCC"/>
                </a:solidFill>
                <a:effectLst/>
                <a:latin typeface="Segoe WPC"/>
              </a:rPr>
              <a:t>use_multiprocessing</a:t>
            </a:r>
            <a:r>
              <a:rPr lang="en-IN" b="0" i="0" dirty="0">
                <a:solidFill>
                  <a:srgbClr val="CCCCCC"/>
                </a:solidFill>
                <a:effectLst/>
                <a:latin typeface="Segoe WPC"/>
              </a:rPr>
              <a:t> will default to False. Note that because this implementation relies on multiprocessing, you should not pass non-</a:t>
            </a:r>
            <a:r>
              <a:rPr lang="en-IN" b="0" i="0" dirty="0" err="1">
                <a:solidFill>
                  <a:srgbClr val="CCCCCC"/>
                </a:solidFill>
                <a:effectLst/>
                <a:latin typeface="Segoe WPC"/>
              </a:rPr>
              <a:t>picklable</a:t>
            </a:r>
            <a:r>
              <a:rPr lang="en-IN" b="0" i="0" dirty="0">
                <a:solidFill>
                  <a:srgbClr val="CCCCCC"/>
                </a:solidFill>
                <a:effectLst/>
                <a:latin typeface="Segoe WPC"/>
              </a:rPr>
              <a:t> arguments to the generator as they can't be passed easily to children processes.</a:t>
            </a:r>
          </a:p>
          <a:p>
            <a:pPr algn="l"/>
            <a:r>
              <a:rPr lang="en-IN" b="0" i="0" dirty="0">
                <a:solidFill>
                  <a:srgbClr val="CCCCCC"/>
                </a:solidFill>
                <a:effectLst/>
                <a:latin typeface="Segoe WPC"/>
              </a:rPr>
              <a:t>See the discussion of Unpacking </a:t>
            </a:r>
            <a:r>
              <a:rPr lang="en-IN" b="0" i="0" dirty="0" err="1">
                <a:solidFill>
                  <a:srgbClr val="CCCCCC"/>
                </a:solidFill>
                <a:effectLst/>
                <a:latin typeface="Segoe WPC"/>
              </a:rPr>
              <a:t>behavior</a:t>
            </a:r>
            <a:r>
              <a:rPr lang="en-IN" b="0" i="0" dirty="0">
                <a:solidFill>
                  <a:srgbClr val="CCCCCC"/>
                </a:solidFill>
                <a:effectLst/>
                <a:latin typeface="Segoe WPC"/>
              </a:rPr>
              <a:t> for iterator-like inputs for </a:t>
            </a:r>
            <a:r>
              <a:rPr lang="en-IN" b="0" i="0" dirty="0" err="1">
                <a:solidFill>
                  <a:srgbClr val="CCCCCC"/>
                </a:solidFill>
                <a:effectLst/>
                <a:latin typeface="Segoe WPC"/>
              </a:rPr>
              <a:t>Model.fit</a:t>
            </a:r>
            <a:r>
              <a:rPr lang="en-IN" b="0" i="0" dirty="0">
                <a:solidFill>
                  <a:srgbClr val="CCCCCC"/>
                </a:solidFill>
                <a:effectLst/>
                <a:latin typeface="Segoe WPC"/>
              </a:rPr>
              <a:t>. Note that </a:t>
            </a:r>
            <a:r>
              <a:rPr lang="en-IN" b="0" i="0" dirty="0" err="1">
                <a:solidFill>
                  <a:srgbClr val="CCCCCC"/>
                </a:solidFill>
                <a:effectLst/>
                <a:latin typeface="Segoe WPC"/>
              </a:rPr>
              <a:t>Model.predict</a:t>
            </a:r>
            <a:r>
              <a:rPr lang="en-IN" b="0" i="0" dirty="0">
                <a:solidFill>
                  <a:srgbClr val="CCCCCC"/>
                </a:solidFill>
                <a:effectLst/>
                <a:latin typeface="Segoe WPC"/>
              </a:rPr>
              <a:t> uses the same interpretation rules as </a:t>
            </a:r>
            <a:r>
              <a:rPr lang="en-IN" b="0" i="0" dirty="0" err="1">
                <a:solidFill>
                  <a:srgbClr val="CCCCCC"/>
                </a:solidFill>
                <a:effectLst/>
                <a:latin typeface="Segoe WPC"/>
              </a:rPr>
              <a:t>Model.fit</a:t>
            </a:r>
            <a:r>
              <a:rPr lang="en-IN" b="0" i="0" dirty="0">
                <a:solidFill>
                  <a:srgbClr val="CCCCCC"/>
                </a:solidFill>
                <a:effectLst/>
                <a:latin typeface="Segoe WPC"/>
              </a:rPr>
              <a:t> and </a:t>
            </a:r>
            <a:r>
              <a:rPr lang="en-IN" b="0" i="0" dirty="0" err="1">
                <a:solidFill>
                  <a:srgbClr val="CCCCCC"/>
                </a:solidFill>
                <a:effectLst/>
                <a:latin typeface="Segoe WPC"/>
              </a:rPr>
              <a:t>Model.evaluate</a:t>
            </a:r>
            <a:r>
              <a:rPr lang="en-IN" b="0" i="0" dirty="0">
                <a:solidFill>
                  <a:srgbClr val="CCCCCC"/>
                </a:solidFill>
                <a:effectLst/>
                <a:latin typeface="Segoe WPC"/>
              </a:rPr>
              <a:t>, so inputs must be unambiguous for all three methods.</a:t>
            </a:r>
          </a:p>
          <a:p>
            <a:pPr algn="l"/>
            <a:r>
              <a:rPr lang="en-IN" b="0" i="0" dirty="0">
                <a:solidFill>
                  <a:srgbClr val="CCCCCC"/>
                </a:solidFill>
                <a:effectLst/>
                <a:latin typeface="Segoe WPC"/>
              </a:rPr>
              <a:t>Returns:</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Numpy</a:t>
            </a:r>
            <a:r>
              <a:rPr lang="en-IN" b="0" i="0" dirty="0">
                <a:solidFill>
                  <a:srgbClr val="CCCCCC"/>
                </a:solidFill>
                <a:effectLst/>
                <a:latin typeface="Segoe WPC"/>
              </a:rPr>
              <a:t> array(s) of predictions.</a:t>
            </a:r>
          </a:p>
          <a:p>
            <a:pPr algn="l"/>
            <a:r>
              <a:rPr lang="en-IN" b="0" i="0" dirty="0">
                <a:solidFill>
                  <a:srgbClr val="CCCCCC"/>
                </a:solidFill>
                <a:effectLst/>
                <a:latin typeface="Segoe WPC"/>
              </a:rPr>
              <a:t>Raises:</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RuntimeError</a:t>
            </a:r>
            <a:r>
              <a:rPr lang="en-IN" b="0" i="0" dirty="0">
                <a:solidFill>
                  <a:srgbClr val="CCCCCC"/>
                </a:solidFill>
                <a:effectLst/>
                <a:latin typeface="Segoe WPC"/>
              </a:rPr>
              <a:t>: If </a:t>
            </a:r>
            <a:r>
              <a:rPr lang="en-IN" b="0" i="0" dirty="0" err="1">
                <a:solidFill>
                  <a:srgbClr val="CCCCCC"/>
                </a:solidFill>
                <a:effectLst/>
                <a:latin typeface="Segoe WPC"/>
              </a:rPr>
              <a:t>model.predict</a:t>
            </a:r>
            <a:r>
              <a:rPr lang="en-IN" b="0" i="0" dirty="0">
                <a:solidFill>
                  <a:srgbClr val="CCCCCC"/>
                </a:solidFill>
                <a:effectLst/>
                <a:latin typeface="Segoe WPC"/>
              </a:rPr>
              <a:t> is wrapped in a </a:t>
            </a:r>
            <a:r>
              <a:rPr lang="en-IN" b="0" i="0" dirty="0" err="1">
                <a:solidFill>
                  <a:srgbClr val="CCCCCC"/>
                </a:solidFill>
                <a:effectLst/>
                <a:latin typeface="Segoe WPC"/>
              </a:rPr>
              <a:t>tf.function</a:t>
            </a:r>
            <a:r>
              <a:rPr lang="en-IN" b="0" i="0" dirty="0">
                <a:solidFill>
                  <a:srgbClr val="CCCCCC"/>
                </a:solidFill>
                <a:effectLst/>
                <a:latin typeface="Segoe WPC"/>
              </a:rPr>
              <a:t>.</a:t>
            </a:r>
            <a:br>
              <a:rPr lang="en-IN" b="0" i="0" dirty="0">
                <a:solidFill>
                  <a:srgbClr val="CCCCCC"/>
                </a:solidFill>
                <a:effectLst/>
                <a:latin typeface="Segoe WPC"/>
              </a:rPr>
            </a:br>
            <a:r>
              <a:rPr lang="en-IN" b="0" i="0" dirty="0">
                <a:solidFill>
                  <a:srgbClr val="CCCCCC"/>
                </a:solidFill>
                <a:effectLst/>
                <a:latin typeface="Segoe WPC"/>
              </a:rPr>
              <a:t>    </a:t>
            </a:r>
            <a:r>
              <a:rPr lang="en-IN" b="0" i="0" dirty="0" err="1">
                <a:solidFill>
                  <a:srgbClr val="CCCCCC"/>
                </a:solidFill>
                <a:effectLst/>
                <a:latin typeface="Segoe WPC"/>
              </a:rPr>
              <a:t>ValueError</a:t>
            </a:r>
            <a:r>
              <a:rPr lang="en-IN" b="0" i="0" dirty="0">
                <a:solidFill>
                  <a:srgbClr val="CCCCCC"/>
                </a:solidFill>
                <a:effectLst/>
                <a:latin typeface="Segoe WPC"/>
              </a:rPr>
              <a:t>: In case of mismatch between the provided</a:t>
            </a:r>
            <a:br>
              <a:rPr lang="en-IN" b="0" i="0" dirty="0">
                <a:solidFill>
                  <a:srgbClr val="CCCCCC"/>
                </a:solidFill>
                <a:effectLst/>
                <a:latin typeface="Segoe WPC"/>
              </a:rPr>
            </a:br>
            <a:r>
              <a:rPr lang="en-IN" b="0" i="0" dirty="0">
                <a:solidFill>
                  <a:srgbClr val="CCCCCC"/>
                </a:solidFill>
                <a:effectLst/>
                <a:latin typeface="Segoe WPC"/>
              </a:rPr>
              <a:t>        input data and the model's expectations, or in case a stateful model receives a number of samples that is not a multiple of the batch size.</a:t>
            </a:r>
          </a:p>
          <a:p>
            <a:pPr algn="l"/>
            <a:endParaRPr lang="en-IN" b="0" i="0" dirty="0">
              <a:solidFill>
                <a:srgbClr val="CCCCCC"/>
              </a:solidFill>
              <a:effectLst/>
              <a:latin typeface="Segoe WPC"/>
            </a:endParaRPr>
          </a:p>
          <a:p>
            <a:endParaRPr lang="en-IN" dirty="0"/>
          </a:p>
        </p:txBody>
      </p:sp>
      <p:sp>
        <p:nvSpPr>
          <p:cNvPr id="4" name="Slide Number Placeholder 3"/>
          <p:cNvSpPr>
            <a:spLocks noGrp="1"/>
          </p:cNvSpPr>
          <p:nvPr>
            <p:ph type="sldNum" sz="quarter" idx="5"/>
          </p:nvPr>
        </p:nvSpPr>
        <p:spPr/>
        <p:txBody>
          <a:bodyPr/>
          <a:lstStyle/>
          <a:p>
            <a:fld id="{3F79707F-7312-4FC1-BA69-E0E06F9D91CD}" type="slidenum">
              <a:rPr lang="en-IN" smtClean="0"/>
              <a:t>5</a:t>
            </a:fld>
            <a:endParaRPr lang="en-IN"/>
          </a:p>
        </p:txBody>
      </p:sp>
    </p:spTree>
    <p:extLst>
      <p:ext uri="{BB962C8B-B14F-4D97-AF65-F5344CB8AC3E}">
        <p14:creationId xmlns:p14="http://schemas.microsoft.com/office/powerpoint/2010/main" val="90724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201247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261A4-C1AC-4960-9DE1-66E123894293}"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208982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19555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79643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80609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72174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88053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213335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93381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232290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0261A4-C1AC-4960-9DE1-66E123894293}" type="datetimeFigureOut">
              <a:rPr lang="en-IN" smtClean="0"/>
              <a:t>21-12-2021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79266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0261A4-C1AC-4960-9DE1-66E123894293}"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27439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0261A4-C1AC-4960-9DE1-66E123894293}" type="datetimeFigureOut">
              <a:rPr lang="en-IN" smtClean="0"/>
              <a:t>21-12-2021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122833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0261A4-C1AC-4960-9DE1-66E123894293}" type="datetimeFigureOut">
              <a:rPr lang="en-IN" smtClean="0"/>
              <a:t>21-12-2021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64502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261A4-C1AC-4960-9DE1-66E123894293}" type="datetimeFigureOut">
              <a:rPr lang="en-IN" smtClean="0"/>
              <a:t>21-12-2021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05825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0261A4-C1AC-4960-9DE1-66E123894293}" type="datetimeFigureOut">
              <a:rPr lang="en-IN" smtClean="0"/>
              <a:t>21-12-2021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377584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30261A4-C1AC-4960-9DE1-66E123894293}" type="datetimeFigureOut">
              <a:rPr lang="en-IN" smtClean="0"/>
              <a:t>21-12-2021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606A072-17D0-4CA5-B931-25B1A98D47B8}" type="slidenum">
              <a:rPr lang="en-IN" smtClean="0"/>
              <a:t>‹#›</a:t>
            </a:fld>
            <a:endParaRPr lang="en-IN"/>
          </a:p>
        </p:txBody>
      </p:sp>
    </p:spTree>
    <p:extLst>
      <p:ext uri="{BB962C8B-B14F-4D97-AF65-F5344CB8AC3E}">
        <p14:creationId xmlns:p14="http://schemas.microsoft.com/office/powerpoint/2010/main" val="114213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30261A4-C1AC-4960-9DE1-66E123894293}" type="datetimeFigureOut">
              <a:rPr lang="en-IN" smtClean="0"/>
              <a:t>21-12-2021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606A072-17D0-4CA5-B931-25B1A98D47B8}" type="slidenum">
              <a:rPr lang="en-IN" smtClean="0"/>
              <a:t>‹#›</a:t>
            </a:fld>
            <a:endParaRPr lang="en-IN"/>
          </a:p>
        </p:txBody>
      </p:sp>
    </p:spTree>
    <p:extLst>
      <p:ext uri="{BB962C8B-B14F-4D97-AF65-F5344CB8AC3E}">
        <p14:creationId xmlns:p14="http://schemas.microsoft.com/office/powerpoint/2010/main" val="230021464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B91C-3F3B-49B1-9032-B24F9F4D5FBA}"/>
              </a:ext>
            </a:extLst>
          </p:cNvPr>
          <p:cNvSpPr>
            <a:spLocks noGrp="1"/>
          </p:cNvSpPr>
          <p:nvPr>
            <p:ph type="ctrTitle"/>
          </p:nvPr>
        </p:nvSpPr>
        <p:spPr>
          <a:xfrm>
            <a:off x="684211" y="685799"/>
            <a:ext cx="10736457" cy="4100805"/>
          </a:xfrm>
        </p:spPr>
        <p:txBody>
          <a:bodyPr>
            <a:normAutofit fontScale="90000"/>
          </a:bodyPr>
          <a:lstStyle/>
          <a:p>
            <a:r>
              <a:rPr lang="en-US" dirty="0"/>
              <a:t>Computer Vision and Deep Learning</a:t>
            </a:r>
            <a:br>
              <a:rPr lang="en-US" dirty="0"/>
            </a:br>
            <a:br>
              <a:rPr lang="en-US" dirty="0"/>
            </a:br>
            <a:r>
              <a:rPr lang="en-US" sz="4800" dirty="0">
                <a:solidFill>
                  <a:schemeClr val="tx1"/>
                </a:solidFill>
              </a:rPr>
              <a:t>Data Classification </a:t>
            </a:r>
            <a:br>
              <a:rPr lang="en-US" sz="4800" dirty="0">
                <a:solidFill>
                  <a:schemeClr val="tx1"/>
                </a:solidFill>
              </a:rPr>
            </a:br>
            <a:r>
              <a:rPr lang="en-US" sz="4800" dirty="0">
                <a:solidFill>
                  <a:schemeClr val="tx1"/>
                </a:solidFill>
              </a:rPr>
              <a:t>(2</a:t>
            </a:r>
            <a:r>
              <a:rPr lang="en-US" sz="4800" baseline="30000" dirty="0">
                <a:solidFill>
                  <a:schemeClr val="tx1"/>
                </a:solidFill>
              </a:rPr>
              <a:t>nd</a:t>
            </a:r>
            <a:r>
              <a:rPr lang="en-US" sz="4800" dirty="0">
                <a:solidFill>
                  <a:schemeClr val="tx1"/>
                </a:solidFill>
              </a:rPr>
              <a:t> Presentation)</a:t>
            </a:r>
            <a:br>
              <a:rPr lang="en-US" sz="4800" dirty="0">
                <a:solidFill>
                  <a:schemeClr val="tx1"/>
                </a:solidFill>
              </a:rPr>
            </a:br>
            <a:endParaRPr lang="en-IN" dirty="0"/>
          </a:p>
        </p:txBody>
      </p:sp>
      <p:sp>
        <p:nvSpPr>
          <p:cNvPr id="3" name="Subtitle 2">
            <a:extLst>
              <a:ext uri="{FF2B5EF4-FFF2-40B4-BE49-F238E27FC236}">
                <a16:creationId xmlns:a16="http://schemas.microsoft.com/office/drawing/2014/main" id="{969A3267-58F3-4905-9C00-62659EF4CE9A}"/>
              </a:ext>
            </a:extLst>
          </p:cNvPr>
          <p:cNvSpPr>
            <a:spLocks noGrp="1"/>
          </p:cNvSpPr>
          <p:nvPr>
            <p:ph type="subTitle" idx="1"/>
          </p:nvPr>
        </p:nvSpPr>
        <p:spPr>
          <a:xfrm>
            <a:off x="684211" y="4394718"/>
            <a:ext cx="10577837" cy="1555102"/>
          </a:xfrm>
        </p:spPr>
        <p:txBody>
          <a:bodyPr/>
          <a:lstStyle/>
          <a:p>
            <a:r>
              <a:rPr lang="en-US" dirty="0">
                <a:solidFill>
                  <a:schemeClr val="tx1"/>
                </a:solidFill>
              </a:rPr>
              <a:t>By Arman Ahmed Khan (230601)</a:t>
            </a:r>
          </a:p>
          <a:p>
            <a:r>
              <a:rPr lang="en-US" dirty="0">
                <a:solidFill>
                  <a:schemeClr val="tx1"/>
                </a:solidFill>
              </a:rPr>
              <a:t>Shailesh Kumar (229916)</a:t>
            </a:r>
          </a:p>
          <a:p>
            <a:endParaRPr lang="en-IN" dirty="0"/>
          </a:p>
        </p:txBody>
      </p:sp>
    </p:spTree>
    <p:extLst>
      <p:ext uri="{BB962C8B-B14F-4D97-AF65-F5344CB8AC3E}">
        <p14:creationId xmlns:p14="http://schemas.microsoft.com/office/powerpoint/2010/main" val="70792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2443-AC62-4823-B1DD-7E7B08EA6BD4}"/>
              </a:ext>
            </a:extLst>
          </p:cNvPr>
          <p:cNvSpPr>
            <a:spLocks noGrp="1"/>
          </p:cNvSpPr>
          <p:nvPr>
            <p:ph type="title"/>
          </p:nvPr>
        </p:nvSpPr>
        <p:spPr/>
        <p:txBody>
          <a:bodyPr/>
          <a:lstStyle/>
          <a:p>
            <a:r>
              <a:rPr lang="en-US" dirty="0"/>
              <a:t>These are the following techniques and ways we decided to choose to complete our project:</a:t>
            </a:r>
            <a:endParaRPr lang="en-IN" dirty="0"/>
          </a:p>
        </p:txBody>
      </p:sp>
      <p:sp>
        <p:nvSpPr>
          <p:cNvPr id="3" name="Content Placeholder 2">
            <a:extLst>
              <a:ext uri="{FF2B5EF4-FFF2-40B4-BE49-F238E27FC236}">
                <a16:creationId xmlns:a16="http://schemas.microsoft.com/office/drawing/2014/main" id="{E8152654-3209-4F53-9106-7AA78DB468AB}"/>
              </a:ext>
            </a:extLst>
          </p:cNvPr>
          <p:cNvSpPr>
            <a:spLocks noGrp="1"/>
          </p:cNvSpPr>
          <p:nvPr>
            <p:ph idx="1"/>
          </p:nvPr>
        </p:nvSpPr>
        <p:spPr/>
        <p:txBody>
          <a:bodyPr>
            <a:normAutofit lnSpcReduction="10000"/>
          </a:bodyPr>
          <a:lstStyle/>
          <a:p>
            <a:r>
              <a:rPr lang="en-US" dirty="0"/>
              <a:t>Programming Language: Python with TensorFlow, CNN and Keras etc.</a:t>
            </a:r>
          </a:p>
          <a:p>
            <a:r>
              <a:rPr lang="en-US" dirty="0"/>
              <a:t>Feature Extraction Techniques: Convolutional Neural Network (CNN) with </a:t>
            </a:r>
            <a:r>
              <a:rPr lang="en-US" dirty="0" err="1"/>
              <a:t>maxpooling</a:t>
            </a:r>
            <a:r>
              <a:rPr lang="en-US" dirty="0"/>
              <a:t> and Batch normalization layers on sequential model using </a:t>
            </a:r>
            <a:r>
              <a:rPr lang="en-US" dirty="0" err="1"/>
              <a:t>keras</a:t>
            </a:r>
            <a:r>
              <a:rPr lang="en-US" dirty="0"/>
              <a:t> and </a:t>
            </a:r>
            <a:r>
              <a:rPr lang="en-US" dirty="0" err="1"/>
              <a:t>Tensorflow</a:t>
            </a:r>
            <a:r>
              <a:rPr lang="en-US" dirty="0"/>
              <a:t> python libraries.</a:t>
            </a:r>
          </a:p>
          <a:p>
            <a:r>
              <a:rPr lang="en-US" dirty="0"/>
              <a:t>Classification Method: ANN and Dropout layers with sequential model using </a:t>
            </a:r>
            <a:r>
              <a:rPr lang="en-US" dirty="0" err="1"/>
              <a:t>keras</a:t>
            </a:r>
            <a:r>
              <a:rPr lang="en-US" dirty="0"/>
              <a:t> and </a:t>
            </a:r>
            <a:r>
              <a:rPr lang="en-US" dirty="0" err="1"/>
              <a:t>Tensorflow</a:t>
            </a:r>
            <a:r>
              <a:rPr lang="en-US" dirty="0"/>
              <a:t> python libraries.</a:t>
            </a:r>
          </a:p>
          <a:p>
            <a:r>
              <a:rPr lang="en-US" dirty="0"/>
              <a:t>We will compare the results from each feature extraction and classification techniques to evaluate the model on the basis of overall Computation time and accuracy</a:t>
            </a:r>
            <a:endParaRPr lang="en-IN" dirty="0"/>
          </a:p>
        </p:txBody>
      </p:sp>
    </p:spTree>
    <p:extLst>
      <p:ext uri="{BB962C8B-B14F-4D97-AF65-F5344CB8AC3E}">
        <p14:creationId xmlns:p14="http://schemas.microsoft.com/office/powerpoint/2010/main" val="35850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8787-55E3-46C1-9606-753E02ECF591}"/>
              </a:ext>
            </a:extLst>
          </p:cNvPr>
          <p:cNvSpPr>
            <a:spLocks noGrp="1"/>
          </p:cNvSpPr>
          <p:nvPr>
            <p:ph type="title"/>
          </p:nvPr>
        </p:nvSpPr>
        <p:spPr>
          <a:xfrm>
            <a:off x="233266" y="167951"/>
            <a:ext cx="10305236" cy="601965"/>
          </a:xfrm>
        </p:spPr>
        <p:txBody>
          <a:bodyPr>
            <a:normAutofit/>
          </a:bodyPr>
          <a:lstStyle/>
          <a:p>
            <a:r>
              <a:rPr lang="en-US" dirty="0"/>
              <a:t>Python Code </a:t>
            </a:r>
            <a:endParaRPr lang="en-IN" dirty="0"/>
          </a:p>
        </p:txBody>
      </p:sp>
      <p:sp>
        <p:nvSpPr>
          <p:cNvPr id="3" name="Content Placeholder 2">
            <a:extLst>
              <a:ext uri="{FF2B5EF4-FFF2-40B4-BE49-F238E27FC236}">
                <a16:creationId xmlns:a16="http://schemas.microsoft.com/office/drawing/2014/main" id="{01E1FA99-EDE3-4E02-9184-19FF90C220F2}"/>
              </a:ext>
            </a:extLst>
          </p:cNvPr>
          <p:cNvSpPr>
            <a:spLocks noGrp="1"/>
          </p:cNvSpPr>
          <p:nvPr>
            <p:ph idx="1"/>
          </p:nvPr>
        </p:nvSpPr>
        <p:spPr>
          <a:xfrm>
            <a:off x="233265" y="769916"/>
            <a:ext cx="5728996" cy="5920133"/>
          </a:xfrm>
        </p:spPr>
        <p:txBody>
          <a:bodyPr>
            <a:normAutofit fontScale="92500" lnSpcReduction="20000"/>
          </a:bodyPr>
          <a:lstStyle/>
          <a:p>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keras</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preprocessing</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image</a:t>
            </a:r>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ImageDataGenerator</a:t>
            </a:r>
            <a:endParaRPr lang="en-IN" sz="1600" b="0" dirty="0">
              <a:solidFill>
                <a:srgbClr val="4EC9B0"/>
              </a:solidFill>
              <a:effectLst/>
              <a:latin typeface="Consolas" panose="020B0609020204030204" pitchFamily="49" charset="0"/>
            </a:endParaRPr>
          </a:p>
          <a:p>
            <a:r>
              <a:rPr lang="en-IN" sz="1600" b="0" dirty="0">
                <a:solidFill>
                  <a:srgbClr val="6A9955"/>
                </a:solidFill>
                <a:effectLst/>
                <a:latin typeface="Consolas" panose="020B0609020204030204" pitchFamily="49" charset="0"/>
              </a:rPr>
              <a:t># create a new generator</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imagegen</a:t>
            </a:r>
            <a:r>
              <a:rPr lang="en-IN" sz="1600" b="0" dirty="0">
                <a:solidFill>
                  <a:srgbClr val="D4D4D4"/>
                </a:solidFill>
                <a:effectLst/>
                <a:latin typeface="Consolas" panose="020B0609020204030204" pitchFamily="49" charset="0"/>
              </a:rPr>
              <a:t> = </a:t>
            </a:r>
            <a:r>
              <a:rPr lang="en-IN" sz="1600" b="0" dirty="0" err="1">
                <a:solidFill>
                  <a:srgbClr val="4EC9B0"/>
                </a:solidFill>
                <a:effectLst/>
                <a:latin typeface="Consolas" panose="020B0609020204030204" pitchFamily="49" charset="0"/>
              </a:rPr>
              <a:t>ImageDataGenerator</a:t>
            </a:r>
            <a:r>
              <a:rPr lang="en-IN" sz="1600" b="0" dirty="0">
                <a:solidFill>
                  <a:srgbClr val="D4D4D4"/>
                </a:solidFill>
                <a:effectLst/>
                <a:latin typeface="Consolas" panose="020B0609020204030204" pitchFamily="49" charset="0"/>
              </a:rPr>
              <a:t>()</a:t>
            </a:r>
          </a:p>
          <a:p>
            <a:r>
              <a:rPr lang="en-IN" sz="1600" b="0" dirty="0">
                <a:solidFill>
                  <a:srgbClr val="6A9955"/>
                </a:solidFill>
                <a:effectLst/>
                <a:latin typeface="Consolas" panose="020B0609020204030204" pitchFamily="49" charset="0"/>
              </a:rPr>
              <a:t># load train data</a:t>
            </a:r>
            <a:endParaRPr lang="en-IN" sz="1600" b="0" dirty="0">
              <a:solidFill>
                <a:srgbClr val="D4D4D4"/>
              </a:solidFill>
              <a:effectLst/>
              <a:latin typeface="Consolas" panose="020B0609020204030204" pitchFamily="49" charset="0"/>
            </a:endParaRPr>
          </a:p>
          <a:p>
            <a:r>
              <a:rPr lang="en-IN" sz="1600" b="0" dirty="0">
                <a:solidFill>
                  <a:srgbClr val="9CDCFE"/>
                </a:solidFill>
                <a:effectLst/>
                <a:latin typeface="Consolas" panose="020B0609020204030204" pitchFamily="49" charset="0"/>
              </a:rPr>
              <a:t>train</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imagegen</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flow_from_directory</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r</a:t>
            </a:r>
            <a:r>
              <a:rPr lang="en-IN" sz="1600" b="0" dirty="0">
                <a:solidFill>
                  <a:srgbClr val="D16969"/>
                </a:solidFill>
                <a:effectLst/>
                <a:latin typeface="Consolas" panose="020B0609020204030204" pitchFamily="49" charset="0"/>
              </a:rPr>
              <a:t>'/imagenette2-160/train/'</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class_mode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"categorical"</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shuffle</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False</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batch_size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128</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target_size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a:t>
            </a:r>
          </a:p>
          <a:p>
            <a:r>
              <a:rPr lang="en-IN" sz="1600" b="0" dirty="0">
                <a:solidFill>
                  <a:srgbClr val="6A9955"/>
                </a:solidFill>
                <a:effectLst/>
                <a:latin typeface="Consolas" panose="020B0609020204030204" pitchFamily="49" charset="0"/>
              </a:rPr>
              <a:t># load </a:t>
            </a:r>
            <a:r>
              <a:rPr lang="en-IN" sz="1600" b="0" dirty="0" err="1">
                <a:solidFill>
                  <a:srgbClr val="6A9955"/>
                </a:solidFill>
                <a:effectLst/>
                <a:latin typeface="Consolas" panose="020B0609020204030204" pitchFamily="49" charset="0"/>
              </a:rPr>
              <a:t>val</a:t>
            </a:r>
            <a:r>
              <a:rPr lang="en-IN" sz="1600" b="0" dirty="0">
                <a:solidFill>
                  <a:srgbClr val="6A9955"/>
                </a:solidFill>
                <a:effectLst/>
                <a:latin typeface="Consolas" panose="020B0609020204030204" pitchFamily="49" charset="0"/>
              </a:rPr>
              <a:t> data</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val</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imagegen</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flow_from_directory</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r</a:t>
            </a:r>
            <a:r>
              <a:rPr lang="en-IN" sz="1600" b="0" dirty="0">
                <a:solidFill>
                  <a:srgbClr val="D16969"/>
                </a:solidFill>
                <a:effectLst/>
                <a:latin typeface="Consolas" panose="020B0609020204030204" pitchFamily="49" charset="0"/>
              </a:rPr>
              <a:t>'/imagenette2-160/</a:t>
            </a:r>
            <a:r>
              <a:rPr lang="en-IN" sz="1600" b="0" dirty="0" err="1">
                <a:solidFill>
                  <a:srgbClr val="D16969"/>
                </a:solidFill>
                <a:effectLst/>
                <a:latin typeface="Consolas" panose="020B0609020204030204" pitchFamily="49" charset="0"/>
              </a:rPr>
              <a:t>val</a:t>
            </a:r>
            <a:r>
              <a:rPr lang="en-IN" sz="1600" b="0" dirty="0">
                <a:solidFill>
                  <a:srgbClr val="D16969"/>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class_mode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"categorical"</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shuffle</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False</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batch_size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128</a:t>
            </a:r>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target_size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a:t>
            </a:r>
          </a:p>
          <a:p>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keras</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models</a:t>
            </a:r>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Sequential</a:t>
            </a:r>
            <a:endParaRPr lang="en-IN" sz="1600" b="0" dirty="0">
              <a:solidFill>
                <a:srgbClr val="D4D4D4"/>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keras</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layers</a:t>
            </a:r>
            <a:r>
              <a:rPr lang="en-IN" sz="1600" b="0" dirty="0">
                <a:solidFill>
                  <a:srgbClr val="D4D4D4"/>
                </a:solidFill>
                <a:effectLst/>
                <a:latin typeface="Consolas" panose="020B0609020204030204" pitchFamily="49" charset="0"/>
              </a:rPr>
              <a:t> </a:t>
            </a:r>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Conv2D</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MaxPool2D</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Flatten</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Dense</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InputLayer</a:t>
            </a:r>
            <a:r>
              <a:rPr lang="en-IN" sz="1600" b="0" dirty="0">
                <a:solidFill>
                  <a:srgbClr val="D4D4D4"/>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BatchNormalization</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Dropout</a:t>
            </a:r>
            <a:endParaRPr lang="en-IN" sz="1600" b="0" dirty="0">
              <a:solidFill>
                <a:srgbClr val="D4D4D4"/>
              </a:solidFill>
              <a:effectLst/>
              <a:latin typeface="Consolas" panose="020B0609020204030204" pitchFamily="49" charset="0"/>
            </a:endParaRPr>
          </a:p>
          <a:p>
            <a:r>
              <a:rPr lang="en-IN" sz="1600" b="0" dirty="0">
                <a:solidFill>
                  <a:srgbClr val="6A9955"/>
                </a:solidFill>
                <a:effectLst/>
                <a:latin typeface="Consolas" panose="020B0609020204030204" pitchFamily="49" charset="0"/>
              </a:rPr>
              <a:t># build a sequential model</a:t>
            </a:r>
            <a:endParaRPr lang="en-IN" sz="1600" b="0" dirty="0">
              <a:solidFill>
                <a:srgbClr val="D4D4D4"/>
              </a:solidFill>
              <a:effectLst/>
              <a:latin typeface="Consolas" panose="020B0609020204030204" pitchFamily="49" charset="0"/>
            </a:endParaRPr>
          </a:p>
          <a:p>
            <a:r>
              <a:rPr lang="en-IN" sz="1600" b="0" dirty="0">
                <a:solidFill>
                  <a:srgbClr val="9CDCFE"/>
                </a:solidFill>
                <a:effectLst/>
                <a:latin typeface="Consolas" panose="020B0609020204030204" pitchFamily="49" charset="0"/>
              </a:rPr>
              <a:t>model</a:t>
            </a: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Sequential</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model</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add</a:t>
            </a:r>
            <a:r>
              <a:rPr lang="en-IN" sz="1600" b="0" dirty="0">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InputLayer</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input_shape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224</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3</a:t>
            </a:r>
            <a:r>
              <a:rPr lang="en-IN" sz="1600" b="0" dirty="0">
                <a:solidFill>
                  <a:srgbClr val="D4D4D4"/>
                </a:solidFill>
                <a:effectLst/>
                <a:latin typeface="Consolas" panose="020B0609020204030204" pitchFamily="49" charset="0"/>
              </a:rPr>
              <a:t>)))</a:t>
            </a:r>
          </a:p>
          <a:p>
            <a:r>
              <a:rPr lang="en-IN" sz="1600" b="0" dirty="0">
                <a:solidFill>
                  <a:srgbClr val="6A9955"/>
                </a:solidFill>
                <a:effectLst/>
                <a:latin typeface="Consolas" panose="020B0609020204030204" pitchFamily="49" charset="0"/>
              </a:rPr>
              <a:t># 1st conv block</a:t>
            </a:r>
            <a:endParaRPr lang="en-IN" sz="1600" b="0" dirty="0">
              <a:solidFill>
                <a:srgbClr val="D4D4D4"/>
              </a:solidFill>
              <a:effectLst/>
              <a:latin typeface="Consolas" panose="020B0609020204030204" pitchFamily="49" charset="0"/>
            </a:endParaRPr>
          </a:p>
          <a:p>
            <a:r>
              <a:rPr lang="en-IN" sz="1600" b="0" dirty="0" err="1">
                <a:solidFill>
                  <a:srgbClr val="9CDCFE"/>
                </a:solidFill>
                <a:effectLst/>
                <a:latin typeface="Consolas" panose="020B0609020204030204" pitchFamily="49" charset="0"/>
              </a:rPr>
              <a:t>model</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add</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Conv2D</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25</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5</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5</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activation</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relu</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strides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1</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padding</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'same'</a:t>
            </a:r>
            <a:r>
              <a:rPr lang="en-IN" sz="1600" b="0" dirty="0">
                <a:solidFill>
                  <a:srgbClr val="D4D4D4"/>
                </a:solidFill>
                <a:effectLst/>
                <a:latin typeface="Consolas" panose="020B0609020204030204" pitchFamily="49" charset="0"/>
              </a:rPr>
              <a:t>))</a:t>
            </a:r>
          </a:p>
          <a:p>
            <a:r>
              <a:rPr lang="en-IN" sz="1600" b="0" dirty="0" err="1">
                <a:solidFill>
                  <a:srgbClr val="9CDCFE"/>
                </a:solidFill>
                <a:effectLst/>
                <a:latin typeface="Consolas" panose="020B0609020204030204" pitchFamily="49" charset="0"/>
              </a:rPr>
              <a:t>model</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add</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MaxPool2D</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pool_size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padding</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'same'</a:t>
            </a:r>
            <a:r>
              <a:rPr lang="en-IN" sz="1600" b="0" dirty="0">
                <a:solidFill>
                  <a:srgbClr val="D4D4D4"/>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909D5CDF-7EFC-431D-A7F6-220F3B33CEF3}"/>
              </a:ext>
            </a:extLst>
          </p:cNvPr>
          <p:cNvSpPr txBox="1">
            <a:spLocks/>
          </p:cNvSpPr>
          <p:nvPr/>
        </p:nvSpPr>
        <p:spPr>
          <a:xfrm>
            <a:off x="6096000" y="1066800"/>
            <a:ext cx="5862735" cy="562324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IN"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7519CED-3FF4-4824-8C6A-D5E7C0E05446}"/>
              </a:ext>
            </a:extLst>
          </p:cNvPr>
          <p:cNvSpPr txBox="1"/>
          <p:nvPr/>
        </p:nvSpPr>
        <p:spPr>
          <a:xfrm>
            <a:off x="5697185" y="769916"/>
            <a:ext cx="6118761" cy="6001643"/>
          </a:xfrm>
          <a:prstGeom prst="rect">
            <a:avLst/>
          </a:prstGeom>
          <a:noFill/>
        </p:spPr>
        <p:txBody>
          <a:bodyPr wrap="square">
            <a:spAutoFit/>
          </a:bodyPr>
          <a:lstStyle/>
          <a:p>
            <a:pPr marL="285750" indent="-285750" algn="l">
              <a:buFont typeface="Wingdings" panose="05000000000000000000" pitchFamily="2" charset="2"/>
              <a:buChar char="Ø"/>
            </a:pPr>
            <a:r>
              <a:rPr kumimoji="0" lang="en-US" altLang="en-US" sz="1600" i="0" u="none" strike="noStrike" cap="none" normalizeH="0" baseline="0" dirty="0">
                <a:ln>
                  <a:noFill/>
                </a:ln>
                <a:latin typeface="Consolas" panose="020B0609020204030204" pitchFamily="49" charset="0"/>
              </a:rPr>
              <a:t>Used </a:t>
            </a:r>
            <a:r>
              <a:rPr kumimoji="0" lang="en-US" altLang="en-US" sz="1600" i="0" u="none" strike="noStrike" cap="none" normalizeH="0" baseline="0" dirty="0" err="1">
                <a:ln>
                  <a:noFill/>
                </a:ln>
                <a:latin typeface="Consolas" panose="020B0609020204030204" pitchFamily="49" charset="0"/>
              </a:rPr>
              <a:t>ImageDataGenerator</a:t>
            </a:r>
            <a:r>
              <a:rPr kumimoji="0" lang="en-US" altLang="en-US" sz="1600" i="0" u="none" strike="noStrike" cap="none" normalizeH="0" baseline="0" dirty="0">
                <a:ln>
                  <a:noFill/>
                </a:ln>
                <a:latin typeface="Consolas" panose="020B0609020204030204" pitchFamily="49" charset="0"/>
              </a:rPr>
              <a:t> for preprocessing of images like making mean 0 and a variance of 1 allows to have a normalized input images into batches. This process is called data augmentation</a:t>
            </a:r>
          </a:p>
          <a:p>
            <a:pPr marL="285750" indent="-285750" algn="l">
              <a:buFont typeface="Wingdings" panose="05000000000000000000" pitchFamily="2" charset="2"/>
              <a:buChar char="Ø"/>
            </a:pPr>
            <a:r>
              <a:rPr kumimoji="0" lang="en-US" altLang="en-US" sz="1600" i="0" u="none" strike="noStrike" cap="none" normalizeH="0" baseline="0" dirty="0">
                <a:ln>
                  <a:noFill/>
                </a:ln>
                <a:latin typeface="Consolas" panose="020B0609020204030204" pitchFamily="49" charset="0"/>
              </a:rPr>
              <a:t>Here we are using (224, 224, 3) because the image in the dataset are 224x224 in dimension and 3 as in RGB</a:t>
            </a:r>
          </a:p>
          <a:p>
            <a:pPr marL="285750" indent="-285750" algn="l">
              <a:buFont typeface="Wingdings" panose="05000000000000000000" pitchFamily="2" charset="2"/>
              <a:buChar char="Ø"/>
            </a:pPr>
            <a:r>
              <a:rPr lang="en-US" altLang="en-US" sz="1600" b="0" dirty="0">
                <a:effectLst/>
                <a:latin typeface="Consolas" panose="020B0609020204030204" pitchFamily="49" charset="0"/>
              </a:rPr>
              <a:t>Convolution layer </a:t>
            </a:r>
            <a:r>
              <a:rPr lang="en-US" altLang="en-US" sz="1600" dirty="0">
                <a:latin typeface="Consolas" panose="020B0609020204030204" pitchFamily="49" charset="0"/>
              </a:rPr>
              <a:t>are used with 25 different filters to extract features </a:t>
            </a:r>
          </a:p>
          <a:p>
            <a:pPr marL="285750" indent="-285750" algn="l">
              <a:buFont typeface="Wingdings" panose="05000000000000000000" pitchFamily="2" charset="2"/>
              <a:buChar char="Ø"/>
            </a:pPr>
            <a:r>
              <a:rPr kumimoji="0" lang="en-US" altLang="en-US" sz="1600" b="0" i="0" u="none" strike="noStrike" cap="none" normalizeH="0" baseline="0" dirty="0">
                <a:ln>
                  <a:noFill/>
                </a:ln>
                <a:effectLst/>
                <a:latin typeface="Consolas" panose="020B0609020204030204" pitchFamily="49" charset="0"/>
              </a:rPr>
              <a:t>This process is repea</a:t>
            </a:r>
            <a:r>
              <a:rPr lang="en-US" altLang="en-US" sz="1600" dirty="0">
                <a:latin typeface="Consolas" panose="020B0609020204030204" pitchFamily="49" charset="0"/>
              </a:rPr>
              <a:t>ted 3 time to extract as many features as possible but not the unnecessary or redundant features</a:t>
            </a:r>
          </a:p>
          <a:p>
            <a:pPr marL="285750" indent="-285750" algn="l">
              <a:buFont typeface="Wingdings" panose="05000000000000000000" pitchFamily="2" charset="2"/>
              <a:buChar char="Ø"/>
            </a:pPr>
            <a:r>
              <a:rPr kumimoji="0" lang="en-US" altLang="en-US" sz="1600" b="0" i="0" u="none" strike="noStrike" cap="none" normalizeH="0" baseline="0" dirty="0">
                <a:ln>
                  <a:noFill/>
                </a:ln>
                <a:effectLst/>
                <a:latin typeface="Consolas" panose="020B0609020204030204" pitchFamily="49" charset="0"/>
              </a:rPr>
              <a:t>Increasing or decreasing the convolution layer increase or decreases the computation time respectively.</a:t>
            </a:r>
          </a:p>
          <a:p>
            <a:pPr marL="285750" indent="-285750" algn="l">
              <a:buFont typeface="Wingdings" panose="05000000000000000000" pitchFamily="2" charset="2"/>
              <a:buChar char="Ø"/>
            </a:pPr>
            <a:r>
              <a:rPr lang="en-US" altLang="en-US" sz="1600" dirty="0">
                <a:latin typeface="Consolas" panose="020B0609020204030204" pitchFamily="49" charset="0"/>
              </a:rPr>
              <a:t>Because of the limited capability of our laptop we kept the layer count to 3</a:t>
            </a:r>
          </a:p>
          <a:p>
            <a:pPr marL="285750" indent="-285750" algn="l">
              <a:buFont typeface="Wingdings" panose="05000000000000000000" pitchFamily="2" charset="2"/>
              <a:buChar char="Ø"/>
            </a:pPr>
            <a:r>
              <a:rPr kumimoji="0" lang="en-US" altLang="en-US" sz="1600" b="0" i="0" u="none" strike="noStrike" cap="none" normalizeH="0" baseline="0" dirty="0" err="1">
                <a:ln>
                  <a:noFill/>
                </a:ln>
                <a:effectLst/>
                <a:latin typeface="Consolas" panose="020B0609020204030204" pitchFamily="49" charset="0"/>
              </a:rPr>
              <a:t>MaxPool</a:t>
            </a:r>
            <a:r>
              <a:rPr kumimoji="0" lang="en-US" altLang="en-US" sz="1600" b="0" i="0" u="none" strike="noStrike" cap="none" normalizeH="0" baseline="0" dirty="0">
                <a:ln>
                  <a:noFill/>
                </a:ln>
                <a:effectLst/>
                <a:latin typeface="Consolas" panose="020B0609020204030204" pitchFamily="49" charset="0"/>
              </a:rPr>
              <a:t> layer take the maximum value out of 4 values as we gave the size (2,2)</a:t>
            </a:r>
          </a:p>
          <a:p>
            <a:pPr marL="285750" indent="-285750" algn="l">
              <a:buFont typeface="Wingdings" panose="05000000000000000000" pitchFamily="2" charset="2"/>
              <a:buChar char="Ø"/>
            </a:pPr>
            <a:r>
              <a:rPr lang="en-US" altLang="en-US" sz="1600" dirty="0">
                <a:latin typeface="Consolas" panose="020B0609020204030204" pitchFamily="49" charset="0"/>
              </a:rPr>
              <a:t>RELU activation function is used here</a:t>
            </a:r>
          </a:p>
          <a:p>
            <a:pPr marL="285750" indent="-285750" algn="l">
              <a:buFont typeface="Wingdings" panose="05000000000000000000" pitchFamily="2" charset="2"/>
              <a:buChar char="Ø"/>
            </a:pPr>
            <a:r>
              <a:rPr kumimoji="0" lang="en-US" altLang="en-US" sz="1600" b="0" i="0" u="none" strike="noStrike" cap="none" normalizeH="0" baseline="0" dirty="0">
                <a:ln>
                  <a:noFill/>
                </a:ln>
                <a:effectLst/>
                <a:latin typeface="Consolas" panose="020B0609020204030204" pitchFamily="49" charset="0"/>
              </a:rPr>
              <a:t>Padding of ‘Same’ </a:t>
            </a:r>
            <a:r>
              <a:rPr lang="en-US" altLang="en-US" sz="1600" dirty="0">
                <a:latin typeface="Consolas" panose="020B0609020204030204" pitchFamily="49" charset="0"/>
              </a:rPr>
              <a:t>just put ‘0’ across the dimension of the image.</a:t>
            </a:r>
            <a:r>
              <a:rPr kumimoji="0" lang="en-US" altLang="en-US" sz="1600" b="0" i="0" u="none" strike="noStrike" cap="none" normalizeH="0" baseline="0" dirty="0">
                <a:ln>
                  <a:noFill/>
                </a:ln>
                <a:effectLst/>
                <a:latin typeface="Consolas" panose="020B0609020204030204" pitchFamily="49" charset="0"/>
              </a:rPr>
              <a:t> </a:t>
            </a:r>
            <a:endParaRPr kumimoji="0" lang="en-US" altLang="en-US" b="0" i="0" u="none" strike="noStrike" cap="none" normalizeH="0" baseline="0" dirty="0">
              <a:ln>
                <a:noFill/>
              </a:ln>
              <a:effectLst/>
              <a:latin typeface="Arial" panose="020B0604020202020204" pitchFamily="34" charset="0"/>
            </a:endParaRPr>
          </a:p>
          <a:p>
            <a:endParaRPr lang="en-IN" sz="1600" b="0" dirty="0">
              <a:solidFill>
                <a:srgbClr val="D4D4D4"/>
              </a:solidFill>
              <a:effectLst/>
              <a:latin typeface="Consolas" panose="020B0609020204030204" pitchFamily="49" charset="0"/>
            </a:endParaRPr>
          </a:p>
          <a:p>
            <a:pPr algn="l"/>
            <a:endParaRPr lang="en-IN" sz="1600" b="0" i="0" dirty="0">
              <a:solidFill>
                <a:srgbClr val="CCCCCC"/>
              </a:solidFill>
              <a:effectLst/>
              <a:latin typeface="Segoe WPC"/>
            </a:endParaRPr>
          </a:p>
        </p:txBody>
      </p:sp>
      <p:sp>
        <p:nvSpPr>
          <p:cNvPr id="11" name="Rectangle 3">
            <a:extLst>
              <a:ext uri="{FF2B5EF4-FFF2-40B4-BE49-F238E27FC236}">
                <a16:creationId xmlns:a16="http://schemas.microsoft.com/office/drawing/2014/main" id="{125A77ED-144E-4047-9729-73329CE67CAE}"/>
              </a:ext>
            </a:extLst>
          </p:cNvPr>
          <p:cNvSpPr>
            <a:spLocks noChangeArrowheads="1"/>
          </p:cNvSpPr>
          <p:nvPr/>
        </p:nvSpPr>
        <p:spPr bwMode="auto">
          <a:xfrm>
            <a:off x="0" y="43934"/>
            <a:ext cx="184731" cy="369332"/>
          </a:xfrm>
          <a:prstGeom prst="rect">
            <a:avLst/>
          </a:prstGeom>
          <a:solidFill>
            <a:srgbClr val="2525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3AEF58BA-3981-451C-A97B-2C9D32177250}"/>
              </a:ext>
            </a:extLst>
          </p:cNvPr>
          <p:cNvSpPr>
            <a:spLocks noChangeArrowheads="1"/>
          </p:cNvSpPr>
          <p:nvPr/>
        </p:nvSpPr>
        <p:spPr bwMode="auto">
          <a:xfrm>
            <a:off x="0" y="43934"/>
            <a:ext cx="184731" cy="369332"/>
          </a:xfrm>
          <a:prstGeom prst="rect">
            <a:avLst/>
          </a:prstGeom>
          <a:solidFill>
            <a:srgbClr val="2525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63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8C1D-DF4A-4B23-BBAB-9BC9130D768E}"/>
              </a:ext>
            </a:extLst>
          </p:cNvPr>
          <p:cNvSpPr>
            <a:spLocks noGrp="1"/>
          </p:cNvSpPr>
          <p:nvPr>
            <p:ph type="title"/>
          </p:nvPr>
        </p:nvSpPr>
        <p:spPr>
          <a:xfrm>
            <a:off x="289249" y="279918"/>
            <a:ext cx="9756742" cy="594049"/>
          </a:xfrm>
        </p:spPr>
        <p:txBody>
          <a:bodyPr/>
          <a:lstStyle/>
          <a:p>
            <a:r>
              <a:rPr lang="en-US" dirty="0"/>
              <a:t>Python code cont’d</a:t>
            </a:r>
            <a:endParaRPr lang="en-IN" dirty="0"/>
          </a:p>
        </p:txBody>
      </p:sp>
      <p:sp>
        <p:nvSpPr>
          <p:cNvPr id="3" name="Content Placeholder 2">
            <a:extLst>
              <a:ext uri="{FF2B5EF4-FFF2-40B4-BE49-F238E27FC236}">
                <a16:creationId xmlns:a16="http://schemas.microsoft.com/office/drawing/2014/main" id="{FC89C642-9A9F-4B97-BF7B-BF85072AAB9F}"/>
              </a:ext>
            </a:extLst>
          </p:cNvPr>
          <p:cNvSpPr>
            <a:spLocks noGrp="1"/>
          </p:cNvSpPr>
          <p:nvPr>
            <p:ph idx="1"/>
          </p:nvPr>
        </p:nvSpPr>
        <p:spPr>
          <a:xfrm>
            <a:off x="289249" y="1203649"/>
            <a:ext cx="5806751" cy="5374433"/>
          </a:xfrm>
        </p:spPr>
        <p:txBody>
          <a:bodyPr>
            <a:normAutofit fontScale="77500" lnSpcReduction="20000"/>
          </a:bodyPr>
          <a:lstStyle/>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2nd conv block</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Conv2D</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50</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5</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5</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activation</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relu</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strides</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padding</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'same'</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MaxPool2D</a:t>
            </a:r>
            <a:r>
              <a:rPr lang="en-IN" dirty="0">
                <a:solidFill>
                  <a:srgbClr val="D4D4D4"/>
                </a:solidFill>
                <a:effectLst/>
                <a:latin typeface="Consolas" panose="020B0609020204030204" pitchFamily="49" charset="0"/>
              </a:rPr>
              <a:t>(</a:t>
            </a:r>
            <a:r>
              <a:rPr lang="en-IN" dirty="0" err="1">
                <a:solidFill>
                  <a:srgbClr val="9CDCFE"/>
                </a:solidFill>
                <a:effectLst/>
                <a:latin typeface="Consolas" panose="020B0609020204030204" pitchFamily="49" charset="0"/>
              </a:rPr>
              <a:t>pool_size</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padding</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'same'</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err="1">
                <a:solidFill>
                  <a:srgbClr val="4EC9B0"/>
                </a:solidFill>
                <a:effectLst/>
                <a:latin typeface="Consolas" panose="020B0609020204030204" pitchFamily="49" charset="0"/>
              </a:rPr>
              <a:t>BatchNormalization</a:t>
            </a:r>
            <a:r>
              <a:rPr lang="en-IN" dirty="0">
                <a:solidFill>
                  <a:srgbClr val="D4D4D4"/>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3rd conv block</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Conv2D</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70</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3</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3</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activation</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relu</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strides</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padding</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'same'</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MaxPool2D</a:t>
            </a:r>
            <a:r>
              <a:rPr lang="en-IN" dirty="0">
                <a:solidFill>
                  <a:srgbClr val="D4D4D4"/>
                </a:solidFill>
                <a:effectLst/>
                <a:latin typeface="Consolas" panose="020B0609020204030204" pitchFamily="49" charset="0"/>
              </a:rPr>
              <a:t>(</a:t>
            </a:r>
            <a:r>
              <a:rPr lang="en-IN" dirty="0" err="1">
                <a:solidFill>
                  <a:srgbClr val="9CDCFE"/>
                </a:solidFill>
                <a:effectLst/>
                <a:latin typeface="Consolas" panose="020B0609020204030204" pitchFamily="49" charset="0"/>
              </a:rPr>
              <a:t>pool_size</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B5CEA8"/>
                </a:solidFill>
                <a:effectLst/>
                <a:latin typeface="Consolas" panose="020B0609020204030204" pitchFamily="49" charset="0"/>
              </a:rPr>
              <a:t>2</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padding</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'valid'</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err="1">
                <a:solidFill>
                  <a:srgbClr val="4EC9B0"/>
                </a:solidFill>
                <a:effectLst/>
                <a:latin typeface="Consolas" panose="020B0609020204030204" pitchFamily="49" charset="0"/>
              </a:rPr>
              <a:t>BatchNormalization</a:t>
            </a:r>
            <a:r>
              <a:rPr lang="en-IN" dirty="0">
                <a:solidFill>
                  <a:srgbClr val="D4D4D4"/>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ANN block</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Flatten</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Dense</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units</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100</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activation</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relu</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Dense</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units</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100</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activation</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relu</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Dropout</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0.25</a:t>
            </a:r>
            <a:r>
              <a:rPr lang="en-IN"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4F388347-0C5F-4B2C-BF9E-6328B8B420B9}"/>
              </a:ext>
            </a:extLst>
          </p:cNvPr>
          <p:cNvSpPr txBox="1"/>
          <p:nvPr/>
        </p:nvSpPr>
        <p:spPr>
          <a:xfrm>
            <a:off x="6005946" y="1203649"/>
            <a:ext cx="5896805" cy="452431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err="1">
                <a:effectLst/>
                <a:latin typeface="Consolas" panose="020B0609020204030204" pitchFamily="49" charset="0"/>
              </a:rPr>
              <a:t>BatchNormalization</a:t>
            </a:r>
            <a:r>
              <a:rPr lang="en-IN" dirty="0">
                <a:latin typeface="Consolas" panose="020B0609020204030204" pitchFamily="49" charset="0"/>
              </a:rPr>
              <a:t> is </a:t>
            </a:r>
            <a:r>
              <a:rPr lang="en-IN" b="0" dirty="0">
                <a:solidFill>
                  <a:srgbClr val="D4D4D4"/>
                </a:solidFill>
                <a:effectLst/>
                <a:latin typeface="Consolas" panose="020B0609020204030204" pitchFamily="49" charset="0"/>
              </a:rPr>
              <a:t>used to have the values to be passed to the next layer after activation function to have a mean 0 with variance = 1, this tackles the problem of vanishing gradient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solidFill>
                  <a:srgbClr val="D4D4D4"/>
                </a:solidFill>
                <a:latin typeface="Consolas" panose="020B0609020204030204" pitchFamily="49" charset="0"/>
              </a:rPr>
              <a:t>Flatten function make the data into an array of 1D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solidFill>
                  <a:srgbClr val="D4D4D4"/>
                </a:solidFill>
                <a:latin typeface="Consolas" panose="020B0609020204030204" pitchFamily="49" charset="0"/>
              </a:rPr>
              <a:t>To be given to the ANN fully connected Dense layer with 100 neurons </a:t>
            </a:r>
          </a:p>
          <a:p>
            <a:pPr marL="285750" indent="-285750" defTabSz="914400">
              <a:buFont typeface="Wingdings" panose="05000000000000000000" pitchFamily="2" charset="2"/>
              <a:buChar char="Ø"/>
              <a:defRPr/>
            </a:pPr>
            <a:r>
              <a:rPr lang="en-IN" b="0" dirty="0" err="1">
                <a:solidFill>
                  <a:srgbClr val="D4D4D4"/>
                </a:solidFill>
                <a:effectLst/>
                <a:latin typeface="Consolas" panose="020B0609020204030204" pitchFamily="49" charset="0"/>
              </a:rPr>
              <a:t>Droupout</a:t>
            </a:r>
            <a:r>
              <a:rPr lang="en-IN" b="0" dirty="0">
                <a:solidFill>
                  <a:srgbClr val="D4D4D4"/>
                </a:solidFill>
                <a:effectLst/>
                <a:latin typeface="Consolas" panose="020B0609020204030204" pitchFamily="49" charset="0"/>
              </a:rPr>
              <a:t> layer is used to avoid overfitting and </a:t>
            </a:r>
            <a:r>
              <a:rPr lang="en-IN" b="0" i="0" dirty="0">
                <a:solidFill>
                  <a:srgbClr val="CCCCCC"/>
                </a:solidFill>
                <a:effectLst/>
                <a:latin typeface="Segoe WPC"/>
              </a:rPr>
              <a:t>it randomly sets input units to 0 with a frequency of rate at each step during training time, which helps prevent overfitting. Inputs not set to 0 are scaled up by 1/(1 - rate) such that the sum over all inputs is unchanged.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b="0" dirty="0">
              <a:solidFill>
                <a:srgbClr val="D4D4D4"/>
              </a:solidFill>
              <a:effectLst/>
              <a:latin typeface="Consolas" panose="020B0609020204030204" pitchFamily="49" charset="0"/>
            </a:endParaRPr>
          </a:p>
        </p:txBody>
      </p:sp>
      <p:sp>
        <p:nvSpPr>
          <p:cNvPr id="8" name="Rectangle 1">
            <a:extLst>
              <a:ext uri="{FF2B5EF4-FFF2-40B4-BE49-F238E27FC236}">
                <a16:creationId xmlns:a16="http://schemas.microsoft.com/office/drawing/2014/main" id="{6657AB67-F174-4443-B0E9-79476E267B45}"/>
              </a:ext>
            </a:extLst>
          </p:cNvPr>
          <p:cNvSpPr>
            <a:spLocks noChangeArrowheads="1"/>
          </p:cNvSpPr>
          <p:nvPr/>
        </p:nvSpPr>
        <p:spPr bwMode="auto">
          <a:xfrm>
            <a:off x="0" y="43934"/>
            <a:ext cx="184731" cy="369332"/>
          </a:xfrm>
          <a:prstGeom prst="rect">
            <a:avLst/>
          </a:prstGeom>
          <a:solidFill>
            <a:srgbClr val="2525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20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A15F-D1FD-4FAE-A049-937F014DC2A5}"/>
              </a:ext>
            </a:extLst>
          </p:cNvPr>
          <p:cNvSpPr>
            <a:spLocks noGrp="1"/>
          </p:cNvSpPr>
          <p:nvPr>
            <p:ph type="title"/>
          </p:nvPr>
        </p:nvSpPr>
        <p:spPr>
          <a:xfrm>
            <a:off x="214604" y="251927"/>
            <a:ext cx="10036660" cy="687355"/>
          </a:xfrm>
        </p:spPr>
        <p:txBody>
          <a:bodyPr/>
          <a:lstStyle/>
          <a:p>
            <a:r>
              <a:rPr lang="en-US" dirty="0"/>
              <a:t>Python code cont’d</a:t>
            </a:r>
            <a:endParaRPr lang="en-IN" dirty="0"/>
          </a:p>
        </p:txBody>
      </p:sp>
      <p:sp>
        <p:nvSpPr>
          <p:cNvPr id="3" name="Content Placeholder 2">
            <a:extLst>
              <a:ext uri="{FF2B5EF4-FFF2-40B4-BE49-F238E27FC236}">
                <a16:creationId xmlns:a16="http://schemas.microsoft.com/office/drawing/2014/main" id="{225DD352-A81C-4500-BEFD-9FDC565CA05E}"/>
              </a:ext>
            </a:extLst>
          </p:cNvPr>
          <p:cNvSpPr>
            <a:spLocks noGrp="1"/>
          </p:cNvSpPr>
          <p:nvPr>
            <p:ph idx="1"/>
          </p:nvPr>
        </p:nvSpPr>
        <p:spPr>
          <a:xfrm>
            <a:off x="214604" y="1296955"/>
            <a:ext cx="5710335" cy="5309118"/>
          </a:xfrm>
        </p:spPr>
        <p:txBody>
          <a:bodyPr>
            <a:normAutofit fontScale="85000" lnSpcReduction="20000"/>
          </a:bodyPr>
          <a:lstStyle/>
          <a:p>
            <a:r>
              <a:rPr lang="en-IN" dirty="0">
                <a:solidFill>
                  <a:srgbClr val="6A9955"/>
                </a:solidFill>
                <a:effectLst/>
                <a:latin typeface="Consolas" panose="020B0609020204030204" pitchFamily="49" charset="0"/>
              </a:rPr>
              <a:t># output layer</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add</a:t>
            </a:r>
            <a:r>
              <a:rPr lang="en-IN" dirty="0">
                <a:solidFill>
                  <a:srgbClr val="D4D4D4"/>
                </a:solidFill>
                <a:effectLst/>
                <a:latin typeface="Consolas" panose="020B0609020204030204" pitchFamily="49" charset="0"/>
              </a:rPr>
              <a:t>(</a:t>
            </a:r>
            <a:r>
              <a:rPr lang="en-IN" dirty="0">
                <a:solidFill>
                  <a:srgbClr val="4EC9B0"/>
                </a:solidFill>
                <a:effectLst/>
                <a:latin typeface="Consolas" panose="020B0609020204030204" pitchFamily="49" charset="0"/>
              </a:rPr>
              <a:t>Dense</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units</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10</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activation</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softmax</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summary</a:t>
            </a:r>
            <a:r>
              <a:rPr lang="en-IN" dirty="0">
                <a:solidFill>
                  <a:srgbClr val="D4D4D4"/>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compile model</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compile</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loss</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categorical_crossentropy</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optimizer</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adam</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metrics</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'accuracy'</a:t>
            </a:r>
            <a:r>
              <a:rPr lang="en-IN" dirty="0">
                <a:solidFill>
                  <a:srgbClr val="D4D4D4"/>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fit on data for 30 epochs</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fit_generator</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train</a:t>
            </a:r>
            <a:r>
              <a:rPr lang="en-IN" dirty="0">
                <a:solidFill>
                  <a:srgbClr val="D4D4D4"/>
                </a:solidFill>
                <a:effectLst/>
                <a:latin typeface="Consolas" panose="020B0609020204030204" pitchFamily="49" charset="0"/>
              </a:rPr>
              <a:t>, </a:t>
            </a:r>
            <a:r>
              <a:rPr lang="en-IN" dirty="0">
                <a:solidFill>
                  <a:srgbClr val="9CDCFE"/>
                </a:solidFill>
                <a:effectLst/>
                <a:latin typeface="Consolas" panose="020B0609020204030204" pitchFamily="49" charset="0"/>
              </a:rPr>
              <a:t>epochs</a:t>
            </a:r>
            <a:r>
              <a:rPr lang="en-IN" dirty="0">
                <a:solidFill>
                  <a:srgbClr val="D4D4D4"/>
                </a:solidFill>
                <a:effectLst/>
                <a:latin typeface="Consolas" panose="020B0609020204030204" pitchFamily="49" charset="0"/>
              </a:rPr>
              <a:t>=</a:t>
            </a:r>
            <a:r>
              <a:rPr lang="en-IN" dirty="0">
                <a:solidFill>
                  <a:srgbClr val="B5CEA8"/>
                </a:solidFill>
                <a:effectLst/>
                <a:latin typeface="Consolas" panose="020B0609020204030204" pitchFamily="49" charset="0"/>
              </a:rPr>
              <a:t>30</a:t>
            </a:r>
            <a:r>
              <a:rPr lang="en-IN" dirty="0">
                <a:solidFill>
                  <a:srgbClr val="D4D4D4"/>
                </a:solidFill>
                <a:effectLst/>
                <a:latin typeface="Consolas" panose="020B0609020204030204" pitchFamily="49" charset="0"/>
              </a:rPr>
              <a:t>, </a:t>
            </a:r>
            <a:r>
              <a:rPr lang="en-IN" dirty="0" err="1">
                <a:solidFill>
                  <a:srgbClr val="9CDCFE"/>
                </a:solidFill>
                <a:effectLst/>
                <a:latin typeface="Consolas" panose="020B0609020204030204" pitchFamily="49" charset="0"/>
              </a:rPr>
              <a:t>validation_data</a:t>
            </a:r>
            <a:r>
              <a:rPr lang="en-IN" dirty="0">
                <a:solidFill>
                  <a:srgbClr val="D4D4D4"/>
                </a:solidFill>
                <a:effectLst/>
                <a:latin typeface="Consolas" panose="020B0609020204030204" pitchFamily="49" charset="0"/>
              </a:rPr>
              <a:t>=</a:t>
            </a:r>
            <a:r>
              <a:rPr lang="en-IN" dirty="0" err="1">
                <a:solidFill>
                  <a:srgbClr val="9CDCFE"/>
                </a:solidFill>
                <a:effectLst/>
                <a:latin typeface="Consolas" panose="020B0609020204030204" pitchFamily="49" charset="0"/>
              </a:rPr>
              <a:t>val</a:t>
            </a:r>
            <a:r>
              <a:rPr lang="en-IN" dirty="0">
                <a:solidFill>
                  <a:srgbClr val="D4D4D4"/>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Save the model to disk.</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save_weights</a:t>
            </a:r>
            <a:r>
              <a:rPr lang="en-IN" dirty="0">
                <a:solidFill>
                  <a:srgbClr val="D4D4D4"/>
                </a:solidFill>
                <a:effectLst/>
                <a:latin typeface="Consolas" panose="020B0609020204030204" pitchFamily="49" charset="0"/>
              </a:rPr>
              <a:t>(</a:t>
            </a:r>
            <a:r>
              <a:rPr lang="en-IN" dirty="0">
                <a:solidFill>
                  <a:srgbClr val="CE9178"/>
                </a:solidFill>
                <a:effectLst/>
                <a:latin typeface="Consolas" panose="020B0609020204030204" pitchFamily="49" charset="0"/>
              </a:rPr>
              <a:t>'</a:t>
            </a:r>
            <a:r>
              <a:rPr lang="en-IN" dirty="0" err="1">
                <a:solidFill>
                  <a:srgbClr val="CE9178"/>
                </a:solidFill>
                <a:effectLst/>
                <a:latin typeface="Consolas" panose="020B0609020204030204" pitchFamily="49" charset="0"/>
              </a:rPr>
              <a:t>img_cla</a:t>
            </a:r>
            <a:r>
              <a:rPr lang="en-IN" dirty="0">
                <a:solidFill>
                  <a:srgbClr val="CE9178"/>
                </a:solidFill>
                <a:effectLst/>
                <a:latin typeface="Consolas" panose="020B0609020204030204" pitchFamily="49" charset="0"/>
              </a:rPr>
              <a:t>'</a:t>
            </a:r>
            <a:r>
              <a:rPr lang="en-IN" dirty="0">
                <a:solidFill>
                  <a:srgbClr val="D4D4D4"/>
                </a:solidFill>
                <a:effectLst/>
                <a:latin typeface="Consolas" panose="020B0609020204030204" pitchFamily="49" charset="0"/>
              </a:rPr>
              <a:t>)</a:t>
            </a:r>
          </a:p>
          <a:p>
            <a:br>
              <a:rPr lang="en-IN" dirty="0">
                <a:solidFill>
                  <a:srgbClr val="D4D4D4"/>
                </a:solidFill>
                <a:effectLst/>
                <a:latin typeface="Consolas" panose="020B0609020204030204" pitchFamily="49" charset="0"/>
              </a:rPr>
            </a:br>
            <a:r>
              <a:rPr lang="en-IN" dirty="0">
                <a:solidFill>
                  <a:srgbClr val="6A9955"/>
                </a:solidFill>
                <a:effectLst/>
                <a:latin typeface="Consolas" panose="020B0609020204030204" pitchFamily="49" charset="0"/>
              </a:rPr>
              <a:t># extract train and </a:t>
            </a:r>
            <a:r>
              <a:rPr lang="en-IN" dirty="0" err="1">
                <a:solidFill>
                  <a:srgbClr val="6A9955"/>
                </a:solidFill>
                <a:effectLst/>
                <a:latin typeface="Consolas" panose="020B0609020204030204" pitchFamily="49" charset="0"/>
              </a:rPr>
              <a:t>val</a:t>
            </a:r>
            <a:r>
              <a:rPr lang="en-IN" dirty="0">
                <a:solidFill>
                  <a:srgbClr val="6A9955"/>
                </a:solidFill>
                <a:effectLst/>
                <a:latin typeface="Consolas" panose="020B0609020204030204" pitchFamily="49" charset="0"/>
              </a:rPr>
              <a:t> features</a:t>
            </a:r>
            <a:endParaRPr lang="en-IN" dirty="0">
              <a:solidFill>
                <a:srgbClr val="D4D4D4"/>
              </a:solidFill>
              <a:effectLst/>
              <a:latin typeface="Consolas" panose="020B0609020204030204" pitchFamily="49" charset="0"/>
            </a:endParaRPr>
          </a:p>
          <a:p>
            <a:r>
              <a:rPr lang="en-IN" dirty="0" err="1">
                <a:solidFill>
                  <a:srgbClr val="9CDCFE"/>
                </a:solidFill>
                <a:effectLst/>
                <a:latin typeface="Consolas" panose="020B0609020204030204" pitchFamily="49" charset="0"/>
              </a:rPr>
              <a:t>features_train</a:t>
            </a:r>
            <a:r>
              <a:rPr lang="en-IN" dirty="0">
                <a:solidFill>
                  <a:srgbClr val="D4D4D4"/>
                </a:solidFill>
                <a:effectLst/>
                <a:latin typeface="Consolas" panose="020B0609020204030204" pitchFamily="49" charset="0"/>
              </a:rPr>
              <a:t> = </a:t>
            </a:r>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predict</a:t>
            </a:r>
            <a:r>
              <a:rPr lang="en-IN" dirty="0">
                <a:solidFill>
                  <a:srgbClr val="D4D4D4"/>
                </a:solidFill>
                <a:effectLst/>
                <a:latin typeface="Consolas" panose="020B0609020204030204" pitchFamily="49" charset="0"/>
              </a:rPr>
              <a:t>(</a:t>
            </a:r>
            <a:r>
              <a:rPr lang="en-IN" dirty="0">
                <a:solidFill>
                  <a:srgbClr val="9CDCFE"/>
                </a:solidFill>
                <a:effectLst/>
                <a:latin typeface="Consolas" panose="020B0609020204030204" pitchFamily="49" charset="0"/>
              </a:rPr>
              <a:t>train</a:t>
            </a:r>
            <a:r>
              <a:rPr lang="en-IN" dirty="0">
                <a:solidFill>
                  <a:srgbClr val="D4D4D4"/>
                </a:solidFill>
                <a:effectLst/>
                <a:latin typeface="Consolas" panose="020B0609020204030204" pitchFamily="49" charset="0"/>
              </a:rPr>
              <a:t>)</a:t>
            </a:r>
          </a:p>
          <a:p>
            <a:r>
              <a:rPr lang="en-IN" dirty="0" err="1">
                <a:solidFill>
                  <a:srgbClr val="9CDCFE"/>
                </a:solidFill>
                <a:effectLst/>
                <a:latin typeface="Consolas" panose="020B0609020204030204" pitchFamily="49" charset="0"/>
              </a:rPr>
              <a:t>features_val</a:t>
            </a:r>
            <a:r>
              <a:rPr lang="en-IN" dirty="0">
                <a:solidFill>
                  <a:srgbClr val="D4D4D4"/>
                </a:solidFill>
                <a:effectLst/>
                <a:latin typeface="Consolas" panose="020B0609020204030204" pitchFamily="49" charset="0"/>
              </a:rPr>
              <a:t> = </a:t>
            </a:r>
            <a:r>
              <a:rPr lang="en-IN" dirty="0" err="1">
                <a:solidFill>
                  <a:srgbClr val="9CDCFE"/>
                </a:solidFill>
                <a:effectLst/>
                <a:latin typeface="Consolas" panose="020B0609020204030204" pitchFamily="49" charset="0"/>
              </a:rPr>
              <a:t>model</a:t>
            </a:r>
            <a:r>
              <a:rPr lang="en-IN" dirty="0" err="1">
                <a:solidFill>
                  <a:srgbClr val="D4D4D4"/>
                </a:solidFill>
                <a:effectLst/>
                <a:latin typeface="Consolas" panose="020B0609020204030204" pitchFamily="49" charset="0"/>
              </a:rPr>
              <a:t>.</a:t>
            </a:r>
            <a:r>
              <a:rPr lang="en-IN" dirty="0" err="1">
                <a:solidFill>
                  <a:srgbClr val="DCDCAA"/>
                </a:solidFill>
                <a:effectLst/>
                <a:latin typeface="Consolas" panose="020B0609020204030204" pitchFamily="49" charset="0"/>
              </a:rPr>
              <a:t>predict</a:t>
            </a:r>
            <a:r>
              <a:rPr lang="en-IN" dirty="0">
                <a:solidFill>
                  <a:srgbClr val="D4D4D4"/>
                </a:solidFill>
                <a:effectLst/>
                <a:latin typeface="Consolas" panose="020B0609020204030204" pitchFamily="49" charset="0"/>
              </a:rPr>
              <a:t>(</a:t>
            </a:r>
            <a:r>
              <a:rPr lang="en-IN" dirty="0" err="1">
                <a:solidFill>
                  <a:srgbClr val="9CDCFE"/>
                </a:solidFill>
                <a:effectLst/>
                <a:latin typeface="Consolas" panose="020B0609020204030204" pitchFamily="49" charset="0"/>
              </a:rPr>
              <a:t>val</a:t>
            </a:r>
            <a:r>
              <a:rPr lang="en-IN"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E3DF063-8C9D-4B46-AA23-FE159E16411B}"/>
              </a:ext>
            </a:extLst>
          </p:cNvPr>
          <p:cNvSpPr txBox="1"/>
          <p:nvPr/>
        </p:nvSpPr>
        <p:spPr>
          <a:xfrm>
            <a:off x="5535904" y="77787"/>
            <a:ext cx="6096000" cy="6186309"/>
          </a:xfrm>
          <a:prstGeom prst="rect">
            <a:avLst/>
          </a:prstGeom>
          <a:noFill/>
        </p:spPr>
        <p:txBody>
          <a:bodyPr wrap="square">
            <a:spAutoFit/>
          </a:bodyPr>
          <a:lstStyle/>
          <a:p>
            <a:pPr marL="285750" indent="-285750" algn="l">
              <a:buFont typeface="Wingdings" panose="05000000000000000000" pitchFamily="2" charset="2"/>
              <a:buChar char="Ø"/>
            </a:pPr>
            <a:r>
              <a:rPr lang="en-IN" b="0" i="0" dirty="0">
                <a:solidFill>
                  <a:srgbClr val="CCCCCC"/>
                </a:solidFill>
                <a:effectLst/>
                <a:latin typeface="Segoe WPC"/>
              </a:rPr>
              <a:t>SoftMax is another type of activation function </a:t>
            </a:r>
          </a:p>
          <a:p>
            <a:pPr marL="285750" indent="-285750" algn="l">
              <a:buFont typeface="Wingdings" panose="05000000000000000000" pitchFamily="2" charset="2"/>
              <a:buChar char="Ø"/>
            </a:pPr>
            <a:endParaRPr lang="en-IN" b="0" i="0" dirty="0">
              <a:solidFill>
                <a:srgbClr val="CCCCCC"/>
              </a:solidFill>
              <a:effectLst/>
              <a:latin typeface="Segoe WPC"/>
            </a:endParaRPr>
          </a:p>
          <a:p>
            <a:pPr marL="285750" indent="-285750" algn="l">
              <a:buFont typeface="Wingdings" panose="05000000000000000000" pitchFamily="2" charset="2"/>
              <a:buChar char="Ø"/>
            </a:pPr>
            <a:endParaRPr lang="en-IN" dirty="0">
              <a:solidFill>
                <a:srgbClr val="CCCCCC"/>
              </a:solidFill>
              <a:latin typeface="Segoe WPC"/>
            </a:endParaRPr>
          </a:p>
          <a:p>
            <a:pPr marL="285750" indent="-285750" algn="l">
              <a:buFont typeface="Wingdings" panose="05000000000000000000" pitchFamily="2" charset="2"/>
              <a:buChar char="Ø"/>
            </a:pPr>
            <a:endParaRPr lang="en-IN" b="0" i="0" dirty="0">
              <a:solidFill>
                <a:srgbClr val="CCCCCC"/>
              </a:solidFill>
              <a:effectLst/>
              <a:latin typeface="Segoe WPC"/>
            </a:endParaRPr>
          </a:p>
          <a:p>
            <a:pPr marL="285750" indent="-285750" algn="l">
              <a:buFont typeface="Wingdings" panose="05000000000000000000" pitchFamily="2" charset="2"/>
              <a:buChar char="Ø"/>
            </a:pPr>
            <a:endParaRPr lang="en-IN" dirty="0">
              <a:solidFill>
                <a:srgbClr val="CCCCCC"/>
              </a:solidFill>
              <a:latin typeface="Segoe WPC"/>
            </a:endParaRPr>
          </a:p>
          <a:p>
            <a:pPr marL="285750" indent="-285750" algn="l">
              <a:buFont typeface="Wingdings" panose="05000000000000000000" pitchFamily="2" charset="2"/>
              <a:buChar char="Ø"/>
            </a:pPr>
            <a:endParaRPr lang="en-IN" b="0" i="0" dirty="0">
              <a:solidFill>
                <a:srgbClr val="CCCCCC"/>
              </a:solidFill>
              <a:effectLst/>
              <a:latin typeface="Segoe WPC"/>
            </a:endParaRPr>
          </a:p>
          <a:p>
            <a:pPr marL="285750" indent="-285750" algn="l">
              <a:buFont typeface="Wingdings" panose="05000000000000000000" pitchFamily="2" charset="2"/>
              <a:buChar char="Ø"/>
            </a:pPr>
            <a:endParaRPr lang="en-IN" dirty="0">
              <a:solidFill>
                <a:srgbClr val="CCCCCC"/>
              </a:solidFill>
              <a:latin typeface="Segoe WPC"/>
            </a:endParaRPr>
          </a:p>
          <a:p>
            <a:pPr marL="285750" indent="-285750" algn="l">
              <a:buFont typeface="Wingdings" panose="05000000000000000000" pitchFamily="2" charset="2"/>
              <a:buChar char="Ø"/>
            </a:pPr>
            <a:endParaRPr lang="en-IN" b="0" i="0" dirty="0">
              <a:solidFill>
                <a:srgbClr val="CCCCCC"/>
              </a:solidFill>
              <a:effectLst/>
              <a:latin typeface="Segoe WPC"/>
            </a:endParaRPr>
          </a:p>
          <a:p>
            <a:pPr marL="285750" indent="-285750" algn="l">
              <a:buFont typeface="Wingdings" panose="05000000000000000000" pitchFamily="2" charset="2"/>
              <a:buChar char="Ø"/>
            </a:pPr>
            <a:endParaRPr lang="en-IN" dirty="0">
              <a:solidFill>
                <a:srgbClr val="CCCCCC"/>
              </a:solidFill>
              <a:latin typeface="Segoe WPC"/>
            </a:endParaRPr>
          </a:p>
          <a:p>
            <a:pPr marL="285750" indent="-285750" algn="l">
              <a:buFont typeface="Wingdings" panose="05000000000000000000" pitchFamily="2" charset="2"/>
              <a:buChar char="Ø"/>
            </a:pPr>
            <a:r>
              <a:rPr lang="en-IN" b="0" i="0" dirty="0">
                <a:effectLst/>
                <a:latin typeface="Helvetica Neue"/>
              </a:rPr>
              <a:t>Adam is an optimization algorithm that can be used instead of the classical stochastic gradient descent procedure to update network weights iterative based in training data.</a:t>
            </a:r>
          </a:p>
          <a:p>
            <a:pPr marL="285750" indent="-285750" algn="l">
              <a:buFont typeface="Wingdings" panose="05000000000000000000" pitchFamily="2" charset="2"/>
              <a:buChar char="Ø"/>
            </a:pPr>
            <a:r>
              <a:rPr lang="en-IN" b="0" i="0" dirty="0">
                <a:effectLst/>
                <a:latin typeface="Segoe WPC"/>
              </a:rPr>
              <a:t>Cross-entropy loss, or log loss, measures the performance of a classification model whose output is a probability value between 0 and 1. Cross-entropy loss increases as the predicted probability diverges from the actual label. So predicting a probability of .012 when the actual observation label is 1 would be bad and result in a high loss value. A perfect model would have a log loss of 0.     </a:t>
            </a:r>
          </a:p>
          <a:p>
            <a:pPr marL="285750" indent="-285750" algn="l">
              <a:buFont typeface="Wingdings" panose="05000000000000000000" pitchFamily="2" charset="2"/>
              <a:buChar char="Ø"/>
            </a:pPr>
            <a:endParaRPr lang="en-IN" b="0" i="0" dirty="0">
              <a:effectLst/>
              <a:latin typeface="Segoe WPC"/>
            </a:endParaRPr>
          </a:p>
        </p:txBody>
      </p:sp>
      <p:pic>
        <p:nvPicPr>
          <p:cNvPr id="8" name="Picture 7">
            <a:extLst>
              <a:ext uri="{FF2B5EF4-FFF2-40B4-BE49-F238E27FC236}">
                <a16:creationId xmlns:a16="http://schemas.microsoft.com/office/drawing/2014/main" id="{2285F9F1-F2F6-47C0-A0C7-7EC16F0289B9}"/>
              </a:ext>
            </a:extLst>
          </p:cNvPr>
          <p:cNvPicPr>
            <a:picLocks noChangeAspect="1"/>
          </p:cNvPicPr>
          <p:nvPr/>
        </p:nvPicPr>
        <p:blipFill>
          <a:blip r:embed="rId3"/>
          <a:stretch>
            <a:fillRect/>
          </a:stretch>
        </p:blipFill>
        <p:spPr>
          <a:xfrm>
            <a:off x="5665752" y="454418"/>
            <a:ext cx="2892425" cy="1946432"/>
          </a:xfrm>
          <a:prstGeom prst="rect">
            <a:avLst/>
          </a:prstGeom>
        </p:spPr>
      </p:pic>
      <p:pic>
        <p:nvPicPr>
          <p:cNvPr id="3074" name="Picture 2">
            <a:extLst>
              <a:ext uri="{FF2B5EF4-FFF2-40B4-BE49-F238E27FC236}">
                <a16:creationId xmlns:a16="http://schemas.microsoft.com/office/drawing/2014/main" id="{018C59E1-D523-416F-B73D-909B37DDC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2387" y="454418"/>
            <a:ext cx="2738414" cy="195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9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2A3F-FF56-4917-B0BD-68EE3B41D489}"/>
              </a:ext>
            </a:extLst>
          </p:cNvPr>
          <p:cNvSpPr>
            <a:spLocks noGrp="1"/>
          </p:cNvSpPr>
          <p:nvPr>
            <p:ph type="title"/>
          </p:nvPr>
        </p:nvSpPr>
        <p:spPr>
          <a:xfrm>
            <a:off x="369517" y="229590"/>
            <a:ext cx="9905998" cy="622041"/>
          </a:xfrm>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575E42F6-E6C5-42B7-9819-734FCD431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17" y="920412"/>
            <a:ext cx="3499303" cy="424505"/>
          </a:xfrm>
        </p:spPr>
      </p:pic>
      <p:pic>
        <p:nvPicPr>
          <p:cNvPr id="7" name="Picture 6">
            <a:extLst>
              <a:ext uri="{FF2B5EF4-FFF2-40B4-BE49-F238E27FC236}">
                <a16:creationId xmlns:a16="http://schemas.microsoft.com/office/drawing/2014/main" id="{DCCCE97E-690C-4F8C-B477-C9BBD9E7F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17" y="1545430"/>
            <a:ext cx="3635055" cy="5082980"/>
          </a:xfrm>
          <a:prstGeom prst="rect">
            <a:avLst/>
          </a:prstGeom>
        </p:spPr>
      </p:pic>
      <p:pic>
        <p:nvPicPr>
          <p:cNvPr id="9" name="Picture 8">
            <a:extLst>
              <a:ext uri="{FF2B5EF4-FFF2-40B4-BE49-F238E27FC236}">
                <a16:creationId xmlns:a16="http://schemas.microsoft.com/office/drawing/2014/main" id="{FF2E8C7E-EDB7-42D8-9E6E-1AAF0401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982" y="920412"/>
            <a:ext cx="7594501" cy="5601194"/>
          </a:xfrm>
          <a:prstGeom prst="rect">
            <a:avLst/>
          </a:prstGeom>
        </p:spPr>
      </p:pic>
    </p:spTree>
    <p:extLst>
      <p:ext uri="{BB962C8B-B14F-4D97-AF65-F5344CB8AC3E}">
        <p14:creationId xmlns:p14="http://schemas.microsoft.com/office/powerpoint/2010/main" val="54368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81D2-4FFD-48AA-903B-4FB2D5C01A24}"/>
              </a:ext>
            </a:extLst>
          </p:cNvPr>
          <p:cNvSpPr>
            <a:spLocks noGrp="1"/>
          </p:cNvSpPr>
          <p:nvPr>
            <p:ph type="title"/>
          </p:nvPr>
        </p:nvSpPr>
        <p:spPr>
          <a:xfrm>
            <a:off x="345764" y="286986"/>
            <a:ext cx="10033269" cy="779814"/>
          </a:xfrm>
        </p:spPr>
        <p:txBody>
          <a:bodyPr>
            <a:normAutofit/>
          </a:bodyPr>
          <a:lstStyle/>
          <a:p>
            <a:r>
              <a:rPr lang="en-US" dirty="0"/>
              <a:t>result</a:t>
            </a:r>
            <a:endParaRPr lang="en-IN" dirty="0"/>
          </a:p>
        </p:txBody>
      </p:sp>
      <p:pic>
        <p:nvPicPr>
          <p:cNvPr id="5" name="Content Placeholder 4">
            <a:extLst>
              <a:ext uri="{FF2B5EF4-FFF2-40B4-BE49-F238E27FC236}">
                <a16:creationId xmlns:a16="http://schemas.microsoft.com/office/drawing/2014/main" id="{37D78198-DAA8-4A67-9200-85C175C92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35" y="1066800"/>
            <a:ext cx="6493449" cy="5504214"/>
          </a:xfrm>
        </p:spPr>
      </p:pic>
      <p:sp>
        <p:nvSpPr>
          <p:cNvPr id="6" name="TextBox 5">
            <a:extLst>
              <a:ext uri="{FF2B5EF4-FFF2-40B4-BE49-F238E27FC236}">
                <a16:creationId xmlns:a16="http://schemas.microsoft.com/office/drawing/2014/main" id="{1F698083-647D-4C64-B29E-1BB5EC96CECD}"/>
              </a:ext>
            </a:extLst>
          </p:cNvPr>
          <p:cNvSpPr txBox="1"/>
          <p:nvPr/>
        </p:nvSpPr>
        <p:spPr>
          <a:xfrm>
            <a:off x="7039626" y="981205"/>
            <a:ext cx="4806609" cy="203132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effectLst/>
                <a:latin typeface="Consolas" panose="020B0609020204030204" pitchFamily="49" charset="0"/>
              </a:rPr>
              <a:t>We were able to achieve 46% accuracy for IMAGENETT data set.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b="0" i="0" dirty="0">
                <a:latin typeface="Consolas" panose="020B0609020204030204" pitchFamily="49" charset="0"/>
              </a:rPr>
              <a:t>Adding more CNN layer and ANN dense layer may change the result but will increase the training time.</a:t>
            </a:r>
            <a:endParaRPr lang="en-IN" b="0" i="0" dirty="0">
              <a:effectLst/>
              <a:latin typeface="Segoe WPC"/>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3581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C79B-57CE-4A6A-90FD-49DAD4702492}"/>
              </a:ext>
            </a:extLst>
          </p:cNvPr>
          <p:cNvSpPr>
            <a:spLocks noGrp="1"/>
          </p:cNvSpPr>
          <p:nvPr>
            <p:ph type="title"/>
          </p:nvPr>
        </p:nvSpPr>
        <p:spPr>
          <a:xfrm>
            <a:off x="1143001" y="2476500"/>
            <a:ext cx="9905998" cy="1905000"/>
          </a:xfrm>
        </p:spPr>
        <p:txBody>
          <a:bodyPr/>
          <a:lstStyle/>
          <a:p>
            <a:pPr algn="ctr"/>
            <a:r>
              <a:rPr lang="en-US" dirty="0"/>
              <a:t>Thank You</a:t>
            </a:r>
            <a:endParaRPr lang="en-IN" dirty="0"/>
          </a:p>
        </p:txBody>
      </p:sp>
    </p:spTree>
    <p:extLst>
      <p:ext uri="{BB962C8B-B14F-4D97-AF65-F5344CB8AC3E}">
        <p14:creationId xmlns:p14="http://schemas.microsoft.com/office/powerpoint/2010/main" val="2198172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869</TotalTime>
  <Words>5733</Words>
  <Application>Microsoft Office PowerPoint</Application>
  <PresentationFormat>Widescreen</PresentationFormat>
  <Paragraphs>173</Paragraphs>
  <Slides>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Century Gothic</vt:lpstr>
      <vt:lpstr>Consolas</vt:lpstr>
      <vt:lpstr>Helvetica Neue</vt:lpstr>
      <vt:lpstr>Segoe WPC</vt:lpstr>
      <vt:lpstr>var(--monaco-monospace-font)</vt:lpstr>
      <vt:lpstr>Wingdings</vt:lpstr>
      <vt:lpstr>Mesh</vt:lpstr>
      <vt:lpstr>Computer Vision and Deep Learning  Data Classification  (2nd Presentation) </vt:lpstr>
      <vt:lpstr>These are the following techniques and ways we decided to choose to complete our project:</vt:lpstr>
      <vt:lpstr>Python Code </vt:lpstr>
      <vt:lpstr>Python code cont’d</vt:lpstr>
      <vt:lpstr>Python code cont’d</vt:lpstr>
      <vt:lpstr>result</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and Deep Learning  Data Classification  (2nd Presentation)</dc:title>
  <dc:creator>Arman Ahmed Khan</dc:creator>
  <cp:lastModifiedBy>Arman Ahmed Khan</cp:lastModifiedBy>
  <cp:revision>3</cp:revision>
  <dcterms:created xsi:type="dcterms:W3CDTF">2021-12-20T22:37:32Z</dcterms:created>
  <dcterms:modified xsi:type="dcterms:W3CDTF">2021-12-21T13:08:34Z</dcterms:modified>
</cp:coreProperties>
</file>