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98" r:id="rId2"/>
    <p:sldId id="301" r:id="rId3"/>
    <p:sldId id="278" r:id="rId4"/>
    <p:sldId id="304" r:id="rId5"/>
    <p:sldId id="311" r:id="rId6"/>
    <p:sldId id="282" r:id="rId7"/>
    <p:sldId id="305" r:id="rId8"/>
    <p:sldId id="306" r:id="rId9"/>
    <p:sldId id="309" r:id="rId10"/>
    <p:sldId id="310" r:id="rId11"/>
    <p:sldId id="300" r:id="rId12"/>
  </p:sldIdLst>
  <p:sldSz cx="9144000" cy="6858000" type="screen4x3"/>
  <p:notesSz cx="6858000" cy="9144000"/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44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720">
          <p15:clr>
            <a:srgbClr val="A4A3A4"/>
          </p15:clr>
        </p15:guide>
        <p15:guide id="4" orient="horz" pos="2736">
          <p15:clr>
            <a:srgbClr val="A4A3A4"/>
          </p15:clr>
        </p15:guide>
        <p15:guide id="5" orient="horz" pos="2160">
          <p15:clr>
            <a:srgbClr val="A4A3A4"/>
          </p15:clr>
        </p15:guide>
        <p15:guide id="6" orient="horz" pos="3024">
          <p15:clr>
            <a:srgbClr val="A4A3A4"/>
          </p15:clr>
        </p15:guide>
        <p15:guide id="7" pos="5378">
          <p15:clr>
            <a:srgbClr val="A4A3A4"/>
          </p15:clr>
        </p15:guide>
        <p15:guide id="8" pos="38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o Berger" initials="M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7B003F"/>
    <a:srgbClr val="A71619"/>
    <a:srgbClr val="A5A5A5"/>
    <a:srgbClr val="999AB9"/>
    <a:srgbClr val="C0C0C0"/>
    <a:srgbClr val="FF6600"/>
    <a:srgbClr val="FFB600"/>
    <a:srgbClr val="FF9900"/>
    <a:srgbClr val="C81D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94249" autoAdjust="0"/>
  </p:normalViewPr>
  <p:slideViewPr>
    <p:cSldViewPr snapToObjects="1" showGuides="1">
      <p:cViewPr>
        <p:scale>
          <a:sx n="60" d="100"/>
          <a:sy n="60" d="100"/>
        </p:scale>
        <p:origin x="-1470" y="-192"/>
      </p:cViewPr>
      <p:guideLst>
        <p:guide orient="horz" pos="2440"/>
        <p:guide orient="horz" pos="1008"/>
        <p:guide orient="horz" pos="720"/>
        <p:guide orient="horz" pos="2736"/>
        <p:guide orient="horz" pos="2160"/>
        <p:guide orient="horz" pos="3024"/>
        <p:guide pos="5378"/>
        <p:guide pos="3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2880" y="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r>
              <a:rPr lang="en-US" smtClean="0">
                <a:latin typeface="Lucida Sans Unicode"/>
              </a:rPr>
              <a:t>08.05.2020</a:t>
            </a:r>
            <a:endParaRPr lang="de-DE" dirty="0">
              <a:latin typeface="Lucida Sans Unicode"/>
            </a:endParaRP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EDE8FCEE-038B-0640-96CC-B32152B56CCE}" type="slidenum">
              <a:rPr lang="de-DE">
                <a:latin typeface="Lucida Sans Unicode"/>
              </a:rPr>
              <a:pPr>
                <a:defRPr/>
              </a:pPr>
              <a:t>‹#›</a:t>
            </a:fld>
            <a:endParaRPr lang="de-DE" dirty="0">
              <a:latin typeface="Lucida Sans Unicod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r>
              <a:rPr lang="en-US" smtClean="0"/>
              <a:t>08.05.2020</a:t>
            </a:r>
            <a:endParaRPr lang="de-DE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08.05.2020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4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7A003F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  <p:transition spd="slow" advClick="0" advTm="4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7A003F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  <p:transition spd="slow" advClick="0" advTm="4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>
            <a:off x="0" y="687388"/>
            <a:ext cx="9144000" cy="617061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FFFFFF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FFFFFF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FFFFFF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FFFFFF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FFFFFF"/>
                </a:solidFill>
                <a:latin typeface="Lucida Sans Unicod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FFFFFF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 bwMode="auto">
          <a:xfrm>
            <a:off x="0" y="685800"/>
            <a:ext cx="9144000" cy="1588"/>
          </a:xfrm>
          <a:prstGeom prst="line">
            <a:avLst/>
          </a:prstGeom>
          <a:solidFill>
            <a:srgbClr val="A33316"/>
          </a:solidFill>
          <a:ln w="19050" cap="flat" cmpd="sng" algn="ctr">
            <a:solidFill>
              <a:srgbClr val="7B003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slow" advClick="0" advTm="4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auto">
          <a:xfrm>
            <a:off x="0" y="687388"/>
            <a:ext cx="9144000" cy="617061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bg1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bg1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bg1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bg1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bg1"/>
                </a:solidFill>
                <a:latin typeface="Lucida Sans Unicod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FFFFFF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 bwMode="auto">
          <a:xfrm>
            <a:off x="0" y="685800"/>
            <a:ext cx="9144000" cy="1588"/>
          </a:xfrm>
          <a:prstGeom prst="line">
            <a:avLst/>
          </a:prstGeom>
          <a:solidFill>
            <a:srgbClr val="A33316"/>
          </a:solidFill>
          <a:ln w="19050" cap="flat" cmpd="sng" algn="ctr">
            <a:solidFill>
              <a:srgbClr val="7B003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slow" advClick="0" advTm="4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chemeClr val="accent1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Tabellenplatzhalter 4"/>
          <p:cNvSpPr>
            <a:spLocks noGrp="1"/>
          </p:cNvSpPr>
          <p:nvPr>
            <p:ph type="tbl" sz="quarter" idx="10" hasCustomPrompt="1"/>
          </p:nvPr>
        </p:nvSpPr>
        <p:spPr>
          <a:xfrm>
            <a:off x="604839" y="1143000"/>
            <a:ext cx="7932737" cy="464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FontTx/>
              <a:buNone/>
              <a:defRPr sz="1200">
                <a:solidFill>
                  <a:schemeClr val="accent3"/>
                </a:solidFill>
                <a:latin typeface="Lucida Sans Unicode"/>
              </a:defRPr>
            </a:lvl1pPr>
          </a:lstStyle>
          <a:p>
            <a:r>
              <a:rPr lang="de-DE" dirty="0"/>
              <a:t>Tabellentext</a:t>
            </a:r>
          </a:p>
        </p:txBody>
      </p:sp>
    </p:spTree>
  </p:cSld>
  <p:clrMapOvr>
    <a:masterClrMapping/>
  </p:clrMapOvr>
  <p:transition spd="slow" advClick="0" advTm="4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2514600"/>
            <a:ext cx="8537574" cy="32004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chemeClr val="accent1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2"/>
          </p:nvPr>
        </p:nvSpPr>
        <p:spPr>
          <a:xfrm>
            <a:off x="2" y="1143000"/>
            <a:ext cx="9143998" cy="13716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</p:cSld>
  <p:clrMapOvr>
    <a:masterClrMapping/>
  </p:clrMapOvr>
  <p:transition spd="slow" advClick="0" advTm="4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343400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7A003F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0" y="1143000"/>
            <a:ext cx="91440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</p:cSld>
  <p:clrMapOvr>
    <a:masterClrMapping/>
  </p:clrMapOvr>
  <p:transition spd="slow" advClick="0" advTm="4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343400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chemeClr val="accent1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604838" y="1143000"/>
            <a:ext cx="48006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</p:cSld>
  <p:clrMapOvr>
    <a:masterClrMapping/>
  </p:clrMapOvr>
  <p:transition spd="slow" advClick="0" advTm="4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erade Verbindung 28"/>
          <p:cNvCxnSpPr/>
          <p:nvPr/>
        </p:nvCxnSpPr>
        <p:spPr bwMode="auto">
          <a:xfrm>
            <a:off x="-990600" y="43449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Bild 18" descr="Master_OvGU_weiss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26" name="Gerade Verbindung 25"/>
          <p:cNvCxnSpPr/>
          <p:nvPr/>
        </p:nvCxnSpPr>
        <p:spPr bwMode="auto">
          <a:xfrm>
            <a:off x="-990600" y="16017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auto">
          <a:xfrm>
            <a:off x="-990600" y="3429000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auto">
          <a:xfrm>
            <a:off x="-990600" y="4799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auto">
          <a:xfrm>
            <a:off x="-990600" y="2513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auto">
          <a:xfrm>
            <a:off x="-990600" y="11445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auto">
          <a:xfrm>
            <a:off x="-990600" y="6873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4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537575" y="2"/>
            <a:ext cx="454025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50800" bIns="0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  <a:defRPr/>
            </a:pPr>
            <a:fld id="{14250F2A-FD75-C648-9881-23847D42C43D}" type="slidenum">
              <a:rPr lang="de-DE" sz="800" b="1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pPr algn="l">
                <a:spcBef>
                  <a:spcPct val="50000"/>
                </a:spcBef>
                <a:defRPr/>
              </a:pPr>
              <a:t>‹#›</a:t>
            </a:fld>
            <a:endParaRPr lang="de-DE" dirty="0">
              <a:solidFill>
                <a:schemeClr val="tx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7" name="Text Box 47"/>
          <p:cNvSpPr txBox="1">
            <a:spLocks noChangeArrowheads="1"/>
          </p:cNvSpPr>
          <p:nvPr/>
        </p:nvSpPr>
        <p:spPr bwMode="auto">
          <a:xfrm>
            <a:off x="7623175" y="0"/>
            <a:ext cx="914400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50800" bIns="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de-DE" sz="800" b="1" dirty="0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09.05.2020</a:t>
            </a:r>
            <a:endParaRPr lang="de-DE" dirty="0">
              <a:solidFill>
                <a:schemeClr val="tx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8" name="Text Box 48"/>
          <p:cNvSpPr txBox="1">
            <a:spLocks noChangeArrowheads="1"/>
          </p:cNvSpPr>
          <p:nvPr/>
        </p:nvSpPr>
        <p:spPr bwMode="auto">
          <a:xfrm>
            <a:off x="5715000" y="2"/>
            <a:ext cx="2019300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50800" rIns="0" bIns="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de-DE" sz="800" dirty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 </a:t>
            </a:r>
            <a:r>
              <a:rPr lang="de-DE" sz="800" dirty="0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Why</a:t>
            </a:r>
            <a:r>
              <a:rPr lang="de-DE" sz="800" baseline="0" dirty="0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 do Icebergs float</a:t>
            </a:r>
            <a:r>
              <a:rPr lang="de-DE" sz="800" dirty="0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?</a:t>
            </a:r>
            <a:endParaRPr lang="de-DE" sz="800" dirty="0">
              <a:solidFill>
                <a:schemeClr val="tx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21" name="Line 46"/>
          <p:cNvSpPr>
            <a:spLocks noChangeShapeType="1"/>
          </p:cNvSpPr>
          <p:nvPr/>
        </p:nvSpPr>
        <p:spPr bwMode="auto">
          <a:xfrm>
            <a:off x="8537575" y="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 dirty="0"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66" r:id="rId3"/>
    <p:sldLayoutId id="2147483667" r:id="rId4"/>
    <p:sldLayoutId id="2147483668" r:id="rId5"/>
    <p:sldLayoutId id="2147483670" r:id="rId6"/>
    <p:sldLayoutId id="2147483660" r:id="rId7"/>
    <p:sldLayoutId id="2147483661" r:id="rId8"/>
    <p:sldLayoutId id="2147483671" r:id="rId9"/>
  </p:sldLayoutIdLst>
  <p:transition spd="slow" advClick="0" advTm="4000">
    <p:fade/>
  </p:transition>
  <p:hf hdr="0" ftr="0"/>
  <p:txStyles>
    <p:titleStyle>
      <a:lvl1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  <a:lvl2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2pPr>
      <a:lvl3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3pPr>
      <a:lvl4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4pPr>
      <a:lvl5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5pPr>
      <a:lvl6pPr marL="4572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6pPr>
      <a:lvl7pPr marL="9144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7pPr>
      <a:lvl8pPr marL="13716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8pPr>
      <a:lvl9pPr marL="18288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9pPr>
    </p:titleStyle>
    <p:bodyStyle>
      <a:lvl1pPr marL="742950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2"/>
          </a:solidFill>
          <a:latin typeface="+mn-lt"/>
          <a:ea typeface="+mn-ea"/>
          <a:cs typeface="+mn-cs"/>
          <a:sym typeface="Lucida Grande" charset="0"/>
        </a:defRPr>
      </a:lvl1pPr>
      <a:lvl2pPr marL="1150938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2pPr>
      <a:lvl3pPr marL="15589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3pPr>
      <a:lvl4pPr marL="19653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4pPr>
      <a:lvl5pPr marL="23733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5pPr>
      <a:lvl6pPr marL="28305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6pPr>
      <a:lvl7pPr marL="32877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7pPr>
      <a:lvl8pPr marL="37449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8pPr>
      <a:lvl9pPr marL="42021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facts.net/whydoes-ice-float-on-water.html" TargetMode="External"/><Relationship Id="rId2" Type="http://schemas.openxmlformats.org/officeDocument/2006/relationships/hyperlink" Target="https://www.livescience.com/32110-why-do-icebergs-float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en.wikipedia.org/wiki/Ice_Ih" TargetMode="External"/><Relationship Id="rId4" Type="http://schemas.openxmlformats.org/officeDocument/2006/relationships/hyperlink" Target="https://www.jstor.org/stable/j.ctt1gxxpgr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Master_OvGU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  <p:sp>
        <p:nvSpPr>
          <p:cNvPr id="9" name="Titel 1"/>
          <p:cNvSpPr txBox="1">
            <a:spLocks/>
          </p:cNvSpPr>
          <p:nvPr/>
        </p:nvSpPr>
        <p:spPr>
          <a:xfrm>
            <a:off x="2" y="5334000"/>
            <a:ext cx="9143997" cy="1371600"/>
          </a:xfrm>
          <a:prstGeom prst="rect">
            <a:avLst/>
          </a:prstGeom>
        </p:spPr>
        <p:txBody>
          <a:bodyPr wrap="square" tIns="50800"/>
          <a:lstStyle/>
          <a:p>
            <a:pPr marL="533400" lvl="0" algn="l" defTabSz="838200">
              <a:defRPr/>
            </a:pPr>
            <a:r>
              <a:rPr lang="en-US" sz="1800" b="1" kern="0" dirty="0" smtClean="0">
                <a:solidFill>
                  <a:srgbClr val="FFFFFF"/>
                </a:solidFill>
                <a:latin typeface="Lucida Sans Unicode"/>
                <a:ea typeface="+mj-ea"/>
                <a:cs typeface="+mj-cs"/>
                <a:sym typeface="Lucida Grande" charset="0"/>
              </a:rPr>
              <a:t>Why do Icebergs float ?</a:t>
            </a:r>
          </a:p>
          <a:p>
            <a:pPr marL="533400" lvl="0" algn="l" defTabSz="838200">
              <a:defRPr/>
            </a:pPr>
            <a:endParaRPr lang="en-US" sz="1800" b="1" kern="0" dirty="0" smtClean="0">
              <a:solidFill>
                <a:srgbClr val="FFFFFF"/>
              </a:solidFill>
              <a:latin typeface="Lucida Sans Unicode"/>
              <a:ea typeface="+mj-ea"/>
              <a:cs typeface="+mj-cs"/>
              <a:sym typeface="Lucida Grande" charset="0"/>
            </a:endParaRPr>
          </a:p>
          <a:p>
            <a:pPr marL="533400" lvl="0" algn="l" defTabSz="838200">
              <a:defRPr/>
            </a:pPr>
            <a:r>
              <a:rPr lang="en-US" sz="1800" b="1" kern="0" dirty="0" smtClean="0">
                <a:solidFill>
                  <a:srgbClr val="FFFFFF"/>
                </a:solidFill>
                <a:latin typeface="Lucida Sans Unicode"/>
                <a:ea typeface="+mj-ea"/>
                <a:cs typeface="+mj-cs"/>
                <a:sym typeface="Lucida Grande" charset="0"/>
              </a:rPr>
              <a:t>Presented by </a:t>
            </a:r>
            <a:r>
              <a:rPr lang="en-US" sz="1800" b="1" kern="0" dirty="0" err="1" smtClean="0">
                <a:solidFill>
                  <a:srgbClr val="FFFFFF"/>
                </a:solidFill>
                <a:latin typeface="Lucida Sans Unicode"/>
                <a:ea typeface="+mj-ea"/>
                <a:cs typeface="+mj-cs"/>
                <a:sym typeface="Lucida Grande" charset="0"/>
              </a:rPr>
              <a:t>Shailesh</a:t>
            </a:r>
            <a:r>
              <a:rPr lang="en-US" sz="1800" b="1" kern="0" dirty="0" smtClean="0">
                <a:solidFill>
                  <a:srgbClr val="FFFFFF"/>
                </a:solidFill>
                <a:latin typeface="Lucida Sans Unicode"/>
                <a:ea typeface="+mj-ea"/>
                <a:cs typeface="+mj-cs"/>
                <a:sym typeface="Lucida Grande" charset="0"/>
              </a:rPr>
              <a:t> Kumar </a:t>
            </a:r>
          </a:p>
          <a:p>
            <a:pPr marL="533400" lvl="0" algn="l" defTabSz="838200">
              <a:defRPr/>
            </a:pPr>
            <a:r>
              <a:rPr lang="en-US" sz="1800" b="1" kern="0" dirty="0" smtClean="0">
                <a:solidFill>
                  <a:srgbClr val="FFFFFF"/>
                </a:solidFill>
                <a:latin typeface="Lucida Sans Unicode"/>
                <a:ea typeface="+mj-ea"/>
                <a:cs typeface="+mj-cs"/>
                <a:sym typeface="Lucida Grande" charset="0"/>
              </a:rPr>
              <a:t>M.sc.  Electrical Engineering and Information Technology</a:t>
            </a:r>
          </a:p>
        </p:txBody>
      </p:sp>
    </p:spTree>
  </p:cSld>
  <p:clrMapOvr>
    <a:masterClrMapping/>
  </p:clrMapOvr>
  <p:transition spd="slow" advClick="0" advTm="4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D8D317C-2565-458D-B643-A09AC7D6A3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4176" y="1295400"/>
            <a:ext cx="8929575" cy="502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[1] Why do icebergs float ? sep 2017, </a:t>
            </a:r>
            <a:r>
              <a:rPr lang="en-US" u="sng" dirty="0" smtClean="0">
                <a:hlinkClick r:id="rId2"/>
              </a:rPr>
              <a:t>https://www.livescience.com/32110-why-do-icebergs-float.html</a:t>
            </a:r>
            <a:endParaRPr lang="en-US" u="sng" dirty="0" smtClean="0"/>
          </a:p>
          <a:p>
            <a:pPr>
              <a:lnSpc>
                <a:spcPct val="150000"/>
              </a:lnSpc>
              <a:buNone/>
            </a:pPr>
            <a:endParaRPr lang="en-US" u="sng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[2] Why does ice float on water, 2019, </a:t>
            </a:r>
            <a:r>
              <a:rPr lang="en-US" u="sng" dirty="0" smtClean="0">
                <a:hlinkClick r:id="rId3"/>
              </a:rPr>
              <a:t>https://www.sciencefacts.net/whydoes-ice-float-on-water.html</a:t>
            </a:r>
            <a:endParaRPr lang="en-US" u="sng" dirty="0" smtClean="0"/>
          </a:p>
          <a:p>
            <a:pPr>
              <a:lnSpc>
                <a:spcPct val="150000"/>
              </a:lnSpc>
              <a:buNone/>
            </a:pPr>
            <a:endParaRPr lang="en-US" u="sng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[3] Andrew Morris, “Why icebergs float: </a:t>
            </a:r>
            <a:r>
              <a:rPr lang="en-US" dirty="0" err="1" smtClean="0"/>
              <a:t>Exploaring</a:t>
            </a:r>
            <a:r>
              <a:rPr lang="en-US" dirty="0" smtClean="0"/>
              <a:t> science in Everyday life”. 2016 </a:t>
            </a:r>
            <a:r>
              <a:rPr lang="en-US" u="sng" dirty="0" smtClean="0">
                <a:hlinkClick r:id="rId4"/>
              </a:rPr>
              <a:t>https://www.jstor.org/stable/j.ctt1gxxpgr</a:t>
            </a:r>
            <a:endParaRPr lang="en-US" u="sng" dirty="0" smtClean="0"/>
          </a:p>
          <a:p>
            <a:pPr>
              <a:lnSpc>
                <a:spcPct val="150000"/>
              </a:lnSpc>
              <a:buNone/>
            </a:pPr>
            <a:endParaRPr lang="en-US" u="sng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[4] Ice </a:t>
            </a:r>
            <a:r>
              <a:rPr lang="en-US" dirty="0" err="1" smtClean="0"/>
              <a:t>Ih</a:t>
            </a:r>
            <a:r>
              <a:rPr lang="en-US" dirty="0" smtClean="0"/>
              <a:t>, 2019, </a:t>
            </a:r>
            <a:r>
              <a:rPr lang="en-US" u="sng" dirty="0" smtClean="0">
                <a:hlinkClick r:id="rId5"/>
              </a:rPr>
              <a:t>https://en.wikipedia.org/wiki/Ice_Ih</a:t>
            </a:r>
            <a:endParaRPr lang="en-US" u="sng" dirty="0" smtClean="0"/>
          </a:p>
          <a:p>
            <a:pPr>
              <a:lnSpc>
                <a:spcPct val="150000"/>
              </a:lnSpc>
              <a:buNone/>
            </a:pPr>
            <a:endParaRPr lang="en-US" u="sng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EC8C479-8F5F-41F8-9E7E-52335386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="" xmlns:p14="http://schemas.microsoft.com/office/powerpoint/2010/main" val="3028294126"/>
      </p:ext>
    </p:extLst>
  </p:cSld>
  <p:clrMapOvr>
    <a:masterClrMapping/>
  </p:clrMapOvr>
  <p:transition spd="slow" advClick="0" advTm="400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Bild 5" descr="Master_OvGU_1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-68262" y="1600200"/>
            <a:ext cx="8605837" cy="457200"/>
          </a:xfrm>
        </p:spPr>
        <p:txBody>
          <a:bodyPr/>
          <a:lstStyle/>
          <a:p>
            <a:r>
              <a:rPr lang="de-DE" dirty="0"/>
              <a:t>Thank you for your </a:t>
            </a:r>
            <a:r>
              <a:rPr lang="de-DE" dirty="0" smtClean="0"/>
              <a:t>Attention!</a:t>
            </a:r>
            <a:endParaRPr lang="de-DE" dirty="0"/>
          </a:p>
        </p:txBody>
      </p:sp>
    </p:spTree>
  </p:cSld>
  <p:clrMapOvr>
    <a:masterClrMapping/>
  </p:clrMapOvr>
  <p:transition spd="slow" advClick="0" advTm="4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606550"/>
            <a:ext cx="9143997" cy="5251450"/>
          </a:xfrm>
          <a:solidFill>
            <a:srgbClr val="7B003F"/>
          </a:solidFill>
        </p:spPr>
        <p:txBody>
          <a:bodyPr/>
          <a:lstStyle/>
          <a:p>
            <a:pPr>
              <a:lnSpc>
                <a:spcPct val="150000"/>
              </a:lnSpc>
              <a:buNone/>
            </a:pPr>
            <a:endParaRPr lang="de-DE" cap="small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de-DE" b="1" cap="small" dirty="0" smtClean="0">
                <a:solidFill>
                  <a:schemeClr val="bg1"/>
                </a:solidFill>
              </a:rPr>
              <a:t>Introduction</a:t>
            </a:r>
            <a:endParaRPr lang="de-DE" b="1" cap="small" dirty="0">
              <a:solidFill>
                <a:schemeClr val="bg1"/>
              </a:solidFill>
            </a:endParaRPr>
          </a:p>
          <a:p>
            <a:pPr marL="350520" indent="0">
              <a:lnSpc>
                <a:spcPct val="150000"/>
              </a:lnSpc>
              <a:buFont typeface="Wingdings" pitchFamily="2" charset="2"/>
              <a:buChar char="§"/>
            </a:pPr>
            <a:endParaRPr lang="de-DE" b="1" cap="small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de-DE" b="1" cap="small" dirty="0" smtClean="0">
                <a:solidFill>
                  <a:schemeClr val="bg1"/>
                </a:solidFill>
              </a:rPr>
              <a:t>Physical Behaviour</a:t>
            </a:r>
            <a:endParaRPr lang="de-DE" b="1" cap="small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de-DE" b="1" cap="small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de-DE" b="1" cap="small" dirty="0" smtClean="0">
                <a:solidFill>
                  <a:schemeClr val="bg1"/>
                </a:solidFill>
              </a:rPr>
              <a:t>Chemical bonding of water and ice</a:t>
            </a:r>
            <a:endParaRPr lang="de-DE" b="1" cap="small" dirty="0">
              <a:solidFill>
                <a:schemeClr val="bg1"/>
              </a:solidFill>
            </a:endParaRPr>
          </a:p>
          <a:p>
            <a:pPr marL="350520" lvl="3" indent="0">
              <a:lnSpc>
                <a:spcPct val="150000"/>
              </a:lnSpc>
              <a:buFont typeface="Wingdings" pitchFamily="2" charset="2"/>
              <a:buChar char="§"/>
            </a:pPr>
            <a:endParaRPr lang="de-DE" b="1" cap="small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de-DE" b="1" cap="small" dirty="0" smtClean="0">
                <a:solidFill>
                  <a:schemeClr val="bg1"/>
                </a:solidFill>
              </a:rPr>
              <a:t>Conclusion</a:t>
            </a:r>
          </a:p>
          <a:p>
            <a:pPr>
              <a:lnSpc>
                <a:spcPct val="150000"/>
              </a:lnSpc>
              <a:buNone/>
            </a:pPr>
            <a:endParaRPr lang="de-DE" b="1" cap="small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de-DE" b="1" cap="small" dirty="0" smtClean="0">
                <a:solidFill>
                  <a:schemeClr val="bg1"/>
                </a:solidFill>
              </a:rPr>
              <a:t>References</a:t>
            </a:r>
          </a:p>
          <a:p>
            <a:pPr>
              <a:buNone/>
            </a:pPr>
            <a:endParaRPr lang="de-DE" cap="small" dirty="0">
              <a:solidFill>
                <a:schemeClr val="bg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685800"/>
          </a:xfrm>
        </p:spPr>
        <p:txBody>
          <a:bodyPr/>
          <a:lstStyle/>
          <a:p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Contents</a:t>
            </a:r>
            <a:endParaRPr lang="de-DE" sz="2800" dirty="0"/>
          </a:p>
        </p:txBody>
      </p:sp>
    </p:spTree>
  </p:cSld>
  <p:clrMapOvr>
    <a:masterClrMapping/>
  </p:clrMapOvr>
  <p:transition spd="slow" advClick="0" advTm="4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28600" y="1676400"/>
            <a:ext cx="8537574" cy="4572000"/>
          </a:xfrm>
        </p:spPr>
        <p:txBody>
          <a:bodyPr/>
          <a:lstStyle/>
          <a:p>
            <a:pPr algn="just"/>
            <a:r>
              <a:rPr lang="en-US" sz="2400" dirty="0" smtClean="0"/>
              <a:t>Ice shelf or a glacier breaks off and enters into the ocean that forms a massive Iceberg.</a:t>
            </a:r>
          </a:p>
          <a:p>
            <a:pPr algn="just"/>
            <a:r>
              <a:rPr lang="en-US" sz="2400" dirty="0" smtClean="0"/>
              <a:t>The Icebergs formed with freshwater[1].</a:t>
            </a:r>
          </a:p>
          <a:p>
            <a:pPr algn="just"/>
            <a:r>
              <a:rPr lang="en-US" sz="2400" dirty="0" smtClean="0"/>
              <a:t>Flotation does not depend on the mass of the body.</a:t>
            </a:r>
          </a:p>
          <a:p>
            <a:pPr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cap="small" dirty="0"/>
              <a:t>Introduction</a:t>
            </a:r>
          </a:p>
        </p:txBody>
      </p:sp>
    </p:spTree>
  </p:cSld>
  <p:clrMapOvr>
    <a:masterClrMapping/>
  </p:clrMapOvr>
  <p:transition spd="slow" advClick="0" advTm="4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314893"/>
            <a:ext cx="8537574" cy="516210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endParaRPr lang="en-US" sz="2400" b="1" dirty="0" smtClean="0"/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Anomalous behavior of water</a:t>
            </a:r>
          </a:p>
          <a:p>
            <a:pPr marL="687388" indent="104775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  Water density is not constant at all temperatures.</a:t>
            </a:r>
          </a:p>
          <a:p>
            <a:pPr marL="577850" indent="115888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Density of water keeps increasing with a</a:t>
            </a:r>
          </a:p>
          <a:p>
            <a:pPr marL="803275" indent="0" algn="just">
              <a:lnSpc>
                <a:spcPct val="150000"/>
              </a:lnSpc>
              <a:buNone/>
            </a:pPr>
            <a:r>
              <a:rPr lang="en-US" sz="2400" dirty="0" smtClean="0"/>
              <a:t>decrease in temperature till 4 degree centigrade [2].</a:t>
            </a:r>
          </a:p>
          <a:p>
            <a:pPr marL="688975" indent="3365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Hence the density of ice is measured less as than the water.</a:t>
            </a:r>
            <a:endParaRPr lang="en-US" sz="2400" b="1" dirty="0" smtClean="0"/>
          </a:p>
          <a:p>
            <a:pPr algn="just"/>
            <a:endParaRPr lang="en-US" sz="2400" b="1" dirty="0" smtClean="0"/>
          </a:p>
          <a:p>
            <a:pPr algn="just">
              <a:buNone/>
            </a:pPr>
            <a:endParaRPr lang="en-US" sz="2400" dirty="0"/>
          </a:p>
          <a:p>
            <a:pPr algn="just"/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" y="705293"/>
            <a:ext cx="8605837" cy="609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3200" cap="small" dirty="0" smtClean="0"/>
              <a:t>Physical </a:t>
            </a:r>
            <a:r>
              <a:rPr lang="de-DE" sz="3200" cap="small" dirty="0" smtClean="0"/>
              <a:t>Behavior</a:t>
            </a:r>
            <a:endParaRPr lang="de-DE" sz="3200" cap="small" dirty="0"/>
          </a:p>
        </p:txBody>
      </p:sp>
    </p:spTree>
  </p:cSld>
  <p:clrMapOvr>
    <a:masterClrMapping/>
  </p:clrMapOvr>
  <p:transition spd="slow" advClick="0" advTm="4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839198" cy="46482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endParaRPr lang="en-US" sz="2800" dirty="0" smtClean="0"/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Liquid exerts buoyant force in an upward direction.   </a:t>
            </a:r>
          </a:p>
          <a:p>
            <a:pPr marL="736600" indent="-109538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/>
              <a:t>   Force on a body immersed in a fluid is equal to the weight  of the  fluid that displaced by the body.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Archimedes’ Principle</a:t>
            </a:r>
            <a:br>
              <a:rPr lang="en-US" sz="3200" dirty="0" smtClean="0"/>
            </a:br>
            <a:endParaRPr lang="en-US" sz="3200" dirty="0"/>
          </a:p>
        </p:txBody>
      </p:sp>
    </p:spTree>
  </p:cSld>
  <p:clrMapOvr>
    <a:masterClrMapping/>
  </p:clrMapOvr>
  <p:transition spd="slow" advClick="0" advTm="400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0" y="4648200"/>
            <a:ext cx="9144000" cy="1981200"/>
          </a:xfrm>
          <a:solidFill>
            <a:srgbClr val="7B003F"/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</a:rPr>
              <a:t>Buoyance</a:t>
            </a:r>
            <a:r>
              <a:rPr lang="en-US" dirty="0" smtClean="0">
                <a:solidFill>
                  <a:schemeClr val="bg1"/>
                </a:solidFill>
              </a:rPr>
              <a:t> force, </a:t>
            </a:r>
            <a:r>
              <a:rPr lang="en-US" i="1" dirty="0" smtClean="0">
                <a:solidFill>
                  <a:schemeClr val="bg1"/>
                </a:solidFill>
              </a:rPr>
              <a:t>F = </a:t>
            </a:r>
            <a:r>
              <a:rPr lang="en-US" dirty="0" smtClean="0">
                <a:solidFill>
                  <a:schemeClr val="bg1"/>
                </a:solidFill>
              </a:rPr>
              <a:t>Weight of the fluid displaced, </a:t>
            </a:r>
            <a:r>
              <a:rPr lang="en-US" i="1" dirty="0" smtClean="0">
                <a:solidFill>
                  <a:schemeClr val="bg1"/>
                </a:solidFill>
              </a:rPr>
              <a:t>W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90 percent of its part into the water, only 10 percent one can see from outside[3].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Shapes and sizes of </a:t>
            </a:r>
            <a:r>
              <a:rPr lang="en-US" dirty="0" err="1" smtClean="0">
                <a:solidFill>
                  <a:schemeClr val="bg1"/>
                </a:solidFill>
              </a:rPr>
              <a:t>icebergs:Dom</a:t>
            </a:r>
            <a:r>
              <a:rPr lang="en-US" dirty="0" smtClean="0">
                <a:solidFill>
                  <a:schemeClr val="bg1"/>
                </a:solidFill>
              </a:rPr>
              <a:t>, tri-angular, tabular etc.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228600" y="914400"/>
            <a:ext cx="8319610" cy="3429000"/>
          </a:xfrm>
        </p:spPr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36" y="762000"/>
            <a:ext cx="8904764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400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13DD87D5-7F98-4AAB-890B-B7DF7A96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63" y="4267200"/>
            <a:ext cx="8605837" cy="2286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 smtClean="0"/>
              <a:t>.</a:t>
            </a:r>
            <a:r>
              <a:rPr lang="en-US" sz="2000" dirty="0" smtClean="0"/>
              <a:t> </a:t>
            </a:r>
            <a:r>
              <a:rPr lang="en-US" sz="2000" b="0" dirty="0" smtClean="0"/>
              <a:t>Ocean water is denser than fresh water.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3200" dirty="0" smtClean="0"/>
              <a:t>.</a:t>
            </a:r>
            <a:r>
              <a:rPr lang="en-US" sz="2000" dirty="0" smtClean="0"/>
              <a:t> </a:t>
            </a:r>
            <a:r>
              <a:rPr lang="en-US" sz="2000" b="0" dirty="0" smtClean="0"/>
              <a:t>Iceberg formed with the freshwater contains no impurity is less   dense.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br>
              <a:rPr lang="en-US" sz="2000" dirty="0" smtClean="0"/>
            </a:br>
            <a:endParaRPr lang="en-US" sz="2000" cap="smal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" y="762000"/>
            <a:ext cx="8915398" cy="350520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Density of different states of water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Density = Mass/Volume (gram per cubic centimeter)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1999" y="2385856"/>
          <a:ext cx="7391401" cy="46402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7391401"/>
              </a:tblGrid>
              <a:tr h="464024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Density of water at different temperature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000" y="2849880"/>
          <a:ext cx="7391400" cy="1417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63800"/>
                <a:gridCol w="2717799"/>
                <a:gridCol w="2209801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Ocean water(0 deg)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Fresh water( 20 deg)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Ice(-20 deg)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1.03gm/cc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1gm/cc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0.92gm/cc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88968237"/>
      </p:ext>
    </p:extLst>
  </p:cSld>
  <p:clrMapOvr>
    <a:masterClrMapping/>
  </p:clrMapOvr>
  <p:transition spd="slow" advClick="0" advTm="400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FA96935C-9382-43D1-8B90-AE4A5F19A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" y="4343401"/>
            <a:ext cx="9143997" cy="2514599"/>
          </a:xfrm>
          <a:solidFill>
            <a:srgbClr val="7B003F"/>
          </a:solidFill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Crystalline structure of the water molecules.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Crystalline structures are lighter compared to the normal structure of the same molecules.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Air that is filled between empty spaces increases the volume, and decreases the density of Ice-cube [4].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F52B357-1474-4FAA-998C-570677A60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CHEMICAL BONDING OF WATER AND ICE</a:t>
            </a:r>
            <a:endParaRPr lang="en-US" cap="small" dirty="0"/>
          </a:p>
        </p:txBody>
      </p:sp>
      <p:pic>
        <p:nvPicPr>
          <p:cNvPr id="2053" name="Picture 5" descr="C:\Users\user\Downloads\IMG-4085.PNG"/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2"/>
          <a:srcRect t="39107" b="38036"/>
          <a:stretch>
            <a:fillRect/>
          </a:stretch>
        </p:blipFill>
        <p:spPr bwMode="auto">
          <a:xfrm>
            <a:off x="3" y="1018517"/>
            <a:ext cx="9143997" cy="33248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51124407"/>
      </p:ext>
    </p:extLst>
  </p:cSld>
  <p:clrMapOvr>
    <a:masterClrMapping/>
  </p:clrMapOvr>
  <p:transition spd="slow" advClick="0" advTm="400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0F924D33-9636-4794-95DA-812EC86A61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" y="1714500"/>
            <a:ext cx="8537574" cy="47625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The objects which are denser than water will sink and the objects which are less dense compared to water will float.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Iceberg is formed with freshwater.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Icebergs can make dangerous impact on shipping and other marine activities.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DBC9226-DC6E-4FCA-AD8E-ED748F70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Conclusion</a:t>
            </a:r>
          </a:p>
        </p:txBody>
      </p:sp>
    </p:spTree>
    <p:extLst>
      <p:ext uri="{BB962C8B-B14F-4D97-AF65-F5344CB8AC3E}">
        <p14:creationId xmlns="" xmlns:p14="http://schemas.microsoft.com/office/powerpoint/2010/main" val="3057262821"/>
      </p:ext>
    </p:extLst>
  </p:cSld>
  <p:clrMapOvr>
    <a:masterClrMapping/>
  </p:clrMapOvr>
  <p:transition spd="slow" advClick="0" advTm="4000">
    <p:fade/>
  </p:transition>
</p:sld>
</file>

<file path=ppt/theme/theme1.xml><?xml version="1.0" encoding="utf-8"?>
<a:theme xmlns:a="http://schemas.openxmlformats.org/drawingml/2006/main" name="Ovgu_Allgemein">
  <a:themeElements>
    <a:clrScheme name="Benutzerdefiniert 26">
      <a:dk1>
        <a:srgbClr val="000000"/>
      </a:dk1>
      <a:lt1>
        <a:srgbClr val="FFFFFF"/>
      </a:lt1>
      <a:dk2>
        <a:srgbClr val="7A003F"/>
      </a:dk2>
      <a:lt2>
        <a:srgbClr val="5D8EA6"/>
      </a:lt2>
      <a:accent1>
        <a:srgbClr val="7A003F"/>
      </a:accent1>
      <a:accent2>
        <a:srgbClr val="002D5C"/>
      </a:accent2>
      <a:accent3>
        <a:srgbClr val="FFFFFF"/>
      </a:accent3>
      <a:accent4>
        <a:srgbClr val="000000"/>
      </a:accent4>
      <a:accent5>
        <a:srgbClr val="D0ABAB"/>
      </a:accent5>
      <a:accent6>
        <a:srgbClr val="5A2724"/>
      </a:accent6>
      <a:hlink>
        <a:srgbClr val="E6003A"/>
      </a:hlink>
      <a:folHlink>
        <a:srgbClr val="F39100"/>
      </a:folHlink>
    </a:clrScheme>
    <a:fontScheme name="Musterseite">
      <a:majorFont>
        <a:latin typeface="Lucida Grande"/>
        <a:ea typeface="ヒラギノ角ゴ Pro W3"/>
        <a:cs typeface="ヒラギノ角ゴ Pro W3"/>
      </a:majorFont>
      <a:minorFont>
        <a:latin typeface="Lucida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lnDef>
  </a:objectDefaults>
  <a:extraClrSchemeLst>
    <a:extraClrScheme>
      <a:clrScheme name="Musterseite 1">
        <a:dk1>
          <a:srgbClr val="000000"/>
        </a:dk1>
        <a:lt1>
          <a:srgbClr val="FFFFFF"/>
        </a:lt1>
        <a:dk2>
          <a:srgbClr val="3C3C3C"/>
        </a:dk2>
        <a:lt2>
          <a:srgbClr val="808080"/>
        </a:lt2>
        <a:accent1>
          <a:srgbClr val="A7171A"/>
        </a:accent1>
        <a:accent2>
          <a:srgbClr val="642C29"/>
        </a:accent2>
        <a:accent3>
          <a:srgbClr val="FFFFFF"/>
        </a:accent3>
        <a:accent4>
          <a:srgbClr val="000000"/>
        </a:accent4>
        <a:accent5>
          <a:srgbClr val="D0ABAB"/>
        </a:accent5>
        <a:accent6>
          <a:srgbClr val="5A2724"/>
        </a:accent6>
        <a:hlink>
          <a:srgbClr val="C31924"/>
        </a:hlink>
        <a:folHlink>
          <a:srgbClr val="DBC1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2791</TotalTime>
  <Words>392</Words>
  <Application>Microsoft Office PowerPoint</Application>
  <PresentationFormat>On-screen Show (4:3)</PresentationFormat>
  <Paragraphs>66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Ovgu_Allgemein</vt:lpstr>
      <vt:lpstr>Slide 1</vt:lpstr>
      <vt:lpstr> Contents</vt:lpstr>
      <vt:lpstr>Introduction</vt:lpstr>
      <vt:lpstr>Physical Behavior</vt:lpstr>
      <vt:lpstr>Archimedes’ Principle </vt:lpstr>
      <vt:lpstr>Slide 6</vt:lpstr>
      <vt:lpstr>. Ocean water is denser than fresh water. . Iceberg formed with the freshwater contains no impurity is less   dense.   </vt:lpstr>
      <vt:lpstr>CHEMICAL BONDING OF WATER AND ICE</vt:lpstr>
      <vt:lpstr>Conclusion</vt:lpstr>
      <vt:lpstr>References</vt:lpstr>
      <vt:lpstr>Thank you for your Attention!</vt:lpstr>
    </vt:vector>
  </TitlesOfParts>
  <Manager/>
  <Company>oe-konzept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veeravalli satya ravindra kumar</dc:creator>
  <cp:keywords/>
  <dc:description/>
  <cp:lastModifiedBy>user</cp:lastModifiedBy>
  <cp:revision>77</cp:revision>
  <cp:lastPrinted>2009-04-03T10:08:54Z</cp:lastPrinted>
  <dcterms:created xsi:type="dcterms:W3CDTF">2019-11-16T12:18:27Z</dcterms:created>
  <dcterms:modified xsi:type="dcterms:W3CDTF">2020-05-11T14:08:34Z</dcterms:modified>
  <cp:category/>
</cp:coreProperties>
</file>