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68" r:id="rId7"/>
    <p:sldId id="269" r:id="rId8"/>
    <p:sldId id="272" r:id="rId9"/>
    <p:sldId id="271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646" autoAdjust="0"/>
  </p:normalViewPr>
  <p:slideViewPr>
    <p:cSldViewPr snapToGrid="0">
      <p:cViewPr varScale="1">
        <p:scale>
          <a:sx n="106" d="100"/>
          <a:sy n="106" d="100"/>
        </p:scale>
        <p:origin x="150" y="96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5/11/2025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5/11/2025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59" r:id="rId4"/>
    <p:sldLayoutId id="2147483668" r:id="rId5"/>
    <p:sldLayoutId id="2147483669" r:id="rId6"/>
    <p:sldLayoutId id="2147483661" r:id="rId7"/>
    <p:sldLayoutId id="2147483666" r:id="rId8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36526"/>
            <a:ext cx="9601200" cy="1653371"/>
          </a:xfrm>
        </p:spPr>
        <p:txBody>
          <a:bodyPr/>
          <a:lstStyle/>
          <a:p>
            <a:pPr algn="ctr"/>
            <a:r>
              <a:rPr lang="en-US" dirty="0"/>
              <a:t>DSCI 504: SQL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7FFCD7-75FC-9641-8DFC-393AD9D8B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3087230"/>
            <a:ext cx="4850674" cy="2269585"/>
          </a:xfrm>
        </p:spPr>
        <p:txBody>
          <a:bodyPr/>
          <a:lstStyle/>
          <a:p>
            <a:pPr algn="r"/>
            <a:endParaRPr lang="en-US" dirty="0"/>
          </a:p>
          <a:p>
            <a:pPr algn="r"/>
            <a:r>
              <a:rPr lang="en-US" b="1" dirty="0"/>
              <a:t>Semester:</a:t>
            </a:r>
          </a:p>
          <a:p>
            <a:pPr algn="r"/>
            <a:r>
              <a:rPr lang="en-US" b="1" dirty="0"/>
              <a:t>Professor:</a:t>
            </a:r>
          </a:p>
          <a:p>
            <a:pPr algn="r"/>
            <a:r>
              <a:rPr lang="en-US" b="1" dirty="0"/>
              <a:t>Student:</a:t>
            </a:r>
          </a:p>
          <a:p>
            <a:pPr algn="r"/>
            <a:r>
              <a:rPr lang="en-US" b="1" dirty="0"/>
              <a:t>Date: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4722FD3-E430-7453-7B34-037C6B63574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096000" y="3087232"/>
            <a:ext cx="4850675" cy="2269584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Summer 2025</a:t>
            </a:r>
          </a:p>
          <a:p>
            <a:r>
              <a:rPr lang="en-US" dirty="0"/>
              <a:t>Brandon Bean</a:t>
            </a:r>
          </a:p>
          <a:p>
            <a:r>
              <a:rPr lang="en-US" dirty="0"/>
              <a:t>Seif Kungulio</a:t>
            </a:r>
          </a:p>
          <a:p>
            <a:r>
              <a:rPr lang="en-US" dirty="0"/>
              <a:t>May 11, 2025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BD8BE60-C5DD-2C0D-F6FC-7CA1975969DD}"/>
              </a:ext>
            </a:extLst>
          </p:cNvPr>
          <p:cNvSpPr txBox="1">
            <a:spLocks/>
          </p:cNvSpPr>
          <p:nvPr/>
        </p:nvSpPr>
        <p:spPr>
          <a:xfrm>
            <a:off x="1295400" y="1199590"/>
            <a:ext cx="9601200" cy="16533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br>
              <a:rPr lang="en-US" dirty="0"/>
            </a:br>
            <a:r>
              <a:rPr lang="en-US" dirty="0"/>
              <a:t>Maryville University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F277-C08E-9718-842A-B8FDE20E5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5F7B8-F178-19BF-CD34-A5730AE9C954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1167493" y="2023984"/>
            <a:ext cx="9779182" cy="333283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Goal:</a:t>
            </a:r>
            <a:r>
              <a:rPr lang="en-US" dirty="0"/>
              <a:t> Normalize a denormalized university data set through 3NF.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Intended Outcome:</a:t>
            </a:r>
            <a:r>
              <a:rPr lang="en-US" dirty="0"/>
              <a:t> Identify key entities, remove redundancies, enforce primary and foreign keys, and define relationships to optimize the database for integrity and performance.</a:t>
            </a:r>
          </a:p>
        </p:txBody>
      </p:sp>
    </p:spTree>
    <p:extLst>
      <p:ext uri="{BB962C8B-B14F-4D97-AF65-F5344CB8AC3E}">
        <p14:creationId xmlns:p14="http://schemas.microsoft.com/office/powerpoint/2010/main" val="83430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0AD39B-D596-6A70-C5D5-DD5B85CE1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32FBF-8C21-7B27-0CA1-44720D437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8" y="153909"/>
            <a:ext cx="9779183" cy="859608"/>
          </a:xfrm>
        </p:spPr>
        <p:txBody>
          <a:bodyPr/>
          <a:lstStyle/>
          <a:p>
            <a:pPr algn="ctr"/>
            <a:r>
              <a:rPr lang="en-US" dirty="0"/>
              <a:t>Proposed Normalization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20BE070-8932-2A1D-1E0D-03EDF9059DA9}"/>
              </a:ext>
            </a:extLst>
          </p:cNvPr>
          <p:cNvGrpSpPr/>
          <p:nvPr/>
        </p:nvGrpSpPr>
        <p:grpSpPr>
          <a:xfrm>
            <a:off x="461723" y="1610013"/>
            <a:ext cx="1810693" cy="4084617"/>
            <a:chOff x="117695" y="1611517"/>
            <a:chExt cx="1810693" cy="482549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7C1D5E5-2BAE-9629-84A1-575A81EC1F4A}"/>
                </a:ext>
              </a:extLst>
            </p:cNvPr>
            <p:cNvSpPr/>
            <p:nvPr/>
          </p:nvSpPr>
          <p:spPr>
            <a:xfrm>
              <a:off x="117695" y="1611517"/>
              <a:ext cx="1810693" cy="4825497"/>
            </a:xfrm>
            <a:prstGeom prst="roundRect">
              <a:avLst>
                <a:gd name="adj" fmla="val 3667"/>
              </a:avLst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D478D1C-18EF-4658-7B06-1565D3F45FDC}"/>
                </a:ext>
              </a:extLst>
            </p:cNvPr>
            <p:cNvSpPr/>
            <p:nvPr/>
          </p:nvSpPr>
          <p:spPr>
            <a:xfrm>
              <a:off x="199176" y="2064190"/>
              <a:ext cx="1638677" cy="43003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Student</a:t>
              </a: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StudentAddress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StudPhone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StudPrsnEmail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StudSchEmail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StudentBirthDate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StudEthnicity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StudentRace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StudentGender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StudentEnrollmentDate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StudentStatus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StudentCumGPA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StudentEmergencyContacts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StudentEmergencyContactNumbers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StudentSchool</a:t>
              </a:r>
              <a:endParaRPr lang="en-US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450A161-075E-FF9B-AF0E-B30793AB37B5}"/>
                </a:ext>
              </a:extLst>
            </p:cNvPr>
            <p:cNvSpPr/>
            <p:nvPr/>
          </p:nvSpPr>
          <p:spPr>
            <a:xfrm>
              <a:off x="117695" y="1611517"/>
              <a:ext cx="1810693" cy="45267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Students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CF6A7C0-60D8-46B6-5648-ADFDE4DF8981}"/>
              </a:ext>
            </a:extLst>
          </p:cNvPr>
          <p:cNvGrpSpPr/>
          <p:nvPr/>
        </p:nvGrpSpPr>
        <p:grpSpPr>
          <a:xfrm>
            <a:off x="2346047" y="1610013"/>
            <a:ext cx="1810693" cy="4084617"/>
            <a:chOff x="117695" y="1611517"/>
            <a:chExt cx="1810693" cy="4825497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F9A369E-3179-E704-2F4D-2F678ABA0EF2}"/>
                </a:ext>
              </a:extLst>
            </p:cNvPr>
            <p:cNvSpPr/>
            <p:nvPr/>
          </p:nvSpPr>
          <p:spPr>
            <a:xfrm>
              <a:off x="117695" y="1611517"/>
              <a:ext cx="1810693" cy="4825497"/>
            </a:xfrm>
            <a:prstGeom prst="roundRect">
              <a:avLst>
                <a:gd name="adj" fmla="val 3667"/>
              </a:avLst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8102804-67DC-742E-51C1-5B31E49DF980}"/>
                </a:ext>
              </a:extLst>
            </p:cNvPr>
            <p:cNvSpPr/>
            <p:nvPr/>
          </p:nvSpPr>
          <p:spPr>
            <a:xfrm>
              <a:off x="199176" y="2064190"/>
              <a:ext cx="1638677" cy="43003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CollegeCourses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CollegeDepartment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CollegeName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CollegeBuilding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655953F-1624-1AB2-F012-091495877323}"/>
                </a:ext>
              </a:extLst>
            </p:cNvPr>
            <p:cNvSpPr/>
            <p:nvPr/>
          </p:nvSpPr>
          <p:spPr>
            <a:xfrm>
              <a:off x="117695" y="1611517"/>
              <a:ext cx="1810693" cy="45267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Courses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FDCE770-60FA-FEFD-3C7A-3635A95C82F3}"/>
              </a:ext>
            </a:extLst>
          </p:cNvPr>
          <p:cNvGrpSpPr/>
          <p:nvPr/>
        </p:nvGrpSpPr>
        <p:grpSpPr>
          <a:xfrm>
            <a:off x="4230371" y="1610013"/>
            <a:ext cx="1810693" cy="4084617"/>
            <a:chOff x="117695" y="1611517"/>
            <a:chExt cx="1810693" cy="4825497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08619FA5-184F-E9D2-5631-BDF99C791B20}"/>
                </a:ext>
              </a:extLst>
            </p:cNvPr>
            <p:cNvSpPr/>
            <p:nvPr/>
          </p:nvSpPr>
          <p:spPr>
            <a:xfrm>
              <a:off x="117695" y="1611517"/>
              <a:ext cx="1810693" cy="4825497"/>
            </a:xfrm>
            <a:prstGeom prst="roundRect">
              <a:avLst>
                <a:gd name="adj" fmla="val 3667"/>
              </a:avLst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BF007DA-513A-19D1-3575-9E1D0AD59A7B}"/>
                </a:ext>
              </a:extLst>
            </p:cNvPr>
            <p:cNvSpPr/>
            <p:nvPr/>
          </p:nvSpPr>
          <p:spPr>
            <a:xfrm>
              <a:off x="199176" y="2064190"/>
              <a:ext cx="1638677" cy="43003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FacultyName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FacultyAddress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FacultyPhone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FacultyLevel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FacultyCourses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FacultyStatus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FacultySupervisor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FacultyStartDate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85825CE-3379-7D94-AF5F-237B70CA137E}"/>
                </a:ext>
              </a:extLst>
            </p:cNvPr>
            <p:cNvSpPr/>
            <p:nvPr/>
          </p:nvSpPr>
          <p:spPr>
            <a:xfrm>
              <a:off x="117695" y="1611517"/>
              <a:ext cx="1810693" cy="45267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Faculty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6A70004-6A0F-2E9F-1BC4-F3075970DAFC}"/>
              </a:ext>
            </a:extLst>
          </p:cNvPr>
          <p:cNvGrpSpPr/>
          <p:nvPr/>
        </p:nvGrpSpPr>
        <p:grpSpPr>
          <a:xfrm>
            <a:off x="6114695" y="1610013"/>
            <a:ext cx="1810693" cy="4084617"/>
            <a:chOff x="117695" y="1611517"/>
            <a:chExt cx="1810693" cy="4825497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361C358-AFA8-6304-FE04-FE00E1E8C2AB}"/>
                </a:ext>
              </a:extLst>
            </p:cNvPr>
            <p:cNvSpPr/>
            <p:nvPr/>
          </p:nvSpPr>
          <p:spPr>
            <a:xfrm>
              <a:off x="117695" y="1611517"/>
              <a:ext cx="1810693" cy="4825497"/>
            </a:xfrm>
            <a:prstGeom prst="roundRect">
              <a:avLst>
                <a:gd name="adj" fmla="val 3667"/>
              </a:avLst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77BF045-F664-8850-2B42-7479DC7103CD}"/>
                </a:ext>
              </a:extLst>
            </p:cNvPr>
            <p:cNvSpPr/>
            <p:nvPr/>
          </p:nvSpPr>
          <p:spPr>
            <a:xfrm>
              <a:off x="199176" y="2064190"/>
              <a:ext cx="1638677" cy="43003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TermNumber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TermName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TermStartDate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TermEndDate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TermClassGrade</a:t>
              </a:r>
              <a:endParaRPr lang="en-US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28DC23C2-476A-BA44-2AEB-6F5B318AE665}"/>
                </a:ext>
              </a:extLst>
            </p:cNvPr>
            <p:cNvSpPr/>
            <p:nvPr/>
          </p:nvSpPr>
          <p:spPr>
            <a:xfrm>
              <a:off x="117695" y="1611517"/>
              <a:ext cx="1810693" cy="45267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Terms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CE343A-CEF4-C2F1-E122-BB3519D86B85}"/>
              </a:ext>
            </a:extLst>
          </p:cNvPr>
          <p:cNvGrpSpPr/>
          <p:nvPr/>
        </p:nvGrpSpPr>
        <p:grpSpPr>
          <a:xfrm>
            <a:off x="7999019" y="1610012"/>
            <a:ext cx="1810693" cy="4084618"/>
            <a:chOff x="117695" y="1611516"/>
            <a:chExt cx="1810693" cy="4825498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63FAE38A-75BC-AC4A-A2A3-043F8BE587DE}"/>
                </a:ext>
              </a:extLst>
            </p:cNvPr>
            <p:cNvSpPr/>
            <p:nvPr/>
          </p:nvSpPr>
          <p:spPr>
            <a:xfrm>
              <a:off x="117695" y="1611517"/>
              <a:ext cx="1810693" cy="4825497"/>
            </a:xfrm>
            <a:prstGeom prst="roundRect">
              <a:avLst>
                <a:gd name="adj" fmla="val 3667"/>
              </a:avLst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3FF4EBF-D7B2-BFDC-4ECF-D0F502736B5E}"/>
                </a:ext>
              </a:extLst>
            </p:cNvPr>
            <p:cNvSpPr/>
            <p:nvPr/>
          </p:nvSpPr>
          <p:spPr>
            <a:xfrm>
              <a:off x="199176" y="2190856"/>
              <a:ext cx="1638677" cy="41737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StudentClasses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StudentGrades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134B216-C32D-F6F8-9574-75406DF7E855}"/>
                </a:ext>
              </a:extLst>
            </p:cNvPr>
            <p:cNvSpPr/>
            <p:nvPr/>
          </p:nvSpPr>
          <p:spPr>
            <a:xfrm>
              <a:off x="117695" y="1611516"/>
              <a:ext cx="1810693" cy="57934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Students_Enrollments</a:t>
              </a:r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77CD04A-947B-B3BC-F3F2-A6BE692CCE9F}"/>
              </a:ext>
            </a:extLst>
          </p:cNvPr>
          <p:cNvGrpSpPr/>
          <p:nvPr/>
        </p:nvGrpSpPr>
        <p:grpSpPr>
          <a:xfrm>
            <a:off x="9883344" y="1610013"/>
            <a:ext cx="1810693" cy="4084617"/>
            <a:chOff x="117695" y="1611517"/>
            <a:chExt cx="1810693" cy="4825497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2704F811-B75E-309D-39D7-1A50804747B6}"/>
                </a:ext>
              </a:extLst>
            </p:cNvPr>
            <p:cNvSpPr/>
            <p:nvPr/>
          </p:nvSpPr>
          <p:spPr>
            <a:xfrm>
              <a:off x="117695" y="1611517"/>
              <a:ext cx="1810693" cy="4825497"/>
            </a:xfrm>
            <a:prstGeom prst="roundRect">
              <a:avLst>
                <a:gd name="adj" fmla="val 3667"/>
              </a:avLst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202C1D9-F413-482F-89E8-474289353070}"/>
                </a:ext>
              </a:extLst>
            </p:cNvPr>
            <p:cNvSpPr/>
            <p:nvPr/>
          </p:nvSpPr>
          <p:spPr>
            <a:xfrm>
              <a:off x="199176" y="2190855"/>
              <a:ext cx="1638677" cy="41737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FacultyCourse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TermNumber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6DA48D37-AAF4-927A-6AAB-1AB26493BC0F}"/>
                </a:ext>
              </a:extLst>
            </p:cNvPr>
            <p:cNvSpPr/>
            <p:nvPr/>
          </p:nvSpPr>
          <p:spPr>
            <a:xfrm>
              <a:off x="117695" y="1611517"/>
              <a:ext cx="1810693" cy="57933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Faculty_Assignments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02707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CA43B3-19CC-4316-14D6-65DEE1C5F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17D9E-B457-AE1E-B6F1-201F55EE4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8" y="153909"/>
            <a:ext cx="9779183" cy="859608"/>
          </a:xfrm>
        </p:spPr>
        <p:txBody>
          <a:bodyPr/>
          <a:lstStyle/>
          <a:p>
            <a:pPr algn="ctr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Normal Form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F648A3-7E90-37BB-5D04-2CB94D22AA98}"/>
              </a:ext>
            </a:extLst>
          </p:cNvPr>
          <p:cNvGrpSpPr/>
          <p:nvPr/>
        </p:nvGrpSpPr>
        <p:grpSpPr>
          <a:xfrm>
            <a:off x="461723" y="1610013"/>
            <a:ext cx="1810693" cy="4084617"/>
            <a:chOff x="117695" y="1611517"/>
            <a:chExt cx="1810693" cy="482549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7B4DDF0-3F9B-9505-5225-B4FD28714396}"/>
                </a:ext>
              </a:extLst>
            </p:cNvPr>
            <p:cNvSpPr/>
            <p:nvPr/>
          </p:nvSpPr>
          <p:spPr>
            <a:xfrm>
              <a:off x="117695" y="1611517"/>
              <a:ext cx="1810693" cy="4825497"/>
            </a:xfrm>
            <a:prstGeom prst="roundRect">
              <a:avLst>
                <a:gd name="adj" fmla="val 3667"/>
              </a:avLst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CECACE5-5575-E864-243B-DB324B4F58A8}"/>
                </a:ext>
              </a:extLst>
            </p:cNvPr>
            <p:cNvSpPr/>
            <p:nvPr/>
          </p:nvSpPr>
          <p:spPr>
            <a:xfrm>
              <a:off x="199176" y="2064190"/>
              <a:ext cx="1638677" cy="43003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StudentID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StudentName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StudentAddress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StudPhone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StudPrsnEmail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StudSchEmail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StudentBirthDate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StudEthnicity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StudentRace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StudentGender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StudentEnrollmentDate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StudentStatus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StudentCumGPA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StudentSchool</a:t>
              </a:r>
              <a:endParaRPr lang="en-US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FC0C241-8725-88FE-A119-DDF041862554}"/>
                </a:ext>
              </a:extLst>
            </p:cNvPr>
            <p:cNvSpPr/>
            <p:nvPr/>
          </p:nvSpPr>
          <p:spPr>
            <a:xfrm>
              <a:off x="117695" y="1611517"/>
              <a:ext cx="1810693" cy="45267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Students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893D0F6-6A54-9C75-F6A9-BAD30B6E6969}"/>
              </a:ext>
            </a:extLst>
          </p:cNvPr>
          <p:cNvGrpSpPr/>
          <p:nvPr/>
        </p:nvGrpSpPr>
        <p:grpSpPr>
          <a:xfrm>
            <a:off x="2346047" y="1610013"/>
            <a:ext cx="1810693" cy="4084617"/>
            <a:chOff x="117695" y="1611517"/>
            <a:chExt cx="1810693" cy="4825497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2B786429-38B3-6FFB-EB9A-CF0D11618D96}"/>
                </a:ext>
              </a:extLst>
            </p:cNvPr>
            <p:cNvSpPr/>
            <p:nvPr/>
          </p:nvSpPr>
          <p:spPr>
            <a:xfrm>
              <a:off x="117695" y="1611517"/>
              <a:ext cx="1810693" cy="4825497"/>
            </a:xfrm>
            <a:prstGeom prst="roundRect">
              <a:avLst>
                <a:gd name="adj" fmla="val 3667"/>
              </a:avLst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467C7F0-F7CD-3504-2C83-D72BEC849073}"/>
                </a:ext>
              </a:extLst>
            </p:cNvPr>
            <p:cNvSpPr/>
            <p:nvPr/>
          </p:nvSpPr>
          <p:spPr>
            <a:xfrm>
              <a:off x="199176" y="2064190"/>
              <a:ext cx="1638677" cy="43003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CourseID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CollegeCourses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CollegeDepartment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CollegeName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CollegeBuilding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99B4BDB-55BF-03BF-0AAC-73228E9C8D7D}"/>
                </a:ext>
              </a:extLst>
            </p:cNvPr>
            <p:cNvSpPr/>
            <p:nvPr/>
          </p:nvSpPr>
          <p:spPr>
            <a:xfrm>
              <a:off x="117695" y="1611517"/>
              <a:ext cx="1810693" cy="45267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Courses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9809C40-A83E-9EFD-8506-A32B7FAD12DB}"/>
              </a:ext>
            </a:extLst>
          </p:cNvPr>
          <p:cNvGrpSpPr/>
          <p:nvPr/>
        </p:nvGrpSpPr>
        <p:grpSpPr>
          <a:xfrm>
            <a:off x="4230371" y="1610013"/>
            <a:ext cx="1810693" cy="4084617"/>
            <a:chOff x="117695" y="1611517"/>
            <a:chExt cx="1810693" cy="4825497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E89C7DF-4C1A-939E-2EAC-28DC744F376F}"/>
                </a:ext>
              </a:extLst>
            </p:cNvPr>
            <p:cNvSpPr/>
            <p:nvPr/>
          </p:nvSpPr>
          <p:spPr>
            <a:xfrm>
              <a:off x="117695" y="1611517"/>
              <a:ext cx="1810693" cy="4825497"/>
            </a:xfrm>
            <a:prstGeom prst="roundRect">
              <a:avLst>
                <a:gd name="adj" fmla="val 3667"/>
              </a:avLst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1FB5E89-99D2-7FAD-7944-FC738E91A348}"/>
                </a:ext>
              </a:extLst>
            </p:cNvPr>
            <p:cNvSpPr/>
            <p:nvPr/>
          </p:nvSpPr>
          <p:spPr>
            <a:xfrm>
              <a:off x="199176" y="2064190"/>
              <a:ext cx="1638677" cy="43003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FacultyID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FacultyName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FacultyAddress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FacultyPhone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FacultyLevel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FacultyStatus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FacultySupervisor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FacultyStartDate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E7FEDA8B-9B76-B236-9B96-0DB1F5A7E87E}"/>
                </a:ext>
              </a:extLst>
            </p:cNvPr>
            <p:cNvSpPr/>
            <p:nvPr/>
          </p:nvSpPr>
          <p:spPr>
            <a:xfrm>
              <a:off x="117695" y="1611517"/>
              <a:ext cx="1810693" cy="45267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Faculty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3F04FF9-F53D-D7ED-ABB5-CD815B40C822}"/>
              </a:ext>
            </a:extLst>
          </p:cNvPr>
          <p:cNvGrpSpPr/>
          <p:nvPr/>
        </p:nvGrpSpPr>
        <p:grpSpPr>
          <a:xfrm>
            <a:off x="6114695" y="1610013"/>
            <a:ext cx="1810693" cy="4084617"/>
            <a:chOff x="117695" y="1611517"/>
            <a:chExt cx="1810693" cy="4825497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C04CC2D-73B2-D996-574A-1C16BEFC601E}"/>
                </a:ext>
              </a:extLst>
            </p:cNvPr>
            <p:cNvSpPr/>
            <p:nvPr/>
          </p:nvSpPr>
          <p:spPr>
            <a:xfrm>
              <a:off x="117695" y="1611517"/>
              <a:ext cx="1810693" cy="4825497"/>
            </a:xfrm>
            <a:prstGeom prst="roundRect">
              <a:avLst>
                <a:gd name="adj" fmla="val 3667"/>
              </a:avLst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AA304B0-4A09-29AB-C11D-5F540271A733}"/>
                </a:ext>
              </a:extLst>
            </p:cNvPr>
            <p:cNvSpPr/>
            <p:nvPr/>
          </p:nvSpPr>
          <p:spPr>
            <a:xfrm>
              <a:off x="199176" y="2064190"/>
              <a:ext cx="1638677" cy="43003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TermID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TermNumber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TermName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TermStartDate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TermEndDate</a:t>
              </a:r>
              <a:endParaRPr lang="en-US" sz="1200" dirty="0">
                <a:solidFill>
                  <a:schemeClr val="tx1"/>
                </a:solidFill>
              </a:endParaRPr>
            </a:p>
            <a:p>
              <a:endParaRPr lang="en-US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63DFBE8E-575B-0C1C-E438-D46B81986C01}"/>
                </a:ext>
              </a:extLst>
            </p:cNvPr>
            <p:cNvSpPr/>
            <p:nvPr/>
          </p:nvSpPr>
          <p:spPr>
            <a:xfrm>
              <a:off x="117695" y="1611517"/>
              <a:ext cx="1810693" cy="45267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Terms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ADEEC84-E3EE-2A7F-492A-86D773E25F18}"/>
              </a:ext>
            </a:extLst>
          </p:cNvPr>
          <p:cNvGrpSpPr/>
          <p:nvPr/>
        </p:nvGrpSpPr>
        <p:grpSpPr>
          <a:xfrm>
            <a:off x="7999019" y="1610012"/>
            <a:ext cx="1810693" cy="4084618"/>
            <a:chOff x="117695" y="1611516"/>
            <a:chExt cx="1810693" cy="4825498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EA2F260-8C40-7F87-E39A-D2C6FDB5361F}"/>
                </a:ext>
              </a:extLst>
            </p:cNvPr>
            <p:cNvSpPr/>
            <p:nvPr/>
          </p:nvSpPr>
          <p:spPr>
            <a:xfrm>
              <a:off x="117695" y="1611517"/>
              <a:ext cx="1810693" cy="4825497"/>
            </a:xfrm>
            <a:prstGeom prst="roundRect">
              <a:avLst>
                <a:gd name="adj" fmla="val 3667"/>
              </a:avLst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48E909A-2C25-E771-3D44-AFD46A59077B}"/>
                </a:ext>
              </a:extLst>
            </p:cNvPr>
            <p:cNvSpPr/>
            <p:nvPr/>
          </p:nvSpPr>
          <p:spPr>
            <a:xfrm>
              <a:off x="199176" y="2190856"/>
              <a:ext cx="1638677" cy="41737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EnrollmentID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StudentID</a:t>
              </a:r>
              <a:r>
                <a:rPr lang="en-US" sz="1200" dirty="0">
                  <a:solidFill>
                    <a:schemeClr val="tx1"/>
                  </a:solidFill>
                </a:rPr>
                <a:t> (FK)</a:t>
              </a: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CourseCode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TermNumber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Grade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3C38DEEE-A51E-8EF6-CAE2-7B9A1B9A4744}"/>
                </a:ext>
              </a:extLst>
            </p:cNvPr>
            <p:cNvSpPr/>
            <p:nvPr/>
          </p:nvSpPr>
          <p:spPr>
            <a:xfrm>
              <a:off x="117695" y="1611516"/>
              <a:ext cx="1810693" cy="57934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Students_Enrollments</a:t>
              </a:r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DC8DAF2-E271-167A-8908-D4EB0C819F2E}"/>
              </a:ext>
            </a:extLst>
          </p:cNvPr>
          <p:cNvGrpSpPr/>
          <p:nvPr/>
        </p:nvGrpSpPr>
        <p:grpSpPr>
          <a:xfrm>
            <a:off x="9883344" y="1610013"/>
            <a:ext cx="1810693" cy="1818987"/>
            <a:chOff x="117695" y="1611517"/>
            <a:chExt cx="1810693" cy="4825497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36F67D17-5E28-EF0F-C3A1-44707166E949}"/>
                </a:ext>
              </a:extLst>
            </p:cNvPr>
            <p:cNvSpPr/>
            <p:nvPr/>
          </p:nvSpPr>
          <p:spPr>
            <a:xfrm>
              <a:off x="117695" y="1611517"/>
              <a:ext cx="1810693" cy="4825497"/>
            </a:xfrm>
            <a:prstGeom prst="roundRect">
              <a:avLst>
                <a:gd name="adj" fmla="val 3667"/>
              </a:avLst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0BF779B-23C2-A1B9-BC6D-2ACABBEFC55E}"/>
                </a:ext>
              </a:extLst>
            </p:cNvPr>
            <p:cNvSpPr/>
            <p:nvPr/>
          </p:nvSpPr>
          <p:spPr>
            <a:xfrm>
              <a:off x="199176" y="2912447"/>
              <a:ext cx="1638677" cy="33144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FacultyCourse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TermNumber</a:t>
              </a:r>
              <a:r>
                <a:rPr lang="en-US" sz="1200" dirty="0">
                  <a:solidFill>
                    <a:schemeClr val="tx1"/>
                  </a:solidFill>
                </a:rPr>
                <a:t> (FK)</a:t>
              </a: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CollegeCourses</a:t>
              </a:r>
              <a:r>
                <a:rPr lang="en-US" sz="1200" dirty="0">
                  <a:solidFill>
                    <a:schemeClr val="tx1"/>
                  </a:solidFill>
                </a:rPr>
                <a:t> (FK)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4A16C50B-C4A5-31E0-3318-C28A453B7CC4}"/>
                </a:ext>
              </a:extLst>
            </p:cNvPr>
            <p:cNvSpPr/>
            <p:nvPr/>
          </p:nvSpPr>
          <p:spPr>
            <a:xfrm>
              <a:off x="117695" y="1611517"/>
              <a:ext cx="1810693" cy="130093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Faculty_Assignments</a:t>
              </a:r>
              <a:endParaRPr lang="en-US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BD182B4-BF91-22C3-B297-023F22EEECAB}"/>
              </a:ext>
            </a:extLst>
          </p:cNvPr>
          <p:cNvGrpSpPr/>
          <p:nvPr/>
        </p:nvGrpSpPr>
        <p:grpSpPr>
          <a:xfrm>
            <a:off x="9890895" y="3781314"/>
            <a:ext cx="1810693" cy="1818987"/>
            <a:chOff x="117695" y="1611517"/>
            <a:chExt cx="1810693" cy="4825497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F2ADFC4-6FFB-1A57-3DE6-4B7D68E57230}"/>
                </a:ext>
              </a:extLst>
            </p:cNvPr>
            <p:cNvSpPr/>
            <p:nvPr/>
          </p:nvSpPr>
          <p:spPr>
            <a:xfrm>
              <a:off x="117695" y="1611517"/>
              <a:ext cx="1810693" cy="4825497"/>
            </a:xfrm>
            <a:prstGeom prst="roundRect">
              <a:avLst>
                <a:gd name="adj" fmla="val 3667"/>
              </a:avLst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002CA43-E51D-3500-344A-A35BE2F329B9}"/>
                </a:ext>
              </a:extLst>
            </p:cNvPr>
            <p:cNvSpPr/>
            <p:nvPr/>
          </p:nvSpPr>
          <p:spPr>
            <a:xfrm>
              <a:off x="199176" y="2912447"/>
              <a:ext cx="1638677" cy="33144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ContactID</a:t>
              </a:r>
              <a:r>
                <a:rPr lang="en-US" sz="1200" dirty="0">
                  <a:solidFill>
                    <a:schemeClr val="tx1"/>
                  </a:solidFill>
                </a:rPr>
                <a:t> (new)</a:t>
              </a: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StudentID</a:t>
              </a:r>
              <a:r>
                <a:rPr lang="en-US" sz="1200" dirty="0">
                  <a:solidFill>
                    <a:schemeClr val="tx1"/>
                  </a:solidFill>
                </a:rPr>
                <a:t> (FK)</a:t>
              </a: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EmergencyContactName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EmergencyContactNumber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50F3E11-F7D8-2BB5-992E-E087AE275233}"/>
                </a:ext>
              </a:extLst>
            </p:cNvPr>
            <p:cNvSpPr/>
            <p:nvPr/>
          </p:nvSpPr>
          <p:spPr>
            <a:xfrm>
              <a:off x="117695" y="1611517"/>
              <a:ext cx="1810693" cy="130093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Emergency_Contacts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22345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41DFE2-CADD-3E72-DF9C-B6044B86C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ECC92-F816-6CF2-E68E-212CEA348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8" y="153909"/>
            <a:ext cx="9779183" cy="859608"/>
          </a:xfrm>
        </p:spPr>
        <p:txBody>
          <a:bodyPr/>
          <a:lstStyle/>
          <a:p>
            <a:pPr algn="ctr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Normal Form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B326D4C-7646-2F25-530F-4C171CE48E33}"/>
              </a:ext>
            </a:extLst>
          </p:cNvPr>
          <p:cNvGrpSpPr/>
          <p:nvPr/>
        </p:nvGrpSpPr>
        <p:grpSpPr>
          <a:xfrm>
            <a:off x="461723" y="1610013"/>
            <a:ext cx="1810693" cy="4084617"/>
            <a:chOff x="117695" y="1611517"/>
            <a:chExt cx="1810693" cy="482549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C944CA7-B1E9-A4BB-EE2D-148B1E2A59F7}"/>
                </a:ext>
              </a:extLst>
            </p:cNvPr>
            <p:cNvSpPr/>
            <p:nvPr/>
          </p:nvSpPr>
          <p:spPr>
            <a:xfrm>
              <a:off x="117695" y="1611517"/>
              <a:ext cx="1810693" cy="4825497"/>
            </a:xfrm>
            <a:prstGeom prst="roundRect">
              <a:avLst>
                <a:gd name="adj" fmla="val 3667"/>
              </a:avLst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6D02DFA-6214-5AC6-EB48-2DC6C22F97D6}"/>
                </a:ext>
              </a:extLst>
            </p:cNvPr>
            <p:cNvSpPr/>
            <p:nvPr/>
          </p:nvSpPr>
          <p:spPr>
            <a:xfrm>
              <a:off x="199176" y="2064190"/>
              <a:ext cx="1638677" cy="43003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StudentID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StudentName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StudentAddress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StudPhone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StudPrsnEmail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StudSchEmail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StudentBirthDate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StudEthnicity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StudentRace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StudentGender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StudentEnrollmentDate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StudentStatus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StudentCumGPA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StudentSchool</a:t>
              </a:r>
              <a:endParaRPr lang="en-US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CCF08A5-7CD1-4FC8-6E25-95EFCEF8F4F8}"/>
                </a:ext>
              </a:extLst>
            </p:cNvPr>
            <p:cNvSpPr/>
            <p:nvPr/>
          </p:nvSpPr>
          <p:spPr>
            <a:xfrm>
              <a:off x="117695" y="1611517"/>
              <a:ext cx="1810693" cy="45267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Students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717C90-7167-7A09-2FDB-EE7632710E5B}"/>
              </a:ext>
            </a:extLst>
          </p:cNvPr>
          <p:cNvGrpSpPr/>
          <p:nvPr/>
        </p:nvGrpSpPr>
        <p:grpSpPr>
          <a:xfrm>
            <a:off x="2346047" y="1610013"/>
            <a:ext cx="1810693" cy="4084617"/>
            <a:chOff x="117695" y="1611517"/>
            <a:chExt cx="1810693" cy="4825497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96B7605-022D-DD48-4DA7-DC20295C8673}"/>
                </a:ext>
              </a:extLst>
            </p:cNvPr>
            <p:cNvSpPr/>
            <p:nvPr/>
          </p:nvSpPr>
          <p:spPr>
            <a:xfrm>
              <a:off x="117695" y="1611517"/>
              <a:ext cx="1810693" cy="4825497"/>
            </a:xfrm>
            <a:prstGeom prst="roundRect">
              <a:avLst>
                <a:gd name="adj" fmla="val 3667"/>
              </a:avLst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E154F01-92E9-6A05-027B-536DCA8580E2}"/>
                </a:ext>
              </a:extLst>
            </p:cNvPr>
            <p:cNvSpPr/>
            <p:nvPr/>
          </p:nvSpPr>
          <p:spPr>
            <a:xfrm>
              <a:off x="199176" y="2064190"/>
              <a:ext cx="1638677" cy="43003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CourseID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CourseName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CollegeDepartment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CollegeBuilding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32B8279-22E3-70CA-76BD-BC3B0BE2DD73}"/>
                </a:ext>
              </a:extLst>
            </p:cNvPr>
            <p:cNvSpPr/>
            <p:nvPr/>
          </p:nvSpPr>
          <p:spPr>
            <a:xfrm>
              <a:off x="117695" y="1611517"/>
              <a:ext cx="1810693" cy="45267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Courses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1820B98-232D-79C8-DE01-C46A0689E800}"/>
              </a:ext>
            </a:extLst>
          </p:cNvPr>
          <p:cNvGrpSpPr/>
          <p:nvPr/>
        </p:nvGrpSpPr>
        <p:grpSpPr>
          <a:xfrm>
            <a:off x="4230371" y="1610013"/>
            <a:ext cx="1810693" cy="4084617"/>
            <a:chOff x="117695" y="1611517"/>
            <a:chExt cx="1810693" cy="4825497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B4523AE6-14FA-8745-2906-93B67840052E}"/>
                </a:ext>
              </a:extLst>
            </p:cNvPr>
            <p:cNvSpPr/>
            <p:nvPr/>
          </p:nvSpPr>
          <p:spPr>
            <a:xfrm>
              <a:off x="117695" y="1611517"/>
              <a:ext cx="1810693" cy="4825497"/>
            </a:xfrm>
            <a:prstGeom prst="roundRect">
              <a:avLst>
                <a:gd name="adj" fmla="val 3667"/>
              </a:avLst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9920B17-E98A-056B-E71E-139E7458DEF7}"/>
                </a:ext>
              </a:extLst>
            </p:cNvPr>
            <p:cNvSpPr/>
            <p:nvPr/>
          </p:nvSpPr>
          <p:spPr>
            <a:xfrm>
              <a:off x="199176" y="2064190"/>
              <a:ext cx="1638677" cy="43003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FacultyID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FacultyName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FacultyAddress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FacultyPhone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FacultyLevel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FacultyStatus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FacultySupervisor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FacultyStartDate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BC1D711B-28C3-862E-C81B-C9161B66F790}"/>
                </a:ext>
              </a:extLst>
            </p:cNvPr>
            <p:cNvSpPr/>
            <p:nvPr/>
          </p:nvSpPr>
          <p:spPr>
            <a:xfrm>
              <a:off x="117695" y="1611517"/>
              <a:ext cx="1810693" cy="45267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Faculty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BAF233-7888-DA32-C823-398820437E5D}"/>
              </a:ext>
            </a:extLst>
          </p:cNvPr>
          <p:cNvGrpSpPr/>
          <p:nvPr/>
        </p:nvGrpSpPr>
        <p:grpSpPr>
          <a:xfrm>
            <a:off x="6114695" y="1610013"/>
            <a:ext cx="1810693" cy="4084617"/>
            <a:chOff x="117695" y="1611517"/>
            <a:chExt cx="1810693" cy="4825497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F79E7E4-7524-9F30-F074-8B9605A14C99}"/>
                </a:ext>
              </a:extLst>
            </p:cNvPr>
            <p:cNvSpPr/>
            <p:nvPr/>
          </p:nvSpPr>
          <p:spPr>
            <a:xfrm>
              <a:off x="117695" y="1611517"/>
              <a:ext cx="1810693" cy="4825497"/>
            </a:xfrm>
            <a:prstGeom prst="roundRect">
              <a:avLst>
                <a:gd name="adj" fmla="val 3667"/>
              </a:avLst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A6B812C-C528-3D8C-CB8F-DAC69A86757D}"/>
                </a:ext>
              </a:extLst>
            </p:cNvPr>
            <p:cNvSpPr/>
            <p:nvPr/>
          </p:nvSpPr>
          <p:spPr>
            <a:xfrm>
              <a:off x="199176" y="2064190"/>
              <a:ext cx="1638677" cy="43003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TermID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TermNumber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TermName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TermStartDate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TermEndDate</a:t>
              </a:r>
              <a:endParaRPr lang="en-US" sz="1200" dirty="0">
                <a:solidFill>
                  <a:schemeClr val="tx1"/>
                </a:solidFill>
              </a:endParaRPr>
            </a:p>
            <a:p>
              <a:endParaRPr lang="en-US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4BDBAB2C-00E2-5576-F877-2BB5E0EE3926}"/>
                </a:ext>
              </a:extLst>
            </p:cNvPr>
            <p:cNvSpPr/>
            <p:nvPr/>
          </p:nvSpPr>
          <p:spPr>
            <a:xfrm>
              <a:off x="117695" y="1611517"/>
              <a:ext cx="1810693" cy="45267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Terms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6E9192E-A8F3-A3A1-3D87-E06FD49652F6}"/>
              </a:ext>
            </a:extLst>
          </p:cNvPr>
          <p:cNvGrpSpPr/>
          <p:nvPr/>
        </p:nvGrpSpPr>
        <p:grpSpPr>
          <a:xfrm>
            <a:off x="7999019" y="1610012"/>
            <a:ext cx="1810693" cy="4084618"/>
            <a:chOff x="117695" y="1611516"/>
            <a:chExt cx="1810693" cy="4825498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2C0E6989-30E0-411C-1D0F-18805A0168E1}"/>
                </a:ext>
              </a:extLst>
            </p:cNvPr>
            <p:cNvSpPr/>
            <p:nvPr/>
          </p:nvSpPr>
          <p:spPr>
            <a:xfrm>
              <a:off x="117695" y="1611517"/>
              <a:ext cx="1810693" cy="4825497"/>
            </a:xfrm>
            <a:prstGeom prst="roundRect">
              <a:avLst>
                <a:gd name="adj" fmla="val 3667"/>
              </a:avLst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0011D95-2723-41A3-732E-4BFF4DA1F1D0}"/>
                </a:ext>
              </a:extLst>
            </p:cNvPr>
            <p:cNvSpPr/>
            <p:nvPr/>
          </p:nvSpPr>
          <p:spPr>
            <a:xfrm>
              <a:off x="199176" y="2190856"/>
              <a:ext cx="1638677" cy="41737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EnrollmentID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StudentID</a:t>
              </a:r>
              <a:r>
                <a:rPr lang="en-US" sz="1200" dirty="0">
                  <a:solidFill>
                    <a:schemeClr val="tx1"/>
                  </a:solidFill>
                </a:rPr>
                <a:t> (FK)</a:t>
              </a: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CourseID</a:t>
              </a:r>
              <a:r>
                <a:rPr lang="en-US" sz="1200" dirty="0">
                  <a:solidFill>
                    <a:schemeClr val="tx1"/>
                  </a:solidFill>
                </a:rPr>
                <a:t> (FK)</a:t>
              </a: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TermNumber</a:t>
              </a:r>
              <a:r>
                <a:rPr lang="en-US" sz="1200" dirty="0">
                  <a:solidFill>
                    <a:schemeClr val="tx1"/>
                  </a:solidFill>
                </a:rPr>
                <a:t> (FK)</a:t>
              </a: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Grade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DC20AF4C-E011-211B-D906-B10FD3A05A3A}"/>
                </a:ext>
              </a:extLst>
            </p:cNvPr>
            <p:cNvSpPr/>
            <p:nvPr/>
          </p:nvSpPr>
          <p:spPr>
            <a:xfrm>
              <a:off x="117695" y="1611516"/>
              <a:ext cx="1810693" cy="57934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Students_Enrollments</a:t>
              </a:r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FFFC95E-C5DB-D742-A61D-4DD3B57E7F78}"/>
              </a:ext>
            </a:extLst>
          </p:cNvPr>
          <p:cNvGrpSpPr/>
          <p:nvPr/>
        </p:nvGrpSpPr>
        <p:grpSpPr>
          <a:xfrm>
            <a:off x="9883344" y="1610013"/>
            <a:ext cx="1810693" cy="4084617"/>
            <a:chOff x="117695" y="1611517"/>
            <a:chExt cx="1810693" cy="4825497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C9B3DFE0-D921-5EE1-3B31-6387BCCE3F49}"/>
                </a:ext>
              </a:extLst>
            </p:cNvPr>
            <p:cNvSpPr/>
            <p:nvPr/>
          </p:nvSpPr>
          <p:spPr>
            <a:xfrm>
              <a:off x="117695" y="1611517"/>
              <a:ext cx="1810693" cy="4825497"/>
            </a:xfrm>
            <a:prstGeom prst="roundRect">
              <a:avLst>
                <a:gd name="adj" fmla="val 3667"/>
              </a:avLst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635F205-DC39-2FC5-ECB7-11497BA7ED94}"/>
                </a:ext>
              </a:extLst>
            </p:cNvPr>
            <p:cNvSpPr/>
            <p:nvPr/>
          </p:nvSpPr>
          <p:spPr>
            <a:xfrm>
              <a:off x="199176" y="2190855"/>
              <a:ext cx="1638677" cy="417373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AssignmentI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FacultyID</a:t>
              </a:r>
              <a:r>
                <a:rPr lang="en-US" sz="1200" dirty="0">
                  <a:solidFill>
                    <a:schemeClr val="tx1"/>
                  </a:solidFill>
                </a:rPr>
                <a:t> (FK)</a:t>
              </a: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CourseID</a:t>
              </a:r>
              <a:r>
                <a:rPr lang="en-US" sz="1200" dirty="0">
                  <a:solidFill>
                    <a:schemeClr val="tx1"/>
                  </a:solidFill>
                </a:rPr>
                <a:t> (FK)</a:t>
              </a: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TermNumber</a:t>
              </a:r>
              <a:r>
                <a:rPr lang="en-US" sz="1200" dirty="0">
                  <a:solidFill>
                    <a:schemeClr val="tx1"/>
                  </a:solidFill>
                </a:rPr>
                <a:t> (FK)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03FBA597-F952-B6C4-5170-549EB3AA6502}"/>
                </a:ext>
              </a:extLst>
            </p:cNvPr>
            <p:cNvSpPr/>
            <p:nvPr/>
          </p:nvSpPr>
          <p:spPr>
            <a:xfrm>
              <a:off x="117695" y="1611517"/>
              <a:ext cx="1810693" cy="579338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Faculty_Assignments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18116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F85BE1-B64A-6C73-C35A-524828A09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9506C-FA60-88D0-D83E-FB72849AB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8" y="153909"/>
            <a:ext cx="9779183" cy="859608"/>
          </a:xfrm>
        </p:spPr>
        <p:txBody>
          <a:bodyPr/>
          <a:lstStyle/>
          <a:p>
            <a:pPr algn="ctr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Normal Form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2F1CB91-5B24-07AC-90F0-A840E47F1412}"/>
              </a:ext>
            </a:extLst>
          </p:cNvPr>
          <p:cNvGrpSpPr/>
          <p:nvPr/>
        </p:nvGrpSpPr>
        <p:grpSpPr>
          <a:xfrm>
            <a:off x="461723" y="1610013"/>
            <a:ext cx="1810693" cy="4084617"/>
            <a:chOff x="117695" y="1611517"/>
            <a:chExt cx="1810693" cy="482549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AB2D87D-230E-6E41-B6EC-0999EAEACB26}"/>
                </a:ext>
              </a:extLst>
            </p:cNvPr>
            <p:cNvSpPr/>
            <p:nvPr/>
          </p:nvSpPr>
          <p:spPr>
            <a:xfrm>
              <a:off x="117695" y="1611517"/>
              <a:ext cx="1810693" cy="4825497"/>
            </a:xfrm>
            <a:prstGeom prst="roundRect">
              <a:avLst>
                <a:gd name="adj" fmla="val 3667"/>
              </a:avLst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E9F434A-DD12-CE0A-4A1C-5C147BD3901F}"/>
                </a:ext>
              </a:extLst>
            </p:cNvPr>
            <p:cNvSpPr/>
            <p:nvPr/>
          </p:nvSpPr>
          <p:spPr>
            <a:xfrm>
              <a:off x="199176" y="2064190"/>
              <a:ext cx="1638677" cy="43003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StudentID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StudentName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StudentAddress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StudPhone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StudPrsnEmail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StudSchEmail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StudentBirthDate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StudEthnicity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StudentRace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StudentGender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StudentEnrollmentDate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StudentStatus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StudentCumGPA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StudentSchool</a:t>
              </a:r>
              <a:endParaRPr lang="en-US" sz="1200" dirty="0">
                <a:solidFill>
                  <a:schemeClr val="tx1"/>
                </a:solidFill>
              </a:endParaRPr>
            </a:p>
            <a:p>
              <a:endParaRPr lang="en-US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8483E686-D25C-D27E-3A02-B9007B0436A0}"/>
                </a:ext>
              </a:extLst>
            </p:cNvPr>
            <p:cNvSpPr/>
            <p:nvPr/>
          </p:nvSpPr>
          <p:spPr>
            <a:xfrm>
              <a:off x="117695" y="1611517"/>
              <a:ext cx="1810693" cy="45267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Students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96D7E6-4B19-35C6-4534-716D76D668F5}"/>
              </a:ext>
            </a:extLst>
          </p:cNvPr>
          <p:cNvGrpSpPr/>
          <p:nvPr/>
        </p:nvGrpSpPr>
        <p:grpSpPr>
          <a:xfrm>
            <a:off x="2346047" y="1610013"/>
            <a:ext cx="1810693" cy="4084617"/>
            <a:chOff x="117695" y="1611517"/>
            <a:chExt cx="1810693" cy="4825497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E55D9B3-8FFA-3575-19D4-7FB73EA46B1C}"/>
                </a:ext>
              </a:extLst>
            </p:cNvPr>
            <p:cNvSpPr/>
            <p:nvPr/>
          </p:nvSpPr>
          <p:spPr>
            <a:xfrm>
              <a:off x="117695" y="1611517"/>
              <a:ext cx="1810693" cy="4825497"/>
            </a:xfrm>
            <a:prstGeom prst="roundRect">
              <a:avLst>
                <a:gd name="adj" fmla="val 3667"/>
              </a:avLst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59DB7CE-61CA-CCA4-A29F-ED8DD4B3BB3F}"/>
                </a:ext>
              </a:extLst>
            </p:cNvPr>
            <p:cNvSpPr/>
            <p:nvPr/>
          </p:nvSpPr>
          <p:spPr>
            <a:xfrm>
              <a:off x="199176" y="2064190"/>
              <a:ext cx="1638677" cy="43003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CourseID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CourseName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DepartmentID</a:t>
              </a:r>
              <a:r>
                <a:rPr lang="en-US" sz="1200" dirty="0">
                  <a:solidFill>
                    <a:schemeClr val="tx1"/>
                  </a:solidFill>
                </a:rPr>
                <a:t> (FK)</a:t>
              </a: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Building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4E976D5-F8E5-520F-9FEC-D9A58F0F3E28}"/>
                </a:ext>
              </a:extLst>
            </p:cNvPr>
            <p:cNvSpPr/>
            <p:nvPr/>
          </p:nvSpPr>
          <p:spPr>
            <a:xfrm>
              <a:off x="117695" y="1611517"/>
              <a:ext cx="1810693" cy="45267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Courses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708D1ED-F8FF-2027-296C-7DD6CD0EFC5E}"/>
              </a:ext>
            </a:extLst>
          </p:cNvPr>
          <p:cNvGrpSpPr/>
          <p:nvPr/>
        </p:nvGrpSpPr>
        <p:grpSpPr>
          <a:xfrm>
            <a:off x="4230371" y="1610013"/>
            <a:ext cx="1810693" cy="4084617"/>
            <a:chOff x="117695" y="1611517"/>
            <a:chExt cx="1810693" cy="4825497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CB81E05-11EF-ACF1-029D-0801F87D8CFC}"/>
                </a:ext>
              </a:extLst>
            </p:cNvPr>
            <p:cNvSpPr/>
            <p:nvPr/>
          </p:nvSpPr>
          <p:spPr>
            <a:xfrm>
              <a:off x="117695" y="1611517"/>
              <a:ext cx="1810693" cy="4825497"/>
            </a:xfrm>
            <a:prstGeom prst="roundRect">
              <a:avLst>
                <a:gd name="adj" fmla="val 3667"/>
              </a:avLst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C153549-1D2E-607E-F349-393CA6F3865A}"/>
                </a:ext>
              </a:extLst>
            </p:cNvPr>
            <p:cNvSpPr/>
            <p:nvPr/>
          </p:nvSpPr>
          <p:spPr>
            <a:xfrm>
              <a:off x="199176" y="2064190"/>
              <a:ext cx="1638677" cy="43003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FacultyID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FacultyName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FacultyAddress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FacultyPhone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FacultyLevel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FacultyStatus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SupervisorID</a:t>
              </a:r>
              <a:r>
                <a:rPr lang="en-US" sz="1200" dirty="0">
                  <a:solidFill>
                    <a:schemeClr val="tx1"/>
                  </a:solidFill>
                </a:rPr>
                <a:t> (FK to </a:t>
              </a:r>
              <a:r>
                <a:rPr lang="en-US" sz="1200" dirty="0" err="1">
                  <a:solidFill>
                    <a:schemeClr val="tx1"/>
                  </a:solidFill>
                </a:rPr>
                <a:t>FacultyID</a:t>
              </a:r>
              <a:r>
                <a:rPr lang="en-US" sz="1200" dirty="0">
                  <a:solidFill>
                    <a:schemeClr val="tx1"/>
                  </a:solidFill>
                </a:rPr>
                <a:t>)</a:t>
              </a: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StartDate</a:t>
              </a: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DepartmentID</a:t>
              </a:r>
              <a:r>
                <a:rPr lang="en-US" sz="1200" dirty="0">
                  <a:solidFill>
                    <a:schemeClr val="tx1"/>
                  </a:solidFill>
                </a:rPr>
                <a:t> (FK)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FE51671-17D8-15A3-CCC3-DD367921DEC5}"/>
                </a:ext>
              </a:extLst>
            </p:cNvPr>
            <p:cNvSpPr/>
            <p:nvPr/>
          </p:nvSpPr>
          <p:spPr>
            <a:xfrm>
              <a:off x="117695" y="1611517"/>
              <a:ext cx="1810693" cy="45267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Faculty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C1FD614-A497-FC8A-86DF-8396E45E7AFA}"/>
              </a:ext>
            </a:extLst>
          </p:cNvPr>
          <p:cNvGrpSpPr/>
          <p:nvPr/>
        </p:nvGrpSpPr>
        <p:grpSpPr>
          <a:xfrm>
            <a:off x="6114695" y="1610013"/>
            <a:ext cx="1810693" cy="4084617"/>
            <a:chOff x="117695" y="1611517"/>
            <a:chExt cx="1810693" cy="4825497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01F34397-3298-DA9F-166F-D746C78FD0AE}"/>
                </a:ext>
              </a:extLst>
            </p:cNvPr>
            <p:cNvSpPr/>
            <p:nvPr/>
          </p:nvSpPr>
          <p:spPr>
            <a:xfrm>
              <a:off x="117695" y="1611517"/>
              <a:ext cx="1810693" cy="4825497"/>
            </a:xfrm>
            <a:prstGeom prst="roundRect">
              <a:avLst>
                <a:gd name="adj" fmla="val 3667"/>
              </a:avLst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56A859C-206F-24D6-A3E1-CDE2C76E0F01}"/>
                </a:ext>
              </a:extLst>
            </p:cNvPr>
            <p:cNvSpPr/>
            <p:nvPr/>
          </p:nvSpPr>
          <p:spPr>
            <a:xfrm>
              <a:off x="199176" y="2064190"/>
              <a:ext cx="1638677" cy="430039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TermNumber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TermName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TermStartDate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TermEndDate</a:t>
              </a:r>
              <a:endParaRPr lang="en-US" dirty="0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FD4CA978-E609-42EA-0C52-44CC9D55E137}"/>
                </a:ext>
              </a:extLst>
            </p:cNvPr>
            <p:cNvSpPr/>
            <p:nvPr/>
          </p:nvSpPr>
          <p:spPr>
            <a:xfrm>
              <a:off x="117695" y="1611517"/>
              <a:ext cx="1810693" cy="45267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Terms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B92C052-8411-AC83-7767-FE276823AE64}"/>
              </a:ext>
            </a:extLst>
          </p:cNvPr>
          <p:cNvGrpSpPr/>
          <p:nvPr/>
        </p:nvGrpSpPr>
        <p:grpSpPr>
          <a:xfrm>
            <a:off x="7999019" y="1610012"/>
            <a:ext cx="1810693" cy="2210550"/>
            <a:chOff x="117695" y="1611516"/>
            <a:chExt cx="1810693" cy="4825498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AA5317B3-9E1C-4110-8DE2-41B4CA6A027E}"/>
                </a:ext>
              </a:extLst>
            </p:cNvPr>
            <p:cNvSpPr/>
            <p:nvPr/>
          </p:nvSpPr>
          <p:spPr>
            <a:xfrm>
              <a:off x="117695" y="1611517"/>
              <a:ext cx="1810693" cy="4825497"/>
            </a:xfrm>
            <a:prstGeom prst="roundRect">
              <a:avLst>
                <a:gd name="adj" fmla="val 3667"/>
              </a:avLst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A4C36FE-08F4-7E5B-C6A9-05A2F01E0F3D}"/>
                </a:ext>
              </a:extLst>
            </p:cNvPr>
            <p:cNvSpPr/>
            <p:nvPr/>
          </p:nvSpPr>
          <p:spPr>
            <a:xfrm>
              <a:off x="199176" y="2826285"/>
              <a:ext cx="1638677" cy="33933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EnrollmentID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StudentID</a:t>
              </a:r>
              <a:r>
                <a:rPr lang="en-US" sz="1200" dirty="0">
                  <a:solidFill>
                    <a:schemeClr val="tx1"/>
                  </a:solidFill>
                </a:rPr>
                <a:t> (FK)</a:t>
              </a: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CourseID</a:t>
              </a:r>
              <a:r>
                <a:rPr lang="en-US" sz="1200" dirty="0">
                  <a:solidFill>
                    <a:schemeClr val="tx1"/>
                  </a:solidFill>
                </a:rPr>
                <a:t> (FK)</a:t>
              </a: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TermNumber</a:t>
              </a:r>
              <a:r>
                <a:rPr lang="en-US" sz="1200" dirty="0">
                  <a:solidFill>
                    <a:schemeClr val="tx1"/>
                  </a:solidFill>
                </a:rPr>
                <a:t> (FK)</a:t>
              </a: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Grade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D84A8616-D4CA-94F0-9EE4-923B6AD96D94}"/>
                </a:ext>
              </a:extLst>
            </p:cNvPr>
            <p:cNvSpPr/>
            <p:nvPr/>
          </p:nvSpPr>
          <p:spPr>
            <a:xfrm>
              <a:off x="117695" y="1611516"/>
              <a:ext cx="1810693" cy="1214772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Students_Enrollments</a:t>
              </a:r>
              <a:endParaRPr lang="en-US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F9987AE-24A2-4C23-10C2-5F819458BCDB}"/>
              </a:ext>
            </a:extLst>
          </p:cNvPr>
          <p:cNvGrpSpPr/>
          <p:nvPr/>
        </p:nvGrpSpPr>
        <p:grpSpPr>
          <a:xfrm>
            <a:off x="9883344" y="1610013"/>
            <a:ext cx="1810693" cy="2210549"/>
            <a:chOff x="117695" y="1611517"/>
            <a:chExt cx="1810693" cy="4825497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ECB227DB-25A0-4770-B13A-13DDA0BEE72D}"/>
                </a:ext>
              </a:extLst>
            </p:cNvPr>
            <p:cNvSpPr/>
            <p:nvPr/>
          </p:nvSpPr>
          <p:spPr>
            <a:xfrm>
              <a:off x="117695" y="1611517"/>
              <a:ext cx="1810693" cy="4825497"/>
            </a:xfrm>
            <a:prstGeom prst="roundRect">
              <a:avLst>
                <a:gd name="adj" fmla="val 3667"/>
              </a:avLst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BDE0CF0-1323-A264-608F-3AEF71129898}"/>
                </a:ext>
              </a:extLst>
            </p:cNvPr>
            <p:cNvSpPr/>
            <p:nvPr/>
          </p:nvSpPr>
          <p:spPr>
            <a:xfrm>
              <a:off x="199176" y="2826284"/>
              <a:ext cx="1638677" cy="339333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AssignmentID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FacultyID</a:t>
              </a:r>
              <a:r>
                <a:rPr lang="en-US" sz="1200" dirty="0">
                  <a:solidFill>
                    <a:schemeClr val="tx1"/>
                  </a:solidFill>
                </a:rPr>
                <a:t> (FK)</a:t>
              </a: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CourseID</a:t>
              </a:r>
              <a:r>
                <a:rPr lang="en-US" sz="1200" dirty="0">
                  <a:solidFill>
                    <a:schemeClr val="tx1"/>
                  </a:solidFill>
                </a:rPr>
                <a:t> (FK)</a:t>
              </a: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TermNumber</a:t>
              </a:r>
              <a:r>
                <a:rPr lang="en-US" sz="1200" dirty="0">
                  <a:solidFill>
                    <a:schemeClr val="tx1"/>
                  </a:solidFill>
                </a:rPr>
                <a:t> (FK)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3412CBA5-E4C5-4987-1BBA-310E39C77E16}"/>
                </a:ext>
              </a:extLst>
            </p:cNvPr>
            <p:cNvSpPr/>
            <p:nvPr/>
          </p:nvSpPr>
          <p:spPr>
            <a:xfrm>
              <a:off x="117695" y="1611517"/>
              <a:ext cx="1810693" cy="1214767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Faculty_Assignments</a:t>
              </a:r>
              <a:endParaRPr lang="en-US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6FE6F1B-DF99-32F0-BED7-36D1671725C1}"/>
              </a:ext>
            </a:extLst>
          </p:cNvPr>
          <p:cNvGrpSpPr/>
          <p:nvPr/>
        </p:nvGrpSpPr>
        <p:grpSpPr>
          <a:xfrm>
            <a:off x="8006571" y="3908077"/>
            <a:ext cx="1810693" cy="2210550"/>
            <a:chOff x="117695" y="1611516"/>
            <a:chExt cx="1810693" cy="482549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B703137-3D83-3D71-2CFD-701F3C81DECA}"/>
                </a:ext>
              </a:extLst>
            </p:cNvPr>
            <p:cNvSpPr/>
            <p:nvPr/>
          </p:nvSpPr>
          <p:spPr>
            <a:xfrm>
              <a:off x="117695" y="1611517"/>
              <a:ext cx="1810693" cy="4825497"/>
            </a:xfrm>
            <a:prstGeom prst="roundRect">
              <a:avLst>
                <a:gd name="adj" fmla="val 3667"/>
              </a:avLst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31D8E78-DC4E-F999-50F3-C042351CE8FE}"/>
                </a:ext>
              </a:extLst>
            </p:cNvPr>
            <p:cNvSpPr/>
            <p:nvPr/>
          </p:nvSpPr>
          <p:spPr>
            <a:xfrm>
              <a:off x="199176" y="2826285"/>
              <a:ext cx="1638677" cy="33933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DepartmentID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DepartmentName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CollegeName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AAE607E-1B3A-42AB-0AF0-C9D7CFE37952}"/>
                </a:ext>
              </a:extLst>
            </p:cNvPr>
            <p:cNvSpPr/>
            <p:nvPr/>
          </p:nvSpPr>
          <p:spPr>
            <a:xfrm>
              <a:off x="117695" y="1611516"/>
              <a:ext cx="1810693" cy="1214772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Departments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1298E4-5D89-7E8E-FA66-DDDC871AF45E}"/>
              </a:ext>
            </a:extLst>
          </p:cNvPr>
          <p:cNvGrpSpPr/>
          <p:nvPr/>
        </p:nvGrpSpPr>
        <p:grpSpPr>
          <a:xfrm>
            <a:off x="9888174" y="3906573"/>
            <a:ext cx="1810693" cy="2210550"/>
            <a:chOff x="117695" y="1611516"/>
            <a:chExt cx="1810693" cy="4825498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2B57EC6-1AEA-EFF2-004B-3EAE57E5B41B}"/>
                </a:ext>
              </a:extLst>
            </p:cNvPr>
            <p:cNvSpPr/>
            <p:nvPr/>
          </p:nvSpPr>
          <p:spPr>
            <a:xfrm>
              <a:off x="117695" y="1611517"/>
              <a:ext cx="1810693" cy="4825497"/>
            </a:xfrm>
            <a:prstGeom prst="roundRect">
              <a:avLst>
                <a:gd name="adj" fmla="val 3667"/>
              </a:avLst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12B28B3-D74D-96F7-46A7-1D70A019B217}"/>
                </a:ext>
              </a:extLst>
            </p:cNvPr>
            <p:cNvSpPr/>
            <p:nvPr/>
          </p:nvSpPr>
          <p:spPr>
            <a:xfrm>
              <a:off x="199176" y="2826285"/>
              <a:ext cx="1638677" cy="33933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ContactID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StudentID</a:t>
              </a:r>
              <a:r>
                <a:rPr lang="en-US" sz="1200" dirty="0">
                  <a:solidFill>
                    <a:schemeClr val="tx1"/>
                  </a:solidFill>
                </a:rPr>
                <a:t> (FK)</a:t>
              </a: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EmergencyContactName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EmergencyContactNumber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0E007574-3D3B-67CE-F80A-592CDE0F3C5E}"/>
                </a:ext>
              </a:extLst>
            </p:cNvPr>
            <p:cNvSpPr/>
            <p:nvPr/>
          </p:nvSpPr>
          <p:spPr>
            <a:xfrm>
              <a:off x="117695" y="1611516"/>
              <a:ext cx="1810693" cy="1214772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Emergency_Contacts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24343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5FCEE0-A71A-8233-CFEC-E8064E219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64ECB-8688-9AE0-3717-E3CDE59F0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8" y="153909"/>
            <a:ext cx="9779183" cy="859608"/>
          </a:xfrm>
        </p:spPr>
        <p:txBody>
          <a:bodyPr/>
          <a:lstStyle/>
          <a:p>
            <a:pPr algn="ctr"/>
            <a:r>
              <a:rPr lang="en-US" dirty="0"/>
              <a:t>Proposed Relationship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36F9CE3-1E4F-B6ED-EDEC-59D979CB65C2}"/>
              </a:ext>
            </a:extLst>
          </p:cNvPr>
          <p:cNvGrpSpPr/>
          <p:nvPr/>
        </p:nvGrpSpPr>
        <p:grpSpPr>
          <a:xfrm>
            <a:off x="1839005" y="5020901"/>
            <a:ext cx="2391366" cy="1486271"/>
            <a:chOff x="117695" y="1611516"/>
            <a:chExt cx="1810693" cy="4825498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D57E4F7E-7013-0BF1-2326-6B7F4A9E40EF}"/>
                </a:ext>
              </a:extLst>
            </p:cNvPr>
            <p:cNvSpPr/>
            <p:nvPr/>
          </p:nvSpPr>
          <p:spPr>
            <a:xfrm>
              <a:off x="117695" y="1611517"/>
              <a:ext cx="1810693" cy="4825497"/>
            </a:xfrm>
            <a:prstGeom prst="roundRect">
              <a:avLst>
                <a:gd name="adj" fmla="val 3667"/>
              </a:avLst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48D93BE-DC4A-6DF1-E8EB-C686E90FDE3F}"/>
                </a:ext>
              </a:extLst>
            </p:cNvPr>
            <p:cNvSpPr/>
            <p:nvPr/>
          </p:nvSpPr>
          <p:spPr>
            <a:xfrm>
              <a:off x="199176" y="2826285"/>
              <a:ext cx="1638677" cy="33933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ContactID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StudentID</a:t>
              </a:r>
              <a:r>
                <a:rPr lang="en-US" sz="1200" dirty="0">
                  <a:solidFill>
                    <a:schemeClr val="tx1"/>
                  </a:solidFill>
                </a:rPr>
                <a:t> (FK)</a:t>
              </a: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EmergencyContactName</a:t>
              </a:r>
              <a:endParaRPr lang="en-US" sz="1200" dirty="0">
                <a:solidFill>
                  <a:schemeClr val="tx1"/>
                </a:solidFill>
              </a:endParaRPr>
            </a:p>
            <a:p>
              <a:pPr marL="171450" indent="-171450" algn="l">
                <a:buFont typeface="Arial" panose="020B0604020202020204" pitchFamily="34" charset="0"/>
                <a:buChar char="•"/>
              </a:pPr>
              <a:r>
                <a:rPr lang="en-US" sz="1200" dirty="0" err="1">
                  <a:solidFill>
                    <a:schemeClr val="tx1"/>
                  </a:solidFill>
                </a:rPr>
                <a:t>EmergencyContactNumber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6DDA720C-46E9-1D4B-5C5B-D8332E22D6AC}"/>
                </a:ext>
              </a:extLst>
            </p:cNvPr>
            <p:cNvSpPr/>
            <p:nvPr/>
          </p:nvSpPr>
          <p:spPr>
            <a:xfrm>
              <a:off x="117695" y="1611516"/>
              <a:ext cx="1810693" cy="1214772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Emergency_Contacts</a:t>
              </a:r>
              <a:endParaRPr lang="en-US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D37CDD8-BB01-F210-3010-4CFD296BB85C}"/>
              </a:ext>
            </a:extLst>
          </p:cNvPr>
          <p:cNvGrpSpPr/>
          <p:nvPr/>
        </p:nvGrpSpPr>
        <p:grpSpPr>
          <a:xfrm>
            <a:off x="388091" y="1241170"/>
            <a:ext cx="9457862" cy="4426299"/>
            <a:chOff x="388091" y="1241170"/>
            <a:chExt cx="9457862" cy="442629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C17705F-D998-D62B-8388-38BD2C1C7EEF}"/>
                </a:ext>
              </a:extLst>
            </p:cNvPr>
            <p:cNvGrpSpPr/>
            <p:nvPr/>
          </p:nvGrpSpPr>
          <p:grpSpPr>
            <a:xfrm>
              <a:off x="388091" y="1250047"/>
              <a:ext cx="1810693" cy="1486272"/>
              <a:chOff x="117695" y="1611517"/>
              <a:chExt cx="1810693" cy="4825497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B7FB054D-59E2-8AA0-3908-95A145AB214D}"/>
                  </a:ext>
                </a:extLst>
              </p:cNvPr>
              <p:cNvSpPr/>
              <p:nvPr/>
            </p:nvSpPr>
            <p:spPr>
              <a:xfrm>
                <a:off x="117695" y="1611517"/>
                <a:ext cx="1810693" cy="4825497"/>
              </a:xfrm>
              <a:prstGeom prst="roundRect">
                <a:avLst>
                  <a:gd name="adj" fmla="val 3667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dirty="0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C64E2A9-7830-F5F5-301E-9F51759832AE}"/>
                  </a:ext>
                </a:extLst>
              </p:cNvPr>
              <p:cNvSpPr/>
              <p:nvPr/>
            </p:nvSpPr>
            <p:spPr>
              <a:xfrm>
                <a:off x="199176" y="2855560"/>
                <a:ext cx="1638677" cy="314054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n-US" sz="1200" dirty="0" err="1">
                    <a:solidFill>
                      <a:schemeClr val="tx1"/>
                    </a:solidFill>
                  </a:rPr>
                  <a:t>StudentID</a:t>
                </a:r>
                <a:endParaRPr lang="en-US" sz="1200" dirty="0">
                  <a:solidFill>
                    <a:schemeClr val="tx1"/>
                  </a:solidFill>
                </a:endParaRPr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n-US" sz="1200" dirty="0" err="1">
                    <a:solidFill>
                      <a:schemeClr val="tx1"/>
                    </a:solidFill>
                  </a:rPr>
                  <a:t>StudentName</a:t>
                </a:r>
                <a:endParaRPr lang="en-US" sz="1200" dirty="0">
                  <a:solidFill>
                    <a:schemeClr val="tx1"/>
                  </a:solidFill>
                </a:endParaRPr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n-US" sz="1200" dirty="0" err="1">
                    <a:solidFill>
                      <a:schemeClr val="tx1"/>
                    </a:solidFill>
                  </a:rPr>
                  <a:t>StudentAddress</a:t>
                </a:r>
                <a:endParaRPr lang="en-US" sz="1200" dirty="0">
                  <a:solidFill>
                    <a:schemeClr val="tx1"/>
                  </a:solidFill>
                </a:endParaRPr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n-US" sz="1200" dirty="0" err="1">
                    <a:solidFill>
                      <a:schemeClr val="tx1"/>
                    </a:solidFill>
                  </a:rPr>
                  <a:t>StudPhone</a:t>
                </a:r>
                <a:endParaRPr lang="en-US" sz="1200" dirty="0">
                  <a:solidFill>
                    <a:schemeClr val="tx1"/>
                  </a:solidFill>
                </a:endParaRPr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n-US" sz="1200" dirty="0" err="1">
                    <a:solidFill>
                      <a:schemeClr val="tx1"/>
                    </a:solidFill>
                  </a:rPr>
                  <a:t>StudentSchool</a:t>
                </a:r>
                <a:endParaRPr lang="en-US" sz="1200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B414202D-8AB3-12D1-67AB-259D6FC27227}"/>
                  </a:ext>
                </a:extLst>
              </p:cNvPr>
              <p:cNvSpPr/>
              <p:nvPr/>
            </p:nvSpPr>
            <p:spPr>
              <a:xfrm>
                <a:off x="117695" y="1611517"/>
                <a:ext cx="1810693" cy="1244046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Students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7068E91-1BDB-25BE-4E2C-FE0841613B8C}"/>
                </a:ext>
              </a:extLst>
            </p:cNvPr>
            <p:cNvGrpSpPr/>
            <p:nvPr/>
          </p:nvGrpSpPr>
          <p:grpSpPr>
            <a:xfrm>
              <a:off x="2640135" y="1241170"/>
              <a:ext cx="1810693" cy="1486272"/>
              <a:chOff x="117695" y="1611517"/>
              <a:chExt cx="1810693" cy="4825497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A55020AA-6F84-D526-38E1-96839C34DDAE}"/>
                  </a:ext>
                </a:extLst>
              </p:cNvPr>
              <p:cNvSpPr/>
              <p:nvPr/>
            </p:nvSpPr>
            <p:spPr>
              <a:xfrm>
                <a:off x="117695" y="1611517"/>
                <a:ext cx="1810693" cy="4825497"/>
              </a:xfrm>
              <a:prstGeom prst="roundRect">
                <a:avLst>
                  <a:gd name="adj" fmla="val 3667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9CA72F-9664-0D75-CE62-618DD0B20F1A}"/>
                  </a:ext>
                </a:extLst>
              </p:cNvPr>
              <p:cNvSpPr/>
              <p:nvPr/>
            </p:nvSpPr>
            <p:spPr>
              <a:xfrm>
                <a:off x="199176" y="2855556"/>
                <a:ext cx="1638677" cy="314054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n-US" sz="1200" dirty="0" err="1">
                    <a:solidFill>
                      <a:schemeClr val="tx1"/>
                    </a:solidFill>
                  </a:rPr>
                  <a:t>CourseID</a:t>
                </a:r>
                <a:endParaRPr lang="en-US" sz="1200" dirty="0">
                  <a:solidFill>
                    <a:schemeClr val="tx1"/>
                  </a:solidFill>
                </a:endParaRPr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n-US" sz="1200" dirty="0" err="1">
                    <a:solidFill>
                      <a:schemeClr val="tx1"/>
                    </a:solidFill>
                  </a:rPr>
                  <a:t>CourseName</a:t>
                </a:r>
                <a:endParaRPr lang="en-US" sz="1200" dirty="0">
                  <a:solidFill>
                    <a:schemeClr val="tx1"/>
                  </a:solidFill>
                </a:endParaRPr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n-US" sz="1200" dirty="0" err="1">
                    <a:solidFill>
                      <a:schemeClr val="tx1"/>
                    </a:solidFill>
                  </a:rPr>
                  <a:t>DepartmentID</a:t>
                </a:r>
                <a:r>
                  <a:rPr lang="en-US" sz="1200" dirty="0">
                    <a:solidFill>
                      <a:schemeClr val="tx1"/>
                    </a:solidFill>
                  </a:rPr>
                  <a:t> (FK)</a:t>
                </a:r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tx1"/>
                    </a:solidFill>
                  </a:rPr>
                  <a:t>Building</a:t>
                </a:r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9A36B919-F7D7-626D-520D-237171F9DFC2}"/>
                  </a:ext>
                </a:extLst>
              </p:cNvPr>
              <p:cNvSpPr/>
              <p:nvPr/>
            </p:nvSpPr>
            <p:spPr>
              <a:xfrm>
                <a:off x="117695" y="1611517"/>
                <a:ext cx="1810693" cy="1244039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Courses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BE22207-9385-7E4B-D7FF-395D98346FE6}"/>
                </a:ext>
              </a:extLst>
            </p:cNvPr>
            <p:cNvGrpSpPr/>
            <p:nvPr/>
          </p:nvGrpSpPr>
          <p:grpSpPr>
            <a:xfrm>
              <a:off x="7953779" y="1272022"/>
              <a:ext cx="1810693" cy="1486272"/>
              <a:chOff x="117695" y="1611517"/>
              <a:chExt cx="1810693" cy="4825497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A4649334-24DE-A492-9F33-D1828CC6F9FA}"/>
                  </a:ext>
                </a:extLst>
              </p:cNvPr>
              <p:cNvSpPr/>
              <p:nvPr/>
            </p:nvSpPr>
            <p:spPr>
              <a:xfrm>
                <a:off x="117695" y="1611517"/>
                <a:ext cx="1810693" cy="4825497"/>
              </a:xfrm>
              <a:prstGeom prst="roundRect">
                <a:avLst>
                  <a:gd name="adj" fmla="val 3667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2B6C2B3-5445-EECC-5BE6-6318C4EFC70E}"/>
                  </a:ext>
                </a:extLst>
              </p:cNvPr>
              <p:cNvSpPr/>
              <p:nvPr/>
            </p:nvSpPr>
            <p:spPr>
              <a:xfrm>
                <a:off x="199176" y="2855556"/>
                <a:ext cx="1638677" cy="314054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n-US" sz="1200" dirty="0" err="1">
                    <a:solidFill>
                      <a:schemeClr val="tx1"/>
                    </a:solidFill>
                  </a:rPr>
                  <a:t>FacultyID</a:t>
                </a:r>
                <a:endParaRPr lang="en-US" sz="1200" dirty="0">
                  <a:solidFill>
                    <a:schemeClr val="tx1"/>
                  </a:solidFill>
                </a:endParaRPr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n-US" sz="1200" dirty="0" err="1">
                    <a:solidFill>
                      <a:schemeClr val="tx1"/>
                    </a:solidFill>
                  </a:rPr>
                  <a:t>FacultyName</a:t>
                </a:r>
                <a:endParaRPr lang="en-US" sz="1200" dirty="0">
                  <a:solidFill>
                    <a:schemeClr val="tx1"/>
                  </a:solidFill>
                </a:endParaRPr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n-US" sz="1200" dirty="0" err="1">
                    <a:solidFill>
                      <a:schemeClr val="tx1"/>
                    </a:solidFill>
                  </a:rPr>
                  <a:t>FacultyAddress</a:t>
                </a:r>
                <a:endParaRPr lang="en-US" sz="1200" dirty="0">
                  <a:solidFill>
                    <a:schemeClr val="tx1"/>
                  </a:solidFill>
                </a:endParaRPr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n-US" sz="1200" dirty="0" err="1">
                    <a:solidFill>
                      <a:schemeClr val="tx1"/>
                    </a:solidFill>
                  </a:rPr>
                  <a:t>FacultyPhone</a:t>
                </a:r>
                <a:endParaRPr lang="en-US" sz="1200" dirty="0">
                  <a:solidFill>
                    <a:schemeClr val="tx1"/>
                  </a:solidFill>
                </a:endParaRPr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n-US" sz="1200" dirty="0" err="1">
                    <a:solidFill>
                      <a:schemeClr val="tx1"/>
                    </a:solidFill>
                  </a:rPr>
                  <a:t>FacultyLevel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AC42303D-AF41-43EB-3D4B-A5A548B010E3}"/>
                  </a:ext>
                </a:extLst>
              </p:cNvPr>
              <p:cNvSpPr/>
              <p:nvPr/>
            </p:nvSpPr>
            <p:spPr>
              <a:xfrm>
                <a:off x="117695" y="1611517"/>
                <a:ext cx="1810693" cy="1244039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Faculty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7E1D8F7-1F14-E342-EFB4-DE1F4B3ECEE8}"/>
                </a:ext>
              </a:extLst>
            </p:cNvPr>
            <p:cNvGrpSpPr/>
            <p:nvPr/>
          </p:nvGrpSpPr>
          <p:grpSpPr>
            <a:xfrm>
              <a:off x="5304499" y="3349112"/>
              <a:ext cx="1810693" cy="1486272"/>
              <a:chOff x="117695" y="1611517"/>
              <a:chExt cx="1810693" cy="4825497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BD249BC9-0A48-CA0C-FA02-88A7146CB750}"/>
                  </a:ext>
                </a:extLst>
              </p:cNvPr>
              <p:cNvSpPr/>
              <p:nvPr/>
            </p:nvSpPr>
            <p:spPr>
              <a:xfrm>
                <a:off x="117695" y="1611517"/>
                <a:ext cx="1810693" cy="4825497"/>
              </a:xfrm>
              <a:prstGeom prst="roundRect">
                <a:avLst>
                  <a:gd name="adj" fmla="val 3667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79F9ADB-7F4E-FCB8-DE32-6D600D766C72}"/>
                  </a:ext>
                </a:extLst>
              </p:cNvPr>
              <p:cNvSpPr/>
              <p:nvPr/>
            </p:nvSpPr>
            <p:spPr>
              <a:xfrm>
                <a:off x="199176" y="2855556"/>
                <a:ext cx="1638677" cy="314054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n-US" sz="1200" dirty="0" err="1">
                    <a:solidFill>
                      <a:schemeClr val="tx1"/>
                    </a:solidFill>
                  </a:rPr>
                  <a:t>TermNumber</a:t>
                </a:r>
                <a:endParaRPr lang="en-US" sz="1200" dirty="0">
                  <a:solidFill>
                    <a:schemeClr val="tx1"/>
                  </a:solidFill>
                </a:endParaRPr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n-US" sz="1200" dirty="0" err="1">
                    <a:solidFill>
                      <a:schemeClr val="tx1"/>
                    </a:solidFill>
                  </a:rPr>
                  <a:t>TermName</a:t>
                </a:r>
                <a:endParaRPr lang="en-US" sz="1200" dirty="0">
                  <a:solidFill>
                    <a:schemeClr val="tx1"/>
                  </a:solidFill>
                </a:endParaRPr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n-US" sz="1200" dirty="0" err="1">
                    <a:solidFill>
                      <a:schemeClr val="tx1"/>
                    </a:solidFill>
                  </a:rPr>
                  <a:t>TermStartDate</a:t>
                </a:r>
                <a:endParaRPr lang="en-US" sz="1200" dirty="0">
                  <a:solidFill>
                    <a:schemeClr val="tx1"/>
                  </a:solidFill>
                </a:endParaRPr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n-US" sz="1200" dirty="0" err="1">
                    <a:solidFill>
                      <a:schemeClr val="tx1"/>
                    </a:solidFill>
                  </a:rPr>
                  <a:t>TermEndDate</a:t>
                </a:r>
                <a:endParaRPr lang="en-US" dirty="0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5291550B-B308-0471-FF69-098714D05F78}"/>
                  </a:ext>
                </a:extLst>
              </p:cNvPr>
              <p:cNvSpPr/>
              <p:nvPr/>
            </p:nvSpPr>
            <p:spPr>
              <a:xfrm>
                <a:off x="117695" y="1611517"/>
                <a:ext cx="1810693" cy="1244039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Terms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F25932D-1C41-89D8-1BC0-5E1DA3D32F9E}"/>
                </a:ext>
              </a:extLst>
            </p:cNvPr>
            <p:cNvGrpSpPr/>
            <p:nvPr/>
          </p:nvGrpSpPr>
          <p:grpSpPr>
            <a:xfrm>
              <a:off x="1833026" y="3332816"/>
              <a:ext cx="2391366" cy="1486273"/>
              <a:chOff x="117695" y="1611514"/>
              <a:chExt cx="1810693" cy="4825500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592BD389-1FA5-ACE7-C90F-7357467F048A}"/>
                  </a:ext>
                </a:extLst>
              </p:cNvPr>
              <p:cNvSpPr/>
              <p:nvPr/>
            </p:nvSpPr>
            <p:spPr>
              <a:xfrm>
                <a:off x="117695" y="1611517"/>
                <a:ext cx="1810693" cy="4825497"/>
              </a:xfrm>
              <a:prstGeom prst="roundRect">
                <a:avLst>
                  <a:gd name="adj" fmla="val 3667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dirty="0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B9FF8DD-D0ED-5F23-BCB5-690FDC68C6C0}"/>
                  </a:ext>
                </a:extLst>
              </p:cNvPr>
              <p:cNvSpPr/>
              <p:nvPr/>
            </p:nvSpPr>
            <p:spPr>
              <a:xfrm>
                <a:off x="199176" y="3418253"/>
                <a:ext cx="1638677" cy="257784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n-US" sz="1200" dirty="0" err="1">
                    <a:solidFill>
                      <a:schemeClr val="tx1"/>
                    </a:solidFill>
                  </a:rPr>
                  <a:t>EnrollmentID</a:t>
                </a:r>
                <a:endParaRPr lang="en-US" sz="1200" dirty="0">
                  <a:solidFill>
                    <a:schemeClr val="tx1"/>
                  </a:solidFill>
                </a:endParaRPr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n-US" sz="1200" dirty="0" err="1">
                    <a:solidFill>
                      <a:schemeClr val="tx1"/>
                    </a:solidFill>
                  </a:rPr>
                  <a:t>StudentID</a:t>
                </a:r>
                <a:r>
                  <a:rPr lang="en-US" sz="1200" dirty="0">
                    <a:solidFill>
                      <a:schemeClr val="tx1"/>
                    </a:solidFill>
                  </a:rPr>
                  <a:t> (FK)</a:t>
                </a:r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n-US" sz="1200" dirty="0" err="1">
                    <a:solidFill>
                      <a:schemeClr val="tx1"/>
                    </a:solidFill>
                  </a:rPr>
                  <a:t>CourseID</a:t>
                </a:r>
                <a:r>
                  <a:rPr lang="en-US" sz="1200" dirty="0">
                    <a:solidFill>
                      <a:schemeClr val="tx1"/>
                    </a:solidFill>
                  </a:rPr>
                  <a:t> (FK)</a:t>
                </a:r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n-US" sz="1200" dirty="0" err="1">
                    <a:solidFill>
                      <a:schemeClr val="tx1"/>
                    </a:solidFill>
                  </a:rPr>
                  <a:t>TermNumber</a:t>
                </a:r>
                <a:r>
                  <a:rPr lang="en-US" sz="1200" dirty="0">
                    <a:solidFill>
                      <a:schemeClr val="tx1"/>
                    </a:solidFill>
                  </a:rPr>
                  <a:t> (FK)</a:t>
                </a:r>
              </a:p>
            </p:txBody>
          </p:sp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D3D2ADE7-B4B7-27C8-E893-D2B9C1BCB150}"/>
                  </a:ext>
                </a:extLst>
              </p:cNvPr>
              <p:cNvSpPr/>
              <p:nvPr/>
            </p:nvSpPr>
            <p:spPr>
              <a:xfrm>
                <a:off x="117695" y="1611514"/>
                <a:ext cx="1810693" cy="1806737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Students_Enrollments</a:t>
                </a:r>
                <a:endParaRPr lang="en-US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6AE53D6-D8D4-3810-61B3-F2B0D3837E02}"/>
                </a:ext>
              </a:extLst>
            </p:cNvPr>
            <p:cNvGrpSpPr/>
            <p:nvPr/>
          </p:nvGrpSpPr>
          <p:grpSpPr>
            <a:xfrm>
              <a:off x="8035260" y="3372501"/>
              <a:ext cx="1810693" cy="1486271"/>
              <a:chOff x="117695" y="1611517"/>
              <a:chExt cx="1810693" cy="4825497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62CAC17B-F339-4C7A-CBA0-88CFBD17370D}"/>
                  </a:ext>
                </a:extLst>
              </p:cNvPr>
              <p:cNvSpPr/>
              <p:nvPr/>
            </p:nvSpPr>
            <p:spPr>
              <a:xfrm>
                <a:off x="117695" y="1611517"/>
                <a:ext cx="1810693" cy="4825497"/>
              </a:xfrm>
              <a:prstGeom prst="roundRect">
                <a:avLst>
                  <a:gd name="adj" fmla="val 3667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1B37D30-BD99-648E-61DE-C2453E237641}"/>
                  </a:ext>
                </a:extLst>
              </p:cNvPr>
              <p:cNvSpPr/>
              <p:nvPr/>
            </p:nvSpPr>
            <p:spPr>
              <a:xfrm>
                <a:off x="199176" y="3418245"/>
                <a:ext cx="1638677" cy="249812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n-US" sz="1200" dirty="0" err="1">
                    <a:solidFill>
                      <a:schemeClr val="tx1"/>
                    </a:solidFill>
                  </a:rPr>
                  <a:t>AssignmentID</a:t>
                </a:r>
                <a:endParaRPr lang="en-US" sz="1200" dirty="0">
                  <a:solidFill>
                    <a:schemeClr val="tx1"/>
                  </a:solidFill>
                </a:endParaRPr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n-US" sz="1200" dirty="0" err="1">
                    <a:solidFill>
                      <a:schemeClr val="tx1"/>
                    </a:solidFill>
                  </a:rPr>
                  <a:t>FacultyID</a:t>
                </a:r>
                <a:r>
                  <a:rPr lang="en-US" sz="1200" dirty="0">
                    <a:solidFill>
                      <a:schemeClr val="tx1"/>
                    </a:solidFill>
                  </a:rPr>
                  <a:t> (FK)</a:t>
                </a:r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n-US" sz="1200" dirty="0" err="1">
                    <a:solidFill>
                      <a:schemeClr val="tx1"/>
                    </a:solidFill>
                  </a:rPr>
                  <a:t>CourseID</a:t>
                </a:r>
                <a:r>
                  <a:rPr lang="en-US" sz="1200" dirty="0">
                    <a:solidFill>
                      <a:schemeClr val="tx1"/>
                    </a:solidFill>
                  </a:rPr>
                  <a:t> (FK)</a:t>
                </a:r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n-US" sz="1200" dirty="0" err="1">
                    <a:solidFill>
                      <a:schemeClr val="tx1"/>
                    </a:solidFill>
                  </a:rPr>
                  <a:t>TermNumber</a:t>
                </a:r>
                <a:r>
                  <a:rPr lang="en-US" sz="1200" dirty="0">
                    <a:solidFill>
                      <a:schemeClr val="tx1"/>
                    </a:solidFill>
                  </a:rPr>
                  <a:t> (FK)</a:t>
                </a:r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CF331377-1268-24C3-280B-1CBB8AC5C4A3}"/>
                  </a:ext>
                </a:extLst>
              </p:cNvPr>
              <p:cNvSpPr/>
              <p:nvPr/>
            </p:nvSpPr>
            <p:spPr>
              <a:xfrm>
                <a:off x="117695" y="1611517"/>
                <a:ext cx="1810693" cy="1806725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Faculty_Assignments</a:t>
                </a:r>
                <a:endParaRPr lang="en-US" dirty="0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10B50FC-B9E6-8F99-0355-2C5B3C8EE4C1}"/>
                </a:ext>
              </a:extLst>
            </p:cNvPr>
            <p:cNvGrpSpPr/>
            <p:nvPr/>
          </p:nvGrpSpPr>
          <p:grpSpPr>
            <a:xfrm>
              <a:off x="5309027" y="1250047"/>
              <a:ext cx="1810693" cy="1486272"/>
              <a:chOff x="117695" y="1611516"/>
              <a:chExt cx="1810693" cy="4825498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B4CC8010-EF21-3DE6-8C63-E5ADD0D5AAF9}"/>
                  </a:ext>
                </a:extLst>
              </p:cNvPr>
              <p:cNvSpPr/>
              <p:nvPr/>
            </p:nvSpPr>
            <p:spPr>
              <a:xfrm>
                <a:off x="117695" y="1611517"/>
                <a:ext cx="1810693" cy="4825497"/>
              </a:xfrm>
              <a:prstGeom prst="roundRect">
                <a:avLst>
                  <a:gd name="adj" fmla="val 3667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en-US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872603B-4D2B-957F-C575-85F73E85AB67}"/>
                  </a:ext>
                </a:extLst>
              </p:cNvPr>
              <p:cNvSpPr/>
              <p:nvPr/>
            </p:nvSpPr>
            <p:spPr>
              <a:xfrm>
                <a:off x="199176" y="2826286"/>
                <a:ext cx="1638677" cy="3135535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n-US" sz="1200" dirty="0" err="1">
                    <a:solidFill>
                      <a:schemeClr val="tx1"/>
                    </a:solidFill>
                  </a:rPr>
                  <a:t>DepartmentID</a:t>
                </a:r>
                <a:endParaRPr lang="en-US" sz="1200" dirty="0">
                  <a:solidFill>
                    <a:schemeClr val="tx1"/>
                  </a:solidFill>
                </a:endParaRPr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n-US" sz="1200" dirty="0" err="1">
                    <a:solidFill>
                      <a:schemeClr val="tx1"/>
                    </a:solidFill>
                  </a:rPr>
                  <a:t>DepartmentName</a:t>
                </a:r>
                <a:endParaRPr lang="en-US" sz="1200" dirty="0">
                  <a:solidFill>
                    <a:schemeClr val="tx1"/>
                  </a:solidFill>
                </a:endParaRPr>
              </a:p>
              <a:p>
                <a:pPr marL="171450" indent="-171450" algn="l">
                  <a:buFont typeface="Arial" panose="020B0604020202020204" pitchFamily="34" charset="0"/>
                  <a:buChar char="•"/>
                </a:pPr>
                <a:r>
                  <a:rPr lang="en-US" sz="1200" dirty="0" err="1">
                    <a:solidFill>
                      <a:schemeClr val="tx1"/>
                    </a:solidFill>
                  </a:rPr>
                  <a:t>CollegeName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9F51DAD8-260E-055C-CD1B-679602BCD63B}"/>
                  </a:ext>
                </a:extLst>
              </p:cNvPr>
              <p:cNvSpPr/>
              <p:nvPr/>
            </p:nvSpPr>
            <p:spPr>
              <a:xfrm>
                <a:off x="117695" y="1611516"/>
                <a:ext cx="1810693" cy="1214772"/>
              </a:xfrm>
              <a:prstGeom prst="roundRect">
                <a:avLst/>
              </a:prstGeom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Departments</a:t>
                </a:r>
              </a:p>
            </p:txBody>
          </p: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F9B8B9C-C536-FDD9-17DA-AD458D929463}"/>
                </a:ext>
              </a:extLst>
            </p:cNvPr>
            <p:cNvCxnSpPr/>
            <p:nvPr/>
          </p:nvCxnSpPr>
          <p:spPr>
            <a:xfrm>
              <a:off x="1394234" y="2736319"/>
              <a:ext cx="0" cy="11529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713B244-C995-E3CA-A4EF-B3B0B6DC85EE}"/>
                </a:ext>
              </a:extLst>
            </p:cNvPr>
            <p:cNvCxnSpPr/>
            <p:nvPr/>
          </p:nvCxnSpPr>
          <p:spPr>
            <a:xfrm>
              <a:off x="1394234" y="3889298"/>
              <a:ext cx="4387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DA81148-7CC5-D733-633D-9C74B9022EC1}"/>
                </a:ext>
              </a:extLst>
            </p:cNvPr>
            <p:cNvCxnSpPr/>
            <p:nvPr/>
          </p:nvCxnSpPr>
          <p:spPr>
            <a:xfrm>
              <a:off x="1050202" y="2736319"/>
              <a:ext cx="0" cy="29311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93729A9-DCC7-4749-F004-40A86F78660D}"/>
                </a:ext>
              </a:extLst>
            </p:cNvPr>
            <p:cNvCxnSpPr/>
            <p:nvPr/>
          </p:nvCxnSpPr>
          <p:spPr>
            <a:xfrm>
              <a:off x="1050202" y="5667469"/>
              <a:ext cx="78282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2D56184-E105-D7DD-1D19-6697397FE6B7}"/>
                </a:ext>
              </a:extLst>
            </p:cNvPr>
            <p:cNvCxnSpPr/>
            <p:nvPr/>
          </p:nvCxnSpPr>
          <p:spPr>
            <a:xfrm>
              <a:off x="3367889" y="2736319"/>
              <a:ext cx="0" cy="5764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4C107809-D3E7-BFA7-E1F9-2FE2015BF51F}"/>
                </a:ext>
              </a:extLst>
            </p:cNvPr>
            <p:cNvCxnSpPr/>
            <p:nvPr/>
          </p:nvCxnSpPr>
          <p:spPr>
            <a:xfrm flipH="1">
              <a:off x="4450828" y="1720158"/>
              <a:ext cx="8536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D3C8405-8D72-D798-4BA1-C219CAAACAF5}"/>
                </a:ext>
              </a:extLst>
            </p:cNvPr>
            <p:cNvCxnSpPr/>
            <p:nvPr/>
          </p:nvCxnSpPr>
          <p:spPr>
            <a:xfrm flipH="1">
              <a:off x="4224392" y="4215930"/>
              <a:ext cx="10801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99B0E45-42E5-15D4-1503-2369281E4C14}"/>
                </a:ext>
              </a:extLst>
            </p:cNvPr>
            <p:cNvCxnSpPr>
              <a:cxnSpLocks/>
            </p:cNvCxnSpPr>
            <p:nvPr/>
          </p:nvCxnSpPr>
          <p:spPr>
            <a:xfrm>
              <a:off x="9361283" y="2758294"/>
              <a:ext cx="0" cy="614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5E64B48-B3D8-AEC5-AAFB-78ACA643CF93}"/>
                </a:ext>
              </a:extLst>
            </p:cNvPr>
            <p:cNvCxnSpPr/>
            <p:nvPr/>
          </p:nvCxnSpPr>
          <p:spPr>
            <a:xfrm>
              <a:off x="3865830" y="2727442"/>
              <a:ext cx="0" cy="2971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A11AB09-6DA7-691E-D9FF-F5B5C31C5E71}"/>
                </a:ext>
              </a:extLst>
            </p:cNvPr>
            <p:cNvCxnSpPr>
              <a:cxnSpLocks/>
            </p:cNvCxnSpPr>
            <p:nvPr/>
          </p:nvCxnSpPr>
          <p:spPr>
            <a:xfrm>
              <a:off x="3865830" y="3024563"/>
              <a:ext cx="4870764" cy="209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32C403E-81A5-BAA7-9BB7-847475050EE0}"/>
                </a:ext>
              </a:extLst>
            </p:cNvPr>
            <p:cNvCxnSpPr/>
            <p:nvPr/>
          </p:nvCxnSpPr>
          <p:spPr>
            <a:xfrm>
              <a:off x="8736594" y="3045555"/>
              <a:ext cx="0" cy="3269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7DF6016-9F0B-1835-8B44-7F9D40BE10DC}"/>
                </a:ext>
              </a:extLst>
            </p:cNvPr>
            <p:cNvCxnSpPr/>
            <p:nvPr/>
          </p:nvCxnSpPr>
          <p:spPr>
            <a:xfrm>
              <a:off x="7115192" y="4454305"/>
              <a:ext cx="9200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581811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{5ED05EA0-1D37-4C6C-BEC3-78CA695CFC13}tf45331398_win32</Template>
  <TotalTime>707</TotalTime>
  <Words>430</Words>
  <Application>Microsoft Office PowerPoint</Application>
  <PresentationFormat>Widescreen</PresentationFormat>
  <Paragraphs>257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Tenorite</vt:lpstr>
      <vt:lpstr>Custom</vt:lpstr>
      <vt:lpstr>DSCI 504: SQL </vt:lpstr>
      <vt:lpstr>Overview</vt:lpstr>
      <vt:lpstr>Proposed Normalization</vt:lpstr>
      <vt:lpstr>1st Normal Form</vt:lpstr>
      <vt:lpstr>2nd Normal Form</vt:lpstr>
      <vt:lpstr>3rd Normal Form</vt:lpstr>
      <vt:lpstr>Proposed Relationship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Kungulio, Seif H.</dc:creator>
  <cp:lastModifiedBy>Kungulio, Seif H.</cp:lastModifiedBy>
  <cp:revision>9</cp:revision>
  <dcterms:created xsi:type="dcterms:W3CDTF">2025-05-10T12:31:09Z</dcterms:created>
  <dcterms:modified xsi:type="dcterms:W3CDTF">2025-05-12T04:29:03Z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