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60" r:id="rId8"/>
    <p:sldId id="261" r:id="rId9"/>
    <p:sldId id="262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646" autoAdjust="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59" r:id="rId4"/>
    <p:sldLayoutId id="2147483668" r:id="rId5"/>
    <p:sldLayoutId id="2147483669" r:id="rId6"/>
    <p:sldLayoutId id="2147483661" r:id="rId7"/>
    <p:sldLayoutId id="2147483666" r:id="rId8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36526"/>
            <a:ext cx="9601200" cy="1653371"/>
          </a:xfrm>
        </p:spPr>
        <p:txBody>
          <a:bodyPr/>
          <a:lstStyle/>
          <a:p>
            <a:pPr algn="ctr"/>
            <a:r>
              <a:rPr lang="en-US" dirty="0"/>
              <a:t>DSCI 504: SQL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7FFCD7-75FC-9641-8DFC-393AD9D8B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3087230"/>
            <a:ext cx="4850674" cy="2269585"/>
          </a:xfrm>
        </p:spPr>
        <p:txBody>
          <a:bodyPr/>
          <a:lstStyle/>
          <a:p>
            <a:pPr algn="r"/>
            <a:endParaRPr lang="en-US" dirty="0"/>
          </a:p>
          <a:p>
            <a:pPr algn="r"/>
            <a:r>
              <a:rPr lang="en-US" b="1" dirty="0"/>
              <a:t>Semester:</a:t>
            </a:r>
          </a:p>
          <a:p>
            <a:pPr algn="r"/>
            <a:r>
              <a:rPr lang="en-US" b="1" dirty="0"/>
              <a:t>Professor:</a:t>
            </a:r>
          </a:p>
          <a:p>
            <a:pPr algn="r"/>
            <a:r>
              <a:rPr lang="en-US" b="1" dirty="0"/>
              <a:t>Student:</a:t>
            </a:r>
          </a:p>
          <a:p>
            <a:pPr algn="r"/>
            <a:r>
              <a:rPr lang="en-US" b="1" dirty="0"/>
              <a:t>Date: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4722FD3-E430-7453-7B34-037C6B63574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6000" y="3087232"/>
            <a:ext cx="4850675" cy="2269584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Summer 2025</a:t>
            </a:r>
          </a:p>
          <a:p>
            <a:r>
              <a:rPr lang="en-US" dirty="0"/>
              <a:t>Brandon Bean</a:t>
            </a:r>
          </a:p>
          <a:p>
            <a:r>
              <a:rPr lang="en-US" dirty="0"/>
              <a:t>Seif Kungulio</a:t>
            </a:r>
          </a:p>
          <a:p>
            <a:r>
              <a:rPr lang="en-US" dirty="0"/>
              <a:t>May 11, 2025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BD8BE60-C5DD-2C0D-F6FC-7CA1975969DD}"/>
              </a:ext>
            </a:extLst>
          </p:cNvPr>
          <p:cNvSpPr txBox="1">
            <a:spLocks/>
          </p:cNvSpPr>
          <p:nvPr/>
        </p:nvSpPr>
        <p:spPr>
          <a:xfrm>
            <a:off x="1295400" y="1199590"/>
            <a:ext cx="9601200" cy="16533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dirty="0"/>
            </a:br>
            <a:r>
              <a:rPr lang="en-US" dirty="0"/>
              <a:t>Maryville University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F277-C08E-9718-842A-B8FDE20E5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5F7B8-F178-19BF-CD34-A5730AE9C954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1167493" y="2023984"/>
            <a:ext cx="9779182" cy="333283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Goal:</a:t>
            </a:r>
            <a:r>
              <a:rPr lang="en-US" dirty="0"/>
              <a:t> Normalize a denormalized university data set through 3NF.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Intended Outcome:</a:t>
            </a:r>
            <a:r>
              <a:rPr lang="en-US" dirty="0"/>
              <a:t> Identify key entities, remove redundancies, enforce primary and foreign keys, and define relationships to optimize the database for integrity and performance.</a:t>
            </a:r>
          </a:p>
        </p:txBody>
      </p:sp>
    </p:spTree>
    <p:extLst>
      <p:ext uri="{BB962C8B-B14F-4D97-AF65-F5344CB8AC3E}">
        <p14:creationId xmlns:p14="http://schemas.microsoft.com/office/powerpoint/2010/main" val="83430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45484-75F0-BA62-24B4-E8C7664E6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2"/>
            <a:ext cx="9779183" cy="1002502"/>
          </a:xfrm>
        </p:spPr>
        <p:txBody>
          <a:bodyPr/>
          <a:lstStyle/>
          <a:p>
            <a:pPr algn="ctr"/>
            <a:r>
              <a:rPr lang="en-US" dirty="0"/>
              <a:t>Proposed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25201-4E7C-6376-994D-B637462DE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1510478"/>
            <a:ext cx="9779182" cy="336681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Stu</a:t>
            </a:r>
            <a:r>
              <a:rPr lang="en-US" dirty="0">
                <a:solidFill>
                  <a:srgbClr val="FFC000"/>
                </a:solidFill>
              </a:rPr>
              <a:t>dent</a:t>
            </a:r>
            <a:r>
              <a:rPr lang="en-US" dirty="0">
                <a:solidFill>
                  <a:srgbClr val="00B050"/>
                </a:solidFill>
              </a:rPr>
              <a:t>  </a:t>
            </a:r>
            <a:r>
              <a:rPr lang="en-US" dirty="0" err="1">
                <a:solidFill>
                  <a:srgbClr val="00B050"/>
                </a:solidFill>
              </a:rPr>
              <a:t>StudentAddress</a:t>
            </a:r>
            <a:r>
              <a:rPr lang="en-US" dirty="0">
                <a:solidFill>
                  <a:srgbClr val="00B050"/>
                </a:solidFill>
              </a:rPr>
              <a:t>  </a:t>
            </a:r>
            <a:r>
              <a:rPr lang="en-US" dirty="0" err="1">
                <a:solidFill>
                  <a:srgbClr val="00B050"/>
                </a:solidFill>
              </a:rPr>
              <a:t>StudPhone</a:t>
            </a:r>
            <a:r>
              <a:rPr lang="en-US" dirty="0">
                <a:solidFill>
                  <a:srgbClr val="00B050"/>
                </a:solidFill>
              </a:rPr>
              <a:t>  </a:t>
            </a:r>
            <a:r>
              <a:rPr lang="en-US" dirty="0" err="1">
                <a:solidFill>
                  <a:srgbClr val="00B050"/>
                </a:solidFill>
              </a:rPr>
              <a:t>StudPrsnEmail</a:t>
            </a:r>
            <a:r>
              <a:rPr lang="en-US" dirty="0">
                <a:solidFill>
                  <a:srgbClr val="00B050"/>
                </a:solidFill>
              </a:rPr>
              <a:t>  </a:t>
            </a:r>
            <a:r>
              <a:rPr lang="en-US" dirty="0" err="1">
                <a:solidFill>
                  <a:srgbClr val="00B050"/>
                </a:solidFill>
              </a:rPr>
              <a:t>StudSchEmail</a:t>
            </a:r>
            <a:r>
              <a:rPr lang="en-US" dirty="0">
                <a:solidFill>
                  <a:srgbClr val="00B050"/>
                </a:solidFill>
              </a:rPr>
              <a:t>  </a:t>
            </a:r>
            <a:r>
              <a:rPr lang="en-US" dirty="0" err="1">
                <a:solidFill>
                  <a:srgbClr val="00B050"/>
                </a:solidFill>
              </a:rPr>
              <a:t>StudentBirthDate</a:t>
            </a:r>
            <a:r>
              <a:rPr lang="en-US" dirty="0">
                <a:solidFill>
                  <a:srgbClr val="00B050"/>
                </a:solidFill>
              </a:rPr>
              <a:t>  </a:t>
            </a:r>
            <a:r>
              <a:rPr lang="en-US" dirty="0" err="1">
                <a:solidFill>
                  <a:srgbClr val="00B050"/>
                </a:solidFill>
              </a:rPr>
              <a:t>StudEthnicity</a:t>
            </a:r>
            <a:r>
              <a:rPr lang="en-US" dirty="0">
                <a:solidFill>
                  <a:srgbClr val="00B050"/>
                </a:solidFill>
              </a:rPr>
              <a:t>  </a:t>
            </a:r>
            <a:r>
              <a:rPr lang="en-US" dirty="0" err="1">
                <a:solidFill>
                  <a:srgbClr val="00B050"/>
                </a:solidFill>
              </a:rPr>
              <a:t>StudentRace</a:t>
            </a:r>
            <a:r>
              <a:rPr lang="en-US" dirty="0">
                <a:solidFill>
                  <a:srgbClr val="00B050"/>
                </a:solidFill>
              </a:rPr>
              <a:t>  </a:t>
            </a:r>
            <a:r>
              <a:rPr lang="en-US" dirty="0" err="1">
                <a:solidFill>
                  <a:srgbClr val="00B050"/>
                </a:solidFill>
              </a:rPr>
              <a:t>StudentGender</a:t>
            </a:r>
            <a:r>
              <a:rPr lang="en-US" dirty="0">
                <a:solidFill>
                  <a:srgbClr val="00B050"/>
                </a:solidFill>
              </a:rPr>
              <a:t>  </a:t>
            </a:r>
            <a:r>
              <a:rPr lang="en-US" dirty="0" err="1">
                <a:solidFill>
                  <a:srgbClr val="FFC000"/>
                </a:solidFill>
              </a:rPr>
              <a:t>StudentClasses</a:t>
            </a:r>
            <a:r>
              <a:rPr lang="en-US" dirty="0">
                <a:solidFill>
                  <a:srgbClr val="00B050"/>
                </a:solidFill>
              </a:rPr>
              <a:t>  </a:t>
            </a:r>
            <a:r>
              <a:rPr lang="en-US" dirty="0" err="1">
                <a:solidFill>
                  <a:srgbClr val="FFC000"/>
                </a:solidFill>
              </a:rPr>
              <a:t>StudentGrades</a:t>
            </a:r>
            <a:r>
              <a:rPr lang="en-US" dirty="0">
                <a:solidFill>
                  <a:srgbClr val="00B050"/>
                </a:solidFill>
              </a:rPr>
              <a:t>  </a:t>
            </a:r>
            <a:r>
              <a:rPr lang="en-US" dirty="0" err="1">
                <a:solidFill>
                  <a:srgbClr val="00B050"/>
                </a:solidFill>
              </a:rPr>
              <a:t>StudentEnrollmentDate</a:t>
            </a:r>
            <a:r>
              <a:rPr lang="en-US" dirty="0">
                <a:solidFill>
                  <a:srgbClr val="00B050"/>
                </a:solidFill>
              </a:rPr>
              <a:t>  </a:t>
            </a:r>
            <a:r>
              <a:rPr lang="en-US" dirty="0" err="1">
                <a:solidFill>
                  <a:srgbClr val="00B050"/>
                </a:solidFill>
              </a:rPr>
              <a:t>StudentStatus</a:t>
            </a:r>
            <a:r>
              <a:rPr lang="en-US" dirty="0">
                <a:solidFill>
                  <a:srgbClr val="00B050"/>
                </a:solidFill>
              </a:rPr>
              <a:t>  </a:t>
            </a:r>
            <a:r>
              <a:rPr lang="en-US" dirty="0" err="1">
                <a:solidFill>
                  <a:srgbClr val="00B050"/>
                </a:solidFill>
              </a:rPr>
              <a:t>StudentCumGPA</a:t>
            </a:r>
            <a:r>
              <a:rPr lang="en-US" dirty="0">
                <a:solidFill>
                  <a:srgbClr val="00B050"/>
                </a:solidFill>
              </a:rPr>
              <a:t>  </a:t>
            </a:r>
            <a:r>
              <a:rPr lang="en-US" dirty="0" err="1">
                <a:solidFill>
                  <a:srgbClr val="00B050"/>
                </a:solidFill>
              </a:rPr>
              <a:t>StudentEmergencyContacts</a:t>
            </a:r>
            <a:r>
              <a:rPr lang="en-US" dirty="0">
                <a:solidFill>
                  <a:srgbClr val="00B050"/>
                </a:solidFill>
              </a:rPr>
              <a:t>  </a:t>
            </a:r>
            <a:r>
              <a:rPr lang="en-US" dirty="0" err="1">
                <a:solidFill>
                  <a:srgbClr val="00B050"/>
                </a:solidFill>
              </a:rPr>
              <a:t>StudentEmergencyContactNumbers</a:t>
            </a:r>
            <a:r>
              <a:rPr lang="en-US" dirty="0">
                <a:solidFill>
                  <a:srgbClr val="00B050"/>
                </a:solidFill>
              </a:rPr>
              <a:t>  </a:t>
            </a:r>
            <a:r>
              <a:rPr lang="en-US" dirty="0" err="1">
                <a:solidFill>
                  <a:srgbClr val="00B050"/>
                </a:solidFill>
              </a:rPr>
              <a:t>StudentSchool</a:t>
            </a:r>
            <a:r>
              <a:rPr lang="en-US" dirty="0">
                <a:solidFill>
                  <a:srgbClr val="00B050"/>
                </a:solidFill>
              </a:rPr>
              <a:t>  </a:t>
            </a:r>
            <a:r>
              <a:rPr lang="en-US" dirty="0" err="1">
                <a:solidFill>
                  <a:schemeClr val="accent1"/>
                </a:solidFill>
              </a:rPr>
              <a:t>CollegeName</a:t>
            </a:r>
            <a:r>
              <a:rPr lang="en-US" dirty="0">
                <a:solidFill>
                  <a:schemeClr val="accent1"/>
                </a:solidFill>
              </a:rPr>
              <a:t>  </a:t>
            </a:r>
            <a:r>
              <a:rPr lang="en-US" dirty="0" err="1">
                <a:solidFill>
                  <a:schemeClr val="accent1"/>
                </a:solidFill>
              </a:rPr>
              <a:t>CollegeBuilding</a:t>
            </a:r>
            <a:r>
              <a:rPr lang="en-US" dirty="0">
                <a:solidFill>
                  <a:schemeClr val="accent1"/>
                </a:solidFill>
              </a:rPr>
              <a:t>  </a:t>
            </a:r>
            <a:r>
              <a:rPr lang="en-US" dirty="0" err="1">
                <a:solidFill>
                  <a:schemeClr val="accent1"/>
                </a:solidFill>
              </a:rPr>
              <a:t>CollegeDepartment</a:t>
            </a:r>
            <a:r>
              <a:rPr lang="en-US" dirty="0">
                <a:solidFill>
                  <a:schemeClr val="accent1"/>
                </a:solidFill>
              </a:rPr>
              <a:t>  </a:t>
            </a:r>
            <a:r>
              <a:rPr lang="en-US" dirty="0" err="1">
                <a:solidFill>
                  <a:schemeClr val="accent1"/>
                </a:solidFill>
              </a:rPr>
              <a:t>CollegeCourses</a:t>
            </a:r>
            <a:r>
              <a:rPr lang="en-US" dirty="0">
                <a:solidFill>
                  <a:schemeClr val="accent1"/>
                </a:solidFill>
              </a:rPr>
              <a:t>  </a:t>
            </a:r>
            <a:r>
              <a:rPr lang="en-US" dirty="0" err="1">
                <a:solidFill>
                  <a:schemeClr val="accent1"/>
                </a:solidFill>
              </a:rPr>
              <a:t>CollegeDean</a:t>
            </a:r>
            <a:r>
              <a:rPr lang="en-US" dirty="0"/>
              <a:t>  </a:t>
            </a:r>
            <a:r>
              <a:rPr lang="en-US" dirty="0" err="1"/>
              <a:t>Faculty</a:t>
            </a:r>
            <a:r>
              <a:rPr lang="en-US" dirty="0" err="1">
                <a:solidFill>
                  <a:srgbClr val="7030A0"/>
                </a:solidFill>
              </a:rPr>
              <a:t>Name</a:t>
            </a:r>
            <a:r>
              <a:rPr lang="en-US" dirty="0"/>
              <a:t>  </a:t>
            </a:r>
            <a:r>
              <a:rPr lang="en-US" dirty="0" err="1"/>
              <a:t>FacultyAddress</a:t>
            </a:r>
            <a:r>
              <a:rPr lang="en-US" dirty="0"/>
              <a:t>  </a:t>
            </a:r>
            <a:r>
              <a:rPr lang="en-US" dirty="0" err="1"/>
              <a:t>FacultyPhone</a:t>
            </a:r>
            <a:r>
              <a:rPr lang="en-US" dirty="0"/>
              <a:t>  </a:t>
            </a:r>
            <a:r>
              <a:rPr lang="en-US" dirty="0" err="1"/>
              <a:t>FacultyLevel</a:t>
            </a:r>
            <a:r>
              <a:rPr lang="en-US" dirty="0"/>
              <a:t>  </a:t>
            </a:r>
            <a:r>
              <a:rPr lang="en-US" dirty="0" err="1">
                <a:solidFill>
                  <a:srgbClr val="7030A0"/>
                </a:solidFill>
              </a:rPr>
              <a:t>FacultyCourses</a:t>
            </a:r>
            <a:r>
              <a:rPr lang="en-US" dirty="0"/>
              <a:t>  </a:t>
            </a:r>
            <a:r>
              <a:rPr lang="en-US" dirty="0" err="1"/>
              <a:t>FacultyStatus</a:t>
            </a:r>
            <a:r>
              <a:rPr lang="en-US" dirty="0"/>
              <a:t>  </a:t>
            </a:r>
            <a:r>
              <a:rPr lang="en-US" dirty="0" err="1">
                <a:solidFill>
                  <a:srgbClr val="7030A0"/>
                </a:solidFill>
              </a:rPr>
              <a:t>FacultySupervisor</a:t>
            </a:r>
            <a:r>
              <a:rPr lang="en-US" dirty="0"/>
              <a:t>  </a:t>
            </a:r>
            <a:r>
              <a:rPr lang="en-US" dirty="0" err="1"/>
              <a:t>FacultyStartDate</a:t>
            </a:r>
            <a:r>
              <a:rPr lang="en-US" dirty="0"/>
              <a:t>  </a:t>
            </a:r>
            <a:r>
              <a:rPr lang="en-US" dirty="0" err="1">
                <a:solidFill>
                  <a:srgbClr val="FF0000"/>
                </a:solidFill>
              </a:rPr>
              <a:t>TermNumber</a:t>
            </a: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 err="1">
                <a:solidFill>
                  <a:srgbClr val="FF0000"/>
                </a:solidFill>
              </a:rPr>
              <a:t>TermName</a:t>
            </a: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 err="1">
                <a:solidFill>
                  <a:srgbClr val="FF0000"/>
                </a:solidFill>
              </a:rPr>
              <a:t>TermStartDate</a:t>
            </a: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 err="1">
                <a:solidFill>
                  <a:srgbClr val="FF0000"/>
                </a:solidFill>
              </a:rPr>
              <a:t>TermEndDate</a:t>
            </a: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 err="1">
                <a:solidFill>
                  <a:srgbClr val="FF0000"/>
                </a:solidFill>
              </a:rPr>
              <a:t>TermClassGrade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289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A6CA9-C5B6-E644-B39F-57EC7A139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795981"/>
          </a:xfrm>
        </p:spPr>
        <p:txBody>
          <a:bodyPr/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Normal Form</a:t>
            </a: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0F3A0DD4-4AA3-98A3-3D38-F33E1D33F7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7642120"/>
              </p:ext>
            </p:extLst>
          </p:nvPr>
        </p:nvGraphicFramePr>
        <p:xfrm>
          <a:off x="480149" y="1826260"/>
          <a:ext cx="11307463" cy="32054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97932">
                  <a:extLst>
                    <a:ext uri="{9D8B030D-6E8A-4147-A177-3AD203B41FA5}">
                      <a16:colId xmlns:a16="http://schemas.microsoft.com/office/drawing/2014/main" val="2417540735"/>
                    </a:ext>
                  </a:extLst>
                </a:gridCol>
                <a:gridCol w="1647731">
                  <a:extLst>
                    <a:ext uri="{9D8B030D-6E8A-4147-A177-3AD203B41FA5}">
                      <a16:colId xmlns:a16="http://schemas.microsoft.com/office/drawing/2014/main" val="1410736148"/>
                    </a:ext>
                  </a:extLst>
                </a:gridCol>
                <a:gridCol w="2046083">
                  <a:extLst>
                    <a:ext uri="{9D8B030D-6E8A-4147-A177-3AD203B41FA5}">
                      <a16:colId xmlns:a16="http://schemas.microsoft.com/office/drawing/2014/main" val="2803564264"/>
                    </a:ext>
                  </a:extLst>
                </a:gridCol>
                <a:gridCol w="1475715">
                  <a:extLst>
                    <a:ext uri="{9D8B030D-6E8A-4147-A177-3AD203B41FA5}">
                      <a16:colId xmlns:a16="http://schemas.microsoft.com/office/drawing/2014/main" val="1029707019"/>
                    </a:ext>
                  </a:extLst>
                </a:gridCol>
                <a:gridCol w="2055136">
                  <a:extLst>
                    <a:ext uri="{9D8B030D-6E8A-4147-A177-3AD203B41FA5}">
                      <a16:colId xmlns:a16="http://schemas.microsoft.com/office/drawing/2014/main" val="3621790458"/>
                    </a:ext>
                  </a:extLst>
                </a:gridCol>
                <a:gridCol w="1384866">
                  <a:extLst>
                    <a:ext uri="{9D8B030D-6E8A-4147-A177-3AD203B41FA5}">
                      <a16:colId xmlns:a16="http://schemas.microsoft.com/office/drawing/2014/main" val="1060869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Students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Courses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Student_Enrollments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Faculty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Faculty_Assignments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Terms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24260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Student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StudentAddress</a:t>
                      </a:r>
                      <a:endParaRPr lang="en-US" sz="12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StudPhone</a:t>
                      </a:r>
                      <a:endParaRPr lang="en-US" sz="12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StudPrsnEmail</a:t>
                      </a:r>
                      <a:endParaRPr lang="en-US" sz="12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StudSchEmail</a:t>
                      </a:r>
                      <a:endParaRPr lang="en-US" sz="12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StudentBirthDate</a:t>
                      </a:r>
                      <a:endParaRPr lang="en-US" sz="12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StudEthnicity</a:t>
                      </a:r>
                      <a:endParaRPr lang="en-US" sz="12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StudentRace</a:t>
                      </a:r>
                      <a:endParaRPr lang="en-US" sz="12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StudentGender</a:t>
                      </a:r>
                      <a:endParaRPr lang="en-US" sz="12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StudentEnrollmentDate</a:t>
                      </a:r>
                      <a:endParaRPr lang="en-US" sz="12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StudentStatus</a:t>
                      </a:r>
                      <a:endParaRPr lang="en-US" sz="12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StudentCumGPA</a:t>
                      </a:r>
                      <a:endParaRPr lang="en-US" sz="12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StudentEmergencyContacts</a:t>
                      </a:r>
                      <a:endParaRPr lang="en-US" sz="12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StudentEmergencyContactNumbers</a:t>
                      </a:r>
                      <a:endParaRPr lang="en-US" sz="12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StudentSchool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CollegeCourses</a:t>
                      </a:r>
                      <a:endParaRPr lang="en-US" sz="12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CollegeName</a:t>
                      </a:r>
                      <a:endParaRPr lang="en-US" sz="12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CollegeBuilding</a:t>
                      </a:r>
                      <a:endParaRPr lang="en-US" sz="12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CollegeDepartment</a:t>
                      </a:r>
                      <a:endParaRPr lang="en-US" sz="12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CollegeDean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Student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StudentClasses</a:t>
                      </a:r>
                      <a:endParaRPr lang="en-US" sz="12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StudentGrades</a:t>
                      </a:r>
                      <a:endParaRPr lang="en-US" sz="12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TermNumber</a:t>
                      </a:r>
                      <a:endParaRPr lang="en-US" sz="12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TermClassGrade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FacultyName</a:t>
                      </a:r>
                      <a:endParaRPr lang="en-US" sz="12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FacultyAddress</a:t>
                      </a:r>
                      <a:endParaRPr lang="en-US" sz="12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FacultyPhone</a:t>
                      </a:r>
                      <a:endParaRPr lang="en-US" sz="12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FacultyLevel</a:t>
                      </a:r>
                      <a:endParaRPr lang="en-US" sz="12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FacultyStatus</a:t>
                      </a:r>
                      <a:endParaRPr lang="en-US" sz="12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FacultyStartDate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FacultyName</a:t>
                      </a:r>
                      <a:endParaRPr lang="en-US" sz="12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FacultyCourse</a:t>
                      </a:r>
                      <a:endParaRPr lang="en-US" sz="12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FacultySupervisor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TermNumber</a:t>
                      </a:r>
                      <a:endParaRPr lang="en-US" sz="12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TermName</a:t>
                      </a:r>
                      <a:endParaRPr lang="en-US" sz="12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TermStartDate</a:t>
                      </a:r>
                      <a:endParaRPr lang="en-US" sz="12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TermEndDate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484713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3790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8EC25-A5B7-2D5E-B88A-71E966483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BD6AD-7294-8409-2C1E-3E402144D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795981"/>
          </a:xfrm>
        </p:spPr>
        <p:txBody>
          <a:bodyPr/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Normal Form</a:t>
            </a: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9ECF9E58-1D89-EE5A-EB15-4ADC08FB9E2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80149" y="1826260"/>
          <a:ext cx="11307463" cy="32054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97932">
                  <a:extLst>
                    <a:ext uri="{9D8B030D-6E8A-4147-A177-3AD203B41FA5}">
                      <a16:colId xmlns:a16="http://schemas.microsoft.com/office/drawing/2014/main" val="2417540735"/>
                    </a:ext>
                  </a:extLst>
                </a:gridCol>
                <a:gridCol w="1647731">
                  <a:extLst>
                    <a:ext uri="{9D8B030D-6E8A-4147-A177-3AD203B41FA5}">
                      <a16:colId xmlns:a16="http://schemas.microsoft.com/office/drawing/2014/main" val="1410736148"/>
                    </a:ext>
                  </a:extLst>
                </a:gridCol>
                <a:gridCol w="2046083">
                  <a:extLst>
                    <a:ext uri="{9D8B030D-6E8A-4147-A177-3AD203B41FA5}">
                      <a16:colId xmlns:a16="http://schemas.microsoft.com/office/drawing/2014/main" val="2803564264"/>
                    </a:ext>
                  </a:extLst>
                </a:gridCol>
                <a:gridCol w="1475715">
                  <a:extLst>
                    <a:ext uri="{9D8B030D-6E8A-4147-A177-3AD203B41FA5}">
                      <a16:colId xmlns:a16="http://schemas.microsoft.com/office/drawing/2014/main" val="1029707019"/>
                    </a:ext>
                  </a:extLst>
                </a:gridCol>
                <a:gridCol w="2055136">
                  <a:extLst>
                    <a:ext uri="{9D8B030D-6E8A-4147-A177-3AD203B41FA5}">
                      <a16:colId xmlns:a16="http://schemas.microsoft.com/office/drawing/2014/main" val="3621790458"/>
                    </a:ext>
                  </a:extLst>
                </a:gridCol>
                <a:gridCol w="1384866">
                  <a:extLst>
                    <a:ext uri="{9D8B030D-6E8A-4147-A177-3AD203B41FA5}">
                      <a16:colId xmlns:a16="http://schemas.microsoft.com/office/drawing/2014/main" val="1060869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Students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Courses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Student_Enrollments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Faculty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Faculty_Assignments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Terms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24260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Student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StudentAddress</a:t>
                      </a:r>
                      <a:endParaRPr lang="en-US" sz="12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StudPhone</a:t>
                      </a:r>
                      <a:endParaRPr lang="en-US" sz="12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StudPrsnEmail</a:t>
                      </a:r>
                      <a:endParaRPr lang="en-US" sz="12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StudSchEmail</a:t>
                      </a:r>
                      <a:endParaRPr lang="en-US" sz="12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StudentBirthDate</a:t>
                      </a:r>
                      <a:endParaRPr lang="en-US" sz="12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StudEthnicity</a:t>
                      </a:r>
                      <a:endParaRPr lang="en-US" sz="12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StudentRace</a:t>
                      </a:r>
                      <a:endParaRPr lang="en-US" sz="12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StudentGender</a:t>
                      </a:r>
                      <a:endParaRPr lang="en-US" sz="12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StudentEnrollmentDate</a:t>
                      </a:r>
                      <a:endParaRPr lang="en-US" sz="12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StudentStatus</a:t>
                      </a:r>
                      <a:endParaRPr lang="en-US" sz="12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StudentCumGPA</a:t>
                      </a:r>
                      <a:endParaRPr lang="en-US" sz="12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StudentEmergencyContacts</a:t>
                      </a:r>
                      <a:endParaRPr lang="en-US" sz="12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StudentEmergencyContactNumbers</a:t>
                      </a:r>
                      <a:endParaRPr lang="en-US" sz="12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StudentSchool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CollegeCourses</a:t>
                      </a:r>
                      <a:endParaRPr lang="en-US" sz="12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CollegeName</a:t>
                      </a:r>
                      <a:endParaRPr lang="en-US" sz="12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CollegeBuilding</a:t>
                      </a:r>
                      <a:endParaRPr lang="en-US" sz="12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CollegeDepartment</a:t>
                      </a:r>
                      <a:endParaRPr lang="en-US" sz="12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CollegeDean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Student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StudentClasses</a:t>
                      </a:r>
                      <a:endParaRPr lang="en-US" sz="12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StudentGrades</a:t>
                      </a:r>
                      <a:endParaRPr lang="en-US" sz="12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TermNumber</a:t>
                      </a:r>
                      <a:endParaRPr lang="en-US" sz="12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TermClassGrade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FacultyName</a:t>
                      </a:r>
                      <a:endParaRPr lang="en-US" sz="12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FacultyAddress</a:t>
                      </a:r>
                      <a:endParaRPr lang="en-US" sz="12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FacultyPhone</a:t>
                      </a:r>
                      <a:endParaRPr lang="en-US" sz="12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FacultyLevel</a:t>
                      </a:r>
                      <a:endParaRPr lang="en-US" sz="12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FacultyStatus</a:t>
                      </a:r>
                      <a:endParaRPr lang="en-US" sz="12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FacultyStartDate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FacultyName</a:t>
                      </a:r>
                      <a:endParaRPr lang="en-US" sz="12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FacultyCourse</a:t>
                      </a:r>
                      <a:endParaRPr lang="en-US" sz="12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FacultySupervisor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TermNumber</a:t>
                      </a:r>
                      <a:endParaRPr lang="en-US" sz="12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TermName</a:t>
                      </a:r>
                      <a:endParaRPr lang="en-US" sz="12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TermStartDate</a:t>
                      </a:r>
                      <a:endParaRPr lang="en-US" sz="12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TermEndDate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484713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4388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2CA495-850D-1785-E8AF-37E1B5ADF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80510-B403-9C6D-7AA9-C22D80DC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795981"/>
          </a:xfrm>
        </p:spPr>
        <p:txBody>
          <a:bodyPr/>
          <a:lstStyle/>
          <a:p>
            <a:pPr algn="ctr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Normal Form</a:t>
            </a: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703D6162-18B9-DF22-F8D1-98887839053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80149" y="1826260"/>
          <a:ext cx="11307463" cy="32054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97932">
                  <a:extLst>
                    <a:ext uri="{9D8B030D-6E8A-4147-A177-3AD203B41FA5}">
                      <a16:colId xmlns:a16="http://schemas.microsoft.com/office/drawing/2014/main" val="2417540735"/>
                    </a:ext>
                  </a:extLst>
                </a:gridCol>
                <a:gridCol w="1647731">
                  <a:extLst>
                    <a:ext uri="{9D8B030D-6E8A-4147-A177-3AD203B41FA5}">
                      <a16:colId xmlns:a16="http://schemas.microsoft.com/office/drawing/2014/main" val="1410736148"/>
                    </a:ext>
                  </a:extLst>
                </a:gridCol>
                <a:gridCol w="2046083">
                  <a:extLst>
                    <a:ext uri="{9D8B030D-6E8A-4147-A177-3AD203B41FA5}">
                      <a16:colId xmlns:a16="http://schemas.microsoft.com/office/drawing/2014/main" val="2803564264"/>
                    </a:ext>
                  </a:extLst>
                </a:gridCol>
                <a:gridCol w="1475715">
                  <a:extLst>
                    <a:ext uri="{9D8B030D-6E8A-4147-A177-3AD203B41FA5}">
                      <a16:colId xmlns:a16="http://schemas.microsoft.com/office/drawing/2014/main" val="1029707019"/>
                    </a:ext>
                  </a:extLst>
                </a:gridCol>
                <a:gridCol w="2055136">
                  <a:extLst>
                    <a:ext uri="{9D8B030D-6E8A-4147-A177-3AD203B41FA5}">
                      <a16:colId xmlns:a16="http://schemas.microsoft.com/office/drawing/2014/main" val="3621790458"/>
                    </a:ext>
                  </a:extLst>
                </a:gridCol>
                <a:gridCol w="1384866">
                  <a:extLst>
                    <a:ext uri="{9D8B030D-6E8A-4147-A177-3AD203B41FA5}">
                      <a16:colId xmlns:a16="http://schemas.microsoft.com/office/drawing/2014/main" val="1060869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Students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Courses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Student_Enrollments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Faculty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Faculty_Assignments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Terms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24260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Student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StudentAddress</a:t>
                      </a:r>
                      <a:endParaRPr lang="en-US" sz="12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StudPhone</a:t>
                      </a:r>
                      <a:endParaRPr lang="en-US" sz="12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StudPrsnEmail</a:t>
                      </a:r>
                      <a:endParaRPr lang="en-US" sz="12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StudSchEmail</a:t>
                      </a:r>
                      <a:endParaRPr lang="en-US" sz="12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StudentBirthDate</a:t>
                      </a:r>
                      <a:endParaRPr lang="en-US" sz="12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StudEthnicity</a:t>
                      </a:r>
                      <a:endParaRPr lang="en-US" sz="12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StudentRace</a:t>
                      </a:r>
                      <a:endParaRPr lang="en-US" sz="12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StudentGender</a:t>
                      </a:r>
                      <a:endParaRPr lang="en-US" sz="12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StudentEnrollmentDate</a:t>
                      </a:r>
                      <a:endParaRPr lang="en-US" sz="12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StudentStatus</a:t>
                      </a:r>
                      <a:endParaRPr lang="en-US" sz="12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StudentCumGPA</a:t>
                      </a:r>
                      <a:endParaRPr lang="en-US" sz="12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StudentEmergencyContacts</a:t>
                      </a:r>
                      <a:endParaRPr lang="en-US" sz="12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StudentEmergencyContactNumbers</a:t>
                      </a:r>
                      <a:endParaRPr lang="en-US" sz="12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StudentSchool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CollegeCourses</a:t>
                      </a:r>
                      <a:endParaRPr lang="en-US" sz="12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CollegeName</a:t>
                      </a:r>
                      <a:endParaRPr lang="en-US" sz="12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CollegeBuilding</a:t>
                      </a:r>
                      <a:endParaRPr lang="en-US" sz="12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CollegeDepartment</a:t>
                      </a:r>
                      <a:endParaRPr lang="en-US" sz="12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CollegeDean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Student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StudentClasses</a:t>
                      </a:r>
                      <a:endParaRPr lang="en-US" sz="12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StudentGrades</a:t>
                      </a:r>
                      <a:endParaRPr lang="en-US" sz="12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TermNumber</a:t>
                      </a:r>
                      <a:endParaRPr lang="en-US" sz="12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TermClassGrade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FacultyName</a:t>
                      </a:r>
                      <a:endParaRPr lang="en-US" sz="12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FacultyAddress</a:t>
                      </a:r>
                      <a:endParaRPr lang="en-US" sz="12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FacultyPhone</a:t>
                      </a:r>
                      <a:endParaRPr lang="en-US" sz="12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FacultyLevel</a:t>
                      </a:r>
                      <a:endParaRPr lang="en-US" sz="12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FacultyStatus</a:t>
                      </a:r>
                      <a:endParaRPr lang="en-US" sz="12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FacultyStartDate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FacultyName</a:t>
                      </a:r>
                      <a:endParaRPr lang="en-US" sz="12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FacultyCourse</a:t>
                      </a:r>
                      <a:endParaRPr lang="en-US" sz="12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FacultySupervisor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TermNumber</a:t>
                      </a:r>
                      <a:endParaRPr lang="en-US" sz="12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TermName</a:t>
                      </a:r>
                      <a:endParaRPr lang="en-US" sz="12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TermStartDate</a:t>
                      </a:r>
                      <a:endParaRPr lang="en-US" sz="12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TermEndDate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484713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3303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A3542-25AB-9942-5A3D-927F66F93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6045B-1B43-CF31-4F7D-B8251E872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Proposed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58684-382A-842B-3BF3-5D0DB0641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Major proposed tables (entities):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Students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Courses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Student_Enrollments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Faculty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Faculty_Assignments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Terms</a:t>
            </a:r>
          </a:p>
        </p:txBody>
      </p:sp>
    </p:spTree>
    <p:extLst>
      <p:ext uri="{BB962C8B-B14F-4D97-AF65-F5344CB8AC3E}">
        <p14:creationId xmlns:p14="http://schemas.microsoft.com/office/powerpoint/2010/main" val="351395416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{5ED05EA0-1D37-4C6C-BEC3-78CA695CFC13}tf45331398_win32</Template>
  <TotalTime>531</TotalTime>
  <Words>275</Words>
  <Application>Microsoft Office PowerPoint</Application>
  <PresentationFormat>Widescreen</PresentationFormat>
  <Paragraphs>162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Tenorite</vt:lpstr>
      <vt:lpstr>Custom</vt:lpstr>
      <vt:lpstr>DSCI 504: SQL </vt:lpstr>
      <vt:lpstr>Overview</vt:lpstr>
      <vt:lpstr>Proposed Normalization</vt:lpstr>
      <vt:lpstr>1st Normal Form</vt:lpstr>
      <vt:lpstr>2nd Normal Form</vt:lpstr>
      <vt:lpstr>3rd Normal Form</vt:lpstr>
      <vt:lpstr>Proposed Normalization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Kungulio, Seif H.</dc:creator>
  <cp:lastModifiedBy>Kungulio, Seif H.</cp:lastModifiedBy>
  <cp:revision>2</cp:revision>
  <dcterms:created xsi:type="dcterms:W3CDTF">2025-05-10T12:31:09Z</dcterms:created>
  <dcterms:modified xsi:type="dcterms:W3CDTF">2025-05-10T21:23:07Z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