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10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19" Type="http://schemas.openxmlformats.org/officeDocument/2006/relationships/font" Target="fonts/OpenSans-italic.fntdata"/><Relationship Id="rId18" Type="http://schemas.openxmlformats.org/officeDocument/2006/relationships/font" Target="fonts/Open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1" name="Shape 11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Shape 1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" name="Shape 13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4" name="Shape 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None/>
              <a:defRPr sz="54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None/>
              <a:defRPr sz="130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PT Sans Narrow"/>
              <a:buNone/>
              <a:defRPr b="1" sz="3600"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hyperlink" Target="https://developer.wmata.com/docs/services/5763fa6ff91823096cac1057/operations/5763fb35f91823096cac105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23.jpg"/><Relationship Id="rId22" Type="http://schemas.openxmlformats.org/officeDocument/2006/relationships/image" Target="../media/image25.jpg"/><Relationship Id="rId21" Type="http://schemas.openxmlformats.org/officeDocument/2006/relationships/image" Target="../media/image19.jpg"/><Relationship Id="rId24" Type="http://schemas.openxmlformats.org/officeDocument/2006/relationships/image" Target="../media/image32.jpg"/><Relationship Id="rId23" Type="http://schemas.openxmlformats.org/officeDocument/2006/relationships/image" Target="../media/image28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5.jpg"/><Relationship Id="rId9" Type="http://schemas.openxmlformats.org/officeDocument/2006/relationships/image" Target="../media/image14.jpg"/><Relationship Id="rId26" Type="http://schemas.openxmlformats.org/officeDocument/2006/relationships/image" Target="../media/image29.jpg"/><Relationship Id="rId25" Type="http://schemas.openxmlformats.org/officeDocument/2006/relationships/image" Target="../media/image26.jpg"/><Relationship Id="rId28" Type="http://schemas.openxmlformats.org/officeDocument/2006/relationships/image" Target="../media/image30.jpg"/><Relationship Id="rId27" Type="http://schemas.openxmlformats.org/officeDocument/2006/relationships/image" Target="../media/image34.jpg"/><Relationship Id="rId5" Type="http://schemas.openxmlformats.org/officeDocument/2006/relationships/image" Target="../media/image7.jpg"/><Relationship Id="rId6" Type="http://schemas.openxmlformats.org/officeDocument/2006/relationships/image" Target="../media/image12.jpg"/><Relationship Id="rId29" Type="http://schemas.openxmlformats.org/officeDocument/2006/relationships/image" Target="../media/image31.jpg"/><Relationship Id="rId7" Type="http://schemas.openxmlformats.org/officeDocument/2006/relationships/image" Target="../media/image10.jpg"/><Relationship Id="rId8" Type="http://schemas.openxmlformats.org/officeDocument/2006/relationships/image" Target="../media/image4.jpg"/><Relationship Id="rId30" Type="http://schemas.openxmlformats.org/officeDocument/2006/relationships/image" Target="../media/image33.jpg"/><Relationship Id="rId11" Type="http://schemas.openxmlformats.org/officeDocument/2006/relationships/image" Target="../media/image9.jpg"/><Relationship Id="rId10" Type="http://schemas.openxmlformats.org/officeDocument/2006/relationships/image" Target="../media/image20.jpg"/><Relationship Id="rId13" Type="http://schemas.openxmlformats.org/officeDocument/2006/relationships/image" Target="../media/image11.jpg"/><Relationship Id="rId12" Type="http://schemas.openxmlformats.org/officeDocument/2006/relationships/image" Target="../media/image6.jpg"/><Relationship Id="rId15" Type="http://schemas.openxmlformats.org/officeDocument/2006/relationships/image" Target="../media/image16.jpg"/><Relationship Id="rId14" Type="http://schemas.openxmlformats.org/officeDocument/2006/relationships/image" Target="../media/image2.jpg"/><Relationship Id="rId17" Type="http://schemas.openxmlformats.org/officeDocument/2006/relationships/image" Target="../media/image3.jpg"/><Relationship Id="rId16" Type="http://schemas.openxmlformats.org/officeDocument/2006/relationships/image" Target="../media/image18.jpg"/><Relationship Id="rId19" Type="http://schemas.openxmlformats.org/officeDocument/2006/relationships/image" Target="../media/image17.jpg"/><Relationship Id="rId18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2915400" y="1889100"/>
            <a:ext cx="4487400" cy="136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An Analysis of </a:t>
            </a:r>
            <a:r>
              <a:rPr lang="en" sz="4000">
                <a:solidFill>
                  <a:srgbClr val="000000"/>
                </a:solidFill>
              </a:rPr>
              <a:t>DC Metro Tran</a:t>
            </a:r>
            <a:r>
              <a:rPr lang="en" sz="4000">
                <a:solidFill>
                  <a:srgbClr val="000000"/>
                </a:solidFill>
              </a:rPr>
              <a:t>sit Times</a:t>
            </a:r>
            <a:endParaRPr sz="4000">
              <a:solidFill>
                <a:srgbClr val="000000"/>
              </a:solidFill>
            </a:endParaRP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2136750" y="4439895"/>
            <a:ext cx="48705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Team members: Chi Cheung, Samuel Kupfer, Neeraj Walia</a:t>
            </a:r>
            <a:endParaRPr sz="1200"/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1004150" y="4157525"/>
            <a:ext cx="7136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Bayesian Methods for Data Science</a:t>
            </a:r>
            <a:r>
              <a:rPr lang="en" sz="1800"/>
              <a:t> (DATS 4250-11)</a:t>
            </a:r>
            <a:endParaRPr sz="1800"/>
          </a:p>
        </p:txBody>
      </p:sp>
      <p:pic>
        <p:nvPicPr>
          <p:cNvPr descr="Case Study: Washington DC Metro Transit Authority" id="67" name="Shape 67"/>
          <p:cNvPicPr preferRelativeResize="0"/>
          <p:nvPr/>
        </p:nvPicPr>
        <p:blipFill rotWithShape="1">
          <a:blip r:embed="rId3">
            <a:alphaModFix/>
          </a:blip>
          <a:srcRect b="0" l="11822" r="14787" t="0"/>
          <a:stretch/>
        </p:blipFill>
        <p:spPr>
          <a:xfrm>
            <a:off x="1004150" y="1636073"/>
            <a:ext cx="1373375" cy="187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Conclusion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251600" y="1460175"/>
            <a:ext cx="4580700" cy="2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Obtained estimates </a:t>
            </a:r>
            <a:r>
              <a:rPr lang="en"/>
              <a:t>to determine the best times to depart from </a:t>
            </a:r>
            <a:r>
              <a:rPr lang="en">
                <a:solidFill>
                  <a:srgbClr val="000000"/>
                </a:solidFill>
              </a:rPr>
              <a:t>L’Enfant Metro Plaza</a:t>
            </a:r>
            <a:r>
              <a:rPr lang="en"/>
              <a:t> to reach class on time.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did not have any outliers, so we cannot predict reliability based on this data.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875" y="1593288"/>
            <a:ext cx="3228024" cy="215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292625"/>
            <a:ext cx="3296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Introduction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3560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Bayesian Statistics to measure Metro timeliness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Applications: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Predict train arrivals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Estimate travel time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Compare means of travel</a:t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0750" y="421300"/>
            <a:ext cx="4998399" cy="421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1075" y="421300"/>
            <a:ext cx="4998399" cy="421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209725" y="845800"/>
            <a:ext cx="5304000" cy="25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Metro Transit Arrivals and Departures*</a:t>
            </a:r>
            <a:endParaRPr sz="2000"/>
          </a:p>
          <a:p>
            <a:pPr indent="-355600" lvl="0" marL="457200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Collected data: June 10 - 23, 2018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6 train lines serving 92 stations 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Average 18.8 hours of operations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Refresh rate of once every 7-10 sec.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3.0</a:t>
            </a:r>
            <a:r>
              <a:rPr lang="en" sz="2000"/>
              <a:t>M+ rows of data (1.5Gb+)</a:t>
            </a:r>
            <a:endParaRPr sz="2000"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734" y="1063750"/>
            <a:ext cx="2380641" cy="22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>
            <p:ph idx="1" type="body"/>
          </p:nvPr>
        </p:nvSpPr>
        <p:spPr>
          <a:xfrm>
            <a:off x="373125" y="4647600"/>
            <a:ext cx="85206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*</a:t>
            </a:r>
            <a:r>
              <a:rPr lang="en" sz="1400"/>
              <a:t>Source: </a:t>
            </a:r>
            <a:r>
              <a:rPr lang="en" sz="1400">
                <a:uFill>
                  <a:noFill/>
                </a:uFill>
                <a:hlinkClick r:id="rId4"/>
              </a:rPr>
              <a:t>WMATA Live Train Position API</a:t>
            </a:r>
            <a:endParaRPr sz="1400">
              <a:solidFill>
                <a:srgbClr val="FF2B2B"/>
              </a:solidFill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594625" y="3295150"/>
            <a:ext cx="7919100" cy="13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Formatted Metro Data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TrainID	DepartureStation	ArrivalStation		DepartureTime		ArrivalTime		TravelTime	OnTime</a:t>
            </a:r>
            <a:endParaRPr b="1"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	L'Enfant Plaza		Foggy Bottom-GWU	2018-06-18 16:06:05	2018-06-18 16:16:01	0:09:56		0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	L'Enfant Plaza		Foggy Bottom-GWU	2018-06-18 15:40:16	2018-06-18 15:52:15	0:11:59		0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8	L'Enfant Plaza		Foggy Bottom-GWU	2018-06-11 16:27:03	2018-06-11 16:37:47	0:10:44		0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8	L'Enfant Plaza		Foggy Bottom-GWU	2018-06-13 15:06:38	2018-06-13 15:24:13	0:17:35		0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8	L'Enfant Plaza		Foggy Bottom-GWU	2018-06-14 15:36:35	2018-06-14 15:48:58	0:12:23		0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Model and Predictions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3334" l="59148" r="5045" t="0"/>
          <a:stretch/>
        </p:blipFill>
        <p:spPr>
          <a:xfrm>
            <a:off x="6019875" y="1446850"/>
            <a:ext cx="2486375" cy="24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>
            <p:ph idx="1" type="body"/>
          </p:nvPr>
        </p:nvSpPr>
        <p:spPr>
          <a:xfrm>
            <a:off x="579000" y="1134625"/>
            <a:ext cx="5286000" cy="32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 Analysis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Most appropriate due to data set size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Bin data into 3-minute segments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not entirely independent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Applied uniform prior beta distribution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Compared to prior with experiential data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MCMC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demonstrate statistical significance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On-time Probability Distributions (Uniform Prior)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612" y="1000025"/>
            <a:ext cx="3814782" cy="38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4607" y="1000025"/>
            <a:ext cx="3814782" cy="38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4607" y="1000025"/>
            <a:ext cx="3814782" cy="38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64607" y="1000025"/>
            <a:ext cx="3814782" cy="38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64607" y="1000025"/>
            <a:ext cx="3814782" cy="38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64607" y="1000025"/>
            <a:ext cx="3814782" cy="38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64607" y="1000025"/>
            <a:ext cx="3814782" cy="38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64607" y="1000025"/>
            <a:ext cx="3814782" cy="38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64607" y="1000025"/>
            <a:ext cx="3814782" cy="38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664607" y="1000025"/>
            <a:ext cx="3814782" cy="38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664607" y="1000025"/>
            <a:ext cx="3814782" cy="38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664607" y="1000025"/>
            <a:ext cx="3814782" cy="38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664607" y="1000025"/>
            <a:ext cx="3814782" cy="38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664607" y="1000025"/>
            <a:ext cx="3814782" cy="38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664607" y="1000025"/>
            <a:ext cx="3814782" cy="38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664607" y="1000025"/>
            <a:ext cx="3814782" cy="38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664607" y="1000025"/>
            <a:ext cx="3814782" cy="38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664607" y="1000025"/>
            <a:ext cx="3814782" cy="38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664607" y="1000025"/>
            <a:ext cx="3814782" cy="38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2664607" y="1000025"/>
            <a:ext cx="3814782" cy="38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2664607" y="1000025"/>
            <a:ext cx="3814782" cy="38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2664607" y="1000025"/>
            <a:ext cx="3814782" cy="38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2664607" y="1000025"/>
            <a:ext cx="3814782" cy="38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2664607" y="1000025"/>
            <a:ext cx="3814782" cy="38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664607" y="1000025"/>
            <a:ext cx="3814782" cy="38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2664607" y="1000025"/>
            <a:ext cx="3814782" cy="38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2664607" y="1000025"/>
            <a:ext cx="3814782" cy="38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2664607" y="1000025"/>
            <a:ext cx="3814782" cy="38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8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1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4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9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7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9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Results: </a:t>
            </a:r>
            <a:r>
              <a:rPr lang="en"/>
              <a:t>Uniform Prior Distribution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500" y="918775"/>
            <a:ext cx="6872979" cy="38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3722875" y="3551650"/>
            <a:ext cx="8442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4:39PM</a:t>
            </a:r>
            <a:endParaRPr sz="1000"/>
          </a:p>
        </p:txBody>
      </p:sp>
      <p:sp>
        <p:nvSpPr>
          <p:cNvPr id="132" name="Shape 132"/>
          <p:cNvSpPr txBox="1"/>
          <p:nvPr/>
        </p:nvSpPr>
        <p:spPr>
          <a:xfrm>
            <a:off x="5477700" y="3002150"/>
            <a:ext cx="8442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4:48 PM</a:t>
            </a:r>
            <a:endParaRPr sz="1000"/>
          </a:p>
        </p:txBody>
      </p:sp>
      <p:sp>
        <p:nvSpPr>
          <p:cNvPr id="133" name="Shape 133"/>
          <p:cNvSpPr/>
          <p:nvPr/>
        </p:nvSpPr>
        <p:spPr>
          <a:xfrm>
            <a:off x="4567075" y="1442450"/>
            <a:ext cx="844200" cy="2932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Informed Prior Distribution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850" y="1000025"/>
            <a:ext cx="6876289" cy="384048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3331325" y="3663275"/>
            <a:ext cx="8442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4:30PM</a:t>
            </a:r>
            <a:endParaRPr sz="1000"/>
          </a:p>
        </p:txBody>
      </p:sp>
      <p:sp>
        <p:nvSpPr>
          <p:cNvPr id="141" name="Shape 141"/>
          <p:cNvSpPr txBox="1"/>
          <p:nvPr/>
        </p:nvSpPr>
        <p:spPr>
          <a:xfrm>
            <a:off x="5617925" y="3663275"/>
            <a:ext cx="8442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4:51PM</a:t>
            </a:r>
            <a:endParaRPr sz="1000"/>
          </a:p>
        </p:txBody>
      </p:sp>
      <p:sp>
        <p:nvSpPr>
          <p:cNvPr id="142" name="Shape 142"/>
          <p:cNvSpPr/>
          <p:nvPr/>
        </p:nvSpPr>
        <p:spPr>
          <a:xfrm>
            <a:off x="4175525" y="1499400"/>
            <a:ext cx="1442400" cy="2951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325" y="863475"/>
            <a:ext cx="6448626" cy="399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Departure Interval Comparisons</a:t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4782275" y="3220625"/>
            <a:ext cx="19365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</a:t>
            </a:r>
            <a:r>
              <a:rPr lang="en" sz="1100"/>
              <a:t>heta[1]: 4:36 PM - 4:39 PM</a:t>
            </a:r>
            <a:endParaRPr sz="11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theta[2]: 4:39 PM - 4:42 PM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68000" y="1435100"/>
            <a:ext cx="4580700" cy="22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objective </a:t>
            </a:r>
            <a:r>
              <a:rPr lang="en"/>
              <a:t>prior knowledge data for our commute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 sampling due to short collection time (13 days)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indications to cover various scenarios like breakdown trains, track issues etc.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688" y="1435100"/>
            <a:ext cx="3827327" cy="207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