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485" r:id="rId3"/>
    <p:sldId id="472" r:id="rId5"/>
    <p:sldId id="479" r:id="rId6"/>
    <p:sldId id="275" r:id="rId7"/>
    <p:sldId id="424" r:id="rId8"/>
    <p:sldId id="388" r:id="rId9"/>
    <p:sldId id="389" r:id="rId10"/>
    <p:sldId id="390" r:id="rId11"/>
    <p:sldId id="438" r:id="rId12"/>
    <p:sldId id="480" r:id="rId13"/>
    <p:sldId id="407" r:id="rId14"/>
    <p:sldId id="405" r:id="rId15"/>
    <p:sldId id="391" r:id="rId16"/>
    <p:sldId id="393" r:id="rId17"/>
    <p:sldId id="402" r:id="rId18"/>
    <p:sldId id="387" r:id="rId19"/>
    <p:sldId id="481" r:id="rId20"/>
    <p:sldId id="403" r:id="rId21"/>
    <p:sldId id="406" r:id="rId22"/>
    <p:sldId id="267" r:id="rId23"/>
    <p:sldId id="482" r:id="rId24"/>
    <p:sldId id="394" r:id="rId25"/>
    <p:sldId id="429" r:id="rId26"/>
    <p:sldId id="428" r:id="rId27"/>
    <p:sldId id="427" r:id="rId28"/>
    <p:sldId id="483" r:id="rId29"/>
    <p:sldId id="397" r:id="rId30"/>
    <p:sldId id="395" r:id="rId31"/>
    <p:sldId id="398" r:id="rId32"/>
    <p:sldId id="474" r:id="rId33"/>
    <p:sldId id="335" r:id="rId34"/>
    <p:sldId id="334" r:id="rId35"/>
    <p:sldId id="273" r:id="rId36"/>
    <p:sldId id="469" r:id="rId37"/>
    <p:sldId id="520" r:id="rId38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94" autoAdjust="0"/>
  </p:normalViewPr>
  <p:slideViewPr>
    <p:cSldViewPr snapToGrid="0" snapToObjects="1">
      <p:cViewPr varScale="1">
        <p:scale>
          <a:sx n="164" d="100"/>
          <a:sy n="164" d="100"/>
        </p:scale>
        <p:origin x="-180" y="-102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</a:t>
            </a:r>
            <a:r>
              <a:rPr lang="en-US" altLang="zh-CN" b="1" dirty="0" smtClean="0">
                <a:latin typeface="+mj-ea"/>
                <a:ea typeface="+mj-ea"/>
              </a:rPr>
              <a:t>XX</a:t>
            </a:r>
            <a:r>
              <a:rPr lang="zh-CN" altLang="en-US" b="1" dirty="0" smtClean="0">
                <a:latin typeface="+mj-ea"/>
                <a:ea typeface="+mj-ea"/>
              </a:rPr>
              <a:t>学位研究生论文</a:t>
            </a:r>
            <a:r>
              <a:rPr lang="zh-CN" altLang="en-US" b="1" dirty="0">
                <a:latin typeface="+mj-ea"/>
                <a:ea typeface="+mj-ea"/>
              </a:rPr>
              <a:t>答辩材料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30302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人：</a:t>
            </a:r>
            <a:r>
              <a:rPr kumimoji="1" lang="en-US" altLang="zh-CN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en-US" altLang="zh-CN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论文开题报告模</a:t>
            </a:r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板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529001" y="1633327"/>
            <a:ext cx="3422909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环境科学与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思路与方法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855184" y="1956001"/>
            <a:ext cx="1390124" cy="892148"/>
            <a:chOff x="9140243" y="2649839"/>
            <a:chExt cx="1853498" cy="1189530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-1 </a:t>
              </a:r>
              <a:r>
                <a:rPr lang="zh-CN" altLang="en-US" dirty="0" smtClean="0">
                  <a:solidFill>
                    <a:schemeClr val="bg1"/>
                  </a:solidFill>
                  <a:sym typeface="微软雅黑" panose="020B0503020204020204" pitchFamily="34" charset="-122"/>
                </a:rPr>
                <a:t>研究</a:t>
              </a:r>
              <a:r>
                <a: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思路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研究方法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429000"/>
              <a:ext cx="185349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-3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可行性说明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0393" y="2281157"/>
            <a:ext cx="7959642" cy="1289752"/>
            <a:chOff x="787171" y="2988535"/>
            <a:chExt cx="10612880" cy="1719669"/>
          </a:xfrm>
        </p:grpSpPr>
        <p:sp>
          <p:nvSpPr>
            <p:cNvPr id="7" name="椭圆 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虚尾箭头 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虚尾箭头 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虚尾箭头 1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0835" y="1081984"/>
            <a:ext cx="2011159" cy="1389290"/>
            <a:chOff x="895845" y="1030514"/>
            <a:chExt cx="2681545" cy="1852386"/>
          </a:xfrm>
        </p:grpSpPr>
        <p:sp>
          <p:nvSpPr>
            <p:cNvPr id="31" name="椭圆 3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3234" y="3361277"/>
            <a:ext cx="1777555" cy="1182740"/>
            <a:chOff x="2283386" y="4214343"/>
            <a:chExt cx="2370073" cy="1576986"/>
          </a:xfrm>
        </p:grpSpPr>
        <p:sp>
          <p:nvSpPr>
            <p:cNvPr id="28" name="椭圆 27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42206" y="1110737"/>
            <a:ext cx="1053643" cy="1371242"/>
            <a:chOff x="4831624" y="1054578"/>
            <a:chExt cx="1404858" cy="1828322"/>
          </a:xfrm>
        </p:grpSpPr>
        <p:sp>
          <p:nvSpPr>
            <p:cNvPr id="25" name="椭圆 24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885010" y="1054578"/>
              <a:ext cx="0" cy="17013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/>
            <p:cNvSpPr txBox="1"/>
            <p:nvPr/>
          </p:nvSpPr>
          <p:spPr>
            <a:xfrm>
              <a:off x="4964339" y="1054578"/>
              <a:ext cx="1272143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四项维度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产品形象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文化传承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区位环境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产业形象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16708" y="1081984"/>
            <a:ext cx="2011159" cy="1389290"/>
            <a:chOff x="895845" y="1030514"/>
            <a:chExt cx="2681545" cy="1852386"/>
          </a:xfrm>
        </p:grpSpPr>
        <p:sp>
          <p:nvSpPr>
            <p:cNvPr id="35" name="椭圆 34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4087" y="3361277"/>
            <a:ext cx="1777555" cy="1182740"/>
            <a:chOff x="2283386" y="4214343"/>
            <a:chExt cx="2370073" cy="1576986"/>
          </a:xfrm>
        </p:grpSpPr>
        <p:sp>
          <p:nvSpPr>
            <p:cNvPr id="39" name="椭圆 3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71806" y="3642654"/>
            <a:ext cx="1777555" cy="1182740"/>
            <a:chOff x="2283386" y="4214343"/>
            <a:chExt cx="2370073" cy="1576986"/>
          </a:xfrm>
        </p:grpSpPr>
        <p:sp>
          <p:nvSpPr>
            <p:cNvPr id="43" name="椭圆 4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0"/>
            <a:ext cx="2010317" cy="1322153"/>
            <a:chOff x="390154" y="1526097"/>
            <a:chExt cx="2680423" cy="1762870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1337225"/>
            <a:chOff x="6093451" y="1506001"/>
            <a:chExt cx="2680423" cy="1782966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307081"/>
            <a:chOff x="390154" y="1556241"/>
            <a:chExt cx="2813025" cy="1742774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314617"/>
            <a:chOff x="6093451" y="1546193"/>
            <a:chExt cx="2833055" cy="1752822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43075" y="2309686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添加</a:t>
            </a:r>
            <a:endParaRPr lang="en-US" altLang="zh-CN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7222" y="1253833"/>
            <a:ext cx="3271157" cy="3271157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323745" y="1382342"/>
            <a:ext cx="4190162" cy="3037526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37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09576" y="1855094"/>
            <a:ext cx="2027069" cy="6263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8181" y="2500538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80417" y="1478285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27120" y="2481487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5"/>
          <p:cNvSpPr txBox="1"/>
          <p:nvPr/>
        </p:nvSpPr>
        <p:spPr>
          <a:xfrm>
            <a:off x="739471" y="3845627"/>
            <a:ext cx="763325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3229" y="1699776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528754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30643" y="1002733"/>
            <a:ext cx="1241841" cy="831320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7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64275" y="1167298"/>
            <a:ext cx="1632108" cy="1092575"/>
            <a:chOff x="1277256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63395" y="2481487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26626" y="2766085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874415" y="1019628"/>
            <a:ext cx="1036181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27624" y="1374659"/>
            <a:ext cx="2250658" cy="374309"/>
            <a:chOff x="2645777" y="1428360"/>
            <a:chExt cx="1523389" cy="914033"/>
          </a:xfrm>
        </p:grpSpPr>
        <p:sp>
          <p:nvSpPr>
            <p:cNvPr id="48" name="矩形 4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7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2" name="文本框 25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35443" y="1374659"/>
            <a:ext cx="2250658" cy="374309"/>
            <a:chOff x="2645777" y="1428360"/>
            <a:chExt cx="1523389" cy="914033"/>
          </a:xfrm>
        </p:grpSpPr>
        <p:sp>
          <p:nvSpPr>
            <p:cNvPr id="54" name="矩形 53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7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74416" y="1844161"/>
            <a:ext cx="7950550" cy="307777"/>
            <a:chOff x="557975" y="2161954"/>
            <a:chExt cx="9337947" cy="410369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557975" y="2161954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983773" y="2182473"/>
              <a:ext cx="7912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4415" y="2238740"/>
            <a:ext cx="6789966" cy="307777"/>
            <a:chOff x="557975" y="2688060"/>
            <a:chExt cx="7974838" cy="410369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557975" y="2688060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7622" y="2842311"/>
            <a:ext cx="7264297" cy="1842677"/>
            <a:chOff x="611187" y="3614057"/>
            <a:chExt cx="7921625" cy="2678872"/>
          </a:xfrm>
        </p:grpSpPr>
        <p:sp>
          <p:nvSpPr>
            <p:cNvPr id="66" name="形状 65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矩形 66"/>
            <p:cNvSpPr/>
            <p:nvPr/>
          </p:nvSpPr>
          <p:spPr>
            <a:xfrm>
              <a:off x="1150112" y="4142025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71999" y="4638717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3062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1844596" y="1909405"/>
            <a:ext cx="2016641" cy="198772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5607" y="2354589"/>
            <a:ext cx="1114619" cy="1097356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标题内容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 rot="453073">
            <a:off x="965826" y="3260763"/>
            <a:ext cx="1475543" cy="145269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80658" y="3575570"/>
            <a:ext cx="845878" cy="832777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rot="2431848">
            <a:off x="674307" y="1946149"/>
            <a:ext cx="1309021" cy="1288748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39916" y="2221126"/>
            <a:ext cx="750417" cy="738794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2431848">
            <a:off x="1647235" y="1065064"/>
            <a:ext cx="1112564" cy="1095333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79815" y="1283918"/>
            <a:ext cx="637794" cy="627916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altLang="zh-CN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环形箭头 40"/>
          <p:cNvSpPr/>
          <p:nvPr/>
        </p:nvSpPr>
        <p:spPr>
          <a:xfrm rot="5920462">
            <a:off x="2848033" y="1784075"/>
            <a:ext cx="2220686" cy="2220686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97163" y="1266180"/>
            <a:ext cx="3150161" cy="3263971"/>
            <a:chOff x="5818000" y="1927702"/>
            <a:chExt cx="5586883" cy="4351961"/>
          </a:xfrm>
        </p:grpSpPr>
        <p:sp>
          <p:nvSpPr>
            <p:cNvPr id="19" name="圆角矩形 18"/>
            <p:cNvSpPr/>
            <p:nvPr/>
          </p:nvSpPr>
          <p:spPr>
            <a:xfrm>
              <a:off x="5818000" y="2002147"/>
              <a:ext cx="5586883" cy="4197796"/>
            </a:xfrm>
            <a:prstGeom prst="roundRect">
              <a:avLst>
                <a:gd name="adj" fmla="val 7739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31"/>
            <p:cNvSpPr txBox="1"/>
            <p:nvPr/>
          </p:nvSpPr>
          <p:spPr>
            <a:xfrm>
              <a:off x="6089670" y="1927702"/>
              <a:ext cx="5053952" cy="435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关键技术难点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269687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关键技术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3-2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实践难点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市场调研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2780149" y="1165561"/>
            <a:ext cx="445071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874695" y="3226808"/>
            <a:ext cx="45386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321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798841" y="4171995"/>
            <a:ext cx="753626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5" grpId="0" animBg="1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9"/>
            <a:ext cx="4566499" cy="1078503"/>
            <a:chOff x="4012556" y="1375083"/>
            <a:chExt cx="5516462" cy="143800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1078502"/>
            <a:chOff x="4873534" y="3109566"/>
            <a:chExt cx="5516462" cy="1438002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108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43"/>
            <a:ext cx="4566499" cy="1078503"/>
            <a:chOff x="4012556" y="5002204"/>
            <a:chExt cx="5516462" cy="1438005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研究成果与应用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研究方法与思路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关键技术与实践难点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screen">
              <a:biLevel thresh="25000"/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相关建议与论文总结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screen">
              <a:biLevel thresh="25000"/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98766" y="1960734"/>
            <a:ext cx="3133537" cy="52565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2841" y="3616559"/>
            <a:ext cx="3199462" cy="10295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1668" y="2045404"/>
            <a:ext cx="3238573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2" name="直接连接符 15"/>
          <p:cNvCxnSpPr/>
          <p:nvPr/>
        </p:nvCxnSpPr>
        <p:spPr>
          <a:xfrm flipH="1">
            <a:off x="4546647" y="1739975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4"/>
          <p:cNvGrpSpPr/>
          <p:nvPr/>
        </p:nvGrpSpPr>
        <p:grpSpPr>
          <a:xfrm>
            <a:off x="798766" y="1016578"/>
            <a:ext cx="7509212" cy="866516"/>
            <a:chOff x="-470146" y="1321180"/>
            <a:chExt cx="10012283" cy="1155354"/>
          </a:xfrm>
        </p:grpSpPr>
        <p:sp>
          <p:nvSpPr>
            <p:cNvPr id="45" name="椭圆 44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点击添加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标题</a:t>
              </a:r>
              <a:r>
                <a:rPr lang="zh-CN" altLang="en-US" b="1" dirty="0" smtClean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内容”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点击添加标题</a:t>
              </a:r>
              <a:r>
                <a:rPr lang="zh-CN" altLang="en-US" b="1" dirty="0" smtClean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内容”</a:t>
              </a:r>
              <a:endPara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715755" y="3023046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5754" y="3606212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754" y="4153247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85509" y="2672988"/>
            <a:ext cx="2160240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点击添加标题内容：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8765" y="2678519"/>
            <a:ext cx="1195573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97487" y="3339831"/>
            <a:ext cx="157479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点击添加文字内容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35635" y="2689051"/>
            <a:ext cx="1195572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9878" y="2831605"/>
            <a:ext cx="325188" cy="304787"/>
            <a:chOff x="2933170" y="4148355"/>
            <a:chExt cx="433584" cy="406383"/>
          </a:xfrm>
          <a:solidFill>
            <a:schemeClr val="accent1"/>
          </a:solidFill>
        </p:grpSpPr>
        <p:sp>
          <p:nvSpPr>
            <p:cNvPr id="5" name="L 形 4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2626" y="3010558"/>
            <a:ext cx="408849" cy="553998"/>
            <a:chOff x="6107201" y="4184551"/>
            <a:chExt cx="1566174" cy="2122195"/>
          </a:xfrm>
        </p:grpSpPr>
        <p:sp>
          <p:nvSpPr>
            <p:cNvPr id="53" name="椭圆 5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2626" y="3565910"/>
            <a:ext cx="408849" cy="553998"/>
            <a:chOff x="6107201" y="4184551"/>
            <a:chExt cx="1566174" cy="2122195"/>
          </a:xfrm>
        </p:grpSpPr>
        <p:sp>
          <p:nvSpPr>
            <p:cNvPr id="56" name="椭圆 5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32825" y="4106944"/>
            <a:ext cx="408849" cy="553998"/>
            <a:chOff x="6107201" y="4184551"/>
            <a:chExt cx="1566174" cy="2122195"/>
          </a:xfrm>
        </p:grpSpPr>
        <p:sp>
          <p:nvSpPr>
            <p:cNvPr id="59" name="椭圆 58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案例对比分析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35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成果与应用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4-1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研究目标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成果形式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4-3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应用前景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4-4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3964882"/>
            <a:ext cx="7163355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rot="5400000">
            <a:off x="3283181" y="1632295"/>
            <a:ext cx="0" cy="551918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774629" y="2583759"/>
            <a:ext cx="4388726" cy="6338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 flipH="1">
            <a:off x="4894182" y="172452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 rot="5400000">
            <a:off x="5976949" y="3442848"/>
            <a:ext cx="1744525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62466" y="3429387"/>
            <a:ext cx="0" cy="30229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135165" y="1254726"/>
            <a:ext cx="4028191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rot="5400000">
            <a:off x="4779570" y="37437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 rot="5400000">
            <a:off x="1867398" y="1920716"/>
            <a:ext cx="1962922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2834277" y="2062370"/>
            <a:ext cx="0" cy="34014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auto"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初步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构想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35591" y="133895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引证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假设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35591" y="268910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进一步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38"/>
          <p:cNvSpPr>
            <a:spLocks noChangeArrowheads="1"/>
          </p:cNvSpPr>
          <p:nvPr/>
        </p:nvSpPr>
        <p:spPr bwMode="auto"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思维发散</a:t>
            </a:r>
            <a:endParaRPr lang="zh-CN" altLang="en-US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2800" y="4093263"/>
            <a:ext cx="5169971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研究成果形式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822029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578077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34366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3079195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4320911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61551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30473" y="412441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453144" y="3005556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980239" y="3525071"/>
            <a:ext cx="118352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235852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54967" y="1191392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690856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16216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12364" y="235710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32606" y="1643383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67368" y="237508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2728" y="41252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8900" y="1182027"/>
            <a:ext cx="27242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详写内容</a:t>
            </a:r>
            <a:r>
              <a:rPr lang="en-US" altLang="zh-CN" dirty="0"/>
              <a:t>……</a:t>
            </a:r>
            <a:r>
              <a:rPr lang="zh-CN" altLang="en-US" dirty="0"/>
              <a:t>点击</a:t>
            </a:r>
            <a:r>
              <a:rPr lang="zh-CN" altLang="en-US" dirty="0" smtClean="0"/>
              <a:t>输入</a:t>
            </a:r>
            <a:r>
              <a:rPr lang="zh-CN" altLang="en-US" dirty="0"/>
              <a:t>本</a:t>
            </a:r>
            <a:r>
              <a:rPr lang="zh-CN" altLang="en-US" dirty="0" smtClean="0"/>
              <a:t>页需要详写的文字</a:t>
            </a:r>
            <a:r>
              <a:rPr lang="zh-CN" altLang="en-US" dirty="0"/>
              <a:t>内容，简明扼要</a:t>
            </a:r>
            <a:r>
              <a:rPr lang="zh-CN" altLang="en-US" dirty="0" smtClean="0"/>
              <a:t>，此</a:t>
            </a:r>
            <a:r>
              <a:rPr lang="zh-CN" altLang="en-US" dirty="0"/>
              <a:t>为概念图解，根据您的具体内容酌情修改。</a:t>
            </a:r>
            <a:endParaRPr lang="en-US" altLang="zh-CN" dirty="0"/>
          </a:p>
        </p:txBody>
      </p:sp>
      <p:sp>
        <p:nvSpPr>
          <p:cNvPr id="106" name="矩形 105"/>
          <p:cNvSpPr/>
          <p:nvPr/>
        </p:nvSpPr>
        <p:spPr>
          <a:xfrm>
            <a:off x="539552" y="120348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9" grpId="0" animBg="1"/>
      <p:bldP spid="90" grpId="0"/>
      <p:bldP spid="96" grpId="0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21"/>
          <p:cNvSpPr/>
          <p:nvPr/>
        </p:nvSpPr>
        <p:spPr bwMode="auto">
          <a:xfrm rot="16200000" flipH="1">
            <a:off x="4484108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1"/>
          <p:cNvSpPr/>
          <p:nvPr/>
        </p:nvSpPr>
        <p:spPr bwMode="auto">
          <a:xfrm rot="5400000">
            <a:off x="2385047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6981" y="1438220"/>
            <a:ext cx="2672264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65921" y="1438220"/>
            <a:ext cx="2673427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 flipV="1">
            <a:off x="3170816" y="2041266"/>
            <a:ext cx="411480" cy="23864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>
            <a:off x="2942026" y="2699987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>
            <a:off x="3130769" y="3052196"/>
            <a:ext cx="412817" cy="23306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5475964" y="3068334"/>
            <a:ext cx="388397" cy="23306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5669141" y="2697650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5459826" y="2033198"/>
            <a:ext cx="405781" cy="25151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3733348" y="1930076"/>
            <a:ext cx="1541958" cy="1549171"/>
            <a:chOff x="5014912" y="2584450"/>
            <a:chExt cx="2105025" cy="210502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应用前景</a:t>
              </a:r>
              <a:endPara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379772" y="1501309"/>
            <a:ext cx="726791" cy="7301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5936977" y="151299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6267230" y="2361180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5973024" y="3200022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2054169" y="2333141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2351864" y="3195348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3887" y="1523459"/>
            <a:ext cx="1212684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562" y="1523459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967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47944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4465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3886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7" name="等腰三角形 16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3948" y="2342171"/>
            <a:ext cx="9361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25813" y="1583663"/>
            <a:ext cx="2492375" cy="2501901"/>
            <a:chOff x="3325813" y="1973262"/>
            <a:chExt cx="2492375" cy="2501901"/>
          </a:xfrm>
        </p:grpSpPr>
        <p:sp>
          <p:nvSpPr>
            <p:cNvPr id="24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建议与总结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404084" cy="1175807"/>
            <a:chOff x="5838755" y="1774521"/>
            <a:chExt cx="1404084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5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问题评估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5-2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相关对策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5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研究总结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5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成绩与思考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问题评估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4303713" y="192683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5264150" y="2611046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4905375" y="3750871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3646488" y="3765159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3348038" y="2620571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5622925" y="4027096"/>
            <a:ext cx="21097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1977634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起步太晚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政府支持不够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5622925" y="3733409"/>
            <a:ext cx="1262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创新亮点多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428609"/>
            <a:ext cx="901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人才匮乏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674421"/>
            <a:ext cx="1081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发展潜力大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utoUpdateAnimBg="0"/>
      <p:bldP spid="66" grpId="0" bldLvl="0" autoUpdateAnimBg="0"/>
      <p:bldP spid="67" grpId="0" bldLvl="0" autoUpdateAnimBg="0"/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相关对策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11"/>
            <a:ext cx="7161337" cy="1157733"/>
            <a:chOff x="2954339" y="1292764"/>
            <a:chExt cx="7162269" cy="115746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81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4542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03430" y="3192042"/>
              <a:ext cx="1862364" cy="1812286"/>
              <a:chOff x="6950444" y="2300288"/>
              <a:chExt cx="1396955" cy="1358900"/>
            </a:xfrm>
            <a:solidFill>
              <a:srgbClr val="92D050"/>
            </a:solidFill>
          </p:grpSpPr>
          <p:sp>
            <p:nvSpPr>
              <p:cNvPr id="17" name="任意多边形 16"/>
              <p:cNvSpPr/>
              <p:nvPr/>
            </p:nvSpPr>
            <p:spPr>
              <a:xfrm>
                <a:off x="6950444" y="2300288"/>
                <a:ext cx="1396955" cy="1358900"/>
              </a:xfrm>
              <a:custGeom>
                <a:avLst/>
                <a:gdLst>
                  <a:gd name="connsiteX0" fmla="*/ 0 w 1319348"/>
                  <a:gd name="connsiteY0" fmla="*/ 0 h 1293223"/>
                  <a:gd name="connsiteX1" fmla="*/ 1319348 w 1319348"/>
                  <a:gd name="connsiteY1" fmla="*/ 1293223 h 1293223"/>
                  <a:gd name="connsiteX2" fmla="*/ 1319348 w 1319348"/>
                  <a:gd name="connsiteY2" fmla="*/ 391886 h 1293223"/>
                  <a:gd name="connsiteX3" fmla="*/ 927463 w 1319348"/>
                  <a:gd name="connsiteY3" fmla="*/ 13063 h 1293223"/>
                  <a:gd name="connsiteX4" fmla="*/ 0 w 1319348"/>
                  <a:gd name="connsiteY4" fmla="*/ 0 h 1293223"/>
                  <a:gd name="connsiteX0-1" fmla="*/ 0 w 1319348"/>
                  <a:gd name="connsiteY0-2" fmla="*/ 5987 h 1299210"/>
                  <a:gd name="connsiteX1-3" fmla="*/ 1319348 w 1319348"/>
                  <a:gd name="connsiteY1-4" fmla="*/ 1299210 h 1299210"/>
                  <a:gd name="connsiteX2-5" fmla="*/ 1319348 w 1319348"/>
                  <a:gd name="connsiteY2-6" fmla="*/ 397873 h 1299210"/>
                  <a:gd name="connsiteX3-7" fmla="*/ 908413 w 1319348"/>
                  <a:gd name="connsiteY3-8" fmla="*/ 0 h 1299210"/>
                  <a:gd name="connsiteX4-9" fmla="*/ 0 w 1319348"/>
                  <a:gd name="connsiteY4-10" fmla="*/ 5987 h 1299210"/>
                  <a:gd name="connsiteX0-11" fmla="*/ 0 w 1333635"/>
                  <a:gd name="connsiteY0-12" fmla="*/ 1225 h 1299210"/>
                  <a:gd name="connsiteX1-13" fmla="*/ 1333635 w 1333635"/>
                  <a:gd name="connsiteY1-14" fmla="*/ 1299210 h 1299210"/>
                  <a:gd name="connsiteX2-15" fmla="*/ 1333635 w 1333635"/>
                  <a:gd name="connsiteY2-16" fmla="*/ 397873 h 1299210"/>
                  <a:gd name="connsiteX3-17" fmla="*/ 922700 w 1333635"/>
                  <a:gd name="connsiteY3-18" fmla="*/ 0 h 1299210"/>
                  <a:gd name="connsiteX4-19" fmla="*/ 0 w 1333635"/>
                  <a:gd name="connsiteY4-20" fmla="*/ 1225 h 12992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33635" h="1299210">
                    <a:moveTo>
                      <a:pt x="0" y="1225"/>
                    </a:moveTo>
                    <a:lnTo>
                      <a:pt x="1333635" y="1299210"/>
                    </a:lnTo>
                    <a:lnTo>
                      <a:pt x="1333635" y="397873"/>
                    </a:lnTo>
                    <a:lnTo>
                      <a:pt x="922700" y="0"/>
                    </a:lnTo>
                    <a:lnTo>
                      <a:pt x="0" y="1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44455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637414">
                <a:off x="7328351" y="2605819"/>
                <a:ext cx="954231" cy="3230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  <a:endParaRPr lang="zh-CN" altLang="en-US" sz="2100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838755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选题背景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1-2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研究意义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1-3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理论基础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1-4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贡献创新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156410" y="203322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1751" y="2359410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 smtClean="0"/>
              <a:t>总结观点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3559080" y="1462699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913464" y="166678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59080" y="2197093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9080" y="2931487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59080" y="3665880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7592" y="161076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总结性观点之一，条目根据您的需求请酌情增减。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592" y="2339579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7592" y="307397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592" y="3808366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3285" y="1325667"/>
            <a:ext cx="1197301" cy="779546"/>
            <a:chOff x="2660401" y="1629745"/>
            <a:chExt cx="1596400" cy="1039397"/>
          </a:xfrm>
        </p:grpSpPr>
        <p:sp>
          <p:nvSpPr>
            <p:cNvPr id="13" name="矩形 12"/>
            <p:cNvSpPr/>
            <p:nvPr/>
          </p:nvSpPr>
          <p:spPr>
            <a:xfrm>
              <a:off x="2702188" y="2258773"/>
              <a:ext cx="155461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60401" y="1629745"/>
              <a:ext cx="1203747" cy="69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7251" y="1096576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点击此处添加“标题内容”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69956" y="2139523"/>
              <a:ext cx="5742542" cy="1354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687" y="280091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点击此处添加“标题内容”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135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0343" y="1252754"/>
            <a:ext cx="45429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299" y="2933794"/>
            <a:ext cx="494366" cy="7617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1259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 smtClean="0">
                <a:latin typeface="+mn-ea"/>
              </a:rPr>
              <a:t>点击输入你</a:t>
            </a:r>
            <a:r>
              <a:rPr lang="zh-CN" altLang="en-US" sz="1000" dirty="0">
                <a:latin typeface="+mn-ea"/>
              </a:rPr>
              <a:t>所研究项目的几</a:t>
            </a:r>
            <a:r>
              <a:rPr lang="zh-CN" altLang="en-US" sz="1000" dirty="0" smtClean="0">
                <a:latin typeface="+mn-ea"/>
              </a:rPr>
              <a:t>个具体意义所在，在不改动排版的情况下，尽量控制在四点内说明，标题将每个具体意义概括提出观点。</a:t>
            </a:r>
            <a:endParaRPr lang="en-US" altLang="zh-CN" sz="10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4" y="2698479"/>
            <a:ext cx="1389426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</a:t>
            </a:r>
            <a:r>
              <a:rPr lang="zh-CN" altLang="en-US" sz="1000" dirty="0" smtClean="0">
                <a:latin typeface="+mn-ea"/>
              </a:rPr>
              <a:t>。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3608" y="1921162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[1][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瑞士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亚历山大·奥斯特瓦德（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AlexanderOsterwalder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，（比利时）伊夫·皮尼厄（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YvesPigneur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Business Model Generation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出版社：机械工业出版社，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2011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 K. Prahalad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·普拉哈拉德），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Venkat Ramaswamy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（文卡特·拉马斯瓦米）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Future of Competition: Co-Creating Unique Value With Customers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Harvard Business Press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[3]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胡世良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《移动互联网商业模式创新与变革》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陈洪等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《游戏运营管理》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[5]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许可，张春鹏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《移动运营商手机游戏业务的战略定位和发展策略探讨》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世界电信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[6]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网络评论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《深入解读国产手机游戏盈利模式和市场前景》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[8]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33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次中国互联网络发展状况统计报告》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[9]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百度移动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《移动互联网发展趋势报告》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2012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[10]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艾媒咨询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《中国手机游戏市场年度报告》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[11]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李振勇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《商业模式创新与战略转型》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出版社：国家行政学院音像出版社，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付玉辉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4G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时代的手机游戏裂变》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[J].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广告大观综合版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2157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导师：代用名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</a:t>
            </a:r>
            <a:r>
              <a:rPr lang="en-US" altLang="zh-CN" b="1" dirty="0" smtClean="0">
                <a:latin typeface="+mj-ea"/>
                <a:ea typeface="+mj-ea"/>
              </a:rPr>
              <a:t>XX</a:t>
            </a:r>
            <a:r>
              <a:rPr lang="zh-CN" altLang="en-US" b="1" dirty="0" smtClean="0">
                <a:latin typeface="+mj-ea"/>
                <a:ea typeface="+mj-ea"/>
              </a:rPr>
              <a:t>学位研究生论文</a:t>
            </a:r>
            <a:r>
              <a:rPr lang="zh-CN" altLang="en-US" b="1" dirty="0">
                <a:latin typeface="+mj-ea"/>
                <a:ea typeface="+mj-ea"/>
              </a:rPr>
              <a:t>答辩材料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人：代用名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480936" y="475379"/>
            <a:ext cx="2248145" cy="6662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529001" y="1633327"/>
            <a:ext cx="3422909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环境科学与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  <p:bldP spid="27" grpId="0"/>
      <p:bldP spid="30" grpId="0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733502"/>
            <a:chOff x="2954339" y="1279908"/>
            <a:chExt cx="7162269" cy="1631470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21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911819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9930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599"/>
            <a:ext cx="2078054" cy="1213801"/>
            <a:chOff x="789157" y="3505487"/>
            <a:chExt cx="1985951" cy="114235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911819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847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79"/>
            <a:ext cx="2053633" cy="1203721"/>
            <a:chOff x="891718" y="3514973"/>
            <a:chExt cx="1962612" cy="1132869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11819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847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选题背景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箭头2"/>
          <p:cNvSpPr/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国内外相关研究综述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86413" y="1339450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2" y="1474123"/>
              <a:ext cx="5688632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6413" y="3037767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6414" y="1871205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6414" y="3542293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047362" y="1297087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296" y="1738347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/>
              <a:t>国内</a:t>
            </a:r>
            <a:endParaRPr lang="en-US" altLang="zh-CN" b="1" dirty="0" smtClean="0"/>
          </a:p>
          <a:p>
            <a:r>
              <a:rPr lang="zh-CN" altLang="en-US" b="1" dirty="0" smtClean="0"/>
              <a:t>现状</a:t>
            </a:r>
            <a:endParaRPr lang="zh-CN" altLang="en-US" b="1" dirty="0"/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047361" y="3041980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1249" y="3477041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/>
              <a:t>国外</a:t>
            </a:r>
            <a:endParaRPr lang="en-US" altLang="zh-CN" b="1" dirty="0" smtClean="0"/>
          </a:p>
          <a:p>
            <a:r>
              <a:rPr lang="zh-CN" altLang="en-US" b="1" dirty="0" smtClean="0"/>
              <a:t>现状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7322" y="1940482"/>
            <a:ext cx="6561653" cy="736045"/>
            <a:chOff x="1898189" y="2451347"/>
            <a:chExt cx="7463076" cy="1052209"/>
          </a:xfrm>
        </p:grpSpPr>
        <p:sp>
          <p:nvSpPr>
            <p:cNvPr id="7" name="圆角矩形 6"/>
            <p:cNvSpPr/>
            <p:nvPr/>
          </p:nvSpPr>
          <p:spPr>
            <a:xfrm>
              <a:off x="1898189" y="2451347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31"/>
            <p:cNvSpPr txBox="1"/>
            <p:nvPr/>
          </p:nvSpPr>
          <p:spPr>
            <a:xfrm>
              <a:off x="2028002" y="2561954"/>
              <a:ext cx="617773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7743" y="2922145"/>
            <a:ext cx="6561653" cy="736045"/>
            <a:chOff x="2525417" y="3853299"/>
            <a:chExt cx="7463076" cy="1052209"/>
          </a:xfrm>
        </p:grpSpPr>
        <p:sp>
          <p:nvSpPr>
            <p:cNvPr id="36" name="圆角矩形 35"/>
            <p:cNvSpPr/>
            <p:nvPr/>
          </p:nvSpPr>
          <p:spPr>
            <a:xfrm>
              <a:off x="2525417" y="3853299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2682460" y="3976855"/>
              <a:ext cx="61525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，在此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0124" y="3905431"/>
            <a:ext cx="6561653" cy="736045"/>
            <a:chOff x="3115259" y="5248106"/>
            <a:chExt cx="7463076" cy="1052209"/>
          </a:xfrm>
        </p:grpSpPr>
        <p:sp>
          <p:nvSpPr>
            <p:cNvPr id="37" name="圆角矩形 36"/>
            <p:cNvSpPr/>
            <p:nvPr/>
          </p:nvSpPr>
          <p:spPr>
            <a:xfrm>
              <a:off x="3115259" y="5248106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文本框 33"/>
            <p:cNvSpPr txBox="1"/>
            <p:nvPr/>
          </p:nvSpPr>
          <p:spPr>
            <a:xfrm>
              <a:off x="3206879" y="5394066"/>
              <a:ext cx="7243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6989" y="1153357"/>
            <a:ext cx="7540098" cy="554793"/>
            <a:chOff x="790009" y="1062617"/>
            <a:chExt cx="7540098" cy="554793"/>
          </a:xfrm>
        </p:grpSpPr>
        <p:grpSp>
          <p:nvGrpSpPr>
            <p:cNvPr id="2" name="组合 1"/>
            <p:cNvGrpSpPr/>
            <p:nvPr/>
          </p:nvGrpSpPr>
          <p:grpSpPr>
            <a:xfrm>
              <a:off x="790009" y="1062617"/>
              <a:ext cx="7540098" cy="554793"/>
              <a:chOff x="1053345" y="1373137"/>
              <a:chExt cx="10053464" cy="9140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053345" y="1373137"/>
                <a:ext cx="7917056" cy="914033"/>
                <a:chOff x="611187" y="1307273"/>
                <a:chExt cx="7917056" cy="91403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11187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286916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739363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4883" tIns="134883" rIns="134883" bIns="134883" numCol="1" spcCol="1270" anchor="ctr" anchorCtr="0">
                  <a:noAutofit/>
                </a:bodyPr>
                <a:lstStyle/>
                <a:p>
                  <a:pPr algn="ctr" defTabSz="100012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419662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881250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6552407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004854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3" name="文本框 20"/>
                <p:cNvSpPr txBox="1"/>
                <p:nvPr/>
              </p:nvSpPr>
              <p:spPr>
                <a:xfrm>
                  <a:off x="615756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文本框 21"/>
                <p:cNvSpPr txBox="1"/>
                <p:nvPr/>
              </p:nvSpPr>
              <p:spPr>
                <a:xfrm>
                  <a:off x="2743932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2"/>
                <p:cNvSpPr txBox="1"/>
                <p:nvPr/>
              </p:nvSpPr>
              <p:spPr>
                <a:xfrm>
                  <a:off x="4885819" y="1532932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文本框 23"/>
                <p:cNvSpPr txBox="1"/>
                <p:nvPr/>
              </p:nvSpPr>
              <p:spPr>
                <a:xfrm>
                  <a:off x="7009423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 </a:t>
                  </a: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  <a:endPara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9130973" y="1641253"/>
                <a:ext cx="322958" cy="377800"/>
              </a:xfrm>
              <a:custGeom>
                <a:avLst/>
                <a:gdLst>
                  <a:gd name="connsiteX0" fmla="*/ 0 w 248310"/>
                  <a:gd name="connsiteY0" fmla="*/ 58095 h 290476"/>
                  <a:gd name="connsiteX1" fmla="*/ 124155 w 248310"/>
                  <a:gd name="connsiteY1" fmla="*/ 58095 h 290476"/>
                  <a:gd name="connsiteX2" fmla="*/ 124155 w 248310"/>
                  <a:gd name="connsiteY2" fmla="*/ 0 h 290476"/>
                  <a:gd name="connsiteX3" fmla="*/ 248310 w 248310"/>
                  <a:gd name="connsiteY3" fmla="*/ 145238 h 290476"/>
                  <a:gd name="connsiteX4" fmla="*/ 124155 w 248310"/>
                  <a:gd name="connsiteY4" fmla="*/ 290476 h 290476"/>
                  <a:gd name="connsiteX5" fmla="*/ 124155 w 248310"/>
                  <a:gd name="connsiteY5" fmla="*/ 232381 h 290476"/>
                  <a:gd name="connsiteX6" fmla="*/ 0 w 248310"/>
                  <a:gd name="connsiteY6" fmla="*/ 232381 h 290476"/>
                  <a:gd name="connsiteX7" fmla="*/ 0 w 248310"/>
                  <a:gd name="connsiteY7" fmla="*/ 58095 h 29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310" h="290476">
                    <a:moveTo>
                      <a:pt x="0" y="58095"/>
                    </a:moveTo>
                    <a:lnTo>
                      <a:pt x="124155" y="58095"/>
                    </a:lnTo>
                    <a:lnTo>
                      <a:pt x="124155" y="0"/>
                    </a:lnTo>
                    <a:lnTo>
                      <a:pt x="248310" y="145238"/>
                    </a:lnTo>
                    <a:lnTo>
                      <a:pt x="124155" y="290476"/>
                    </a:lnTo>
                    <a:lnTo>
                      <a:pt x="124155" y="232381"/>
                    </a:lnTo>
                    <a:lnTo>
                      <a:pt x="0" y="232381"/>
                    </a:lnTo>
                    <a:lnTo>
                      <a:pt x="0" y="580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8095" rIns="74493" bIns="58095" numCol="1" spcCol="1270" anchor="ctr" anchorCtr="0">
                <a:noAutofit/>
              </a:bodyPr>
              <a:lstStyle/>
              <a:p>
                <a:pPr algn="ctr" defTabSz="40005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80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583420" y="1373137"/>
                <a:ext cx="1523389" cy="914033"/>
              </a:xfrm>
              <a:custGeom>
                <a:avLst/>
                <a:gdLst>
                  <a:gd name="connsiteX0" fmla="*/ 0 w 1171277"/>
                  <a:gd name="connsiteY0" fmla="*/ 70277 h 702766"/>
                  <a:gd name="connsiteX1" fmla="*/ 70277 w 1171277"/>
                  <a:gd name="connsiteY1" fmla="*/ 0 h 702766"/>
                  <a:gd name="connsiteX2" fmla="*/ 1101000 w 1171277"/>
                  <a:gd name="connsiteY2" fmla="*/ 0 h 702766"/>
                  <a:gd name="connsiteX3" fmla="*/ 1171277 w 1171277"/>
                  <a:gd name="connsiteY3" fmla="*/ 70277 h 702766"/>
                  <a:gd name="connsiteX4" fmla="*/ 1171277 w 1171277"/>
                  <a:gd name="connsiteY4" fmla="*/ 632489 h 702766"/>
                  <a:gd name="connsiteX5" fmla="*/ 1101000 w 1171277"/>
                  <a:gd name="connsiteY5" fmla="*/ 702766 h 702766"/>
                  <a:gd name="connsiteX6" fmla="*/ 70277 w 1171277"/>
                  <a:gd name="connsiteY6" fmla="*/ 702766 h 702766"/>
                  <a:gd name="connsiteX7" fmla="*/ 0 w 1171277"/>
                  <a:gd name="connsiteY7" fmla="*/ 632489 h 702766"/>
                  <a:gd name="connsiteX8" fmla="*/ 0 w 1171277"/>
                  <a:gd name="connsiteY8" fmla="*/ 70277 h 7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77" h="702766">
                    <a:moveTo>
                      <a:pt x="0" y="70277"/>
                    </a:moveTo>
                    <a:cubicBezTo>
                      <a:pt x="0" y="31464"/>
                      <a:pt x="31464" y="0"/>
                      <a:pt x="70277" y="0"/>
                    </a:cubicBezTo>
                    <a:lnTo>
                      <a:pt x="1101000" y="0"/>
                    </a:lnTo>
                    <a:cubicBezTo>
                      <a:pt x="1139813" y="0"/>
                      <a:pt x="1171277" y="31464"/>
                      <a:pt x="1171277" y="70277"/>
                    </a:cubicBezTo>
                    <a:lnTo>
                      <a:pt x="1171277" y="632489"/>
                    </a:lnTo>
                    <a:cubicBezTo>
                      <a:pt x="1171277" y="671302"/>
                      <a:pt x="1139813" y="702766"/>
                      <a:pt x="1101000" y="702766"/>
                    </a:cubicBezTo>
                    <a:lnTo>
                      <a:pt x="70277" y="702766"/>
                    </a:lnTo>
                    <a:cubicBezTo>
                      <a:pt x="31464" y="702766"/>
                      <a:pt x="0" y="671302"/>
                      <a:pt x="0" y="632489"/>
                    </a:cubicBezTo>
                    <a:lnTo>
                      <a:pt x="0" y="70277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algn="ctr" defTabSz="967105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/>
              </a:p>
            </p:txBody>
          </p:sp>
        </p:grpSp>
        <p:sp>
          <p:nvSpPr>
            <p:cNvPr id="47" name="文本框 23"/>
            <p:cNvSpPr txBox="1"/>
            <p:nvPr/>
          </p:nvSpPr>
          <p:spPr>
            <a:xfrm>
              <a:off x="7194419" y="1203871"/>
              <a:ext cx="1135688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6479126" y="2354579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任意多边形 31"/>
          <p:cNvSpPr/>
          <p:nvPr/>
        </p:nvSpPr>
        <p:spPr>
          <a:xfrm>
            <a:off x="6902655" y="3338974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理论基础与文献综述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3340" y="3073405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720405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016" y="2367404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9470" y="2014403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692" y="1676385"/>
            <a:ext cx="2037779" cy="186319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595813" y="2409460"/>
            <a:ext cx="2476586" cy="461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595814" y="2089732"/>
            <a:ext cx="1677548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添加标题内容五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16343" y="2389455"/>
            <a:ext cx="32713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29961" y="2829732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6187576" y="2844026"/>
            <a:ext cx="2499880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187576" y="2521076"/>
            <a:ext cx="185189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663669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6187576" y="3706546"/>
            <a:ext cx="2497597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6187576" y="3343165"/>
            <a:ext cx="1715076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16341" y="3312428"/>
            <a:ext cx="28433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595814" y="3345780"/>
            <a:ext cx="2476586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595814" y="2976178"/>
            <a:ext cx="152858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4207267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595813" y="4237553"/>
            <a:ext cx="2620584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595814" y="3879577"/>
            <a:ext cx="1681685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539482" y="1001749"/>
            <a:ext cx="1338824" cy="3231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29"/>
          <p:cNvSpPr txBox="1"/>
          <p:nvPr/>
        </p:nvSpPr>
        <p:spPr>
          <a:xfrm>
            <a:off x="552734" y="1353764"/>
            <a:ext cx="8122594" cy="498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1042" y="1220880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231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917" y="1220880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2888" y="1220880"/>
            <a:ext cx="1578042" cy="2993146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1094" y="1220880"/>
            <a:ext cx="1578042" cy="2993146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2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6558</Words>
  <PresentationFormat>全屏显示(16:9)</PresentationFormat>
  <Paragraphs>647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Times New Roman</vt:lpstr>
      <vt:lpstr>Agency FB</vt:lpstr>
      <vt:lpstr>华文黑体</vt:lpstr>
      <vt:lpstr>黑体</vt:lpstr>
      <vt:lpstr>Impact</vt:lpstr>
      <vt:lpstr>Swiss911 UCm BT</vt:lpstr>
      <vt:lpstr>Arial Narrow</vt:lpstr>
      <vt:lpstr>Arial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dcterms:created xsi:type="dcterms:W3CDTF">2014-06-03T07:56:00Z</dcterms:created>
  <dcterms:modified xsi:type="dcterms:W3CDTF">2022-03-22T06:29:45Z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51E07A07961844CF91B3CEDA99B14A61</vt:lpwstr>
  </property>
  <property fmtid="{D5CDD505-2E9C-101B-9397-08002B2CF9AE}" pid="3" name="KSOProductBuildVer">
    <vt:lpwstr>2052-11.1.0.11365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