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8" r:id="rId2"/>
  </p:sldMasterIdLst>
  <p:notesMasterIdLst>
    <p:notesMasterId r:id="rId20"/>
  </p:notesMasterIdLst>
  <p:sldIdLst>
    <p:sldId id="365" r:id="rId3"/>
    <p:sldId id="356" r:id="rId4"/>
    <p:sldId id="357" r:id="rId5"/>
    <p:sldId id="258" r:id="rId6"/>
    <p:sldId id="265" r:id="rId7"/>
    <p:sldId id="402" r:id="rId8"/>
    <p:sldId id="332" r:id="rId9"/>
    <p:sldId id="318" r:id="rId10"/>
    <p:sldId id="359" r:id="rId11"/>
    <p:sldId id="308" r:id="rId12"/>
    <p:sldId id="329" r:id="rId13"/>
    <p:sldId id="256" r:id="rId14"/>
    <p:sldId id="325" r:id="rId15"/>
    <p:sldId id="403" r:id="rId16"/>
    <p:sldId id="307" r:id="rId17"/>
    <p:sldId id="319" r:id="rId18"/>
    <p:sldId id="40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>
          <p15:clr>
            <a:srgbClr val="A4A3A4"/>
          </p15:clr>
        </p15:guide>
        <p15:guide id="2" pos="4112">
          <p15:clr>
            <a:srgbClr val="A4A3A4"/>
          </p15:clr>
        </p15:guide>
        <p15:guide id="3" pos="415">
          <p15:clr>
            <a:srgbClr val="A4A3A4"/>
          </p15:clr>
        </p15:guide>
        <p15:guide id="4" pos="72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C89"/>
    <a:srgbClr val="8299BB"/>
    <a:srgbClr val="FFFFFF"/>
    <a:srgbClr val="4E81C0"/>
    <a:srgbClr val="313D51"/>
    <a:srgbClr val="433D3C"/>
    <a:srgbClr val="C00000"/>
    <a:srgbClr val="F0F2F4"/>
    <a:srgbClr val="0B2C4F"/>
    <a:srgbClr val="213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0" autoAdjust="0"/>
    <p:restoredTop sz="96314" autoAdjust="0"/>
  </p:normalViewPr>
  <p:slideViewPr>
    <p:cSldViewPr snapToGrid="0">
      <p:cViewPr>
        <p:scale>
          <a:sx n="66" d="100"/>
          <a:sy n="66" d="100"/>
        </p:scale>
        <p:origin x="300" y="-88"/>
      </p:cViewPr>
      <p:guideLst>
        <p:guide orient="horz" pos="1457"/>
        <p:guide pos="4112"/>
        <p:guide pos="415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5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06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2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1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46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" name="PA_文本框 1"/>
          <p:cNvSpPr txBox="1"/>
          <p:nvPr userDrawn="1">
            <p:custDataLst>
              <p:tags r:id="rId1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89288" y="1625671"/>
            <a:ext cx="7333130" cy="3808867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6870" y="2598003"/>
            <a:ext cx="56179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开题报告答辩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PPT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PA_圆角矩形 31"/>
          <p:cNvSpPr/>
          <p:nvPr>
            <p:custDataLst>
              <p:tags r:id="rId1"/>
            </p:custDataLst>
          </p:nvPr>
        </p:nvSpPr>
        <p:spPr>
          <a:xfrm>
            <a:off x="4376141" y="4461953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5" dirty="0">
                <a:solidFill>
                  <a:srgbClr val="223762"/>
                </a:solidFill>
                <a:cs typeface="+mn-ea"/>
                <a:sym typeface="+mn-lt"/>
              </a:rPr>
              <a:t>答辩人：孙慧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4642804" y="3684509"/>
            <a:ext cx="2906112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专业班级：网络工程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1902</a:t>
            </a:r>
          </a:p>
        </p:txBody>
      </p:sp>
      <p:sp>
        <p:nvSpPr>
          <p:cNvPr id="17" name="PA_圆角矩形 31"/>
          <p:cNvSpPr/>
          <p:nvPr>
            <p:custDataLst>
              <p:tags r:id="rId2"/>
            </p:custDataLst>
          </p:nvPr>
        </p:nvSpPr>
        <p:spPr>
          <a:xfrm>
            <a:off x="6265225" y="446195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5" dirty="0">
                <a:solidFill>
                  <a:srgbClr val="223762"/>
                </a:solidFill>
                <a:cs typeface="+mn-ea"/>
                <a:sym typeface="+mn-lt"/>
              </a:rPr>
              <a:t>指导老师：赵丽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15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开发关键技术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671118" y="2176942"/>
            <a:ext cx="6157921" cy="764407"/>
            <a:chOff x="1082136" y="2399490"/>
            <a:chExt cx="4647829" cy="764407"/>
          </a:xfrm>
        </p:grpSpPr>
        <p:sp>
          <p:nvSpPr>
            <p:cNvPr id="24" name="íṡľíḍè-Arrow: Chevron 31"/>
            <p:cNvSpPr/>
            <p:nvPr/>
          </p:nvSpPr>
          <p:spPr>
            <a:xfrm>
              <a:off x="4004431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 dirty="0">
                <a:cs typeface="+mn-ea"/>
                <a:sym typeface="+mn-lt"/>
              </a:endParaRPr>
            </a:p>
          </p:txBody>
        </p:sp>
        <p:sp>
          <p:nvSpPr>
            <p:cNvPr id="25" name="íṡľíḍè-Arrow: Chevron 37"/>
            <p:cNvSpPr/>
            <p:nvPr/>
          </p:nvSpPr>
          <p:spPr>
            <a:xfrm>
              <a:off x="1082136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 dirty="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62158" y="2549724"/>
              <a:ext cx="1466683" cy="3485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Django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框架</a:t>
              </a:r>
            </a:p>
          </p:txBody>
        </p:sp>
        <p:sp>
          <p:nvSpPr>
            <p:cNvPr id="54" name="TextBox 26"/>
            <p:cNvSpPr txBox="1"/>
            <p:nvPr/>
          </p:nvSpPr>
          <p:spPr>
            <a:xfrm>
              <a:off x="4500856" y="2616820"/>
              <a:ext cx="78211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技术一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CBA44F-78A3-B277-8393-E126C67160FB}"/>
              </a:ext>
            </a:extLst>
          </p:cNvPr>
          <p:cNvGrpSpPr/>
          <p:nvPr/>
        </p:nvGrpSpPr>
        <p:grpSpPr>
          <a:xfrm>
            <a:off x="2701312" y="3390184"/>
            <a:ext cx="6157920" cy="764407"/>
            <a:chOff x="1082136" y="2399490"/>
            <a:chExt cx="4647829" cy="764407"/>
          </a:xfrm>
        </p:grpSpPr>
        <p:sp>
          <p:nvSpPr>
            <p:cNvPr id="8" name="íṡľíḍè-Arrow: Chevron 31">
              <a:extLst>
                <a:ext uri="{FF2B5EF4-FFF2-40B4-BE49-F238E27FC236}">
                  <a16:creationId xmlns:a16="http://schemas.microsoft.com/office/drawing/2014/main" id="{3BCA6829-8B7F-0692-39C0-3D2DB9C1EB1C}"/>
                </a:ext>
              </a:extLst>
            </p:cNvPr>
            <p:cNvSpPr/>
            <p:nvPr/>
          </p:nvSpPr>
          <p:spPr>
            <a:xfrm>
              <a:off x="4004431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 dirty="0">
                <a:cs typeface="+mn-ea"/>
                <a:sym typeface="+mn-lt"/>
              </a:endParaRPr>
            </a:p>
          </p:txBody>
        </p:sp>
        <p:sp>
          <p:nvSpPr>
            <p:cNvPr id="11" name="íṡľíḍè-Arrow: Chevron 37">
              <a:extLst>
                <a:ext uri="{FF2B5EF4-FFF2-40B4-BE49-F238E27FC236}">
                  <a16:creationId xmlns:a16="http://schemas.microsoft.com/office/drawing/2014/main" id="{919C549C-128B-BC52-610B-C77219B288C3}"/>
                </a:ext>
              </a:extLst>
            </p:cNvPr>
            <p:cNvSpPr/>
            <p:nvPr/>
          </p:nvSpPr>
          <p:spPr>
            <a:xfrm>
              <a:off x="1082136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 dirty="0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B46BC1-1A0F-6736-22BD-9E97AA720ECD}"/>
                </a:ext>
              </a:extLst>
            </p:cNvPr>
            <p:cNvSpPr/>
            <p:nvPr/>
          </p:nvSpPr>
          <p:spPr>
            <a:xfrm>
              <a:off x="1962158" y="2549724"/>
              <a:ext cx="1466683" cy="3485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Python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语言</a:t>
              </a:r>
            </a:p>
          </p:txBody>
        </p:sp>
        <p:sp>
          <p:nvSpPr>
            <p:cNvPr id="13" name="TextBox 26">
              <a:extLst>
                <a:ext uri="{FF2B5EF4-FFF2-40B4-BE49-F238E27FC236}">
                  <a16:creationId xmlns:a16="http://schemas.microsoft.com/office/drawing/2014/main" id="{152F99C1-AFC0-DB1A-8830-9D6F43F39521}"/>
                </a:ext>
              </a:extLst>
            </p:cNvPr>
            <p:cNvSpPr txBox="1"/>
            <p:nvPr/>
          </p:nvSpPr>
          <p:spPr>
            <a:xfrm>
              <a:off x="4500856" y="2616820"/>
              <a:ext cx="78211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技术一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8DB5914-27A3-1B74-7AB2-61FF1F6A053B}"/>
              </a:ext>
            </a:extLst>
          </p:cNvPr>
          <p:cNvGrpSpPr/>
          <p:nvPr/>
        </p:nvGrpSpPr>
        <p:grpSpPr>
          <a:xfrm>
            <a:off x="2671117" y="4603427"/>
            <a:ext cx="6157921" cy="764407"/>
            <a:chOff x="1082136" y="2399490"/>
            <a:chExt cx="4647829" cy="764407"/>
          </a:xfrm>
        </p:grpSpPr>
        <p:sp>
          <p:nvSpPr>
            <p:cNvPr id="15" name="íṡľíḍè-Arrow: Chevron 31">
              <a:extLst>
                <a:ext uri="{FF2B5EF4-FFF2-40B4-BE49-F238E27FC236}">
                  <a16:creationId xmlns:a16="http://schemas.microsoft.com/office/drawing/2014/main" id="{AB14A085-7F24-D355-3E27-C491FECB753B}"/>
                </a:ext>
              </a:extLst>
            </p:cNvPr>
            <p:cNvSpPr/>
            <p:nvPr/>
          </p:nvSpPr>
          <p:spPr>
            <a:xfrm>
              <a:off x="4004431" y="2399490"/>
              <a:ext cx="1725534" cy="764407"/>
            </a:xfrm>
            <a:prstGeom prst="chevron">
              <a:avLst>
                <a:gd name="adj" fmla="val 41391"/>
              </a:avLst>
            </a:prstGeom>
            <a:solidFill>
              <a:srgbClr val="244C89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 dirty="0">
                <a:cs typeface="+mn-ea"/>
                <a:sym typeface="+mn-lt"/>
              </a:endParaRPr>
            </a:p>
          </p:txBody>
        </p:sp>
        <p:sp>
          <p:nvSpPr>
            <p:cNvPr id="16" name="íṡľíḍè-Arrow: Chevron 37">
              <a:extLst>
                <a:ext uri="{FF2B5EF4-FFF2-40B4-BE49-F238E27FC236}">
                  <a16:creationId xmlns:a16="http://schemas.microsoft.com/office/drawing/2014/main" id="{A30EEB55-E332-568B-068C-166E9882B665}"/>
                </a:ext>
              </a:extLst>
            </p:cNvPr>
            <p:cNvSpPr/>
            <p:nvPr/>
          </p:nvSpPr>
          <p:spPr>
            <a:xfrm>
              <a:off x="1082136" y="2399490"/>
              <a:ext cx="3243969" cy="764407"/>
            </a:xfrm>
            <a:prstGeom prst="chevron">
              <a:avLst>
                <a:gd name="adj" fmla="val 41391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sz="1015" dirty="0"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F473732-8144-913D-F0F5-700B886598AE}"/>
                </a:ext>
              </a:extLst>
            </p:cNvPr>
            <p:cNvSpPr/>
            <p:nvPr/>
          </p:nvSpPr>
          <p:spPr>
            <a:xfrm>
              <a:off x="1962158" y="2549724"/>
              <a:ext cx="1466683" cy="3485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MySQL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数据库</a:t>
              </a:r>
            </a:p>
          </p:txBody>
        </p:sp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A8013C16-32C9-E42E-CBDF-288841D2668B}"/>
                </a:ext>
              </a:extLst>
            </p:cNvPr>
            <p:cNvSpPr txBox="1"/>
            <p:nvPr/>
          </p:nvSpPr>
          <p:spPr>
            <a:xfrm>
              <a:off x="4500856" y="2616820"/>
              <a:ext cx="782111" cy="338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技术一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可行性分析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039845" y="1893215"/>
            <a:ext cx="7730818" cy="4119258"/>
            <a:chOff x="1138238" y="995645"/>
            <a:chExt cx="9732202" cy="5185669"/>
          </a:xfrm>
        </p:grpSpPr>
        <p:sp>
          <p:nvSpPr>
            <p:cNvPr id="22" name="Freeform 6"/>
            <p:cNvSpPr/>
            <p:nvPr/>
          </p:nvSpPr>
          <p:spPr bwMode="auto">
            <a:xfrm>
              <a:off x="1138238" y="2667283"/>
              <a:ext cx="2065338" cy="1787525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51263" y="995645"/>
              <a:ext cx="7119177" cy="1686820"/>
              <a:chOff x="3751263" y="995645"/>
              <a:chExt cx="7119177" cy="1686820"/>
            </a:xfrm>
          </p:grpSpPr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3751263" y="1333579"/>
                <a:ext cx="7119177" cy="1348886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/>
            </p:nvSpPr>
            <p:spPr bwMode="auto">
              <a:xfrm>
                <a:off x="5540009" y="995645"/>
                <a:ext cx="3581400" cy="582090"/>
              </a:xfrm>
              <a:prstGeom prst="rect">
                <a:avLst/>
              </a:prstGeom>
              <a:solidFill>
                <a:srgbClr val="244C89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TextBox 16"/>
              <p:cNvSpPr txBox="1"/>
              <p:nvPr/>
            </p:nvSpPr>
            <p:spPr>
              <a:xfrm>
                <a:off x="5776685" y="995645"/>
                <a:ext cx="3108046" cy="541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可行性一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TextBox 17"/>
              <p:cNvSpPr txBox="1"/>
              <p:nvPr/>
            </p:nvSpPr>
            <p:spPr>
              <a:xfrm>
                <a:off x="3938139" y="1776693"/>
                <a:ext cx="6807854" cy="65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该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Blog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网站将当前计算机流行技术和人们对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Blog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的需求相结合，推动了个人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Blog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网站的发展，真正意义上做到了我的博客我做主。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751263" y="2741895"/>
              <a:ext cx="7119177" cy="1686748"/>
              <a:chOff x="3751263" y="2741895"/>
              <a:chExt cx="7119177" cy="1686748"/>
            </a:xfrm>
          </p:grpSpPr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3751263" y="3081414"/>
                <a:ext cx="7119177" cy="1347229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5540009" y="2741895"/>
                <a:ext cx="3581400" cy="584278"/>
              </a:xfrm>
              <a:prstGeom prst="rect">
                <a:avLst/>
              </a:prstGeom>
              <a:solidFill>
                <a:srgbClr val="244C89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TextBox 18"/>
              <p:cNvSpPr txBox="1"/>
              <p:nvPr/>
            </p:nvSpPr>
            <p:spPr>
              <a:xfrm>
                <a:off x="5776685" y="2750677"/>
                <a:ext cx="3108046" cy="541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可行性二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TextBox 19"/>
              <p:cNvSpPr txBox="1"/>
              <p:nvPr/>
            </p:nvSpPr>
            <p:spPr>
              <a:xfrm>
                <a:off x="3938139" y="3509957"/>
                <a:ext cx="6807854" cy="65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Blog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网站维护成本低， 对于个人用户的技术要求较低，更加有利于用户对博客进行管理。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751263" y="4494495"/>
              <a:ext cx="7119177" cy="1686819"/>
              <a:chOff x="3751263" y="4494495"/>
              <a:chExt cx="7119177" cy="1686819"/>
            </a:xfrm>
          </p:grpSpPr>
          <p:sp>
            <p:nvSpPr>
              <p:cNvPr id="34" name="Rectangle 14"/>
              <p:cNvSpPr>
                <a:spLocks noChangeArrowheads="1"/>
              </p:cNvSpPr>
              <p:nvPr/>
            </p:nvSpPr>
            <p:spPr bwMode="auto">
              <a:xfrm>
                <a:off x="3751263" y="4832429"/>
                <a:ext cx="7119177" cy="134888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5540009" y="4494495"/>
                <a:ext cx="3581400" cy="584278"/>
              </a:xfrm>
              <a:prstGeom prst="rect">
                <a:avLst/>
              </a:prstGeom>
              <a:solidFill>
                <a:srgbClr val="244C89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TextBox 20"/>
              <p:cNvSpPr txBox="1"/>
              <p:nvPr/>
            </p:nvSpPr>
            <p:spPr>
              <a:xfrm>
                <a:off x="5776685" y="4497591"/>
                <a:ext cx="3108046" cy="541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可行性三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TextBox 21"/>
              <p:cNvSpPr txBox="1"/>
              <p:nvPr/>
            </p:nvSpPr>
            <p:spPr>
              <a:xfrm>
                <a:off x="3938139" y="5265573"/>
                <a:ext cx="6807854" cy="65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从技术可行性角度分析，该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Blog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网站所应用到的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Django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框架和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Python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语言在当前时代的发展较为成熟，二者结合可提高开发效率。</a:t>
                </a:r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3" name="TextBox 22"/>
            <p:cNvSpPr txBox="1"/>
            <p:nvPr/>
          </p:nvSpPr>
          <p:spPr>
            <a:xfrm>
              <a:off x="1438197" y="3072903"/>
              <a:ext cx="1499007" cy="118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可行性分析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88" name="TextBox 28"/>
          <p:cNvSpPr txBox="1"/>
          <p:nvPr/>
        </p:nvSpPr>
        <p:spPr>
          <a:xfrm>
            <a:off x="1823248" y="2627176"/>
            <a:ext cx="2253331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用户管理功能</a:t>
            </a:r>
          </a:p>
        </p:txBody>
      </p:sp>
      <p:sp>
        <p:nvSpPr>
          <p:cNvPr id="95" name="TextBox 29"/>
          <p:cNvSpPr txBox="1"/>
          <p:nvPr/>
        </p:nvSpPr>
        <p:spPr>
          <a:xfrm>
            <a:off x="1479731" y="2993506"/>
            <a:ext cx="2726219" cy="413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管理员对用户信息和普通用户进行管理，包括注册、登录、修改信息等</a:t>
            </a:r>
            <a:endParaRPr lang="en-US" altLang="zh-CN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4" name="TextBox 29"/>
          <p:cNvSpPr txBox="1"/>
          <p:nvPr/>
        </p:nvSpPr>
        <p:spPr>
          <a:xfrm>
            <a:off x="1213350" y="4898833"/>
            <a:ext cx="2584867" cy="192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文章的发布、删除、修改以及查找</a:t>
            </a:r>
            <a:endParaRPr lang="en-US" altLang="zh-CN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7" name="TextBox 28"/>
          <p:cNvSpPr txBox="1"/>
          <p:nvPr/>
        </p:nvSpPr>
        <p:spPr>
          <a:xfrm>
            <a:off x="7679395" y="2622624"/>
            <a:ext cx="2253331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评论管理功能</a:t>
            </a:r>
          </a:p>
        </p:txBody>
      </p:sp>
      <p:sp>
        <p:nvSpPr>
          <p:cNvPr id="108" name="TextBox 29"/>
          <p:cNvSpPr txBox="1"/>
          <p:nvPr/>
        </p:nvSpPr>
        <p:spPr>
          <a:xfrm>
            <a:off x="7679395" y="2974825"/>
            <a:ext cx="2502573" cy="192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包括对评论的修改和删除等</a:t>
            </a:r>
            <a:endParaRPr lang="en-US" altLang="zh-CN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1" name="TextBox 28"/>
          <p:cNvSpPr txBox="1"/>
          <p:nvPr/>
        </p:nvSpPr>
        <p:spPr>
          <a:xfrm>
            <a:off x="8405951" y="4519853"/>
            <a:ext cx="2253331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文章标签功能</a:t>
            </a:r>
          </a:p>
        </p:txBody>
      </p:sp>
      <p:sp>
        <p:nvSpPr>
          <p:cNvPr id="112" name="TextBox 29"/>
          <p:cNvSpPr txBox="1"/>
          <p:nvPr/>
        </p:nvSpPr>
        <p:spPr>
          <a:xfrm>
            <a:off x="8405951" y="4914121"/>
            <a:ext cx="2355093" cy="413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管理员对文章所属标签的增删改查的管理</a:t>
            </a:r>
            <a:endParaRPr lang="en-US" altLang="zh-CN" sz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709856" y="2791675"/>
            <a:ext cx="4334985" cy="3639924"/>
            <a:chOff x="3345274" y="1792649"/>
            <a:chExt cx="5437512" cy="4565674"/>
          </a:xfrm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4637435" y="2818924"/>
              <a:ext cx="2797008" cy="2797008"/>
            </a:xfrm>
            <a:custGeom>
              <a:avLst/>
              <a:gdLst>
                <a:gd name="T0" fmla="*/ 2189 w 3067"/>
                <a:gd name="T1" fmla="*/ 554 h 3062"/>
                <a:gd name="T2" fmla="*/ 878 w 3067"/>
                <a:gd name="T3" fmla="*/ 2507 h 3062"/>
                <a:gd name="T4" fmla="*/ 576 w 3067"/>
                <a:gd name="T5" fmla="*/ 2734 h 3062"/>
                <a:gd name="T6" fmla="*/ 968 w 3067"/>
                <a:gd name="T7" fmla="*/ 2704 h 3062"/>
                <a:gd name="T8" fmla="*/ 1122 w 3067"/>
                <a:gd name="T9" fmla="*/ 3013 h 3062"/>
                <a:gd name="T10" fmla="*/ 1474 w 3067"/>
                <a:gd name="T11" fmla="*/ 2829 h 3062"/>
                <a:gd name="T12" fmla="*/ 1712 w 3067"/>
                <a:gd name="T13" fmla="*/ 3062 h 3062"/>
                <a:gd name="T14" fmla="*/ 1968 w 3067"/>
                <a:gd name="T15" fmla="*/ 2754 h 3062"/>
                <a:gd name="T16" fmla="*/ 2309 w 3067"/>
                <a:gd name="T17" fmla="*/ 2867 h 3062"/>
                <a:gd name="T18" fmla="*/ 2420 w 3067"/>
                <a:gd name="T19" fmla="*/ 2480 h 3062"/>
                <a:gd name="T20" fmla="*/ 2744 w 3067"/>
                <a:gd name="T21" fmla="*/ 2493 h 3062"/>
                <a:gd name="T22" fmla="*/ 2704 w 3067"/>
                <a:gd name="T23" fmla="*/ 2092 h 3062"/>
                <a:gd name="T24" fmla="*/ 3017 w 3067"/>
                <a:gd name="T25" fmla="*/ 1964 h 3062"/>
                <a:gd name="T26" fmla="*/ 2830 w 3067"/>
                <a:gd name="T27" fmla="*/ 1608 h 3062"/>
                <a:gd name="T28" fmla="*/ 3067 w 3067"/>
                <a:gd name="T29" fmla="*/ 1361 h 3062"/>
                <a:gd name="T30" fmla="*/ 2760 w 3067"/>
                <a:gd name="T31" fmla="*/ 1104 h 3062"/>
                <a:gd name="T32" fmla="*/ 2889 w 3067"/>
                <a:gd name="T33" fmla="*/ 800 h 3062"/>
                <a:gd name="T34" fmla="*/ 2513 w 3067"/>
                <a:gd name="T35" fmla="*/ 674 h 3062"/>
                <a:gd name="T36" fmla="*/ 2492 w 3067"/>
                <a:gd name="T37" fmla="*/ 328 h 3062"/>
                <a:gd name="T38" fmla="*/ 2102 w 3067"/>
                <a:gd name="T39" fmla="*/ 355 h 3062"/>
                <a:gd name="T40" fmla="*/ 1945 w 3067"/>
                <a:gd name="T41" fmla="*/ 48 h 3062"/>
                <a:gd name="T42" fmla="*/ 1600 w 3067"/>
                <a:gd name="T43" fmla="*/ 220 h 3062"/>
                <a:gd name="T44" fmla="*/ 1355 w 3067"/>
                <a:gd name="T45" fmla="*/ 0 h 3062"/>
                <a:gd name="T46" fmla="*/ 1101 w 3067"/>
                <a:gd name="T47" fmla="*/ 285 h 3062"/>
                <a:gd name="T48" fmla="*/ 758 w 3067"/>
                <a:gd name="T49" fmla="*/ 195 h 3062"/>
                <a:gd name="T50" fmla="*/ 638 w 3067"/>
                <a:gd name="T51" fmla="*/ 556 h 3062"/>
                <a:gd name="T52" fmla="*/ 323 w 3067"/>
                <a:gd name="T53" fmla="*/ 568 h 3062"/>
                <a:gd name="T54" fmla="*/ 344 w 3067"/>
                <a:gd name="T55" fmla="*/ 948 h 3062"/>
                <a:gd name="T56" fmla="*/ 50 w 3067"/>
                <a:gd name="T57" fmla="*/ 1097 h 3062"/>
                <a:gd name="T58" fmla="*/ 216 w 3067"/>
                <a:gd name="T59" fmla="*/ 1443 h 3062"/>
                <a:gd name="T60" fmla="*/ 0 w 3067"/>
                <a:gd name="T61" fmla="*/ 1701 h 3062"/>
                <a:gd name="T62" fmla="*/ 290 w 3067"/>
                <a:gd name="T63" fmla="*/ 1956 h 3062"/>
                <a:gd name="T64" fmla="*/ 179 w 3067"/>
                <a:gd name="T65" fmla="*/ 2262 h 3062"/>
                <a:gd name="T66" fmla="*/ 547 w 3067"/>
                <a:gd name="T67" fmla="*/ 2390 h 3062"/>
                <a:gd name="T68" fmla="*/ 576 w 3067"/>
                <a:gd name="T69" fmla="*/ 2734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67" h="3062">
                  <a:moveTo>
                    <a:pt x="557" y="875"/>
                  </a:moveTo>
                  <a:cubicBezTo>
                    <a:pt x="919" y="336"/>
                    <a:pt x="1650" y="192"/>
                    <a:pt x="2189" y="554"/>
                  </a:cubicBezTo>
                  <a:cubicBezTo>
                    <a:pt x="2728" y="916"/>
                    <a:pt x="2872" y="1647"/>
                    <a:pt x="2510" y="2186"/>
                  </a:cubicBezTo>
                  <a:cubicBezTo>
                    <a:pt x="2148" y="2726"/>
                    <a:pt x="1418" y="2869"/>
                    <a:pt x="878" y="2507"/>
                  </a:cubicBezTo>
                  <a:cubicBezTo>
                    <a:pt x="339" y="2145"/>
                    <a:pt x="195" y="1415"/>
                    <a:pt x="557" y="875"/>
                  </a:cubicBezTo>
                  <a:close/>
                  <a:moveTo>
                    <a:pt x="576" y="2734"/>
                  </a:moveTo>
                  <a:lnTo>
                    <a:pt x="779" y="2870"/>
                  </a:lnTo>
                  <a:lnTo>
                    <a:pt x="968" y="2704"/>
                  </a:lnTo>
                  <a:cubicBezTo>
                    <a:pt x="1014" y="2726"/>
                    <a:pt x="1062" y="2745"/>
                    <a:pt x="1110" y="2761"/>
                  </a:cubicBezTo>
                  <a:lnTo>
                    <a:pt x="1122" y="3013"/>
                  </a:lnTo>
                  <a:lnTo>
                    <a:pt x="1363" y="3060"/>
                  </a:lnTo>
                  <a:lnTo>
                    <a:pt x="1474" y="2829"/>
                  </a:lnTo>
                  <a:cubicBezTo>
                    <a:pt x="1517" y="2831"/>
                    <a:pt x="1560" y="2830"/>
                    <a:pt x="1603" y="2828"/>
                  </a:cubicBezTo>
                  <a:lnTo>
                    <a:pt x="1712" y="3062"/>
                  </a:lnTo>
                  <a:lnTo>
                    <a:pt x="1952" y="3015"/>
                  </a:lnTo>
                  <a:lnTo>
                    <a:pt x="1968" y="2754"/>
                  </a:lnTo>
                  <a:cubicBezTo>
                    <a:pt x="2017" y="2737"/>
                    <a:pt x="2066" y="2716"/>
                    <a:pt x="2113" y="2692"/>
                  </a:cubicBezTo>
                  <a:lnTo>
                    <a:pt x="2309" y="2867"/>
                  </a:lnTo>
                  <a:lnTo>
                    <a:pt x="2510" y="2728"/>
                  </a:lnTo>
                  <a:lnTo>
                    <a:pt x="2420" y="2480"/>
                  </a:lnTo>
                  <a:cubicBezTo>
                    <a:pt x="2446" y="2455"/>
                    <a:pt x="2472" y="2429"/>
                    <a:pt x="2497" y="2401"/>
                  </a:cubicBezTo>
                  <a:lnTo>
                    <a:pt x="2744" y="2493"/>
                  </a:lnTo>
                  <a:lnTo>
                    <a:pt x="2880" y="2290"/>
                  </a:lnTo>
                  <a:lnTo>
                    <a:pt x="2704" y="2092"/>
                  </a:lnTo>
                  <a:cubicBezTo>
                    <a:pt x="2723" y="2053"/>
                    <a:pt x="2740" y="2013"/>
                    <a:pt x="2754" y="1973"/>
                  </a:cubicBezTo>
                  <a:lnTo>
                    <a:pt x="3017" y="1964"/>
                  </a:lnTo>
                  <a:lnTo>
                    <a:pt x="3066" y="1725"/>
                  </a:lnTo>
                  <a:lnTo>
                    <a:pt x="2830" y="1608"/>
                  </a:lnTo>
                  <a:cubicBezTo>
                    <a:pt x="2832" y="1562"/>
                    <a:pt x="2833" y="1515"/>
                    <a:pt x="2831" y="1469"/>
                  </a:cubicBezTo>
                  <a:lnTo>
                    <a:pt x="3067" y="1361"/>
                  </a:lnTo>
                  <a:lnTo>
                    <a:pt x="3019" y="1121"/>
                  </a:lnTo>
                  <a:lnTo>
                    <a:pt x="2760" y="1104"/>
                  </a:lnTo>
                  <a:cubicBezTo>
                    <a:pt x="2747" y="1064"/>
                    <a:pt x="2731" y="1024"/>
                    <a:pt x="2713" y="986"/>
                  </a:cubicBezTo>
                  <a:lnTo>
                    <a:pt x="2889" y="800"/>
                  </a:lnTo>
                  <a:lnTo>
                    <a:pt x="2754" y="595"/>
                  </a:lnTo>
                  <a:lnTo>
                    <a:pt x="2513" y="674"/>
                  </a:lnTo>
                  <a:cubicBezTo>
                    <a:pt x="2480" y="635"/>
                    <a:pt x="2444" y="598"/>
                    <a:pt x="2406" y="563"/>
                  </a:cubicBezTo>
                  <a:lnTo>
                    <a:pt x="2492" y="328"/>
                  </a:lnTo>
                  <a:lnTo>
                    <a:pt x="2288" y="191"/>
                  </a:lnTo>
                  <a:lnTo>
                    <a:pt x="2102" y="355"/>
                  </a:lnTo>
                  <a:cubicBezTo>
                    <a:pt x="2055" y="331"/>
                    <a:pt x="2006" y="310"/>
                    <a:pt x="1957" y="293"/>
                  </a:cubicBezTo>
                  <a:lnTo>
                    <a:pt x="1945" y="48"/>
                  </a:lnTo>
                  <a:lnTo>
                    <a:pt x="1705" y="1"/>
                  </a:lnTo>
                  <a:lnTo>
                    <a:pt x="1600" y="220"/>
                  </a:lnTo>
                  <a:cubicBezTo>
                    <a:pt x="1552" y="217"/>
                    <a:pt x="1504" y="216"/>
                    <a:pt x="1457" y="218"/>
                  </a:cubicBezTo>
                  <a:lnTo>
                    <a:pt x="1355" y="0"/>
                  </a:lnTo>
                  <a:lnTo>
                    <a:pt x="1115" y="46"/>
                  </a:lnTo>
                  <a:lnTo>
                    <a:pt x="1101" y="285"/>
                  </a:lnTo>
                  <a:cubicBezTo>
                    <a:pt x="1044" y="304"/>
                    <a:pt x="989" y="326"/>
                    <a:pt x="935" y="353"/>
                  </a:cubicBezTo>
                  <a:lnTo>
                    <a:pt x="758" y="195"/>
                  </a:lnTo>
                  <a:lnTo>
                    <a:pt x="557" y="333"/>
                  </a:lnTo>
                  <a:lnTo>
                    <a:pt x="638" y="556"/>
                  </a:lnTo>
                  <a:cubicBezTo>
                    <a:pt x="606" y="585"/>
                    <a:pt x="574" y="617"/>
                    <a:pt x="545" y="650"/>
                  </a:cubicBezTo>
                  <a:lnTo>
                    <a:pt x="323" y="568"/>
                  </a:lnTo>
                  <a:lnTo>
                    <a:pt x="187" y="771"/>
                  </a:lnTo>
                  <a:lnTo>
                    <a:pt x="344" y="948"/>
                  </a:lnTo>
                  <a:cubicBezTo>
                    <a:pt x="322" y="995"/>
                    <a:pt x="302" y="1042"/>
                    <a:pt x="285" y="1090"/>
                  </a:cubicBezTo>
                  <a:lnTo>
                    <a:pt x="50" y="1097"/>
                  </a:lnTo>
                  <a:lnTo>
                    <a:pt x="2" y="1337"/>
                  </a:lnTo>
                  <a:lnTo>
                    <a:pt x="216" y="1443"/>
                  </a:lnTo>
                  <a:cubicBezTo>
                    <a:pt x="213" y="1496"/>
                    <a:pt x="213" y="1549"/>
                    <a:pt x="216" y="1602"/>
                  </a:cubicBezTo>
                  <a:lnTo>
                    <a:pt x="0" y="1701"/>
                  </a:lnTo>
                  <a:lnTo>
                    <a:pt x="48" y="1941"/>
                  </a:lnTo>
                  <a:lnTo>
                    <a:pt x="290" y="1956"/>
                  </a:lnTo>
                  <a:cubicBezTo>
                    <a:pt x="305" y="2000"/>
                    <a:pt x="324" y="2044"/>
                    <a:pt x="344" y="2086"/>
                  </a:cubicBezTo>
                  <a:lnTo>
                    <a:pt x="179" y="2262"/>
                  </a:lnTo>
                  <a:lnTo>
                    <a:pt x="313" y="2467"/>
                  </a:lnTo>
                  <a:lnTo>
                    <a:pt x="547" y="2390"/>
                  </a:lnTo>
                  <a:cubicBezTo>
                    <a:pt x="582" y="2429"/>
                    <a:pt x="620" y="2466"/>
                    <a:pt x="661" y="2502"/>
                  </a:cubicBezTo>
                  <a:lnTo>
                    <a:pt x="576" y="2734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5556395" y="5278846"/>
              <a:ext cx="995205" cy="1079477"/>
            </a:xfrm>
            <a:custGeom>
              <a:avLst/>
              <a:gdLst>
                <a:gd name="T0" fmla="*/ 0 w 1094"/>
                <a:gd name="T1" fmla="*/ 0 h 1182"/>
                <a:gd name="T2" fmla="*/ 1094 w 1094"/>
                <a:gd name="T3" fmla="*/ 0 h 1182"/>
                <a:gd name="T4" fmla="*/ 1094 w 1094"/>
                <a:gd name="T5" fmla="*/ 511 h 1182"/>
                <a:gd name="T6" fmla="*/ 0 w 1094"/>
                <a:gd name="T7" fmla="*/ 511 h 1182"/>
                <a:gd name="T8" fmla="*/ 0 w 1094"/>
                <a:gd name="T9" fmla="*/ 0 h 1182"/>
                <a:gd name="T10" fmla="*/ 113 w 1094"/>
                <a:gd name="T11" fmla="*/ 567 h 1182"/>
                <a:gd name="T12" fmla="*/ 981 w 1094"/>
                <a:gd name="T13" fmla="*/ 567 h 1182"/>
                <a:gd name="T14" fmla="*/ 981 w 1094"/>
                <a:gd name="T15" fmla="*/ 774 h 1182"/>
                <a:gd name="T16" fmla="*/ 113 w 1094"/>
                <a:gd name="T17" fmla="*/ 774 h 1182"/>
                <a:gd name="T18" fmla="*/ 113 w 1094"/>
                <a:gd name="T19" fmla="*/ 567 h 1182"/>
                <a:gd name="T20" fmla="*/ 132 w 1094"/>
                <a:gd name="T21" fmla="*/ 822 h 1182"/>
                <a:gd name="T22" fmla="*/ 961 w 1094"/>
                <a:gd name="T23" fmla="*/ 822 h 1182"/>
                <a:gd name="T24" fmla="*/ 961 w 1094"/>
                <a:gd name="T25" fmla="*/ 979 h 1182"/>
                <a:gd name="T26" fmla="*/ 132 w 1094"/>
                <a:gd name="T27" fmla="*/ 979 h 1182"/>
                <a:gd name="T28" fmla="*/ 132 w 1094"/>
                <a:gd name="T29" fmla="*/ 822 h 1182"/>
                <a:gd name="T30" fmla="*/ 368 w 1094"/>
                <a:gd name="T31" fmla="*/ 1025 h 1182"/>
                <a:gd name="T32" fmla="*/ 725 w 1094"/>
                <a:gd name="T33" fmla="*/ 1025 h 1182"/>
                <a:gd name="T34" fmla="*/ 725 w 1094"/>
                <a:gd name="T35" fmla="*/ 1182 h 1182"/>
                <a:gd name="T36" fmla="*/ 368 w 1094"/>
                <a:gd name="T37" fmla="*/ 1182 h 1182"/>
                <a:gd name="T38" fmla="*/ 368 w 1094"/>
                <a:gd name="T39" fmla="*/ 1025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4" h="1182">
                  <a:moveTo>
                    <a:pt x="0" y="0"/>
                  </a:moveTo>
                  <a:lnTo>
                    <a:pt x="1094" y="0"/>
                  </a:lnTo>
                  <a:lnTo>
                    <a:pt x="1094" y="511"/>
                  </a:lnTo>
                  <a:lnTo>
                    <a:pt x="0" y="511"/>
                  </a:lnTo>
                  <a:lnTo>
                    <a:pt x="0" y="0"/>
                  </a:lnTo>
                  <a:close/>
                  <a:moveTo>
                    <a:pt x="113" y="567"/>
                  </a:moveTo>
                  <a:lnTo>
                    <a:pt x="981" y="567"/>
                  </a:lnTo>
                  <a:lnTo>
                    <a:pt x="981" y="774"/>
                  </a:lnTo>
                  <a:lnTo>
                    <a:pt x="113" y="774"/>
                  </a:lnTo>
                  <a:lnTo>
                    <a:pt x="113" y="567"/>
                  </a:lnTo>
                  <a:close/>
                  <a:moveTo>
                    <a:pt x="132" y="822"/>
                  </a:moveTo>
                  <a:lnTo>
                    <a:pt x="961" y="822"/>
                  </a:lnTo>
                  <a:lnTo>
                    <a:pt x="961" y="979"/>
                  </a:lnTo>
                  <a:lnTo>
                    <a:pt x="132" y="979"/>
                  </a:lnTo>
                  <a:lnTo>
                    <a:pt x="132" y="822"/>
                  </a:lnTo>
                  <a:close/>
                  <a:moveTo>
                    <a:pt x="368" y="1025"/>
                  </a:moveTo>
                  <a:lnTo>
                    <a:pt x="725" y="1025"/>
                  </a:lnTo>
                  <a:lnTo>
                    <a:pt x="725" y="1182"/>
                  </a:lnTo>
                  <a:lnTo>
                    <a:pt x="368" y="1182"/>
                  </a:lnTo>
                  <a:lnTo>
                    <a:pt x="368" y="1025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345274" y="3641573"/>
              <a:ext cx="1264071" cy="1264071"/>
              <a:chOff x="3602100" y="4141250"/>
              <a:chExt cx="1264071" cy="1264071"/>
            </a:xfrm>
          </p:grpSpPr>
          <p:sp>
            <p:nvSpPr>
              <p:cNvPr id="61" name="Freeform 8"/>
              <p:cNvSpPr>
                <a:spLocks noEditPoints="1"/>
              </p:cNvSpPr>
              <p:nvPr/>
            </p:nvSpPr>
            <p:spPr bwMode="auto">
              <a:xfrm>
                <a:off x="3602100" y="4141250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8 h 1385"/>
                  <a:gd name="T4" fmla="*/ 477 w 1386"/>
                  <a:gd name="T5" fmla="*/ 1353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1 h 1385"/>
                  <a:gd name="T12" fmla="*/ 1007 w 1386"/>
                  <a:gd name="T13" fmla="*/ 1312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8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1 w 1386"/>
                  <a:gd name="T27" fmla="*/ 520 h 1385"/>
                  <a:gd name="T28" fmla="*/ 1313 w 1386"/>
                  <a:gd name="T29" fmla="*/ 378 h 1385"/>
                  <a:gd name="T30" fmla="*/ 1143 w 1386"/>
                  <a:gd name="T31" fmla="*/ 318 h 1385"/>
                  <a:gd name="T32" fmla="*/ 1150 w 1386"/>
                  <a:gd name="T33" fmla="*/ 168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8 w 1386"/>
                  <a:gd name="T39" fmla="*/ 105 h 1385"/>
                  <a:gd name="T40" fmla="*/ 634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2 h 1385"/>
                  <a:gd name="T46" fmla="*/ 315 w 1386"/>
                  <a:gd name="T47" fmla="*/ 233 h 1385"/>
                  <a:gd name="T48" fmla="*/ 157 w 1386"/>
                  <a:gd name="T49" fmla="*/ 250 h 1385"/>
                  <a:gd name="T50" fmla="*/ 163 w 1386"/>
                  <a:gd name="T51" fmla="*/ 421 h 1385"/>
                  <a:gd name="T52" fmla="*/ 32 w 1386"/>
                  <a:gd name="T53" fmla="*/ 476 h 1385"/>
                  <a:gd name="T54" fmla="*/ 100 w 1386"/>
                  <a:gd name="T55" fmla="*/ 634 h 1385"/>
                  <a:gd name="T56" fmla="*/ 0 w 1386"/>
                  <a:gd name="T57" fmla="*/ 744 h 1385"/>
                  <a:gd name="T58" fmla="*/ 123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69 h 1385"/>
                  <a:gd name="T64" fmla="*/ 236 w 1386"/>
                  <a:gd name="T65" fmla="*/ 1216 h 1385"/>
                  <a:gd name="T66" fmla="*/ 411 w 1386"/>
                  <a:gd name="T67" fmla="*/ 1212 h 1385"/>
                  <a:gd name="T68" fmla="*/ 477 w 1386"/>
                  <a:gd name="T69" fmla="*/ 1353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29" y="274"/>
                      <a:pt x="522" y="94"/>
                      <a:pt x="813" y="164"/>
                    </a:cubicBezTo>
                    <a:cubicBezTo>
                      <a:pt x="1104" y="233"/>
                      <a:pt x="1284" y="526"/>
                      <a:pt x="1214" y="817"/>
                    </a:cubicBezTo>
                    <a:cubicBezTo>
                      <a:pt x="1145" y="1108"/>
                      <a:pt x="852" y="1288"/>
                      <a:pt x="561" y="1218"/>
                    </a:cubicBezTo>
                    <a:cubicBezTo>
                      <a:pt x="270" y="1149"/>
                      <a:pt x="90" y="856"/>
                      <a:pt x="160" y="565"/>
                    </a:cubicBezTo>
                    <a:close/>
                    <a:moveTo>
                      <a:pt x="477" y="1353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6" y="1280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1"/>
                    </a:lnTo>
                    <a:cubicBezTo>
                      <a:pt x="889" y="1245"/>
                      <a:pt x="907" y="1238"/>
                      <a:pt x="925" y="1230"/>
                    </a:cubicBezTo>
                    <a:lnTo>
                      <a:pt x="1007" y="1312"/>
                    </a:lnTo>
                    <a:lnTo>
                      <a:pt x="1101" y="1255"/>
                    </a:lnTo>
                    <a:lnTo>
                      <a:pt x="1067" y="1142"/>
                    </a:lnTo>
                    <a:cubicBezTo>
                      <a:pt x="1085" y="1126"/>
                      <a:pt x="1103" y="1110"/>
                      <a:pt x="1119" y="1092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39"/>
                      <a:pt x="1229" y="924"/>
                      <a:pt x="1235" y="909"/>
                    </a:cubicBezTo>
                    <a:lnTo>
                      <a:pt x="1354" y="908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5"/>
                      <a:pt x="1277" y="706"/>
                      <a:pt x="1277" y="686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1" y="520"/>
                    </a:lnTo>
                    <a:cubicBezTo>
                      <a:pt x="1245" y="500"/>
                      <a:pt x="1238" y="480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3" y="318"/>
                    </a:lnTo>
                    <a:cubicBezTo>
                      <a:pt x="1131" y="303"/>
                      <a:pt x="1118" y="289"/>
                      <a:pt x="1105" y="275"/>
                    </a:cubicBezTo>
                    <a:lnTo>
                      <a:pt x="1150" y="168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1" y="6"/>
                    </a:lnTo>
                    <a:lnTo>
                      <a:pt x="748" y="105"/>
                    </a:lnTo>
                    <a:cubicBezTo>
                      <a:pt x="725" y="102"/>
                      <a:pt x="701" y="101"/>
                      <a:pt x="678" y="101"/>
                    </a:cubicBezTo>
                    <a:lnTo>
                      <a:pt x="634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3"/>
                      <a:pt x="475" y="140"/>
                      <a:pt x="455" y="149"/>
                    </a:cubicBezTo>
                    <a:lnTo>
                      <a:pt x="378" y="72"/>
                    </a:lnTo>
                    <a:lnTo>
                      <a:pt x="284" y="130"/>
                    </a:lnTo>
                    <a:lnTo>
                      <a:pt x="315" y="233"/>
                    </a:lnTo>
                    <a:cubicBezTo>
                      <a:pt x="295" y="250"/>
                      <a:pt x="275" y="269"/>
                      <a:pt x="256" y="288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1"/>
                    </a:lnTo>
                    <a:cubicBezTo>
                      <a:pt x="154" y="439"/>
                      <a:pt x="145" y="457"/>
                      <a:pt x="138" y="476"/>
                    </a:cubicBezTo>
                    <a:lnTo>
                      <a:pt x="32" y="476"/>
                    </a:lnTo>
                    <a:lnTo>
                      <a:pt x="6" y="584"/>
                    </a:lnTo>
                    <a:lnTo>
                      <a:pt x="100" y="634"/>
                    </a:lnTo>
                    <a:cubicBezTo>
                      <a:pt x="98" y="657"/>
                      <a:pt x="97" y="680"/>
                      <a:pt x="97" y="703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3" y="864"/>
                    </a:lnTo>
                    <a:cubicBezTo>
                      <a:pt x="130" y="887"/>
                      <a:pt x="139" y="909"/>
                      <a:pt x="148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69"/>
                    </a:lnTo>
                    <a:cubicBezTo>
                      <a:pt x="248" y="1086"/>
                      <a:pt x="263" y="1101"/>
                      <a:pt x="278" y="1116"/>
                    </a:cubicBezTo>
                    <a:lnTo>
                      <a:pt x="236" y="1216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3"/>
                      <a:pt x="454" y="1233"/>
                      <a:pt x="477" y="1242"/>
                    </a:cubicBezTo>
                    <a:lnTo>
                      <a:pt x="477" y="1353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Freeform 9"/>
              <p:cNvSpPr/>
              <p:nvPr/>
            </p:nvSpPr>
            <p:spPr bwMode="auto">
              <a:xfrm>
                <a:off x="3714461" y="4257626"/>
                <a:ext cx="1027308" cy="1027308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6" y="958"/>
                      <a:pt x="1062" y="68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4327970" y="1792649"/>
              <a:ext cx="1264071" cy="1264071"/>
              <a:chOff x="4637435" y="2231854"/>
              <a:chExt cx="1264071" cy="1264071"/>
            </a:xfrm>
          </p:grpSpPr>
          <p:sp>
            <p:nvSpPr>
              <p:cNvPr id="59" name="Freeform 10"/>
              <p:cNvSpPr>
                <a:spLocks noEditPoints="1"/>
              </p:cNvSpPr>
              <p:nvPr/>
            </p:nvSpPr>
            <p:spPr bwMode="auto">
              <a:xfrm>
                <a:off x="4637435" y="2231854"/>
                <a:ext cx="1264071" cy="1264071"/>
              </a:xfrm>
              <a:custGeom>
                <a:avLst/>
                <a:gdLst>
                  <a:gd name="T0" fmla="*/ 813 w 1386"/>
                  <a:gd name="T1" fmla="*/ 164 h 1386"/>
                  <a:gd name="T2" fmla="*/ 561 w 1386"/>
                  <a:gd name="T3" fmla="*/ 1219 h 1386"/>
                  <a:gd name="T4" fmla="*/ 477 w 1386"/>
                  <a:gd name="T5" fmla="*/ 1354 h 1386"/>
                  <a:gd name="T6" fmla="*/ 638 w 1386"/>
                  <a:gd name="T7" fmla="*/ 1279 h 1386"/>
                  <a:gd name="T8" fmla="*/ 751 w 1386"/>
                  <a:gd name="T9" fmla="*/ 1386 h 1386"/>
                  <a:gd name="T10" fmla="*/ 871 w 1386"/>
                  <a:gd name="T11" fmla="*/ 1252 h 1386"/>
                  <a:gd name="T12" fmla="*/ 1008 w 1386"/>
                  <a:gd name="T13" fmla="*/ 1313 h 1386"/>
                  <a:gd name="T14" fmla="*/ 1067 w 1386"/>
                  <a:gd name="T15" fmla="*/ 1142 h 1386"/>
                  <a:gd name="T16" fmla="*/ 1229 w 1386"/>
                  <a:gd name="T17" fmla="*/ 1136 h 1386"/>
                  <a:gd name="T18" fmla="*/ 1215 w 1386"/>
                  <a:gd name="T19" fmla="*/ 955 h 1386"/>
                  <a:gd name="T20" fmla="*/ 1354 w 1386"/>
                  <a:gd name="T21" fmla="*/ 909 h 1386"/>
                  <a:gd name="T22" fmla="*/ 1274 w 1386"/>
                  <a:gd name="T23" fmla="*/ 745 h 1386"/>
                  <a:gd name="T24" fmla="*/ 1386 w 1386"/>
                  <a:gd name="T25" fmla="*/ 642 h 1386"/>
                  <a:gd name="T26" fmla="*/ 1251 w 1386"/>
                  <a:gd name="T27" fmla="*/ 521 h 1386"/>
                  <a:gd name="T28" fmla="*/ 1313 w 1386"/>
                  <a:gd name="T29" fmla="*/ 378 h 1386"/>
                  <a:gd name="T30" fmla="*/ 1143 w 1386"/>
                  <a:gd name="T31" fmla="*/ 318 h 1386"/>
                  <a:gd name="T32" fmla="*/ 1150 w 1386"/>
                  <a:gd name="T33" fmla="*/ 169 h 1386"/>
                  <a:gd name="T34" fmla="*/ 972 w 1386"/>
                  <a:gd name="T35" fmla="*/ 176 h 1386"/>
                  <a:gd name="T36" fmla="*/ 909 w 1386"/>
                  <a:gd name="T37" fmla="*/ 32 h 1386"/>
                  <a:gd name="T38" fmla="*/ 749 w 1386"/>
                  <a:gd name="T39" fmla="*/ 105 h 1386"/>
                  <a:gd name="T40" fmla="*/ 635 w 1386"/>
                  <a:gd name="T41" fmla="*/ 0 h 1386"/>
                  <a:gd name="T42" fmla="*/ 516 w 1386"/>
                  <a:gd name="T43" fmla="*/ 128 h 1386"/>
                  <a:gd name="T44" fmla="*/ 378 w 1386"/>
                  <a:gd name="T45" fmla="*/ 73 h 1386"/>
                  <a:gd name="T46" fmla="*/ 316 w 1386"/>
                  <a:gd name="T47" fmla="*/ 234 h 1386"/>
                  <a:gd name="T48" fmla="*/ 157 w 1386"/>
                  <a:gd name="T49" fmla="*/ 250 h 1386"/>
                  <a:gd name="T50" fmla="*/ 163 w 1386"/>
                  <a:gd name="T51" fmla="*/ 422 h 1386"/>
                  <a:gd name="T52" fmla="*/ 32 w 1386"/>
                  <a:gd name="T53" fmla="*/ 477 h 1386"/>
                  <a:gd name="T54" fmla="*/ 100 w 1386"/>
                  <a:gd name="T55" fmla="*/ 635 h 1386"/>
                  <a:gd name="T56" fmla="*/ 0 w 1386"/>
                  <a:gd name="T57" fmla="*/ 744 h 1386"/>
                  <a:gd name="T58" fmla="*/ 123 w 1386"/>
                  <a:gd name="T59" fmla="*/ 864 h 1386"/>
                  <a:gd name="T60" fmla="*/ 73 w 1386"/>
                  <a:gd name="T61" fmla="*/ 1008 h 1386"/>
                  <a:gd name="T62" fmla="*/ 235 w 1386"/>
                  <a:gd name="T63" fmla="*/ 1070 h 1386"/>
                  <a:gd name="T64" fmla="*/ 236 w 1386"/>
                  <a:gd name="T65" fmla="*/ 1217 h 1386"/>
                  <a:gd name="T66" fmla="*/ 411 w 1386"/>
                  <a:gd name="T67" fmla="*/ 1213 h 1386"/>
                  <a:gd name="T68" fmla="*/ 477 w 1386"/>
                  <a:gd name="T69" fmla="*/ 1354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6">
                    <a:moveTo>
                      <a:pt x="160" y="566"/>
                    </a:moveTo>
                    <a:cubicBezTo>
                      <a:pt x="229" y="274"/>
                      <a:pt x="522" y="95"/>
                      <a:pt x="813" y="164"/>
                    </a:cubicBezTo>
                    <a:cubicBezTo>
                      <a:pt x="1105" y="234"/>
                      <a:pt x="1284" y="527"/>
                      <a:pt x="1215" y="818"/>
                    </a:cubicBezTo>
                    <a:cubicBezTo>
                      <a:pt x="1145" y="1109"/>
                      <a:pt x="852" y="1289"/>
                      <a:pt x="561" y="1219"/>
                    </a:cubicBezTo>
                    <a:cubicBezTo>
                      <a:pt x="270" y="1150"/>
                      <a:pt x="90" y="857"/>
                      <a:pt x="160" y="566"/>
                    </a:cubicBezTo>
                    <a:close/>
                    <a:moveTo>
                      <a:pt x="477" y="1354"/>
                    </a:moveTo>
                    <a:lnTo>
                      <a:pt x="584" y="1380"/>
                    </a:lnTo>
                    <a:lnTo>
                      <a:pt x="638" y="1279"/>
                    </a:lnTo>
                    <a:cubicBezTo>
                      <a:pt x="661" y="1281"/>
                      <a:pt x="684" y="1282"/>
                      <a:pt x="707" y="1281"/>
                    </a:cubicBezTo>
                    <a:lnTo>
                      <a:pt x="751" y="1386"/>
                    </a:lnTo>
                    <a:lnTo>
                      <a:pt x="860" y="1368"/>
                    </a:lnTo>
                    <a:lnTo>
                      <a:pt x="871" y="1252"/>
                    </a:lnTo>
                    <a:cubicBezTo>
                      <a:pt x="889" y="1246"/>
                      <a:pt x="907" y="1239"/>
                      <a:pt x="925" y="1231"/>
                    </a:cubicBezTo>
                    <a:lnTo>
                      <a:pt x="1008" y="1313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7"/>
                      <a:pt x="1103" y="1111"/>
                      <a:pt x="1119" y="1093"/>
                    </a:cubicBezTo>
                    <a:lnTo>
                      <a:pt x="1229" y="1136"/>
                    </a:lnTo>
                    <a:lnTo>
                      <a:pt x="1292" y="1045"/>
                    </a:lnTo>
                    <a:lnTo>
                      <a:pt x="1215" y="955"/>
                    </a:lnTo>
                    <a:cubicBezTo>
                      <a:pt x="1222" y="940"/>
                      <a:pt x="1229" y="925"/>
                      <a:pt x="1235" y="909"/>
                    </a:cubicBezTo>
                    <a:lnTo>
                      <a:pt x="1354" y="909"/>
                    </a:lnTo>
                    <a:lnTo>
                      <a:pt x="1379" y="802"/>
                    </a:lnTo>
                    <a:lnTo>
                      <a:pt x="1274" y="745"/>
                    </a:lnTo>
                    <a:cubicBezTo>
                      <a:pt x="1276" y="726"/>
                      <a:pt x="1277" y="706"/>
                      <a:pt x="1277" y="687"/>
                    </a:cubicBezTo>
                    <a:lnTo>
                      <a:pt x="1386" y="642"/>
                    </a:lnTo>
                    <a:lnTo>
                      <a:pt x="1369" y="533"/>
                    </a:lnTo>
                    <a:lnTo>
                      <a:pt x="1251" y="521"/>
                    </a:lnTo>
                    <a:cubicBezTo>
                      <a:pt x="1245" y="501"/>
                      <a:pt x="1238" y="481"/>
                      <a:pt x="1230" y="462"/>
                    </a:cubicBezTo>
                    <a:lnTo>
                      <a:pt x="1313" y="378"/>
                    </a:lnTo>
                    <a:lnTo>
                      <a:pt x="1255" y="285"/>
                    </a:lnTo>
                    <a:lnTo>
                      <a:pt x="1143" y="318"/>
                    </a:lnTo>
                    <a:cubicBezTo>
                      <a:pt x="1131" y="304"/>
                      <a:pt x="1119" y="289"/>
                      <a:pt x="1105" y="276"/>
                    </a:cubicBezTo>
                    <a:lnTo>
                      <a:pt x="1150" y="169"/>
                    </a:lnTo>
                    <a:lnTo>
                      <a:pt x="1061" y="104"/>
                    </a:lnTo>
                    <a:lnTo>
                      <a:pt x="972" y="176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7"/>
                    </a:lnTo>
                    <a:lnTo>
                      <a:pt x="749" y="105"/>
                    </a:lnTo>
                    <a:cubicBezTo>
                      <a:pt x="725" y="103"/>
                      <a:pt x="701" y="102"/>
                      <a:pt x="678" y="102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8"/>
                    </a:lnTo>
                    <a:cubicBezTo>
                      <a:pt x="495" y="134"/>
                      <a:pt x="475" y="141"/>
                      <a:pt x="455" y="150"/>
                    </a:cubicBezTo>
                    <a:lnTo>
                      <a:pt x="378" y="73"/>
                    </a:lnTo>
                    <a:lnTo>
                      <a:pt x="284" y="131"/>
                    </a:lnTo>
                    <a:lnTo>
                      <a:pt x="316" y="234"/>
                    </a:lnTo>
                    <a:cubicBezTo>
                      <a:pt x="295" y="251"/>
                      <a:pt x="275" y="269"/>
                      <a:pt x="256" y="289"/>
                    </a:cubicBezTo>
                    <a:lnTo>
                      <a:pt x="157" y="250"/>
                    </a:lnTo>
                    <a:lnTo>
                      <a:pt x="94" y="341"/>
                    </a:lnTo>
                    <a:lnTo>
                      <a:pt x="163" y="422"/>
                    </a:lnTo>
                    <a:cubicBezTo>
                      <a:pt x="154" y="440"/>
                      <a:pt x="146" y="458"/>
                      <a:pt x="138" y="477"/>
                    </a:cubicBezTo>
                    <a:lnTo>
                      <a:pt x="32" y="477"/>
                    </a:lnTo>
                    <a:lnTo>
                      <a:pt x="7" y="584"/>
                    </a:lnTo>
                    <a:lnTo>
                      <a:pt x="100" y="635"/>
                    </a:lnTo>
                    <a:cubicBezTo>
                      <a:pt x="98" y="658"/>
                      <a:pt x="97" y="681"/>
                      <a:pt x="98" y="704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3" y="864"/>
                    </a:lnTo>
                    <a:cubicBezTo>
                      <a:pt x="130" y="887"/>
                      <a:pt x="139" y="910"/>
                      <a:pt x="149" y="932"/>
                    </a:cubicBezTo>
                    <a:lnTo>
                      <a:pt x="73" y="1008"/>
                    </a:lnTo>
                    <a:lnTo>
                      <a:pt x="131" y="1102"/>
                    </a:lnTo>
                    <a:lnTo>
                      <a:pt x="235" y="1070"/>
                    </a:lnTo>
                    <a:cubicBezTo>
                      <a:pt x="248" y="1086"/>
                      <a:pt x="263" y="1102"/>
                      <a:pt x="278" y="1116"/>
                    </a:cubicBezTo>
                    <a:lnTo>
                      <a:pt x="236" y="1217"/>
                    </a:lnTo>
                    <a:lnTo>
                      <a:pt x="325" y="1283"/>
                    </a:lnTo>
                    <a:lnTo>
                      <a:pt x="411" y="1213"/>
                    </a:lnTo>
                    <a:cubicBezTo>
                      <a:pt x="432" y="1224"/>
                      <a:pt x="454" y="1234"/>
                      <a:pt x="477" y="1242"/>
                    </a:cubicBezTo>
                    <a:lnTo>
                      <a:pt x="477" y="1354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4749797" y="2348228"/>
                <a:ext cx="1027308" cy="1031321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1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6537621" y="1834072"/>
              <a:ext cx="1264071" cy="1264071"/>
              <a:chOff x="6847086" y="2273277"/>
              <a:chExt cx="1264071" cy="1264071"/>
            </a:xfrm>
          </p:grpSpPr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847086" y="2273277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9 h 1385"/>
                  <a:gd name="T4" fmla="*/ 477 w 1386"/>
                  <a:gd name="T5" fmla="*/ 1354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2 h 1385"/>
                  <a:gd name="T12" fmla="*/ 1008 w 1386"/>
                  <a:gd name="T13" fmla="*/ 1313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9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1 w 1386"/>
                  <a:gd name="T27" fmla="*/ 520 h 1385"/>
                  <a:gd name="T28" fmla="*/ 1313 w 1386"/>
                  <a:gd name="T29" fmla="*/ 378 h 1385"/>
                  <a:gd name="T30" fmla="*/ 1144 w 1386"/>
                  <a:gd name="T31" fmla="*/ 318 h 1385"/>
                  <a:gd name="T32" fmla="*/ 1150 w 1386"/>
                  <a:gd name="T33" fmla="*/ 169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9 w 1386"/>
                  <a:gd name="T39" fmla="*/ 105 h 1385"/>
                  <a:gd name="T40" fmla="*/ 635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3 h 1385"/>
                  <a:gd name="T46" fmla="*/ 316 w 1386"/>
                  <a:gd name="T47" fmla="*/ 234 h 1385"/>
                  <a:gd name="T48" fmla="*/ 157 w 1386"/>
                  <a:gd name="T49" fmla="*/ 250 h 1385"/>
                  <a:gd name="T50" fmla="*/ 163 w 1386"/>
                  <a:gd name="T51" fmla="*/ 422 h 1385"/>
                  <a:gd name="T52" fmla="*/ 32 w 1386"/>
                  <a:gd name="T53" fmla="*/ 477 h 1385"/>
                  <a:gd name="T54" fmla="*/ 101 w 1386"/>
                  <a:gd name="T55" fmla="*/ 634 h 1385"/>
                  <a:gd name="T56" fmla="*/ 0 w 1386"/>
                  <a:gd name="T57" fmla="*/ 744 h 1385"/>
                  <a:gd name="T58" fmla="*/ 124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70 h 1385"/>
                  <a:gd name="T64" fmla="*/ 236 w 1386"/>
                  <a:gd name="T65" fmla="*/ 1217 h 1385"/>
                  <a:gd name="T66" fmla="*/ 411 w 1386"/>
                  <a:gd name="T67" fmla="*/ 1212 h 1385"/>
                  <a:gd name="T68" fmla="*/ 477 w 1386"/>
                  <a:gd name="T69" fmla="*/ 1354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29" y="274"/>
                      <a:pt x="522" y="94"/>
                      <a:pt x="813" y="164"/>
                    </a:cubicBezTo>
                    <a:cubicBezTo>
                      <a:pt x="1105" y="234"/>
                      <a:pt x="1284" y="526"/>
                      <a:pt x="1215" y="817"/>
                    </a:cubicBezTo>
                    <a:cubicBezTo>
                      <a:pt x="1145" y="1109"/>
                      <a:pt x="852" y="1288"/>
                      <a:pt x="561" y="1219"/>
                    </a:cubicBezTo>
                    <a:cubicBezTo>
                      <a:pt x="270" y="1149"/>
                      <a:pt x="90" y="857"/>
                      <a:pt x="160" y="565"/>
                    </a:cubicBezTo>
                    <a:close/>
                    <a:moveTo>
                      <a:pt x="477" y="1354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7" y="1281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2"/>
                    </a:lnTo>
                    <a:cubicBezTo>
                      <a:pt x="889" y="1246"/>
                      <a:pt x="907" y="1239"/>
                      <a:pt x="925" y="1231"/>
                    </a:cubicBezTo>
                    <a:lnTo>
                      <a:pt x="1008" y="1313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7"/>
                      <a:pt x="1103" y="1110"/>
                      <a:pt x="1119" y="1093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40"/>
                      <a:pt x="1229" y="924"/>
                      <a:pt x="1235" y="909"/>
                    </a:cubicBezTo>
                    <a:lnTo>
                      <a:pt x="1354" y="909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6"/>
                      <a:pt x="1277" y="706"/>
                      <a:pt x="1277" y="687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1" y="520"/>
                    </a:lnTo>
                    <a:cubicBezTo>
                      <a:pt x="1245" y="500"/>
                      <a:pt x="1238" y="481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4" y="318"/>
                    </a:lnTo>
                    <a:cubicBezTo>
                      <a:pt x="1131" y="303"/>
                      <a:pt x="1119" y="289"/>
                      <a:pt x="1105" y="275"/>
                    </a:cubicBezTo>
                    <a:lnTo>
                      <a:pt x="1150" y="169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6"/>
                    </a:lnTo>
                    <a:lnTo>
                      <a:pt x="749" y="105"/>
                    </a:lnTo>
                    <a:cubicBezTo>
                      <a:pt x="725" y="103"/>
                      <a:pt x="701" y="101"/>
                      <a:pt x="678" y="102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4"/>
                      <a:pt x="475" y="141"/>
                      <a:pt x="455" y="149"/>
                    </a:cubicBezTo>
                    <a:lnTo>
                      <a:pt x="378" y="73"/>
                    </a:lnTo>
                    <a:lnTo>
                      <a:pt x="284" y="131"/>
                    </a:lnTo>
                    <a:lnTo>
                      <a:pt x="316" y="234"/>
                    </a:lnTo>
                    <a:cubicBezTo>
                      <a:pt x="295" y="251"/>
                      <a:pt x="275" y="269"/>
                      <a:pt x="257" y="289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2"/>
                    </a:lnTo>
                    <a:cubicBezTo>
                      <a:pt x="154" y="439"/>
                      <a:pt x="146" y="458"/>
                      <a:pt x="138" y="477"/>
                    </a:cubicBezTo>
                    <a:lnTo>
                      <a:pt x="32" y="477"/>
                    </a:lnTo>
                    <a:lnTo>
                      <a:pt x="7" y="584"/>
                    </a:lnTo>
                    <a:lnTo>
                      <a:pt x="101" y="634"/>
                    </a:lnTo>
                    <a:cubicBezTo>
                      <a:pt x="98" y="658"/>
                      <a:pt x="97" y="681"/>
                      <a:pt x="98" y="704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4" y="864"/>
                    </a:lnTo>
                    <a:cubicBezTo>
                      <a:pt x="131" y="887"/>
                      <a:pt x="139" y="909"/>
                      <a:pt x="149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70"/>
                    </a:lnTo>
                    <a:cubicBezTo>
                      <a:pt x="249" y="1086"/>
                      <a:pt x="263" y="1101"/>
                      <a:pt x="278" y="1116"/>
                    </a:cubicBezTo>
                    <a:lnTo>
                      <a:pt x="236" y="1217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4"/>
                      <a:pt x="454" y="1233"/>
                      <a:pt x="477" y="1242"/>
                    </a:cubicBezTo>
                    <a:lnTo>
                      <a:pt x="477" y="1354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Freeform 15"/>
              <p:cNvSpPr/>
              <p:nvPr/>
            </p:nvSpPr>
            <p:spPr bwMode="auto">
              <a:xfrm>
                <a:off x="6959448" y="2389652"/>
                <a:ext cx="1027308" cy="1031321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7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518715" y="3641573"/>
              <a:ext cx="1264071" cy="1264071"/>
              <a:chOff x="7775541" y="4141250"/>
              <a:chExt cx="1264071" cy="1264071"/>
            </a:xfrm>
          </p:grpSpPr>
          <p:sp>
            <p:nvSpPr>
              <p:cNvPr id="50" name="Freeform 16"/>
              <p:cNvSpPr>
                <a:spLocks noEditPoints="1"/>
              </p:cNvSpPr>
              <p:nvPr/>
            </p:nvSpPr>
            <p:spPr bwMode="auto">
              <a:xfrm>
                <a:off x="7775541" y="4141250"/>
                <a:ext cx="1264071" cy="1264071"/>
              </a:xfrm>
              <a:custGeom>
                <a:avLst/>
                <a:gdLst>
                  <a:gd name="T0" fmla="*/ 813 w 1386"/>
                  <a:gd name="T1" fmla="*/ 164 h 1385"/>
                  <a:gd name="T2" fmla="*/ 561 w 1386"/>
                  <a:gd name="T3" fmla="*/ 1218 h 1385"/>
                  <a:gd name="T4" fmla="*/ 477 w 1386"/>
                  <a:gd name="T5" fmla="*/ 1353 h 1385"/>
                  <a:gd name="T6" fmla="*/ 638 w 1386"/>
                  <a:gd name="T7" fmla="*/ 1279 h 1385"/>
                  <a:gd name="T8" fmla="*/ 751 w 1386"/>
                  <a:gd name="T9" fmla="*/ 1385 h 1385"/>
                  <a:gd name="T10" fmla="*/ 871 w 1386"/>
                  <a:gd name="T11" fmla="*/ 1251 h 1385"/>
                  <a:gd name="T12" fmla="*/ 1008 w 1386"/>
                  <a:gd name="T13" fmla="*/ 1312 h 1385"/>
                  <a:gd name="T14" fmla="*/ 1067 w 1386"/>
                  <a:gd name="T15" fmla="*/ 1142 h 1385"/>
                  <a:gd name="T16" fmla="*/ 1229 w 1386"/>
                  <a:gd name="T17" fmla="*/ 1135 h 1385"/>
                  <a:gd name="T18" fmla="*/ 1215 w 1386"/>
                  <a:gd name="T19" fmla="*/ 954 h 1385"/>
                  <a:gd name="T20" fmla="*/ 1354 w 1386"/>
                  <a:gd name="T21" fmla="*/ 908 h 1385"/>
                  <a:gd name="T22" fmla="*/ 1274 w 1386"/>
                  <a:gd name="T23" fmla="*/ 745 h 1385"/>
                  <a:gd name="T24" fmla="*/ 1386 w 1386"/>
                  <a:gd name="T25" fmla="*/ 641 h 1385"/>
                  <a:gd name="T26" fmla="*/ 1252 w 1386"/>
                  <a:gd name="T27" fmla="*/ 520 h 1385"/>
                  <a:gd name="T28" fmla="*/ 1313 w 1386"/>
                  <a:gd name="T29" fmla="*/ 378 h 1385"/>
                  <a:gd name="T30" fmla="*/ 1144 w 1386"/>
                  <a:gd name="T31" fmla="*/ 318 h 1385"/>
                  <a:gd name="T32" fmla="*/ 1150 w 1386"/>
                  <a:gd name="T33" fmla="*/ 168 h 1385"/>
                  <a:gd name="T34" fmla="*/ 972 w 1386"/>
                  <a:gd name="T35" fmla="*/ 175 h 1385"/>
                  <a:gd name="T36" fmla="*/ 909 w 1386"/>
                  <a:gd name="T37" fmla="*/ 32 h 1385"/>
                  <a:gd name="T38" fmla="*/ 749 w 1386"/>
                  <a:gd name="T39" fmla="*/ 105 h 1385"/>
                  <a:gd name="T40" fmla="*/ 635 w 1386"/>
                  <a:gd name="T41" fmla="*/ 0 h 1385"/>
                  <a:gd name="T42" fmla="*/ 516 w 1386"/>
                  <a:gd name="T43" fmla="*/ 127 h 1385"/>
                  <a:gd name="T44" fmla="*/ 378 w 1386"/>
                  <a:gd name="T45" fmla="*/ 72 h 1385"/>
                  <a:gd name="T46" fmla="*/ 316 w 1386"/>
                  <a:gd name="T47" fmla="*/ 233 h 1385"/>
                  <a:gd name="T48" fmla="*/ 157 w 1386"/>
                  <a:gd name="T49" fmla="*/ 250 h 1385"/>
                  <a:gd name="T50" fmla="*/ 163 w 1386"/>
                  <a:gd name="T51" fmla="*/ 421 h 1385"/>
                  <a:gd name="T52" fmla="*/ 32 w 1386"/>
                  <a:gd name="T53" fmla="*/ 476 h 1385"/>
                  <a:gd name="T54" fmla="*/ 101 w 1386"/>
                  <a:gd name="T55" fmla="*/ 634 h 1385"/>
                  <a:gd name="T56" fmla="*/ 0 w 1386"/>
                  <a:gd name="T57" fmla="*/ 744 h 1385"/>
                  <a:gd name="T58" fmla="*/ 124 w 1386"/>
                  <a:gd name="T59" fmla="*/ 864 h 1385"/>
                  <a:gd name="T60" fmla="*/ 73 w 1386"/>
                  <a:gd name="T61" fmla="*/ 1007 h 1385"/>
                  <a:gd name="T62" fmla="*/ 235 w 1386"/>
                  <a:gd name="T63" fmla="*/ 1069 h 1385"/>
                  <a:gd name="T64" fmla="*/ 236 w 1386"/>
                  <a:gd name="T65" fmla="*/ 1216 h 1385"/>
                  <a:gd name="T66" fmla="*/ 411 w 1386"/>
                  <a:gd name="T67" fmla="*/ 1212 h 1385"/>
                  <a:gd name="T68" fmla="*/ 477 w 1386"/>
                  <a:gd name="T69" fmla="*/ 1353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86" h="1385">
                    <a:moveTo>
                      <a:pt x="160" y="565"/>
                    </a:moveTo>
                    <a:cubicBezTo>
                      <a:pt x="230" y="274"/>
                      <a:pt x="522" y="94"/>
                      <a:pt x="813" y="164"/>
                    </a:cubicBezTo>
                    <a:cubicBezTo>
                      <a:pt x="1105" y="233"/>
                      <a:pt x="1284" y="526"/>
                      <a:pt x="1215" y="817"/>
                    </a:cubicBezTo>
                    <a:cubicBezTo>
                      <a:pt x="1145" y="1108"/>
                      <a:pt x="853" y="1288"/>
                      <a:pt x="561" y="1218"/>
                    </a:cubicBezTo>
                    <a:cubicBezTo>
                      <a:pt x="270" y="1149"/>
                      <a:pt x="90" y="856"/>
                      <a:pt x="160" y="565"/>
                    </a:cubicBezTo>
                    <a:close/>
                    <a:moveTo>
                      <a:pt x="477" y="1353"/>
                    </a:moveTo>
                    <a:lnTo>
                      <a:pt x="584" y="1379"/>
                    </a:lnTo>
                    <a:lnTo>
                      <a:pt x="638" y="1279"/>
                    </a:lnTo>
                    <a:cubicBezTo>
                      <a:pt x="661" y="1281"/>
                      <a:pt x="684" y="1281"/>
                      <a:pt x="707" y="1280"/>
                    </a:cubicBezTo>
                    <a:lnTo>
                      <a:pt x="751" y="1385"/>
                    </a:lnTo>
                    <a:lnTo>
                      <a:pt x="860" y="1367"/>
                    </a:lnTo>
                    <a:lnTo>
                      <a:pt x="871" y="1251"/>
                    </a:lnTo>
                    <a:cubicBezTo>
                      <a:pt x="889" y="1245"/>
                      <a:pt x="907" y="1238"/>
                      <a:pt x="925" y="1230"/>
                    </a:cubicBezTo>
                    <a:lnTo>
                      <a:pt x="1008" y="1312"/>
                    </a:lnTo>
                    <a:lnTo>
                      <a:pt x="1102" y="1255"/>
                    </a:lnTo>
                    <a:lnTo>
                      <a:pt x="1067" y="1142"/>
                    </a:lnTo>
                    <a:cubicBezTo>
                      <a:pt x="1086" y="1126"/>
                      <a:pt x="1103" y="1110"/>
                      <a:pt x="1119" y="1092"/>
                    </a:cubicBezTo>
                    <a:lnTo>
                      <a:pt x="1229" y="1135"/>
                    </a:lnTo>
                    <a:lnTo>
                      <a:pt x="1292" y="1045"/>
                    </a:lnTo>
                    <a:lnTo>
                      <a:pt x="1215" y="954"/>
                    </a:lnTo>
                    <a:cubicBezTo>
                      <a:pt x="1222" y="939"/>
                      <a:pt x="1229" y="924"/>
                      <a:pt x="1235" y="909"/>
                    </a:cubicBezTo>
                    <a:lnTo>
                      <a:pt x="1354" y="908"/>
                    </a:lnTo>
                    <a:lnTo>
                      <a:pt x="1379" y="801"/>
                    </a:lnTo>
                    <a:lnTo>
                      <a:pt x="1274" y="745"/>
                    </a:lnTo>
                    <a:cubicBezTo>
                      <a:pt x="1276" y="725"/>
                      <a:pt x="1277" y="706"/>
                      <a:pt x="1277" y="686"/>
                    </a:cubicBezTo>
                    <a:lnTo>
                      <a:pt x="1386" y="641"/>
                    </a:lnTo>
                    <a:lnTo>
                      <a:pt x="1369" y="532"/>
                    </a:lnTo>
                    <a:lnTo>
                      <a:pt x="1252" y="520"/>
                    </a:lnTo>
                    <a:cubicBezTo>
                      <a:pt x="1245" y="500"/>
                      <a:pt x="1238" y="480"/>
                      <a:pt x="1230" y="461"/>
                    </a:cubicBezTo>
                    <a:lnTo>
                      <a:pt x="1313" y="378"/>
                    </a:lnTo>
                    <a:lnTo>
                      <a:pt x="1255" y="284"/>
                    </a:lnTo>
                    <a:lnTo>
                      <a:pt x="1144" y="318"/>
                    </a:lnTo>
                    <a:cubicBezTo>
                      <a:pt x="1131" y="303"/>
                      <a:pt x="1119" y="289"/>
                      <a:pt x="1105" y="275"/>
                    </a:cubicBezTo>
                    <a:lnTo>
                      <a:pt x="1150" y="168"/>
                    </a:lnTo>
                    <a:lnTo>
                      <a:pt x="1061" y="103"/>
                    </a:lnTo>
                    <a:lnTo>
                      <a:pt x="972" y="175"/>
                    </a:lnTo>
                    <a:cubicBezTo>
                      <a:pt x="952" y="164"/>
                      <a:pt x="931" y="154"/>
                      <a:pt x="909" y="145"/>
                    </a:cubicBezTo>
                    <a:lnTo>
                      <a:pt x="909" y="32"/>
                    </a:lnTo>
                    <a:lnTo>
                      <a:pt x="802" y="6"/>
                    </a:lnTo>
                    <a:lnTo>
                      <a:pt x="749" y="105"/>
                    </a:lnTo>
                    <a:cubicBezTo>
                      <a:pt x="725" y="102"/>
                      <a:pt x="701" y="101"/>
                      <a:pt x="678" y="101"/>
                    </a:cubicBezTo>
                    <a:lnTo>
                      <a:pt x="635" y="0"/>
                    </a:lnTo>
                    <a:lnTo>
                      <a:pt x="526" y="18"/>
                    </a:lnTo>
                    <a:lnTo>
                      <a:pt x="516" y="127"/>
                    </a:lnTo>
                    <a:cubicBezTo>
                      <a:pt x="495" y="133"/>
                      <a:pt x="475" y="140"/>
                      <a:pt x="455" y="149"/>
                    </a:cubicBezTo>
                    <a:lnTo>
                      <a:pt x="378" y="72"/>
                    </a:lnTo>
                    <a:lnTo>
                      <a:pt x="285" y="130"/>
                    </a:lnTo>
                    <a:lnTo>
                      <a:pt x="316" y="233"/>
                    </a:lnTo>
                    <a:cubicBezTo>
                      <a:pt x="295" y="250"/>
                      <a:pt x="275" y="269"/>
                      <a:pt x="257" y="288"/>
                    </a:cubicBezTo>
                    <a:lnTo>
                      <a:pt x="157" y="250"/>
                    </a:lnTo>
                    <a:lnTo>
                      <a:pt x="94" y="340"/>
                    </a:lnTo>
                    <a:lnTo>
                      <a:pt x="163" y="421"/>
                    </a:lnTo>
                    <a:cubicBezTo>
                      <a:pt x="154" y="439"/>
                      <a:pt x="146" y="457"/>
                      <a:pt x="138" y="476"/>
                    </a:cubicBezTo>
                    <a:lnTo>
                      <a:pt x="32" y="476"/>
                    </a:lnTo>
                    <a:lnTo>
                      <a:pt x="7" y="584"/>
                    </a:lnTo>
                    <a:lnTo>
                      <a:pt x="101" y="634"/>
                    </a:lnTo>
                    <a:cubicBezTo>
                      <a:pt x="98" y="657"/>
                      <a:pt x="97" y="680"/>
                      <a:pt x="98" y="703"/>
                    </a:cubicBezTo>
                    <a:lnTo>
                      <a:pt x="0" y="744"/>
                    </a:lnTo>
                    <a:lnTo>
                      <a:pt x="17" y="853"/>
                    </a:lnTo>
                    <a:lnTo>
                      <a:pt x="124" y="864"/>
                    </a:lnTo>
                    <a:cubicBezTo>
                      <a:pt x="131" y="887"/>
                      <a:pt x="139" y="909"/>
                      <a:pt x="149" y="931"/>
                    </a:cubicBezTo>
                    <a:lnTo>
                      <a:pt x="73" y="1007"/>
                    </a:lnTo>
                    <a:lnTo>
                      <a:pt x="131" y="1101"/>
                    </a:lnTo>
                    <a:lnTo>
                      <a:pt x="235" y="1069"/>
                    </a:lnTo>
                    <a:cubicBezTo>
                      <a:pt x="249" y="1086"/>
                      <a:pt x="263" y="1101"/>
                      <a:pt x="278" y="1116"/>
                    </a:cubicBezTo>
                    <a:lnTo>
                      <a:pt x="236" y="1216"/>
                    </a:lnTo>
                    <a:lnTo>
                      <a:pt x="325" y="1282"/>
                    </a:lnTo>
                    <a:lnTo>
                      <a:pt x="411" y="1212"/>
                    </a:lnTo>
                    <a:cubicBezTo>
                      <a:pt x="432" y="1223"/>
                      <a:pt x="454" y="1233"/>
                      <a:pt x="477" y="1242"/>
                    </a:cubicBezTo>
                    <a:lnTo>
                      <a:pt x="477" y="1353"/>
                    </a:lnTo>
                    <a:close/>
                  </a:path>
                </a:pathLst>
              </a:custGeom>
              <a:solidFill>
                <a:schemeClr val="bg2">
                  <a:lumMod val="9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7"/>
              <p:cNvSpPr/>
              <p:nvPr/>
            </p:nvSpPr>
            <p:spPr bwMode="auto">
              <a:xfrm>
                <a:off x="7887903" y="4257626"/>
                <a:ext cx="1027308" cy="1027308"/>
              </a:xfrm>
              <a:custGeom>
                <a:avLst/>
                <a:gdLst>
                  <a:gd name="T0" fmla="*/ 1062 w 1128"/>
                  <a:gd name="T1" fmla="*/ 683 h 1128"/>
                  <a:gd name="T2" fmla="*/ 683 w 1128"/>
                  <a:gd name="T3" fmla="*/ 66 h 1128"/>
                  <a:gd name="T4" fmla="*/ 66 w 1128"/>
                  <a:gd name="T5" fmla="*/ 445 h 1128"/>
                  <a:gd name="T6" fmla="*/ 445 w 1128"/>
                  <a:gd name="T7" fmla="*/ 1062 h 1128"/>
                  <a:gd name="T8" fmla="*/ 1062 w 1128"/>
                  <a:gd name="T9" fmla="*/ 683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8" h="1128">
                    <a:moveTo>
                      <a:pt x="1062" y="683"/>
                    </a:moveTo>
                    <a:cubicBezTo>
                      <a:pt x="1128" y="408"/>
                      <a:pt x="958" y="132"/>
                      <a:pt x="683" y="66"/>
                    </a:cubicBezTo>
                    <a:cubicBezTo>
                      <a:pt x="408" y="0"/>
                      <a:pt x="132" y="170"/>
                      <a:pt x="66" y="445"/>
                    </a:cubicBezTo>
                    <a:cubicBezTo>
                      <a:pt x="0" y="720"/>
                      <a:pt x="170" y="996"/>
                      <a:pt x="445" y="1062"/>
                    </a:cubicBezTo>
                    <a:cubicBezTo>
                      <a:pt x="720" y="1128"/>
                      <a:pt x="997" y="958"/>
                      <a:pt x="1062" y="683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4" name="Freeform 18"/>
            <p:cNvSpPr/>
            <p:nvPr/>
          </p:nvSpPr>
          <p:spPr bwMode="auto">
            <a:xfrm>
              <a:off x="5006625" y="3176075"/>
              <a:ext cx="2070669" cy="2042578"/>
            </a:xfrm>
            <a:custGeom>
              <a:avLst/>
              <a:gdLst>
                <a:gd name="T0" fmla="*/ 810 w 2267"/>
                <a:gd name="T1" fmla="*/ 2236 h 2236"/>
                <a:gd name="T2" fmla="*/ 0 w 2267"/>
                <a:gd name="T3" fmla="*/ 1141 h 2236"/>
                <a:gd name="T4" fmla="*/ 1133 w 2267"/>
                <a:gd name="T5" fmla="*/ 0 h 2236"/>
                <a:gd name="T6" fmla="*/ 2267 w 2267"/>
                <a:gd name="T7" fmla="*/ 1141 h 2236"/>
                <a:gd name="T8" fmla="*/ 1456 w 2267"/>
                <a:gd name="T9" fmla="*/ 2236 h 2236"/>
                <a:gd name="T10" fmla="*/ 810 w 2267"/>
                <a:gd name="T11" fmla="*/ 2236 h 2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7" h="2236">
                  <a:moveTo>
                    <a:pt x="810" y="2236"/>
                  </a:moveTo>
                  <a:cubicBezTo>
                    <a:pt x="342" y="2096"/>
                    <a:pt x="0" y="1659"/>
                    <a:pt x="0" y="1141"/>
                  </a:cubicBezTo>
                  <a:cubicBezTo>
                    <a:pt x="0" y="511"/>
                    <a:pt x="507" y="0"/>
                    <a:pt x="1133" y="0"/>
                  </a:cubicBezTo>
                  <a:cubicBezTo>
                    <a:pt x="1759" y="0"/>
                    <a:pt x="2267" y="511"/>
                    <a:pt x="2267" y="1141"/>
                  </a:cubicBezTo>
                  <a:cubicBezTo>
                    <a:pt x="2267" y="1659"/>
                    <a:pt x="1925" y="2096"/>
                    <a:pt x="1456" y="2236"/>
                  </a:cubicBezTo>
                  <a:lnTo>
                    <a:pt x="810" y="2236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400">
                <a:solidFill>
                  <a:srgbClr val="313D5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69956" y="3889707"/>
              <a:ext cx="1935427" cy="53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2"/>
                  </a:solidFill>
                  <a:cs typeface="+mn-ea"/>
                  <a:sym typeface="+mn-lt"/>
                </a:rPr>
                <a:t>需求分析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584046" y="3921193"/>
              <a:ext cx="758436" cy="70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574768" y="2045812"/>
              <a:ext cx="758436" cy="70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784419" y="2083087"/>
              <a:ext cx="758437" cy="70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770510" y="3927615"/>
              <a:ext cx="758436" cy="70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bg2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28">
            <a:extLst>
              <a:ext uri="{FF2B5EF4-FFF2-40B4-BE49-F238E27FC236}">
                <a16:creationId xmlns:a16="http://schemas.microsoft.com/office/drawing/2014/main" id="{1C6FC880-DC7D-F99B-2A0D-19940D6A0F18}"/>
              </a:ext>
            </a:extLst>
          </p:cNvPr>
          <p:cNvSpPr txBox="1"/>
          <p:nvPr/>
        </p:nvSpPr>
        <p:spPr>
          <a:xfrm>
            <a:off x="1236659" y="4519853"/>
            <a:ext cx="2253331" cy="256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文章管理功能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5" grpId="0"/>
      <p:bldP spid="104" grpId="0"/>
      <p:bldP spid="107" grpId="0"/>
      <p:bldP spid="108" grpId="0"/>
      <p:bldP spid="111" grpId="0"/>
      <p:bldP spid="11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2132" y="761700"/>
            <a:ext cx="40232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概要设计</a:t>
            </a:r>
          </a:p>
        </p:txBody>
      </p:sp>
      <p:pic>
        <p:nvPicPr>
          <p:cNvPr id="15" name="Picture 2" descr="D:\快盘\培训PPT\咸安PPT制作培训教程\导出\平板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46" y="2366683"/>
            <a:ext cx="3989720" cy="31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527975" y="2213539"/>
            <a:ext cx="4496308" cy="812210"/>
            <a:chOff x="1007084" y="1225382"/>
            <a:chExt cx="5440787" cy="982821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007084" y="1372699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08363" y="1225382"/>
              <a:ext cx="4639508" cy="982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b="1" dirty="0"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系统架构设计</a:t>
              </a:r>
              <a:endParaRPr lang="en-US" altLang="zh-CN" sz="1600" b="1" dirty="0"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将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Django </a:t>
              </a: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框架与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Blog</a:t>
              </a: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功能相结合，设计出该博客系统的架构。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27975" y="3533875"/>
            <a:ext cx="4496308" cy="1033809"/>
            <a:chOff x="1007084" y="2748996"/>
            <a:chExt cx="5440787" cy="1250969"/>
          </a:xfrm>
        </p:grpSpPr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007084" y="2925107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08363" y="2748996"/>
              <a:ext cx="4639508" cy="1250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b="1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系统功能模块设计</a:t>
              </a:r>
              <a:endParaRPr lang="en-US" altLang="zh-CN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该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Blog</a:t>
              </a: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网站具有两种用户模式，分别为管理员模式和普通用户模式，将网站各种功能根据用户的类型进行合理分配。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27975" y="4854218"/>
            <a:ext cx="4361838" cy="801566"/>
            <a:chOff x="1007084" y="4355902"/>
            <a:chExt cx="5278071" cy="969941"/>
          </a:xfrm>
        </p:grpSpPr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1007084" y="4484588"/>
              <a:ext cx="680125" cy="678007"/>
            </a:xfrm>
            <a:prstGeom prst="ellipse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08364" y="4355902"/>
              <a:ext cx="4476791" cy="969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b="1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数据库结构</a:t>
              </a:r>
              <a:r>
                <a:rPr lang="zh-CN" altLang="en-US" sz="1600" b="1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Arial" panose="020B0604020202020204" pitchFamily="34" charset="0"/>
                </a:rPr>
                <a:t>设计</a:t>
              </a:r>
              <a:endParaRPr lang="en-US" altLang="zh-CN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根据系统功能及数据的属性进行初步规划，再根据各功能模块之间的联系进一步完善数据库设计。</a:t>
              </a:r>
              <a:endPara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97" y="2598822"/>
            <a:ext cx="3568372" cy="227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1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91814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44970" y="3130832"/>
            <a:ext cx="437218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研究方法与参考文献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研究方法</a:t>
            </a:r>
          </a:p>
        </p:txBody>
      </p:sp>
      <p:sp>
        <p:nvSpPr>
          <p:cNvPr id="23" name="圆角右箭头 41"/>
          <p:cNvSpPr/>
          <p:nvPr/>
        </p:nvSpPr>
        <p:spPr>
          <a:xfrm>
            <a:off x="6425956" y="3732535"/>
            <a:ext cx="1185155" cy="198754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44C89"/>
          </a:solidFill>
          <a:ln w="28575" cap="flat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solidFill>
                <a:srgbClr val="213555"/>
              </a:solidFill>
              <a:cs typeface="+mn-ea"/>
              <a:sym typeface="+mn-lt"/>
            </a:endParaRPr>
          </a:p>
        </p:txBody>
      </p:sp>
      <p:sp>
        <p:nvSpPr>
          <p:cNvPr id="24" name="圆角右箭头 52"/>
          <p:cNvSpPr/>
          <p:nvPr/>
        </p:nvSpPr>
        <p:spPr>
          <a:xfrm flipH="1">
            <a:off x="4601666" y="3732535"/>
            <a:ext cx="1185155" cy="198754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44C89"/>
          </a:solidFill>
          <a:ln w="28575" cap="flat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solidFill>
                <a:srgbClr val="213555"/>
              </a:solidFill>
              <a:cs typeface="+mn-ea"/>
              <a:sym typeface="+mn-lt"/>
            </a:endParaRPr>
          </a:p>
        </p:txBody>
      </p:sp>
      <p:sp>
        <p:nvSpPr>
          <p:cNvPr id="27" name="上箭头 45"/>
          <p:cNvSpPr/>
          <p:nvPr/>
        </p:nvSpPr>
        <p:spPr>
          <a:xfrm>
            <a:off x="5819512" y="3294692"/>
            <a:ext cx="601422" cy="2425390"/>
          </a:xfrm>
          <a:prstGeom prst="upArrow">
            <a:avLst/>
          </a:prstGeom>
          <a:solidFill>
            <a:srgbClr val="244C89"/>
          </a:solidFill>
          <a:ln w="28575" cap="flat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solidFill>
                <a:srgbClr val="213555"/>
              </a:solidFill>
              <a:cs typeface="+mn-ea"/>
              <a:sym typeface="+mn-lt"/>
            </a:endParaRPr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9112EB9F-FF7F-D021-F811-84DFB956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334" y="3429000"/>
            <a:ext cx="2882611" cy="1358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经验总结法</a:t>
            </a:r>
            <a:r>
              <a:rPr lang="zh-CN" altLang="en-US" sz="160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zh-CN" altLang="zh-CN" sz="12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通过对实践活动中的具体情况进行归纳与分析，找出其中相同的规律性原理，使之系统化、理论化，上升为经验</a:t>
            </a:r>
            <a:r>
              <a:rPr lang="zh-CN" altLang="en-US" sz="12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b="1" dirty="0">
              <a:solidFill>
                <a:srgbClr val="313D51"/>
              </a:solidFill>
              <a:cs typeface="+mn-ea"/>
              <a:sym typeface="+mn-lt"/>
            </a:endParaRP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D72529A3-0D76-5B1D-AF00-48FA5F37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421" y="3429001"/>
            <a:ext cx="2712245" cy="13585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比较研究法。</a:t>
            </a:r>
            <a:r>
              <a:rPr lang="zh-CN" altLang="zh-CN" sz="12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对各种不同的情况进行分析，找出其中的相似点和不同点，运用多学科的理论、方法和成果从整体上对个人</a:t>
            </a:r>
            <a:r>
              <a:rPr lang="en-US" altLang="zh-CN" sz="12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Blog</a:t>
            </a:r>
            <a:r>
              <a:rPr lang="zh-CN" altLang="zh-CN" sz="12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网站进行评判研究。</a:t>
            </a:r>
            <a:endParaRPr lang="zh-CN" altLang="zh-CN" sz="1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313D51"/>
              </a:solidFill>
              <a:cs typeface="+mn-ea"/>
              <a:sym typeface="+mn-lt"/>
            </a:endParaRP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9141BEA1-AA6A-6A80-014D-58616417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277" y="1692741"/>
            <a:ext cx="3009445" cy="14327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文献研究法</a:t>
            </a:r>
            <a:r>
              <a:rPr lang="zh-CN" altLang="en-US" sz="1600" b="1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zh-CN" altLang="zh-CN" sz="12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通过知网、万方、维普等渠道，阅读搜集相关文献资料并分析，总结个人博客网站现状，了解已有研究思路和方法，为本文深入探究提供理论依据</a:t>
            </a:r>
            <a:r>
              <a:rPr lang="zh-CN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1800" b="1" dirty="0">
              <a:solidFill>
                <a:srgbClr val="313D51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392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192" y="740717"/>
            <a:ext cx="3908878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sp>
        <p:nvSpPr>
          <p:cNvPr id="18" name="Oval 34"/>
          <p:cNvSpPr/>
          <p:nvPr/>
        </p:nvSpPr>
        <p:spPr>
          <a:xfrm>
            <a:off x="4033647" y="20389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01</a:t>
            </a:r>
          </a:p>
        </p:txBody>
      </p:sp>
      <p:sp>
        <p:nvSpPr>
          <p:cNvPr id="20" name="TextBox 53"/>
          <p:cNvSpPr txBox="1"/>
          <p:nvPr/>
        </p:nvSpPr>
        <p:spPr>
          <a:xfrm>
            <a:off x="5676036" y="2149669"/>
            <a:ext cx="6141105" cy="242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常佳宁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李阳齐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的个人博客系统设计开发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[J].</a:t>
            </a:r>
            <a:r>
              <a:rPr lang="zh-CN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中国科技信息</a:t>
            </a:r>
            <a:r>
              <a:rPr lang="en-US" altLang="zh-CN" sz="12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,2021(02):75-77.</a:t>
            </a:r>
            <a:endParaRPr lang="zh-CN" altLang="zh-CN" sz="1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Oval 34"/>
          <p:cNvSpPr/>
          <p:nvPr/>
        </p:nvSpPr>
        <p:spPr>
          <a:xfrm>
            <a:off x="4419410" y="2639019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02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5665649" y="2761291"/>
            <a:ext cx="6001643" cy="233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00" algn="just" latinLnBrk="1">
              <a:lnSpc>
                <a:spcPct val="150000"/>
              </a:lnSpc>
            </a:pPr>
            <a:r>
              <a:rPr lang="zh-CN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杨志庆</a:t>
            </a:r>
            <a:r>
              <a:rPr lang="en-US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zh-CN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Blog</a:t>
            </a:r>
            <a:r>
              <a:rPr lang="zh-CN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系统的开发与实现</a:t>
            </a:r>
            <a:r>
              <a:rPr lang="en-US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[J]. </a:t>
            </a:r>
            <a:r>
              <a:rPr lang="zh-CN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机电一体化</a:t>
            </a:r>
            <a:r>
              <a:rPr lang="en-US" alt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,2013,19(09):69-72.</a:t>
            </a:r>
            <a:endParaRPr lang="zh-CN" altLang="zh-CN" sz="1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Oval 34"/>
          <p:cNvSpPr/>
          <p:nvPr/>
        </p:nvSpPr>
        <p:spPr>
          <a:xfrm>
            <a:off x="4581335" y="3343869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03</a:t>
            </a:r>
          </a:p>
        </p:txBody>
      </p:sp>
      <p:sp>
        <p:nvSpPr>
          <p:cNvPr id="34" name="TextBox 53"/>
          <p:cNvSpPr txBox="1"/>
          <p:nvPr/>
        </p:nvSpPr>
        <p:spPr>
          <a:xfrm>
            <a:off x="5676036" y="3462210"/>
            <a:ext cx="4680769" cy="2142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邬心云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日志式个人博客的自我呈现心理研究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[D].</a:t>
            </a: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华中科技大学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,2012.</a:t>
            </a:r>
            <a:endParaRPr lang="zh-CN" altLang="zh-CN" sz="1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Oval 34"/>
          <p:cNvSpPr/>
          <p:nvPr/>
        </p:nvSpPr>
        <p:spPr>
          <a:xfrm>
            <a:off x="4581335" y="40582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04</a:t>
            </a:r>
          </a:p>
        </p:txBody>
      </p:sp>
      <p:sp>
        <p:nvSpPr>
          <p:cNvPr id="40" name="TextBox 53"/>
          <p:cNvSpPr txBox="1"/>
          <p:nvPr/>
        </p:nvSpPr>
        <p:spPr>
          <a:xfrm>
            <a:off x="6009494" y="4191107"/>
            <a:ext cx="5148845" cy="1840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陈玲</a:t>
            </a:r>
            <a:r>
              <a:rPr lang="en-US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zh-CN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的个人博客系统的设计与实现</a:t>
            </a:r>
            <a:r>
              <a:rPr lang="en-US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[J]. </a:t>
            </a:r>
            <a:r>
              <a:rPr lang="zh-CN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数字化用户</a:t>
            </a:r>
            <a:r>
              <a:rPr lang="en-US" altLang="zh-CN" sz="11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,2021(48):247-249.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Oval 34"/>
          <p:cNvSpPr/>
          <p:nvPr/>
        </p:nvSpPr>
        <p:spPr>
          <a:xfrm>
            <a:off x="4419410" y="476309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05</a:t>
            </a:r>
          </a:p>
        </p:txBody>
      </p:sp>
      <p:sp>
        <p:nvSpPr>
          <p:cNvPr id="44" name="TextBox 53"/>
          <p:cNvSpPr txBox="1"/>
          <p:nvPr/>
        </p:nvSpPr>
        <p:spPr>
          <a:xfrm>
            <a:off x="5701717" y="4881300"/>
            <a:ext cx="5456622" cy="2142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00" algn="just" latinLnBrk="1">
              <a:lnSpc>
                <a:spcPct val="150000"/>
              </a:lnSpc>
            </a:pP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曾广海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前端组件化的个人博客系统的设计与实现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[D].</a:t>
            </a: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华中科技大学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,2016.</a:t>
            </a:r>
            <a:endParaRPr lang="zh-CN" altLang="zh-CN" sz="1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Oval 34"/>
          <p:cNvSpPr/>
          <p:nvPr/>
        </p:nvSpPr>
        <p:spPr>
          <a:xfrm>
            <a:off x="4033647" y="5353644"/>
            <a:ext cx="518034" cy="518032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GB" sz="1600" dirty="0">
                <a:cs typeface="+mn-ea"/>
                <a:sym typeface="+mn-lt"/>
              </a:rPr>
              <a:t>06</a:t>
            </a:r>
          </a:p>
        </p:txBody>
      </p:sp>
      <p:sp>
        <p:nvSpPr>
          <p:cNvPr id="48" name="TextBox 53"/>
          <p:cNvSpPr txBox="1"/>
          <p:nvPr/>
        </p:nvSpPr>
        <p:spPr>
          <a:xfrm>
            <a:off x="5701717" y="5492889"/>
            <a:ext cx="5879815" cy="4681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800" algn="just" latinLnBrk="1">
              <a:lnSpc>
                <a:spcPct val="150000"/>
              </a:lnSpc>
            </a:pP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刘子凡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郭昱君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1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SpringBoot+Mybatis</a:t>
            </a: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的个人博客系统设计与实现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[J]. </a:t>
            </a:r>
            <a:r>
              <a:rPr lang="zh-CN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现代信息科技</a:t>
            </a: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indent="304800" algn="just" latinLnBrk="1">
              <a:lnSpc>
                <a:spcPct val="150000"/>
              </a:lnSpc>
            </a:pPr>
            <a:r>
              <a:rPr lang="en-US" altLang="zh-CN" sz="11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2021,5(08):104-107+111.</a:t>
            </a:r>
            <a:endParaRPr lang="zh-CN" altLang="zh-CN" sz="11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Oval 34"/>
          <p:cNvSpPr/>
          <p:nvPr/>
        </p:nvSpPr>
        <p:spPr>
          <a:xfrm>
            <a:off x="1702573" y="2795451"/>
            <a:ext cx="2370970" cy="23709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GB" sz="1600" dirty="0">
              <a:cs typeface="+mn-ea"/>
              <a:sym typeface="+mn-lt"/>
            </a:endParaRPr>
          </a:p>
        </p:txBody>
      </p:sp>
      <p:sp>
        <p:nvSpPr>
          <p:cNvPr id="57" name="Freeform 12"/>
          <p:cNvSpPr/>
          <p:nvPr/>
        </p:nvSpPr>
        <p:spPr bwMode="auto">
          <a:xfrm>
            <a:off x="2322370" y="3620137"/>
            <a:ext cx="1096032" cy="721588"/>
          </a:xfrm>
          <a:custGeom>
            <a:avLst/>
            <a:gdLst>
              <a:gd name="T0" fmla="*/ 64 w 148"/>
              <a:gd name="T1" fmla="*/ 121 h 128"/>
              <a:gd name="T2" fmla="*/ 64 w 148"/>
              <a:gd name="T3" fmla="*/ 123 h 128"/>
              <a:gd name="T4" fmla="*/ 74 w 148"/>
              <a:gd name="T5" fmla="*/ 128 h 128"/>
              <a:gd name="T6" fmla="*/ 83 w 148"/>
              <a:gd name="T7" fmla="*/ 123 h 128"/>
              <a:gd name="T8" fmla="*/ 83 w 148"/>
              <a:gd name="T9" fmla="*/ 121 h 128"/>
              <a:gd name="T10" fmla="*/ 93 w 148"/>
              <a:gd name="T11" fmla="*/ 118 h 128"/>
              <a:gd name="T12" fmla="*/ 148 w 148"/>
              <a:gd name="T13" fmla="*/ 123 h 128"/>
              <a:gd name="T14" fmla="*/ 148 w 148"/>
              <a:gd name="T15" fmla="*/ 24 h 128"/>
              <a:gd name="T16" fmla="*/ 139 w 148"/>
              <a:gd name="T17" fmla="*/ 23 h 128"/>
              <a:gd name="T18" fmla="*/ 139 w 148"/>
              <a:gd name="T19" fmla="*/ 109 h 128"/>
              <a:gd name="T20" fmla="*/ 94 w 148"/>
              <a:gd name="T21" fmla="*/ 104 h 128"/>
              <a:gd name="T22" fmla="*/ 77 w 148"/>
              <a:gd name="T23" fmla="*/ 119 h 128"/>
              <a:gd name="T24" fmla="*/ 75 w 148"/>
              <a:gd name="T25" fmla="*/ 118 h 128"/>
              <a:gd name="T26" fmla="*/ 89 w 148"/>
              <a:gd name="T27" fmla="*/ 99 h 128"/>
              <a:gd name="T28" fmla="*/ 131 w 148"/>
              <a:gd name="T29" fmla="*/ 96 h 128"/>
              <a:gd name="T30" fmla="*/ 131 w 148"/>
              <a:gd name="T31" fmla="*/ 0 h 128"/>
              <a:gd name="T32" fmla="*/ 111 w 148"/>
              <a:gd name="T33" fmla="*/ 5 h 128"/>
              <a:gd name="T34" fmla="*/ 111 w 148"/>
              <a:gd name="T35" fmla="*/ 76 h 128"/>
              <a:gd name="T36" fmla="*/ 100 w 148"/>
              <a:gd name="T37" fmla="*/ 70 h 128"/>
              <a:gd name="T38" fmla="*/ 90 w 148"/>
              <a:gd name="T39" fmla="*/ 83 h 128"/>
              <a:gd name="T40" fmla="*/ 90 w 148"/>
              <a:gd name="T41" fmla="*/ 11 h 128"/>
              <a:gd name="T42" fmla="*/ 90 w 148"/>
              <a:gd name="T43" fmla="*/ 12 h 128"/>
              <a:gd name="T44" fmla="*/ 74 w 148"/>
              <a:gd name="T45" fmla="*/ 26 h 128"/>
              <a:gd name="T46" fmla="*/ 57 w 148"/>
              <a:gd name="T47" fmla="*/ 12 h 128"/>
              <a:gd name="T48" fmla="*/ 16 w 148"/>
              <a:gd name="T49" fmla="*/ 0 h 128"/>
              <a:gd name="T50" fmla="*/ 16 w 148"/>
              <a:gd name="T51" fmla="*/ 96 h 128"/>
              <a:gd name="T52" fmla="*/ 57 w 148"/>
              <a:gd name="T53" fmla="*/ 99 h 128"/>
              <a:gd name="T54" fmla="*/ 72 w 148"/>
              <a:gd name="T55" fmla="*/ 118 h 128"/>
              <a:gd name="T56" fmla="*/ 70 w 148"/>
              <a:gd name="T57" fmla="*/ 119 h 128"/>
              <a:gd name="T58" fmla="*/ 53 w 148"/>
              <a:gd name="T59" fmla="*/ 104 h 128"/>
              <a:gd name="T60" fmla="*/ 8 w 148"/>
              <a:gd name="T61" fmla="*/ 109 h 128"/>
              <a:gd name="T62" fmla="*/ 8 w 148"/>
              <a:gd name="T63" fmla="*/ 23 h 128"/>
              <a:gd name="T64" fmla="*/ 0 w 148"/>
              <a:gd name="T65" fmla="*/ 24 h 128"/>
              <a:gd name="T66" fmla="*/ 0 w 148"/>
              <a:gd name="T67" fmla="*/ 123 h 128"/>
              <a:gd name="T68" fmla="*/ 54 w 148"/>
              <a:gd name="T69" fmla="*/ 118 h 128"/>
              <a:gd name="T70" fmla="*/ 64 w 148"/>
              <a:gd name="T71" fmla="*/ 1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8" h="128">
                <a:moveTo>
                  <a:pt x="64" y="121"/>
                </a:moveTo>
                <a:cubicBezTo>
                  <a:pt x="64" y="122"/>
                  <a:pt x="64" y="122"/>
                  <a:pt x="64" y="123"/>
                </a:cubicBezTo>
                <a:cubicBezTo>
                  <a:pt x="64" y="126"/>
                  <a:pt x="68" y="128"/>
                  <a:pt x="74" y="128"/>
                </a:cubicBezTo>
                <a:cubicBezTo>
                  <a:pt x="79" y="128"/>
                  <a:pt x="83" y="126"/>
                  <a:pt x="83" y="123"/>
                </a:cubicBezTo>
                <a:cubicBezTo>
                  <a:pt x="83" y="122"/>
                  <a:pt x="83" y="122"/>
                  <a:pt x="83" y="121"/>
                </a:cubicBezTo>
                <a:cubicBezTo>
                  <a:pt x="86" y="120"/>
                  <a:pt x="89" y="118"/>
                  <a:pt x="93" y="118"/>
                </a:cubicBezTo>
                <a:cubicBezTo>
                  <a:pt x="115" y="118"/>
                  <a:pt x="148" y="123"/>
                  <a:pt x="148" y="123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24"/>
                  <a:pt x="144" y="23"/>
                  <a:pt x="139" y="23"/>
                </a:cubicBezTo>
                <a:cubicBezTo>
                  <a:pt x="139" y="109"/>
                  <a:pt x="139" y="109"/>
                  <a:pt x="139" y="109"/>
                </a:cubicBezTo>
                <a:cubicBezTo>
                  <a:pt x="139" y="109"/>
                  <a:pt x="113" y="98"/>
                  <a:pt x="94" y="104"/>
                </a:cubicBezTo>
                <a:cubicBezTo>
                  <a:pt x="87" y="106"/>
                  <a:pt x="81" y="114"/>
                  <a:pt x="77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78" y="113"/>
                  <a:pt x="83" y="103"/>
                  <a:pt x="89" y="99"/>
                </a:cubicBezTo>
                <a:cubicBezTo>
                  <a:pt x="107" y="91"/>
                  <a:pt x="131" y="96"/>
                  <a:pt x="131" y="96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22" y="2"/>
                  <a:pt x="111" y="5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11"/>
                  <a:pt x="90" y="11"/>
                  <a:pt x="90" y="11"/>
                </a:cubicBezTo>
                <a:cubicBezTo>
                  <a:pt x="90" y="11"/>
                  <a:pt x="90" y="11"/>
                  <a:pt x="90" y="12"/>
                </a:cubicBezTo>
                <a:cubicBezTo>
                  <a:pt x="81" y="15"/>
                  <a:pt x="74" y="26"/>
                  <a:pt x="74" y="26"/>
                </a:cubicBezTo>
                <a:cubicBezTo>
                  <a:pt x="74" y="26"/>
                  <a:pt x="66" y="15"/>
                  <a:pt x="57" y="12"/>
                </a:cubicBezTo>
                <a:cubicBezTo>
                  <a:pt x="40" y="5"/>
                  <a:pt x="16" y="0"/>
                  <a:pt x="16" y="0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96"/>
                  <a:pt x="40" y="91"/>
                  <a:pt x="57" y="99"/>
                </a:cubicBezTo>
                <a:cubicBezTo>
                  <a:pt x="64" y="103"/>
                  <a:pt x="69" y="113"/>
                  <a:pt x="72" y="118"/>
                </a:cubicBezTo>
                <a:cubicBezTo>
                  <a:pt x="71" y="118"/>
                  <a:pt x="71" y="118"/>
                  <a:pt x="70" y="119"/>
                </a:cubicBezTo>
                <a:cubicBezTo>
                  <a:pt x="67" y="114"/>
                  <a:pt x="60" y="106"/>
                  <a:pt x="53" y="104"/>
                </a:cubicBezTo>
                <a:cubicBezTo>
                  <a:pt x="34" y="98"/>
                  <a:pt x="8" y="109"/>
                  <a:pt x="8" y="109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3"/>
                  <a:pt x="0" y="24"/>
                  <a:pt x="0" y="2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32" y="118"/>
                  <a:pt x="54" y="118"/>
                </a:cubicBezTo>
                <a:cubicBezTo>
                  <a:pt x="58" y="118"/>
                  <a:pt x="61" y="120"/>
                  <a:pt x="64" y="1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en-US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18" idx="6"/>
          </p:cNvCxnSpPr>
          <p:nvPr/>
        </p:nvCxnSpPr>
        <p:spPr>
          <a:xfrm>
            <a:off x="4551681" y="2297960"/>
            <a:ext cx="1359128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8" idx="6"/>
          </p:cNvCxnSpPr>
          <p:nvPr/>
        </p:nvCxnSpPr>
        <p:spPr>
          <a:xfrm>
            <a:off x="4937444" y="2898035"/>
            <a:ext cx="97336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2" idx="6"/>
          </p:cNvCxnSpPr>
          <p:nvPr/>
        </p:nvCxnSpPr>
        <p:spPr>
          <a:xfrm>
            <a:off x="5099369" y="3602885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099369" y="4317260"/>
            <a:ext cx="811440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937444" y="5022110"/>
            <a:ext cx="973365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551681" y="5612660"/>
            <a:ext cx="1359128" cy="0"/>
          </a:xfrm>
          <a:prstGeom prst="line">
            <a:avLst/>
          </a:prstGeom>
          <a:ln w="12700">
            <a:solidFill>
              <a:srgbClr val="433D3C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6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6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6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6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6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6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2" grpId="0" animBg="1"/>
      <p:bldP spid="38" grpId="0" animBg="1"/>
      <p:bldP spid="42" grpId="0" animBg="1"/>
      <p:bldP spid="46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89288" y="1625671"/>
            <a:ext cx="7333130" cy="3808867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6870" y="2598003"/>
            <a:ext cx="56179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感谢老师批评指正</a:t>
            </a:r>
          </a:p>
        </p:txBody>
      </p:sp>
      <p:sp>
        <p:nvSpPr>
          <p:cNvPr id="6" name="PA_圆角矩形 31"/>
          <p:cNvSpPr/>
          <p:nvPr>
            <p:custDataLst>
              <p:tags r:id="rId1"/>
            </p:custDataLst>
          </p:nvPr>
        </p:nvSpPr>
        <p:spPr>
          <a:xfrm>
            <a:off x="4376141" y="4461953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5" dirty="0">
                <a:solidFill>
                  <a:srgbClr val="223762"/>
                </a:solidFill>
                <a:cs typeface="+mn-ea"/>
                <a:sym typeface="+mn-lt"/>
              </a:rPr>
              <a:t>答辩人：孙慧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4642804" y="3684509"/>
            <a:ext cx="2906112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专业班级：网络工程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1902</a:t>
            </a:r>
          </a:p>
        </p:txBody>
      </p:sp>
      <p:sp>
        <p:nvSpPr>
          <p:cNvPr id="17" name="PA_圆角矩形 31"/>
          <p:cNvSpPr/>
          <p:nvPr>
            <p:custDataLst>
              <p:tags r:id="rId2"/>
            </p:custDataLst>
          </p:nvPr>
        </p:nvSpPr>
        <p:spPr>
          <a:xfrm>
            <a:off x="6265225" y="446195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5" dirty="0">
                <a:solidFill>
                  <a:srgbClr val="223762"/>
                </a:solidFill>
                <a:cs typeface="+mn-ea"/>
                <a:sym typeface="+mn-lt"/>
              </a:rPr>
              <a:t>指导老师：赵丽</a:t>
            </a:r>
          </a:p>
        </p:txBody>
      </p:sp>
    </p:spTree>
    <p:extLst>
      <p:ext uri="{BB962C8B-B14F-4D97-AF65-F5344CB8AC3E}">
        <p14:creationId xmlns:p14="http://schemas.microsoft.com/office/powerpoint/2010/main" val="30914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3718" y="292211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5" b="1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选题目的和及意义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563083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国内外研究现状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3429000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主要研究内容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4244369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554819" cy="576263"/>
              <a:chOff x="4753236" y="4446326"/>
              <a:chExt cx="4554819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0" y="4535226"/>
                <a:ext cx="2741895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研究方法与参考文献</a:t>
                </a: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1" y="1926585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3083" y="3130833"/>
            <a:ext cx="42383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选题目的和意义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选题目的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5AC28A-8EE9-1CE4-A581-EA77F2F6076C}"/>
              </a:ext>
            </a:extLst>
          </p:cNvPr>
          <p:cNvGrpSpPr/>
          <p:nvPr/>
        </p:nvGrpSpPr>
        <p:grpSpPr>
          <a:xfrm>
            <a:off x="1590146" y="1862164"/>
            <a:ext cx="3263067" cy="3250631"/>
            <a:chOff x="3526104" y="877111"/>
            <a:chExt cx="5111736" cy="5092255"/>
          </a:xfrm>
        </p:grpSpPr>
        <p:sp>
          <p:nvSpPr>
            <p:cNvPr id="7" name="空心弧 6">
              <a:extLst>
                <a:ext uri="{FF2B5EF4-FFF2-40B4-BE49-F238E27FC236}">
                  <a16:creationId xmlns:a16="http://schemas.microsoft.com/office/drawing/2014/main" id="{34C44AD1-25D4-7D56-B33C-44F6C433916A}"/>
                </a:ext>
              </a:extLst>
            </p:cNvPr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空心弧 8">
              <a:extLst>
                <a:ext uri="{FF2B5EF4-FFF2-40B4-BE49-F238E27FC236}">
                  <a16:creationId xmlns:a16="http://schemas.microsoft.com/office/drawing/2014/main" id="{E74E0044-B8E3-EFA8-9D1E-E4DEF68E1324}"/>
                </a:ext>
              </a:extLst>
            </p:cNvPr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空心弧 11">
              <a:extLst>
                <a:ext uri="{FF2B5EF4-FFF2-40B4-BE49-F238E27FC236}">
                  <a16:creationId xmlns:a16="http://schemas.microsoft.com/office/drawing/2014/main" id="{4E114DDA-5105-93DA-2AB1-7388407EA64C}"/>
                </a:ext>
              </a:extLst>
            </p:cNvPr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1822E167-1184-3012-C05E-BB535A11EBBB}"/>
                </a:ext>
              </a:extLst>
            </p:cNvPr>
            <p:cNvSpPr/>
            <p:nvPr/>
          </p:nvSpPr>
          <p:spPr>
            <a:xfrm>
              <a:off x="4116050" y="1466806"/>
              <a:ext cx="3944519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44EABB9-906F-B025-147C-67E96745F08B}"/>
                </a:ext>
              </a:extLst>
            </p:cNvPr>
            <p:cNvGrpSpPr/>
            <p:nvPr/>
          </p:nvGrpSpPr>
          <p:grpSpPr>
            <a:xfrm>
              <a:off x="5414570" y="4697932"/>
              <a:ext cx="1271435" cy="1271434"/>
              <a:chOff x="5117666" y="4909566"/>
              <a:chExt cx="1007418" cy="1007417"/>
            </a:xfrm>
          </p:grpSpPr>
          <p:sp>
            <p:nvSpPr>
              <p:cNvPr id="46" name="任意多边形 36">
                <a:extLst>
                  <a:ext uri="{FF2B5EF4-FFF2-40B4-BE49-F238E27FC236}">
                    <a16:creationId xmlns:a16="http://schemas.microsoft.com/office/drawing/2014/main" id="{A1FC3ACC-3E5D-B45A-D90F-F1DF42F8750F}"/>
                  </a:ext>
                </a:extLst>
              </p:cNvPr>
              <p:cNvSpPr/>
              <p:nvPr/>
            </p:nvSpPr>
            <p:spPr>
              <a:xfrm>
                <a:off x="5117666" y="4909566"/>
                <a:ext cx="1007418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AFDF3987-DA1E-9D04-73B1-78A9E3578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48" name="Freeform 5">
                  <a:extLst>
                    <a:ext uri="{FF2B5EF4-FFF2-40B4-BE49-F238E27FC236}">
                      <a16:creationId xmlns:a16="http://schemas.microsoft.com/office/drawing/2014/main" id="{D2979B94-2B9F-FB8F-58EC-E75766295BD5}"/>
                    </a:ext>
                  </a:extLst>
                </p:cNvPr>
                <p:cNvSpPr/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6">
                  <a:extLst>
                    <a:ext uri="{FF2B5EF4-FFF2-40B4-BE49-F238E27FC236}">
                      <a16:creationId xmlns:a16="http://schemas.microsoft.com/office/drawing/2014/main" id="{931D009C-C06C-D717-F544-C23DFA930F7C}"/>
                    </a:ext>
                  </a:extLst>
                </p:cNvPr>
                <p:cNvSpPr/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7">
                  <a:extLst>
                    <a:ext uri="{FF2B5EF4-FFF2-40B4-BE49-F238E27FC236}">
                      <a16:creationId xmlns:a16="http://schemas.microsoft.com/office/drawing/2014/main" id="{E6BD393E-4A2C-8B02-AE77-2082C260BB6F}"/>
                    </a:ext>
                  </a:extLst>
                </p:cNvPr>
                <p:cNvSpPr/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8">
                  <a:extLst>
                    <a:ext uri="{FF2B5EF4-FFF2-40B4-BE49-F238E27FC236}">
                      <a16:creationId xmlns:a16="http://schemas.microsoft.com/office/drawing/2014/main" id="{AC674032-1987-2BAE-8A03-A996AE72C0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E0D05E-6B50-CAE7-A57D-458749AAD8F1}"/>
                </a:ext>
              </a:extLst>
            </p:cNvPr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39" name="任意多边形 29">
                <a:extLst>
                  <a:ext uri="{FF2B5EF4-FFF2-40B4-BE49-F238E27FC236}">
                    <a16:creationId xmlns:a16="http://schemas.microsoft.com/office/drawing/2014/main" id="{7AAEC926-76D2-AEDB-4ED8-38D1E9F6E4C8}"/>
                  </a:ext>
                </a:extLst>
              </p:cNvPr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" name="Group 11">
                <a:extLst>
                  <a:ext uri="{FF2B5EF4-FFF2-40B4-BE49-F238E27FC236}">
                    <a16:creationId xmlns:a16="http://schemas.microsoft.com/office/drawing/2014/main" id="{695358D5-DE0D-3143-386D-7834136EF59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443967A3-89EA-8136-D491-5C0ABFADF1BB}"/>
                    </a:ext>
                  </a:extLst>
                </p:cNvPr>
                <p:cNvSpPr/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13">
                  <a:extLst>
                    <a:ext uri="{FF2B5EF4-FFF2-40B4-BE49-F238E27FC236}">
                      <a16:creationId xmlns:a16="http://schemas.microsoft.com/office/drawing/2014/main" id="{A06364B4-788C-15CE-A89B-E78240DB8D28}"/>
                    </a:ext>
                  </a:extLst>
                </p:cNvPr>
                <p:cNvSpPr/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80A77629-2117-9684-12A2-88FB3546764C}"/>
                    </a:ext>
                  </a:extLst>
                </p:cNvPr>
                <p:cNvSpPr/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5">
                  <a:extLst>
                    <a:ext uri="{FF2B5EF4-FFF2-40B4-BE49-F238E27FC236}">
                      <a16:creationId xmlns:a16="http://schemas.microsoft.com/office/drawing/2014/main" id="{70B29A48-78EA-7BA1-C8C0-54B3686F1DD0}"/>
                    </a:ext>
                  </a:extLst>
                </p:cNvPr>
                <p:cNvSpPr/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16">
                  <a:extLst>
                    <a:ext uri="{FF2B5EF4-FFF2-40B4-BE49-F238E27FC236}">
                      <a16:creationId xmlns:a16="http://schemas.microsoft.com/office/drawing/2014/main" id="{9B2783AB-3A12-1BC5-9FA9-8B22F17AB1E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A47DBC8-50F9-394B-48E6-4029074525B6}"/>
                </a:ext>
              </a:extLst>
            </p:cNvPr>
            <p:cNvGrpSpPr/>
            <p:nvPr/>
          </p:nvGrpSpPr>
          <p:grpSpPr>
            <a:xfrm>
              <a:off x="5452590" y="877111"/>
              <a:ext cx="1271434" cy="1271434"/>
              <a:chOff x="5147790" y="1882149"/>
              <a:chExt cx="1007417" cy="1007417"/>
            </a:xfrm>
          </p:grpSpPr>
          <p:sp>
            <p:nvSpPr>
              <p:cNvPr id="31" name="任意多边形 21">
                <a:extLst>
                  <a:ext uri="{FF2B5EF4-FFF2-40B4-BE49-F238E27FC236}">
                    <a16:creationId xmlns:a16="http://schemas.microsoft.com/office/drawing/2014/main" id="{28D638DE-EB65-22CC-259E-4B705C130939}"/>
                  </a:ext>
                </a:extLst>
              </p:cNvPr>
              <p:cNvSpPr/>
              <p:nvPr/>
            </p:nvSpPr>
            <p:spPr>
              <a:xfrm>
                <a:off x="5147790" y="1882149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2" name="Group 19">
                <a:extLst>
                  <a:ext uri="{FF2B5EF4-FFF2-40B4-BE49-F238E27FC236}">
                    <a16:creationId xmlns:a16="http://schemas.microsoft.com/office/drawing/2014/main" id="{86B61991-DD65-5661-3F68-27617566969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33" name="Freeform 20">
                  <a:extLst>
                    <a:ext uri="{FF2B5EF4-FFF2-40B4-BE49-F238E27FC236}">
                      <a16:creationId xmlns:a16="http://schemas.microsoft.com/office/drawing/2014/main" id="{99EA6350-CB3E-9A33-BB57-C1BE3A2D1BCD}"/>
                    </a:ext>
                  </a:extLst>
                </p:cNvPr>
                <p:cNvSpPr/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21">
                  <a:extLst>
                    <a:ext uri="{FF2B5EF4-FFF2-40B4-BE49-F238E27FC236}">
                      <a16:creationId xmlns:a16="http://schemas.microsoft.com/office/drawing/2014/main" id="{1F5E2DE9-F9EF-D7FF-92FA-993876D31B00}"/>
                    </a:ext>
                  </a:extLst>
                </p:cNvPr>
                <p:cNvSpPr/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5" name="Freeform 22">
                  <a:extLst>
                    <a:ext uri="{FF2B5EF4-FFF2-40B4-BE49-F238E27FC236}">
                      <a16:creationId xmlns:a16="http://schemas.microsoft.com/office/drawing/2014/main" id="{A13EC971-A174-E6AC-F426-6F82620BDE94}"/>
                    </a:ext>
                  </a:extLst>
                </p:cNvPr>
                <p:cNvSpPr/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23">
                  <a:extLst>
                    <a:ext uri="{FF2B5EF4-FFF2-40B4-BE49-F238E27FC236}">
                      <a16:creationId xmlns:a16="http://schemas.microsoft.com/office/drawing/2014/main" id="{6400AE64-C2CD-548E-6909-9FD880125EA7}"/>
                    </a:ext>
                  </a:extLst>
                </p:cNvPr>
                <p:cNvSpPr/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4">
                  <a:extLst>
                    <a:ext uri="{FF2B5EF4-FFF2-40B4-BE49-F238E27FC236}">
                      <a16:creationId xmlns:a16="http://schemas.microsoft.com/office/drawing/2014/main" id="{B8D6C599-4A17-4D59-6BC1-3A5866058A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5">
                  <a:extLst>
                    <a:ext uri="{FF2B5EF4-FFF2-40B4-BE49-F238E27FC236}">
                      <a16:creationId xmlns:a16="http://schemas.microsoft.com/office/drawing/2014/main" id="{02168AA9-C383-BAC9-0FE5-7B7B62242C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D1C1C79-A668-0AC1-0BA1-61D0E80177A5}"/>
                </a:ext>
              </a:extLst>
            </p:cNvPr>
            <p:cNvGrpSpPr/>
            <p:nvPr/>
          </p:nvGrpSpPr>
          <p:grpSpPr>
            <a:xfrm>
              <a:off x="7366406" y="2817691"/>
              <a:ext cx="1271434" cy="1271434"/>
              <a:chOff x="6664197" y="3419762"/>
              <a:chExt cx="1007417" cy="1007417"/>
            </a:xfrm>
          </p:grpSpPr>
          <p:sp>
            <p:nvSpPr>
              <p:cNvPr id="25" name="任意多边形 15">
                <a:extLst>
                  <a:ext uri="{FF2B5EF4-FFF2-40B4-BE49-F238E27FC236}">
                    <a16:creationId xmlns:a16="http://schemas.microsoft.com/office/drawing/2014/main" id="{3D73027E-AA1A-C1C3-020E-9DC8438C45D8}"/>
                  </a:ext>
                </a:extLst>
              </p:cNvPr>
              <p:cNvSpPr/>
              <p:nvPr/>
            </p:nvSpPr>
            <p:spPr>
              <a:xfrm>
                <a:off x="6664197" y="3419762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rgbClr val="244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Group 28">
                <a:extLst>
                  <a:ext uri="{FF2B5EF4-FFF2-40B4-BE49-F238E27FC236}">
                    <a16:creationId xmlns:a16="http://schemas.microsoft.com/office/drawing/2014/main" id="{6BA20E59-7940-8EBF-E5DF-CB2B34FC6CC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784B1955-7BE2-4A5F-D66B-6DC1325E1295}"/>
                    </a:ext>
                  </a:extLst>
                </p:cNvPr>
                <p:cNvSpPr/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0CD8C957-6F25-EB3C-609F-C13442468985}"/>
                    </a:ext>
                  </a:extLst>
                </p:cNvPr>
                <p:cNvSpPr/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31">
                  <a:extLst>
                    <a:ext uri="{FF2B5EF4-FFF2-40B4-BE49-F238E27FC236}">
                      <a16:creationId xmlns:a16="http://schemas.microsoft.com/office/drawing/2014/main" id="{8078DF14-D836-D4D3-C67E-0C5AF1B0D202}"/>
                    </a:ext>
                  </a:extLst>
                </p:cNvPr>
                <p:cNvSpPr/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32">
                  <a:extLst>
                    <a:ext uri="{FF2B5EF4-FFF2-40B4-BE49-F238E27FC236}">
                      <a16:creationId xmlns:a16="http://schemas.microsoft.com/office/drawing/2014/main" id="{98960321-AD65-2EAC-4C40-DEC42C645D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</p:grpSp>
        </p:grpSp>
      </p:grpSp>
      <p:sp>
        <p:nvSpPr>
          <p:cNvPr id="55" name="任意多边形 5">
            <a:extLst>
              <a:ext uri="{FF2B5EF4-FFF2-40B4-BE49-F238E27FC236}">
                <a16:creationId xmlns:a16="http://schemas.microsoft.com/office/drawing/2014/main" id="{5EAB48C2-5B00-A7B6-6B79-453CA8C1F6EF}"/>
              </a:ext>
            </a:extLst>
          </p:cNvPr>
          <p:cNvSpPr/>
          <p:nvPr/>
        </p:nvSpPr>
        <p:spPr>
          <a:xfrm>
            <a:off x="2683601" y="2933795"/>
            <a:ext cx="1159453" cy="115945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选题       目的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8" name="Rectangle 24">
            <a:extLst>
              <a:ext uri="{FF2B5EF4-FFF2-40B4-BE49-F238E27FC236}">
                <a16:creationId xmlns:a16="http://schemas.microsoft.com/office/drawing/2014/main" id="{A692F891-E315-3D09-BEE9-7C444C53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891" y="1962122"/>
            <a:ext cx="5271282" cy="2917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随着信息技术的迅速发展，信息传递的途径逐渐网络化，越来越多的第三方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Blog</a:t>
            </a:r>
            <a:r>
              <a:rPr lang="zh-CN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网站产生，个人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Blog</a:t>
            </a:r>
            <a:r>
              <a:rPr lang="zh-CN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网站是当下较流行的网站，用于记录个人学习生活等信息。</a:t>
            </a:r>
            <a:endParaRPr lang="en-US" altLang="zh-CN" sz="1400" dirty="0">
              <a:solidFill>
                <a:srgbClr val="000000"/>
              </a:solidFill>
              <a:effectLst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      </a:t>
            </a:r>
            <a:r>
              <a:rPr lang="zh-CN" altLang="zh-CN" sz="14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当今博客网站种类繁多，但某些博客平台存在可定制化差、广告过多、编写不便、网页功能少等情况，所以开发属于自己的博客至关重要。</a:t>
            </a:r>
            <a:endParaRPr lang="zh-CN" altLang="zh-CN" sz="14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同侧圆角矩形 30"/>
          <p:cNvSpPr/>
          <p:nvPr/>
        </p:nvSpPr>
        <p:spPr>
          <a:xfrm rot="5400000">
            <a:off x="5975922" y="1035526"/>
            <a:ext cx="659914" cy="2923418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同侧圆角矩形 27"/>
          <p:cNvSpPr/>
          <p:nvPr/>
        </p:nvSpPr>
        <p:spPr>
          <a:xfrm rot="5400000">
            <a:off x="5956326" y="3906145"/>
            <a:ext cx="659914" cy="2962609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同侧圆角矩形 28"/>
          <p:cNvSpPr/>
          <p:nvPr/>
        </p:nvSpPr>
        <p:spPr>
          <a:xfrm rot="5400000">
            <a:off x="7000428" y="2343702"/>
            <a:ext cx="659913" cy="3434724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选题意义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06898" y="3633780"/>
            <a:ext cx="1953286" cy="1637345"/>
            <a:chOff x="523961" y="2512168"/>
            <a:chExt cx="4155082" cy="3482867"/>
          </a:xfrm>
        </p:grpSpPr>
        <p:sp>
          <p:nvSpPr>
            <p:cNvPr id="22" name="椭圆 21"/>
            <p:cNvSpPr/>
            <p:nvPr/>
          </p:nvSpPr>
          <p:spPr>
            <a:xfrm>
              <a:off x="1912979" y="2829835"/>
              <a:ext cx="2439946" cy="2439942"/>
            </a:xfrm>
            <a:prstGeom prst="ellipse">
              <a:avLst/>
            </a:prstGeom>
            <a:noFill/>
            <a:ln w="19050">
              <a:solidFill>
                <a:srgbClr val="313D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244C89"/>
                  </a:solidFill>
                  <a:cs typeface="+mn-ea"/>
                  <a:sym typeface="+mn-lt"/>
                </a:rPr>
                <a:t>意义</a:t>
              </a:r>
            </a:p>
          </p:txBody>
        </p:sp>
        <p:sp>
          <p:nvSpPr>
            <p:cNvPr id="23" name="椭圆 4"/>
            <p:cNvSpPr/>
            <p:nvPr/>
          </p:nvSpPr>
          <p:spPr>
            <a:xfrm>
              <a:off x="1596918" y="2512168"/>
              <a:ext cx="3082125" cy="3082122"/>
            </a:xfrm>
            <a:prstGeom prst="donut">
              <a:avLst>
                <a:gd name="adj" fmla="val 7853"/>
              </a:avLst>
            </a:pr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700000">
              <a:off x="1196175" y="4777057"/>
              <a:ext cx="545764" cy="1890191"/>
            </a:xfrm>
            <a:custGeom>
              <a:avLst/>
              <a:gdLst>
                <a:gd name="connsiteX0" fmla="*/ 0 w 545764"/>
                <a:gd name="connsiteY0" fmla="*/ 474744 h 1890191"/>
                <a:gd name="connsiteX1" fmla="*/ 545764 w 545764"/>
                <a:gd name="connsiteY1" fmla="*/ 474744 h 1890191"/>
                <a:gd name="connsiteX2" fmla="*/ 545764 w 545764"/>
                <a:gd name="connsiteY2" fmla="*/ 1617309 h 1890191"/>
                <a:gd name="connsiteX3" fmla="*/ 272882 w 545764"/>
                <a:gd name="connsiteY3" fmla="*/ 1890191 h 1890191"/>
                <a:gd name="connsiteX4" fmla="*/ 0 w 545764"/>
                <a:gd name="connsiteY4" fmla="*/ 1617309 h 1890191"/>
                <a:gd name="connsiteX5" fmla="*/ 79925 w 545764"/>
                <a:gd name="connsiteY5" fmla="*/ 79925 h 1890191"/>
                <a:gd name="connsiteX6" fmla="*/ 272882 w 545764"/>
                <a:gd name="connsiteY6" fmla="*/ 0 h 1890191"/>
                <a:gd name="connsiteX7" fmla="*/ 545764 w 545764"/>
                <a:gd name="connsiteY7" fmla="*/ 272882 h 1890191"/>
                <a:gd name="connsiteX8" fmla="*/ 545764 w 545764"/>
                <a:gd name="connsiteY8" fmla="*/ 409430 h 1890191"/>
                <a:gd name="connsiteX9" fmla="*/ 0 w 545764"/>
                <a:gd name="connsiteY9" fmla="*/ 409430 h 1890191"/>
                <a:gd name="connsiteX10" fmla="*/ 0 w 545764"/>
                <a:gd name="connsiteY10" fmla="*/ 272882 h 1890191"/>
                <a:gd name="connsiteX11" fmla="*/ 79925 w 545764"/>
                <a:gd name="connsiteY11" fmla="*/ 79925 h 189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5764" h="1890191">
                  <a:moveTo>
                    <a:pt x="0" y="474744"/>
                  </a:moveTo>
                  <a:lnTo>
                    <a:pt x="545764" y="474744"/>
                  </a:lnTo>
                  <a:lnTo>
                    <a:pt x="545764" y="1617309"/>
                  </a:lnTo>
                  <a:cubicBezTo>
                    <a:pt x="545764" y="1768018"/>
                    <a:pt x="423591" y="1890191"/>
                    <a:pt x="272882" y="1890191"/>
                  </a:cubicBezTo>
                  <a:cubicBezTo>
                    <a:pt x="122173" y="1890191"/>
                    <a:pt x="0" y="1768018"/>
                    <a:pt x="0" y="1617309"/>
                  </a:cubicBezTo>
                  <a:close/>
                  <a:moveTo>
                    <a:pt x="79925" y="79925"/>
                  </a:moveTo>
                  <a:cubicBezTo>
                    <a:pt x="129307" y="30543"/>
                    <a:pt x="197528" y="0"/>
                    <a:pt x="272882" y="0"/>
                  </a:cubicBezTo>
                  <a:cubicBezTo>
                    <a:pt x="423591" y="0"/>
                    <a:pt x="545764" y="122173"/>
                    <a:pt x="545764" y="272882"/>
                  </a:cubicBezTo>
                  <a:lnTo>
                    <a:pt x="545764" y="409430"/>
                  </a:lnTo>
                  <a:lnTo>
                    <a:pt x="0" y="409430"/>
                  </a:lnTo>
                  <a:lnTo>
                    <a:pt x="0" y="272882"/>
                  </a:lnTo>
                  <a:cubicBezTo>
                    <a:pt x="0" y="197528"/>
                    <a:pt x="30543" y="129307"/>
                    <a:pt x="79925" y="79925"/>
                  </a:cubicBez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00000">
              <a:off x="1717862" y="4927522"/>
              <a:ext cx="726640" cy="358129"/>
            </a:xfrm>
            <a:prstGeom prst="roundRect">
              <a:avLst/>
            </a:prstGeom>
            <a:solidFill>
              <a:srgbClr val="244C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235385" y="2288471"/>
            <a:ext cx="2050939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加强用户体验感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17309" y="2133542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椭圆 4"/>
          <p:cNvSpPr/>
          <p:nvPr/>
        </p:nvSpPr>
        <p:spPr>
          <a:xfrm>
            <a:off x="4241391" y="2057015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3342" y="3785859"/>
            <a:ext cx="2911151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提供一个便捷的互动交流平台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090162" y="3633780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椭圆 4"/>
          <p:cNvSpPr/>
          <p:nvPr/>
        </p:nvSpPr>
        <p:spPr>
          <a:xfrm>
            <a:off x="5014244" y="3557253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313D5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38882" y="5176630"/>
            <a:ext cx="2268823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打造一款个人专属博客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337992" y="5008974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椭圆 4"/>
          <p:cNvSpPr/>
          <p:nvPr/>
        </p:nvSpPr>
        <p:spPr>
          <a:xfrm>
            <a:off x="4262074" y="4932447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313D5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34544 0.59375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  <p:bldP spid="29" grpId="0" animBg="1"/>
      <p:bldP spid="32" grpId="0"/>
      <p:bldP spid="35" grpId="0" animBg="1"/>
      <p:bldP spid="36" grpId="0" animBg="1"/>
      <p:bldP spid="38" grpId="0"/>
      <p:bldP spid="40" grpId="0" animBg="1"/>
      <p:bldP spid="42" grpId="0" animBg="1"/>
      <p:bldP spid="54" grpId="0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1" y="1926585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3073" y="2951673"/>
            <a:ext cx="4238307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国内外研究现状与发展趋势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国内外研究现状</a:t>
            </a:r>
          </a:p>
        </p:txBody>
      </p:sp>
      <p:sp>
        <p:nvSpPr>
          <p:cNvPr id="4" name="矩形 3"/>
          <p:cNvSpPr/>
          <p:nvPr/>
        </p:nvSpPr>
        <p:spPr>
          <a:xfrm>
            <a:off x="2174240" y="3952240"/>
            <a:ext cx="5118267" cy="193065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TextBox 87"/>
          <p:cNvSpPr txBox="1"/>
          <p:nvPr/>
        </p:nvSpPr>
        <p:spPr>
          <a:xfrm>
            <a:off x="7292507" y="3952240"/>
            <a:ext cx="2857333" cy="1930654"/>
          </a:xfrm>
          <a:prstGeom prst="rect">
            <a:avLst/>
          </a:prstGeom>
          <a:solidFill>
            <a:srgbClr val="244C89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国内外</a:t>
            </a:r>
            <a:endParaRPr lang="en-US" altLang="zh-CN" sz="2000" b="1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研究现状</a:t>
            </a:r>
            <a:endParaRPr lang="en-US" altLang="zh-CN" sz="2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346B7731-6C36-D11F-688D-20B25B53E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40" y="1839440"/>
            <a:ext cx="8859520" cy="18144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现阶段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Blog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在国内外发展迅速，全球目前博客众多，平均每日新增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万个，涉及各行各业且数量呈几何式增长，用户数与人均拥有博客数也逐年递增。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Blog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作为一种新的网络媒体，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国内外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用户活跃度逐渐提高，通过网络平台分享自己的生活、经历和学习对国内外网民来说更为普遍。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92741" y="727078"/>
            <a:ext cx="4344540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发展趋势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4420351" y="2396175"/>
            <a:ext cx="1440160" cy="1440160"/>
            <a:chOff x="4066364" y="1514966"/>
            <a:chExt cx="1757290" cy="1757290"/>
          </a:xfrm>
        </p:grpSpPr>
        <p:sp>
          <p:nvSpPr>
            <p:cNvPr id="85" name="泪滴形 84"/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6" name="Oval 6"/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613791" y="2037020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6420" y="2396175"/>
            <a:ext cx="1440160" cy="1440160"/>
            <a:chOff x="6027167" y="1514966"/>
            <a:chExt cx="1757290" cy="1757290"/>
          </a:xfrm>
        </p:grpSpPr>
        <p:sp>
          <p:nvSpPr>
            <p:cNvPr id="89" name="泪滴形 88"/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602838" y="2037020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420351" y="4070056"/>
            <a:ext cx="1440160" cy="1440160"/>
            <a:chOff x="4066364" y="3439143"/>
            <a:chExt cx="1757290" cy="1757290"/>
          </a:xfrm>
        </p:grpSpPr>
        <p:sp>
          <p:nvSpPr>
            <p:cNvPr id="93" name="泪滴形 92"/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600838" y="4010198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096420" y="4070056"/>
            <a:ext cx="1440160" cy="1440160"/>
            <a:chOff x="6027167" y="3439143"/>
            <a:chExt cx="1757290" cy="1757290"/>
          </a:xfrm>
        </p:grpSpPr>
        <p:sp>
          <p:nvSpPr>
            <p:cNvPr id="97" name="泪滴形 96"/>
            <p:cNvSpPr/>
            <p:nvPr/>
          </p:nvSpPr>
          <p:spPr>
            <a:xfrm flipV="1">
              <a:off x="6027167" y="3439143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8" name="Oval 6"/>
            <p:cNvSpPr>
              <a:spLocks noChangeArrowheads="1"/>
            </p:cNvSpPr>
            <p:nvPr/>
          </p:nvSpPr>
          <p:spPr bwMode="auto">
            <a:xfrm>
              <a:off x="6541475" y="3927664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6593735" y="4010198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Rectangle 24">
            <a:extLst>
              <a:ext uri="{FF2B5EF4-FFF2-40B4-BE49-F238E27FC236}">
                <a16:creationId xmlns:a16="http://schemas.microsoft.com/office/drawing/2014/main" id="{4BC9D45C-F226-D12A-0B11-ACEA309F0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122" y="2786392"/>
            <a:ext cx="2419319" cy="6416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zh-CN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集互动与共享于一体</a:t>
            </a:r>
            <a:r>
              <a:rPr lang="en-US" altLang="zh-CN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1600" b="1" dirty="0">
              <a:solidFill>
                <a:srgbClr val="313D51"/>
              </a:solidFill>
              <a:cs typeface="+mn-ea"/>
              <a:sym typeface="+mn-lt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D3162CE7-8AE2-D58B-8C53-32400A9D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89" y="4538055"/>
            <a:ext cx="2419319" cy="6416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zh-CN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个性化的网络世界</a:t>
            </a:r>
            <a:endParaRPr lang="en-US" altLang="zh-CN" sz="1600" b="1" dirty="0">
              <a:solidFill>
                <a:srgbClr val="313D51"/>
              </a:solidFill>
              <a:cs typeface="+mn-ea"/>
              <a:sym typeface="+mn-lt"/>
            </a:endParaRP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621AF89B-2D2C-8DB3-589B-4EB6D3AA7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122" y="4538055"/>
            <a:ext cx="2419319" cy="6416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zh-CN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凸显网络知识价值</a:t>
            </a:r>
            <a:endParaRPr lang="en-US" altLang="zh-CN" sz="1600" b="1" dirty="0">
              <a:solidFill>
                <a:srgbClr val="313D51"/>
              </a:solidFill>
              <a:cs typeface="+mn-ea"/>
              <a:sym typeface="+mn-lt"/>
            </a:endParaRP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6D112B70-0E28-A8DC-9036-B5AE8EDA4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89" y="2740638"/>
            <a:ext cx="2966292" cy="6416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txBody>
          <a:bodyPr/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zh-CN" altLang="zh-CN" sz="1600" b="1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</a:rPr>
              <a:t>更多新生力量融会贯通</a:t>
            </a:r>
            <a:endParaRPr lang="en-US" altLang="zh-CN" sz="1600" b="1" dirty="0">
              <a:solidFill>
                <a:srgbClr val="313D5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30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1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57350" y="2443843"/>
            <a:ext cx="1699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70090" y="3130832"/>
            <a:ext cx="42383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研究内容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www.2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vgjorn4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宽屏</PresentationFormat>
  <Paragraphs>127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微软雅黑</vt:lpstr>
      <vt:lpstr>Agency FB</vt:lpstr>
      <vt:lpstr>Arial</vt:lpstr>
      <vt:lpstr>Calibri</vt:lpstr>
      <vt:lpstr>www.2ppt.com</vt:lpstr>
      <vt:lpstr>自定义设计方案</vt:lpstr>
      <vt:lpstr>PowerPoint 演示文稿</vt:lpstr>
      <vt:lpstr>PowerPoint 演示文稿</vt:lpstr>
      <vt:lpstr>PowerPoint 演示文稿</vt:lpstr>
      <vt:lpstr>选题目的</vt:lpstr>
      <vt:lpstr>选题意义</vt:lpstr>
      <vt:lpstr>PowerPoint 演示文稿</vt:lpstr>
      <vt:lpstr>国内外研究现状</vt:lpstr>
      <vt:lpstr>发展趋势</vt:lpstr>
      <vt:lpstr>PowerPoint 演示文稿</vt:lpstr>
      <vt:lpstr>开发关键技术</vt:lpstr>
      <vt:lpstr>可行性分析</vt:lpstr>
      <vt:lpstr>需求分析</vt:lpstr>
      <vt:lpstr>概要设计</vt:lpstr>
      <vt:lpstr>PowerPoint 演示文稿</vt:lpstr>
      <vt:lpstr>研究方法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/>
  <dc:description>www.2ppt.com-爱PPT提供资源下载</dc:description>
  <cp:lastModifiedBy/>
  <cp:revision>1</cp:revision>
  <dcterms:created xsi:type="dcterms:W3CDTF">2021-05-12T03:31:00Z</dcterms:created>
  <dcterms:modified xsi:type="dcterms:W3CDTF">2023-01-09T17:12:46Z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912EDF5CCF3E4C73A0B145EC1E7B748B</vt:lpwstr>
  </property>
  <property fmtid="{D5CDD505-2E9C-101B-9397-08002B2CF9AE}" pid="3" name="KSOProductBuildVer">
    <vt:lpwstr>2052-11.1.0.11365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