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7" r:id="rId5"/>
    <p:sldId id="268" r:id="rId6"/>
    <p:sldId id="269" r:id="rId7"/>
    <p:sldId id="266" r:id="rId8"/>
    <p:sldId id="263" r:id="rId9"/>
    <p:sldId id="264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ney Kim" initials="GK" lastIdx="2" clrIdx="0">
    <p:extLst>
      <p:ext uri="{19B8F6BF-5375-455C-9EA6-DF929625EA0E}">
        <p15:presenceInfo xmlns:p15="http://schemas.microsoft.com/office/powerpoint/2012/main" userId="b502accedb65f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7" autoAdjust="0"/>
  </p:normalViewPr>
  <p:slideViewPr>
    <p:cSldViewPr snapToGrid="0">
      <p:cViewPr varScale="1">
        <p:scale>
          <a:sx n="45" d="100"/>
          <a:sy n="45" d="100"/>
        </p:scale>
        <p:origin x="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F964-E498-454F-875F-01428F428937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511-C011-44BA-AF54-92DB21B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프로그래밍을</a:t>
            </a:r>
            <a:r>
              <a:rPr lang="ko-KR" altLang="en-US" baseline="0" dirty="0" smtClean="0"/>
              <a:t> 공부하고자 할 때 배울 수 있는 프로그래밍 언어는 상당히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처음 배우기 좋은 언어입니다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단순히 </a:t>
            </a:r>
            <a:r>
              <a:rPr lang="ko-KR" altLang="en-US" dirty="0" err="1" smtClean="0"/>
              <a:t>파이썬</a:t>
            </a:r>
            <a:r>
              <a:rPr lang="ko-KR" altLang="en-US" baseline="0" dirty="0" smtClean="0"/>
              <a:t> 도구 사용법 뿐만 아니라 중요한 이론들을 짚어보며 진행하겠습니다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잘 오셨습니다</a:t>
            </a:r>
            <a:r>
              <a:rPr lang="en-US" altLang="ko-KR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41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73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아주 기초적인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문법에선 메모리까지 몰라도 코딩하는데 상관 없지만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어떻게 작동하는지 알고 코딩하는 것은 큰 차이 입니다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74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817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이해 하셨나요</a:t>
            </a:r>
            <a:r>
              <a:rPr lang="en-US" altLang="ko-KR" dirty="0" smtClean="0"/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축하 드립니다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여기까지 이해하셨다면 여러분은</a:t>
            </a:r>
            <a:r>
              <a:rPr lang="ko-KR" altLang="en-US" baseline="0" dirty="0" smtClean="0"/>
              <a:t> 컴퓨터공학과의 중요한 메모리 할당 부분을 이해하셨습니다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1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-KR" altLang="en-US" baseline="0" dirty="0" smtClean="0"/>
              <a:t>컴퓨터가 어떻게 데이터를 이해하고 저장하는</a:t>
            </a:r>
            <a:endParaRPr lang="en-US" altLang="ko-KR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작동 원리를 알아봅시다</a:t>
            </a:r>
            <a:r>
              <a:rPr lang="en-US" altLang="ko-KR" baseline="0" smtClean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첫 시간에 배우는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객체와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매우 중요합니다</a:t>
            </a:r>
            <a:r>
              <a:rPr lang="en-US" altLang="ko-KR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정</a:t>
            </a:r>
            <a:r>
              <a:rPr lang="en-US" altLang="ko-KR" dirty="0" smtClean="0"/>
              <a:t>~~</a:t>
            </a:r>
            <a:r>
              <a:rPr lang="ko-KR" altLang="en-US" dirty="0" smtClean="0"/>
              <a:t>말 중요합니다</a:t>
            </a:r>
            <a:r>
              <a:rPr lang="en-US" altLang="ko-KR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주제를 이해하셨다면 어떤 언어를 배우든 두려움이 없으실 거에요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709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23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941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9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7669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어떤 프로그래밍을 배우든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 언어의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알고 이해할 수 있다면 이미 그 언어의 절반을 터득한 것이나 다름없다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란 말이 있습니다</a:t>
            </a:r>
            <a:r>
              <a:rPr lang="en-US" altLang="ko-KR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생각해보세요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(data</a:t>
            </a:r>
            <a:r>
              <a:rPr lang="en-US" altLang="ko-KR" baseline="0" dirty="0" smtClean="0"/>
              <a:t> type)</a:t>
            </a:r>
            <a:r>
              <a:rPr lang="ko-KR" altLang="en-US" baseline="0" dirty="0" smtClean="0"/>
              <a:t>이란 프로그래밍을 할 때 쓰이는 숫자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문자열 등 자료 형태로 사용하는 모든 것을 뜻합니다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프로그램의 기본이자 핵심 단위가 바로 </a:t>
            </a:r>
            <a:r>
              <a:rPr lang="ko-KR" altLang="en-US" baseline="0" dirty="0" err="1" smtClean="0"/>
              <a:t>자료형이기</a:t>
            </a:r>
            <a:r>
              <a:rPr lang="ko-KR" altLang="en-US" baseline="0" dirty="0" smtClean="0"/>
              <a:t> 때문이죠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ko-KR" altLang="en-US" dirty="0" err="1" smtClean="0"/>
              <a:t>위키독스</a:t>
            </a:r>
            <a:r>
              <a:rPr lang="ko-KR" altLang="en-US" dirty="0" smtClean="0"/>
              <a:t> 점프 투 </a:t>
            </a:r>
            <a:r>
              <a:rPr lang="ko-KR" altLang="en-US" dirty="0" err="1" smtClean="0"/>
              <a:t>파이썬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81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433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62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0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0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155167" y="477833"/>
            <a:ext cx="100904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55167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4249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7993332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3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55167" y="1747733"/>
            <a:ext cx="3641200" cy="4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✗"/>
              <a:defRPr/>
            </a:lvl1pPr>
            <a:lvl2pPr lvl="1">
              <a:spcBef>
                <a:spcPts val="0"/>
              </a:spcBef>
              <a:buSzPts val="1400"/>
              <a:buChar char="✗"/>
              <a:defRPr/>
            </a:lvl2pPr>
            <a:lvl3pPr lvl="2">
              <a:spcBef>
                <a:spcPts val="0"/>
              </a:spcBef>
              <a:buSzPts val="1400"/>
              <a:buChar char="✗"/>
              <a:defRPr/>
            </a:lvl3pPr>
            <a:lvl4pPr lvl="3">
              <a:spcBef>
                <a:spcPts val="0"/>
              </a:spcBef>
              <a:buSzPts val="1400"/>
              <a:buChar char="✗"/>
              <a:defRPr/>
            </a:lvl4pPr>
            <a:lvl5pPr lvl="4">
              <a:spcBef>
                <a:spcPts val="0"/>
              </a:spcBef>
              <a:buSzPts val="1800"/>
              <a:buChar char="✗"/>
              <a:defRPr/>
            </a:lvl5pPr>
            <a:lvl6pPr lvl="5">
              <a:spcBef>
                <a:spcPts val="0"/>
              </a:spcBef>
              <a:buSzPts val="1800"/>
              <a:buChar char="✗"/>
              <a:defRPr/>
            </a:lvl6pPr>
            <a:lvl7pPr lvl="6">
              <a:spcBef>
                <a:spcPts val="0"/>
              </a:spcBef>
              <a:buSzPts val="1800"/>
              <a:buChar char="✗"/>
              <a:defRPr/>
            </a:lvl7pPr>
            <a:lvl8pPr lvl="7">
              <a:spcBef>
                <a:spcPts val="0"/>
              </a:spcBef>
              <a:buSzPts val="1800"/>
              <a:buChar char="✗"/>
              <a:defRPr/>
            </a:lvl8pPr>
            <a:lvl9pPr lvl="8">
              <a:spcBef>
                <a:spcPts val="0"/>
              </a:spcBef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5015605" y="1747733"/>
            <a:ext cx="3641200" cy="4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✗"/>
              <a:defRPr/>
            </a:lvl1pPr>
            <a:lvl2pPr lvl="1">
              <a:spcBef>
                <a:spcPts val="0"/>
              </a:spcBef>
              <a:buSzPts val="1400"/>
              <a:buChar char="✗"/>
              <a:defRPr/>
            </a:lvl2pPr>
            <a:lvl3pPr lvl="2">
              <a:spcBef>
                <a:spcPts val="0"/>
              </a:spcBef>
              <a:buSzPts val="1400"/>
              <a:buChar char="✗"/>
              <a:defRPr/>
            </a:lvl3pPr>
            <a:lvl4pPr lvl="3">
              <a:spcBef>
                <a:spcPts val="0"/>
              </a:spcBef>
              <a:buSzPts val="1400"/>
              <a:buChar char="✗"/>
              <a:defRPr/>
            </a:lvl4pPr>
            <a:lvl5pPr lvl="4">
              <a:spcBef>
                <a:spcPts val="0"/>
              </a:spcBef>
              <a:buSzPts val="1800"/>
              <a:buChar char="✗"/>
              <a:defRPr/>
            </a:lvl5pPr>
            <a:lvl6pPr lvl="5">
              <a:spcBef>
                <a:spcPts val="0"/>
              </a:spcBef>
              <a:buSzPts val="1800"/>
              <a:buChar char="✗"/>
              <a:defRPr/>
            </a:lvl6pPr>
            <a:lvl7pPr lvl="6">
              <a:spcBef>
                <a:spcPts val="0"/>
              </a:spcBef>
              <a:buSzPts val="1800"/>
              <a:buChar char="✗"/>
              <a:defRPr/>
            </a:lvl7pPr>
            <a:lvl8pPr lvl="7">
              <a:spcBef>
                <a:spcPts val="0"/>
              </a:spcBef>
              <a:buSzPts val="1800"/>
              <a:buChar char="✗"/>
              <a:defRPr/>
            </a:lvl8pPr>
            <a:lvl9pPr lvl="8">
              <a:spcBef>
                <a:spcPts val="0"/>
              </a:spcBef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87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2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3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3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5635-D19B-4132-952C-87914C71376C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ikidocs.net/book/1" TargetMode="External"/><Relationship Id="rId7" Type="http://schemas.openxmlformats.org/officeDocument/2006/relationships/hyperlink" Target="https://goo.gl/VLG5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o.gl/k52wxa" TargetMode="External"/><Relationship Id="rId5" Type="http://schemas.openxmlformats.org/officeDocument/2006/relationships/hyperlink" Target="http://www.edwith.org/sogang_python" TargetMode="External"/><Relationship Id="rId4" Type="http://schemas.openxmlformats.org/officeDocument/2006/relationships/hyperlink" Target="https://wikidocs.net/book/11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-US" sz="4000" b="1" dirty="0" smtClean="0"/>
              <a:t>Break </a:t>
            </a:r>
            <a:r>
              <a:rPr lang="en-US" sz="4000" b="1" dirty="0"/>
              <a:t>T</a:t>
            </a:r>
            <a:r>
              <a:rPr lang="en-US" sz="4000" b="1" dirty="0" smtClean="0"/>
              <a:t>ime</a:t>
            </a:r>
            <a:br>
              <a:rPr lang="en-US" sz="4000" b="1" dirty="0" smtClean="0"/>
            </a:br>
            <a:r>
              <a:rPr lang="en-US" sz="2400" b="1" dirty="0" smtClean="0"/>
              <a:t>with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Python</a:t>
            </a:r>
            <a:endParaRPr lang="en" sz="4000" b="1" dirty="0"/>
          </a:p>
        </p:txBody>
      </p:sp>
    </p:spTree>
    <p:extLst>
      <p:ext uri="{BB962C8B-B14F-4D97-AF65-F5344CB8AC3E}">
        <p14:creationId xmlns:p14="http://schemas.microsoft.com/office/powerpoint/2010/main" val="3208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741623" y="1689902"/>
            <a:ext cx="4578800" cy="2934489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sz="2400" b="1" dirty="0" smtClean="0"/>
              <a:t>+a</a:t>
            </a:r>
            <a:br>
              <a:rPr lang="en-US" altLang="ko-KR" sz="2400" b="1" dirty="0" smtClean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 smtClean="0"/>
              <a:t>메모리</a:t>
            </a:r>
            <a:r>
              <a:rPr lang="en-US" altLang="ko-KR" sz="2400" b="1" dirty="0" smtClean="0"/>
              <a:t>(RAM)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912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8" y="1028528"/>
            <a:ext cx="6538210" cy="44971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997" y="5833872"/>
            <a:ext cx="7370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사진출처</a:t>
            </a:r>
            <a:r>
              <a:rPr lang="en-US" altLang="ko-KR" sz="1600" dirty="0" smtClean="0"/>
              <a:t>) http</a:t>
            </a:r>
            <a:r>
              <a:rPr lang="en-US" altLang="ko-KR" sz="1600" dirty="0"/>
              <a:t>://www.edwith.org/connect_cs/lecture/11348</a:t>
            </a:r>
            <a:r>
              <a:rPr lang="en-US" altLang="ko-KR" sz="1600" dirty="0" smtClean="0"/>
              <a:t>/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473" y="2538454"/>
            <a:ext cx="455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메신저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. . . 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컴퓨터의 프로그램들은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통한다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712" y="104172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grpSp>
        <p:nvGrpSpPr>
          <p:cNvPr id="13" name="그룹 12"/>
          <p:cNvGrpSpPr/>
          <p:nvPr/>
        </p:nvGrpSpPr>
        <p:grpSpPr>
          <a:xfrm>
            <a:off x="1040886" y="1232666"/>
            <a:ext cx="4302014" cy="2315256"/>
            <a:chOff x="1171405" y="3785219"/>
            <a:chExt cx="4302014" cy="2315256"/>
          </a:xfrm>
        </p:grpSpPr>
        <p:sp>
          <p:nvSpPr>
            <p:cNvPr id="12" name="TextBox 11"/>
            <p:cNvSpPr txBox="1"/>
            <p:nvPr/>
          </p:nvSpPr>
          <p:spPr>
            <a:xfrm>
              <a:off x="1171405" y="3785219"/>
              <a:ext cx="378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나의 컴퓨터 메모리 크기 확인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윈도우 </a:t>
              </a:r>
              <a:r>
                <a:rPr lang="en-US" altLang="ko-KR" dirty="0" smtClean="0"/>
                <a:t>+ r) </a:t>
              </a:r>
              <a:r>
                <a:rPr lang="ko-KR" altLang="en-US" dirty="0" smtClean="0"/>
                <a:t>실행 </a:t>
              </a:r>
              <a:r>
                <a:rPr lang="en-US" altLang="ko-KR" dirty="0" smtClean="0"/>
                <a:t>- </a:t>
              </a:r>
              <a:r>
                <a:rPr lang="en-US" altLang="ko-KR" dirty="0" err="1" smtClean="0"/>
                <a:t>dxdiag</a:t>
              </a:r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056" y="4431550"/>
              <a:ext cx="4191363" cy="16689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526477">
              <a:off x="2267626" y="4695475"/>
              <a:ext cx="701252" cy="70125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91744" y="658423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메모리는</a:t>
            </a:r>
            <a:r>
              <a:rPr lang="en-US" altLang="ko-KR" b="1" dirty="0"/>
              <a:t> </a:t>
            </a:r>
            <a:r>
              <a:rPr lang="ko-KR" altLang="en-US" b="1" dirty="0" smtClean="0"/>
              <a:t>실제로 어떻게 동작할까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73306" y="1256148"/>
            <a:ext cx="7161820" cy="5010584"/>
            <a:chOff x="3731505" y="847081"/>
            <a:chExt cx="7161820" cy="5010584"/>
          </a:xfrm>
        </p:grpSpPr>
        <p:grpSp>
          <p:nvGrpSpPr>
            <p:cNvPr id="16" name="그룹 15"/>
            <p:cNvGrpSpPr/>
            <p:nvPr/>
          </p:nvGrpSpPr>
          <p:grpSpPr>
            <a:xfrm>
              <a:off x="3731505" y="847081"/>
              <a:ext cx="7161820" cy="5010584"/>
              <a:chOff x="3600612" y="984264"/>
              <a:chExt cx="7161820" cy="501058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279" y="984264"/>
                <a:ext cx="4999153" cy="501058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600612" y="4892912"/>
                <a:ext cx="3783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작업관리자 실행</a:t>
                </a:r>
                <a:endParaRPr lang="en-US" altLang="ko-KR" dirty="0" smtClean="0"/>
              </a:p>
              <a:p>
                <a:r>
                  <a:rPr lang="en-US" altLang="ko-KR" dirty="0" smtClean="0"/>
                  <a:t>(ctrl + alt + Delete)</a:t>
                </a: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73693">
              <a:off x="9315772" y="873253"/>
              <a:ext cx="975498" cy="97549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97712" y="104172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792241" y="532693"/>
          <a:ext cx="1431523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31523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92241" y="3458773"/>
          <a:ext cx="1444425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44425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191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0477" y="825754"/>
            <a:ext cx="311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각 칸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별</a:t>
            </a:r>
            <a:r>
              <a:rPr lang="en-US" altLang="ko-KR" sz="1400" b="1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고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유한 주소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400" b="1" dirty="0" smtClean="0"/>
              <a:t>를 갖는다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2" name="굽은 화살표 1"/>
          <p:cNvSpPr/>
          <p:nvPr/>
        </p:nvSpPr>
        <p:spPr>
          <a:xfrm>
            <a:off x="3483961" y="988767"/>
            <a:ext cx="243987" cy="4721629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23764" y="532693"/>
          <a:ext cx="1724715" cy="297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715">
                  <a:extLst>
                    <a:ext uri="{9D8B030D-6E8A-4147-A177-3AD203B41FA5}">
                      <a16:colId xmlns:a16="http://schemas.microsoft.com/office/drawing/2014/main" val="2299073911"/>
                    </a:ext>
                  </a:extLst>
                </a:gridCol>
              </a:tblGrid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00120B11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29090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44447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1362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6025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8203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84019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66061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24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415255" y="545818"/>
          <a:ext cx="1724715" cy="297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715">
                  <a:extLst>
                    <a:ext uri="{9D8B030D-6E8A-4147-A177-3AD203B41FA5}">
                      <a16:colId xmlns:a16="http://schemas.microsoft.com/office/drawing/2014/main" val="2299073911"/>
                    </a:ext>
                  </a:extLst>
                </a:gridCol>
              </a:tblGrid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88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29090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89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44447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8203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91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84019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92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66061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93</a:t>
                      </a:r>
                      <a:r>
                        <a:rPr lang="en-US" altLang="ko-KR" sz="140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248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94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93468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94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0584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10477" y="1505616"/>
            <a:ext cx="27515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주소로 특정 메모리 공간을 찾을 수 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400" dirty="0" smtClean="0"/>
              <a:t>집주소만 알면 집에 갈 수 있어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7685" y="819148"/>
            <a:ext cx="2012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 공간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9626" y="1993948"/>
            <a:ext cx="201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예를 들어 한 칸에 </a:t>
            </a:r>
            <a:r>
              <a:rPr lang="en-US" altLang="ko-KR" sz="1400" dirty="0" smtClean="0"/>
              <a:t>1byte(8bit)</a:t>
            </a:r>
            <a:r>
              <a:rPr lang="ko-KR" altLang="en-US" sz="1400" dirty="0" smtClean="0"/>
              <a:t>라고 해보자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06" y="1894289"/>
            <a:ext cx="545509" cy="545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626" y="2833302"/>
            <a:ext cx="2199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1KB = 1000Bytes </a:t>
            </a:r>
            <a:r>
              <a:rPr lang="ko-KR" altLang="en-US" sz="1400" dirty="0" smtClean="0"/>
              <a:t>일 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내 컴퓨터 </a:t>
            </a:r>
            <a:r>
              <a:rPr lang="en-US" altLang="ko-KR" sz="1400" dirty="0" smtClean="0"/>
              <a:t>RAM 8192MB = 8,192,000,000byte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저장 공간이 </a:t>
            </a:r>
            <a:r>
              <a:rPr lang="en-US" altLang="ko-KR" sz="1400" dirty="0" smtClean="0"/>
              <a:t>8,192,000,000 </a:t>
            </a:r>
            <a:r>
              <a:rPr lang="ko-KR" altLang="en-US" sz="1400" dirty="0" smtClean="0"/>
              <a:t>개가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참 많다</a:t>
            </a:r>
            <a:r>
              <a:rPr lang="en-US" altLang="ko-KR" sz="1400" dirty="0" smtClean="0"/>
              <a:t>!!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0904">
            <a:off x="4320167" y="3007432"/>
            <a:ext cx="3356997" cy="10453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54008" y="4727062"/>
            <a:ext cx="4919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저 한 칸에는 숫자 </a:t>
            </a:r>
            <a:r>
              <a:rPr lang="en-US" altLang="ko-KR" dirty="0" smtClean="0"/>
              <a:t>‘3’</a:t>
            </a:r>
            <a:r>
              <a:rPr lang="ko-KR" altLang="en-US" dirty="0" smtClean="0"/>
              <a:t>이 들어가있다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0000 0011 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-&gt; 3 (10</a:t>
            </a:r>
            <a:r>
              <a:rPr lang="ko-KR" altLang="en-US" dirty="0" smtClean="0"/>
              <a:t>진수 변환</a:t>
            </a:r>
            <a:r>
              <a:rPr lang="en-US" altLang="ko-KR" dirty="0" smtClean="0"/>
              <a:t>)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실제로 </a:t>
            </a:r>
            <a:r>
              <a:rPr lang="en-US" altLang="ko-KR" sz="1400" dirty="0" smtClean="0"/>
              <a:t>0000 0011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 아니라</a:t>
            </a:r>
            <a:endParaRPr lang="en-US" altLang="ko-KR" sz="1400" dirty="0" smtClean="0"/>
          </a:p>
          <a:p>
            <a:r>
              <a:rPr lang="ko-KR" altLang="en-US" sz="1400" dirty="0" smtClean="0"/>
              <a:t>기존에 컴퓨터에서 약속된 </a:t>
            </a:r>
            <a:r>
              <a:rPr lang="en-US" altLang="ko-KR" sz="1400" dirty="0" smtClean="0"/>
              <a:t>‘0000 0011’ </a:t>
            </a:r>
            <a:r>
              <a:rPr lang="ko-KR" altLang="en-US" sz="1400" dirty="0" smtClean="0"/>
              <a:t>의 값이다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윈도우에서 </a:t>
            </a:r>
            <a:r>
              <a:rPr lang="en-US" altLang="ko-KR" sz="1400" dirty="0" smtClean="0"/>
              <a:t>0000 0011 </a:t>
            </a:r>
            <a:r>
              <a:rPr lang="ko-KR" altLang="en-US" sz="1400" dirty="0" smtClean="0"/>
              <a:t>값의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약속이 </a:t>
            </a:r>
            <a:r>
              <a:rPr lang="en-US" altLang="ko-KR" sz="1400" dirty="0" smtClean="0"/>
              <a:t>‘a’ </a:t>
            </a:r>
            <a:r>
              <a:rPr lang="ko-KR" altLang="en-US" sz="1400" dirty="0" smtClean="0"/>
              <a:t>문자로 될 수 있고</a:t>
            </a:r>
            <a:endParaRPr lang="en-US" altLang="ko-KR" sz="1400" dirty="0" smtClean="0"/>
          </a:p>
          <a:p>
            <a:r>
              <a:rPr lang="ko-KR" altLang="en-US" sz="1400" dirty="0" smtClean="0"/>
              <a:t>맥에서 </a:t>
            </a:r>
            <a:r>
              <a:rPr lang="en-US" altLang="ko-KR" sz="1400" dirty="0" smtClean="0"/>
              <a:t>0000 0011</a:t>
            </a:r>
            <a:r>
              <a:rPr lang="ko-KR" altLang="en-US" sz="1400" dirty="0" smtClean="0"/>
              <a:t>값의 약속이 </a:t>
            </a:r>
            <a:r>
              <a:rPr lang="en-US" altLang="ko-KR" sz="1400" dirty="0" smtClean="0"/>
              <a:t>100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일 수 있다</a:t>
            </a:r>
            <a:r>
              <a:rPr lang="en-US" altLang="ko-KR" sz="1400" dirty="0" smtClean="0"/>
              <a:t> 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97712" y="115747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27948" y="1993948"/>
            <a:ext cx="176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0000 0011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02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6" grpId="0"/>
      <p:bldP spid="8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792241" y="532693"/>
          <a:ext cx="1485815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85815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0000 0101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0110</a:t>
                      </a:r>
                      <a:r>
                        <a:rPr lang="en-US" altLang="ko-KR" baseline="0" dirty="0" smtClean="0"/>
                        <a:t> 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</a:t>
                      </a:r>
                      <a:r>
                        <a:rPr lang="en-US" altLang="ko-KR" baseline="0" dirty="0" smtClean="0"/>
                        <a:t> 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1101 0000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r>
                        <a:rPr lang="en-US" altLang="ko-KR" baseline="0" dirty="0" smtClean="0"/>
                        <a:t>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1011 1001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1111 1111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1110 0011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92241" y="3458773"/>
          <a:ext cx="1485815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85815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191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0010</a:t>
                      </a:r>
                      <a:r>
                        <a:rPr lang="en-US" altLang="ko-KR" baseline="0" dirty="0" smtClean="0"/>
                        <a:t> 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1111 1011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0000 0000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0101 1011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0110 0101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1101 1101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483959" y="658568"/>
            <a:ext cx="308282" cy="1963256"/>
            <a:chOff x="3483961" y="988768"/>
            <a:chExt cx="308280" cy="1952552"/>
          </a:xfrm>
        </p:grpSpPr>
        <p:sp>
          <p:nvSpPr>
            <p:cNvPr id="17" name="굽은 화살표 16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굽은 화살표 1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95997" y="550838"/>
            <a:ext cx="3893192" cy="5482105"/>
            <a:chOff x="1653771" y="650213"/>
            <a:chExt cx="2981189" cy="54821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69" y="2823675"/>
              <a:ext cx="5011883" cy="160540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883389" y="650213"/>
              <a:ext cx="2751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8,192,000,000</a:t>
              </a:r>
              <a:r>
                <a:rPr lang="ko-KR" altLang="en-US" sz="1600" dirty="0" smtClean="0"/>
                <a:t>개</a:t>
              </a:r>
              <a:endParaRPr lang="en-US" altLang="ko-KR" sz="1600" b="1" dirty="0" smtClean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68" y="2772815"/>
            <a:ext cx="769218" cy="769218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487607" y="4039704"/>
            <a:ext cx="258432" cy="937734"/>
            <a:chOff x="3483961" y="988768"/>
            <a:chExt cx="308280" cy="1952552"/>
          </a:xfrm>
        </p:grpSpPr>
        <p:sp>
          <p:nvSpPr>
            <p:cNvPr id="24" name="굽은 화살표 23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굽은 화살표 24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9" y="5120978"/>
            <a:ext cx="959809" cy="959809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483958" y="2709220"/>
            <a:ext cx="258432" cy="937734"/>
            <a:chOff x="3483961" y="988768"/>
            <a:chExt cx="308280" cy="1952552"/>
          </a:xfrm>
        </p:grpSpPr>
        <p:sp>
          <p:nvSpPr>
            <p:cNvPr id="34" name="굽은 화살표 33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굽은 화살표 34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483958" y="5143053"/>
            <a:ext cx="258432" cy="937734"/>
            <a:chOff x="3483961" y="988768"/>
            <a:chExt cx="308280" cy="1952552"/>
          </a:xfrm>
        </p:grpSpPr>
        <p:sp>
          <p:nvSpPr>
            <p:cNvPr id="37" name="굽은 화살표 36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굽은 화살표 37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67638" y="2215794"/>
            <a:ext cx="40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컴퓨터를 할 때 하나의 프로그램만 실행하는 것이 아니다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err="1" smtClean="0"/>
              <a:t>멀티태스킹</a:t>
            </a:r>
            <a:r>
              <a:rPr lang="ko-KR" altLang="en-US" b="1" dirty="0" smtClean="0"/>
              <a:t> 작업</a:t>
            </a:r>
            <a:r>
              <a:rPr lang="en-US" altLang="ko-KR" b="1" dirty="0" smtClean="0"/>
              <a:t>!!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각 프로그램마다 메모리 공간을 고정한다면 문제가 있다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비효율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데이터가 연속적으로 들어가지 않는다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어떻게 찾을까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=&gt; </a:t>
            </a:r>
            <a:r>
              <a:rPr lang="ko-KR" altLang="en-US" b="1" dirty="0" smtClean="0"/>
              <a:t>주소로</a:t>
            </a:r>
            <a:r>
              <a:rPr lang="en-US" altLang="ko-KR" b="1" dirty="0" smtClean="0"/>
              <a:t>!</a:t>
            </a:r>
            <a:endParaRPr lang="en-US" altLang="ko-KR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" y="1719038"/>
            <a:ext cx="1896856" cy="291073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97712" y="104172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70" y="1171281"/>
            <a:ext cx="818415" cy="81841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64" y="4047116"/>
            <a:ext cx="818415" cy="8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b="1" dirty="0" smtClean="0"/>
              <a:t>Break Time </a:t>
            </a:r>
            <a:r>
              <a:rPr lang="en-US" sz="2800" b="1" dirty="0" smtClean="0"/>
              <a:t>with</a:t>
            </a:r>
            <a:r>
              <a:rPr lang="en-US" b="1" dirty="0" smtClean="0"/>
              <a:t> </a:t>
            </a:r>
            <a:r>
              <a:rPr lang="en" b="1" dirty="0" smtClean="0"/>
              <a:t>Python</a:t>
            </a:r>
            <a:endParaRPr lang="en" b="1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81430" y="1757436"/>
            <a:ext cx="8171714" cy="198246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객체</a:t>
            </a:r>
            <a:r>
              <a:rPr lang="en-US" altLang="ko-KR" sz="2400" b="1" dirty="0"/>
              <a:t>(object)</a:t>
            </a:r>
            <a:r>
              <a:rPr lang="ko-KR" altLang="en-US" sz="2400" b="1" dirty="0"/>
              <a:t>와 변수</a:t>
            </a:r>
            <a:r>
              <a:rPr lang="en-US" altLang="ko-KR" sz="2400" b="1" dirty="0"/>
              <a:t>(variable</a:t>
            </a:r>
            <a:r>
              <a:rPr lang="en-US" altLang="ko-KR" sz="2400" b="1" dirty="0" smtClean="0"/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2400" b="1" dirty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types)</a:t>
            </a:r>
            <a:endParaRPr lang="en-US" altLang="ko-KR" sz="2400" b="1" dirty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155167" y="4476521"/>
            <a:ext cx="10427200" cy="1521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ko-KR" altLang="en-US" sz="1400" dirty="0" smtClean="0">
                <a:solidFill>
                  <a:srgbClr val="990000"/>
                </a:solidFill>
              </a:rPr>
              <a:t>도움이 되는 사이트</a:t>
            </a:r>
            <a:endParaRPr lang="en-US" altLang="ko-KR" sz="1400" dirty="0">
              <a:solidFill>
                <a:srgbClr val="990000"/>
              </a:solidFill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ko-KR" altLang="en-US" sz="1400" dirty="0" smtClean="0"/>
              <a:t>점프 </a:t>
            </a:r>
            <a:r>
              <a:rPr lang="ko-KR" altLang="en-US" sz="1400" dirty="0"/>
              <a:t>투 </a:t>
            </a:r>
            <a:r>
              <a:rPr lang="ko-KR" altLang="en-US" sz="1400" dirty="0" err="1"/>
              <a:t>파이썬</a:t>
            </a:r>
            <a:r>
              <a:rPr lang="en-US" altLang="ko-KR" sz="1400" dirty="0"/>
              <a:t>(</a:t>
            </a:r>
            <a:r>
              <a:rPr lang="ko-KR" altLang="en-US" sz="1400" dirty="0"/>
              <a:t>책 무료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3"/>
              </a:rPr>
              <a:t>https://wikidocs.net/book/1</a:t>
            </a:r>
            <a:r>
              <a:rPr lang="ko-KR" altLang="en-US" sz="1400" dirty="0"/>
              <a:t> </a:t>
            </a:r>
            <a:br>
              <a:rPr lang="ko-KR" altLang="en-US" sz="1400" dirty="0"/>
            </a:br>
            <a:r>
              <a:rPr lang="ko-KR" altLang="en-US" sz="1400" dirty="0" err="1"/>
              <a:t>파이썬으로</a:t>
            </a:r>
            <a:r>
              <a:rPr lang="ko-KR" altLang="en-US" sz="1400" dirty="0"/>
              <a:t> 배우는 알고리즘 트레이딩</a:t>
            </a:r>
            <a:r>
              <a:rPr lang="en-US" altLang="ko-KR" sz="1400" dirty="0"/>
              <a:t>(</a:t>
            </a:r>
            <a:r>
              <a:rPr lang="ko-KR" altLang="en-US" sz="1400" dirty="0"/>
              <a:t>책 무료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4"/>
              </a:rPr>
              <a:t>https://wikidocs.net/book/110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서강대 기초 </a:t>
            </a:r>
            <a:r>
              <a:rPr lang="en-US" altLang="ko-KR" sz="1400" dirty="0"/>
              <a:t>Python </a:t>
            </a:r>
            <a:r>
              <a:rPr lang="ko-KR" altLang="en-US" sz="1400" dirty="0"/>
              <a:t>프로그래밍</a:t>
            </a:r>
            <a:r>
              <a:rPr lang="en-US" altLang="ko-KR" sz="1400" dirty="0"/>
              <a:t>(</a:t>
            </a:r>
            <a:r>
              <a:rPr lang="ko-KR" altLang="en-US" sz="1400" dirty="0"/>
              <a:t>강의 무료</a:t>
            </a:r>
            <a:r>
              <a:rPr lang="en-US" altLang="ko-KR" sz="1400" dirty="0"/>
              <a:t>) - </a:t>
            </a:r>
            <a:r>
              <a:rPr lang="en-US" altLang="ko-KR" sz="1400" dirty="0">
                <a:hlinkClick r:id="rId5"/>
              </a:rPr>
              <a:t>www.edwith.org/sogang_python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err="1"/>
              <a:t>Codecademy</a:t>
            </a:r>
            <a:r>
              <a:rPr lang="en-US" altLang="ko-KR" sz="1400" dirty="0"/>
              <a:t> Python(</a:t>
            </a:r>
            <a:r>
              <a:rPr lang="ko-KR" altLang="en-US" sz="1400" dirty="0"/>
              <a:t>강의 무료</a:t>
            </a:r>
            <a:r>
              <a:rPr lang="en-US" altLang="ko-KR" sz="1400" dirty="0"/>
              <a:t>) -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6"/>
              </a:rPr>
              <a:t>https://goo.gl/k52wxa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T</a:t>
            </a:r>
            <a:r>
              <a:rPr lang="ko-KR" altLang="en-US" sz="1400" dirty="0"/>
              <a:t>아카데미 </a:t>
            </a:r>
            <a:r>
              <a:rPr lang="en-US" altLang="ko-KR" sz="1400" dirty="0"/>
              <a:t>Python </a:t>
            </a:r>
            <a:r>
              <a:rPr lang="ko-KR" altLang="en-US" sz="1400" dirty="0"/>
              <a:t>프로그래밍</a:t>
            </a:r>
            <a:r>
              <a:rPr lang="en-US" altLang="ko-KR" sz="1400" dirty="0"/>
              <a:t>(</a:t>
            </a:r>
            <a:r>
              <a:rPr lang="ko-KR" altLang="en-US" sz="1400" dirty="0"/>
              <a:t>강의 무료</a:t>
            </a:r>
            <a:r>
              <a:rPr lang="en-US" altLang="ko-KR" sz="1400" dirty="0"/>
              <a:t>) - 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7"/>
              </a:rPr>
              <a:t>https://goo.gl/VLG5ru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-9313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sz="1600" dirty="0">
              <a:solidFill>
                <a:srgbClr val="990000"/>
              </a:solidFill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pic>
        <p:nvPicPr>
          <p:cNvPr id="67" name="Shape 67" descr="Death_to_stock_communicate_hands_5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3228">
            <a:off x="9072317" y="685948"/>
            <a:ext cx="2142976" cy="2142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8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741623" y="1689902"/>
            <a:ext cx="4578800" cy="2934489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sz="2400" b="1" dirty="0" smtClean="0"/>
              <a:t>1.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객체</a:t>
            </a:r>
            <a:r>
              <a:rPr lang="en-US" altLang="ko-KR" sz="2400" b="1" dirty="0" smtClean="0"/>
              <a:t>(object)</a:t>
            </a:r>
            <a:r>
              <a:rPr lang="ko-KR" altLang="en-US" sz="2400" b="1" dirty="0" smtClean="0"/>
              <a:t>와 변수</a:t>
            </a:r>
            <a:r>
              <a:rPr lang="en-US" altLang="ko-KR" sz="2400" b="1" dirty="0" smtClean="0"/>
              <a:t>(variable)</a:t>
            </a:r>
            <a:br>
              <a:rPr lang="en-US" altLang="ko-KR" sz="2400" b="1" dirty="0" smtClean="0"/>
            </a:b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8170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7712" y="104172"/>
            <a:ext cx="485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와 변수</a:t>
            </a:r>
            <a:r>
              <a:rPr lang="en-US" altLang="ko-KR" sz="2000" b="1" dirty="0" smtClean="0"/>
              <a:t>(variable)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77" y="836458"/>
            <a:ext cx="8365987" cy="5005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021" y="6273225"/>
            <a:ext cx="737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서강대 기초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프로그래밍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강 </a:t>
            </a:r>
            <a:r>
              <a:rPr lang="en-US" altLang="ko-KR" sz="1600" dirty="0" smtClean="0"/>
              <a:t>P2_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자료형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3p~4p</a:t>
            </a:r>
            <a:r>
              <a:rPr lang="en-US" altLang="ko-KR" sz="1600" dirty="0"/>
              <a:t> http://www.edwith.org/sogang_python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7712" y="104172"/>
            <a:ext cx="485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와 변수</a:t>
            </a:r>
            <a:r>
              <a:rPr lang="en-US" altLang="ko-KR" sz="2000" b="1" dirty="0" smtClean="0"/>
              <a:t>(variable)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9" y="707253"/>
            <a:ext cx="7266290" cy="493648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11163" y="1053688"/>
          <a:ext cx="1431523" cy="3067491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31523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5071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7021" y="6273225"/>
            <a:ext cx="737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서강대 기초 </a:t>
            </a:r>
            <a:r>
              <a:rPr lang="en-US" altLang="ko-KR" sz="1600" dirty="0" smtClean="0"/>
              <a:t>Python </a:t>
            </a:r>
            <a:r>
              <a:rPr lang="ko-KR" altLang="en-US" sz="1600" dirty="0" smtClean="0"/>
              <a:t>프로그래밍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강 </a:t>
            </a:r>
            <a:r>
              <a:rPr lang="en-US" altLang="ko-KR" sz="1600" dirty="0" smtClean="0"/>
              <a:t>P2_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자료형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3p~4p</a:t>
            </a:r>
            <a:r>
              <a:rPr lang="en-US" altLang="ko-KR" sz="1600" dirty="0"/>
              <a:t> http://www.edwith.org/sogang_python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4148" y="1053688"/>
            <a:ext cx="345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실제 메모리에 </a:t>
            </a:r>
            <a:r>
              <a:rPr lang="en-US" altLang="ko-KR" sz="1400" dirty="0" smtClean="0"/>
              <a:t>100,200,300</a:t>
            </a:r>
            <a:r>
              <a:rPr lang="ko-KR" altLang="en-US" sz="1400" dirty="0" smtClean="0"/>
              <a:t>이 아닌 기계어</a:t>
            </a:r>
            <a:r>
              <a:rPr lang="en-US" altLang="ko-KR" sz="1400" dirty="0" smtClean="0"/>
              <a:t> ex(0010 1101 </a:t>
            </a:r>
            <a:r>
              <a:rPr lang="ko-KR" altLang="en-US" sz="1400" dirty="0" smtClean="0"/>
              <a:t>의 값이 들어가 있다</a:t>
            </a:r>
            <a:r>
              <a:rPr lang="en-US" altLang="ko-KR" sz="1400" dirty="0" smtClean="0"/>
              <a:t>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1186" y="2090155"/>
            <a:ext cx="34555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r>
              <a:rPr lang="ko-KR" altLang="en-US" sz="1400" dirty="0"/>
              <a:t>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메모리의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주소 값이라고 생각하자</a:t>
            </a:r>
            <a:endParaRPr lang="en-US" altLang="ko-KR" sz="1400" dirty="0" smtClean="0"/>
          </a:p>
          <a:p>
            <a:r>
              <a:rPr lang="en-US" altLang="ko-KR" sz="1400" dirty="0" smtClean="0"/>
              <a:t>Id</a:t>
            </a:r>
            <a:r>
              <a:rPr lang="ko-KR" altLang="en-US" sz="1400" dirty="0" smtClean="0"/>
              <a:t>는 고유한 값이다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실제 값 </a:t>
            </a:r>
            <a:r>
              <a:rPr lang="en-US" altLang="ko-KR" sz="1400" dirty="0" smtClean="0"/>
              <a:t>‘</a:t>
            </a:r>
            <a:r>
              <a:rPr lang="ko-KR" altLang="en-US" sz="1400" b="1" dirty="0" smtClean="0"/>
              <a:t>객체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가 메모리에 들어있다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객체가 담겨져 있는 메모리 공간을 </a:t>
            </a:r>
            <a:r>
              <a:rPr lang="en-US" altLang="ko-KR" sz="1400" dirty="0" smtClean="0"/>
              <a:t>‘</a:t>
            </a:r>
            <a:r>
              <a:rPr lang="ko-KR" altLang="en-US" sz="1400" b="1" dirty="0" smtClean="0"/>
              <a:t>변수</a:t>
            </a:r>
            <a:r>
              <a:rPr lang="en-US" altLang="ko-KR" sz="1400" dirty="0" smtClean="0"/>
              <a:t>’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변수에 접근하기 위해 </a:t>
            </a:r>
            <a:r>
              <a:rPr lang="en-US" altLang="ko-KR" sz="1400" dirty="0" smtClean="0"/>
              <a:t>‘</a:t>
            </a:r>
            <a:r>
              <a:rPr lang="ko-KR" altLang="en-US" sz="1400" b="1" dirty="0" err="1" smtClean="0"/>
              <a:t>변수명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정한다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506">
            <a:off x="6117200" y="939864"/>
            <a:ext cx="750866" cy="7508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593">
            <a:off x="6055114" y="1482227"/>
            <a:ext cx="928998" cy="7415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0317">
            <a:off x="5768380" y="2276881"/>
            <a:ext cx="1448504" cy="7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7712" y="104172"/>
            <a:ext cx="485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와 변수</a:t>
            </a:r>
            <a:r>
              <a:rPr lang="en-US" altLang="ko-KR" sz="2000" b="1" dirty="0" smtClean="0"/>
              <a:t>(variable)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723013"/>
            <a:ext cx="77617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변수명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만들 때 규칙</a:t>
            </a:r>
            <a:endParaRPr lang="en-US" altLang="ko-KR" b="1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영어 대소문자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,_(underscore)</a:t>
            </a:r>
            <a:r>
              <a:rPr lang="ko-KR" altLang="en-US" sz="1600" dirty="0" smtClean="0"/>
              <a:t>로만 구성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숫자 시작 불가능 </a:t>
            </a:r>
            <a:r>
              <a:rPr lang="en-US" altLang="ko-KR" sz="1600" dirty="0" smtClean="0"/>
              <a:t>(1samsung -&gt; </a:t>
            </a:r>
            <a:r>
              <a:rPr lang="ko-KR" altLang="en-US" sz="1600" dirty="0" smtClean="0"/>
              <a:t>오류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 구분 </a:t>
            </a:r>
            <a:r>
              <a:rPr lang="en-US" altLang="ko-KR" sz="1600" dirty="0" smtClean="0"/>
              <a:t>( Samsung, </a:t>
            </a:r>
            <a:r>
              <a:rPr lang="en-US" altLang="ko-KR" sz="1600" dirty="0" err="1" smtClean="0"/>
              <a:t>SAmsung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SAMsung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모두 다른 변수</a:t>
            </a:r>
            <a:r>
              <a:rPr lang="en-US" altLang="ko-KR" sz="1600" dirty="0" smtClean="0"/>
              <a:t>.) 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키워드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예약어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사용 금지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이미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특정 </a:t>
            </a:r>
            <a:r>
              <a:rPr lang="ko-KR" altLang="en-US" sz="1600" dirty="0" err="1" smtClean="0"/>
              <a:t>변수명을</a:t>
            </a:r>
            <a:r>
              <a:rPr lang="ko-KR" altLang="en-US" sz="1600" dirty="0" smtClean="0"/>
              <a:t> 사용하고 있다</a:t>
            </a:r>
            <a:r>
              <a:rPr lang="en-US" altLang="ko-KR" sz="1600" dirty="0" smtClean="0"/>
              <a:t>.)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11764" y="3363375"/>
          <a:ext cx="2339395" cy="2871792"/>
        </p:xfrm>
        <a:graphic>
          <a:graphicData uri="http://schemas.openxmlformats.org/drawingml/2006/table">
            <a:tbl>
              <a:tblPr/>
              <a:tblGrid>
                <a:gridCol w="78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Keyword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Keyword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Keyword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exec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assert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finally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or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break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for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pass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class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from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print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continue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raise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def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if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return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del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import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try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elif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while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else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is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with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except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lambda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yield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76037" y="3185226"/>
            <a:ext cx="3285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&gt;&gt;&gt; class = 5</a:t>
            </a:r>
          </a:p>
          <a:p>
            <a:r>
              <a:rPr lang="en-US" altLang="ko-KR" b="1" dirty="0" smtClean="0"/>
              <a:t>&gt;&gt;&gt; </a:t>
            </a:r>
            <a:r>
              <a:rPr lang="en-US" altLang="ko-KR" b="1" dirty="0" err="1" smtClean="0"/>
              <a:t>english_score</a:t>
            </a:r>
            <a:r>
              <a:rPr lang="en-US" altLang="ko-KR" b="1" dirty="0" smtClean="0"/>
              <a:t> = 80</a:t>
            </a:r>
          </a:p>
          <a:p>
            <a:r>
              <a:rPr lang="en-US" altLang="ko-KR" b="1" dirty="0" smtClean="0"/>
              <a:t>&gt;&gt;&gt; </a:t>
            </a:r>
            <a:r>
              <a:rPr lang="en-US" altLang="ko-KR" b="1" dirty="0" err="1" smtClean="0"/>
              <a:t>enclish</a:t>
            </a:r>
            <a:r>
              <a:rPr lang="en-US" altLang="ko-KR" b="1" dirty="0" smtClean="0"/>
              <a:t>-score = 77  </a:t>
            </a:r>
          </a:p>
          <a:p>
            <a:r>
              <a:rPr lang="en-US" altLang="ko-KR" b="1" dirty="0" smtClean="0"/>
              <a:t>#</a:t>
            </a:r>
            <a:r>
              <a:rPr lang="en-US" altLang="ko-KR" b="1" dirty="0"/>
              <a:t>syntax(</a:t>
            </a:r>
            <a:r>
              <a:rPr lang="ko-KR" altLang="en-US" b="1" dirty="0"/>
              <a:t>구문</a:t>
            </a:r>
            <a:r>
              <a:rPr lang="en-US" altLang="ko-KR" b="1" dirty="0"/>
              <a:t>) </a:t>
            </a:r>
            <a:r>
              <a:rPr lang="ko-KR" altLang="en-US" b="1" dirty="0"/>
              <a:t>에러</a:t>
            </a:r>
            <a:r>
              <a:rPr lang="en-US" altLang="ko-KR" b="1" dirty="0" smtClean="0"/>
              <a:t>!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&gt;&gt;&gt; score3 = 79</a:t>
            </a:r>
          </a:p>
          <a:p>
            <a:r>
              <a:rPr lang="en-US" altLang="ko-KR" b="1" dirty="0" smtClean="0"/>
              <a:t>&gt;&gt;&gt; 3score = 44 </a:t>
            </a:r>
          </a:p>
          <a:p>
            <a:r>
              <a:rPr lang="en-US" altLang="ko-KR" b="1" dirty="0" smtClean="0"/>
              <a:t># syntax(</a:t>
            </a:r>
            <a:r>
              <a:rPr lang="ko-KR" altLang="en-US" b="1" dirty="0" smtClean="0"/>
              <a:t>구문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에러</a:t>
            </a:r>
            <a:r>
              <a:rPr lang="en-US" altLang="ko-KR" b="1" dirty="0" smtClean="0"/>
              <a:t>!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&gt;&gt;&gt; try = 50</a:t>
            </a:r>
          </a:p>
          <a:p>
            <a:r>
              <a:rPr lang="en-US" altLang="ko-KR" b="1" dirty="0"/>
              <a:t># syntax(</a:t>
            </a:r>
            <a:r>
              <a:rPr lang="ko-KR" altLang="en-US" b="1" dirty="0"/>
              <a:t>구문</a:t>
            </a:r>
            <a:r>
              <a:rPr lang="en-US" altLang="ko-KR" b="1" dirty="0"/>
              <a:t>) </a:t>
            </a:r>
            <a:r>
              <a:rPr lang="ko-KR" altLang="en-US" b="1" dirty="0"/>
              <a:t>에러</a:t>
            </a:r>
            <a:r>
              <a:rPr lang="en-US" altLang="ko-KR" b="1" dirty="0" smtClean="0"/>
              <a:t>!</a:t>
            </a:r>
          </a:p>
          <a:p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303">
            <a:off x="3631828" y="5177958"/>
            <a:ext cx="1420025" cy="7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741623" y="1689902"/>
            <a:ext cx="4578800" cy="2934489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sz="2400" b="1" dirty="0" smtClean="0"/>
              <a:t>2.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</a:t>
            </a:r>
            <a:r>
              <a:rPr lang="en-US" altLang="ko-KR" sz="2400" b="1" dirty="0" smtClean="0"/>
              <a:t>Types)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2153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497711" y="104172"/>
            <a:ext cx="409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자료형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7804" y="787522"/>
            <a:ext cx="5497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(data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 smtClean="0"/>
              <a:t>수치 </a:t>
            </a:r>
            <a:r>
              <a:rPr lang="ko-KR" altLang="en-US" b="1" dirty="0" err="1" smtClean="0"/>
              <a:t>자료형</a:t>
            </a:r>
            <a:endParaRPr lang="en-US" altLang="ko-KR" b="1" dirty="0"/>
          </a:p>
          <a:p>
            <a:r>
              <a:rPr lang="en-US" altLang="ko-KR" dirty="0" smtClean="0"/>
              <a:t>-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정수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en-US" altLang="ko-KR" b="1" dirty="0" smtClean="0"/>
              <a:t>float(</a:t>
            </a:r>
            <a:r>
              <a:rPr lang="ko-KR" altLang="en-US" b="1" dirty="0" smtClean="0"/>
              <a:t>실수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- complex(</a:t>
            </a:r>
            <a:r>
              <a:rPr lang="ko-KR" altLang="en-US" dirty="0" smtClean="0"/>
              <a:t>복소수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부울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자료형</a:t>
            </a:r>
            <a:endParaRPr lang="en-US" altLang="ko-KR" b="1" dirty="0"/>
          </a:p>
          <a:p>
            <a:r>
              <a:rPr lang="en-US" altLang="ko-KR" dirty="0" smtClean="0"/>
              <a:t>– </a:t>
            </a:r>
            <a:r>
              <a:rPr lang="en-US" altLang="ko-KR" b="1" dirty="0" smtClean="0"/>
              <a:t>bool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(True / False)</a:t>
            </a:r>
          </a:p>
          <a:p>
            <a:endParaRPr lang="en-US" altLang="ko-KR" dirty="0"/>
          </a:p>
          <a:p>
            <a:r>
              <a:rPr lang="ko-KR" altLang="en-US" b="1" dirty="0" smtClean="0"/>
              <a:t>군집 </a:t>
            </a:r>
            <a:r>
              <a:rPr lang="ko-KR" altLang="en-US" b="1" dirty="0" err="1" smtClean="0"/>
              <a:t>자료형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en-US" altLang="ko-KR" b="1" dirty="0" err="1" smtClean="0"/>
              <a:t>str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문자열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- list(</a:t>
            </a:r>
            <a:r>
              <a:rPr lang="ko-KR" altLang="en-US" b="1" dirty="0" smtClean="0"/>
              <a:t>리스트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- tuple(</a:t>
            </a:r>
            <a:r>
              <a:rPr lang="ko-KR" altLang="en-US" b="1" dirty="0" err="1" smtClean="0"/>
              <a:t>튜플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- set(</a:t>
            </a:r>
            <a:r>
              <a:rPr lang="ko-KR" altLang="en-US" b="1" dirty="0" smtClean="0"/>
              <a:t>집합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- 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사전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1358" y="4310720"/>
            <a:ext cx="4472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 pandas </a:t>
            </a:r>
            <a:r>
              <a:rPr lang="ko-KR" altLang="en-US" b="1" dirty="0" smtClean="0"/>
              <a:t>패키지의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가지 </a:t>
            </a:r>
            <a:r>
              <a:rPr lang="ko-KR" altLang="en-US" b="1" dirty="0" err="1" smtClean="0"/>
              <a:t>자료형</a:t>
            </a:r>
            <a:endParaRPr lang="en-US" altLang="ko-KR" b="1" dirty="0" smtClean="0"/>
          </a:p>
          <a:p>
            <a:r>
              <a:rPr lang="en-US" altLang="ko-KR" b="1" dirty="0" smtClean="0"/>
              <a:t>- Series (</a:t>
            </a:r>
            <a:r>
              <a:rPr lang="ko-KR" altLang="en-US" b="1" dirty="0" smtClean="0"/>
              <a:t>시리즈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시간데이터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Dataframe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프레임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엑셀형태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5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70" y="1604010"/>
            <a:ext cx="5581650" cy="3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848</Words>
  <Application>Microsoft Office PowerPoint</Application>
  <PresentationFormat>와이드스크린</PresentationFormat>
  <Paragraphs>207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Pangolin</vt:lpstr>
      <vt:lpstr>맑은 고딕</vt:lpstr>
      <vt:lpstr>Arial</vt:lpstr>
      <vt:lpstr>Wingdings</vt:lpstr>
      <vt:lpstr>Office 테마</vt:lpstr>
      <vt:lpstr>Break Time with Python</vt:lpstr>
      <vt:lpstr>Break Time with Python</vt:lpstr>
      <vt:lpstr>1.  객체(object)와 변수(variable) </vt:lpstr>
      <vt:lpstr>PowerPoint 프레젠테이션</vt:lpstr>
      <vt:lpstr>PowerPoint 프레젠테이션</vt:lpstr>
      <vt:lpstr>PowerPoint 프레젠테이션</vt:lpstr>
      <vt:lpstr>2.  자료형(Data Types)</vt:lpstr>
      <vt:lpstr>PowerPoint 프레젠테이션</vt:lpstr>
      <vt:lpstr>PowerPoint 프레젠테이션</vt:lpstr>
      <vt:lpstr>+a  메모리(RAM)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Gurney Kim</dc:creator>
  <cp:lastModifiedBy>Gurney Kim</cp:lastModifiedBy>
  <cp:revision>80</cp:revision>
  <dcterms:created xsi:type="dcterms:W3CDTF">2017-12-14T08:09:54Z</dcterms:created>
  <dcterms:modified xsi:type="dcterms:W3CDTF">2018-01-01T11:39:39Z</dcterms:modified>
</cp:coreProperties>
</file>