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  <p:sldId id="271" r:id="rId23"/>
    <p:sldId id="272" r:id="rId24"/>
    <p:sldId id="281" r:id="rId25"/>
    <p:sldId id="284" r:id="rId26"/>
    <p:sldId id="287" r:id="rId27"/>
    <p:sldId id="286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Objects="1">
      <p:cViewPr varScale="1">
        <p:scale>
          <a:sx n="105" d="100"/>
          <a:sy n="105" d="100"/>
        </p:scale>
        <p:origin x="-1404" y="-96"/>
      </p:cViewPr>
      <p:guideLst>
        <p:guide orient="horz"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-3294" y="-102"/>
      </p:cViewPr>
      <p:guideLst>
        <p:guide orient="horz"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95" y="2075815"/>
            <a:ext cx="648081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715" y="3278505"/>
            <a:ext cx="42284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290" y="3789045"/>
            <a:ext cx="381952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405" y="1052830"/>
            <a:ext cx="4032250" cy="563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3800" y="1052830"/>
            <a:ext cx="4032250" cy="452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260" y="119697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260" y="22771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260" y="336486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260" y="445262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260" y="55410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555" y="1484630"/>
            <a:ext cx="8388985" cy="47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반응속도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효과 세련됨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메인화면에서 컨텐츠들을 한번에 보기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좋음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나이가 많으신 분들도 사용하기 쉬움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901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54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디자인면이 촌스러움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서브페이지들이 단조로움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봤을 때 무슨홈페이지인지 잘 모르겠음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트렌드를 반영하지 않은 고전적인 홈페이지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IT</a:t>
            </a:r>
            <a:r>
              <a:rPr lang="ko-KR" altLang="en-US" smtClean="0">
                <a:solidFill>
                  <a:schemeClr val="tx1"/>
                </a:solidFill>
              </a:rPr>
              <a:t>뉴스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(itnews.or.kr)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58"/>
          <a:stretch/>
        </p:blipFill>
        <p:spPr>
          <a:xfrm>
            <a:off x="531495" y="1196975"/>
            <a:ext cx="8100060" cy="53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IT</a:t>
            </a:r>
            <a:r>
              <a:rPr lang="ko-KR" altLang="en-US">
                <a:solidFill>
                  <a:schemeClr val="tx1"/>
                </a:solidFill>
              </a:rPr>
              <a:t>뉴스</a:t>
            </a:r>
            <a:r>
              <a:rPr lang="en-US" altLang="ko-KR">
                <a:solidFill>
                  <a:schemeClr val="tx1"/>
                </a:solidFill>
              </a:rPr>
              <a:t> (itnews.or.kr)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따로 클릭해 보지 않아도 이미지로 내용 파악이 가능함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세션별로 소제목이 붙어있어서 가독성이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트렌트를 반영한 디자인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901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54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138493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이미지가 너무 많아서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어려움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메인페이지가 너무 길다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무의미한 공간차지 부분이 있음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내용이 없는 부분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카테고리별로 분류가 애매함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중복된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가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(dream.whois.co.kr)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" y="955040"/>
            <a:ext cx="7776845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(dream.whois.co.kr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심플한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한눈에 잘 보임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사용자 참여 유도가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카테고리가 다양해서 이용하기가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트랜디한 디자인으로 계속 눈이 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정렬이 보기 쉽게 되어있음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 사용이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링크 연결이 잘 되어 있음</a:t>
            </a:r>
            <a:r>
              <a:rPr lang="en-US" altLang="ko-KR" sz="1400">
                <a:solidFill>
                  <a:schemeClr val="bg1"/>
                </a:solidFill>
              </a:rPr>
              <a:t>(ex,</a:t>
            </a:r>
            <a:r>
              <a:rPr lang="ko-KR" altLang="en-US" sz="1400">
                <a:solidFill>
                  <a:schemeClr val="bg1"/>
                </a:solidFill>
              </a:rPr>
              <a:t>카카오톡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5232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슬라이드 배너의 </a:t>
            </a:r>
            <a:r>
              <a:rPr lang="en-US" altLang="ko-KR" sz="1400">
                <a:solidFill>
                  <a:schemeClr val="bg1"/>
                </a:solidFill>
              </a:rPr>
              <a:t>prev,next</a:t>
            </a:r>
            <a:r>
              <a:rPr lang="ko-KR" altLang="en-US" sz="1400">
                <a:solidFill>
                  <a:schemeClr val="bg1"/>
                </a:solidFill>
              </a:rPr>
              <a:t>버튼이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불필요한 카테고리 사용으로 인해 혼란을 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카페</a:t>
            </a:r>
            <a:r>
              <a:rPr lang="en-US" altLang="ko-KR" smtClean="0"/>
              <a:t>24 </a:t>
            </a:r>
            <a:r>
              <a:rPr lang="en-US" altLang="ko-KR" smtClean="0">
                <a:solidFill>
                  <a:schemeClr val="tx1"/>
                </a:solidFill>
              </a:rPr>
              <a:t>(www.cafe24.com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908685"/>
            <a:ext cx="621157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카페</a:t>
            </a:r>
            <a:r>
              <a:rPr lang="en-US" altLang="ko-KR"/>
              <a:t>24 </a:t>
            </a:r>
            <a:r>
              <a:rPr lang="en-US" altLang="ko-KR">
                <a:solidFill>
                  <a:schemeClr val="tx1"/>
                </a:solidFill>
              </a:rPr>
              <a:t>(www.cafe24.com)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전문가 입장에서 볼 땐 접근하기가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메뉴가 디테일함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대분류 사용으로 원하는 카테고리로 갈 수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334327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3990975"/>
            <a:ext cx="6912610" cy="24625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보기에 정신사나워서 어떻게 접근해야할지 모르겠음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초보자들이 접근하기 힘듬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영역이 확실하지가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가이드라인이 눈에 보이지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배너사용이 없어서 사용자가 이용하기까지 어려움이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답답한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 용어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전문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를 사용해서 사용자의 제한이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전문용어라 어려운데 검색하는게 없어서 일일이 다 들어가봐야 함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소 분류가 다 나와있어서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서브 페이지들의 디자인이 통일되지 않음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고도몰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https://www.godo.co.kr/)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900430"/>
            <a:ext cx="6480810" cy="583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55" y="2833370"/>
            <a:ext cx="1159510" cy="1141730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425" y="4273550"/>
            <a:ext cx="1978025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844800"/>
            <a:ext cx="1159510" cy="1121410"/>
          </a:xfrm>
          <a:prstGeom prst="ellipse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680" y="2837180"/>
            <a:ext cx="1159510" cy="1135380"/>
          </a:xfrm>
          <a:prstGeom prst="ellipse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841625"/>
            <a:ext cx="1159510" cy="1127760"/>
          </a:xfrm>
          <a:prstGeom prst="ellipse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870" y="2837180"/>
            <a:ext cx="1159510" cy="1135380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3090" y="4273550"/>
            <a:ext cx="2348865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7955" y="4273550"/>
            <a:ext cx="129603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06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075" y="2574925"/>
            <a:ext cx="6343015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465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55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903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48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02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고도몰 </a:t>
            </a:r>
            <a:r>
              <a:rPr lang="en-US" altLang="ko-KR">
                <a:solidFill>
                  <a:schemeClr val="tx1"/>
                </a:solidFill>
              </a:rPr>
              <a:t>(https://www.godo.co.kr/)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통일된 색상으로 보기가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가이드라인으로 초보자들도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의 적절한 사용으로 시각적인 면이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사용하기에 재밌음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클릭해보고싶음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경쟁업체인 카페</a:t>
            </a:r>
            <a:r>
              <a:rPr lang="en-US" altLang="ko-KR" sz="1400">
                <a:solidFill>
                  <a:schemeClr val="bg1"/>
                </a:solidFill>
              </a:rPr>
              <a:t>24</a:t>
            </a:r>
            <a:r>
              <a:rPr lang="ko-KR" altLang="en-US" sz="1400">
                <a:solidFill>
                  <a:schemeClr val="bg1"/>
                </a:solidFill>
              </a:rPr>
              <a:t>보다 접근하기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모바일시장을 잘 노림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영어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중국어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일본어로 번역이 가능하게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연령대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국적 불문하고 사용 가능한 페이지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글로벌 쇼핑몰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Q&amp;A</a:t>
            </a:r>
            <a:r>
              <a:rPr lang="ko-KR" altLang="en-US" sz="1400">
                <a:solidFill>
                  <a:schemeClr val="bg1"/>
                </a:solidFill>
              </a:rPr>
              <a:t>가 잘되어있음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34530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993640"/>
            <a:ext cx="756094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서브페이지의 로고에 부제목으로 인해 메인페이지 이동경로를 </a:t>
            </a:r>
            <a:r>
              <a:rPr lang="ko-KR" altLang="en-US" sz="1400" smtClean="0">
                <a:solidFill>
                  <a:schemeClr val="bg1"/>
                </a:solidFill>
              </a:rPr>
              <a:t>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모르는사람이 보면 무엇을 하는 홈페이지인지 잘 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배너에 있는 </a:t>
            </a: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주년 축하는 팝업으로 대체하고 배너는 중요내용으로 하면 좋을 것 같음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87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582930" y="1019175"/>
            <a:ext cx="8133715" cy="5434330"/>
            <a:chOff x="582930" y="1019175"/>
            <a:chExt cx="8133715" cy="5434330"/>
          </a:xfrm>
        </p:grpSpPr>
        <p:sp>
          <p:nvSpPr>
            <p:cNvPr id="5" name="자유형 4"/>
            <p:cNvSpPr>
              <a:spLocks/>
            </p:cNvSpPr>
            <p:nvPr/>
          </p:nvSpPr>
          <p:spPr>
            <a:xfrm>
              <a:off x="3424555" y="2146300"/>
              <a:ext cx="4406265" cy="495300"/>
            </a:xfrm>
            <a:custGeom>
              <a:avLst/>
              <a:gdLst>
                <a:gd name="TX0" fmla="*/ 0 w 4405649"/>
                <a:gd name="TY0" fmla="*/ 0 h 494648"/>
                <a:gd name="TX1" fmla="*/ 0 w 4405649"/>
                <a:gd name="TY1" fmla="*/ 494648 h 494648"/>
                <a:gd name="TX2" fmla="*/ 4405649 w 4405649"/>
                <a:gd name="TY2" fmla="*/ 494648 h 4946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4405649" h="494648">
                  <a:moveTo>
                    <a:pt x="0" y="0"/>
                  </a:moveTo>
                  <a:lnTo>
                    <a:pt x="0" y="494648"/>
                  </a:lnTo>
                  <a:lnTo>
                    <a:pt x="4405649" y="49464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자유형 5"/>
            <p:cNvSpPr>
              <a:spLocks/>
            </p:cNvSpPr>
            <p:nvPr/>
          </p:nvSpPr>
          <p:spPr>
            <a:xfrm>
              <a:off x="3424555" y="2146300"/>
              <a:ext cx="3397885" cy="494665"/>
            </a:xfrm>
            <a:custGeom>
              <a:avLst/>
              <a:gdLst>
                <a:gd name="TX0" fmla="*/ 0 w 3397541"/>
                <a:gd name="TY0" fmla="*/ 0 h 493891"/>
                <a:gd name="TX1" fmla="*/ 0 w 3397541"/>
                <a:gd name="TY1" fmla="*/ 493891 h 493891"/>
                <a:gd name="TX2" fmla="*/ 3397541 w 3397541"/>
                <a:gd name="TY2" fmla="*/ 493891 h 49389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3397541" h="493891">
                  <a:moveTo>
                    <a:pt x="0" y="0"/>
                  </a:moveTo>
                  <a:lnTo>
                    <a:pt x="0" y="493891"/>
                  </a:lnTo>
                  <a:lnTo>
                    <a:pt x="3397541" y="49389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>
            <a:xfrm>
              <a:off x="3424555" y="2146300"/>
              <a:ext cx="2385695" cy="497840"/>
            </a:xfrm>
            <a:custGeom>
              <a:avLst/>
              <a:gdLst>
                <a:gd name="TX0" fmla="*/ 0 w 2384955"/>
                <a:gd name="TY0" fmla="*/ 0 h 497167"/>
                <a:gd name="TX1" fmla="*/ 0 w 2384955"/>
                <a:gd name="TY1" fmla="*/ 497167 h 497167"/>
                <a:gd name="TX2" fmla="*/ 2384955 w 2384955"/>
                <a:gd name="TY2" fmla="*/ 497167 h 49716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2384955" h="497167">
                  <a:moveTo>
                    <a:pt x="0" y="0"/>
                  </a:moveTo>
                  <a:lnTo>
                    <a:pt x="0" y="497167"/>
                  </a:lnTo>
                  <a:lnTo>
                    <a:pt x="2384955" y="497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>
            <a:xfrm>
              <a:off x="3424555" y="2146300"/>
              <a:ext cx="1393190" cy="497840"/>
            </a:xfrm>
            <a:custGeom>
              <a:avLst/>
              <a:gdLst>
                <a:gd name="TX0" fmla="*/ 0 w 1392859"/>
                <a:gd name="TY0" fmla="*/ 0 h 497398"/>
                <a:gd name="TX1" fmla="*/ 0 w 1392859"/>
                <a:gd name="TY1" fmla="*/ 497398 h 497398"/>
                <a:gd name="TX2" fmla="*/ 1392859 w 1392859"/>
                <a:gd name="TY2" fmla="*/ 497398 h 49739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392859" h="497398">
                  <a:moveTo>
                    <a:pt x="0" y="0"/>
                  </a:moveTo>
                  <a:lnTo>
                    <a:pt x="0" y="497398"/>
                  </a:lnTo>
                  <a:lnTo>
                    <a:pt x="1392859" y="49739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>
            <a:xfrm>
              <a:off x="3424555" y="2146300"/>
              <a:ext cx="376555" cy="500380"/>
            </a:xfrm>
            <a:custGeom>
              <a:avLst/>
              <a:gdLst>
                <a:gd name="TX0" fmla="*/ 0 w 375606"/>
                <a:gd name="TY0" fmla="*/ 0 h 499616"/>
                <a:gd name="TX1" fmla="*/ 0 w 375606"/>
                <a:gd name="TY1" fmla="*/ 499616 h 499616"/>
                <a:gd name="TX2" fmla="*/ 375606 w 375606"/>
                <a:gd name="TY2" fmla="*/ 499616 h 49961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375606" h="499616">
                  <a:moveTo>
                    <a:pt x="0" y="0"/>
                  </a:moveTo>
                  <a:lnTo>
                    <a:pt x="0" y="499616"/>
                  </a:lnTo>
                  <a:lnTo>
                    <a:pt x="375606" y="49961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>
            <a:xfrm>
              <a:off x="2675890" y="1461770"/>
              <a:ext cx="306070" cy="463550"/>
            </a:xfrm>
            <a:custGeom>
              <a:avLst/>
              <a:gdLst>
                <a:gd name="TX0" fmla="*/ 0 w 305738"/>
                <a:gd name="TY0" fmla="*/ 0 h 462792"/>
                <a:gd name="TX1" fmla="*/ 0 w 305738"/>
                <a:gd name="TY1" fmla="*/ 462792 h 462792"/>
                <a:gd name="TX2" fmla="*/ 305738 w 305738"/>
                <a:gd name="TY2" fmla="*/ 462792 h 46279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305738" h="462792">
                  <a:moveTo>
                    <a:pt x="0" y="0"/>
                  </a:moveTo>
                  <a:lnTo>
                    <a:pt x="0" y="462792"/>
                  </a:lnTo>
                  <a:lnTo>
                    <a:pt x="305738" y="46279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>
            <a:xfrm>
              <a:off x="7202805" y="3671570"/>
              <a:ext cx="133350" cy="1017270"/>
            </a:xfrm>
            <a:custGeom>
              <a:avLst/>
              <a:gdLst>
                <a:gd name="TX0" fmla="*/ 0 w 132829"/>
                <a:gd name="TY0" fmla="*/ 0 h 1016662"/>
                <a:gd name="TX1" fmla="*/ 0 w 132829"/>
                <a:gd name="TY1" fmla="*/ 1016662 h 1016662"/>
                <a:gd name="TX2" fmla="*/ 132829 w 132829"/>
                <a:gd name="TY2" fmla="*/ 1016662 h 10166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32829" h="1016662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>
            <a:xfrm>
              <a:off x="7202805" y="3671570"/>
              <a:ext cx="133350" cy="428625"/>
            </a:xfrm>
            <a:custGeom>
              <a:avLst/>
              <a:gdLst>
                <a:gd name="TX0" fmla="*/ 0 w 132829"/>
                <a:gd name="TY0" fmla="*/ 0 h 428187"/>
                <a:gd name="TX1" fmla="*/ 0 w 132829"/>
                <a:gd name="TY1" fmla="*/ 428187 h 428187"/>
                <a:gd name="TX2" fmla="*/ 132829 w 132829"/>
                <a:gd name="TY2" fmla="*/ 428187 h 42818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32829" h="428187">
                  <a:moveTo>
                    <a:pt x="0" y="0"/>
                  </a:moveTo>
                  <a:lnTo>
                    <a:pt x="0" y="428187"/>
                  </a:lnTo>
                  <a:lnTo>
                    <a:pt x="132829" y="42818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>
            <a:xfrm>
              <a:off x="2675890" y="1447165"/>
              <a:ext cx="1894205" cy="1773555"/>
            </a:xfrm>
            <a:custGeom>
              <a:avLst/>
              <a:gdLst>
                <a:gd name="TX0" fmla="*/ 0 w 1893618"/>
                <a:gd name="TY0" fmla="*/ 0 h 1772646"/>
                <a:gd name="TX1" fmla="*/ 0 w 1893618"/>
                <a:gd name="TY1" fmla="*/ 1679665 h 1772646"/>
                <a:gd name="TX2" fmla="*/ 1893618 w 1893618"/>
                <a:gd name="TY2" fmla="*/ 1679665 h 1772646"/>
                <a:gd name="TX3" fmla="*/ 1893618 w 1893618"/>
                <a:gd name="TY3" fmla="*/ 1772646 h 17726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0" t="0" r="0" b="0"/>
              <a:pathLst>
                <a:path w="1893618" h="1772646">
                  <a:moveTo>
                    <a:pt x="0" y="0"/>
                  </a:moveTo>
                  <a:lnTo>
                    <a:pt x="0" y="1679665"/>
                  </a:lnTo>
                  <a:lnTo>
                    <a:pt x="1893618" y="1679665"/>
                  </a:lnTo>
                  <a:lnTo>
                    <a:pt x="1893618" y="177264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>
            <a:xfrm>
              <a:off x="2323465" y="3664585"/>
              <a:ext cx="153670" cy="945515"/>
            </a:xfrm>
            <a:custGeom>
              <a:avLst/>
              <a:gdLst>
                <a:gd name="TX0" fmla="*/ 0 w 153205"/>
                <a:gd name="TY0" fmla="*/ 0 h 945093"/>
                <a:gd name="TX1" fmla="*/ 0 w 153205"/>
                <a:gd name="TY1" fmla="*/ 945093 h 945093"/>
                <a:gd name="TX2" fmla="*/ 153205 w 153205"/>
                <a:gd name="TY2" fmla="*/ 945093 h 94509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>
            <a:xfrm>
              <a:off x="2323465" y="3664585"/>
              <a:ext cx="153670" cy="357505"/>
            </a:xfrm>
            <a:custGeom>
              <a:avLst/>
              <a:gdLst>
                <a:gd name="TX0" fmla="*/ 0 w 153205"/>
                <a:gd name="TY0" fmla="*/ 0 h 356618"/>
                <a:gd name="TX1" fmla="*/ 0 w 153205"/>
                <a:gd name="TY1" fmla="*/ 356618 h 356618"/>
                <a:gd name="TX2" fmla="*/ 153205 w 153205"/>
                <a:gd name="TY2" fmla="*/ 356618 h 35661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53205" h="356618">
                  <a:moveTo>
                    <a:pt x="0" y="0"/>
                  </a:moveTo>
                  <a:lnTo>
                    <a:pt x="0" y="356618"/>
                  </a:lnTo>
                  <a:lnTo>
                    <a:pt x="153205" y="3566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>
            <a:xfrm>
              <a:off x="2630170" y="1461770"/>
              <a:ext cx="92075" cy="1760855"/>
            </a:xfrm>
            <a:custGeom>
              <a:avLst/>
              <a:gdLst>
                <a:gd name="TX0" fmla="*/ 45720 w 47446"/>
                <a:gd name="TY0" fmla="*/ 0 h 1759961"/>
                <a:gd name="TX1" fmla="*/ 45720 w 47446"/>
                <a:gd name="TY1" fmla="*/ 1666980 h 1759961"/>
                <a:gd name="TX2" fmla="*/ 47446 w 47446"/>
                <a:gd name="TY2" fmla="*/ 1666980 h 1759961"/>
                <a:gd name="TX3" fmla="*/ 47446 w 47446"/>
                <a:gd name="TY3" fmla="*/ 1759961 h 1759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0" t="0" r="0" b="0"/>
              <a:pathLst>
                <a:path w="47446" h="1759961">
                  <a:moveTo>
                    <a:pt x="45720" y="0"/>
                  </a:moveTo>
                  <a:lnTo>
                    <a:pt x="45720" y="1666980"/>
                  </a:lnTo>
                  <a:lnTo>
                    <a:pt x="47446" y="1666980"/>
                  </a:lnTo>
                  <a:lnTo>
                    <a:pt x="47446" y="175996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>
            <a:xfrm>
              <a:off x="671830" y="3664585"/>
              <a:ext cx="254635" cy="1564640"/>
            </a:xfrm>
            <a:custGeom>
              <a:avLst/>
              <a:gdLst>
                <a:gd name="TX0" fmla="*/ 0 w 254113"/>
                <a:gd name="TY0" fmla="*/ 0 h 1564167"/>
                <a:gd name="TX1" fmla="*/ 0 w 254113"/>
                <a:gd name="TY1" fmla="*/ 1564167 h 1564167"/>
                <a:gd name="TX2" fmla="*/ 254113 w 254113"/>
                <a:gd name="TY2" fmla="*/ 1564167 h 156416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254113" h="1564167">
                  <a:moveTo>
                    <a:pt x="0" y="0"/>
                  </a:moveTo>
                  <a:lnTo>
                    <a:pt x="0" y="1564167"/>
                  </a:lnTo>
                  <a:lnTo>
                    <a:pt x="254113" y="1564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>
            <a:xfrm>
              <a:off x="671830" y="3664585"/>
              <a:ext cx="254635" cy="976630"/>
            </a:xfrm>
            <a:custGeom>
              <a:avLst/>
              <a:gdLst>
                <a:gd name="TX0" fmla="*/ 0 w 254113"/>
                <a:gd name="TY0" fmla="*/ 0 h 975693"/>
                <a:gd name="TX1" fmla="*/ 0 w 254113"/>
                <a:gd name="TY1" fmla="*/ 975693 h 975693"/>
                <a:gd name="TX2" fmla="*/ 254113 w 254113"/>
                <a:gd name="TY2" fmla="*/ 975693 h 97569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254113" h="975693">
                  <a:moveTo>
                    <a:pt x="0" y="0"/>
                  </a:moveTo>
                  <a:lnTo>
                    <a:pt x="0" y="975693"/>
                  </a:lnTo>
                  <a:lnTo>
                    <a:pt x="254113" y="9756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>
            <a:xfrm>
              <a:off x="671830" y="3664585"/>
              <a:ext cx="254635" cy="387985"/>
            </a:xfrm>
            <a:custGeom>
              <a:avLst/>
              <a:gdLst>
                <a:gd name="TX0" fmla="*/ 0 w 254113"/>
                <a:gd name="TY0" fmla="*/ 0 h 387218"/>
                <a:gd name="TX1" fmla="*/ 0 w 254113"/>
                <a:gd name="TY1" fmla="*/ 387218 h 387218"/>
                <a:gd name="TX2" fmla="*/ 254113 w 254113"/>
                <a:gd name="TY2" fmla="*/ 387218 h 38721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254113" h="387218">
                  <a:moveTo>
                    <a:pt x="0" y="0"/>
                  </a:moveTo>
                  <a:lnTo>
                    <a:pt x="0" y="387218"/>
                  </a:lnTo>
                  <a:lnTo>
                    <a:pt x="254113" y="3872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>
            <a:xfrm>
              <a:off x="661670" y="1457960"/>
              <a:ext cx="2014855" cy="1760855"/>
            </a:xfrm>
            <a:custGeom>
              <a:avLst/>
              <a:gdLst>
                <a:gd name="TX0" fmla="*/ 2014495 w 2014495"/>
                <a:gd name="TY0" fmla="*/ 0 h 1759957"/>
                <a:gd name="TX1" fmla="*/ 2014495 w 2014495"/>
                <a:gd name="TY1" fmla="*/ 1666976 h 1759957"/>
                <a:gd name="TX2" fmla="*/ 0 w 2014495"/>
                <a:gd name="TY2" fmla="*/ 1666976 h 1759957"/>
                <a:gd name="TX3" fmla="*/ 0 w 2014495"/>
                <a:gd name="TY3" fmla="*/ 1759957 h 175995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0" t="0" r="0" b="0"/>
              <a:pathLst>
                <a:path w="2014495" h="1759957">
                  <a:moveTo>
                    <a:pt x="2014495" y="0"/>
                  </a:moveTo>
                  <a:lnTo>
                    <a:pt x="2014495" y="1666976"/>
                  </a:lnTo>
                  <a:lnTo>
                    <a:pt x="0" y="1666976"/>
                  </a:lnTo>
                  <a:lnTo>
                    <a:pt x="0" y="175995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자유형 24"/>
            <p:cNvSpPr>
              <a:spLocks/>
            </p:cNvSpPr>
            <p:nvPr/>
          </p:nvSpPr>
          <p:spPr>
            <a:xfrm>
              <a:off x="2233295" y="1019175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31115" tIns="31115" rIns="31115" bIns="31115" numCol="1" anchor="ctr">
              <a:noAutofit/>
            </a:bodyPr>
            <a:lstStyle/>
            <a:p>
              <a:pPr marL="0" indent="0" algn="ctr" defTabSz="6667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5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HOME</a:t>
              </a:r>
              <a:endParaRPr lang="ko-KR" altLang="en-US" sz="1500" b="0" strike="noStrike" cap="none" dirty="0" smtClean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>
            <a:xfrm>
              <a:off x="582930" y="322199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9845" tIns="29845" rIns="29845" bIns="29845" numCol="1" anchor="ctr">
              <a:noAutofit/>
            </a:bodyPr>
            <a:lstStyle/>
            <a:p>
              <a:pPr marL="0" indent="0" algn="ctr" defTabSz="5778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멘토링</a:t>
              </a:r>
              <a:endParaRPr lang="ko-KR" altLang="en-US" sz="1300" b="0" strike="noStrike" cap="none" dirty="0" smtClean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925830" y="3850640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멘토정보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>
            <a:xfrm>
              <a:off x="925830" y="4439285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멘티신청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>
            <a:xfrm>
              <a:off x="925830" y="5027295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멘토링 후기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>
            <a:xfrm>
              <a:off x="2234565" y="322199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9845" tIns="29845" rIns="29845" bIns="29845" numCol="1" anchor="ctr">
              <a:noAutofit/>
            </a:bodyPr>
            <a:lstStyle/>
            <a:p>
              <a:pPr marL="0" indent="0" algn="ctr" defTabSz="5778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소통인</a:t>
              </a:r>
              <a:endParaRPr lang="ko-KR" altLang="en-US" sz="1300" b="0" strike="noStrike" cap="none" dirty="0" smtClean="0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1" name="자유형 30"/>
            <p:cNvSpPr>
              <a:spLocks/>
            </p:cNvSpPr>
            <p:nvPr/>
          </p:nvSpPr>
          <p:spPr>
            <a:xfrm>
              <a:off x="2476500" y="3820160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회사정보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>
            <a:xfrm>
              <a:off x="2476500" y="4408170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면접tip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>
            <a:xfrm>
              <a:off x="4126865" y="322199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9845" tIns="29845" rIns="29845" bIns="29845" numCol="1" anchor="ctr">
              <a:noAutofit/>
            </a:bodyPr>
            <a:lstStyle/>
            <a:p>
              <a:pPr marL="0" indent="0" algn="ctr" defTabSz="5778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채용인</a:t>
              </a:r>
              <a:endParaRPr lang="ko-KR" altLang="en-US" sz="1300" b="0" strike="noStrike" cap="none" dirty="0" smtClean="0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>
            <a:xfrm>
              <a:off x="7335520" y="3898265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일반게시판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>
            <a:xfrm>
              <a:off x="7335520" y="4486910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후기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>
            <a:xfrm>
              <a:off x="2981325" y="170307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9845" tIns="29845" rIns="29845" bIns="29845" numCol="1" anchor="ctr">
              <a:noAutofit/>
            </a:bodyPr>
            <a:lstStyle/>
            <a:p>
              <a:pPr marL="0" indent="0" algn="ctr" defTabSz="5778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nav</a:t>
              </a:r>
              <a:endParaRPr lang="ko-KR" altLang="en-US" sz="1300" b="0" strike="noStrike" cap="none" dirty="0" smtClean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>
            <a:xfrm>
              <a:off x="3799840" y="242443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8575" tIns="28575" rIns="28575" bIns="28575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로그인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>
            <a:xfrm>
              <a:off x="4817110" y="242189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8575" tIns="28575" rIns="28575" bIns="28575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회원가입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>
            <a:xfrm>
              <a:off x="5809615" y="242189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8575" tIns="28575" rIns="28575" bIns="28575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 등록하기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>
            <a:xfrm>
              <a:off x="6821805" y="2418715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8575" tIns="28575" rIns="28575" bIns="28575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인·적성검사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5" name="자유형 44"/>
            <p:cNvSpPr>
              <a:spLocks/>
            </p:cNvSpPr>
            <p:nvPr/>
          </p:nvSpPr>
          <p:spPr>
            <a:xfrm>
              <a:off x="7830185" y="2442845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8575" tIns="28575" rIns="28575" bIns="28575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MY페이지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241165" y="3681730"/>
              <a:ext cx="959485" cy="2771775"/>
              <a:chOff x="4241165" y="3681730"/>
              <a:chExt cx="959485" cy="2771775"/>
            </a:xfrm>
          </p:grpSpPr>
          <p:sp>
            <p:nvSpPr>
              <p:cNvPr id="54" name="자유형 53"/>
              <p:cNvSpPr>
                <a:spLocks/>
              </p:cNvSpPr>
              <p:nvPr/>
            </p:nvSpPr>
            <p:spPr>
              <a:xfrm>
                <a:off x="4242435" y="3681730"/>
                <a:ext cx="153670" cy="945515"/>
              </a:xfrm>
              <a:custGeom>
                <a:avLst/>
                <a:gdLst>
                  <a:gd name="TX0" fmla="*/ 0 w 153205"/>
                  <a:gd name="TY0" fmla="*/ 0 h 945093"/>
                  <a:gd name="TX1" fmla="*/ 0 w 153205"/>
                  <a:gd name="TY1" fmla="*/ 945093 h 945093"/>
                  <a:gd name="TX2" fmla="*/ 153205 w 153205"/>
                  <a:gd name="TY2" fmla="*/ 945093 h 94509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0" t="0" r="0" b="0"/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자유형 54"/>
              <p:cNvSpPr>
                <a:spLocks/>
              </p:cNvSpPr>
              <p:nvPr/>
            </p:nvSpPr>
            <p:spPr>
              <a:xfrm>
                <a:off x="4395470" y="4403725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>
              <a:xfrm>
                <a:off x="4395470" y="6050915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취업자료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7" name="자유형 56"/>
              <p:cNvSpPr>
                <a:spLocks/>
              </p:cNvSpPr>
              <p:nvPr/>
            </p:nvSpPr>
            <p:spPr>
              <a:xfrm>
                <a:off x="4241165" y="3686175"/>
                <a:ext cx="153670" cy="357505"/>
              </a:xfrm>
              <a:custGeom>
                <a:avLst/>
                <a:gdLst>
                  <a:gd name="TX0" fmla="*/ 0 w 153205"/>
                  <a:gd name="TY0" fmla="*/ 0 h 356618"/>
                  <a:gd name="TX1" fmla="*/ 0 w 153205"/>
                  <a:gd name="TY1" fmla="*/ 356618 h 356618"/>
                  <a:gd name="TX2" fmla="*/ 153205 w 153205"/>
                  <a:gd name="TY2" fmla="*/ 356618 h 356618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0" t="0" r="0" b="0"/>
                <a:pathLst>
                  <a:path w="153205" h="356618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9" name="자유형 68"/>
              <p:cNvSpPr>
                <a:spLocks/>
              </p:cNvSpPr>
              <p:nvPr/>
            </p:nvSpPr>
            <p:spPr>
              <a:xfrm>
                <a:off x="4395470" y="4965700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0" name="자유형 69"/>
              <p:cNvSpPr>
                <a:spLocks/>
              </p:cNvSpPr>
              <p:nvPr/>
            </p:nvSpPr>
            <p:spPr>
              <a:xfrm>
                <a:off x="4395470" y="5503545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채용일정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1" name="자유형 70"/>
              <p:cNvSpPr>
                <a:spLocks/>
              </p:cNvSpPr>
              <p:nvPr/>
            </p:nvSpPr>
            <p:spPr>
              <a:xfrm>
                <a:off x="4242435" y="4167505"/>
                <a:ext cx="153670" cy="945515"/>
              </a:xfrm>
              <a:custGeom>
                <a:avLst/>
                <a:gdLst>
                  <a:gd name="TX0" fmla="*/ 0 w 153205"/>
                  <a:gd name="TY0" fmla="*/ 0 h 945093"/>
                  <a:gd name="TX1" fmla="*/ 0 w 153205"/>
                  <a:gd name="TY1" fmla="*/ 945093 h 945093"/>
                  <a:gd name="TX2" fmla="*/ 153205 w 153205"/>
                  <a:gd name="TY2" fmla="*/ 945093 h 94509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0" t="0" r="0" b="0"/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2" name="자유형 71"/>
              <p:cNvSpPr>
                <a:spLocks/>
              </p:cNvSpPr>
              <p:nvPr/>
            </p:nvSpPr>
            <p:spPr>
              <a:xfrm>
                <a:off x="4242435" y="5325745"/>
                <a:ext cx="153670" cy="945515"/>
              </a:xfrm>
              <a:custGeom>
                <a:avLst/>
                <a:gdLst>
                  <a:gd name="TX0" fmla="*/ 0 w 153205"/>
                  <a:gd name="TY0" fmla="*/ 0 h 945093"/>
                  <a:gd name="TX1" fmla="*/ 0 w 153205"/>
                  <a:gd name="TY1" fmla="*/ 945093 h 945093"/>
                  <a:gd name="TX2" fmla="*/ 153205 w 153205"/>
                  <a:gd name="TY2" fmla="*/ 945093 h 94509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0" t="0" r="0" b="0"/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자유형 72"/>
              <p:cNvSpPr>
                <a:spLocks/>
              </p:cNvSpPr>
              <p:nvPr/>
            </p:nvSpPr>
            <p:spPr>
              <a:xfrm>
                <a:off x="4395470" y="3820160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TOP 100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</p:grpSp>
        <p:sp>
          <p:nvSpPr>
            <p:cNvPr id="58" name="자유형 57"/>
            <p:cNvSpPr>
              <a:spLocks/>
            </p:cNvSpPr>
            <p:nvPr/>
          </p:nvSpPr>
          <p:spPr>
            <a:xfrm>
              <a:off x="2476500" y="4963160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이력서컨설팅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>
            <a:xfrm>
              <a:off x="2320290" y="4253230"/>
              <a:ext cx="153670" cy="945515"/>
            </a:xfrm>
            <a:custGeom>
              <a:avLst/>
              <a:gdLst>
                <a:gd name="TX0" fmla="*/ 0 w 153205"/>
                <a:gd name="TY0" fmla="*/ 0 h 945093"/>
                <a:gd name="TX1" fmla="*/ 0 w 153205"/>
                <a:gd name="TY1" fmla="*/ 945093 h 945093"/>
                <a:gd name="TX2" fmla="*/ 153205 w 153205"/>
                <a:gd name="TY2" fmla="*/ 945093 h 94509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691505" y="3659505"/>
              <a:ext cx="959485" cy="1722755"/>
              <a:chOff x="5691505" y="3659505"/>
              <a:chExt cx="959485" cy="1722755"/>
            </a:xfrm>
          </p:grpSpPr>
          <p:sp>
            <p:nvSpPr>
              <p:cNvPr id="35" name="자유형 34"/>
              <p:cNvSpPr>
                <a:spLocks/>
              </p:cNvSpPr>
              <p:nvPr/>
            </p:nvSpPr>
            <p:spPr>
              <a:xfrm>
                <a:off x="5763260" y="3971290"/>
                <a:ext cx="886460" cy="443230"/>
              </a:xfrm>
              <a:custGeom>
                <a:avLst/>
                <a:gdLst>
                  <a:gd name="TX0" fmla="*/ 0 w 885531"/>
                  <a:gd name="TY0" fmla="*/ 0 h 442766"/>
                  <a:gd name="TX1" fmla="*/ 885530 w 885531"/>
                  <a:gd name="TY1" fmla="*/ 0 h 442766"/>
                  <a:gd name="TX2" fmla="*/ 885530 w 885531"/>
                  <a:gd name="TY2" fmla="*/ 442765 h 442766"/>
                  <a:gd name="TX3" fmla="*/ 0 w 885531"/>
                  <a:gd name="TY3" fmla="*/ 442765 h 442766"/>
                  <a:gd name="TX4" fmla="*/ 0 w 885531"/>
                  <a:gd name="TY4" fmla="*/ 0 h 44276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1" h="442766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vert="horz" wrap="square" lIns="12700" tIns="12700" rIns="12700" bIns="12700" numCol="1" anchor="ctr">
                <a:noAutofit/>
              </a:bodyPr>
              <a:lstStyle/>
              <a:p>
                <a:pPr marL="0" indent="0" algn="ctr" defTabSz="88900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자유형 35"/>
              <p:cNvSpPr>
                <a:spLocks/>
              </p:cNvSpPr>
              <p:nvPr/>
            </p:nvSpPr>
            <p:spPr>
              <a:xfrm>
                <a:off x="5763260" y="4599940"/>
                <a:ext cx="886460" cy="443230"/>
              </a:xfrm>
              <a:custGeom>
                <a:avLst/>
                <a:gdLst>
                  <a:gd name="TX0" fmla="*/ 0 w 885531"/>
                  <a:gd name="TY0" fmla="*/ 0 h 442766"/>
                  <a:gd name="TX1" fmla="*/ 885530 w 885531"/>
                  <a:gd name="TY1" fmla="*/ 0 h 442766"/>
                  <a:gd name="TX2" fmla="*/ 885530 w 885531"/>
                  <a:gd name="TY2" fmla="*/ 442765 h 442766"/>
                  <a:gd name="TX3" fmla="*/ 0 w 885531"/>
                  <a:gd name="TY3" fmla="*/ 442765 h 442766"/>
                  <a:gd name="TX4" fmla="*/ 0 w 885531"/>
                  <a:gd name="TY4" fmla="*/ 0 h 44276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1" h="442766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vert="horz" wrap="square" lIns="12700" tIns="12700" rIns="12700" bIns="12700" numCol="1" anchor="ctr">
                <a:noAutofit/>
              </a:bodyPr>
              <a:lstStyle/>
              <a:p>
                <a:pPr marL="0" indent="0" algn="ctr" defTabSz="88900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8" name="자유형 47"/>
              <p:cNvSpPr>
                <a:spLocks/>
              </p:cNvSpPr>
              <p:nvPr/>
            </p:nvSpPr>
            <p:spPr>
              <a:xfrm>
                <a:off x="5692775" y="3659505"/>
                <a:ext cx="153670" cy="945515"/>
              </a:xfrm>
              <a:custGeom>
                <a:avLst/>
                <a:gdLst>
                  <a:gd name="TX0" fmla="*/ 0 w 153205"/>
                  <a:gd name="TY0" fmla="*/ 0 h 945093"/>
                  <a:gd name="TX1" fmla="*/ 0 w 153205"/>
                  <a:gd name="TY1" fmla="*/ 945093 h 945093"/>
                  <a:gd name="TX2" fmla="*/ 153205 w 153205"/>
                  <a:gd name="TY2" fmla="*/ 945093 h 94509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0" t="0" r="0" b="0"/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9" name="자유형 48"/>
              <p:cNvSpPr>
                <a:spLocks/>
              </p:cNvSpPr>
              <p:nvPr/>
            </p:nvSpPr>
            <p:spPr>
              <a:xfrm>
                <a:off x="5845810" y="3815080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정부지원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0" name="자유형 49"/>
              <p:cNvSpPr>
                <a:spLocks/>
              </p:cNvSpPr>
              <p:nvPr/>
            </p:nvSpPr>
            <p:spPr>
              <a:xfrm>
                <a:off x="5845810" y="4403090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1" name="자유형 50"/>
              <p:cNvSpPr>
                <a:spLocks/>
              </p:cNvSpPr>
              <p:nvPr/>
            </p:nvSpPr>
            <p:spPr>
              <a:xfrm>
                <a:off x="5691505" y="3664585"/>
                <a:ext cx="153670" cy="357505"/>
              </a:xfrm>
              <a:custGeom>
                <a:avLst/>
                <a:gdLst>
                  <a:gd name="TX0" fmla="*/ 0 w 153205"/>
                  <a:gd name="TY0" fmla="*/ 0 h 356618"/>
                  <a:gd name="TX1" fmla="*/ 0 w 153205"/>
                  <a:gd name="TY1" fmla="*/ 356618 h 356618"/>
                  <a:gd name="TX2" fmla="*/ 153205 w 153205"/>
                  <a:gd name="TY2" fmla="*/ 356618 h 356618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0" t="0" r="0" b="0"/>
                <a:pathLst>
                  <a:path w="153205" h="356618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자유형 60"/>
              <p:cNvSpPr>
                <a:spLocks/>
              </p:cNvSpPr>
              <p:nvPr/>
            </p:nvSpPr>
            <p:spPr>
              <a:xfrm>
                <a:off x="5843905" y="4979670"/>
                <a:ext cx="805815" cy="403225"/>
              </a:xfrm>
              <a:custGeom>
                <a:avLst/>
                <a:gdLst>
                  <a:gd name="TX0" fmla="*/ 67087 w 805027"/>
                  <a:gd name="TY0" fmla="*/ 0 h 402514"/>
                  <a:gd name="TX1" fmla="*/ 805026 w 805027"/>
                  <a:gd name="TY1" fmla="*/ 0 h 402514"/>
                  <a:gd name="TX2" fmla="*/ 805026 w 805027"/>
                  <a:gd name="TY2" fmla="*/ 0 h 402514"/>
                  <a:gd name="TX3" fmla="*/ 805026 w 805027"/>
                  <a:gd name="TY3" fmla="*/ 335426 h 402514"/>
                  <a:gd name="TX4" fmla="*/ 737939 w 805027"/>
                  <a:gd name="TY4" fmla="*/ 402513 h 402514"/>
                  <a:gd name="TX5" fmla="*/ 0 w 805027"/>
                  <a:gd name="TY5" fmla="*/ 402513 h 402514"/>
                  <a:gd name="TX6" fmla="*/ 0 w 805027"/>
                  <a:gd name="TY6" fmla="*/ 402513 h 402514"/>
                  <a:gd name="TX7" fmla="*/ 0 w 805027"/>
                  <a:gd name="TY7" fmla="*/ 67087 h 402514"/>
                  <a:gd name="TX8" fmla="*/ 67087 w 805027"/>
                  <a:gd name="TY8" fmla="*/ 0 h 40251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26670" tIns="26670" rIns="26670" bIns="26670" numCol="1" anchor="ctr">
                <a:noAutofit/>
              </a:bodyPr>
              <a:lstStyle/>
              <a:p>
                <a:pPr marL="0" indent="0" algn="ctr" defTabSz="488950" eaLnBrk="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65" name="자유형 64"/>
              <p:cNvSpPr>
                <a:spLocks/>
              </p:cNvSpPr>
              <p:nvPr/>
            </p:nvSpPr>
            <p:spPr>
              <a:xfrm>
                <a:off x="5692775" y="4239260"/>
                <a:ext cx="153670" cy="945515"/>
              </a:xfrm>
              <a:custGeom>
                <a:avLst/>
                <a:gdLst>
                  <a:gd name="TX0" fmla="*/ 0 w 153205"/>
                  <a:gd name="TY0" fmla="*/ 0 h 945093"/>
                  <a:gd name="TX1" fmla="*/ 0 w 153205"/>
                  <a:gd name="TY1" fmla="*/ 945093 h 945093"/>
                  <a:gd name="TX2" fmla="*/ 153205 w 153205"/>
                  <a:gd name="TY2" fmla="*/ 945093 h 94509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0" t="0" r="0" b="0"/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75" name="자유형 74"/>
            <p:cNvSpPr>
              <a:spLocks/>
            </p:cNvSpPr>
            <p:nvPr/>
          </p:nvSpPr>
          <p:spPr>
            <a:xfrm>
              <a:off x="7343140" y="5067300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서적 나눔</a:t>
              </a:r>
              <a:endParaRPr lang="ko-KR" altLang="en-US" sz="1100" b="0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>
            <a:xfrm>
              <a:off x="7335520" y="5596255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자주묻는</a:t>
              </a:r>
              <a:endParaRPr lang="ko-KR" altLang="en-US" sz="1100" b="0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Q&amp;A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7" name="자유형 76"/>
            <p:cNvSpPr>
              <a:spLocks/>
            </p:cNvSpPr>
            <p:nvPr/>
          </p:nvSpPr>
          <p:spPr>
            <a:xfrm>
              <a:off x="7202805" y="4756150"/>
              <a:ext cx="133350" cy="1017270"/>
            </a:xfrm>
            <a:custGeom>
              <a:avLst/>
              <a:gdLst>
                <a:gd name="TX0" fmla="*/ 0 w 132829"/>
                <a:gd name="TY0" fmla="*/ 0 h 1016662"/>
                <a:gd name="TX1" fmla="*/ 0 w 132829"/>
                <a:gd name="TY1" fmla="*/ 1016662 h 1016662"/>
                <a:gd name="TX2" fmla="*/ 132829 w 132829"/>
                <a:gd name="TY2" fmla="*/ 1016662 h 10166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32829" h="1016662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자유형 77"/>
            <p:cNvSpPr>
              <a:spLocks/>
            </p:cNvSpPr>
            <p:nvPr/>
          </p:nvSpPr>
          <p:spPr>
            <a:xfrm>
              <a:off x="7202805" y="4254500"/>
              <a:ext cx="133350" cy="1017270"/>
            </a:xfrm>
            <a:custGeom>
              <a:avLst/>
              <a:gdLst>
                <a:gd name="TX0" fmla="*/ 0 w 132829"/>
                <a:gd name="TY0" fmla="*/ 0 h 1016662"/>
                <a:gd name="TX1" fmla="*/ 0 w 132829"/>
                <a:gd name="TY1" fmla="*/ 1016662 h 1016662"/>
                <a:gd name="TX2" fmla="*/ 132829 w 132829"/>
                <a:gd name="TY2" fmla="*/ 1016662 h 10166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32829" h="1016662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0" name="자유형 79"/>
            <p:cNvSpPr>
              <a:spLocks/>
            </p:cNvSpPr>
            <p:nvPr/>
          </p:nvSpPr>
          <p:spPr>
            <a:xfrm>
              <a:off x="5849620" y="5579745"/>
              <a:ext cx="805815" cy="403225"/>
            </a:xfrm>
            <a:custGeom>
              <a:avLst/>
              <a:gdLst>
                <a:gd name="TX0" fmla="*/ 67087 w 805027"/>
                <a:gd name="TY0" fmla="*/ 0 h 402514"/>
                <a:gd name="TX1" fmla="*/ 805026 w 805027"/>
                <a:gd name="TY1" fmla="*/ 0 h 402514"/>
                <a:gd name="TX2" fmla="*/ 805026 w 805027"/>
                <a:gd name="TY2" fmla="*/ 0 h 402514"/>
                <a:gd name="TX3" fmla="*/ 805026 w 805027"/>
                <a:gd name="TY3" fmla="*/ 335426 h 402514"/>
                <a:gd name="TX4" fmla="*/ 737939 w 805027"/>
                <a:gd name="TY4" fmla="*/ 402513 h 402514"/>
                <a:gd name="TX5" fmla="*/ 0 w 805027"/>
                <a:gd name="TY5" fmla="*/ 402513 h 402514"/>
                <a:gd name="TX6" fmla="*/ 0 w 805027"/>
                <a:gd name="TY6" fmla="*/ 402513 h 402514"/>
                <a:gd name="TX7" fmla="*/ 0 w 805027"/>
                <a:gd name="TY7" fmla="*/ 67087 h 402514"/>
                <a:gd name="TX8" fmla="*/ 67087 w 805027"/>
                <a:gd name="TY8" fmla="*/ 0 h 4025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6670" tIns="26670" rIns="26670" bIns="26670" numCol="1" anchor="ctr">
              <a:noAutofit/>
            </a:bodyPr>
            <a:lstStyle/>
            <a:p>
              <a:pPr marL="0" indent="0" algn="ctr" defTabSz="4889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박람회</a:t>
              </a:r>
              <a:endParaRPr lang="ko-KR" altLang="en-US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81" name="자유형 80"/>
            <p:cNvSpPr>
              <a:spLocks/>
            </p:cNvSpPr>
            <p:nvPr/>
          </p:nvSpPr>
          <p:spPr>
            <a:xfrm>
              <a:off x="4242435" y="4756150"/>
              <a:ext cx="153670" cy="945515"/>
            </a:xfrm>
            <a:custGeom>
              <a:avLst/>
              <a:gdLst>
                <a:gd name="TX0" fmla="*/ 0 w 153205"/>
                <a:gd name="TY0" fmla="*/ 0 h 945093"/>
                <a:gd name="TX1" fmla="*/ 0 w 153205"/>
                <a:gd name="TY1" fmla="*/ 945093 h 945093"/>
                <a:gd name="TX2" fmla="*/ 153205 w 153205"/>
                <a:gd name="TY2" fmla="*/ 945093 h 94509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자유형 81"/>
            <p:cNvSpPr>
              <a:spLocks/>
            </p:cNvSpPr>
            <p:nvPr/>
          </p:nvSpPr>
          <p:spPr>
            <a:xfrm>
              <a:off x="5694680" y="4845685"/>
              <a:ext cx="153670" cy="945515"/>
            </a:xfrm>
            <a:custGeom>
              <a:avLst/>
              <a:gdLst>
                <a:gd name="TX0" fmla="*/ 0 w 153205"/>
                <a:gd name="TY0" fmla="*/ 0 h 945093"/>
                <a:gd name="TX1" fmla="*/ 0 w 153205"/>
                <a:gd name="TY1" fmla="*/ 945093 h 945093"/>
                <a:gd name="TX2" fmla="*/ 153205 w 153205"/>
                <a:gd name="TY2" fmla="*/ 945093 h 94509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0" t="0" r="0" b="0"/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just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3" name="도형 82"/>
            <p:cNvCxnSpPr/>
            <p:nvPr/>
          </p:nvCxnSpPr>
          <p:spPr>
            <a:xfrm>
              <a:off x="4338320" y="3124835"/>
              <a:ext cx="2081530" cy="224155"/>
            </a:xfrm>
            <a:prstGeom prst="bentConnector3">
              <a:avLst>
                <a:gd name="adj1" fmla="val 80926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/>
            <p:nvPr/>
          </p:nvCxnSpPr>
          <p:spPr>
            <a:xfrm>
              <a:off x="5798820" y="3124835"/>
              <a:ext cx="2081530" cy="224155"/>
            </a:xfrm>
            <a:prstGeom prst="bentConnector3">
              <a:avLst>
                <a:gd name="adj1" fmla="val 85991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 33"/>
            <p:cNvSpPr>
              <a:spLocks/>
            </p:cNvSpPr>
            <p:nvPr/>
          </p:nvSpPr>
          <p:spPr>
            <a:xfrm>
              <a:off x="5599430" y="321818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9845" tIns="29845" rIns="29845" bIns="29845" numCol="1" anchor="ctr">
              <a:noAutofit/>
            </a:bodyPr>
            <a:lstStyle/>
            <a:p>
              <a:pPr marL="0" indent="0" algn="ctr" defTabSz="5778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교육인</a:t>
              </a:r>
              <a:endParaRPr lang="ko-KR" altLang="en-US" sz="1300" b="0" strike="noStrike" cap="none" dirty="0" smtClean="0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>
            <a:xfrm>
              <a:off x="7114540" y="3232150"/>
              <a:ext cx="886460" cy="443230"/>
            </a:xfrm>
            <a:custGeom>
              <a:avLst/>
              <a:gdLst>
                <a:gd name="TX0" fmla="*/ 73796 w 885531"/>
                <a:gd name="TY0" fmla="*/ 0 h 442766"/>
                <a:gd name="TX1" fmla="*/ 885530 w 885531"/>
                <a:gd name="TY1" fmla="*/ 0 h 442766"/>
                <a:gd name="TX2" fmla="*/ 885530 w 885531"/>
                <a:gd name="TY2" fmla="*/ 0 h 442766"/>
                <a:gd name="TX3" fmla="*/ 885530 w 885531"/>
                <a:gd name="TY3" fmla="*/ 368969 h 442766"/>
                <a:gd name="TX4" fmla="*/ 811734 w 885531"/>
                <a:gd name="TY4" fmla="*/ 442765 h 442766"/>
                <a:gd name="TX5" fmla="*/ 0 w 885531"/>
                <a:gd name="TY5" fmla="*/ 442765 h 442766"/>
                <a:gd name="TX6" fmla="*/ 0 w 885531"/>
                <a:gd name="TY6" fmla="*/ 442765 h 442766"/>
                <a:gd name="TX7" fmla="*/ 0 w 885531"/>
                <a:gd name="TY7" fmla="*/ 73796 h 442766"/>
                <a:gd name="TX8" fmla="*/ 73796 w 885531"/>
                <a:gd name="TY8" fmla="*/ 0 h 4427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29845" tIns="29845" rIns="29845" bIns="29845" numCol="1" anchor="ctr">
              <a:noAutofit/>
            </a:bodyPr>
            <a:lstStyle/>
            <a:p>
              <a:pPr marL="0" indent="0" algn="ctr" defTabSz="57785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3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23315" y="1868170"/>
            <a:ext cx="6636385" cy="367665"/>
            <a:chOff x="1123315" y="1868170"/>
            <a:chExt cx="6636385" cy="36766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1123315" y="1870075"/>
              <a:ext cx="1275080" cy="36576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2473960" y="1868805"/>
              <a:ext cx="1273810" cy="35687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3811270" y="1868805"/>
              <a:ext cx="1273810" cy="35687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5147945" y="1868170"/>
              <a:ext cx="1273810" cy="34798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6485890" y="1868170"/>
              <a:ext cx="1273810" cy="34798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>
                    <a:alpha val="57049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>
            <a:off x="-46990" y="753745"/>
            <a:ext cx="9335770" cy="20002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6096000" indent="25400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127125" y="2277745"/>
            <a:ext cx="3956685" cy="91503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51755" y="2280285"/>
            <a:ext cx="2614930" cy="920750"/>
            <a:chOff x="5151755" y="2280285"/>
            <a:chExt cx="2614930" cy="92075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>
              <a:off x="5151755" y="2280285"/>
              <a:ext cx="2615565" cy="92138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273040" y="2362835"/>
              <a:ext cx="2388870" cy="506095"/>
              <a:chOff x="5273040" y="2362835"/>
              <a:chExt cx="2388870" cy="506095"/>
            </a:xfrm>
          </p:grpSpPr>
          <p:sp>
            <p:nvSpPr>
              <p:cNvPr id="17" name="도형 16"/>
              <p:cNvSpPr>
                <a:spLocks/>
              </p:cNvSpPr>
              <p:nvPr/>
            </p:nvSpPr>
            <p:spPr>
              <a:xfrm>
                <a:off x="5271135" y="2360930"/>
                <a:ext cx="2389505" cy="50673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ㅊ</a:t>
                </a: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텍스트 상자 14"/>
              <p:cNvSpPr txBox="1">
                <a:spLocks/>
              </p:cNvSpPr>
              <p:nvPr/>
            </p:nvSpPr>
            <p:spPr>
              <a:xfrm>
                <a:off x="5455285" y="2394585"/>
                <a:ext cx="854075" cy="41910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atin typeface="맑은 고딕" charset="0"/>
                    <a:ea typeface="맑은 고딕" charset="0"/>
                  </a:rPr>
                  <a:t>개인회원   로그인</a:t>
                </a:r>
                <a:endParaRPr lang="ko-KR" altLang="en-US" sz="11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텍스트 상자 15"/>
              <p:cNvSpPr txBox="1">
                <a:spLocks/>
              </p:cNvSpPr>
              <p:nvPr/>
            </p:nvSpPr>
            <p:spPr>
              <a:xfrm>
                <a:off x="6634480" y="2404745"/>
                <a:ext cx="854075" cy="41910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b="0" strike="noStrike" cap="none" dirty="0" smtClean="0">
                    <a:latin typeface="맑은 고딕" charset="0"/>
                    <a:ea typeface="맑은 고딕" charset="0"/>
                  </a:rPr>
                  <a:t>기업회원   로그인</a:t>
                </a:r>
                <a:endParaRPr lang="ko-KR" altLang="en-US" sz="11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4" name="도형 13"/>
              <p:cNvCxnSpPr>
                <a:stCxn id="17" idx="0"/>
                <a:endCxn id="17" idx="2"/>
              </p:cNvCxnSpPr>
              <p:nvPr/>
            </p:nvCxnSpPr>
            <p:spPr>
              <a:xfrm>
                <a:off x="6466205" y="2360930"/>
                <a:ext cx="1270" cy="506730"/>
              </a:xfrm>
              <a:prstGeom prst="line">
                <a:avLst/>
              </a:prstGeom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5404485" y="2894330"/>
              <a:ext cx="1629410" cy="221615"/>
              <a:chOff x="5404485" y="2894330"/>
              <a:chExt cx="1629410" cy="221615"/>
            </a:xfrm>
          </p:grpSpPr>
          <p:sp>
            <p:nvSpPr>
              <p:cNvPr id="18" name="텍스트 상자 17"/>
              <p:cNvSpPr txBox="1">
                <a:spLocks/>
              </p:cNvSpPr>
              <p:nvPr/>
            </p:nvSpPr>
            <p:spPr>
              <a:xfrm>
                <a:off x="5402580" y="2893695"/>
                <a:ext cx="593725" cy="21082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b="0" strike="noStrike" cap="none" dirty="0" smtClean="0">
                    <a:latin typeface="맑은 고딕" charset="0"/>
                    <a:ea typeface="맑은 고딕" charset="0"/>
                  </a:rPr>
                  <a:t>회원가입</a:t>
                </a:r>
                <a:endParaRPr lang="ko-KR" altLang="en-US" sz="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" name="텍스트 상자 18"/>
              <p:cNvSpPr txBox="1">
                <a:spLocks/>
              </p:cNvSpPr>
              <p:nvPr/>
            </p:nvSpPr>
            <p:spPr>
              <a:xfrm>
                <a:off x="6084570" y="2904490"/>
                <a:ext cx="948055" cy="21082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b="0" strike="noStrike" cap="none" dirty="0" smtClean="0">
                    <a:latin typeface="맑은 고딕" charset="0"/>
                    <a:ea typeface="맑은 고딕" charset="0"/>
                  </a:rPr>
                  <a:t>ID / PW 찾기</a:t>
                </a:r>
                <a:endParaRPr lang="ko-KR" altLang="en-US" sz="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20" name="도형 19"/>
              <p:cNvCxnSpPr/>
              <p:nvPr/>
            </p:nvCxnSpPr>
            <p:spPr>
              <a:xfrm>
                <a:off x="6029960" y="2950845"/>
                <a:ext cx="1270" cy="128270"/>
              </a:xfrm>
              <a:prstGeom prst="line">
                <a:avLst/>
              </a:prstGeom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텍스트 상자 24"/>
          <p:cNvSpPr txBox="1">
            <a:spLocks/>
          </p:cNvSpPr>
          <p:nvPr/>
        </p:nvSpPr>
        <p:spPr>
          <a:xfrm>
            <a:off x="1108710" y="2279650"/>
            <a:ext cx="1219835" cy="231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1" strike="noStrike" cap="none" dirty="0" smtClean="0">
                <a:latin typeface="맑은 고딕" charset="0"/>
                <a:ea typeface="맑은 고딕" charset="0"/>
              </a:rPr>
              <a:t>Top 100 채용정보</a:t>
            </a:r>
            <a:endParaRPr lang="ko-KR" altLang="en-US" sz="9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4589145" y="2263140"/>
            <a:ext cx="589280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latin typeface="맑은 고딕" charset="0"/>
                <a:ea typeface="맑은 고딕" charset="0"/>
              </a:rPr>
              <a:t>더보기 &gt;</a:t>
            </a:r>
            <a:endParaRPr lang="ko-KR" altLang="en-US" sz="7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48425" y="3256915"/>
            <a:ext cx="1326515" cy="1567180"/>
            <a:chOff x="6448425" y="3256915"/>
            <a:chExt cx="1326515" cy="156718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>
              <a:off x="6451600" y="3256915"/>
              <a:ext cx="1323340" cy="1567180"/>
            </a:xfrm>
            <a:prstGeom prst="rect">
              <a:avLst/>
            </a:prstGeom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>
              <a:off x="6448425" y="3260725"/>
              <a:ext cx="900430" cy="2317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atin typeface="맑은 고딕" charset="0"/>
                  <a:ea typeface="맑은 고딕" charset="0"/>
                </a:rPr>
                <a:t>실시간 채팅</a:t>
              </a:r>
              <a:endParaRPr lang="ko-KR" altLang="en-US" sz="900" b="1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25220" y="3259455"/>
            <a:ext cx="2632075" cy="1567180"/>
            <a:chOff x="1125220" y="3259455"/>
            <a:chExt cx="2632075" cy="1567180"/>
          </a:xfrm>
        </p:grpSpPr>
        <p:sp>
          <p:nvSpPr>
            <p:cNvPr id="30" name="도형 29"/>
            <p:cNvSpPr>
              <a:spLocks/>
            </p:cNvSpPr>
            <p:nvPr/>
          </p:nvSpPr>
          <p:spPr>
            <a:xfrm>
              <a:off x="1128395" y="3259455"/>
              <a:ext cx="2628900" cy="1567180"/>
            </a:xfrm>
            <a:prstGeom prst="rect">
              <a:avLst/>
            </a:prstGeom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텍스트 상자 30"/>
            <p:cNvSpPr txBox="1">
              <a:spLocks/>
            </p:cNvSpPr>
            <p:nvPr/>
          </p:nvSpPr>
          <p:spPr>
            <a:xfrm>
              <a:off x="1125220" y="3263265"/>
              <a:ext cx="1786890" cy="2317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atin typeface="맑은 고딕" charset="0"/>
                  <a:ea typeface="맑은 고딕" charset="0"/>
                </a:rPr>
                <a:t>놓치면 안될 소식</a:t>
              </a:r>
              <a:endParaRPr lang="ko-KR" altLang="en-US" sz="900" b="1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09365" y="3256915"/>
            <a:ext cx="2586990" cy="1565910"/>
            <a:chOff x="3809365" y="3256915"/>
            <a:chExt cx="2586990" cy="1565910"/>
          </a:xfrm>
        </p:grpSpPr>
        <p:sp>
          <p:nvSpPr>
            <p:cNvPr id="33" name="도형 32"/>
            <p:cNvSpPr>
              <a:spLocks/>
            </p:cNvSpPr>
            <p:nvPr/>
          </p:nvSpPr>
          <p:spPr>
            <a:xfrm>
              <a:off x="3809365" y="3256915"/>
              <a:ext cx="2586990" cy="1565910"/>
            </a:xfrm>
            <a:prstGeom prst="rect">
              <a:avLst/>
            </a:prstGeom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4220845" y="3615055"/>
              <a:ext cx="1866900" cy="4006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strike="noStrike" cap="none" dirty="0" smtClean="0">
                  <a:latin typeface="맑은 고딕" charset="0"/>
                  <a:ea typeface="맑은 고딕" charset="0"/>
                </a:rPr>
                <a:t>이력서 컨설팅</a:t>
              </a:r>
              <a:endParaRPr lang="ko-KR" altLang="en-US" sz="2000" b="1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텍스트 상자 34"/>
          <p:cNvSpPr txBox="1">
            <a:spLocks/>
          </p:cNvSpPr>
          <p:nvPr/>
        </p:nvSpPr>
        <p:spPr>
          <a:xfrm>
            <a:off x="4723130" y="4074160"/>
            <a:ext cx="86233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GO☞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130935" y="4871085"/>
            <a:ext cx="6634480" cy="1567180"/>
            <a:chOff x="1130935" y="4871085"/>
            <a:chExt cx="6634480" cy="1567180"/>
          </a:xfrm>
        </p:grpSpPr>
        <p:sp>
          <p:nvSpPr>
            <p:cNvPr id="37" name="도형 36"/>
            <p:cNvSpPr>
              <a:spLocks/>
            </p:cNvSpPr>
            <p:nvPr/>
          </p:nvSpPr>
          <p:spPr>
            <a:xfrm>
              <a:off x="1130935" y="4871085"/>
              <a:ext cx="6634480" cy="1567180"/>
            </a:xfrm>
            <a:prstGeom prst="rect">
              <a:avLst/>
            </a:prstGeom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38"/>
          <p:cNvSpPr>
            <a:spLocks/>
          </p:cNvSpPr>
          <p:nvPr/>
        </p:nvSpPr>
        <p:spPr>
          <a:xfrm>
            <a:off x="1177290" y="4911725"/>
            <a:ext cx="6547485" cy="149669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>
            <a:off x="2736850" y="4892675"/>
            <a:ext cx="635" cy="1515745"/>
          </a:xfrm>
          <a:prstGeom prst="line">
            <a:avLst/>
          </a:prstGeom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>
            <a:off x="4392930" y="4895215"/>
            <a:ext cx="635" cy="1515745"/>
          </a:xfrm>
          <a:prstGeom prst="line">
            <a:avLst/>
          </a:prstGeom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>
            <a:off x="6055995" y="4886325"/>
            <a:ext cx="635" cy="1515745"/>
          </a:xfrm>
          <a:prstGeom prst="line">
            <a:avLst/>
          </a:prstGeom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42"/>
          <p:cNvSpPr txBox="1">
            <a:spLocks/>
          </p:cNvSpPr>
          <p:nvPr/>
        </p:nvSpPr>
        <p:spPr>
          <a:xfrm>
            <a:off x="1350645" y="5133340"/>
            <a:ext cx="1351280" cy="708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멘티 신청	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>
            <a:off x="1616710" y="5634990"/>
            <a:ext cx="86233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GO☞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>
            <a:off x="6028690" y="5229860"/>
            <a:ext cx="1730375" cy="708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자주 묻는  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☎ Q&amp;A ☎	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2929255" y="5136515"/>
            <a:ext cx="1351915" cy="1015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면접 Honey Tip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4523105" y="5075555"/>
            <a:ext cx="1574165" cy="13227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우리 함께 취업 성공 해요~ ☞☜	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56485" y="2556510"/>
            <a:ext cx="1866900" cy="400685"/>
            <a:chOff x="2356485" y="2556510"/>
            <a:chExt cx="1866900" cy="400685"/>
          </a:xfrm>
        </p:grpSpPr>
        <p:sp>
          <p:nvSpPr>
            <p:cNvPr id="48" name="텍스트 상자 47"/>
            <p:cNvSpPr txBox="1">
              <a:spLocks/>
            </p:cNvSpPr>
            <p:nvPr/>
          </p:nvSpPr>
          <p:spPr>
            <a:xfrm>
              <a:off x="2356485" y="2556510"/>
              <a:ext cx="1866900" cy="4006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strike="noStrike" cap="none" dirty="0" smtClean="0">
                  <a:latin typeface="맑은 고딕" charset="0"/>
                  <a:ea typeface="맑은 고딕" charset="0"/>
                </a:rPr>
                <a:t>HOT 채용</a:t>
              </a:r>
              <a:endParaRPr lang="ko-KR" altLang="en-US" sz="2000" b="1" strike="noStrike" cap="none" dirty="0" smtClean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830" y="2588895"/>
              <a:ext cx="325755" cy="325755"/>
            </a:xfrm>
            <a:prstGeom prst="rect">
              <a:avLst/>
            </a:prstGeom>
            <a:noFill/>
          </p:spPr>
        </p:pic>
      </p:grpSp>
      <p:sp>
        <p:nvSpPr>
          <p:cNvPr id="51" name="도형 50"/>
          <p:cNvSpPr>
            <a:spLocks/>
          </p:cNvSpPr>
          <p:nvPr/>
        </p:nvSpPr>
        <p:spPr>
          <a:xfrm>
            <a:off x="1132205" y="6483350"/>
            <a:ext cx="6637020" cy="35750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	       스마트커뮤니티 소개 | 이용약관 | 개인정보정책 | 이메일주출방지정책 | 기사제공</a:t>
            </a:r>
            <a:endParaRPr lang="ko-KR" altLang="en-US" sz="105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 descr="C:/Users/Administrator/AppData/Roaming/PolarisOffice/ETemp/5392_6752576/fImage2200306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5654040"/>
            <a:ext cx="346075" cy="39433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30" y="1268760"/>
            <a:ext cx="1419150" cy="42671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559333"/>
            <a:ext cx="683567" cy="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07010" y="116840"/>
            <a:ext cx="8830945" cy="5695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– 멘토링</a:t>
            </a:r>
            <a:endParaRPr lang="ko-KR" altLang="en-US" sz="1800" b="1" strike="noStrike" cap="none" dirty="0" smtClean="0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40460" y="1868170"/>
            <a:ext cx="6619875" cy="402590"/>
            <a:chOff x="1140460" y="1868170"/>
            <a:chExt cx="6619875" cy="40259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1140460" y="1904365"/>
              <a:ext cx="1275715" cy="36639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accent2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2473960" y="1868805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3811270" y="1868805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5147945" y="1868170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6485890" y="1868170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>
            <a:off x="-46990" y="753745"/>
            <a:ext cx="9335770" cy="20002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6096000" indent="25400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140460" y="2275205"/>
            <a:ext cx="6619875" cy="271145"/>
          </a:xfrm>
          <a:prstGeom prst="rect">
            <a:avLst/>
          </a:prstGeom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rgbClr val="C00000"/>
                </a:solidFill>
                <a:latin typeface="맑은 고딕" charset="0"/>
                <a:ea typeface="맑은 고딕" charset="0"/>
              </a:rPr>
              <a:t>멘토정보</a:t>
            </a:r>
            <a:r>
              <a:rPr lang="en-US" altLang="ko-KR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멘티신청  |  멘토링 후기</a:t>
            </a:r>
            <a:endParaRPr lang="ko-KR" altLang="en-US" sz="10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140460" y="2579370"/>
            <a:ext cx="6644640" cy="102362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40460" y="2580005"/>
            <a:ext cx="1129030" cy="1022985"/>
            <a:chOff x="1140460" y="2580005"/>
            <a:chExt cx="1129030" cy="102298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>
              <a:off x="1140460" y="2580005"/>
              <a:ext cx="1129030" cy="347345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 사업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143000" y="2891790"/>
              <a:ext cx="1126490" cy="347345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멘토(나눔지기)명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143635" y="3217545"/>
              <a:ext cx="1125855" cy="385445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경력/멘토링 주제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26380" y="2582545"/>
            <a:ext cx="728345" cy="1022985"/>
            <a:chOff x="5326380" y="2582545"/>
            <a:chExt cx="728345" cy="102298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5326380" y="2582545"/>
              <a:ext cx="728345" cy="347345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공통분과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>
              <a:off x="5327650" y="2894330"/>
              <a:ext cx="726440" cy="347345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전문분과	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5328285" y="3220085"/>
              <a:ext cx="726440" cy="385445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활동지역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8" name="도형 17"/>
          <p:cNvCxnSpPr/>
          <p:nvPr/>
        </p:nvCxnSpPr>
        <p:spPr>
          <a:xfrm>
            <a:off x="1146175" y="3272155"/>
            <a:ext cx="6630035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>
            <a:off x="1149350" y="2915285"/>
            <a:ext cx="6630035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2327275" y="2629535"/>
            <a:ext cx="2011680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2018년 멘토링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6102350" y="2632710"/>
            <a:ext cx="946785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6105525" y="2978785"/>
            <a:ext cx="934720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6105525" y="3321685"/>
            <a:ext cx="943610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7164070" y="3324225"/>
            <a:ext cx="404495" cy="219710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2321560" y="2987040"/>
            <a:ext cx="1029970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2321560" y="3324860"/>
            <a:ext cx="2340610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Administrator/AppData/Roaming/PolarisOffice/ETemp/5392_6752576/fImage48345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05" y="3332351"/>
            <a:ext cx="167640" cy="177165"/>
          </a:xfrm>
          <a:prstGeom prst="rect">
            <a:avLst/>
          </a:prstGeom>
          <a:noFill/>
        </p:spPr>
      </p:pic>
      <p:pic>
        <p:nvPicPr>
          <p:cNvPr id="33" name="그림 32" descr="C:/Users/Administrator/AppData/Roaming/PolarisOffice/ETemp/5392_6752576/fImage4834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80" y="2985135"/>
            <a:ext cx="167640" cy="177165"/>
          </a:xfrm>
          <a:prstGeom prst="rect">
            <a:avLst/>
          </a:prstGeom>
          <a:noFill/>
        </p:spPr>
      </p:pic>
      <p:pic>
        <p:nvPicPr>
          <p:cNvPr id="34" name="그림 33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60" y="2646680"/>
            <a:ext cx="167640" cy="177165"/>
          </a:xfrm>
          <a:prstGeom prst="rect">
            <a:avLst/>
          </a:prstGeom>
          <a:noFill/>
        </p:spPr>
      </p:pic>
      <p:sp>
        <p:nvSpPr>
          <p:cNvPr id="35" name="도형 34"/>
          <p:cNvSpPr>
            <a:spLocks/>
          </p:cNvSpPr>
          <p:nvPr/>
        </p:nvSpPr>
        <p:spPr>
          <a:xfrm>
            <a:off x="1140460" y="3627453"/>
            <a:ext cx="6642100" cy="281411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2473960" y="1868805"/>
            <a:ext cx="1274445" cy="35750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593850" y="4779889"/>
            <a:ext cx="5759768" cy="259714"/>
            <a:chOff x="1485900" y="4812031"/>
            <a:chExt cx="5759768" cy="259714"/>
          </a:xfrm>
        </p:grpSpPr>
        <p:sp>
          <p:nvSpPr>
            <p:cNvPr id="59" name="텍스트 상자 58"/>
            <p:cNvSpPr txBox="1">
              <a:spLocks/>
            </p:cNvSpPr>
            <p:nvPr/>
          </p:nvSpPr>
          <p:spPr>
            <a:xfrm>
              <a:off x="1485900" y="48120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텍스트 상자 63"/>
            <p:cNvSpPr txBox="1">
              <a:spLocks/>
            </p:cNvSpPr>
            <p:nvPr/>
          </p:nvSpPr>
          <p:spPr>
            <a:xfrm>
              <a:off x="2704465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텍스트 상자 64"/>
            <p:cNvSpPr txBox="1">
              <a:spLocks/>
            </p:cNvSpPr>
            <p:nvPr/>
          </p:nvSpPr>
          <p:spPr>
            <a:xfrm>
              <a:off x="3945316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텍스트 상자 65"/>
            <p:cNvSpPr txBox="1">
              <a:spLocks/>
            </p:cNvSpPr>
            <p:nvPr/>
          </p:nvSpPr>
          <p:spPr>
            <a:xfrm>
              <a:off x="5117574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텍스트 상자 66"/>
            <p:cNvSpPr txBox="1">
              <a:spLocks/>
            </p:cNvSpPr>
            <p:nvPr/>
          </p:nvSpPr>
          <p:spPr>
            <a:xfrm>
              <a:off x="6339523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66322" y="3763562"/>
            <a:ext cx="5813990" cy="1009109"/>
            <a:chOff x="1456482" y="3761482"/>
            <a:chExt cx="5813990" cy="1009109"/>
          </a:xfrm>
        </p:grpSpPr>
        <p:grpSp>
          <p:nvGrpSpPr>
            <p:cNvPr id="3" name="그룹 2"/>
            <p:cNvGrpSpPr/>
            <p:nvPr/>
          </p:nvGrpSpPr>
          <p:grpSpPr>
            <a:xfrm>
              <a:off x="1456482" y="3761482"/>
              <a:ext cx="5813990" cy="1009109"/>
              <a:chOff x="1456482" y="3761105"/>
              <a:chExt cx="5813990" cy="1009109"/>
            </a:xfrm>
          </p:grpSpPr>
          <p:sp>
            <p:nvSpPr>
              <p:cNvPr id="76" name="도형 36"/>
              <p:cNvSpPr>
                <a:spLocks/>
              </p:cNvSpPr>
              <p:nvPr/>
            </p:nvSpPr>
            <p:spPr>
              <a:xfrm>
                <a:off x="3870960" y="376110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도형 36"/>
              <p:cNvSpPr>
                <a:spLocks/>
              </p:cNvSpPr>
              <p:nvPr/>
            </p:nvSpPr>
            <p:spPr>
              <a:xfrm>
                <a:off x="2660015" y="376745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7" name="도형 36"/>
              <p:cNvSpPr>
                <a:spLocks/>
              </p:cNvSpPr>
              <p:nvPr/>
            </p:nvSpPr>
            <p:spPr>
              <a:xfrm>
                <a:off x="5083810" y="376745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도형 36"/>
              <p:cNvSpPr>
                <a:spLocks/>
              </p:cNvSpPr>
              <p:nvPr/>
            </p:nvSpPr>
            <p:spPr>
              <a:xfrm>
                <a:off x="6300192" y="376745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1456482" y="3767455"/>
                <a:ext cx="5707589" cy="1002759"/>
                <a:chOff x="1456482" y="3767455"/>
                <a:chExt cx="5707589" cy="1002759"/>
              </a:xfrm>
            </p:grpSpPr>
            <p:grpSp>
              <p:nvGrpSpPr>
                <p:cNvPr id="60" name="그룹 59"/>
                <p:cNvGrpSpPr/>
                <p:nvPr/>
              </p:nvGrpSpPr>
              <p:grpSpPr>
                <a:xfrm>
                  <a:off x="1456482" y="3767455"/>
                  <a:ext cx="3293323" cy="1002139"/>
                  <a:chOff x="1456482" y="3767455"/>
                  <a:chExt cx="3293323" cy="1002139"/>
                </a:xfrm>
              </p:grpSpPr>
              <p:sp>
                <p:nvSpPr>
                  <p:cNvPr id="37" name="도형 36"/>
                  <p:cNvSpPr>
                    <a:spLocks/>
                  </p:cNvSpPr>
                  <p:nvPr/>
                </p:nvSpPr>
                <p:spPr>
                  <a:xfrm>
                    <a:off x="1456482" y="3767455"/>
                    <a:ext cx="970280" cy="100213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indent="0" algn="ctr" defTabSz="508000" eaLnBrk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1800" b="0" strike="noStrike" cap="none" dirty="0" smtClean="0">
                      <a:latin typeface="맑은 고딕" charset="0"/>
                      <a:ea typeface="맑은 고딕" charset="0"/>
                    </a:endParaRPr>
                  </a:p>
                </p:txBody>
              </p:sp>
              <p:pic>
                <p:nvPicPr>
                  <p:cNvPr id="49" name="그림 48" descr="C:/Users/Administrator/AppData/Roaming/PolarisOffice/ETemp/5392_6752576/fImage38604789169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764" y="4035043"/>
                    <a:ext cx="728201" cy="72820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" name="그림 50" descr="C:/Users/Administrator/AppData/Roaming/PolarisOffice/ETemp/5392_6752576/fImage47554801478.png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42544" y="4055982"/>
                    <a:ext cx="707261" cy="70726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188585" y="3998833"/>
                  <a:ext cx="1975486" cy="771381"/>
                  <a:chOff x="5188585" y="3998833"/>
                  <a:chExt cx="1975486" cy="771381"/>
                </a:xfrm>
              </p:grpSpPr>
              <p:pic>
                <p:nvPicPr>
                  <p:cNvPr id="55" name="그림 54" descr="C:/Users/Administrator/AppData/Roaming/PolarisOffice/ETemp/5392_6752576/fImage50634869358.png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8585" y="3998833"/>
                    <a:ext cx="769913" cy="77138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6" name="그림 55" descr="C:/Users/Administrator/AppData/Roaming/PolarisOffice/ETemp/5392_6752576/fImage49004876962.png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21121" y="4026643"/>
                    <a:ext cx="742950" cy="74295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  <p:pic>
          <p:nvPicPr>
            <p:cNvPr id="74" name="그림 73" descr="C:/Users/Administrator/AppData/Roaming/PolarisOffice/ETemp/5392_6752576/fImage56874896827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596" y="4024269"/>
              <a:ext cx="740070" cy="741510"/>
            </a:xfrm>
            <a:prstGeom prst="rect">
              <a:avLst/>
            </a:prstGeom>
            <a:noFill/>
          </p:spPr>
        </p:pic>
      </p:grpSp>
      <p:grpSp>
        <p:nvGrpSpPr>
          <p:cNvPr id="80" name="그룹 79"/>
          <p:cNvGrpSpPr/>
          <p:nvPr/>
        </p:nvGrpSpPr>
        <p:grpSpPr>
          <a:xfrm flipH="1">
            <a:off x="1564432" y="5077507"/>
            <a:ext cx="5813990" cy="1009109"/>
            <a:chOff x="1456482" y="3761482"/>
            <a:chExt cx="5813990" cy="1009109"/>
          </a:xfrm>
        </p:grpSpPr>
        <p:grpSp>
          <p:nvGrpSpPr>
            <p:cNvPr id="81" name="그룹 80"/>
            <p:cNvGrpSpPr/>
            <p:nvPr/>
          </p:nvGrpSpPr>
          <p:grpSpPr>
            <a:xfrm>
              <a:off x="1456482" y="3761482"/>
              <a:ext cx="5813990" cy="1009109"/>
              <a:chOff x="1456482" y="3761105"/>
              <a:chExt cx="5813990" cy="1009109"/>
            </a:xfrm>
          </p:grpSpPr>
          <p:sp>
            <p:nvSpPr>
              <p:cNvPr id="83" name="도형 36"/>
              <p:cNvSpPr>
                <a:spLocks/>
              </p:cNvSpPr>
              <p:nvPr/>
            </p:nvSpPr>
            <p:spPr>
              <a:xfrm>
                <a:off x="3870960" y="376110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4" name="도형 36"/>
              <p:cNvSpPr>
                <a:spLocks/>
              </p:cNvSpPr>
              <p:nvPr/>
            </p:nvSpPr>
            <p:spPr>
              <a:xfrm>
                <a:off x="2660015" y="376745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5" name="도형 36"/>
              <p:cNvSpPr>
                <a:spLocks/>
              </p:cNvSpPr>
              <p:nvPr/>
            </p:nvSpPr>
            <p:spPr>
              <a:xfrm>
                <a:off x="5083810" y="376745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6" name="도형 36"/>
              <p:cNvSpPr>
                <a:spLocks/>
              </p:cNvSpPr>
              <p:nvPr/>
            </p:nvSpPr>
            <p:spPr>
              <a:xfrm>
                <a:off x="6300192" y="3767455"/>
                <a:ext cx="970280" cy="100213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1456482" y="3767455"/>
                <a:ext cx="5707589" cy="1002759"/>
                <a:chOff x="1456482" y="3767455"/>
                <a:chExt cx="5707589" cy="1002759"/>
              </a:xfrm>
            </p:grpSpPr>
            <p:grpSp>
              <p:nvGrpSpPr>
                <p:cNvPr id="88" name="그룹 87"/>
                <p:cNvGrpSpPr/>
                <p:nvPr/>
              </p:nvGrpSpPr>
              <p:grpSpPr>
                <a:xfrm>
                  <a:off x="1456482" y="3767455"/>
                  <a:ext cx="3293323" cy="1002139"/>
                  <a:chOff x="1456482" y="3767455"/>
                  <a:chExt cx="3293323" cy="1002139"/>
                </a:xfrm>
              </p:grpSpPr>
              <p:sp>
                <p:nvSpPr>
                  <p:cNvPr id="92" name="도형 36"/>
                  <p:cNvSpPr>
                    <a:spLocks/>
                  </p:cNvSpPr>
                  <p:nvPr/>
                </p:nvSpPr>
                <p:spPr>
                  <a:xfrm>
                    <a:off x="1456482" y="3767455"/>
                    <a:ext cx="970280" cy="1002139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indent="0" algn="ctr" defTabSz="508000" eaLnBrk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1800" b="0" strike="noStrike" cap="none" dirty="0" smtClean="0">
                      <a:latin typeface="맑은 고딕" charset="0"/>
                      <a:ea typeface="맑은 고딕" charset="0"/>
                    </a:endParaRPr>
                  </a:p>
                </p:txBody>
              </p:sp>
              <p:pic>
                <p:nvPicPr>
                  <p:cNvPr id="93" name="그림 92" descr="C:/Users/Administrator/AppData/Roaming/PolarisOffice/ETemp/5392_6752576/fImage38604789169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764" y="4035043"/>
                    <a:ext cx="728201" cy="72820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94" name="그림 93" descr="C:/Users/Administrator/AppData/Roaming/PolarisOffice/ETemp/5392_6752576/fImage47554801478.png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42544" y="4055982"/>
                    <a:ext cx="707261" cy="70726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89" name="그룹 88"/>
                <p:cNvGrpSpPr/>
                <p:nvPr/>
              </p:nvGrpSpPr>
              <p:grpSpPr>
                <a:xfrm>
                  <a:off x="5188585" y="3998833"/>
                  <a:ext cx="1975486" cy="771381"/>
                  <a:chOff x="5188585" y="3998833"/>
                  <a:chExt cx="1975486" cy="771381"/>
                </a:xfrm>
              </p:grpSpPr>
              <p:pic>
                <p:nvPicPr>
                  <p:cNvPr id="90" name="그림 89" descr="C:/Users/Administrator/AppData/Roaming/PolarisOffice/ETemp/5392_6752576/fImage50634869358.png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8585" y="3998833"/>
                    <a:ext cx="769913" cy="77138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91" name="그림 90" descr="C:/Users/Administrator/AppData/Roaming/PolarisOffice/ETemp/5392_6752576/fImage49004876962.png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21121" y="4026643"/>
                    <a:ext cx="742950" cy="74295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  <p:pic>
          <p:nvPicPr>
            <p:cNvPr id="82" name="그림 81" descr="C:/Users/Administrator/AppData/Roaming/PolarisOffice/ETemp/5392_6752576/fImage56874896827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596" y="4024269"/>
              <a:ext cx="740070" cy="741510"/>
            </a:xfrm>
            <a:prstGeom prst="rect">
              <a:avLst/>
            </a:prstGeom>
            <a:noFill/>
          </p:spPr>
        </p:pic>
      </p:grpSp>
      <p:grpSp>
        <p:nvGrpSpPr>
          <p:cNvPr id="108" name="그룹 107"/>
          <p:cNvGrpSpPr/>
          <p:nvPr/>
        </p:nvGrpSpPr>
        <p:grpSpPr>
          <a:xfrm>
            <a:off x="1581308" y="6080008"/>
            <a:ext cx="5759768" cy="259714"/>
            <a:chOff x="1485900" y="4812031"/>
            <a:chExt cx="5759768" cy="259714"/>
          </a:xfrm>
        </p:grpSpPr>
        <p:sp>
          <p:nvSpPr>
            <p:cNvPr id="109" name="텍스트 상자 58"/>
            <p:cNvSpPr txBox="1">
              <a:spLocks/>
            </p:cNvSpPr>
            <p:nvPr/>
          </p:nvSpPr>
          <p:spPr>
            <a:xfrm>
              <a:off x="1485900" y="48120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텍스트 상자 63"/>
            <p:cNvSpPr txBox="1">
              <a:spLocks/>
            </p:cNvSpPr>
            <p:nvPr/>
          </p:nvSpPr>
          <p:spPr>
            <a:xfrm>
              <a:off x="2704465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텍스트 상자 64"/>
            <p:cNvSpPr txBox="1">
              <a:spLocks/>
            </p:cNvSpPr>
            <p:nvPr/>
          </p:nvSpPr>
          <p:spPr>
            <a:xfrm>
              <a:off x="3945316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텍스트 상자 65"/>
            <p:cNvSpPr txBox="1">
              <a:spLocks/>
            </p:cNvSpPr>
            <p:nvPr/>
          </p:nvSpPr>
          <p:spPr>
            <a:xfrm>
              <a:off x="5117574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텍스트 상자 66"/>
            <p:cNvSpPr txBox="1">
              <a:spLocks/>
            </p:cNvSpPr>
            <p:nvPr/>
          </p:nvSpPr>
          <p:spPr>
            <a:xfrm>
              <a:off x="6339523" y="4824731"/>
              <a:ext cx="906145" cy="247014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홍길동 (팀장) 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8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4" name="도형 50"/>
          <p:cNvSpPr>
            <a:spLocks/>
          </p:cNvSpPr>
          <p:nvPr/>
        </p:nvSpPr>
        <p:spPr>
          <a:xfrm>
            <a:off x="1132205" y="6483350"/>
            <a:ext cx="6637020" cy="357505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	       스마트커뮤니티 소개 | 이용약관 | 개인정보정책 | 이메일주출방지정책 | 기사제공</a:t>
            </a:r>
            <a:endParaRPr lang="ko-KR" altLang="en-US" sz="105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30" y="1268760"/>
            <a:ext cx="1419150" cy="426715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559333"/>
            <a:ext cx="683567" cy="205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07010" y="116840"/>
            <a:ext cx="8830945" cy="5695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</a:t>
            </a:r>
            <a:r>
              <a:rPr lang="en-US" altLang="ko-KR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800" b="1" strike="noStrike" cap="none" dirty="0" smtClean="0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32205" y="1868170"/>
            <a:ext cx="6628130" cy="407035"/>
            <a:chOff x="1132205" y="1868170"/>
            <a:chExt cx="6628130" cy="40703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1132205" y="1873674"/>
              <a:ext cx="1275715" cy="36639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2467610" y="1917700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accent2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3811270" y="1868805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5147945" y="1868170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6485890" y="1868170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>
            <a:off x="-46990" y="753745"/>
            <a:ext cx="9335770" cy="20002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6096000" indent="25400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140460" y="2275205"/>
            <a:ext cx="6637020" cy="271145"/>
          </a:xfrm>
          <a:prstGeom prst="rect">
            <a:avLst/>
          </a:prstGeom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1000" b="1" strike="noStrike" cap="none" smtClean="0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rPr>
              <a:t>회사정보</a:t>
            </a:r>
            <a:r>
              <a:rPr lang="en-US" altLang="ko-KR" sz="100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</a:t>
            </a:r>
            <a:r>
              <a:rPr lang="ko-KR" altLang="en-US" sz="100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면접</a:t>
            </a:r>
            <a:r>
              <a:rPr lang="en-US" altLang="ko-KR" sz="100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tip  |  </a:t>
            </a:r>
            <a:r>
              <a:rPr lang="ko-KR" altLang="en-US" sz="100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 컨설팅</a:t>
            </a:r>
            <a:endParaRPr lang="ko-KR" altLang="en-US" sz="10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50"/>
          <p:cNvSpPr>
            <a:spLocks/>
          </p:cNvSpPr>
          <p:nvPr/>
        </p:nvSpPr>
        <p:spPr>
          <a:xfrm>
            <a:off x="1141632" y="6483350"/>
            <a:ext cx="6637020" cy="357505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	       스마트커뮤니티 소개 | 이용약관 | 개인정보정책 | 이메일주출방지정책 | 기사제공</a:t>
            </a:r>
            <a:endParaRPr lang="ko-KR" altLang="en-US" sz="105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140460" y="2904620"/>
            <a:ext cx="6637020" cy="3548716"/>
            <a:chOff x="1140460" y="2996952"/>
            <a:chExt cx="6637020" cy="3548716"/>
          </a:xfrm>
        </p:grpSpPr>
        <p:sp>
          <p:nvSpPr>
            <p:cNvPr id="74" name="도형 11"/>
            <p:cNvSpPr>
              <a:spLocks/>
            </p:cNvSpPr>
            <p:nvPr/>
          </p:nvSpPr>
          <p:spPr>
            <a:xfrm>
              <a:off x="1140460" y="2996952"/>
              <a:ext cx="6637020" cy="1296144"/>
            </a:xfrm>
            <a:prstGeom prst="rect">
              <a:avLst/>
            </a:prstGeom>
            <a:solidFill>
              <a:srgbClr val="DDDDDD"/>
            </a:solidFill>
            <a:ln w="19050" cap="flat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</a:t>
              </a:r>
              <a:endParaRPr lang="ko-KR" altLang="en-US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도형 11"/>
            <p:cNvSpPr>
              <a:spLocks/>
            </p:cNvSpPr>
            <p:nvPr/>
          </p:nvSpPr>
          <p:spPr>
            <a:xfrm>
              <a:off x="2254609" y="3104964"/>
              <a:ext cx="1237271" cy="108012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도형 11"/>
            <p:cNvSpPr>
              <a:spLocks/>
            </p:cNvSpPr>
            <p:nvPr/>
          </p:nvSpPr>
          <p:spPr>
            <a:xfrm>
              <a:off x="3766777" y="3104964"/>
              <a:ext cx="1237271" cy="108012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7" name="도형 11"/>
            <p:cNvSpPr>
              <a:spLocks/>
            </p:cNvSpPr>
            <p:nvPr/>
          </p:nvSpPr>
          <p:spPr>
            <a:xfrm>
              <a:off x="5206937" y="3104964"/>
              <a:ext cx="1237271" cy="108012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39752" y="3140968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인기검색 기업</a:t>
              </a:r>
              <a:endParaRPr lang="ko-KR" altLang="en-US" sz="1000" b="1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09348" y="3140968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대기업</a:t>
              </a:r>
              <a:endParaRPr lang="ko-KR" altLang="en-US" sz="1000" b="1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49508" y="3140968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중견기업</a:t>
              </a:r>
              <a:endParaRPr lang="ko-KR" altLang="en-US" sz="1000" b="1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835696" y="3465004"/>
              <a:ext cx="159696" cy="306226"/>
              <a:chOff x="1835696" y="2996952"/>
              <a:chExt cx="216024" cy="414238"/>
            </a:xfrm>
          </p:grpSpPr>
          <p:cxnSp>
            <p:nvCxnSpPr>
              <p:cNvPr id="80" name="직선 연결선 79"/>
              <p:cNvCxnSpPr/>
              <p:nvPr/>
            </p:nvCxnSpPr>
            <p:spPr>
              <a:xfrm flipH="1">
                <a:off x="1835696" y="2996952"/>
                <a:ext cx="216024" cy="21602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835696" y="3195166"/>
                <a:ext cx="216024" cy="21602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/>
            <p:cNvGrpSpPr/>
            <p:nvPr/>
          </p:nvGrpSpPr>
          <p:grpSpPr>
            <a:xfrm flipH="1">
              <a:off x="6675912" y="3465004"/>
              <a:ext cx="128336" cy="306226"/>
              <a:chOff x="1835696" y="2996952"/>
              <a:chExt cx="216024" cy="414238"/>
            </a:xfrm>
          </p:grpSpPr>
          <p:cxnSp>
            <p:nvCxnSpPr>
              <p:cNvPr id="88" name="직선 연결선 87"/>
              <p:cNvCxnSpPr/>
              <p:nvPr/>
            </p:nvCxnSpPr>
            <p:spPr>
              <a:xfrm flipH="1">
                <a:off x="1835696" y="2996952"/>
                <a:ext cx="216024" cy="21602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1835696" y="3195166"/>
                <a:ext cx="216024" cy="21602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2339752" y="3356992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1) </a:t>
              </a:r>
              <a:r>
                <a:rPr lang="ko-KR" altLang="en-US" sz="800" smtClean="0"/>
                <a:t>인기기업</a:t>
              </a:r>
              <a:r>
                <a:rPr lang="en-US" altLang="ko-KR" sz="800"/>
                <a:t>1</a:t>
              </a:r>
              <a:endParaRPr lang="ko-KR" altLang="en-US" sz="8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9752" y="3555786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2) </a:t>
              </a:r>
              <a:r>
                <a:rPr lang="ko-KR" altLang="en-US" sz="800" smtClean="0"/>
                <a:t>인기기업</a:t>
              </a:r>
              <a:r>
                <a:rPr lang="en-US" altLang="ko-KR" sz="800" smtClean="0"/>
                <a:t>2</a:t>
              </a:r>
              <a:endParaRPr lang="ko-KR" altLang="en-US" sz="8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39752" y="3739931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3) </a:t>
              </a:r>
              <a:r>
                <a:rPr lang="ko-KR" altLang="en-US" sz="800" smtClean="0"/>
                <a:t>인기기업</a:t>
              </a:r>
              <a:r>
                <a:rPr lang="en-US" altLang="ko-KR" sz="800" smtClean="0"/>
                <a:t>3</a:t>
              </a:r>
              <a:endParaRPr lang="ko-KR" altLang="en-US" sz="8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81356" y="3356992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1) </a:t>
              </a:r>
              <a:r>
                <a:rPr lang="ko-KR" altLang="en-US" sz="800" smtClean="0"/>
                <a:t>대기업</a:t>
              </a:r>
              <a:r>
                <a:rPr lang="en-US" altLang="ko-KR" sz="800" smtClean="0"/>
                <a:t>1</a:t>
              </a:r>
              <a:endParaRPr lang="ko-KR" altLang="en-US" sz="8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83293" y="3555786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2) </a:t>
              </a:r>
              <a:r>
                <a:rPr lang="ko-KR" altLang="en-US" sz="800" smtClean="0"/>
                <a:t>대기업</a:t>
              </a:r>
              <a:r>
                <a:rPr lang="en-US" altLang="ko-KR" sz="800" smtClean="0"/>
                <a:t>2</a:t>
              </a:r>
              <a:endParaRPr lang="ko-KR" altLang="en-US" sz="8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81356" y="3739931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3) </a:t>
              </a:r>
              <a:r>
                <a:rPr lang="ko-KR" altLang="en-US" sz="800" smtClean="0"/>
                <a:t>대기업</a:t>
              </a:r>
              <a:r>
                <a:rPr lang="en-US" altLang="ko-KR" sz="800" smtClean="0"/>
                <a:t>3</a:t>
              </a:r>
              <a:endParaRPr lang="ko-KR" altLang="en-US" sz="8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21516" y="3356992"/>
              <a:ext cx="11008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1) </a:t>
              </a:r>
              <a:r>
                <a:rPr lang="ko-KR" altLang="en-US" sz="800" smtClean="0"/>
                <a:t>중견기업어쩌고</a:t>
              </a:r>
              <a:endParaRPr lang="ko-KR" altLang="en-US" sz="8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19148" y="3555786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2) </a:t>
              </a:r>
              <a:r>
                <a:rPr lang="ko-KR" altLang="en-US" sz="800" smtClean="0"/>
                <a:t>어쩌고</a:t>
              </a:r>
              <a:r>
                <a:rPr lang="en-US" altLang="ko-KR" sz="800" smtClean="0"/>
                <a:t>2</a:t>
              </a:r>
              <a:endParaRPr lang="ko-KR" altLang="en-US" sz="8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327822" y="3739931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3) </a:t>
              </a:r>
              <a:r>
                <a:rPr lang="ko-KR" altLang="en-US" sz="800" smtClean="0"/>
                <a:t>어쩌고</a:t>
              </a:r>
              <a:r>
                <a:rPr lang="en-US" altLang="ko-KR" sz="800" smtClean="0"/>
                <a:t>3</a:t>
              </a:r>
              <a:endParaRPr lang="ko-KR" altLang="en-US" sz="800"/>
            </a:p>
          </p:txBody>
        </p:sp>
        <p:sp>
          <p:nvSpPr>
            <p:cNvPr id="105" name="도형 11"/>
            <p:cNvSpPr>
              <a:spLocks/>
            </p:cNvSpPr>
            <p:nvPr/>
          </p:nvSpPr>
          <p:spPr>
            <a:xfrm>
              <a:off x="1140460" y="4324554"/>
              <a:ext cx="6637020" cy="2221114"/>
            </a:xfrm>
            <a:prstGeom prst="rect">
              <a:avLst/>
            </a:prstGeom>
            <a:solidFill>
              <a:srgbClr val="DDDDDD"/>
            </a:solidFill>
            <a:ln w="19050" cap="flat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</a:t>
              </a:r>
              <a:endParaRPr lang="ko-KR" altLang="en-US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2" name="도형 11"/>
          <p:cNvSpPr>
            <a:spLocks/>
          </p:cNvSpPr>
          <p:nvPr/>
        </p:nvSpPr>
        <p:spPr>
          <a:xfrm>
            <a:off x="1143374" y="2609663"/>
            <a:ext cx="6637020" cy="243273"/>
          </a:xfrm>
          <a:prstGeom prst="rect">
            <a:avLst/>
          </a:prstGeom>
          <a:solidFill>
            <a:srgbClr val="DDDDDD"/>
          </a:solidFill>
          <a:ln w="19050" cap="flat" cmpd="sng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1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900" b="1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기업별      </a:t>
            </a:r>
            <a:r>
              <a:rPr lang="en-US" altLang="ko-KR" sz="900" b="1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|      </a:t>
            </a:r>
            <a:r>
              <a:rPr lang="ko-KR" altLang="en-US" sz="900" b="1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분야별      </a:t>
            </a:r>
            <a:r>
              <a:rPr lang="en-US" altLang="ko-KR" sz="900" b="1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|      </a:t>
            </a:r>
            <a:r>
              <a:rPr lang="ko-KR" altLang="en-US" sz="900" b="1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지역별</a:t>
            </a:r>
            <a:r>
              <a:rPr lang="en-US" altLang="ko-KR" sz="900" b="1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47664" y="4334907"/>
            <a:ext cx="70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회사정보</a:t>
            </a:r>
            <a:endParaRPr lang="ko-KR" altLang="en-US" sz="1000" b="1"/>
          </a:p>
        </p:txBody>
      </p:sp>
      <p:cxnSp>
        <p:nvCxnSpPr>
          <p:cNvPr id="108" name="직선 연결선 107"/>
          <p:cNvCxnSpPr/>
          <p:nvPr/>
        </p:nvCxnSpPr>
        <p:spPr>
          <a:xfrm>
            <a:off x="1619672" y="4581128"/>
            <a:ext cx="5472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148064" y="4334907"/>
            <a:ext cx="1474227" cy="19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도형 28"/>
          <p:cNvSpPr>
            <a:spLocks/>
          </p:cNvSpPr>
          <p:nvPr/>
        </p:nvSpPr>
        <p:spPr>
          <a:xfrm>
            <a:off x="6660232" y="4340226"/>
            <a:ext cx="404495" cy="192066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619672" y="4653136"/>
            <a:ext cx="5688632" cy="576064"/>
            <a:chOff x="1619672" y="4653136"/>
            <a:chExt cx="5688632" cy="576064"/>
          </a:xfrm>
        </p:grpSpPr>
        <p:sp>
          <p:nvSpPr>
            <p:cNvPr id="109" name="직사각형 108"/>
            <p:cNvSpPr/>
            <p:nvPr/>
          </p:nvSpPr>
          <p:spPr>
            <a:xfrm>
              <a:off x="1619672" y="4653136"/>
              <a:ext cx="9361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55776" y="4653716"/>
              <a:ext cx="477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삼성</a:t>
              </a:r>
              <a:endParaRPr lang="ko-KR" alt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67596" y="4777407"/>
              <a:ext cx="1540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/>
                <a:t>글 수 </a:t>
              </a:r>
              <a:r>
                <a:rPr lang="en-US" altLang="ko-KR" sz="1400" b="1" smtClean="0"/>
                <a:t>: 1,020</a:t>
              </a:r>
              <a:r>
                <a:rPr lang="ko-KR" altLang="en-US" sz="1400" b="1" smtClean="0"/>
                <a:t>개</a:t>
              </a:r>
              <a:endParaRPr lang="ko-KR" altLang="en-US" sz="1400" b="1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55776" y="4869160"/>
              <a:ext cx="30243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대기업 </a:t>
              </a:r>
              <a:r>
                <a:rPr lang="en-US" altLang="ko-KR" sz="800" smtClean="0"/>
                <a:t>| </a:t>
              </a:r>
              <a:r>
                <a:rPr lang="ko-KR" altLang="en-US" sz="800" smtClean="0"/>
                <a:t>매출액 </a:t>
              </a:r>
              <a:r>
                <a:rPr lang="en-US" altLang="ko-KR" sz="800" smtClean="0"/>
                <a:t>12345677</a:t>
              </a:r>
              <a:r>
                <a:rPr lang="ko-KR" altLang="en-US" sz="800" smtClean="0"/>
                <a:t>원 </a:t>
              </a:r>
              <a:r>
                <a:rPr lang="en-US" altLang="ko-KR" sz="800" smtClean="0"/>
                <a:t>| </a:t>
              </a:r>
              <a:r>
                <a:rPr lang="ko-KR" altLang="en-US" sz="800" smtClean="0"/>
                <a:t>사원수 </a:t>
              </a:r>
              <a:r>
                <a:rPr lang="en-US" altLang="ko-KR" sz="800" smtClean="0"/>
                <a:t>@</a:t>
              </a:r>
              <a:r>
                <a:rPr lang="ko-KR" altLang="en-US" sz="800" smtClean="0"/>
                <a:t>명  </a:t>
              </a:r>
              <a:endParaRPr lang="ko-KR" altLang="en-US" sz="800"/>
            </a:p>
          </p:txBody>
        </p:sp>
      </p:grpSp>
      <p:cxnSp>
        <p:nvCxnSpPr>
          <p:cNvPr id="115" name="직선 연결선 114"/>
          <p:cNvCxnSpPr/>
          <p:nvPr/>
        </p:nvCxnSpPr>
        <p:spPr>
          <a:xfrm>
            <a:off x="1619672" y="5342779"/>
            <a:ext cx="547260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1619672" y="5445224"/>
            <a:ext cx="5688632" cy="935524"/>
            <a:chOff x="1619672" y="4653136"/>
            <a:chExt cx="5688632" cy="935524"/>
          </a:xfrm>
        </p:grpSpPr>
        <p:sp>
          <p:nvSpPr>
            <p:cNvPr id="118" name="직사각형 117"/>
            <p:cNvSpPr/>
            <p:nvPr/>
          </p:nvSpPr>
          <p:spPr>
            <a:xfrm>
              <a:off x="1619672" y="4653136"/>
              <a:ext cx="9361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555775" y="4653716"/>
              <a:ext cx="1211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유세스파트너스</a:t>
              </a:r>
              <a:endParaRPr lang="ko-KR" altLang="en-US" sz="8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67596" y="4777407"/>
              <a:ext cx="1540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/>
                <a:t>글 수 </a:t>
              </a:r>
              <a:r>
                <a:rPr lang="en-US" altLang="ko-KR" sz="1400" b="1" smtClean="0"/>
                <a:t>: 560</a:t>
              </a:r>
              <a:r>
                <a:rPr lang="ko-KR" altLang="en-US" sz="1400" b="1" smtClean="0"/>
                <a:t>개</a:t>
              </a:r>
              <a:endParaRPr lang="ko-KR" altLang="en-US" sz="1400" b="1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55776" y="4869160"/>
              <a:ext cx="30243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중견기업 </a:t>
              </a:r>
              <a:r>
                <a:rPr lang="en-US" altLang="ko-KR" sz="800" smtClean="0"/>
                <a:t>| </a:t>
              </a:r>
              <a:r>
                <a:rPr lang="ko-KR" altLang="en-US" sz="800" smtClean="0"/>
                <a:t>매출액 </a:t>
              </a:r>
              <a:r>
                <a:rPr lang="en-US" altLang="ko-KR" sz="800" smtClean="0"/>
                <a:t>12345677</a:t>
              </a:r>
              <a:r>
                <a:rPr lang="ko-KR" altLang="en-US" sz="800" smtClean="0"/>
                <a:t>원 </a:t>
              </a:r>
              <a:r>
                <a:rPr lang="en-US" altLang="ko-KR" sz="800" smtClean="0"/>
                <a:t>| </a:t>
              </a:r>
              <a:r>
                <a:rPr lang="ko-KR" altLang="en-US" sz="800" smtClean="0"/>
                <a:t>사원수 </a:t>
              </a:r>
              <a:r>
                <a:rPr lang="en-US" altLang="ko-KR" sz="800" smtClean="0"/>
                <a:t>@</a:t>
              </a:r>
              <a:r>
                <a:rPr lang="ko-KR" altLang="en-US" sz="800" smtClean="0"/>
                <a:t>명  </a:t>
              </a:r>
              <a:endParaRPr lang="ko-KR" altLang="en-US" sz="8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53560" y="5373216"/>
              <a:ext cx="25425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밑으로 쭉쭉 공유할 수 있는 정보가 나옴</a:t>
              </a:r>
              <a:endParaRPr lang="ko-KR" altLang="en-US" sz="800"/>
            </a:p>
          </p:txBody>
        </p:sp>
      </p:grpSp>
      <p:cxnSp>
        <p:nvCxnSpPr>
          <p:cNvPr id="122" name="직선 연결선 121"/>
          <p:cNvCxnSpPr/>
          <p:nvPr/>
        </p:nvCxnSpPr>
        <p:spPr>
          <a:xfrm>
            <a:off x="1619672" y="6093296"/>
            <a:ext cx="547260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30" y="1268760"/>
            <a:ext cx="1419150" cy="42671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559333"/>
            <a:ext cx="683567" cy="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도형 34"/>
          <p:cNvSpPr>
            <a:spLocks/>
          </p:cNvSpPr>
          <p:nvPr/>
        </p:nvSpPr>
        <p:spPr>
          <a:xfrm>
            <a:off x="1140460" y="3272155"/>
            <a:ext cx="6642100" cy="319595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393974" y="3645025"/>
            <a:ext cx="6140786" cy="280831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07010" y="116840"/>
            <a:ext cx="8830945" cy="5695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</a:t>
            </a:r>
            <a:r>
              <a:rPr lang="en-US" altLang="ko-KR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채용인</a:t>
            </a:r>
            <a:endParaRPr lang="ko-KR" altLang="en-US" sz="1800" b="1" strike="noStrike" cap="none" dirty="0" smtClean="0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40460" y="1868805"/>
            <a:ext cx="6619875" cy="408067"/>
            <a:chOff x="1140460" y="1868805"/>
            <a:chExt cx="6619875" cy="408067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1140460" y="1868805"/>
              <a:ext cx="1275715" cy="36639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2473960" y="1868805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3811270" y="1919367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1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채용인</a:t>
              </a: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5147944" y="1868805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6485890" y="1868805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>
            <a:off x="-46990" y="692696"/>
            <a:ext cx="9335770" cy="20002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6096000" indent="25400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140460" y="2275205"/>
            <a:ext cx="6637020" cy="271145"/>
          </a:xfrm>
          <a:prstGeom prst="rect">
            <a:avLst/>
          </a:prstGeom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defTabSz="508000" eaLnBrk="0"/>
            <a:r>
              <a:rPr lang="en-US" altLang="ko-KR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 dirty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op100  |  </a:t>
            </a:r>
            <a:r>
              <a:rPr lang="ko-KR" altLang="en-US" sz="1000" b="1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직종별 </a:t>
            </a:r>
            <a:r>
              <a:rPr lang="ko-KR" altLang="en-US" sz="1000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|  </a:t>
            </a:r>
            <a:r>
              <a:rPr lang="ko-KR" altLang="en-US" sz="1000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지역별 </a:t>
            </a:r>
            <a:r>
              <a:rPr lang="en-US" altLang="ko-KR" sz="1000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|  </a:t>
            </a:r>
            <a:r>
              <a:rPr lang="ko-KR" altLang="en-US" sz="1000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채용일정 </a:t>
            </a:r>
            <a:r>
              <a:rPr lang="en-US" altLang="ko-KR" sz="1000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|  </a:t>
            </a:r>
            <a:r>
              <a:rPr lang="ko-KR" altLang="en-US" sz="1000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취업자료</a:t>
            </a:r>
            <a:endParaRPr lang="ko-KR" altLang="en-US" sz="10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140460" y="2579370"/>
            <a:ext cx="6644640" cy="69278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140460" y="2580006"/>
            <a:ext cx="983268" cy="328742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900" b="1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차 분류</a:t>
            </a:r>
            <a:endParaRPr lang="ko-KR" altLang="en-US" sz="9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1149350" y="2915285"/>
            <a:ext cx="6630035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2256473" y="2635470"/>
            <a:ext cx="920750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7131050" y="3101568"/>
            <a:ext cx="404495" cy="219710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4" y="2657914"/>
            <a:ext cx="167640" cy="177165"/>
          </a:xfrm>
          <a:prstGeom prst="rect">
            <a:avLst/>
          </a:prstGeom>
          <a:noFill/>
        </p:spPr>
      </p:pic>
      <p:sp>
        <p:nvSpPr>
          <p:cNvPr id="36" name="도형 35"/>
          <p:cNvSpPr>
            <a:spLocks/>
          </p:cNvSpPr>
          <p:nvPr/>
        </p:nvSpPr>
        <p:spPr>
          <a:xfrm>
            <a:off x="2473960" y="1868805"/>
            <a:ext cx="1274445" cy="35750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50"/>
          <p:cNvSpPr>
            <a:spLocks/>
          </p:cNvSpPr>
          <p:nvPr/>
        </p:nvSpPr>
        <p:spPr>
          <a:xfrm>
            <a:off x="1140460" y="6525344"/>
            <a:ext cx="6644640" cy="30480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	       스마트커뮤니티 소개 | 이용약관 | 개인정보정책 | 이메일주출방지정책 | 기사제공</a:t>
            </a:r>
            <a:endParaRPr lang="ko-KR" altLang="en-US" sz="105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2459" y="3146628"/>
            <a:ext cx="2532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 smtClean="0"/>
              <a:t>인기검색어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바리스타</a:t>
            </a:r>
            <a:r>
              <a:rPr lang="en-US" altLang="ko-KR" sz="800" b="1" dirty="0" smtClean="0"/>
              <a:t>, </a:t>
            </a:r>
            <a:r>
              <a:rPr lang="ko-KR" altLang="en-US" sz="800" b="1" dirty="0" err="1" smtClean="0"/>
              <a:t>웹퍼블리싱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제과제빵</a:t>
            </a:r>
            <a:endParaRPr lang="ko-KR" altLang="en-US" sz="800" b="1" dirty="0"/>
          </a:p>
        </p:txBody>
      </p:sp>
      <p:sp>
        <p:nvSpPr>
          <p:cNvPr id="76" name="도형 13"/>
          <p:cNvSpPr>
            <a:spLocks/>
          </p:cNvSpPr>
          <p:nvPr/>
        </p:nvSpPr>
        <p:spPr>
          <a:xfrm>
            <a:off x="3333070" y="2586542"/>
            <a:ext cx="956400" cy="329378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900" b="1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차 분류</a:t>
            </a:r>
            <a:endParaRPr lang="ko-KR" altLang="en-US" sz="9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25"/>
          <p:cNvSpPr>
            <a:spLocks/>
          </p:cNvSpPr>
          <p:nvPr/>
        </p:nvSpPr>
        <p:spPr>
          <a:xfrm>
            <a:off x="4453299" y="2636642"/>
            <a:ext cx="946785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8" name="그림 77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09" y="2662648"/>
            <a:ext cx="167640" cy="177165"/>
          </a:xfrm>
          <a:prstGeom prst="rect">
            <a:avLst/>
          </a:prstGeom>
          <a:noFill/>
        </p:spPr>
      </p:pic>
      <p:sp>
        <p:nvSpPr>
          <p:cNvPr id="79" name="도형 13"/>
          <p:cNvSpPr>
            <a:spLocks/>
          </p:cNvSpPr>
          <p:nvPr/>
        </p:nvSpPr>
        <p:spPr>
          <a:xfrm>
            <a:off x="5552938" y="2579370"/>
            <a:ext cx="924635" cy="329378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900" b="1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차 분류</a:t>
            </a:r>
            <a:endParaRPr lang="ko-KR" altLang="en-US" sz="9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25"/>
          <p:cNvSpPr>
            <a:spLocks/>
          </p:cNvSpPr>
          <p:nvPr/>
        </p:nvSpPr>
        <p:spPr>
          <a:xfrm>
            <a:off x="6649719" y="2634522"/>
            <a:ext cx="946785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1" name="그림 80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43" y="2657914"/>
            <a:ext cx="167640" cy="177165"/>
          </a:xfrm>
          <a:prstGeom prst="rect">
            <a:avLst/>
          </a:prstGeom>
          <a:noFill/>
        </p:spPr>
      </p:pic>
      <p:sp>
        <p:nvSpPr>
          <p:cNvPr id="82" name="도형 13"/>
          <p:cNvSpPr>
            <a:spLocks/>
          </p:cNvSpPr>
          <p:nvPr/>
        </p:nvSpPr>
        <p:spPr>
          <a:xfrm>
            <a:off x="3970292" y="2925762"/>
            <a:ext cx="956400" cy="20986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1" dirty="0" smtClean="0">
                <a:ln w="9525" cap="rnd" cmpd="sng">
                  <a:noFill/>
                  <a:prstDash/>
                  <a:bevel/>
                </a:ln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상세검색열</a:t>
            </a:r>
            <a:r>
              <a:rPr lang="ko-KR" altLang="en-US" sz="900" b="1" dirty="0">
                <a:ln w="9525" cap="rnd" cmpd="sng">
                  <a:noFill/>
                  <a:prstDash/>
                  <a:bevel/>
                </a:ln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기</a:t>
            </a:r>
            <a:endParaRPr lang="ko-KR" altLang="en-US" sz="9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89053" y="3376061"/>
            <a:ext cx="916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전체</a:t>
            </a:r>
            <a:r>
              <a:rPr lang="en-US" altLang="ko-KR" sz="800" b="1" dirty="0" smtClean="0"/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86420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건</a:t>
            </a:r>
            <a:endParaRPr lang="ko-KR" altLang="en-US" sz="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547664" y="3741812"/>
            <a:ext cx="597666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/>
              <a:t>제주렌트카</a:t>
            </a:r>
            <a:r>
              <a:rPr lang="ko-KR" altLang="en-US" sz="1100" b="1" dirty="0" smtClean="0"/>
              <a:t> 예약담당 사무직원 모집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사보맨파워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주</a:t>
            </a:r>
            <a:r>
              <a:rPr lang="en-US" altLang="ko-KR" sz="1000" b="1" dirty="0" smtClean="0"/>
              <a:t>)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         </a:t>
            </a:r>
            <a:r>
              <a:rPr lang="ko-KR" altLang="en-US" sz="1000" dirty="0" smtClean="0"/>
              <a:t>근무지역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제주시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등록일</a:t>
            </a:r>
            <a:r>
              <a:rPr lang="en-US" altLang="ko-KR" sz="1000" dirty="0" smtClean="0"/>
              <a:t>: 18-07-11</a:t>
            </a:r>
          </a:p>
          <a:p>
            <a:r>
              <a:rPr lang="ko-KR" altLang="en-US" sz="1000" dirty="0" smtClean="0"/>
              <a:t>학력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학력무관</a:t>
            </a:r>
            <a:r>
              <a:rPr lang="en-US" altLang="ko-KR" sz="1000" dirty="0" smtClean="0"/>
              <a:t>	         </a:t>
            </a:r>
            <a:r>
              <a:rPr lang="ko-KR" altLang="en-US" sz="1000" dirty="0" smtClean="0"/>
              <a:t>임금</a:t>
            </a:r>
            <a:r>
              <a:rPr lang="en-US" altLang="ko-KR" sz="1000" dirty="0" smtClean="0"/>
              <a:t>: 200</a:t>
            </a:r>
            <a:r>
              <a:rPr lang="ko-KR" altLang="en-US" sz="1000" dirty="0" smtClean="0"/>
              <a:t>만원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마감일</a:t>
            </a:r>
            <a:r>
              <a:rPr lang="en-US" altLang="ko-KR" sz="1000" dirty="0" smtClean="0"/>
              <a:t>: 18-07-25</a:t>
            </a:r>
          </a:p>
          <a:p>
            <a:r>
              <a:rPr lang="ko-KR" altLang="en-US" sz="1000" dirty="0" smtClean="0"/>
              <a:t>고용형태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계약직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경력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무관</a:t>
            </a:r>
            <a:endParaRPr lang="ko-KR" altLang="en-US" sz="1000" dirty="0"/>
          </a:p>
        </p:txBody>
      </p:sp>
      <p:sp>
        <p:nvSpPr>
          <p:cNvPr id="87" name="도형 25"/>
          <p:cNvSpPr>
            <a:spLocks/>
          </p:cNvSpPr>
          <p:nvPr/>
        </p:nvSpPr>
        <p:spPr>
          <a:xfrm>
            <a:off x="6351501" y="3808624"/>
            <a:ext cx="946785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관련정보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8" name="그림 87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11" y="3822594"/>
            <a:ext cx="167640" cy="177165"/>
          </a:xfrm>
          <a:prstGeom prst="rect">
            <a:avLst/>
          </a:prstGeom>
          <a:noFill/>
        </p:spPr>
      </p:pic>
      <p:sp>
        <p:nvSpPr>
          <p:cNvPr id="89" name="도형 25"/>
          <p:cNvSpPr>
            <a:spLocks/>
          </p:cNvSpPr>
          <p:nvPr/>
        </p:nvSpPr>
        <p:spPr>
          <a:xfrm>
            <a:off x="4055745" y="3822594"/>
            <a:ext cx="843404" cy="193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관심등록</a:t>
            </a:r>
            <a:endParaRPr lang="en-US" altLang="ko-KR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4" name="그림 93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02216" y="3829897"/>
            <a:ext cx="167640" cy="177165"/>
          </a:xfrm>
          <a:prstGeom prst="rect">
            <a:avLst/>
          </a:prstGeom>
          <a:noFill/>
        </p:spPr>
      </p:pic>
      <p:sp>
        <p:nvSpPr>
          <p:cNvPr id="95" name="TextBox 94"/>
          <p:cNvSpPr txBox="1"/>
          <p:nvPr/>
        </p:nvSpPr>
        <p:spPr>
          <a:xfrm>
            <a:off x="5964124" y="3357572"/>
            <a:ext cx="916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등록</a:t>
            </a:r>
            <a:r>
              <a:rPr lang="ko-KR" altLang="en-US" sz="800" b="1" dirty="0"/>
              <a:t>일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마감</a:t>
            </a:r>
            <a:r>
              <a:rPr lang="ko-KR" altLang="en-US" sz="800" b="1" dirty="0">
                <a:solidFill>
                  <a:srgbClr val="C00000"/>
                </a:solidFill>
              </a:rPr>
              <a:t>일</a:t>
            </a:r>
            <a:endParaRPr lang="ko-KR" altLang="en-US" sz="800" b="1" dirty="0"/>
          </a:p>
        </p:txBody>
      </p:sp>
      <p:sp>
        <p:nvSpPr>
          <p:cNvPr id="97" name="도형 25"/>
          <p:cNvSpPr>
            <a:spLocks/>
          </p:cNvSpPr>
          <p:nvPr/>
        </p:nvSpPr>
        <p:spPr>
          <a:xfrm>
            <a:off x="6871324" y="3385864"/>
            <a:ext cx="663779" cy="1911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개씩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8" name="그림 97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20" y="3399834"/>
            <a:ext cx="167640" cy="177165"/>
          </a:xfrm>
          <a:prstGeom prst="rect">
            <a:avLst/>
          </a:prstGeom>
          <a:noFill/>
        </p:spPr>
      </p:pic>
      <p:cxnSp>
        <p:nvCxnSpPr>
          <p:cNvPr id="100" name="직선 연결선 99"/>
          <p:cNvCxnSpPr/>
          <p:nvPr/>
        </p:nvCxnSpPr>
        <p:spPr>
          <a:xfrm>
            <a:off x="1403648" y="3645024"/>
            <a:ext cx="61407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617512" y="4797152"/>
            <a:ext cx="56678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546180" y="4869161"/>
            <a:ext cx="597666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전자부</a:t>
            </a:r>
            <a:r>
              <a:rPr lang="ko-KR" altLang="en-US" sz="1100" b="1" dirty="0"/>
              <a:t>품</a:t>
            </a:r>
            <a:r>
              <a:rPr lang="ko-KR" altLang="en-US" sz="1100" b="1" dirty="0" smtClean="0"/>
              <a:t> 조립사무직원 모집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ko-KR" altLang="en-US" sz="1000" b="1" dirty="0" smtClean="0"/>
              <a:t>주식회사청진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         </a:t>
            </a:r>
            <a:r>
              <a:rPr lang="ko-KR" altLang="en-US" sz="1000" dirty="0" smtClean="0"/>
              <a:t>근무지역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경남 </a:t>
            </a:r>
            <a:r>
              <a:rPr lang="ko-KR" altLang="en-US" sz="1000" dirty="0"/>
              <a:t>창</a:t>
            </a:r>
            <a:r>
              <a:rPr lang="ko-KR" altLang="en-US" sz="1000" dirty="0" smtClean="0"/>
              <a:t>원시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등록일</a:t>
            </a:r>
            <a:r>
              <a:rPr lang="en-US" altLang="ko-KR" sz="1000" dirty="0" smtClean="0"/>
              <a:t>: 18-07-18</a:t>
            </a:r>
          </a:p>
          <a:p>
            <a:r>
              <a:rPr lang="ko-KR" altLang="en-US" sz="1000" dirty="0" smtClean="0"/>
              <a:t>학력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학력무관</a:t>
            </a:r>
            <a:r>
              <a:rPr lang="en-US" altLang="ko-KR" sz="1000" dirty="0" smtClean="0"/>
              <a:t>	         </a:t>
            </a:r>
            <a:r>
              <a:rPr lang="ko-KR" altLang="en-US" sz="1000" dirty="0" smtClean="0"/>
              <a:t>임금</a:t>
            </a:r>
            <a:r>
              <a:rPr lang="en-US" altLang="ko-KR" sz="1000" dirty="0" smtClean="0"/>
              <a:t>: 1</a:t>
            </a:r>
            <a:r>
              <a:rPr lang="ko-KR" altLang="en-US" sz="1000" dirty="0" smtClean="0"/>
              <a:t>만원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시급</a:t>
            </a:r>
            <a:r>
              <a:rPr lang="en-US" altLang="ko-KR" sz="1000" dirty="0" smtClean="0"/>
              <a:t>)	</a:t>
            </a:r>
            <a:r>
              <a:rPr lang="ko-KR" altLang="en-US" sz="1000" dirty="0" smtClean="0"/>
              <a:t>마감일</a:t>
            </a:r>
            <a:r>
              <a:rPr lang="en-US" altLang="ko-KR" sz="1000" dirty="0" smtClean="0"/>
              <a:t>: 18-07-28</a:t>
            </a:r>
          </a:p>
          <a:p>
            <a:r>
              <a:rPr lang="ko-KR" altLang="en-US" sz="1000" dirty="0" smtClean="0"/>
              <a:t>고용형태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계약직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경력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무관</a:t>
            </a:r>
            <a:endParaRPr lang="ko-KR" altLang="en-US" sz="1000" dirty="0"/>
          </a:p>
        </p:txBody>
      </p:sp>
      <p:sp>
        <p:nvSpPr>
          <p:cNvPr id="110" name="도형 25"/>
          <p:cNvSpPr>
            <a:spLocks/>
          </p:cNvSpPr>
          <p:nvPr/>
        </p:nvSpPr>
        <p:spPr>
          <a:xfrm>
            <a:off x="6372200" y="4935929"/>
            <a:ext cx="946785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관련정보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1" name="그림 110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10" y="4949899"/>
            <a:ext cx="167640" cy="177165"/>
          </a:xfrm>
          <a:prstGeom prst="rect">
            <a:avLst/>
          </a:prstGeom>
          <a:noFill/>
        </p:spPr>
      </p:pic>
      <p:sp>
        <p:nvSpPr>
          <p:cNvPr id="112" name="도형 25"/>
          <p:cNvSpPr>
            <a:spLocks/>
          </p:cNvSpPr>
          <p:nvPr/>
        </p:nvSpPr>
        <p:spPr>
          <a:xfrm>
            <a:off x="5552938" y="2303844"/>
            <a:ext cx="1552402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검색어를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입력해주세요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800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28"/>
          <p:cNvSpPr>
            <a:spLocks/>
          </p:cNvSpPr>
          <p:nvPr/>
        </p:nvSpPr>
        <p:spPr>
          <a:xfrm>
            <a:off x="7139596" y="2306766"/>
            <a:ext cx="404495" cy="219710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69333" y="3226256"/>
            <a:ext cx="120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나의 관심등록 가기</a:t>
            </a:r>
            <a:endParaRPr lang="ko-KR" altLang="en-US" sz="800" b="1" dirty="0"/>
          </a:p>
        </p:txBody>
      </p:sp>
      <p:sp>
        <p:nvSpPr>
          <p:cNvPr id="117" name="도형 28"/>
          <p:cNvSpPr>
            <a:spLocks/>
          </p:cNvSpPr>
          <p:nvPr/>
        </p:nvSpPr>
        <p:spPr>
          <a:xfrm>
            <a:off x="6485890" y="3093868"/>
            <a:ext cx="597012" cy="219710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인쇄하</a:t>
            </a:r>
            <a:r>
              <a:rPr lang="ko-KR" altLang="en-US" sz="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endParaRPr lang="ko-KR" altLang="en-US" sz="800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1630447" y="5949280"/>
            <a:ext cx="56678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25"/>
          <p:cNvSpPr>
            <a:spLocks/>
          </p:cNvSpPr>
          <p:nvPr/>
        </p:nvSpPr>
        <p:spPr>
          <a:xfrm>
            <a:off x="4055746" y="4949899"/>
            <a:ext cx="843404" cy="193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관심등록</a:t>
            </a:r>
            <a:endParaRPr lang="en-US" altLang="ko-KR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02217" y="4957202"/>
            <a:ext cx="167640" cy="177165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559303" y="6043969"/>
            <a:ext cx="59766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/>
              <a:t>웹퍼블리셔</a:t>
            </a:r>
            <a:r>
              <a:rPr lang="ko-KR" altLang="en-US" sz="1100" b="1" dirty="0" smtClean="0"/>
              <a:t> 정규직 모집</a:t>
            </a:r>
            <a:endParaRPr lang="ko-KR" altLang="en-US" sz="1000" dirty="0"/>
          </a:p>
        </p:txBody>
      </p:sp>
      <p:sp>
        <p:nvSpPr>
          <p:cNvPr id="54" name="도형 25"/>
          <p:cNvSpPr>
            <a:spLocks/>
          </p:cNvSpPr>
          <p:nvPr/>
        </p:nvSpPr>
        <p:spPr>
          <a:xfrm>
            <a:off x="6385323" y="6110737"/>
            <a:ext cx="946785" cy="21971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관련정보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5" name="그림 54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33" y="6124707"/>
            <a:ext cx="167640" cy="177165"/>
          </a:xfrm>
          <a:prstGeom prst="rect">
            <a:avLst/>
          </a:prstGeom>
          <a:noFill/>
        </p:spPr>
      </p:pic>
      <p:sp>
        <p:nvSpPr>
          <p:cNvPr id="56" name="도형 25"/>
          <p:cNvSpPr>
            <a:spLocks/>
          </p:cNvSpPr>
          <p:nvPr/>
        </p:nvSpPr>
        <p:spPr>
          <a:xfrm>
            <a:off x="4055747" y="6124706"/>
            <a:ext cx="843404" cy="193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관심등록</a:t>
            </a:r>
            <a:endParaRPr lang="en-US" altLang="ko-KR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7" name="그림 56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02218" y="6132009"/>
            <a:ext cx="167640" cy="177165"/>
          </a:xfrm>
          <a:prstGeom prst="rect">
            <a:avLst/>
          </a:prstGeom>
          <a:noFill/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30" y="1268760"/>
            <a:ext cx="1419150" cy="42671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559333"/>
            <a:ext cx="683567" cy="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07010" y="116840"/>
            <a:ext cx="8831580" cy="5702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</a:t>
            </a:r>
            <a:r>
              <a:rPr lang="en-US" altLang="ko-KR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교육인</a:t>
            </a:r>
            <a:endParaRPr lang="ko-KR" altLang="en-US" sz="1800" b="1" strike="noStrike" cap="none" dirty="0" smtClean="0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-46990" y="753745"/>
            <a:ext cx="9336405" cy="200660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6096000" indent="25400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140460" y="2275205"/>
            <a:ext cx="6637655" cy="271780"/>
          </a:xfrm>
          <a:prstGeom prst="rect">
            <a:avLst/>
          </a:prstGeom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100" b="1" strike="noStrike" cap="none" dirty="0" smtClean="0">
                <a:ln w="9525" cap="flat" cmpd="sng">
                  <a:noFill/>
                  <a:prstDash/>
                </a:ln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정부지원</a:t>
            </a:r>
            <a:r>
              <a:rPr lang="en-US" altLang="ko-KR" sz="10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|  </a:t>
            </a:r>
            <a:r>
              <a:rPr lang="en-US" altLang="ko-KR" sz="1100" b="0" strike="noStrike" cap="none" dirty="0" smtClean="0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직종별</a:t>
            </a:r>
            <a:r>
              <a:rPr lang="en-US" altLang="ko-KR" sz="10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지역별  |  박람회</a:t>
            </a:r>
            <a:endParaRPr lang="ko-KR" altLang="en-US" sz="10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140460" y="2579370"/>
            <a:ext cx="6645275" cy="102425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 smtClean="0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40460" y="2580005"/>
            <a:ext cx="1129665" cy="1023620"/>
            <a:chOff x="1140460" y="2580005"/>
            <a:chExt cx="1129665" cy="102362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>
              <a:off x="1140460" y="2580005"/>
              <a:ext cx="1129665" cy="347980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분야별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143000" y="2892425"/>
              <a:ext cx="1127125" cy="347980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교육장소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143635" y="3217545"/>
              <a:ext cx="1126490" cy="386080"/>
            </a:xfrm>
            <a:prstGeom prst="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훈련 시작</a:t>
              </a:r>
              <a:endParaRPr lang="ko-KR" altLang="en-US" sz="9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8" name="도형 17"/>
          <p:cNvCxnSpPr/>
          <p:nvPr/>
        </p:nvCxnSpPr>
        <p:spPr>
          <a:xfrm>
            <a:off x="1146175" y="3272155"/>
            <a:ext cx="66306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>
            <a:off x="1149350" y="2915285"/>
            <a:ext cx="66306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2327275" y="2629535"/>
            <a:ext cx="1411605" cy="22034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827780" y="2632710"/>
            <a:ext cx="1560830" cy="22034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7164070" y="3324225"/>
            <a:ext cx="405130" cy="220345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0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b="1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2321560" y="2987040"/>
            <a:ext cx="1030605" cy="22034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시도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2321560" y="3324860"/>
            <a:ext cx="2251075" cy="22034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 descr="C:/Users/Administrator/AppData/Roaming/PolarisOffice/ETemp/5668_8067856/fImage4834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5475" y="2990850"/>
            <a:ext cx="168275" cy="177800"/>
          </a:xfrm>
          <a:prstGeom prst="rect">
            <a:avLst/>
          </a:prstGeom>
          <a:noFill/>
        </p:spPr>
      </p:pic>
      <p:pic>
        <p:nvPicPr>
          <p:cNvPr id="34" name="그림 33" descr="C:/Users/Administrator/AppData/Roaming/PolarisOffice/ETemp/5668_806785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7585" y="2640965"/>
            <a:ext cx="167640" cy="177800"/>
          </a:xfrm>
          <a:prstGeom prst="rect">
            <a:avLst/>
          </a:prstGeom>
          <a:noFill/>
        </p:spPr>
      </p:pic>
      <p:sp>
        <p:nvSpPr>
          <p:cNvPr id="35" name="도형 34"/>
          <p:cNvSpPr>
            <a:spLocks/>
          </p:cNvSpPr>
          <p:nvPr/>
        </p:nvSpPr>
        <p:spPr>
          <a:xfrm>
            <a:off x="1135380" y="3644900"/>
            <a:ext cx="6642735" cy="281876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140460" y="1867535"/>
            <a:ext cx="1276350" cy="36703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멘토링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473960" y="1868805"/>
            <a:ext cx="1275080" cy="35814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3811270" y="1866900"/>
            <a:ext cx="1275080" cy="35814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채용인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147945" y="1921509"/>
            <a:ext cx="1275080" cy="34925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교육인</a:t>
            </a:r>
            <a:endParaRPr lang="ko-KR" altLang="en-US" sz="1100" b="1" strike="noStrike" cap="none" dirty="0" smtClean="0">
              <a:ln w="9525" cap="rnd" cmpd="sng">
                <a:noFill/>
                <a:prstDash/>
                <a:bevel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485890" y="1868170"/>
            <a:ext cx="1275080" cy="34925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나눔인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2473960" y="1868805"/>
            <a:ext cx="1275080" cy="35814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4" name="그림 73" descr="C:/Users/Administrator/AppData/Roaming/PolarisOffice/ETemp/5668_8067856/fImage48345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4460" y="2640965"/>
            <a:ext cx="168275" cy="177800"/>
          </a:xfrm>
          <a:prstGeom prst="rect">
            <a:avLst/>
          </a:prstGeom>
          <a:noFill/>
        </p:spPr>
      </p:pic>
      <p:sp>
        <p:nvSpPr>
          <p:cNvPr id="75" name="도형 74"/>
          <p:cNvSpPr>
            <a:spLocks/>
          </p:cNvSpPr>
          <p:nvPr/>
        </p:nvSpPr>
        <p:spPr>
          <a:xfrm>
            <a:off x="3536315" y="2987040"/>
            <a:ext cx="1030605" cy="22034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시군도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6" name="그림 75" descr="C:/Users/Administrator/AppData/Roaming/PolarisOffice/ETemp/5668_8067856/fImage4834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0230" y="2990850"/>
            <a:ext cx="168275" cy="177800"/>
          </a:xfrm>
          <a:prstGeom prst="rect">
            <a:avLst/>
          </a:prstGeom>
          <a:noFill/>
        </p:spPr>
      </p:pic>
      <p:sp>
        <p:nvSpPr>
          <p:cNvPr id="82" name="텍스트 상자 81"/>
          <p:cNvSpPr txBox="1">
            <a:spLocks/>
          </p:cNvSpPr>
          <p:nvPr/>
        </p:nvSpPr>
        <p:spPr>
          <a:xfrm>
            <a:off x="1362710" y="3720465"/>
            <a:ext cx="16617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우수 훈련과정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321435" y="5513070"/>
            <a:ext cx="6323965" cy="897890"/>
            <a:chOff x="1321435" y="5513070"/>
            <a:chExt cx="6323965" cy="897890"/>
          </a:xfrm>
        </p:grpSpPr>
        <p:cxnSp>
          <p:nvCxnSpPr>
            <p:cNvPr id="84" name="도형 83"/>
            <p:cNvCxnSpPr/>
            <p:nvPr/>
          </p:nvCxnSpPr>
          <p:spPr>
            <a:xfrm>
              <a:off x="1321435" y="6410325"/>
              <a:ext cx="6299200" cy="635"/>
            </a:xfrm>
            <a:prstGeom prst="line">
              <a:avLst/>
            </a:prstGeom>
            <a:ln w="1270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도형 84"/>
            <p:cNvSpPr>
              <a:spLocks/>
            </p:cNvSpPr>
            <p:nvPr/>
          </p:nvSpPr>
          <p:spPr>
            <a:xfrm>
              <a:off x="1327150" y="5722620"/>
              <a:ext cx="6281420" cy="256540"/>
            </a:xfrm>
            <a:prstGeom prst="rect">
              <a:avLst/>
            </a:prstGeom>
            <a:solidFill>
              <a:srgbClr val="BFBFB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텍스트 상자 88"/>
            <p:cNvSpPr txBox="1">
              <a:spLocks/>
            </p:cNvSpPr>
            <p:nvPr/>
          </p:nvSpPr>
          <p:spPr>
            <a:xfrm>
              <a:off x="3094990" y="5704840"/>
              <a:ext cx="1504315" cy="2781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latin typeface="맑은 고딕" charset="0"/>
                  <a:ea typeface="맑은 고딕" charset="0"/>
                </a:rPr>
                <a:t>교육과정</a:t>
              </a:r>
              <a:endParaRPr lang="ko-KR" altLang="en-US" sz="12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텍스트 상자 89"/>
            <p:cNvSpPr txBox="1">
              <a:spLocks/>
            </p:cNvSpPr>
            <p:nvPr/>
          </p:nvSpPr>
          <p:spPr>
            <a:xfrm>
              <a:off x="4468495" y="5704840"/>
              <a:ext cx="1504315" cy="2781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latin typeface="맑은 고딕" charset="0"/>
                  <a:ea typeface="맑은 고딕" charset="0"/>
                </a:rPr>
                <a:t>훈련 기간 / 지역</a:t>
              </a:r>
              <a:endParaRPr lang="ko-KR" altLang="en-US" sz="12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텍스트 상자 90"/>
            <p:cNvSpPr txBox="1">
              <a:spLocks/>
            </p:cNvSpPr>
            <p:nvPr/>
          </p:nvSpPr>
          <p:spPr>
            <a:xfrm>
              <a:off x="5606415" y="5704840"/>
              <a:ext cx="1504315" cy="2781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latin typeface="맑은 고딕" charset="0"/>
                  <a:ea typeface="맑은 고딕" charset="0"/>
                </a:rPr>
                <a:t>금액</a:t>
              </a:r>
              <a:endParaRPr lang="ko-KR" altLang="en-US" sz="12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텍스트 상자 91"/>
            <p:cNvSpPr txBox="1">
              <a:spLocks/>
            </p:cNvSpPr>
            <p:nvPr/>
          </p:nvSpPr>
          <p:spPr>
            <a:xfrm>
              <a:off x="6697345" y="5704840"/>
              <a:ext cx="948055" cy="2781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latin typeface="맑은 고딕" charset="0"/>
                  <a:ea typeface="맑은 고딕" charset="0"/>
                </a:rPr>
                <a:t>마감일</a:t>
              </a:r>
              <a:endParaRPr lang="ko-KR" altLang="en-US" sz="12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텍스트 상자 92"/>
            <p:cNvSpPr txBox="1">
              <a:spLocks/>
            </p:cNvSpPr>
            <p:nvPr/>
          </p:nvSpPr>
          <p:spPr>
            <a:xfrm>
              <a:off x="3072765" y="6066155"/>
              <a:ext cx="1526540" cy="2470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latin typeface="맑은 고딕" charset="0"/>
                  <a:ea typeface="맑은 고딕" charset="0"/>
                </a:rPr>
                <a:t>UI /  UX</a:t>
              </a: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텍스트 상자 93"/>
            <p:cNvSpPr txBox="1">
              <a:spLocks/>
            </p:cNvSpPr>
            <p:nvPr/>
          </p:nvSpPr>
          <p:spPr>
            <a:xfrm>
              <a:off x="4457065" y="5984875"/>
              <a:ext cx="1525905" cy="4006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latin typeface="맑은 고딕" charset="0"/>
                  <a:ea typeface="맑은 고딕" charset="0"/>
                </a:rPr>
                <a:t>07/12~12/06</a:t>
              </a: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latin typeface="맑은 고딕" charset="0"/>
                  <a:ea typeface="맑은 고딕" charset="0"/>
                </a:rPr>
                <a:t>강남</a:t>
              </a: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텍스트 상자 94"/>
            <p:cNvSpPr txBox="1">
              <a:spLocks/>
            </p:cNvSpPr>
            <p:nvPr/>
          </p:nvSpPr>
          <p:spPr>
            <a:xfrm>
              <a:off x="5960110" y="6066155"/>
              <a:ext cx="793750" cy="2470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latin typeface="맑은 고딕" charset="0"/>
                  <a:ea typeface="맑은 고딕" charset="0"/>
                </a:rPr>
                <a:t>무료</a:t>
              </a: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텍스트 상자 100"/>
            <p:cNvSpPr txBox="1">
              <a:spLocks/>
            </p:cNvSpPr>
            <p:nvPr/>
          </p:nvSpPr>
          <p:spPr>
            <a:xfrm>
              <a:off x="6791325" y="6066155"/>
              <a:ext cx="764540" cy="2470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latin typeface="맑은 고딕" charset="0"/>
                  <a:ea typeface="맑은 고딕" charset="0"/>
                </a:rPr>
                <a:t>07/12</a:t>
              </a: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텍스트 상자 101"/>
            <p:cNvSpPr txBox="1">
              <a:spLocks/>
            </p:cNvSpPr>
            <p:nvPr/>
          </p:nvSpPr>
          <p:spPr>
            <a:xfrm>
              <a:off x="1645920" y="5704840"/>
              <a:ext cx="1504315" cy="2781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latin typeface="맑은 고딕" charset="0"/>
                  <a:ea typeface="맑은 고딕" charset="0"/>
                </a:rPr>
                <a:t>교육기관</a:t>
              </a:r>
              <a:endParaRPr lang="ko-KR" altLang="en-US" sz="12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텍스트 상자 102"/>
            <p:cNvSpPr txBox="1">
              <a:spLocks/>
            </p:cNvSpPr>
            <p:nvPr/>
          </p:nvSpPr>
          <p:spPr>
            <a:xfrm>
              <a:off x="1623695" y="6066155"/>
              <a:ext cx="1526540" cy="2470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10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908165" y="5513070"/>
              <a:ext cx="701675" cy="151765"/>
              <a:chOff x="6908165" y="5513070"/>
              <a:chExt cx="701675" cy="151765"/>
            </a:xfrm>
          </p:grpSpPr>
          <p:sp>
            <p:nvSpPr>
              <p:cNvPr id="111" name="도형 110"/>
              <p:cNvSpPr>
                <a:spLocks/>
              </p:cNvSpPr>
              <p:nvPr/>
            </p:nvSpPr>
            <p:spPr>
              <a:xfrm>
                <a:off x="6908165" y="5513070"/>
                <a:ext cx="701675" cy="151765"/>
              </a:xfrm>
              <a:prstGeom prst="rect">
                <a:avLst/>
              </a:prstGeom>
              <a:solidFill>
                <a:schemeClr val="bg1">
                  <a:lumMod val="95000"/>
                  <a:lumOff val="0"/>
                </a:schemeClr>
              </a:solidFill>
              <a:ln w="0" cap="flat" cmpd="sng">
                <a:solidFill>
                  <a:schemeClr val="bg1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10개씩</a:t>
                </a:r>
                <a:endParaRPr lang="ko-KR" altLang="en-US" sz="9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12" name="그림 111" descr="C:/Users/Administrator/AppData/Roaming/PolarisOffice/ETemp/5668_8067856/fImage4834556334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477125" y="5516880"/>
                <a:ext cx="114300" cy="121920"/>
              </a:xfrm>
              <a:prstGeom prst="rect">
                <a:avLst/>
              </a:prstGeom>
              <a:noFill/>
            </p:spPr>
          </p:pic>
        </p:grpSp>
        <p:grpSp>
          <p:nvGrpSpPr>
            <p:cNvPr id="114" name="그룹 113"/>
            <p:cNvGrpSpPr/>
            <p:nvPr/>
          </p:nvGrpSpPr>
          <p:grpSpPr>
            <a:xfrm>
              <a:off x="6136005" y="5513070"/>
              <a:ext cx="701675" cy="151765"/>
              <a:chOff x="6136005" y="5513070"/>
              <a:chExt cx="701675" cy="151765"/>
            </a:xfrm>
          </p:grpSpPr>
          <p:sp>
            <p:nvSpPr>
              <p:cNvPr id="115" name="도형 114"/>
              <p:cNvSpPr>
                <a:spLocks/>
              </p:cNvSpPr>
              <p:nvPr/>
            </p:nvSpPr>
            <p:spPr>
              <a:xfrm>
                <a:off x="6136005" y="5513070"/>
                <a:ext cx="701675" cy="151765"/>
              </a:xfrm>
              <a:prstGeom prst="rect">
                <a:avLst/>
              </a:prstGeom>
              <a:solidFill>
                <a:schemeClr val="bg1">
                  <a:lumMod val="95000"/>
                  <a:lumOff val="0"/>
                </a:schemeClr>
              </a:solidFill>
              <a:ln w="0" cap="flat" cmpd="sng">
                <a:solidFill>
                  <a:schemeClr val="bg1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마감순</a:t>
                </a:r>
                <a:endParaRPr lang="ko-KR" altLang="en-US" sz="9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16" name="그림 115" descr="C:/Users/Administrator/AppData/Roaming/PolarisOffice/ETemp/5668_8067856/fImage4834556334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704965" y="5516880"/>
                <a:ext cx="114300" cy="121920"/>
              </a:xfrm>
              <a:prstGeom prst="rect">
                <a:avLst/>
              </a:prstGeom>
              <a:noFill/>
            </p:spPr>
          </p:pic>
        </p:grpSp>
        <p:sp>
          <p:nvSpPr>
            <p:cNvPr id="117" name="도형 116"/>
            <p:cNvSpPr>
              <a:spLocks/>
            </p:cNvSpPr>
            <p:nvPr/>
          </p:nvSpPr>
          <p:spPr>
            <a:xfrm>
              <a:off x="1459230" y="5791200"/>
              <a:ext cx="125730" cy="126365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>
              <a:off x="1459230" y="6137275"/>
              <a:ext cx="125730" cy="126365"/>
            </a:xfrm>
            <a:prstGeom prst="rect">
              <a:avLst/>
            </a:prstGeom>
            <a:solidFill>
              <a:schemeClr val="bg1">
                <a:lumMod val="95000"/>
                <a:lumOff val="0"/>
              </a:schemeClr>
            </a:solidFill>
            <a:ln w="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1383030" y="4050030"/>
            <a:ext cx="6182995" cy="1357630"/>
            <a:chOff x="1383030" y="4050030"/>
            <a:chExt cx="6182995" cy="1357630"/>
          </a:xfrm>
        </p:grpSpPr>
        <p:grpSp>
          <p:nvGrpSpPr>
            <p:cNvPr id="134" name="그룹 133"/>
            <p:cNvGrpSpPr/>
            <p:nvPr/>
          </p:nvGrpSpPr>
          <p:grpSpPr>
            <a:xfrm>
              <a:off x="1383030" y="4050030"/>
              <a:ext cx="6182995" cy="655320"/>
              <a:chOff x="1383030" y="4050030"/>
              <a:chExt cx="6182995" cy="655320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1381760" y="4048125"/>
                <a:ext cx="2030730" cy="655320"/>
                <a:chOff x="1381760" y="4048125"/>
                <a:chExt cx="2030730" cy="655320"/>
              </a:xfrm>
            </p:grpSpPr>
            <p:pic>
              <p:nvPicPr>
                <p:cNvPr id="126" name="그림 125" descr="C:/Users/Administrator/AppData/Roaming/PolarisOffice/ETemp/5668_8067856/fImage748968241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9220" y="4046220"/>
                  <a:ext cx="2030730" cy="655320"/>
                </a:xfrm>
                <a:prstGeom prst="rect">
                  <a:avLst/>
                </a:prstGeom>
                <a:noFill/>
              </p:spPr>
            </p:pic>
            <p:sp>
              <p:nvSpPr>
                <p:cNvPr id="121" name="도형 120"/>
                <p:cNvSpPr>
                  <a:spLocks/>
                </p:cNvSpPr>
                <p:nvPr/>
              </p:nvSpPr>
              <p:spPr>
                <a:xfrm>
                  <a:off x="1407160" y="4073525"/>
                  <a:ext cx="1972310" cy="6045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l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>
                <a:off x="3449320" y="4048125"/>
                <a:ext cx="2030730" cy="655320"/>
                <a:chOff x="3449320" y="4048125"/>
                <a:chExt cx="2030730" cy="655320"/>
              </a:xfrm>
            </p:grpSpPr>
            <p:pic>
              <p:nvPicPr>
                <p:cNvPr id="129" name="그림 128" descr="C:/Users/Administrator/AppData/Roaming/PolarisOffice/ETemp/5668_8067856/fImage74897128467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6780" y="4046220"/>
                  <a:ext cx="2030730" cy="655320"/>
                </a:xfrm>
                <a:prstGeom prst="rect">
                  <a:avLst/>
                </a:prstGeom>
                <a:noFill/>
              </p:spPr>
            </p:pic>
            <p:sp>
              <p:nvSpPr>
                <p:cNvPr id="130" name="도형 129"/>
                <p:cNvSpPr>
                  <a:spLocks/>
                </p:cNvSpPr>
                <p:nvPr/>
              </p:nvSpPr>
              <p:spPr>
                <a:xfrm>
                  <a:off x="3474720" y="4073525"/>
                  <a:ext cx="1972310" cy="6045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l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>
                <a:off x="5532755" y="4048125"/>
                <a:ext cx="2030730" cy="655320"/>
                <a:chOff x="5532755" y="4048125"/>
                <a:chExt cx="2030730" cy="655320"/>
              </a:xfrm>
            </p:grpSpPr>
            <p:pic>
              <p:nvPicPr>
                <p:cNvPr id="132" name="그림 131" descr="C:/Users/Administrator/AppData/Roaming/PolarisOffice/ETemp/5668_8067856/fImage74897186334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0215" y="4046220"/>
                  <a:ext cx="2030730" cy="655320"/>
                </a:xfrm>
                <a:prstGeom prst="rect">
                  <a:avLst/>
                </a:prstGeom>
                <a:noFill/>
              </p:spPr>
            </p:pic>
            <p:sp>
              <p:nvSpPr>
                <p:cNvPr id="133" name="도형 132"/>
                <p:cNvSpPr>
                  <a:spLocks/>
                </p:cNvSpPr>
                <p:nvPr/>
              </p:nvSpPr>
              <p:spPr>
                <a:xfrm>
                  <a:off x="5558155" y="4073525"/>
                  <a:ext cx="1972310" cy="6045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l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grpSp>
          <p:nvGrpSpPr>
            <p:cNvPr id="135" name="그룹 134"/>
            <p:cNvGrpSpPr/>
            <p:nvPr/>
          </p:nvGrpSpPr>
          <p:grpSpPr>
            <a:xfrm>
              <a:off x="1383030" y="4752340"/>
              <a:ext cx="6182995" cy="655320"/>
              <a:chOff x="1383030" y="4752340"/>
              <a:chExt cx="6182995" cy="655320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1381760" y="4750435"/>
                <a:ext cx="2030730" cy="655320"/>
                <a:chOff x="1381760" y="4750435"/>
                <a:chExt cx="2030730" cy="655320"/>
              </a:xfrm>
            </p:grpSpPr>
            <p:pic>
              <p:nvPicPr>
                <p:cNvPr id="137" name="그림 136" descr="C:/Users/Administrator/AppData/Roaming/PolarisOffice/ETemp/5668_8067856/fImage74897226500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9220" y="4748530"/>
                  <a:ext cx="2030730" cy="655320"/>
                </a:xfrm>
                <a:prstGeom prst="rect">
                  <a:avLst/>
                </a:prstGeom>
                <a:noFill/>
              </p:spPr>
            </p:pic>
            <p:sp>
              <p:nvSpPr>
                <p:cNvPr id="138" name="도형 137"/>
                <p:cNvSpPr>
                  <a:spLocks/>
                </p:cNvSpPr>
                <p:nvPr/>
              </p:nvSpPr>
              <p:spPr>
                <a:xfrm>
                  <a:off x="1407160" y="4775835"/>
                  <a:ext cx="1972310" cy="6045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l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39" name="그룹 138"/>
              <p:cNvGrpSpPr/>
              <p:nvPr/>
            </p:nvGrpSpPr>
            <p:grpSpPr>
              <a:xfrm>
                <a:off x="3449320" y="4750435"/>
                <a:ext cx="2030730" cy="655320"/>
                <a:chOff x="3449320" y="4750435"/>
                <a:chExt cx="2030730" cy="655320"/>
              </a:xfrm>
            </p:grpSpPr>
            <p:pic>
              <p:nvPicPr>
                <p:cNvPr id="140" name="그림 139" descr="C:/Users/Administrator/AppData/Roaming/PolarisOffice/ETemp/5668_8067856/fImage74897259169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6780" y="4748530"/>
                  <a:ext cx="2030730" cy="655320"/>
                </a:xfrm>
                <a:prstGeom prst="rect">
                  <a:avLst/>
                </a:prstGeom>
                <a:noFill/>
              </p:spPr>
            </p:pic>
            <p:sp>
              <p:nvSpPr>
                <p:cNvPr id="141" name="도형 140"/>
                <p:cNvSpPr>
                  <a:spLocks/>
                </p:cNvSpPr>
                <p:nvPr/>
              </p:nvSpPr>
              <p:spPr>
                <a:xfrm>
                  <a:off x="3474720" y="4775835"/>
                  <a:ext cx="1972310" cy="6045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l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42" name="그룹 141"/>
              <p:cNvGrpSpPr/>
              <p:nvPr/>
            </p:nvGrpSpPr>
            <p:grpSpPr>
              <a:xfrm>
                <a:off x="5532755" y="4750435"/>
                <a:ext cx="2030730" cy="655320"/>
                <a:chOff x="5532755" y="4750435"/>
                <a:chExt cx="2030730" cy="655320"/>
              </a:xfrm>
            </p:grpSpPr>
            <p:pic>
              <p:nvPicPr>
                <p:cNvPr id="143" name="그림 142" descr="C:/Users/Administrator/AppData/Roaming/PolarisOffice/ETemp/5668_8067856/fImage74897285724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0215" y="4748530"/>
                  <a:ext cx="2030730" cy="655320"/>
                </a:xfrm>
                <a:prstGeom prst="rect">
                  <a:avLst/>
                </a:prstGeom>
                <a:noFill/>
              </p:spPr>
            </p:pic>
            <p:sp>
              <p:nvSpPr>
                <p:cNvPr id="144" name="도형 143"/>
                <p:cNvSpPr>
                  <a:spLocks/>
                </p:cNvSpPr>
                <p:nvPr/>
              </p:nvSpPr>
              <p:spPr>
                <a:xfrm>
                  <a:off x="5558155" y="4775835"/>
                  <a:ext cx="1972310" cy="6045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l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30" y="1268760"/>
            <a:ext cx="1419150" cy="426715"/>
          </a:xfrm>
          <a:prstGeom prst="rect">
            <a:avLst/>
          </a:prstGeom>
        </p:spPr>
      </p:pic>
      <p:sp>
        <p:nvSpPr>
          <p:cNvPr id="78" name="도형 50"/>
          <p:cNvSpPr>
            <a:spLocks/>
          </p:cNvSpPr>
          <p:nvPr/>
        </p:nvSpPr>
        <p:spPr>
          <a:xfrm>
            <a:off x="1140460" y="6472639"/>
            <a:ext cx="6637020" cy="357505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	       스마트커뮤니티 소개 | 이용약관 | 개인정보정책 | 이메일주출방지정책 | 기사제공</a:t>
            </a:r>
            <a:endParaRPr lang="ko-KR" altLang="en-US" sz="105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559333"/>
            <a:ext cx="683567" cy="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139825" y="2572648"/>
            <a:ext cx="6610985" cy="3875140"/>
            <a:chOff x="1140460" y="3642864"/>
            <a:chExt cx="6642100" cy="2786249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>
              <a:off x="1140460" y="3642864"/>
              <a:ext cx="6642100" cy="2786249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도형 38"/>
            <p:cNvSpPr>
              <a:spLocks/>
            </p:cNvSpPr>
            <p:nvPr/>
          </p:nvSpPr>
          <p:spPr>
            <a:xfrm>
              <a:off x="1191768" y="3674409"/>
              <a:ext cx="6547485" cy="271279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07010" y="116840"/>
            <a:ext cx="8830945" cy="5695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</a:t>
            </a:r>
            <a:r>
              <a:rPr lang="en-US" altLang="ko-KR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800" b="1" strike="noStrike" cap="none" smtClean="0">
                <a:solidFill>
                  <a:srgbClr val="3D3844"/>
                </a:solidFill>
                <a:latin typeface="맑은 고딕" charset="0"/>
                <a:ea typeface="맑은 고딕" charset="0"/>
              </a:rPr>
              <a:t>나눔인</a:t>
            </a:r>
            <a:endParaRPr lang="ko-KR" altLang="en-US" sz="1800" b="1" strike="noStrike" cap="none" dirty="0" smtClean="0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40460" y="1866265"/>
            <a:ext cx="6619875" cy="407670"/>
            <a:chOff x="1140460" y="1866265"/>
            <a:chExt cx="6619875" cy="40767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1140460" y="1866265"/>
              <a:ext cx="1275715" cy="36639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2473960" y="1868805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3811270" y="1868805"/>
              <a:ext cx="1274445" cy="3575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5147945" y="1868170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6485890" y="1925320"/>
              <a:ext cx="1274445" cy="34861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strike="noStrike" cap="none" dirty="0" smtClean="0">
                  <a:ln w="9525" cap="rnd" cmpd="sng">
                    <a:noFill/>
                    <a:prstDash/>
                    <a:bevel/>
                  </a:ln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>
            <a:off x="-46990" y="753745"/>
            <a:ext cx="9335770" cy="20002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6096000" indent="25400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140460" y="2275205"/>
            <a:ext cx="6619875" cy="271145"/>
          </a:xfrm>
          <a:prstGeom prst="rect">
            <a:avLst/>
          </a:prstGeom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defTabSz="488950" eaLnBrk="0">
              <a:lnSpc>
                <a:spcPct val="90000"/>
              </a:lnSpc>
              <a:spcAft>
                <a:spcPts val="500"/>
              </a:spcAft>
            </a:pPr>
            <a:r>
              <a:rPr lang="ko-KR" altLang="en-US" sz="1000" b="1" smtClean="0">
                <a:ln w="9525" cap="rnd" cmpd="sng">
                  <a:noFill/>
                  <a:prstDash/>
                  <a:bevel/>
                </a:ln>
                <a:solidFill>
                  <a:srgbClr val="C00000"/>
                </a:solidFill>
                <a:latin typeface="맑은 고딕" charset="0"/>
                <a:ea typeface="맑은 고딕" charset="0"/>
              </a:rPr>
              <a:t>일반게시판</a:t>
            </a:r>
            <a:r>
              <a:rPr lang="en-US" altLang="ko-KR" sz="100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|  </a:t>
            </a:r>
            <a:r>
              <a:rPr lang="ko-KR" altLang="en-US" sz="100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lang="en-US" altLang="ko-KR" sz="100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</a:t>
            </a:r>
            <a:r>
              <a:rPr lang="ko-KR" altLang="en-US" sz="100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서적나눔</a:t>
            </a:r>
            <a:r>
              <a:rPr lang="en-US" altLang="ko-KR" sz="100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</a:t>
            </a:r>
            <a:r>
              <a:rPr lang="ko-KR" altLang="en-US" sz="100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자주묻는 </a:t>
            </a:r>
            <a:r>
              <a:rPr lang="en-US" altLang="ko-KR" sz="100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000" dirty="0">
              <a:ln w="9525" cap="flat" cmpd="sng">
                <a:noFill/>
                <a:prstDash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나눔고딕 ExtraBold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2473960" y="1868805"/>
            <a:ext cx="1274445" cy="357505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50"/>
          <p:cNvSpPr>
            <a:spLocks/>
          </p:cNvSpPr>
          <p:nvPr/>
        </p:nvSpPr>
        <p:spPr>
          <a:xfrm>
            <a:off x="1132205" y="6483350"/>
            <a:ext cx="6637020" cy="357505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1050" b="0" strike="noStrike" cap="none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	       스마트커뮤니티 소개 | 이용약관 | 개인정보정책 | 이메일주출방지정책 | 기사제공</a:t>
            </a:r>
            <a:endParaRPr lang="ko-KR" altLang="en-US" sz="1050" b="0" strike="noStrike" cap="none" dirty="0" smtClean="0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58906" y="2579372"/>
            <a:ext cx="1310940" cy="545192"/>
            <a:chOff x="1037986" y="2579370"/>
            <a:chExt cx="1579544" cy="102362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>
              <a:off x="1161008" y="2579370"/>
              <a:ext cx="1333500" cy="1023620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37986" y="2802247"/>
              <a:ext cx="1579544" cy="577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08000" eaLnBrk="0"/>
              <a:r>
                <a:rPr lang="ko-KR" altLang="en-US" sz="1400" b="1">
                  <a:ln w="9525" cap="rnd" cmpd="sng">
                    <a:noFill/>
                    <a:prstDash/>
                    <a:bevel/>
                  </a:ln>
                  <a:latin typeface="맑은 고딕" charset="0"/>
                  <a:ea typeface="맑은 고딕" charset="0"/>
                </a:rPr>
                <a:t>일반게시판</a:t>
              </a:r>
              <a:endParaRPr lang="ko-KR" altLang="en-US" sz="1400" b="1" dirty="0">
                <a:ln w="9525" cap="rnd" cmpd="sng">
                  <a:noFill/>
                  <a:prstDash/>
                  <a:bevel/>
                </a:ln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394031" y="3039088"/>
            <a:ext cx="5245738" cy="2679597"/>
            <a:chOff x="2699792" y="2905526"/>
            <a:chExt cx="4868773" cy="2679597"/>
          </a:xfrm>
        </p:grpSpPr>
        <p:cxnSp>
          <p:nvCxnSpPr>
            <p:cNvPr id="19" name="도형 18"/>
            <p:cNvCxnSpPr/>
            <p:nvPr/>
          </p:nvCxnSpPr>
          <p:spPr>
            <a:xfrm>
              <a:off x="2699792" y="2905526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도형 18"/>
            <p:cNvCxnSpPr/>
            <p:nvPr/>
          </p:nvCxnSpPr>
          <p:spPr>
            <a:xfrm>
              <a:off x="2699792" y="3237531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도형 18"/>
            <p:cNvCxnSpPr/>
            <p:nvPr/>
          </p:nvCxnSpPr>
          <p:spPr>
            <a:xfrm>
              <a:off x="2699792" y="3580544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도형 18"/>
            <p:cNvCxnSpPr/>
            <p:nvPr/>
          </p:nvCxnSpPr>
          <p:spPr>
            <a:xfrm>
              <a:off x="2699792" y="3850774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도형 18"/>
            <p:cNvCxnSpPr/>
            <p:nvPr/>
          </p:nvCxnSpPr>
          <p:spPr>
            <a:xfrm>
              <a:off x="2699792" y="4149080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도형 18"/>
            <p:cNvCxnSpPr/>
            <p:nvPr/>
          </p:nvCxnSpPr>
          <p:spPr>
            <a:xfrm>
              <a:off x="2699792" y="4443868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도형 18"/>
            <p:cNvCxnSpPr/>
            <p:nvPr/>
          </p:nvCxnSpPr>
          <p:spPr>
            <a:xfrm>
              <a:off x="2699792" y="4725144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도형 18"/>
            <p:cNvCxnSpPr/>
            <p:nvPr/>
          </p:nvCxnSpPr>
          <p:spPr>
            <a:xfrm>
              <a:off x="2699792" y="5013176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도형 18"/>
            <p:cNvCxnSpPr/>
            <p:nvPr/>
          </p:nvCxnSpPr>
          <p:spPr>
            <a:xfrm>
              <a:off x="2699792" y="5301208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도형 18"/>
            <p:cNvCxnSpPr/>
            <p:nvPr/>
          </p:nvCxnSpPr>
          <p:spPr>
            <a:xfrm>
              <a:off x="2699792" y="5585083"/>
              <a:ext cx="4868773" cy="40"/>
            </a:xfrm>
            <a:prstGeom prst="line">
              <a:avLst/>
            </a:prstGeom>
            <a:ln w="9525" cap="flat" cmpd="sng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331615" y="2765309"/>
            <a:ext cx="993206" cy="252281"/>
            <a:chOff x="2512590" y="2765309"/>
            <a:chExt cx="993206" cy="252281"/>
          </a:xfrm>
        </p:grpSpPr>
        <p:sp>
          <p:nvSpPr>
            <p:cNvPr id="47" name="직사각형 46"/>
            <p:cNvSpPr/>
            <p:nvPr/>
          </p:nvSpPr>
          <p:spPr>
            <a:xfrm>
              <a:off x="2512590" y="2765309"/>
              <a:ext cx="4860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1000" b="1" smtClean="0">
                  <a:latin typeface="맑은 고딕" charset="0"/>
                  <a:ea typeface="맑은 고딕" charset="0"/>
                </a:rPr>
                <a:t>글 수</a:t>
              </a:r>
              <a:endParaRPr lang="ko-KR" altLang="en-US" sz="10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845038" y="2771369"/>
              <a:ext cx="6607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en-US" altLang="ko-KR" sz="1000" b="1" smtClean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176,006</a:t>
              </a:r>
              <a:endParaRPr lang="ko-KR" altLang="en-US" sz="1000" b="1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2413238" y="30769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ko-KR" altLang="en-US" sz="900" smtClean="0">
                <a:latin typeface="맑은 고딕" charset="0"/>
                <a:ea typeface="맑은 고딕" charset="0"/>
              </a:rPr>
              <a:t>번호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076700" y="30769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ko-KR" altLang="en-US" sz="900" smtClean="0">
                <a:latin typeface="맑은 고딕" charset="0"/>
                <a:ea typeface="맑은 고딕" charset="0"/>
              </a:rPr>
              <a:t>제목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123112" y="3076939"/>
            <a:ext cx="570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ko-KR" altLang="en-US" sz="900" smtClean="0">
                <a:latin typeface="맑은 고딕" charset="0"/>
                <a:ea typeface="맑은 고딕" charset="0"/>
              </a:rPr>
              <a:t>조회 수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571172" y="3077303"/>
            <a:ext cx="570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ko-KR" altLang="en-US" sz="900" smtClean="0">
                <a:latin typeface="맑은 고딕" charset="0"/>
                <a:ea typeface="맑은 고딕" charset="0"/>
              </a:rPr>
              <a:t>추천 수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36559" y="30769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ko-KR" altLang="en-US" sz="900" smtClean="0">
                <a:latin typeface="맑은 고딕" charset="0"/>
                <a:ea typeface="맑은 고딕" charset="0"/>
              </a:rPr>
              <a:t>날</a:t>
            </a:r>
            <a:r>
              <a:rPr lang="ko-KR" altLang="en-US" sz="900">
                <a:latin typeface="맑은 고딕" charset="0"/>
                <a:ea typeface="맑은 고딕" charset="0"/>
              </a:rPr>
              <a:t>짜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404047" y="3076939"/>
            <a:ext cx="4198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ko-KR" altLang="en-US" sz="900" smtClean="0">
                <a:latin typeface="맑은 고딕" charset="0"/>
                <a:ea typeface="맑은 고딕" charset="0"/>
              </a:rPr>
              <a:t>글쓴이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413238" y="3403897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ko-KR" altLang="en-US" sz="900" b="1" smtClean="0">
                <a:latin typeface="맑은 고딕" charset="0"/>
                <a:ea typeface="맑은 고딕" charset="0"/>
              </a:rPr>
              <a:t>공지</a:t>
            </a:r>
            <a:endParaRPr lang="ko-KR" altLang="en-US" sz="900" b="1" dirty="0">
              <a:latin typeface="맑은 고딕" charset="0"/>
              <a:ea typeface="맑은 고딕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413238" y="3713499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177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413238" y="3988531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176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413238" y="4301520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175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413238" y="4594932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174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413238" y="4883910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173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413238" y="5194230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172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413238" y="5469571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171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 descr="C:\Users\Administrator\Desktop\listing-o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51" y="2799944"/>
            <a:ext cx="182533" cy="1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216" y="2815853"/>
            <a:ext cx="17442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imag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57" y="2811415"/>
            <a:ext cx="157963" cy="15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직사각형 174"/>
          <p:cNvSpPr/>
          <p:nvPr/>
        </p:nvSpPr>
        <p:spPr>
          <a:xfrm>
            <a:off x="5431718" y="3403897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834581" y="3403897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697008" y="3403897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23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118534" y="3403897"/>
            <a:ext cx="5212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51304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934668" y="3403897"/>
            <a:ext cx="13468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latin typeface="맑은 고딕" charset="0"/>
                <a:ea typeface="맑은 고딕" charset="0"/>
              </a:rPr>
              <a:t>[</a:t>
            </a:r>
            <a:r>
              <a:rPr lang="ko-KR" altLang="en-US" sz="900" b="1" smtClean="0">
                <a:latin typeface="맑은 고딕" charset="0"/>
                <a:ea typeface="맑은 고딕" charset="0"/>
              </a:rPr>
              <a:t>일</a:t>
            </a:r>
            <a:r>
              <a:rPr lang="ko-KR" altLang="en-US" sz="900" b="1">
                <a:latin typeface="맑은 고딕" charset="0"/>
                <a:ea typeface="맑은 고딕" charset="0"/>
              </a:rPr>
              <a:t>반</a:t>
            </a:r>
            <a:r>
              <a:rPr lang="ko-KR" altLang="en-US" sz="900" b="1" smtClean="0">
                <a:latin typeface="맑은 고딕" charset="0"/>
                <a:ea typeface="맑은 고딕" charset="0"/>
              </a:rPr>
              <a:t>게시판 이용안내</a:t>
            </a:r>
            <a:r>
              <a:rPr lang="en-US" altLang="ko-KR" sz="900" b="1" smtClean="0">
                <a:latin typeface="맑은 고딕" charset="0"/>
                <a:ea typeface="맑은 고딕" charset="0"/>
              </a:rPr>
              <a:t>]</a:t>
            </a:r>
            <a:endParaRPr lang="ko-KR" altLang="en-US" sz="900" b="1" dirty="0">
              <a:latin typeface="맑은 고딕" charset="0"/>
              <a:ea typeface="맑은 고딕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130070" y="3403897"/>
            <a:ext cx="3834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[21]</a:t>
            </a:r>
            <a:endParaRPr lang="ko-KR" altLang="en-US" sz="900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741513" y="5811257"/>
            <a:ext cx="818707" cy="210031"/>
            <a:chOff x="6814078" y="5877272"/>
            <a:chExt cx="869407" cy="219710"/>
          </a:xfrm>
        </p:grpSpPr>
        <p:sp>
          <p:nvSpPr>
            <p:cNvPr id="182" name="도형 28"/>
            <p:cNvSpPr>
              <a:spLocks/>
            </p:cNvSpPr>
            <p:nvPr/>
          </p:nvSpPr>
          <p:spPr>
            <a:xfrm>
              <a:off x="6814078" y="5877272"/>
              <a:ext cx="404495" cy="219710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50000"/>
                    <a:lumOff val="0"/>
                  </a:schemeClr>
                </a:gs>
                <a:gs pos="35000">
                  <a:srgbClr val="D1D1D1"/>
                </a:gs>
                <a:gs pos="100000">
                  <a:srgbClr val="EEEEEE"/>
                </a:gs>
              </a:gsLst>
              <a:lin ang="16200000"/>
            </a:gradFill>
            <a:ln w="9525" cap="flat" cmpd="sng">
              <a:noFill/>
              <a:prstDash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700" b="1" strike="noStrike" cap="none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쓰기</a:t>
              </a:r>
              <a:endParaRPr lang="ko-KR" altLang="en-US" sz="7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3" name="도형 28"/>
            <p:cNvSpPr>
              <a:spLocks/>
            </p:cNvSpPr>
            <p:nvPr/>
          </p:nvSpPr>
          <p:spPr>
            <a:xfrm>
              <a:off x="7278990" y="5877272"/>
              <a:ext cx="404495" cy="219710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50000"/>
                    <a:lumOff val="0"/>
                  </a:schemeClr>
                </a:gs>
                <a:gs pos="35000">
                  <a:srgbClr val="D1D1D1"/>
                </a:gs>
                <a:gs pos="100000">
                  <a:srgbClr val="EEEEEE"/>
                </a:gs>
              </a:gsLst>
              <a:lin ang="16200000"/>
            </a:gradFill>
            <a:ln w="9525" cap="flat" cmpd="sng">
              <a:noFill/>
              <a:prstDash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700" b="1" strike="noStrike" cap="none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</a:t>
              </a:r>
              <a:endParaRPr lang="ko-KR" altLang="en-US" sz="7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803430" y="5949280"/>
            <a:ext cx="3425798" cy="230832"/>
            <a:chOff x="2803430" y="6025227"/>
            <a:chExt cx="3425798" cy="230832"/>
          </a:xfrm>
        </p:grpSpPr>
        <p:sp>
          <p:nvSpPr>
            <p:cNvPr id="184" name="직사각형 183"/>
            <p:cNvSpPr/>
            <p:nvPr/>
          </p:nvSpPr>
          <p:spPr>
            <a:xfrm>
              <a:off x="3561826" y="6025227"/>
              <a:ext cx="20521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en-US" altLang="ko-KR" sz="900" smtClean="0">
                  <a:latin typeface="맑은 고딕" charset="0"/>
                  <a:ea typeface="맑은 고딕" charset="0"/>
                </a:rPr>
                <a:t>1   </a:t>
              </a:r>
              <a:r>
                <a:rPr lang="en-US" altLang="ko-KR" sz="900" smtClean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2</a:t>
              </a:r>
              <a:r>
                <a:rPr lang="en-US" altLang="ko-KR" sz="900" smtClean="0">
                  <a:latin typeface="맑은 고딕" charset="0"/>
                  <a:ea typeface="맑은 고딕" charset="0"/>
                </a:rPr>
                <a:t>   3   4   5   6   7   8   9   10  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6" name="도형 27"/>
            <p:cNvSpPr>
              <a:spLocks/>
            </p:cNvSpPr>
            <p:nvPr/>
          </p:nvSpPr>
          <p:spPr>
            <a:xfrm>
              <a:off x="2803430" y="6036349"/>
              <a:ext cx="736080" cy="219710"/>
            </a:xfrm>
            <a:prstGeom prst="rect">
              <a:avLst/>
            </a:prstGeom>
            <a:noFill/>
            <a:ln w="0" cap="flat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smtClean="0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&lt;</a:t>
              </a:r>
              <a:r>
                <a:rPr lang="ko-KR" altLang="en-US" sz="800" b="0" strike="noStrike" cap="none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첫 페이지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2" name="도형 27"/>
            <p:cNvSpPr>
              <a:spLocks/>
            </p:cNvSpPr>
            <p:nvPr/>
          </p:nvSpPr>
          <p:spPr>
            <a:xfrm>
              <a:off x="5493148" y="6036349"/>
              <a:ext cx="736080" cy="219710"/>
            </a:xfrm>
            <a:prstGeom prst="rect">
              <a:avLst/>
            </a:prstGeom>
            <a:noFill/>
            <a:ln w="0" cap="flat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defTabSz="508000" eaLnBrk="0"/>
              <a:r>
                <a:rPr lang="ko-KR" altLang="en-US" sz="800" b="0" strike="noStrike" cap="none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첫 페이지 </a:t>
              </a:r>
              <a:r>
                <a:rPr lang="en-US" altLang="ko-KR" sz="800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&gt;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8" name="도형 27"/>
            <p:cNvSpPr>
              <a:spLocks/>
            </p:cNvSpPr>
            <p:nvPr/>
          </p:nvSpPr>
          <p:spPr>
            <a:xfrm>
              <a:off x="3773105" y="6028729"/>
              <a:ext cx="184020" cy="219710"/>
            </a:xfrm>
            <a:prstGeom prst="rect">
              <a:avLst/>
            </a:prstGeom>
            <a:noFill/>
            <a:ln w="0" cap="flat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1033525" y="3354122"/>
            <a:ext cx="1234219" cy="2618538"/>
            <a:chOff x="1037986" y="2633467"/>
            <a:chExt cx="1579544" cy="1023620"/>
          </a:xfrm>
        </p:grpSpPr>
        <p:sp>
          <p:nvSpPr>
            <p:cNvPr id="200" name="도형 12"/>
            <p:cNvSpPr>
              <a:spLocks/>
            </p:cNvSpPr>
            <p:nvPr/>
          </p:nvSpPr>
          <p:spPr>
            <a:xfrm>
              <a:off x="1211937" y="2633467"/>
              <a:ext cx="1384254" cy="1023620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b="1" strike="noStrike" cap="none" dirty="0" smtClean="0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037986" y="2802247"/>
              <a:ext cx="1579544" cy="120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08000" eaLnBrk="0"/>
              <a:endParaRPr lang="ko-KR" altLang="en-US" sz="1400" b="1" dirty="0">
                <a:ln w="9525" cap="rnd" cmpd="sng">
                  <a:noFill/>
                  <a:prstDash/>
                  <a:bevel/>
                </a:ln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02" name="직사각형 201"/>
          <p:cNvSpPr/>
          <p:nvPr/>
        </p:nvSpPr>
        <p:spPr>
          <a:xfrm>
            <a:off x="1517281" y="3358497"/>
            <a:ext cx="3529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latin typeface="맑은 고딕" charset="0"/>
                <a:ea typeface="맑은 고딕" charset="0"/>
              </a:rPr>
              <a:t>AD</a:t>
            </a:r>
            <a:endParaRPr lang="ko-KR" altLang="en-US" sz="900" b="1" dirty="0">
              <a:latin typeface="맑은 고딕" charset="0"/>
              <a:ea typeface="맑은 고딕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00" y="3634729"/>
            <a:ext cx="1025153" cy="147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" name="직사각형 202"/>
          <p:cNvSpPr/>
          <p:nvPr/>
        </p:nvSpPr>
        <p:spPr>
          <a:xfrm>
            <a:off x="1170470" y="5118283"/>
            <a:ext cx="106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08000" eaLnBrk="0"/>
            <a:r>
              <a:rPr lang="ko-KR" altLang="en-US" sz="800" b="1" smtClean="0">
                <a:latin typeface="맑은 고딕" charset="0"/>
                <a:ea typeface="맑은 고딕" charset="0"/>
              </a:rPr>
              <a:t>안상현</a:t>
            </a:r>
            <a:endParaRPr lang="en-US" altLang="ko-KR" sz="800" b="1" smtClean="0">
              <a:latin typeface="맑은 고딕" charset="0"/>
              <a:ea typeface="맑은 고딕" charset="0"/>
            </a:endParaRPr>
          </a:p>
          <a:p>
            <a:pPr algn="ctr" defTabSz="508000" eaLnBrk="0"/>
            <a:r>
              <a:rPr lang="ko-KR" altLang="en-US" sz="800" b="1" smtClean="0">
                <a:latin typeface="맑은 고딕" charset="0"/>
                <a:ea typeface="맑은 고딕" charset="0"/>
              </a:rPr>
              <a:t>하이미디어컴퓨터학원 강남점</a:t>
            </a:r>
            <a:endParaRPr lang="en-US" altLang="ko-KR" sz="800" b="1" smtClean="0">
              <a:latin typeface="맑은 고딕" charset="0"/>
              <a:ea typeface="맑은 고딕" charset="0"/>
            </a:endParaRPr>
          </a:p>
          <a:p>
            <a:pPr algn="ctr" defTabSz="508000" eaLnBrk="0"/>
            <a:r>
              <a:rPr lang="en-US" altLang="ko-KR" sz="800" b="1" smtClean="0">
                <a:latin typeface="맑은 고딕" charset="0"/>
                <a:ea typeface="맑은 고딕" charset="0"/>
              </a:rPr>
              <a:t>010-2645-7892</a:t>
            </a:r>
          </a:p>
          <a:p>
            <a:pPr algn="ctr" defTabSz="508000" eaLnBrk="0"/>
            <a:endParaRPr lang="en-US" altLang="ko-KR" sz="800" b="1">
              <a:latin typeface="맑은 고딕" charset="0"/>
              <a:ea typeface="맑은 고딕" charset="0"/>
            </a:endParaRPr>
          </a:p>
          <a:p>
            <a:pPr algn="ctr" defTabSz="508000" eaLnBrk="0"/>
            <a:r>
              <a:rPr lang="ko-KR" altLang="en-US" sz="800" b="1" smtClean="0">
                <a:latin typeface="맑은 고딕" charset="0"/>
                <a:ea typeface="맑은 고딕" charset="0"/>
              </a:rPr>
              <a:t>전화주세요</a:t>
            </a:r>
            <a:r>
              <a:rPr lang="en-US" altLang="ko-KR" sz="800" b="1" smtClean="0">
                <a:latin typeface="맑은 고딕" charset="0"/>
                <a:ea typeface="맑은 고딕" charset="0"/>
              </a:rPr>
              <a:t>~.^</a:t>
            </a:r>
            <a:endParaRPr lang="ko-KR" altLang="en-US" sz="800" b="1" dirty="0"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53070" y="3729502"/>
            <a:ext cx="2320073" cy="1970901"/>
            <a:chOff x="2995405" y="3729502"/>
            <a:chExt cx="2320073" cy="1970901"/>
          </a:xfrm>
        </p:grpSpPr>
        <p:sp>
          <p:nvSpPr>
            <p:cNvPr id="208" name="직사각형 207"/>
            <p:cNvSpPr/>
            <p:nvPr/>
          </p:nvSpPr>
          <p:spPr>
            <a:xfrm>
              <a:off x="2995405" y="3729502"/>
              <a:ext cx="1042273" cy="198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900" smtClean="0">
                  <a:latin typeface="맑은 고딕" charset="0"/>
                  <a:ea typeface="맑은 고딕" charset="0"/>
                </a:rPr>
                <a:t>안녕하세요</a:t>
              </a:r>
              <a:r>
                <a:rPr lang="en-US" altLang="ko-KR" sz="900" smtClean="0">
                  <a:latin typeface="맑은 고딕" charset="0"/>
                  <a:ea typeface="맑은 고딕" charset="0"/>
                </a:rPr>
                <a:t>^^~ 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995405" y="4020536"/>
              <a:ext cx="208903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900" smtClean="0">
                  <a:latin typeface="맑은 고딕" charset="0"/>
                  <a:ea typeface="맑은 고딕" charset="0"/>
                </a:rPr>
                <a:t>강남 하이미디어컴퓨터 학원 어때요</a:t>
              </a:r>
              <a:r>
                <a:rPr lang="en-US" altLang="ko-KR" sz="900" smtClean="0">
                  <a:latin typeface="맑은 고딕" charset="0"/>
                  <a:ea typeface="맑은 고딕" charset="0"/>
                </a:rPr>
                <a:t>?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995405" y="4329883"/>
              <a:ext cx="11480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900" smtClean="0">
                  <a:latin typeface="맑은 고딕" charset="0"/>
                  <a:ea typeface="맑은 고딕" charset="0"/>
                </a:rPr>
                <a:t>커몬커몬 들어와봐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995405" y="4613073"/>
              <a:ext cx="95090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900" smtClean="0">
                  <a:latin typeface="맑은 고딕" charset="0"/>
                  <a:ea typeface="맑은 고딕" charset="0"/>
                </a:rPr>
                <a:t>꼭 읽어주세요</a:t>
              </a:r>
              <a:r>
                <a:rPr lang="en-US" altLang="ko-KR" sz="900" smtClean="0">
                  <a:latin typeface="맑은 고딕" charset="0"/>
                  <a:ea typeface="맑은 고딕" charset="0"/>
                </a:rPr>
                <a:t>!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2995405" y="4883910"/>
              <a:ext cx="117852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900" smtClean="0">
                  <a:latin typeface="맑은 고딕" charset="0"/>
                  <a:ea typeface="맑은 고딕" charset="0"/>
                </a:rPr>
                <a:t>처음뵙겠습니다</a:t>
              </a:r>
              <a:r>
                <a:rPr lang="en-US" altLang="ko-KR" sz="900" smtClean="0">
                  <a:latin typeface="맑은 고딕" charset="0"/>
                  <a:ea typeface="맑은 고딕" charset="0"/>
                </a:rPr>
                <a:t>^^.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2995405" y="5194230"/>
              <a:ext cx="67197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900" smtClean="0">
                  <a:latin typeface="맑은 고딕" charset="0"/>
                  <a:ea typeface="맑은 고딕" charset="0"/>
                </a:rPr>
                <a:t>반가워요</a:t>
              </a:r>
              <a:r>
                <a:rPr lang="en-US" altLang="ko-KR" sz="900" smtClean="0">
                  <a:latin typeface="맑은 고딕" charset="0"/>
                  <a:ea typeface="맑은 고딕" charset="0"/>
                </a:rPr>
                <a:t>.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2995405" y="5469571"/>
              <a:ext cx="105509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ko-KR" altLang="en-US" sz="900" smtClean="0">
                  <a:latin typeface="맑은 고딕" charset="0"/>
                  <a:ea typeface="맑은 고딕" charset="0"/>
                </a:rPr>
                <a:t>하욤</a:t>
              </a:r>
              <a:r>
                <a:rPr lang="en-US" altLang="ko-KR" sz="900" smtClean="0">
                  <a:latin typeface="맑은 고딕" charset="0"/>
                  <a:ea typeface="맑은 고딕" charset="0"/>
                </a:rPr>
                <a:t>!!!!!!!!!!!!!!!!!!!</a:t>
              </a:r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3851920" y="3734338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en-US" altLang="ko-KR" sz="900" smtClean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[1]</a:t>
              </a:r>
              <a:endParaRPr lang="ko-KR" altLang="en-US" sz="900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4932040" y="3988531"/>
              <a:ext cx="38343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en-US" altLang="ko-KR" sz="900" smtClean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[31]</a:t>
              </a:r>
              <a:endParaRPr lang="ko-KR" altLang="en-US" sz="900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3995936" y="4329883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en-US" altLang="ko-KR" sz="900" smtClean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[2]</a:t>
              </a:r>
              <a:endParaRPr lang="ko-KR" altLang="en-US" sz="900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828522" y="4608023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eaLnBrk="0"/>
              <a:r>
                <a:rPr lang="en-US" altLang="ko-KR" sz="900" smtClean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[7]</a:t>
              </a:r>
              <a:endParaRPr lang="ko-KR" altLang="en-US" sz="900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6668735" y="4329883"/>
            <a:ext cx="3321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>
                <a:solidFill>
                  <a:srgbClr val="C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 3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6697008" y="4020536"/>
            <a:ext cx="3866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300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6697008" y="3734338"/>
            <a:ext cx="2920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 2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6697008" y="4627914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20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6697008" y="4906319"/>
            <a:ext cx="2920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>
                <a:solidFill>
                  <a:srgbClr val="C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697008" y="5194230"/>
            <a:ext cx="2920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 4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6697008" y="5487813"/>
            <a:ext cx="2920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b="1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 8</a:t>
            </a:r>
            <a:endParaRPr lang="ko-KR" altLang="en-US" sz="900" b="1" dirty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7118534" y="3734338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14766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7118534" y="4023305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99999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7118534" y="4329883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76576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7118534" y="4594932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45785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118534" y="4883910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42242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7118534" y="5160503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45757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118534" y="5458238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45424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834581" y="3753504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834581" y="4023305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834581" y="4329883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34581" y="4602242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834581" y="4887451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834581" y="5174228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34581" y="5458238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2018-07-28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431718" y="3740498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31718" y="4023305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431718" y="4332668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31718" y="4602242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431718" y="4906319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431718" y="5194230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31718" y="5461565"/>
            <a:ext cx="367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 eaLnBrk="0"/>
            <a:r>
              <a:rPr lang="en-US" altLang="ko-KR" sz="900" smtClean="0">
                <a:latin typeface="맑은 고딕" charset="0"/>
                <a:ea typeface="맑은 고딕" charset="0"/>
              </a:rPr>
              <a:t>1</a:t>
            </a:r>
            <a:r>
              <a:rPr lang="ko-KR" altLang="en-US" sz="900" smtClean="0">
                <a:latin typeface="맑은 고딕" charset="0"/>
                <a:ea typeface="맑은 고딕" charset="0"/>
              </a:rPr>
              <a:t>조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30" y="1268760"/>
            <a:ext cx="1419150" cy="426715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559333"/>
            <a:ext cx="683567" cy="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9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840" y="1917065"/>
            <a:ext cx="6624955" cy="38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595" y="1917065"/>
            <a:ext cx="6624955" cy="341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95" y="1988820"/>
            <a:ext cx="6912610" cy="300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550" y="1844675"/>
            <a:ext cx="7200900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750" y="1340485"/>
            <a:ext cx="720090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05" y="2204720"/>
            <a:ext cx="799274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Pages>24</Pages>
  <Words>1295</Words>
  <Characters>0</Characters>
  <Application>Microsoft Office PowerPoint</Application>
  <DocSecurity>0</DocSecurity>
  <PresentationFormat>화면 슬라이드 쇼(4:3)</PresentationFormat>
  <Lines>0</Lines>
  <Paragraphs>450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디자인리서치 – IT뉴스 (itnews.or.kr)</vt:lpstr>
      <vt:lpstr>디자인리서치 - IT뉴스 (itnews.or.kr)</vt:lpstr>
      <vt:lpstr>디자인리서치 – 후이즈드림 (dream.whois.co.kr)</vt:lpstr>
      <vt:lpstr>디자인리서치 - 후이즈드림 (dream.whois.co.kr)</vt:lpstr>
      <vt:lpstr>디자인리서치 – 카페24 (www.cafe24.com)</vt:lpstr>
      <vt:lpstr>디자인리서치 - 카페24 (www.cafe24.com)</vt:lpstr>
      <vt:lpstr>디자인리서치 – 고도몰 (https://www.godo.co.kr/)</vt:lpstr>
      <vt:lpstr>디자인리서치 - 고도몰 (https://www.godo.co.kr/)</vt:lpstr>
      <vt:lpstr>기획 방안</vt:lpstr>
      <vt:lpstr>정보구조 설계</vt:lpstr>
      <vt:lpstr>레이아웃 – HOME</vt:lpstr>
      <vt:lpstr>레이아웃 – 멘토링</vt:lpstr>
      <vt:lpstr>레이아웃 – 소통인</vt:lpstr>
      <vt:lpstr>레이아웃 – 채용인</vt:lpstr>
      <vt:lpstr>레이아웃 – 교육인</vt:lpstr>
      <vt:lpstr>레이아웃 – 나눔인</vt:lpstr>
    </vt:vector>
  </TitlesOfParts>
  <Company>R&amp;D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Registered User</cp:lastModifiedBy>
  <cp:revision>34</cp:revision>
  <dcterms:modified xsi:type="dcterms:W3CDTF">2018-07-25T03:28:40Z</dcterms:modified>
</cp:coreProperties>
</file>