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40346d5c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40346d5c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40346d5c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40346d5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40346d5c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40346d5c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4af9b3f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4af9b3f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40346d5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40346d5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4af9b3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4af9b3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40346d5c2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40346d5c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4e4cb0f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4e4cb0f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4e4cb0f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4e4cb0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40346d5c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40346d5c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4af9b3f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4af9b3f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4af9b3f0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4af9b3f0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af9b3f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af9b3f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4af9b3f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4af9b3f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4e4cb0f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4e4cb0f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4af9b3f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4af9b3f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4af9b3f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4af9b3f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40346d5c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40346d5c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1" name="Google Shape;31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4" name="Google Shape;34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Google Shape;41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3" name="Google Shape;53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0" name="Google Shape;60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7" name="Google Shape;87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3710550" y="4823700"/>
            <a:ext cx="1722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FUDGE CORPORATION LTD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69300" y="216850"/>
            <a:ext cx="548700" cy="4865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385625" y="1285875"/>
            <a:ext cx="6772200" cy="22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Fudge Corporation Ltd.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 flipH="1">
            <a:off x="3402275" y="3233900"/>
            <a:ext cx="28449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 Jadhav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Manan Dedhia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Simaant Patil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Shripad Laddha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100" y="218675"/>
            <a:ext cx="2197675" cy="27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487000" y="1159100"/>
            <a:ext cx="3476700" cy="3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49" name="Google Shape;349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0" y="796875"/>
            <a:ext cx="8299825" cy="4000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1" name="Google Shape;351;p22"/>
          <p:cNvSpPr txBox="1"/>
          <p:nvPr/>
        </p:nvSpPr>
        <p:spPr>
          <a:xfrm>
            <a:off x="487013" y="3500400"/>
            <a:ext cx="82998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Visualization &amp;</a:t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Business Intelligence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" y="0"/>
            <a:ext cx="9135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420" y="0"/>
            <a:ext cx="9185572" cy="5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511225" y="156500"/>
            <a:ext cx="73173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Data</a:t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138575" y="1339500"/>
            <a:ext cx="46191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Amongst the FudgeMart company, Rodeway Express has the minimum lag days.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UDS has the maximum Lag days.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Average number of lag days for Fudge Mart is greater than FudgeFlix.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Average lag days for FudgeFlix spiked from 2012 to 2013( this is because we have the data only till Feb 2013).</a:t>
            </a:r>
            <a:endParaRPr sz="1800"/>
          </a:p>
        </p:txBody>
      </p:sp>
      <p:sp>
        <p:nvSpPr>
          <p:cNvPr id="370" name="Google Shape;37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675" y="1289650"/>
            <a:ext cx="3242076" cy="24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62650" y="166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Data </a:t>
            </a:r>
            <a:endParaRPr/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1116375" y="1295925"/>
            <a:ext cx="53520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There are total 7,239 unique products in both FudgeFlix and FudgeMart.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Amount of products in FudgeMart is 53  and in FudgeFlix is 7,186.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FudgeFlix started from 2009.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FudgeMart started from 2010.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The number of customers in Fudgemart is 25 and FudgeFlix is 35.</a:t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378" name="Google Shape;378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295900"/>
            <a:ext cx="5157725" cy="29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655800" y="184025"/>
            <a:ext cx="70305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1107650" y="1163625"/>
            <a:ext cx="73434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The average lag days in both the companies is higher during ending months of year, we recommend FCL to divert more resources for faster delivery.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Major chunk of customers are in Arizona, California, New York, Wisconsin, District of Columbia, hence orders from these areas must be given priority.  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DC has the highest lag days for FudgeMart products and </a:t>
            </a:r>
            <a:r>
              <a:rPr lang="en" sz="1800">
                <a:solidFill>
                  <a:srgbClr val="F6B26B"/>
                </a:solidFill>
              </a:rPr>
              <a:t>Minnesota</a:t>
            </a:r>
            <a:r>
              <a:rPr lang="en" sz="1800">
                <a:solidFill>
                  <a:srgbClr val="F6B26B"/>
                </a:solidFill>
              </a:rPr>
              <a:t> has the highest lag days for FudgeFlix products hence the delivery should be optimized in these areas.</a:t>
            </a:r>
            <a:endParaRPr sz="1800">
              <a:solidFill>
                <a:srgbClr val="F6B26B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386" name="Google Shape;386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pic>
        <p:nvPicPr>
          <p:cNvPr id="387" name="Google Shape;3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125" y="184025"/>
            <a:ext cx="1475372" cy="6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658275" y="192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1175450" y="1311900"/>
            <a:ext cx="72756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We recommend that Fudge Corporation (FCL) ships most of their products via Rodeway Express as they have the fastest service and alter other shipper’s orders.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We rec</a:t>
            </a:r>
            <a:r>
              <a:rPr lang="en" sz="1800">
                <a:solidFill>
                  <a:srgbClr val="F6B26B"/>
                </a:solidFill>
              </a:rPr>
              <a:t>ommend</a:t>
            </a:r>
            <a:r>
              <a:rPr lang="en" sz="1800">
                <a:solidFill>
                  <a:srgbClr val="F6B26B"/>
                </a:solidFill>
              </a:rPr>
              <a:t> that FCL allocate higher resources to system during month of January as we see a spike in orders during that month.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We noticed that a major chunk of FCL customers belong to East coast and West coast. We suggest FCL bolsters marketing campaigns to gain market from central America region. </a:t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394" name="Google Shape;39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125" y="184025"/>
            <a:ext cx="1475372" cy="6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670900" y="137325"/>
            <a:ext cx="77802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1" name="Google Shape;401;p29"/>
          <p:cNvSpPr txBox="1"/>
          <p:nvPr>
            <p:ph idx="1" type="body"/>
          </p:nvPr>
        </p:nvSpPr>
        <p:spPr>
          <a:xfrm>
            <a:off x="1303800" y="992350"/>
            <a:ext cx="70305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This project was focused on merging of two companies, FudgeFlix and FudgeMart.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Our main objective was to analyze Order Fulfillment business process.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For our ETL process, we utilized SSIS for our integration process and we used SSAS </a:t>
            </a:r>
            <a:r>
              <a:rPr lang="en" sz="1800">
                <a:solidFill>
                  <a:srgbClr val="F6B26B"/>
                </a:solidFill>
              </a:rPr>
              <a:t>for our analysis</a:t>
            </a:r>
            <a:r>
              <a:rPr lang="en" sz="1800">
                <a:solidFill>
                  <a:srgbClr val="F6B26B"/>
                </a:solidFill>
              </a:rPr>
              <a:t>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To generate actionable insights, we created visualizations using Microsoft Power BI.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sz="1800">
                <a:solidFill>
                  <a:srgbClr val="F6B26B"/>
                </a:solidFill>
              </a:rPr>
              <a:t>Based on our analysis, we provided recommendations to improve the efficiency of the Order Fulfillment business case.</a:t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402" name="Google Shape;402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3489900" y="1947700"/>
            <a:ext cx="21642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408" name="Google Shape;40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type="title"/>
          </p:nvPr>
        </p:nvSpPr>
        <p:spPr>
          <a:xfrm>
            <a:off x="2232150" y="1233300"/>
            <a:ext cx="46797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414" name="Google Shape;414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415" name="Google Shape;415;p31"/>
          <p:cNvSpPr txBox="1"/>
          <p:nvPr>
            <p:ph type="title"/>
          </p:nvPr>
        </p:nvSpPr>
        <p:spPr>
          <a:xfrm>
            <a:off x="3068400" y="2742725"/>
            <a:ext cx="30072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545100" y="139775"/>
            <a:ext cx="77892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147875" y="1040400"/>
            <a:ext cx="70305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About 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Project Charter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Business Processes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Star Schema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Visualization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Insights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Recommendation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Summary</a:t>
            </a:r>
            <a:endParaRPr b="1" sz="1800">
              <a:solidFill>
                <a:srgbClr val="F6B26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6B26B"/>
              </a:solidFill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500" y="380500"/>
            <a:ext cx="4382500" cy="4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>
            <p:ph idx="12" type="sldNum"/>
          </p:nvPr>
        </p:nvSpPr>
        <p:spPr>
          <a:xfrm>
            <a:off x="8248226" y="4736975"/>
            <a:ext cx="751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602650" y="90225"/>
            <a:ext cx="7731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99775" y="1405600"/>
            <a:ext cx="61119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Char char="●"/>
            </a:pPr>
            <a:r>
              <a:rPr b="1" lang="en" sz="1600">
                <a:solidFill>
                  <a:srgbClr val="F6B26B"/>
                </a:solidFill>
              </a:rPr>
              <a:t>FudgeMart - </a:t>
            </a:r>
            <a:r>
              <a:rPr lang="en" sz="1600">
                <a:solidFill>
                  <a:srgbClr val="F6B26B"/>
                </a:solidFill>
              </a:rPr>
              <a:t>It is a online retailer and consists a database  variety of products, customers and vendors and provides shipping information of these products to its customers.</a:t>
            </a:r>
            <a:endParaRPr sz="1600">
              <a:solidFill>
                <a:srgbClr val="F6B26B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600"/>
              <a:buChar char="●"/>
            </a:pPr>
            <a:r>
              <a:rPr b="1" lang="en" sz="1600">
                <a:solidFill>
                  <a:srgbClr val="F6B26B"/>
                </a:solidFill>
              </a:rPr>
              <a:t>FudgeFlix - </a:t>
            </a:r>
            <a:r>
              <a:rPr lang="en" sz="1600">
                <a:solidFill>
                  <a:srgbClr val="F6B26B"/>
                </a:solidFill>
              </a:rPr>
              <a:t>Fudgeflix is a online DVD by mail and video service for its customers, similar to Netflix, and contains details like the accounts, subscriptions and video titles. </a:t>
            </a:r>
            <a:endParaRPr sz="1600">
              <a:solidFill>
                <a:srgbClr val="F6B26B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600"/>
              <a:buChar char="●"/>
            </a:pPr>
            <a:r>
              <a:rPr b="1" lang="en" sz="1600">
                <a:solidFill>
                  <a:srgbClr val="F6B26B"/>
                </a:solidFill>
              </a:rPr>
              <a:t>Fudge Corporation Ltd. - </a:t>
            </a:r>
            <a:r>
              <a:rPr lang="en" sz="1600">
                <a:solidFill>
                  <a:srgbClr val="F6B26B"/>
                </a:solidFill>
              </a:rPr>
              <a:t>It is a merger between Fudgemart and Fudgeflix which provides its customers the benefits of both the services by serving as a single platform.</a:t>
            </a:r>
            <a:endParaRPr sz="1600">
              <a:solidFill>
                <a:srgbClr val="F6B26B"/>
              </a:solidFill>
            </a:endParaRPr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862" y="1628412"/>
            <a:ext cx="2170087" cy="214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641200" y="208575"/>
            <a:ext cx="7703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Charter 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116025" y="1048275"/>
            <a:ext cx="60540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Mission</a:t>
            </a:r>
            <a:r>
              <a:rPr b="1" lang="en" sz="1800">
                <a:solidFill>
                  <a:srgbClr val="F6B26B"/>
                </a:solidFill>
              </a:rPr>
              <a:t>:</a:t>
            </a:r>
            <a:r>
              <a:rPr lang="en" sz="1800">
                <a:solidFill>
                  <a:srgbClr val="F6B26B"/>
                </a:solidFill>
              </a:rPr>
              <a:t> </a:t>
            </a:r>
            <a:r>
              <a:rPr lang="en" sz="1800">
                <a:solidFill>
                  <a:srgbClr val="F6B26B"/>
                </a:solidFill>
              </a:rPr>
              <a:t>To develop an Order </a:t>
            </a:r>
            <a:r>
              <a:rPr lang="en" sz="1800">
                <a:solidFill>
                  <a:srgbClr val="F6B26B"/>
                </a:solidFill>
              </a:rPr>
              <a:t>Fulfillment</a:t>
            </a:r>
            <a:r>
              <a:rPr lang="en" sz="1800">
                <a:solidFill>
                  <a:srgbClr val="F6B26B"/>
                </a:solidFill>
              </a:rPr>
              <a:t> business case for Fudge Corporation Ltd (FCL). 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6B26B"/>
                </a:solidFill>
              </a:rPr>
              <a:t>Business Case</a:t>
            </a:r>
            <a:r>
              <a:rPr lang="en" sz="1800">
                <a:solidFill>
                  <a:srgbClr val="F6B26B"/>
                </a:solidFill>
              </a:rPr>
              <a:t>: To streamline the business process for Order Fulfillment for the merger of Fudgemart and Fudgeflix for ensuring customer satisfaction, that is less lag in days</a:t>
            </a:r>
            <a:endParaRPr sz="1800">
              <a:solidFill>
                <a:srgbClr val="F6B26B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6B26B"/>
                </a:solidFill>
              </a:rPr>
              <a:t>Stakeholders</a:t>
            </a:r>
            <a:r>
              <a:rPr lang="en" sz="1800">
                <a:solidFill>
                  <a:srgbClr val="F6B26B"/>
                </a:solidFill>
              </a:rPr>
              <a:t>: Marketing, Sales, Business Analytics and Senior Executives</a:t>
            </a:r>
            <a:endParaRPr sz="1800">
              <a:solidFill>
                <a:srgbClr val="F6B26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6B26B"/>
                </a:solidFill>
              </a:rPr>
              <a:t>Team:</a:t>
            </a:r>
            <a:endParaRPr b="1" sz="1800">
              <a:solidFill>
                <a:srgbClr val="F6B26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6B26B"/>
                </a:solidFill>
              </a:rPr>
              <a:t>Manan Dedhia: Project Manager		Amit Jadhav: BI Analyst</a:t>
            </a:r>
            <a:endParaRPr b="1" sz="1400">
              <a:solidFill>
                <a:srgbClr val="F6B26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6B26B"/>
                </a:solidFill>
              </a:rPr>
              <a:t>Shripad Laddha: BI Analyst			Simaant Patil: BI Analyst</a:t>
            </a:r>
            <a:endParaRPr b="1" sz="1400">
              <a:solidFill>
                <a:srgbClr val="F6B26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000" y="1907538"/>
            <a:ext cx="1829825" cy="18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616650" y="140150"/>
            <a:ext cx="77178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Processes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115100" y="1160075"/>
            <a:ext cx="70305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Order </a:t>
            </a:r>
            <a:r>
              <a:rPr b="1" lang="en" sz="1800">
                <a:solidFill>
                  <a:srgbClr val="F6B26B"/>
                </a:solidFill>
              </a:rPr>
              <a:t>Fulfillment</a:t>
            </a:r>
            <a:endParaRPr b="1" sz="1800">
              <a:solidFill>
                <a:srgbClr val="F6B26B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</a:rPr>
              <a:t>We calculate and compare lag days for both FudgeFlix and FudgeMart. Based on the analysis we give the recommendations for the same.   </a:t>
            </a:r>
            <a:endParaRPr sz="1800">
              <a:solidFill>
                <a:srgbClr val="F6B26B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</a:rPr>
              <a:t>(</a:t>
            </a:r>
            <a:r>
              <a:rPr lang="en" sz="1800">
                <a:solidFill>
                  <a:srgbClr val="F6B26B"/>
                </a:solidFill>
              </a:rPr>
              <a:t>Account title, Account, titles) (Customers, Products, Order Details, Orders, ShipVia, Vendors, Department Lookup).</a:t>
            </a:r>
            <a:endParaRPr sz="1800">
              <a:solidFill>
                <a:srgbClr val="F6B26B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6B26B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6B26B"/>
                </a:solidFill>
              </a:rPr>
              <a:t>Other Identified Business Processes: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Product Ratings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Product Sales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Title Delivery</a:t>
            </a:r>
            <a:endParaRPr b="1" sz="1800">
              <a:solidFill>
                <a:srgbClr val="F6B26B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b="1" lang="en" sz="1800">
                <a:solidFill>
                  <a:srgbClr val="F6B26B"/>
                </a:solidFill>
              </a:rPr>
              <a:t>Customer Satisfaction</a:t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38" y="839775"/>
            <a:ext cx="6861125" cy="37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613325" y="125800"/>
            <a:ext cx="77028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Star Schema</a:t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817200"/>
            <a:ext cx="6493174" cy="38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646900" y="145900"/>
            <a:ext cx="70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sp>
        <p:nvSpPr>
          <p:cNvPr id="331" name="Google Shape;33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5" y="1388775"/>
            <a:ext cx="8933450" cy="34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114525" y="995175"/>
            <a:ext cx="888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Stage Import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646900" y="145900"/>
            <a:ext cx="70305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sp>
        <p:nvSpPr>
          <p:cNvPr id="339" name="Google Shape;33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5" y="2264625"/>
            <a:ext cx="6090976" cy="25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7017650" y="2995975"/>
            <a:ext cx="1433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Date Import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695900" y="1835625"/>
            <a:ext cx="1927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Warehouse Import</a:t>
            </a:r>
            <a:endParaRPr>
              <a:solidFill>
                <a:srgbClr val="F6B2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75" y="145900"/>
            <a:ext cx="4530199" cy="24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