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42"/>
  </p:notesMasterIdLst>
  <p:handoutMasterIdLst>
    <p:handoutMasterId r:id="rId43"/>
  </p:handoutMasterIdLst>
  <p:sldIdLst>
    <p:sldId id="298" r:id="rId2"/>
    <p:sldId id="339" r:id="rId3"/>
    <p:sldId id="340" r:id="rId4"/>
    <p:sldId id="341" r:id="rId5"/>
    <p:sldId id="343" r:id="rId6"/>
    <p:sldId id="344" r:id="rId7"/>
    <p:sldId id="345" r:id="rId8"/>
    <p:sldId id="346" r:id="rId9"/>
    <p:sldId id="347" r:id="rId10"/>
    <p:sldId id="349" r:id="rId11"/>
    <p:sldId id="348" r:id="rId12"/>
    <p:sldId id="350" r:id="rId13"/>
    <p:sldId id="351" r:id="rId14"/>
    <p:sldId id="378" r:id="rId15"/>
    <p:sldId id="352" r:id="rId16"/>
    <p:sldId id="353" r:id="rId17"/>
    <p:sldId id="355" r:id="rId18"/>
    <p:sldId id="357" r:id="rId19"/>
    <p:sldId id="379" r:id="rId20"/>
    <p:sldId id="380" r:id="rId21"/>
    <p:sldId id="356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5" r:id="rId39"/>
    <p:sldId id="376" r:id="rId40"/>
    <p:sldId id="377" r:id="rId4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 autoAdjust="0"/>
    <p:restoredTop sz="93364" autoAdjust="0"/>
  </p:normalViewPr>
  <p:slideViewPr>
    <p:cSldViewPr snapToGrid="0">
      <p:cViewPr varScale="1">
        <p:scale>
          <a:sx n="103" d="100"/>
          <a:sy n="103" d="100"/>
        </p:scale>
        <p:origin x="1212" y="72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" d="100"/>
        <a:sy n="4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77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DC8A66B-0E4E-43CF-AC25-E1F5C9480790}" type="datetime1">
              <a:rPr lang="ko-KR" altLang="en-US">
                <a:latin typeface="+mj-lt"/>
              </a:rPr>
              <a:pPr lvl="0">
                <a:defRPr/>
              </a:pPr>
              <a:t>2024-10-28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E587B52-5972-46E8-9E70-25E60BD3C3B3}" type="slidenum">
              <a:rPr lang="en-US" altLang="ko-KR">
                <a:latin typeface="+mj-lt"/>
              </a:rPr>
              <a:pPr lvl="0">
                <a:defRPr/>
              </a:p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46F79D57-BC44-4965-82C0-A50C4CBDD07F}" type="datetime1">
              <a:rPr lang="ko-KR" altLang="en-US"/>
              <a:pPr lvl="0">
                <a:defRPr/>
              </a:pPr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>
              <a:defRPr/>
            </a:pPr>
            <a:fld id="{F7475197-EF76-48B8-96B8-921BFA77342C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F7475197-EF76-48B8-96B8-921BFA77342C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7475197-EF76-48B8-96B8-921BFA77342C}" type="slidenum">
              <a:rPr lang="en-US" altLang="ko-KR"/>
              <a:pPr lvl="0"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7475197-EF76-48B8-96B8-921BFA77342C}" type="slidenum">
              <a:rPr lang="en-US" altLang="ko-KR"/>
              <a:pPr lvl="0"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>
              <a:defRPr/>
            </a:pPr>
            <a:r>
              <a:rPr lang="ko-KR" altLang="en-US"/>
              <a:t>클릭하여 마스터 부제목 스타일 편집</a:t>
            </a:r>
          </a:p>
        </p:txBody>
      </p:sp>
      <p:cxnSp>
        <p:nvCxnSpPr>
          <p:cNvPr id="9" name="직선 연결선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78718938-5127-48A7-ADEF-D7331CE3B950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</p:spPr>
        <p:txBody>
          <a:bodyPr/>
          <a:lstStyle>
            <a:lvl1pPr/>
          </a:lstStyle>
          <a:p>
            <a:pPr algn="l">
              <a:defRPr/>
            </a:pPr>
            <a:fld id="{F7021451-1387-4CA6-816F-3879F97B5CBC}" type="slidenum">
              <a:rPr lang="en-US" b="0"/>
              <a:pPr algn="l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E0F691F6-DFD4-495C-9464-E0A8BC8F3435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D1EA9843-C397-4C77-A926-B3EB33000078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073D6FF6-8A55-4513-9B8C-EA23816299A7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CB4A61B5-C08F-4E21-84BD-F0A1B2E2EA9D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121038AB-1806-46B7-BA1C-7F2E76DF4C3D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비어 있음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fld id="{B83915F4-39BC-4131-9666-D2A49555ABB7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 rtl="0">
              <a:defRPr/>
            </a:pPr>
            <a:r>
              <a:rPr lang="ko-KR" altLang="en-US"/>
              <a:t>두 번째 수준</a:t>
            </a:r>
          </a:p>
          <a:p>
            <a:pPr lvl="2" rtl="0">
              <a:defRPr/>
            </a:pPr>
            <a:r>
              <a:rPr lang="ko-KR" altLang="en-US"/>
              <a:t>세 번째 수준</a:t>
            </a:r>
          </a:p>
          <a:p>
            <a:pPr lvl="3" rtl="0">
              <a:defRPr/>
            </a:pPr>
            <a:r>
              <a:rPr lang="ko-KR" altLang="en-US"/>
              <a:t>네 번째 수준</a:t>
            </a:r>
          </a:p>
          <a:p>
            <a:pPr lvl="4" rtl="0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pPr rtl="0">
              <a:defRPr/>
            </a:pPr>
            <a:fld id="{A83BF251-AEA9-41C4-BB30-20BBEEEF1165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>
              <a:defRPr/>
            </a:pPr>
            <a:r>
              <a:rPr lang="ko-KR" altLang="en-US"/>
              <a:t>그림을 추가하려면 아이콘을 클릭하십시오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>
              <a:defRPr/>
            </a:pPr>
            <a:fld id="{8B8B15FF-F4B9-402C-900A-C1405E9D73C3}" type="datetime1">
              <a:rPr lang="ko-KR" altLang="en-US"/>
              <a:pPr rtl="0">
                <a:defRPr/>
              </a:pPr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 rt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3A98EE3D-8CD1-4C3F-BD1C-C98C9596463C}" type="slidenum">
              <a:rPr lang="en-US" altLang="ko-KR"/>
              <a:pPr rt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RetrospectV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rt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>
            <a:normAutofit/>
          </a:bodyPr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800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358107BD-446F-4DE6-868D-15D2DA23EB43}" type="datetime1">
              <a:rPr lang="ko-KR" altLang="en-US"/>
              <a:pPr lvl="0">
                <a:defRPr/>
              </a:pPr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800">
                <a:solidFill>
                  <a:srgbClr val="FFFFFF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3A98EE3D-8CD1-4C3F-BD1C-C98C9596463C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" name="직선 연결선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/>
          <a:ea typeface="맑은 고딕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4.png"/><Relationship Id="rId7" Type="http://schemas.openxmlformats.org/officeDocument/2006/relationships/image" Target="../media/image1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2.png"/><Relationship Id="rId7" Type="http://schemas.openxmlformats.org/officeDocument/2006/relationships/image" Target="../media/image6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야구, 사람, 운동 경기, 스포츠이(가) 표시된 사진"/>
          <p:cNvPicPr>
            <a:picLocks noChangeAspect="1"/>
          </p:cNvPicPr>
          <p:nvPr/>
        </p:nvPicPr>
        <p:blipFill rotWithShape="1">
          <a:blip r:embed="rId4"/>
          <a:srcRect t="20340" b="23400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288634"/>
            <a:ext cx="10113645" cy="743682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Data analysis Project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</a:t>
            </a:r>
            <a:endParaRPr lang="en-US" altLang="ko-KR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ea typeface="소요단풍체 볼드 T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body" sz="half" idx="2"/>
          </p:nvPr>
        </p:nvSpPr>
        <p:spPr>
          <a:xfrm>
            <a:off x="5253718" y="5082851"/>
            <a:ext cx="7004957" cy="1562100"/>
          </a:xfrm>
        </p:spPr>
        <p:txBody>
          <a:bodyPr vert="horz" wrap="square" lIns="91440" tIns="0" rIns="91440" bIns="0" anchor="t">
            <a:noAutofit/>
          </a:bodyPr>
          <a:lstStyle/>
          <a:p>
            <a:pPr rtl="0">
              <a:lnSpc>
                <a:spcPct val="150000"/>
              </a:lnSpc>
              <a:defRPr/>
            </a:pPr>
            <a:r>
              <a:rPr lang="ko-KR" altLang="en-US" sz="2800">
                <a:latin typeface="소요단풍체 볼드 TTF"/>
                <a:ea typeface="소요단풍체 볼드 TTF"/>
              </a:rPr>
              <a:t>조장</a:t>
            </a:r>
            <a:r>
              <a:rPr lang="en-US" altLang="ko-KR" sz="2800">
                <a:latin typeface="소요단풍체 볼드 TTF"/>
                <a:ea typeface="소요단풍체 볼드 TTF"/>
              </a:rPr>
              <a:t>: </a:t>
            </a:r>
            <a:r>
              <a:rPr lang="ko-KR" altLang="en-US" sz="2800">
                <a:latin typeface="소요단풍체 볼드 TTF"/>
                <a:ea typeface="소요단풍체 볼드 TTF"/>
              </a:rPr>
              <a:t>지수현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팀원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: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김설희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선슬기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정종영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최진호</a:t>
            </a:r>
            <a:r>
              <a:rPr lang="en-US" altLang="ko-KR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2800" spc="-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이상혁</a:t>
            </a:r>
            <a:endParaRPr lang="ko-KR" altLang="en-US" sz="2800">
              <a:latin typeface="소요단풍체 볼드 TTF"/>
              <a:ea typeface="소요단풍체 볼드 TTF"/>
            </a:endParaRPr>
          </a:p>
          <a:p>
            <a:pPr rtl="0">
              <a:lnSpc>
                <a:spcPct val="150000"/>
              </a:lnSpc>
              <a:defRPr/>
            </a:pPr>
            <a:endParaRPr lang="en-US" altLang="ko-KR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249112" y="773405"/>
            <a:ext cx="4455281" cy="653993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-191083" y="2418853"/>
            <a:ext cx="4455281" cy="326031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03.</a:t>
            </a:r>
            <a:r>
              <a:rPr lang="ko-KR" altLang="en-US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 </a:t>
            </a:r>
            <a:r>
              <a:rPr lang="ko-KR" altLang="en-US" sz="3600" b="1">
                <a:solidFill>
                  <a:srgbClr val="000000"/>
                </a:solidFill>
                <a:latin typeface="소요단풍체 볼드 TTF"/>
                <a:ea typeface="소요단풍체 볼드 TTF"/>
              </a:rPr>
              <a:t>원인분석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sp>
        <p:nvSpPr>
          <p:cNvPr id="17" name="TextBox 17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2800"/>
              </a:lnSpc>
              <a:defRPr/>
            </a:pPr>
            <a:endParaRPr lang="en-US" sz="2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96877" y="2147731"/>
            <a:ext cx="2723378" cy="243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실제로 데이터분석을 한 결과 구단 별로 연도별 평균이동거리가 줄어드는 변화를 확인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  <a:latin typeface="소요단풍체 볼드 TTF"/>
              <a:ea typeface="소요단풍체 볼드 TTF"/>
              <a:cs typeface="ADLaM Display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>
                <a:solidFill>
                  <a:srgbClr val="808080"/>
                </a:solidFill>
                <a:latin typeface="소요단풍체 볼드 TTF"/>
                <a:ea typeface="소요단풍체 볼드 TTF"/>
                <a:cs typeface="ADLaM Display"/>
                <a:sym typeface="Wingdings"/>
              </a:rPr>
              <a:t> </a:t>
            </a:r>
            <a:r>
              <a:rPr lang="ko-KR" altLang="en-US" sz="1400" b="1">
                <a:solidFill>
                  <a:srgbClr val="808080"/>
                </a:solidFill>
                <a:latin typeface="소요단풍체 볼드 TTF"/>
                <a:ea typeface="소요단풍체 볼드 TTF"/>
                <a:cs typeface="ADLaM Display"/>
                <a:sym typeface="Wingdings"/>
              </a:rPr>
              <a:t>구단 별로 실제 이동거리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808080"/>
                </a:solidFill>
                <a:latin typeface="소요단풍체 볼드 TTF"/>
                <a:ea typeface="소요단풍체 볼드 TTF"/>
                <a:cs typeface="ADLaM Display"/>
                <a:sym typeface="Wingdings"/>
              </a:rPr>
              <a:t>      차이가 줄어들고 있음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400" b="1">
              <a:latin typeface="소요단풍체 볼드 TTF"/>
              <a:ea typeface="소요단풍체 볼드 TTF"/>
              <a:cs typeface="ADLaM Display"/>
              <a:sym typeface="Wingdings"/>
            </a:endParaRP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pic>
        <p:nvPicPr>
          <p:cNvPr id="63" name="그림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91153" y="2409913"/>
            <a:ext cx="5698997" cy="3440457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612235" y="2427901"/>
            <a:ext cx="5689858" cy="342005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6" name="연결선: 꺾임 65"/>
          <p:cNvCxnSpPr/>
          <p:nvPr/>
        </p:nvCxnSpPr>
        <p:spPr>
          <a:xfrm>
            <a:off x="3820690" y="3866372"/>
            <a:ext cx="1244082" cy="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/>
          <p:cNvSpPr txBox="1"/>
          <p:nvPr/>
        </p:nvSpPr>
        <p:spPr>
          <a:xfrm>
            <a:off x="5623625" y="5949002"/>
            <a:ext cx="6003636" cy="25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*</a:t>
            </a:r>
            <a:r>
              <a:rPr lang="ko-KR" altLang="en-US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이동거리가 가장 많은 롯데와 가장 적은 </a:t>
            </a:r>
            <a:r>
              <a:rPr lang="en-US" altLang="ko-KR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KT , 10</a:t>
            </a:r>
            <a:r>
              <a:rPr lang="ko-KR" altLang="en-US" sz="11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개구단의 평균 이동거리</a:t>
            </a:r>
            <a:endParaRPr lang="ko-KR" altLang="en-US" sz="1100">
              <a:solidFill>
                <a:srgbClr val="808080"/>
              </a:solidFill>
              <a:ea typeface="소요단풍체 볼드 TTF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2597" y="4158585"/>
            <a:ext cx="2800101" cy="1775053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584202" y="4095358"/>
            <a:ext cx="2919833" cy="1884395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0359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7721600" y="2187575"/>
            <a:ext cx="4047066" cy="4080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689618" y="538152"/>
            <a:ext cx="4630230" cy="719666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03.</a:t>
            </a:r>
            <a:r>
              <a:rPr lang="ko-KR" altLang="en-US" sz="3600" b="1" i="0" u="none" strike="noStrike">
                <a:solidFill>
                  <a:srgbClr val="000000"/>
                </a:solidFill>
                <a:latin typeface="소요단풍체 볼드 TTF"/>
                <a:ea typeface="소요단풍체 볼드 TTF"/>
              </a:rPr>
              <a:t> </a:t>
            </a:r>
            <a:r>
              <a:rPr lang="ko-KR" altLang="en-US" sz="3600" b="1">
                <a:solidFill>
                  <a:srgbClr val="000000"/>
                </a:solidFill>
                <a:latin typeface="소요단풍체 볼드 TTF"/>
                <a:ea typeface="소요단풍체 볼드 TTF"/>
              </a:rPr>
              <a:t>원인분석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12964" y="2874995"/>
            <a:ext cx="304800" cy="296333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2800"/>
              </a:lnSpc>
              <a:defRPr/>
            </a:pPr>
            <a:endParaRPr lang="en-US" sz="2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990719" y="4159506"/>
            <a:ext cx="304800" cy="29633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10158" y="5397864"/>
            <a:ext cx="304800" cy="296333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57980" y="2805772"/>
            <a:ext cx="3452330" cy="94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2021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 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vs 2024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</a:t>
            </a:r>
          </a:p>
          <a:p>
            <a:pPr lvl="0">
              <a:defRPr/>
            </a:pP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KIA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의 승률을 확인해보면 누적이동거리가 비슷함에도 불구하고 승률의 차이가 심함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558341" y="2434706"/>
          <a:ext cx="3377525" cy="38326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팀명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연도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누정이동거리</a:t>
                      </a: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(km)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승률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0">
                <a:tc rowSpan="10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감탄로드감탄체 TTF"/>
                          <a:ea typeface="감탄로드감탄체 TTF"/>
                        </a:rPr>
                        <a:t>KIA</a:t>
                      </a:r>
                      <a:endParaRPr lang="en-US" altLang="ko-KR" sz="1300">
                        <a:ea typeface="감탄로드감탄체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2015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13057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12045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0.486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10462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0.604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11722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0.486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2019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10742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0.431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2020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10675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2021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9739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10222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0.486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2023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10084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dk1"/>
                          </a:solidFill>
                          <a:effectLst/>
                          <a:ea typeface="소요단풍체 볼드 TTF"/>
                        </a:rPr>
                        <a:t>2024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dk1"/>
                          </a:solidFill>
                          <a:effectLst/>
                          <a:ea typeface="소요단풍체 볼드 TTF"/>
                        </a:rPr>
                        <a:t>9291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dk1"/>
                          </a:solidFill>
                          <a:effectLst/>
                          <a:ea typeface="소요단풍체 볼드 TTF"/>
                        </a:rPr>
                        <a:t>0.604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4103001" y="2431401"/>
          <a:ext cx="3377525" cy="38326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팀명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연도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누정이동거리</a:t>
                      </a: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(km)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소요단풍체 볼드 TTF"/>
                          <a:ea typeface="소요단풍체 볼드 TTF"/>
                        </a:rPr>
                        <a:t>승률</a:t>
                      </a:r>
                      <a:endParaRPr lang="ko-KR" altLang="en-US" sz="1100">
                        <a:ea typeface="소요단풍체 볼드 TTF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20">
                <a:tc rowSpan="10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endParaRPr lang="ko-KR" altLang="en-US" sz="1300" b="1">
                        <a:latin typeface="감탄로드감탄체 TTF"/>
                        <a:ea typeface="감탄로드감탄체 T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감탄로드감탄체 TTF"/>
                          <a:ea typeface="감탄로드감탄체 TTF"/>
                        </a:rPr>
                        <a:t>롯데</a:t>
                      </a:r>
                      <a:endParaRPr lang="ko-KR" altLang="en-US" sz="1400" b="1">
                        <a:ea typeface="감탄로드감탄체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2015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13215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3057B9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0.458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11238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0.458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12692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0.556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11508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0.472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2019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11065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0.333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2020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10082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0.493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2021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10046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0.451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accen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2022</a:t>
                      </a:r>
                      <a:endParaRPr lang="en-US" altLang="ko-KR" sz="1200" b="1">
                        <a:solidFill>
                          <a:schemeClr val="accen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accen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9981</a:t>
                      </a:r>
                      <a:endParaRPr lang="en-US" altLang="ko-KR" sz="1200" b="1">
                        <a:solidFill>
                          <a:schemeClr val="accen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chemeClr val="accen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소요단풍체 볼드 TTF"/>
                          <a:ea typeface="소요단풍체 볼드 TTF"/>
                        </a:rPr>
                        <a:t>0.444</a:t>
                      </a:r>
                      <a:endParaRPr lang="en-US" altLang="ko-KR" sz="1200" b="1">
                        <a:solidFill>
                          <a:schemeClr val="accen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2023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10732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0.472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2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2024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소요단풍체 볼드 TTF"/>
                          <a:ea typeface="소요단풍체 볼드 TTF"/>
                        </a:rPr>
                        <a:t>11107</a:t>
                      </a:r>
                      <a:endParaRPr lang="en-US" altLang="ko-KR" sz="11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>
                          <a:latin typeface="소요단풍체 볼드 TTF"/>
                          <a:ea typeface="소요단풍체 볼드 TTF"/>
                        </a:rPr>
                        <a:t>0.458</a:t>
                      </a:r>
                      <a:endParaRPr lang="en-US" altLang="ko-KR" sz="1100" b="1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8371504" y="4085815"/>
            <a:ext cx="3384292" cy="94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2015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 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vs 2022</a:t>
            </a: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년</a:t>
            </a:r>
          </a:p>
          <a:p>
            <a:pPr lvl="0"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누적이동거리가 차이가 나지만 승률의 차이가 적음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26710" y="5319205"/>
            <a:ext cx="3325976" cy="946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결론</a:t>
            </a:r>
          </a:p>
          <a:p>
            <a:pPr lvl="0">
              <a:defRPr/>
            </a:pPr>
            <a:r>
              <a:rPr lang="ko-KR" altLang="en-US" sz="1400">
                <a:solidFill>
                  <a:srgbClr val="59595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이동거리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가 </a:t>
            </a:r>
            <a:r>
              <a:rPr lang="ko-KR" altLang="en-US" sz="1400">
                <a:solidFill>
                  <a:srgbClr val="59595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팀의 경기승률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에 </a:t>
            </a:r>
            <a:r>
              <a:rPr lang="ko-KR" altLang="en-US" sz="1400">
                <a:solidFill>
                  <a:srgbClr val="595959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직접적인 영향을 미치지 않는다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는 사실을 확인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8198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3666" y="660400"/>
            <a:ext cx="2082800" cy="5164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7341" y="32014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322050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72870" y="2679290"/>
            <a:ext cx="1004626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03.</a:t>
            </a:r>
            <a:r>
              <a:rPr lang="ko-KR" altLang="en-US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목표 수정 및 새로운 접근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210" y="752397"/>
            <a:ext cx="2109755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03.</a:t>
            </a: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목표 수정 및 새로운 접근</a:t>
            </a:r>
            <a:endParaRPr lang="ko-KR" altLang="en-US" sz="11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654800"/>
            <a:ext cx="121920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5066" y="516466"/>
            <a:ext cx="1744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437466" y="-1862666"/>
            <a:ext cx="5317067" cy="107018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" y="2428875"/>
            <a:ext cx="9065510" cy="4741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66358" y="2457320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595959"/>
                </a:solidFill>
                <a:latin typeface="소요단풍체 볼드 TTF"/>
                <a:ea typeface="소요단풍체 볼드 TTF"/>
              </a:rPr>
              <a:t>01</a:t>
            </a:r>
            <a:endParaRPr lang="en-US" sz="2800" b="0" i="0" u="none" strike="noStrike">
              <a:solidFill>
                <a:srgbClr val="595959"/>
              </a:solidFill>
              <a:ea typeface="소요단풍체 볼드 TTF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25358" y="2400948"/>
            <a:ext cx="7747604" cy="3979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900" kern="1200">
                <a:solidFill>
                  <a:srgbClr val="808080"/>
                </a:solidFill>
                <a:latin typeface="맑은 고딕"/>
              </a:rPr>
              <a:t>새로운 방향</a:t>
            </a:r>
            <a:r>
              <a:rPr lang="en-US" sz="1900" kern="1200">
                <a:solidFill>
                  <a:srgbClr val="808080"/>
                </a:solidFill>
                <a:latin typeface="맑은 고딕"/>
                <a:ea typeface="맑은 고딕"/>
              </a:rPr>
              <a:t>: </a:t>
            </a:r>
            <a:r>
              <a:rPr lang="ko-KR" sz="1900" kern="1200">
                <a:solidFill>
                  <a:srgbClr val="808080"/>
                </a:solidFill>
                <a:latin typeface="맑은 고딕"/>
              </a:rPr>
              <a:t>이동거리 외의 다른 요인들이 승률에 미치는 영향 분석</a:t>
            </a:r>
            <a:endParaRPr lang="ko-KR" altLang="en-US" sz="1900" b="0" i="0" u="none" strike="noStrike">
              <a:solidFill>
                <a:srgbClr val="808080"/>
              </a:solidFill>
              <a:latin typeface="맑은 고딕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0733" y="3153833"/>
            <a:ext cx="9084949" cy="4741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29316" y="3214158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595959"/>
                </a:solidFill>
                <a:latin typeface="소요단풍체 볼드 TTF"/>
                <a:ea typeface="소요단풍체 볼드 TTF"/>
              </a:rPr>
              <a:t>0</a:t>
            </a:r>
            <a:r>
              <a:rPr lang="en-US" altLang="ko-KR" sz="2800" b="0" i="0" u="none" strike="noStrike">
                <a:solidFill>
                  <a:srgbClr val="595959"/>
                </a:solidFill>
                <a:latin typeface="소요단풍체 볼드 TTF"/>
                <a:ea typeface="소요단풍체 볼드 TTF"/>
              </a:rPr>
              <a:t>2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6025" y="3887257"/>
            <a:ext cx="9110046" cy="4741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1834" y="4587983"/>
            <a:ext cx="9129484" cy="474133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sp>
        <p:nvSpPr>
          <p:cNvPr id="24" name="TextBox 24"/>
          <p:cNvSpPr txBox="1"/>
          <p:nvPr/>
        </p:nvSpPr>
        <p:spPr>
          <a:xfrm>
            <a:off x="3011736" y="1315054"/>
            <a:ext cx="5924763" cy="9059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altLang="en-US" sz="4200">
                <a:solidFill>
                  <a:schemeClr val="dk1"/>
                </a:solidFill>
                <a:latin typeface="소요단풍체 볼드 TTF"/>
                <a:ea typeface="소요단풍체 볼드 TTF"/>
              </a:rPr>
              <a:t>목표 수정 및 새로운 접근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84425" y="1532466"/>
            <a:ext cx="457200" cy="457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27583" y="1532466"/>
            <a:ext cx="457200" cy="457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6733" y="2343150"/>
            <a:ext cx="10168467" cy="7882"/>
          </a:xfrm>
          <a:prstGeom prst="rect">
            <a:avLst/>
          </a:prstGeom>
        </p:spPr>
      </p:pic>
      <p:sp>
        <p:nvSpPr>
          <p:cNvPr id="31" name="TextBox 3"/>
          <p:cNvSpPr txBox="1"/>
          <p:nvPr/>
        </p:nvSpPr>
        <p:spPr>
          <a:xfrm>
            <a:off x="844550" y="584200"/>
            <a:ext cx="1696097" cy="228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Data analysis Project</a:t>
            </a:r>
            <a:r>
              <a:rPr lang="en-US" altLang="ko-KR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</a:t>
            </a:r>
            <a:endParaRPr lang="en-US" altLang="ko-KR" sz="1100" b="0" i="0" u="none" strike="noStrike">
              <a:solidFill>
                <a:srgbClr val="212121"/>
              </a:solidFill>
              <a:latin typeface="맑은 고딕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2637215" y="3145366"/>
            <a:ext cx="4919261" cy="3979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900" kern="1200">
                <a:solidFill>
                  <a:srgbClr val="808080"/>
                </a:solidFill>
                <a:latin typeface="맑은 고딕"/>
              </a:rPr>
              <a:t>팀별 타자</a:t>
            </a:r>
            <a:r>
              <a:rPr lang="en-US" sz="1900" kern="1200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lang="ko-KR" sz="1900" kern="1200">
                <a:solidFill>
                  <a:srgbClr val="808080"/>
                </a:solidFill>
                <a:latin typeface="맑은 고딕"/>
              </a:rPr>
              <a:t>투수</a:t>
            </a:r>
            <a:r>
              <a:rPr lang="en-US" sz="1900" kern="1200">
                <a:solidFill>
                  <a:srgbClr val="808080"/>
                </a:solidFill>
                <a:latin typeface="맑은 고딕"/>
                <a:ea typeface="맑은 고딕"/>
              </a:rPr>
              <a:t>, </a:t>
            </a:r>
            <a:r>
              <a:rPr lang="ko-KR" sz="1900" kern="1200">
                <a:solidFill>
                  <a:srgbClr val="808080"/>
                </a:solidFill>
                <a:latin typeface="맑은 고딕"/>
              </a:rPr>
              <a:t>수비 등의 기록 데이터 활용</a:t>
            </a:r>
            <a:endParaRPr lang="ko-KR" altLang="en-US" sz="1900" b="0" i="0" u="none" strike="noStrike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1772" y="3871212"/>
            <a:ext cx="6096000" cy="34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900" kern="1200">
                <a:solidFill>
                  <a:srgbClr val="808080"/>
                </a:solidFill>
                <a:latin typeface="맑은 고딕"/>
              </a:rPr>
              <a:t>목표 재설정</a:t>
            </a:r>
            <a:endParaRPr lang="ko-KR" altLang="en-US" sz="1900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3088" y="4580922"/>
            <a:ext cx="6096000" cy="341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900" kern="1200">
                <a:solidFill>
                  <a:srgbClr val="808080"/>
                </a:solidFill>
                <a:latin typeface="맑은 고딕"/>
              </a:rPr>
              <a:t>팀 성적에 영향을 미치는 주요 요인 파악</a:t>
            </a:r>
            <a:endParaRPr lang="ko-KR" altLang="en-US" sz="1900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3351" y="3826253"/>
            <a:ext cx="1003040" cy="52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595959"/>
                </a:solidFill>
                <a:latin typeface="소요단풍체 볼드 TTF"/>
                <a:ea typeface="소요단풍체 볼드 TTF"/>
              </a:rPr>
              <a:t>0</a:t>
            </a:r>
            <a:r>
              <a:rPr lang="en-US" altLang="ko-KR" sz="2800" b="0" i="0" u="none" strike="noStrike">
                <a:solidFill>
                  <a:srgbClr val="595959"/>
                </a:solidFill>
                <a:latin typeface="소요단풍체 볼드 TTF"/>
                <a:ea typeface="소요단풍체 볼드 TTF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72876" y="4531103"/>
            <a:ext cx="1003040" cy="52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595959"/>
                </a:solidFill>
                <a:latin typeface="소요단풍체 볼드 TTF"/>
                <a:ea typeface="소요단풍체 볼드 TTF"/>
              </a:rPr>
              <a:t>0</a:t>
            </a:r>
            <a:r>
              <a:rPr lang="en-US" altLang="ko-KR" sz="2800" b="0" i="0" u="none" strike="noStrike">
                <a:solidFill>
                  <a:srgbClr val="595959"/>
                </a:solidFill>
                <a:latin typeface="소요단풍체 볼드 TTF"/>
                <a:ea typeface="소요단풍체 볼드 TTF"/>
              </a:rPr>
              <a:t>4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810750" y="-744681"/>
            <a:ext cx="1939637" cy="12988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P15</a:t>
            </a:r>
            <a:r>
              <a:rPr lang="ko-KR" altLang="en-US"/>
              <a:t>로 변경했음</a:t>
            </a:r>
          </a:p>
          <a:p>
            <a:pPr algn="ctr">
              <a:defRPr/>
            </a:pPr>
            <a:r>
              <a:rPr lang="ko-KR" altLang="en-US"/>
              <a:t>삭제 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252133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24600" y="2396066"/>
            <a:ext cx="1193800" cy="1193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altLang="en-US" sz="3600" b="1">
                <a:solidFill>
                  <a:schemeClr val="dk1"/>
                </a:solidFill>
                <a:latin typeface="소요단풍체 볼드 TTF"/>
                <a:ea typeface="소요단풍체 볼드 TTF"/>
              </a:rPr>
              <a:t>목표 수정 및 새로운 접근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접근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08200" y="2472266"/>
            <a:ext cx="3293533" cy="38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FFE992"/>
                </a:solidFill>
                <a:latin typeface="Cafe24 Ohsquare air"/>
              </a:rPr>
              <a:t>1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91266" y="3132666"/>
            <a:ext cx="3302000" cy="381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212121"/>
                </a:solidFill>
                <a:latin typeface="Cafe24 Ohsquare air"/>
              </a:rPr>
              <a:t>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8866" y="4487333"/>
            <a:ext cx="10744200" cy="18965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4944533" y="2980266"/>
            <a:ext cx="2311400" cy="8466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727181" y="2195656"/>
            <a:ext cx="3669177" cy="618066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300" kern="1200">
                <a:latin typeface="소요단풍체 볼드 TTF"/>
                <a:ea typeface="소요단풍체 볼드 TTF"/>
              </a:rPr>
              <a:t>승률과의 상관관계를 분석해 거리 외의 요인 예측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6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이동거리와 승률 관계 확인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600" kern="1200">
                <a:latin typeface="소요단풍체 볼드 TTF"/>
                <a:ea typeface="소요단풍체 볼드 TTF"/>
              </a:rPr>
              <a:t>승률에 미치는 요인 분석 필요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</a:t>
            </a:r>
            <a:r>
              <a:rPr lang="ko-KR" altLang="en-US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목적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 외 승률에 미치는 다른 요인 분석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팀 승률 예측 분석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2463800" y="5427133"/>
            <a:ext cx="1380066" cy="846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3466" y="2396066"/>
            <a:ext cx="1193800" cy="1193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수정 원인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84467" y="4428067"/>
            <a:ext cx="304800" cy="29633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8866" y="4428067"/>
            <a:ext cx="304800" cy="296333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2" name="TextBox 18"/>
          <p:cNvSpPr txBox="1"/>
          <p:nvPr/>
        </p:nvSpPr>
        <p:spPr>
          <a:xfrm>
            <a:off x="7999206" y="3070225"/>
            <a:ext cx="3005345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300" kern="1200">
                <a:latin typeface="소요단풍체 볼드 TTF"/>
                <a:ea typeface="소요단풍체 볼드 TTF"/>
              </a:rPr>
              <a:t>중요 요인들을 기반으로 미래 승률 예측</a:t>
            </a:r>
          </a:p>
        </p:txBody>
      </p:sp>
      <p:sp>
        <p:nvSpPr>
          <p:cNvPr id="33" name="화살표: 오른쪽 32"/>
          <p:cNvSpPr/>
          <p:nvPr/>
        </p:nvSpPr>
        <p:spPr>
          <a:xfrm rot="5381122">
            <a:off x="9239990" y="2737714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>
            <a:solidFill>
              <a:srgbClr val="FFE99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6035" y="399971"/>
            <a:ext cx="2109755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03.</a:t>
            </a: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목표 수정 및 새로운 접근</a:t>
            </a:r>
            <a:endParaRPr lang="ko-KR" altLang="en-US" sz="11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899" y="641349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1141" y="32014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322050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04.2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목표</a:t>
            </a: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팀 성적 요인 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5598" y="669586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743321" y="1363614"/>
            <a:ext cx="4455281" cy="535951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수집</a:t>
            </a:r>
            <a:endParaRPr lang="ko-KR" altLang="en-US" sz="3600">
              <a:solidFill>
                <a:schemeClr val="dk1"/>
              </a:solidFill>
              <a:latin typeface="소요단풍체 볼드 TTF"/>
              <a:ea typeface="소요단풍체 볼드 TTF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pic>
        <p:nvPicPr>
          <p:cNvPr id="7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3621" y="2175270"/>
            <a:ext cx="4630153" cy="320163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0673" y="2853128"/>
            <a:ext cx="4601286" cy="2440344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42257" y="5394326"/>
            <a:ext cx="4791756" cy="76647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pic>
        <p:nvPicPr>
          <p:cNvPr id="7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6551902" y="950816"/>
            <a:ext cx="4455281" cy="6177988"/>
          </a:xfrm>
          <a:prstGeom prst="rect">
            <a:avLst/>
          </a:prstGeom>
        </p:spPr>
      </p:pic>
      <p:pic>
        <p:nvPicPr>
          <p:cNvPr id="77" name="그림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5999" y="2280129"/>
            <a:ext cx="5423477" cy="2987982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24785" y="2233837"/>
            <a:ext cx="5515498" cy="307730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9800" y="2249970"/>
            <a:ext cx="2770801" cy="27097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937250" y="5394326"/>
            <a:ext cx="5617256" cy="76647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8793" y="5508706"/>
            <a:ext cx="4580753" cy="105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 수집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팀별 타자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투수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수비 기록 데이터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400" b="1">
              <a:latin typeface="소요단풍체 볼드 TTF"/>
              <a:ea typeface="소요단풍체 볼드 TTF"/>
              <a:cs typeface="ADLaM Display"/>
              <a:sym typeface="Wingdings"/>
            </a:endParaRP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96000" y="5508706"/>
            <a:ext cx="4580753" cy="105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 수집</a:t>
            </a:r>
            <a:r>
              <a:rPr lang="en-US" altLang="ko-KR" sz="14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연도별 승률 데이터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1400" b="1">
              <a:latin typeface="소요단풍체 볼드 TTF"/>
              <a:ea typeface="소요단풍체 볼드 TTF"/>
              <a:cs typeface="ADLaM Display"/>
              <a:sym typeface="Wingdings"/>
            </a:endParaRPr>
          </a:p>
          <a:p>
            <a:pPr lvl="0">
              <a:defRPr/>
            </a:pPr>
            <a:endParaRPr lang="ko-KR" altLang="en-US" sz="1400">
              <a:solidFill>
                <a:srgbClr val="808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887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5576035" y="-4509235"/>
            <a:ext cx="1031464" cy="1137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215567" y="83332"/>
            <a:ext cx="4455281" cy="803672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36600" y="866753"/>
            <a:ext cx="9506208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수집</a:t>
            </a:r>
            <a:endParaRPr lang="ko-KR" altLang="en-US" sz="3600">
              <a:solidFill>
                <a:schemeClr val="dk1"/>
              </a:solidFill>
              <a:latin typeface="소요단풍체 볼드 TTF"/>
              <a:ea typeface="소요단풍체 볼드 TTF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sp>
        <p:nvSpPr>
          <p:cNvPr id="17" name="TextBox 17"/>
          <p:cNvSpPr txBox="1"/>
          <p:nvPr/>
        </p:nvSpPr>
        <p:spPr>
          <a:xfrm>
            <a:off x="1335876" y="3566972"/>
            <a:ext cx="694266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2800"/>
              </a:lnSpc>
              <a:defRPr/>
            </a:pPr>
            <a:endParaRPr lang="en-US" sz="2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pic>
        <p:nvPicPr>
          <p:cNvPr id="73" name="내용 개체 틀 4"/>
          <p:cNvPicPr>
            <a:picLocks noGrp="1" noChangeAspect="1"/>
          </p:cNvPicPr>
          <p:nvPr/>
        </p:nvPicPr>
        <p:blipFill rotWithShape="1">
          <a:blip r:embed="rId6"/>
          <a:srcRect t="16910" b="4860"/>
          <a:stretch>
            <a:fillRect/>
          </a:stretch>
        </p:blipFill>
        <p:spPr>
          <a:xfrm>
            <a:off x="575774" y="2149267"/>
            <a:ext cx="7866873" cy="4057531"/>
          </a:xfrm>
          <a:prstGeom prst="rect">
            <a:avLst/>
          </a:prstGeom>
          <a:noFill/>
        </p:spPr>
      </p:pic>
      <p:pic>
        <p:nvPicPr>
          <p:cNvPr id="75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10151726" y="2656049"/>
            <a:ext cx="1179848" cy="272574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9344025" y="3579184"/>
            <a:ext cx="2898322" cy="88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300">
                <a:solidFill>
                  <a:srgbClr val="595959"/>
                </a:solidFill>
                <a:latin typeface="HY견고딕"/>
                <a:ea typeface="HY견고딕"/>
              </a:rPr>
              <a:t>데이터 통합</a:t>
            </a:r>
            <a:r>
              <a:rPr lang="en-US" altLang="ko-KR" sz="1300">
                <a:solidFill>
                  <a:srgbClr val="595959"/>
                </a:solidFill>
                <a:latin typeface="HY견고딕"/>
                <a:ea typeface="HY견고딕"/>
              </a:rPr>
              <a:t>: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팀별 데이터를 하나의 데이터셋으로 결합 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(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팀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결합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기록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</a:t>
            </a: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저장</a:t>
            </a:r>
            <a:r>
              <a:rPr lang="en-US" altLang="ko-KR" sz="1300">
                <a:solidFill>
                  <a:srgbClr val="808080"/>
                </a:solidFill>
                <a:latin typeface="HY견고딕"/>
                <a:ea typeface="HY견고딕"/>
              </a:rPr>
              <a:t>_real.py)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HY견고딕"/>
                <a:ea typeface="HY견고딕"/>
              </a:rPr>
              <a:t>숫자형 데이터로 변환하여 분석 준비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cxnSp>
        <p:nvCxnSpPr>
          <p:cNvPr id="78" name="연결선: 꺾임 77"/>
          <p:cNvCxnSpPr/>
          <p:nvPr/>
        </p:nvCxnSpPr>
        <p:spPr>
          <a:xfrm rot="10800000">
            <a:off x="8487941" y="3997584"/>
            <a:ext cx="808460" cy="2165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09557" y="2184917"/>
            <a:ext cx="7867001" cy="406153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정제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813356" y="2404382"/>
            <a:ext cx="3910693" cy="2777283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ko-KR" altLang="en-US">
              <a:solidFill>
                <a:srgbClr val="FFFFFF"/>
              </a:solidFill>
              <a:latin typeface="HY견고딕"/>
              <a:ea typeface="HY견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결측값을 평균값으로 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대체 데이터 표준화 진행</a:t>
            </a:r>
          </a:p>
          <a:p>
            <a:pPr algn="ctr">
              <a:lnSpc>
                <a:spcPct val="100000"/>
              </a:lnSpc>
              <a:defRPr/>
            </a:pPr>
            <a:endParaRPr lang="ko-KR" altLang="en-US">
              <a:solidFill>
                <a:srgbClr val="808080"/>
              </a:solidFill>
              <a:latin typeface="HY견고딕"/>
              <a:ea typeface="HY견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차원 축소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 주성분 분석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(PCA) 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적용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주요 특성 추출 및 데이터 차원 축소</a:t>
            </a:r>
          </a:p>
          <a:p>
            <a:pPr algn="ctr">
              <a:lnSpc>
                <a:spcPct val="100000"/>
              </a:lnSpc>
              <a:defRPr/>
            </a:pPr>
            <a:endParaRPr lang="ko-KR" altLang="en-US">
              <a:solidFill>
                <a:srgbClr val="808080"/>
              </a:solidFill>
              <a:latin typeface="HY견고딕"/>
              <a:ea typeface="HY견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타겟 변수 및 피처 설정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 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타겟 변수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 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승률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피처</a:t>
            </a:r>
            <a:r>
              <a:rPr lang="en-US" altLang="ko-KR">
                <a:solidFill>
                  <a:srgbClr val="808080"/>
                </a:solidFill>
                <a:latin typeface="HY견고딕"/>
                <a:ea typeface="HY견고딕"/>
              </a:rPr>
              <a:t>: </a:t>
            </a:r>
            <a:r>
              <a:rPr lang="ko-KR" altLang="en-US">
                <a:solidFill>
                  <a:srgbClr val="808080"/>
                </a:solidFill>
                <a:latin typeface="HY견고딕"/>
                <a:ea typeface="HY견고딕"/>
              </a:rPr>
              <a:t>숫자형 변수들</a:t>
            </a:r>
          </a:p>
          <a:p>
            <a:pPr algn="l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pic>
        <p:nvPicPr>
          <p:cNvPr id="46" name="Picture 7" descr="성과 저하를 보여주는 돋보기"/>
          <p:cNvPicPr>
            <a:picLocks noChangeAspect="1"/>
          </p:cNvPicPr>
          <p:nvPr/>
        </p:nvPicPr>
        <p:blipFill rotWithShape="1">
          <a:blip r:embed="rId5"/>
          <a:srcRect r="25260"/>
          <a:stretch>
            <a:fillRect/>
          </a:stretch>
        </p:blipFill>
        <p:spPr>
          <a:xfrm>
            <a:off x="1269929" y="2027723"/>
            <a:ext cx="4402400" cy="3749374"/>
          </a:xfrm>
          <a:prstGeom prst="rect">
            <a:avLst/>
          </a:prstGeom>
          <a:noFill/>
        </p:spPr>
      </p:pic>
      <p:sp>
        <p:nvSpPr>
          <p:cNvPr id="48" name="직사각형 47"/>
          <p:cNvSpPr/>
          <p:nvPr/>
        </p:nvSpPr>
        <p:spPr>
          <a:xfrm>
            <a:off x="6885474" y="2426540"/>
            <a:ext cx="3804296" cy="2739701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정제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647112" y="2376129"/>
            <a:ext cx="6178068" cy="3706091"/>
            <a:chOff x="647112" y="1909404"/>
            <a:chExt cx="6178068" cy="370609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47112" y="1909404"/>
              <a:ext cx="6178068" cy="3706090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88582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552574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232931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908299" y="5392999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flipH="1">
              <a:off x="883511" y="5334907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1544818" y="532538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2238782" y="532538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2900089" y="532538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858944" y="2325340"/>
            <a:ext cx="4726634" cy="3755717"/>
            <a:chOff x="6858944" y="1858614"/>
            <a:chExt cx="4726634" cy="3755717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858944" y="1858614"/>
              <a:ext cx="4726633" cy="3755717"/>
            </a:xfrm>
            <a:prstGeom prst="rect">
              <a:avLst/>
            </a:prstGeom>
          </p:spPr>
        </p:pic>
        <p:sp>
          <p:nvSpPr>
            <p:cNvPr id="65" name="직사각형 64"/>
            <p:cNvSpPr/>
            <p:nvPr/>
          </p:nvSpPr>
          <p:spPr>
            <a:xfrm>
              <a:off x="7044266" y="54035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7040137" y="5326441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044266" y="4974958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044266" y="4565383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044266" y="4153087"/>
              <a:ext cx="124557" cy="11025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7040137" y="4905980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7040137" y="4486880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7040137" y="4071862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608092" y="263114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flipH="1">
              <a:off x="7564222" y="2558264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608092" y="2488271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608092" y="2337776"/>
              <a:ext cx="88839" cy="1028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500">
                <a:solidFill>
                  <a:srgbClr val="80808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flipH="1">
              <a:off x="7564222" y="2417294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7564222" y="2287754"/>
              <a:ext cx="239804" cy="241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</a:rPr>
                <a:t>-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857249" y="1877785"/>
            <a:ext cx="4626429" cy="35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주요 요인들과 승률의 상관관계 확인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654800"/>
            <a:ext cx="121920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641" y="516466"/>
            <a:ext cx="17441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437466" y="-1862666"/>
            <a:ext cx="5317067" cy="107018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" y="3048000"/>
            <a:ext cx="4682067" cy="4741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37733" y="3098800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2108" y="3022600"/>
            <a:ext cx="2263926" cy="3979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주제 선정 이유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7600" y="3048000"/>
            <a:ext cx="4775200" cy="4741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307667" y="3098800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02993" y="3022600"/>
            <a:ext cx="4830232" cy="389466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lvl="0">
              <a:lnSpc>
                <a:spcPct val="103749"/>
              </a:lnSpc>
              <a:spcBef>
                <a:spcPts val="0"/>
              </a:spcBef>
              <a:defRPr/>
            </a:pP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1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차 목표 </a:t>
            </a: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: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 이동거리와 승률 분석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0733" y="4030133"/>
            <a:ext cx="4682067" cy="4741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329266" y="4080933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61633" y="4015316"/>
            <a:ext cx="3750949" cy="3894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목표 수정 및 새로운 접근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80667" y="4030133"/>
            <a:ext cx="4775200" cy="474133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299200" y="4080933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31566" y="4024841"/>
            <a:ext cx="4483447" cy="3894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2400" b="0" i="0" u="none" strike="noStrike">
                <a:solidFill>
                  <a:srgbClr val="212121"/>
                </a:solidFill>
                <a:latin typeface="맑은 고딕"/>
              </a:rPr>
              <a:t>2</a:t>
            </a: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차 목표 </a:t>
            </a:r>
            <a:r>
              <a:rPr lang="en-US" altLang="ko-KR" sz="2400" b="0" i="0" u="none" strike="noStrike">
                <a:solidFill>
                  <a:srgbClr val="212121"/>
                </a:solidFill>
                <a:latin typeface="맑은 고딕"/>
              </a:rPr>
              <a:t>:</a:t>
            </a: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 팀 성적 요인 분석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9200" y="5063067"/>
            <a:ext cx="4682067" cy="4741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37733" y="5113867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90208" y="5029200"/>
            <a:ext cx="4093719" cy="389466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lvl="0">
              <a:lnSpc>
                <a:spcPct val="103749"/>
              </a:lnSpc>
              <a:spcBef>
                <a:spcPts val="0"/>
              </a:spcBef>
              <a:defRPr/>
            </a:pP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2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차 목표 </a:t>
            </a:r>
            <a:r>
              <a:rPr lang="en-US" altLang="ko-KR" sz="2400" spc="-100">
                <a:solidFill>
                  <a:srgbClr val="212121"/>
                </a:solidFill>
                <a:latin typeface="맑은 고딕"/>
              </a:rPr>
              <a:t>:</a:t>
            </a:r>
            <a:r>
              <a:rPr lang="ko-KR" altLang="en-US" sz="2400" spc="-100">
                <a:solidFill>
                  <a:srgbClr val="212121"/>
                </a:solidFill>
                <a:latin typeface="맑은 고딕"/>
              </a:rPr>
              <a:t> 팀 승률 예측 분석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97600" y="5063067"/>
            <a:ext cx="4775200" cy="474133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6307667" y="5113867"/>
            <a:ext cx="516466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800" b="0" i="0" u="none" strike="noStrike">
                <a:solidFill>
                  <a:srgbClr val="212121"/>
                </a:solidFill>
                <a:latin typeface="맑은 고딕"/>
                <a:ea typeface="맑은 고딕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30508" y="5048250"/>
            <a:ext cx="3158066" cy="3894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400" b="0" i="0" u="none" strike="noStrike">
                <a:solidFill>
                  <a:srgbClr val="212121"/>
                </a:solidFill>
                <a:latin typeface="맑은 고딕"/>
              </a:rPr>
              <a:t>한계점 및 개선 방안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31655808" y="1431655808"/>
            <a:ext cx="1431655808" cy="1431655808"/>
            <a:chOff x="0" y="0"/>
            <a:chExt cx="914400" cy="914400"/>
          </a:xfrm>
        </p:grpSpPr>
      </p:grpSp>
      <p:sp>
        <p:nvSpPr>
          <p:cNvPr id="24" name="TextBox 24"/>
          <p:cNvSpPr txBox="1"/>
          <p:nvPr/>
        </p:nvSpPr>
        <p:spPr>
          <a:xfrm>
            <a:off x="4121107" y="1331772"/>
            <a:ext cx="4231648" cy="9059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6700" b="0" i="0" u="none" strike="noStrike">
                <a:solidFill>
                  <a:srgbClr val="212121"/>
                </a:solidFill>
                <a:latin typeface="맑은 고딕"/>
              </a:rPr>
              <a:t>분석과정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37000" y="1532466"/>
            <a:ext cx="457200" cy="457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89333" y="1532466"/>
            <a:ext cx="457200" cy="457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6733" y="2438400"/>
            <a:ext cx="10168467" cy="7882"/>
          </a:xfrm>
          <a:prstGeom prst="rect">
            <a:avLst/>
          </a:prstGeom>
        </p:spPr>
      </p:pic>
      <p:sp>
        <p:nvSpPr>
          <p:cNvPr id="31" name="TextBox 3"/>
          <p:cNvSpPr txBox="1"/>
          <p:nvPr/>
        </p:nvSpPr>
        <p:spPr>
          <a:xfrm>
            <a:off x="1374775" y="584200"/>
            <a:ext cx="1618342" cy="228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ko-KR" altLang="en-US" sz="10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</a:rPr>
              <a:t>분석과정</a:t>
            </a:r>
            <a:endParaRPr lang="ko-KR" altLang="en-US" sz="1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정제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8849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04.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성적 요인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24062" y="2611437"/>
            <a:ext cx="8524875" cy="32067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수현조장님 히트맵 여기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3666" y="660400"/>
            <a:ext cx="2082800" cy="5164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1141" y="32014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56900" y="322050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63345" y="2717390"/>
            <a:ext cx="1004626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05.3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목표</a:t>
            </a:r>
            <a:r>
              <a:rPr lang="en-US" altLang="ko-KR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55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팀 승률 예측분석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1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1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3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모델 적용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1140076" y="2015702"/>
            <a:ext cx="3974747" cy="3737364"/>
            <a:chOff x="5458984" y="929152"/>
            <a:chExt cx="5928344" cy="2707109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5458984" y="9291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76175" y="94634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사용한 회귀 모델</a:t>
              </a:r>
              <a:endParaRPr lang="en-US" sz="1400" kern="1200">
                <a:latin typeface="HY견고딕"/>
                <a:ea typeface="HY견고딕"/>
              </a:endParaRPr>
            </a:p>
          </p:txBody>
        </p:sp>
        <p:sp>
          <p:nvSpPr>
            <p:cNvPr id="53" name="사각형: 둥근 모서리 52"/>
            <p:cNvSpPr/>
            <p:nvPr/>
          </p:nvSpPr>
          <p:spPr>
            <a:xfrm>
              <a:off x="5458984" y="13216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76175" y="133883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선형 회귀 </a:t>
              </a:r>
              <a:r>
                <a:rPr lang="en-US" sz="1400" kern="1200">
                  <a:latin typeface="HY견고딕"/>
                  <a:ea typeface="HY견고딕"/>
                </a:rPr>
                <a:t>(Linear Regression)</a:t>
              </a:r>
            </a:p>
          </p:txBody>
        </p:sp>
        <p:sp>
          <p:nvSpPr>
            <p:cNvPr id="55" name="사각형: 둥근 모서리 54"/>
            <p:cNvSpPr/>
            <p:nvPr/>
          </p:nvSpPr>
          <p:spPr>
            <a:xfrm>
              <a:off x="5458984" y="17141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76175" y="173132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릿지 회귀 </a:t>
              </a:r>
              <a:r>
                <a:rPr lang="en-US" sz="1400" kern="1200">
                  <a:latin typeface="HY견고딕"/>
                  <a:ea typeface="HY견고딕"/>
                </a:rPr>
                <a:t>(Ridge Regression)</a:t>
              </a:r>
            </a:p>
          </p:txBody>
        </p:sp>
        <p:sp>
          <p:nvSpPr>
            <p:cNvPr id="57" name="사각형: 둥근 모서리 56"/>
            <p:cNvSpPr/>
            <p:nvPr/>
          </p:nvSpPr>
          <p:spPr>
            <a:xfrm>
              <a:off x="5458984" y="210662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76175" y="212381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라쏘 회귀 </a:t>
              </a:r>
              <a:r>
                <a:rPr lang="en-US" sz="1400" kern="1200">
                  <a:latin typeface="HY견고딕"/>
                  <a:ea typeface="HY견고딕"/>
                </a:rPr>
                <a:t>(Lasso Regression)</a:t>
              </a:r>
            </a:p>
          </p:txBody>
        </p:sp>
        <p:sp>
          <p:nvSpPr>
            <p:cNvPr id="59" name="사각형: 둥근 모서리 58"/>
            <p:cNvSpPr/>
            <p:nvPr/>
          </p:nvSpPr>
          <p:spPr>
            <a:xfrm>
              <a:off x="5458984" y="249911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76175" y="251630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엘라스틱넷 </a:t>
              </a:r>
              <a:r>
                <a:rPr lang="en-US" sz="1400" kern="1200">
                  <a:latin typeface="HY견고딕"/>
                  <a:ea typeface="HY견고딕"/>
                </a:rPr>
                <a:t>(ElasticNet)</a:t>
              </a:r>
            </a:p>
          </p:txBody>
        </p:sp>
        <p:sp>
          <p:nvSpPr>
            <p:cNvPr id="61" name="사각형: 둥근 모서리 60"/>
            <p:cNvSpPr/>
            <p:nvPr/>
          </p:nvSpPr>
          <p:spPr>
            <a:xfrm>
              <a:off x="5458984" y="289160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6175" y="290879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서포트 벡터 회귀 </a:t>
              </a:r>
              <a:r>
                <a:rPr lang="en-US" sz="1400" kern="1200">
                  <a:latin typeface="HY견고딕"/>
                  <a:ea typeface="HY견고딕"/>
                </a:rPr>
                <a:t>(SVR)</a:t>
              </a:r>
            </a:p>
          </p:txBody>
        </p:sp>
        <p:sp>
          <p:nvSpPr>
            <p:cNvPr id="63" name="사각형: 둥근 모서리 62"/>
            <p:cNvSpPr/>
            <p:nvPr/>
          </p:nvSpPr>
          <p:spPr>
            <a:xfrm>
              <a:off x="5458984" y="328409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76175" y="330128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결정 트리 회귀 </a:t>
              </a:r>
              <a:r>
                <a:rPr lang="en-US" sz="1400" kern="1200">
                  <a:latin typeface="HY견고딕"/>
                  <a:ea typeface="HY견고딕"/>
                </a:rPr>
                <a:t>(Decision Tree Regressor)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40767" y="2233836"/>
            <a:ext cx="5179564" cy="3189363"/>
            <a:chOff x="5437098" y="3676582"/>
            <a:chExt cx="5950230" cy="2314619"/>
          </a:xfrm>
        </p:grpSpPr>
        <p:sp>
          <p:nvSpPr>
            <p:cNvPr id="78" name="사각형: 둥근 모서리 77"/>
            <p:cNvSpPr/>
            <p:nvPr/>
          </p:nvSpPr>
          <p:spPr>
            <a:xfrm>
              <a:off x="5437098" y="367658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76175" y="369377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KNN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(K-Nearest Neighbors Regressor)</a:t>
              </a:r>
            </a:p>
          </p:txBody>
        </p:sp>
        <p:sp>
          <p:nvSpPr>
            <p:cNvPr id="80" name="사각형: 둥근 모서리 79"/>
            <p:cNvSpPr/>
            <p:nvPr/>
          </p:nvSpPr>
          <p:spPr>
            <a:xfrm>
              <a:off x="5458984" y="406907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76175" y="408626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랜덤 포레스트 회귀 </a:t>
              </a:r>
              <a:r>
                <a:rPr lang="en-US" sz="1400" kern="1200">
                  <a:latin typeface="HY견고딕"/>
                  <a:ea typeface="HY견고딕"/>
                </a:rPr>
                <a:t>(Random Forest Regressor)</a:t>
              </a:r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5458984" y="446156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76175" y="447875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400" kern="1200">
                  <a:latin typeface="HY견고딕"/>
                  <a:ea typeface="HY견고딕"/>
                </a:rPr>
                <a:t>그래디언트 부스팅 회귀 </a:t>
              </a:r>
              <a:r>
                <a:rPr lang="en-US" sz="1400" kern="1200">
                  <a:latin typeface="HY견고딕"/>
                  <a:ea typeface="HY견고딕"/>
                </a:rPr>
                <a:t>(Gradient Boosting Regressor)</a:t>
              </a:r>
            </a:p>
          </p:txBody>
        </p:sp>
        <p:sp>
          <p:nvSpPr>
            <p:cNvPr id="84" name="사각형: 둥근 모서리 83"/>
            <p:cNvSpPr/>
            <p:nvPr/>
          </p:nvSpPr>
          <p:spPr>
            <a:xfrm>
              <a:off x="5458984" y="485405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76175" y="487124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XGBoost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(XGBoost Regressor)</a:t>
              </a:r>
            </a:p>
          </p:txBody>
        </p:sp>
        <p:sp>
          <p:nvSpPr>
            <p:cNvPr id="86" name="사각형: 둥근 모서리 85"/>
            <p:cNvSpPr/>
            <p:nvPr/>
          </p:nvSpPr>
          <p:spPr>
            <a:xfrm>
              <a:off x="5458984" y="524654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76175" y="526373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LightGBM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(LightGBM Regressor)</a:t>
              </a:r>
            </a:p>
          </p:txBody>
        </p:sp>
        <p:sp>
          <p:nvSpPr>
            <p:cNvPr id="88" name="사각형: 둥근 모서리 87"/>
            <p:cNvSpPr/>
            <p:nvPr/>
          </p:nvSpPr>
          <p:spPr>
            <a:xfrm>
              <a:off x="5458984" y="5639032"/>
              <a:ext cx="5928344" cy="352169"/>
            </a:xfrm>
            <a:prstGeom prst="roundRect">
              <a:avLst>
                <a:gd name="adj" fmla="val 16667"/>
              </a:avLst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76175" y="5656223"/>
              <a:ext cx="5893962" cy="31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3340" tIns="53340" rIns="53340" bIns="5334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sz="1400" kern="1200">
                  <a:latin typeface="HY견고딕"/>
                  <a:ea typeface="HY견고딕"/>
                </a:rPr>
                <a:t>CatBoost </a:t>
              </a:r>
              <a:r>
                <a:rPr lang="ko-KR" sz="1400" kern="1200">
                  <a:latin typeface="HY견고딕"/>
                  <a:ea typeface="HY견고딕"/>
                </a:rPr>
                <a:t>회귀 </a:t>
              </a:r>
              <a:r>
                <a:rPr lang="en-US" sz="1400" kern="1200">
                  <a:latin typeface="HY견고딕"/>
                  <a:ea typeface="HY견고딕"/>
                </a:rPr>
                <a:t>(CatBoost Regressor)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33928" y="2491826"/>
            <a:ext cx="7213730" cy="283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데이터셋 구성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2015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년부터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2023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 까지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9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년의 기록을 사용</a:t>
            </a:r>
          </a:p>
          <a:p>
            <a:pPr algn="l">
              <a:defRPr/>
            </a:pP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년 이후 데이터는 미래 예측을 확인해 보기 위해 예외시킴</a:t>
            </a:r>
          </a:p>
          <a:p>
            <a:pPr algn="l">
              <a:defRPr/>
            </a:pPr>
            <a:endParaRPr lang="ko-KR" altLang="en-US" sz="2000">
              <a:solidFill>
                <a:schemeClr val="tx1"/>
              </a:solidFill>
              <a:ea typeface="소요단풍체 볼드 TTF"/>
            </a:endParaRPr>
          </a:p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모델 예측 결과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대부분의 팀에서 실제 승률과 유사한 예측 승률 도출</a:t>
            </a:r>
          </a:p>
          <a:p>
            <a:pPr algn="l">
              <a:defRPr/>
            </a:pPr>
            <a:endParaRPr lang="ko-KR" altLang="en-US" sz="2000">
              <a:solidFill>
                <a:schemeClr val="tx1"/>
              </a:solidFill>
              <a:ea typeface="소요단풍체 볼드 TTF"/>
            </a:endParaRPr>
          </a:p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오차 범위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 </a:t>
            </a: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최소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0.001</a:t>
            </a:r>
            <a:r>
              <a:rPr lang="ko-KR" altLang="en-US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에서 최대 </a:t>
            </a:r>
            <a:r>
              <a:rPr lang="en-US" altLang="ko-KR" sz="2000">
                <a:solidFill>
                  <a:schemeClr val="tx1"/>
                </a:solidFill>
                <a:latin typeface="소요단풍체 볼드 TTF"/>
                <a:ea typeface="소요단풍체 볼드 TTF"/>
              </a:rPr>
              <a:t>0.07</a:t>
            </a:r>
            <a:endParaRPr lang="ko-KR" altLang="en-US" sz="2000">
              <a:ea typeface="소요단풍체 볼드 TTF"/>
            </a:endParaRP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19043" y="3819327"/>
            <a:ext cx="304800" cy="296333"/>
          </a:xfrm>
          <a:prstGeom prst="rect">
            <a:avLst/>
          </a:prstGeom>
        </p:spPr>
      </p:pic>
      <p:pic>
        <p:nvPicPr>
          <p:cNvPr id="94" name="Picture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49368" y="4736946"/>
            <a:ext cx="304800" cy="296333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58207" y="1810312"/>
            <a:ext cx="5085185" cy="365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>
                <a:solidFill>
                  <a:srgbClr val="595959"/>
                </a:solidFill>
                <a:latin typeface="휴먼둥근헤드라인"/>
                <a:ea typeface="휴먼둥근헤드라인"/>
              </a:rPr>
              <a:t>팀별 예측 승률과 실제 승률 비교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412022" y="2246538"/>
          <a:ext cx="7210238" cy="39868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팀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실제승률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소요단풍체 볼드 TTF"/>
                          <a:ea typeface="소요단풍체 볼드 TTF"/>
                        </a:rPr>
                        <a:t>PAC</a:t>
                      </a: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 구성요소 수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사용한 모델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모델 예측 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삼성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0.549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SVR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0.497071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롯데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0.47183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KIA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0.614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0.614753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두산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0.528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0.521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0.528003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KT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Linear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0.513745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0.535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KNN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0.4818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SSG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Random Forest Regressor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0.5152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한화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0.443182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NC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0.483913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키움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0.405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0.405101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09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3)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변수 추가</a:t>
            </a: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19043" y="3819327"/>
            <a:ext cx="304800" cy="296333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1097280" y="2108201"/>
            <a:ext cx="10058399" cy="3760890"/>
            <a:chOff x="1097280" y="2108201"/>
            <a:chExt cx="10058399" cy="3760890"/>
          </a:xfrm>
        </p:grpSpPr>
        <p:sp>
          <p:nvSpPr>
            <p:cNvPr id="96" name="사각형: 둥근 모서리 95"/>
            <p:cNvSpPr/>
            <p:nvPr/>
          </p:nvSpPr>
          <p:spPr>
            <a:xfrm>
              <a:off x="1097280" y="2108201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9C3B00">
                <a:alphaOff val="0"/>
              </a:srgbClr>
            </a:solidFill>
            <a:ln w="15875" cap="flat" cmpd="sng" algn="ctr">
              <a:solidFill>
                <a:schemeClr val="accent2"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30326" y="2141247"/>
              <a:ext cx="7332151" cy="106217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7150" tIns="57150" rIns="57150" bIns="5715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2700" kern="1200">
                  <a:latin typeface="HY견고딕"/>
                  <a:ea typeface="HY견고딕"/>
                </a:rPr>
                <a:t>연도별 예산 변화</a:t>
              </a:r>
              <a:r>
                <a:rPr lang="en-US" sz="2700" kern="1200">
                  <a:latin typeface="HY견고딕"/>
                  <a:ea typeface="HY견고딕"/>
                </a:rPr>
                <a:t>, </a:t>
              </a:r>
              <a:r>
                <a:rPr lang="ko-KR" sz="2700" kern="1200">
                  <a:latin typeface="HY견고딕"/>
                  <a:ea typeface="HY견고딕"/>
                </a:rPr>
                <a:t>관중수 변화또한 입력</a:t>
              </a:r>
              <a:endParaRPr lang="en-US" sz="2700" kern="1200">
                <a:latin typeface="HY견고딕"/>
                <a:ea typeface="HY견고딕"/>
              </a:endParaRPr>
            </a:p>
          </p:txBody>
        </p:sp>
        <p:sp>
          <p:nvSpPr>
            <p:cNvPr id="98" name="사각형: 둥근 모서리 97"/>
            <p:cNvSpPr/>
            <p:nvPr/>
          </p:nvSpPr>
          <p:spPr>
            <a:xfrm>
              <a:off x="1851659" y="3424512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EB5800">
                <a:alphaOff val="0"/>
              </a:srgbClr>
            </a:solidFill>
            <a:ln w="15875" cap="flat" cmpd="sng" algn="ctr"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98103" y="3486150"/>
              <a:ext cx="6995794" cy="106217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7150" tIns="57150" rIns="57150" bIns="5715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latin typeface="HY견고딕"/>
                  <a:ea typeface="HY견고딕"/>
                </a:rPr>
                <a:t>예산은 팀의 성적 향상과 직결되는 중요한 요인 중 하나로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특히 선수 영입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훈련 환경 개선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스카우팅 활동에 큰 영향을 미</a:t>
              </a:r>
              <a:r>
                <a:rPr lang="ko-KR" altLang="en-US" sz="1600" kern="1200">
                  <a:latin typeface="HY견고딕"/>
                  <a:ea typeface="HY견고딕"/>
                </a:rPr>
                <a:t>침</a:t>
              </a:r>
              <a:r>
                <a:rPr lang="en-US" altLang="ko-KR" sz="1600" kern="1200">
                  <a:latin typeface="HY견고딕"/>
                  <a:ea typeface="HY견고딕"/>
                </a:rPr>
                <a:t>.</a:t>
              </a:r>
              <a:r>
                <a:rPr lang="en-US" sz="1600" kern="1200">
                  <a:latin typeface="HY견고딕"/>
                  <a:ea typeface="HY견고딕"/>
                </a:rPr>
                <a:t>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latin typeface="HY견고딕"/>
                  <a:ea typeface="HY견고딕"/>
                </a:rPr>
                <a:t>이에 따라 예산이 증가하면 팀의 경기력이 향상될 가능성이 높아지고</a:t>
              </a:r>
              <a:r>
                <a:rPr lang="en-US" sz="1600" kern="1200">
                  <a:latin typeface="HY견고딕"/>
                  <a:ea typeface="HY견고딕"/>
                </a:rPr>
                <a:t>, </a:t>
              </a:r>
              <a:r>
                <a:rPr lang="ko-KR" sz="1600" kern="1200">
                  <a:latin typeface="HY견고딕"/>
                  <a:ea typeface="HY견고딕"/>
                </a:rPr>
                <a:t>그에 따라 관중수도 증가할 수 있</a:t>
              </a:r>
              <a:r>
                <a:rPr lang="ko-KR" altLang="en-US" sz="1600" kern="1200">
                  <a:latin typeface="HY견고딕"/>
                  <a:ea typeface="HY견고딕"/>
                </a:rPr>
                <a:t>음</a:t>
              </a:r>
            </a:p>
          </p:txBody>
        </p:sp>
        <p:sp>
          <p:nvSpPr>
            <p:cNvPr id="100" name="사각형: 둥근 모서리 99"/>
            <p:cNvSpPr/>
            <p:nvPr/>
          </p:nvSpPr>
          <p:spPr>
            <a:xfrm>
              <a:off x="2606039" y="4740824"/>
              <a:ext cx="8549640" cy="1128267"/>
            </a:xfrm>
            <a:prstGeom prst="roundRect">
              <a:avLst>
                <a:gd name="adj" fmla="val 10000"/>
              </a:avLst>
            </a:prstGeom>
            <a:solidFill>
              <a:srgbClr val="FFB689">
                <a:alphaOff val="0"/>
              </a:srgbClr>
            </a:solidFill>
            <a:ln w="15875" cap="flat" cmpd="sng" algn="ctr">
              <a:solidFill>
                <a:schemeClr val="lt2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39085" y="4773870"/>
              <a:ext cx="8337069" cy="106217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7150" tIns="57150" rIns="57150" bIns="5715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팀의 성적이 우수할수록 팬들의 관심이 높아지고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, </a:t>
              </a: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경기를 직접 관람하려는 의지도 강해질 가능성이 </a:t>
              </a:r>
              <a:r>
                <a:rPr lang="ko-KR" alt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큼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. 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반대로 팀이 부진할 경우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, </a:t>
              </a: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팬들의 경기장 방문이 줄어들며 관중 수가 감소할 수 있습니다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. </a:t>
              </a:r>
              <a:r>
                <a:rPr lang="ko-KR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이는 스포츠 전반에서 흔히 나타나는 현상</a:t>
              </a:r>
              <a:r>
                <a:rPr lang="ko-KR" alt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임</a:t>
              </a:r>
              <a:r>
                <a:rPr lang="en-US" sz="1600" kern="1200">
                  <a:solidFill>
                    <a:schemeClr val="lt1"/>
                  </a:solidFill>
                  <a:latin typeface="HY견고딕"/>
                  <a:ea typeface="HY견고딕"/>
                </a:rPr>
                <a:t>.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078555" y="2963803"/>
              <a:ext cx="403355" cy="55186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4450" tIns="44450" rIns="44450" bIns="4445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3500" kern="12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832935" y="4272593"/>
              <a:ext cx="403355" cy="55186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4450" tIns="44450" rIns="44450" bIns="4445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en-US" sz="3500" kern="1200"/>
            </a:p>
          </p:txBody>
        </p:sp>
      </p:grpSp>
      <p:cxnSp>
        <p:nvCxnSpPr>
          <p:cNvPr id="106" name="연결선: 꺾임 105"/>
          <p:cNvCxnSpPr>
            <a:stCxn id="96" idx="3"/>
          </p:cNvCxnSpPr>
          <p:nvPr/>
        </p:nvCxnSpPr>
        <p:spPr>
          <a:xfrm>
            <a:off x="9646920" y="2672334"/>
            <a:ext cx="502075" cy="756665"/>
          </a:xfrm>
          <a:prstGeom prst="bentConnector2">
            <a:avLst/>
          </a:prstGeom>
          <a:ln w="63500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/>
          <p:cNvCxnSpPr/>
          <p:nvPr/>
        </p:nvCxnSpPr>
        <p:spPr>
          <a:xfrm>
            <a:off x="10392203" y="3942464"/>
            <a:ext cx="502075" cy="756665"/>
          </a:xfrm>
          <a:prstGeom prst="bentConnector2">
            <a:avLst/>
          </a:prstGeom>
          <a:ln w="63500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1" y="231774"/>
            <a:ext cx="2082800" cy="5164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변인 추가후 </a:t>
            </a:r>
            <a:r>
              <a:rPr>
                <a:solidFill>
                  <a:srgbClr val="595959"/>
                </a:solidFill>
                <a:latin typeface="휴먼둥근헤드라인"/>
                <a:ea typeface="휴먼둥근헤드라인"/>
              </a:rPr>
              <a:t>팀별 예측 승률과 실제 승률 비교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450122" y="2198913"/>
          <a:ext cx="7216262" cy="39868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4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팀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실제승률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latin typeface="소요단풍체 볼드 TTF"/>
                          <a:ea typeface="소요단풍체 볼드 TTF"/>
                        </a:rPr>
                        <a:t>PAC</a:t>
                      </a: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 구성요소 수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사용한 모델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모델 예측 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삼성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0.549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SVR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0.49707098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롯데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0.47182986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KIA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0.61301458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두산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0.530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0.521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0.5309929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KT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Random Forest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0.50267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0.524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0.537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0.5243471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5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SSG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0.50208657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한화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8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0.43876972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NC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0.430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0.48391857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12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키움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0.397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9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0.39790202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582384" y="323771"/>
            <a:ext cx="1887505" cy="29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05.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팀 승률 예측분석</a:t>
            </a:r>
            <a:endParaRPr lang="ko-KR" altLang="en-US" sz="1400" b="1"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03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89512" y="1810312"/>
            <a:ext cx="6134880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그림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변인 추가후 </a:t>
            </a:r>
            <a:r>
              <a:rPr>
                <a:solidFill>
                  <a:srgbClr val="595959"/>
                </a:solidFill>
                <a:latin typeface="휴먼둥근헤드라인"/>
                <a:ea typeface="휴먼둥근헤드라인"/>
              </a:rPr>
              <a:t>팀별 예측 승률과 실제 승률 비교</a:t>
            </a:r>
          </a:p>
        </p:txBody>
      </p:sp>
      <p:pic>
        <p:nvPicPr>
          <p:cNvPr id="99" name="그림 4" descr="텍스트, 스크린샷, 라인, 도표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43900" y="2355909"/>
            <a:ext cx="8304199" cy="3812864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2025781" y="2251008"/>
            <a:ext cx="8246058" cy="387686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4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36917" y="1810312"/>
            <a:ext cx="4803324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그림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변인 추가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 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전후의 평균 오차 비교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787530" y="2251008"/>
            <a:ext cx="8178023" cy="387686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568959" y="5975479"/>
            <a:ext cx="246756" cy="366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5883" y="2337713"/>
            <a:ext cx="7702824" cy="33489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474555" y="5722775"/>
            <a:ext cx="1635074" cy="36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latin typeface="맑은 고딕"/>
              </a:rPr>
              <a:t>변인 추가 전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307686" y="5671068"/>
            <a:ext cx="1474704" cy="36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595959"/>
                </a:solidFill>
                <a:latin typeface="소요단풍체 볼드 TTF"/>
                <a:ea typeface="소요단풍체 볼드 TTF"/>
              </a:rPr>
              <a:t>변인 추가 후</a:t>
            </a:r>
            <a:endParaRPr lang="ko-KR" altLang="en-US" b="1">
              <a:solidFill>
                <a:srgbClr val="595959"/>
              </a:solidFill>
              <a:ea typeface="소요단풍체 볼드 TTF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9252922" y="2705683"/>
            <a:ext cx="2365310" cy="2777283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108" name="TextBox 5"/>
          <p:cNvSpPr txBox="1"/>
          <p:nvPr/>
        </p:nvSpPr>
        <p:spPr>
          <a:xfrm>
            <a:off x="9395726" y="3268240"/>
            <a:ext cx="2083624" cy="157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예측승률 과 실제승률의 편차가 적었음</a:t>
            </a:r>
          </a:p>
          <a:p>
            <a:pPr>
              <a:defRPr/>
            </a:pPr>
            <a:endParaRPr lang="ko-KR" altLang="en-US" sz="14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다만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삼성의 예측승률과 실제승률의 편차가 커서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세부지표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타격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투수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수비</a:t>
            </a:r>
            <a:r>
              <a:rPr lang="en-US" altLang="ko-KR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4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를 통해 분석하고자함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02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4)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모델 적용 및 결과 분석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32387" y="1753162"/>
            <a:ext cx="6134880" cy="359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&gt;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예측모델에 따른 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년 </a:t>
            </a:r>
            <a:r>
              <a:rPr lang="en-US" altLang="ko-KR">
                <a:solidFill>
                  <a:srgbClr val="595959"/>
                </a:solidFill>
                <a:latin typeface="휴먼둥근헤드라인"/>
                <a:ea typeface="휴먼둥근헤드라인"/>
              </a:rPr>
              <a:t> KBO</a:t>
            </a:r>
            <a:r>
              <a:rPr lang="ko-KR" altLang="en-US">
                <a:solidFill>
                  <a:srgbClr val="595959"/>
                </a:solidFill>
                <a:latin typeface="휴먼둥근헤드라인"/>
                <a:ea typeface="휴먼둥근헤드라인"/>
              </a:rPr>
              <a:t> 순위 비교</a:t>
            </a:r>
          </a:p>
        </p:txBody>
      </p: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2246013" y="2160035"/>
          <a:ext cx="7824970" cy="40693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6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3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팀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ea typeface="소요단풍체 볼드 TTF"/>
                        </a:rPr>
                        <a:t>예측순위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실제승률</a:t>
                      </a:r>
                      <a:endParaRPr lang="ko-KR" altLang="en-US" sz="1400">
                        <a:ea typeface="소요단풍체 볼드 TTF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ea typeface="소요단풍체 볼드 TTF"/>
                        </a:rPr>
                        <a:t>실제순위</a:t>
                      </a:r>
                      <a:r>
                        <a:rPr lang="en-US" altLang="ko-KR" sz="1400">
                          <a:ea typeface="소요단풍체 볼드 TTF"/>
                        </a:rPr>
                        <a:t>(2024)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소요단풍체 볼드 TTF"/>
                          <a:ea typeface="소요단풍체 볼드 TTF"/>
                        </a:rPr>
                        <a:t>예측모델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KIA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0.613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1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두산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0.530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0.521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0.524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0.535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3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KT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sz="1200" cap="none" spc="0">
                          <a:solidFill>
                            <a:schemeClr val="tx1"/>
                          </a:solidFill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Random Forest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SSG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0.507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6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삼성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0.497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0.549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2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SVR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NC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0.483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0.430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9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 b="1">
                        <a:solidFill>
                          <a:srgbClr val="3057B9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2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롯데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0.471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7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XGBoost Regressor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한화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0.443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0.465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8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Lasso Regression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키움</a:t>
                      </a:r>
                      <a:endParaRPr lang="ko-KR" altLang="en-US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0.397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a typeface="소요단풍체 볼드 TTF"/>
                        </a:rPr>
                        <a:t>10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소요단풍체 볼드 TTF"/>
                          <a:ea typeface="소요단풍체 볼드 TTF"/>
                        </a:rPr>
                        <a:t>0.403</a:t>
                      </a:r>
                      <a:endParaRPr lang="en-US" altLang="ko-KR" sz="1200"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ea typeface="소요단풍체 볼드 TTF"/>
                        </a:rPr>
                        <a:t>10</a:t>
                      </a:r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소요단풍체 볼드 TTF"/>
                          <a:ea typeface="소요단풍체 볼드 TTF"/>
                        </a:rPr>
                        <a:t>Ridge Regression</a:t>
                      </a:r>
                      <a:endParaRPr lang="en-US" altLang="ko-KR" sz="1200" b="1">
                        <a:solidFill>
                          <a:schemeClr val="dk1"/>
                        </a:solidFill>
                        <a:effectLst/>
                        <a:ea typeface="소요단풍체 볼드 TTF"/>
                      </a:endParaRPr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3666" y="660400"/>
            <a:ext cx="2082800" cy="5164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3291" y="3391958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32850" y="3420533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95000" y="1642533"/>
            <a:ext cx="76200" cy="76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95000" y="4936067"/>
            <a:ext cx="76200" cy="76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97000" y="1642533"/>
            <a:ext cx="76200" cy="76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97000" y="4936067"/>
            <a:ext cx="76200" cy="76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52600" y="2900891"/>
            <a:ext cx="8695267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01.</a:t>
            </a:r>
            <a:r>
              <a:rPr lang="ko-KR" altLang="en-US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주제선정이유</a:t>
            </a:r>
            <a:endParaRPr lang="ko-KR" altLang="en-US" sz="57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1035" y="752397"/>
            <a:ext cx="1887506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01.</a:t>
            </a:r>
            <a:r>
              <a:rPr lang="ko-KR" altLang="en-US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주제 선정 이유</a:t>
            </a:r>
            <a:endParaRPr lang="ko-KR" altLang="en-US" sz="1100">
              <a:latin typeface="소요단풍체 볼드 TTF"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2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pic>
        <p:nvPicPr>
          <p:cNvPr id="100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25921" y="2349740"/>
            <a:ext cx="4044594" cy="2966289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02821" y="5635028"/>
            <a:ext cx="6096000" cy="54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전년도 대비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올해의 타격 지표가 높은 것으로 확인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특히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전년도 대비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홈런 수가 많이 증가함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(97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개 증가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endParaRPr lang="ko-KR" altLang="en-US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03" name="TextBox 9"/>
          <p:cNvSpPr txBox="1"/>
          <p:nvPr/>
        </p:nvSpPr>
        <p:spPr>
          <a:xfrm>
            <a:off x="2863488" y="5427984"/>
            <a:ext cx="2512337" cy="238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＊삼성의 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년치 타격 지표 데이터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2130" y="1860073"/>
            <a:ext cx="6134880" cy="36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타격 지표</a:t>
            </a:r>
          </a:p>
        </p:txBody>
      </p:sp>
      <p:pic>
        <p:nvPicPr>
          <p:cNvPr id="106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26984" y="2259173"/>
            <a:ext cx="4202701" cy="30985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6444923" y="1848213"/>
            <a:ext cx="6134880" cy="36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전체팀 타격지표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TextBox 5"/>
          <p:cNvSpPr txBox="1"/>
          <p:nvPr/>
        </p:nvSpPr>
        <p:spPr>
          <a:xfrm>
            <a:off x="6585660" y="5634144"/>
            <a:ext cx="5038319" cy="54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하지만 올해 전체 팀과 비교 했을 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팀타율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득점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팀안타 는 리그 하위권 수준 이였음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홈런 제외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endParaRPr lang="en-US" altLang="ko-KR" sz="1500">
              <a:solidFill>
                <a:srgbClr val="80808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7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45793" y="1762878"/>
            <a:ext cx="8292585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타격 지표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(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피홈런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):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전체지표 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2023-2024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7497" y="2300448"/>
            <a:ext cx="4198620" cy="3015215"/>
          </a:xfrm>
          <a:prstGeom prst="rect">
            <a:avLst/>
          </a:prstGeom>
        </p:spPr>
      </p:pic>
      <p:pic>
        <p:nvPicPr>
          <p:cNvPr id="111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54526" y="2306152"/>
            <a:ext cx="4172951" cy="2972316"/>
          </a:xfrm>
          <a:prstGeom prst="rect">
            <a:avLst/>
          </a:prstGeom>
        </p:spPr>
      </p:pic>
      <p:sp>
        <p:nvSpPr>
          <p:cNvPr id="112" name="TextBox 11"/>
          <p:cNvSpPr txBox="1"/>
          <p:nvPr/>
        </p:nvSpPr>
        <p:spPr>
          <a:xfrm>
            <a:off x="3523464" y="5386623"/>
            <a:ext cx="1889912" cy="24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피홈런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3" name="TextBox 12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2023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피홈런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4" name="TextBox 10"/>
          <p:cNvSpPr txBox="1"/>
          <p:nvPr/>
        </p:nvSpPr>
        <p:spPr>
          <a:xfrm>
            <a:off x="1152719" y="5634144"/>
            <a:ext cx="8896915" cy="774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삼성라이온즈의 경우 대표적인 피홈런이 많은 구단</a:t>
            </a:r>
          </a:p>
          <a:p>
            <a:pPr>
              <a:defRPr/>
            </a:pP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2015~2024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년까지 피홈런 </a:t>
            </a: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등을 기록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원인으로는 타구장 대비</a:t>
            </a: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 좌우중간 펜스의 거리가 짧아</a:t>
            </a:r>
            <a:r>
              <a:rPr lang="en-US" altLang="ko-KR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effectLst/>
                <a:latin typeface="소요단풍체 볼드 TTF"/>
                <a:ea typeface="소요단풍체 볼드 TTF"/>
              </a:rPr>
              <a:t> 홈런이 자주나오는 타자 친화 구장임</a:t>
            </a:r>
            <a:endParaRPr lang="ko-KR" altLang="en-US" sz="1500">
              <a:solidFill>
                <a:srgbClr val="808080"/>
              </a:solidFill>
              <a:effectLst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1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 삼성라이온즈 세부 타격 지표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(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홈런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TextBox 12"/>
          <p:cNvSpPr txBox="1"/>
          <p:nvPr/>
        </p:nvSpPr>
        <p:spPr>
          <a:xfrm>
            <a:off x="9069369" y="5416071"/>
            <a:ext cx="1974786" cy="24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2022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홈런 순위</a:t>
            </a:r>
          </a:p>
        </p:txBody>
      </p:sp>
      <p:pic>
        <p:nvPicPr>
          <p:cNvPr id="115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5649" y="2314281"/>
            <a:ext cx="4179030" cy="2930055"/>
          </a:xfrm>
          <a:prstGeom prst="rect">
            <a:avLst/>
          </a:prstGeom>
        </p:spPr>
      </p:pic>
      <p:pic>
        <p:nvPicPr>
          <p:cNvPr id="116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00587" y="2320608"/>
            <a:ext cx="4186678" cy="3041004"/>
          </a:xfrm>
          <a:prstGeom prst="rect">
            <a:avLst/>
          </a:prstGeom>
        </p:spPr>
      </p:pic>
      <p:sp>
        <p:nvSpPr>
          <p:cNvPr id="117" name="TextBox 16"/>
          <p:cNvSpPr txBox="1"/>
          <p:nvPr/>
        </p:nvSpPr>
        <p:spPr>
          <a:xfrm>
            <a:off x="3734544" y="5405389"/>
            <a:ext cx="1925325" cy="24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2023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8" name="TextBox 15"/>
          <p:cNvSpPr txBox="1"/>
          <p:nvPr/>
        </p:nvSpPr>
        <p:spPr>
          <a:xfrm>
            <a:off x="1009261" y="5711898"/>
            <a:ext cx="11014685" cy="54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올해 시즌을 제외하고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홈구장이 타격 친화적 구장임에도 불구하고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팀홈런수가 하위권을 차지하고있었음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결과적으로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타자친화적 홈구장 특성으로 인하여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피홈런이 많으나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타자들의 저조한 홈런으로 인한 많이 맞고 적게 치는 구단이였음</a:t>
            </a:r>
            <a:endParaRPr lang="ko-KR" altLang="en-US" sz="1500">
              <a:solidFill>
                <a:srgbClr val="80808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5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</a:t>
            </a:r>
            <a:r>
              <a:rPr lang="en-US" altLang="ko-KR"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latin typeface="휴먼둥근헤드라인"/>
                <a:ea typeface="휴먼둥근헤드라인"/>
              </a:rPr>
              <a:t> 삼성라이온즈 세부 타격 지표</a:t>
            </a:r>
            <a:r>
              <a:rPr lang="en-US" altLang="ko-KR">
                <a:latin typeface="휴먼둥근헤드라인"/>
                <a:ea typeface="휴먼둥근헤드라인"/>
              </a:rPr>
              <a:t>(</a:t>
            </a:r>
            <a:r>
              <a:rPr lang="ko-KR" altLang="en-US">
                <a:latin typeface="휴먼둥근헤드라인"/>
                <a:ea typeface="휴먼둥근헤드라인"/>
              </a:rPr>
              <a:t>홈런</a:t>
            </a:r>
            <a:r>
              <a:rPr lang="en-US" altLang="ko-KR">
                <a:latin typeface="휴먼둥근헤드라인"/>
                <a:ea typeface="휴먼둥근헤드라인"/>
              </a:rPr>
              <a:t>)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38794" y="2259561"/>
            <a:ext cx="4231952" cy="30895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5"/>
          <p:cNvSpPr txBox="1"/>
          <p:nvPr/>
        </p:nvSpPr>
        <p:spPr>
          <a:xfrm>
            <a:off x="999736" y="5797623"/>
            <a:ext cx="11014685" cy="31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올시즌의 경우 전체 구단 중 팀홈런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위를 기록 중이며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개인 홈런 순위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20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위권 중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4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명이 삼성타자였음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  <a:endParaRPr lang="ko-KR" altLang="en-US" sz="1500">
              <a:solidFill>
                <a:srgbClr val="808080"/>
              </a:solidFill>
              <a:ea typeface="소요단풍체 볼드 TTF"/>
            </a:endParaRPr>
          </a:p>
        </p:txBody>
      </p:sp>
      <p:pic>
        <p:nvPicPr>
          <p:cNvPr id="119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0070" y="2291980"/>
            <a:ext cx="4188115" cy="3015479"/>
          </a:xfrm>
          <a:prstGeom prst="rect">
            <a:avLst/>
          </a:prstGeom>
        </p:spPr>
      </p:pic>
      <p:pic>
        <p:nvPicPr>
          <p:cNvPr id="120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2619" y="2319967"/>
            <a:ext cx="4222703" cy="3021985"/>
          </a:xfrm>
          <a:prstGeom prst="rect">
            <a:avLst/>
          </a:prstGeom>
        </p:spPr>
      </p:pic>
      <p:sp>
        <p:nvSpPr>
          <p:cNvPr id="121" name="TextBox 19"/>
          <p:cNvSpPr txBox="1"/>
          <p:nvPr/>
        </p:nvSpPr>
        <p:spPr>
          <a:xfrm>
            <a:off x="3672233" y="5425117"/>
            <a:ext cx="1823896" cy="24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22" name="TextBox 20"/>
          <p:cNvSpPr txBox="1"/>
          <p:nvPr/>
        </p:nvSpPr>
        <p:spPr>
          <a:xfrm>
            <a:off x="9116650" y="5434545"/>
            <a:ext cx="1908773" cy="24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개인 타자 홈런 순위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17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16689" y="2367640"/>
            <a:ext cx="3697383" cy="3750517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14045" y="1908671"/>
            <a:ext cx="6134880" cy="36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&gt;2024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투수 지표</a:t>
            </a:r>
          </a:p>
        </p:txBody>
      </p:sp>
      <p:pic>
        <p:nvPicPr>
          <p:cNvPr id="110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4662" y="2390039"/>
            <a:ext cx="3618199" cy="3727422"/>
          </a:xfrm>
          <a:prstGeom prst="rect">
            <a:avLst/>
          </a:prstGeom>
        </p:spPr>
      </p:pic>
      <p:sp>
        <p:nvSpPr>
          <p:cNvPr id="111" name="TextBox 12"/>
          <p:cNvSpPr txBox="1"/>
          <p:nvPr/>
        </p:nvSpPr>
        <p:spPr>
          <a:xfrm>
            <a:off x="2903652" y="6172356"/>
            <a:ext cx="1927634" cy="24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투수지표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005551" y="2270060"/>
            <a:ext cx="6622399" cy="4108839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153219" y="2396140"/>
            <a:ext cx="6323435" cy="44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홈구장 특성을 인한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피홈런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지표를 제외하곤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전반적인 투수지표가 상위권으로 확인됨</a:t>
            </a:r>
          </a:p>
          <a:p>
            <a:pPr>
              <a:defRPr/>
            </a:pPr>
            <a:endParaRPr lang="ko-KR" altLang="en-US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팀방어율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(3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홀드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세이브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(3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피안타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(6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볼넷허용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(9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WHIP(1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＊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WHIP(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이닝당 출루허용률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삼성의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년치 투수 데이터를 비교한 결과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뚜렷한 지표 변화는 없었으나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이번시즌 전체 팀 투수 데이터와 비교한 결과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리그 상위권의 투수 지표를 보였음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홈구장 특성상 많은 피홈런을 기록하였음에도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피안타 및 볼넷 허용은 적었고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WHIP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전체 팀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위를 기록 하며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투수진의 활약이 좋았음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특히 압도적인 홀드 기록을 통해 중간 계투 투수의 활약이 매우 좋았다고 보여짐</a:t>
            </a: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>
              <a:defRPr/>
            </a:pPr>
            <a:endParaRPr lang="en-US" altLang="ko-KR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3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수비 지표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18" name="TextBox 15"/>
          <p:cNvSpPr txBox="1"/>
          <p:nvPr/>
        </p:nvSpPr>
        <p:spPr>
          <a:xfrm>
            <a:off x="999736" y="5635698"/>
            <a:ext cx="11014685" cy="31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성의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년치 세부 수비 지표를 비교 결과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실책 및 병살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견제사의 수치가 낮은것으로 확인 됨</a:t>
            </a:r>
            <a:endParaRPr lang="ko-KR" altLang="en-US" sz="1500">
              <a:solidFill>
                <a:srgbClr val="808080"/>
              </a:solidFill>
              <a:ea typeface="소요단풍체 볼드 TTF"/>
            </a:endParaRPr>
          </a:p>
        </p:txBody>
      </p:sp>
      <p:pic>
        <p:nvPicPr>
          <p:cNvPr id="119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6090" y="2374615"/>
            <a:ext cx="9593326" cy="2586268"/>
          </a:xfrm>
          <a:prstGeom prst="rect">
            <a:avLst/>
          </a:prstGeom>
        </p:spPr>
      </p:pic>
      <p:sp>
        <p:nvSpPr>
          <p:cNvPr id="120" name="TextBox 9"/>
          <p:cNvSpPr txBox="1"/>
          <p:nvPr/>
        </p:nvSpPr>
        <p:spPr>
          <a:xfrm>
            <a:off x="8707366" y="4939489"/>
            <a:ext cx="2512337" cy="24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＊삼성의 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년치 수비 지표 데이터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449791" y="231774"/>
            <a:ext cx="2082800" cy="516466"/>
            <a:chOff x="449791" y="231774"/>
            <a:chExt cx="2082800" cy="516466"/>
          </a:xfrm>
        </p:grpSpPr>
        <p:pic>
          <p:nvPicPr>
            <p:cNvPr id="125" name="Picture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791" y="231774"/>
              <a:ext cx="2082800" cy="51646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582384" y="323771"/>
              <a:ext cx="1887505" cy="29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05.</a:t>
              </a:r>
              <a:r>
                <a:rPr lang="ko-KR" altLang="en-US" sz="14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감탄로드감탄체 TTF"/>
                  <a:ea typeface="감탄로드감탄체 TTF"/>
                </a:rPr>
                <a:t> 팀 승률 예측분석</a:t>
              </a:r>
              <a:endParaRPr lang="ko-KR" altLang="en-US" sz="1400" b="1">
                <a:latin typeface="감탄로드감탄체 TTF"/>
                <a:ea typeface="감탄로드감탄체 TTF"/>
              </a:endParaRPr>
            </a:p>
          </p:txBody>
        </p:sp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5)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참고사항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7708" y="2251008"/>
            <a:ext cx="9538738" cy="2710543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485371" y="1782316"/>
            <a:ext cx="5221258" cy="3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>
                <a:solidFill>
                  <a:srgbClr val="808080"/>
                </a:solidFill>
                <a:latin typeface="소요단풍체 볼드 TTF"/>
                <a:ea typeface="소요단풍체 볼드 TTF"/>
              </a:rPr>
              <a:t>표</a:t>
            </a:r>
            <a:r>
              <a:rPr lang="en-US" altLang="ko-KR">
                <a:solidFill>
                  <a:srgbClr val="808080"/>
                </a:solidFill>
                <a:latin typeface="소요단풍체 볼드 TTF"/>
                <a:ea typeface="소요단풍체 볼드 TTF"/>
              </a:rPr>
              <a:t>&gt;</a:t>
            </a:r>
            <a:r>
              <a:rPr lang="en-US" altLang="ko-KR">
                <a:solidFill>
                  <a:srgbClr val="808080"/>
                </a:solidFill>
                <a:latin typeface="휴먼둥근헤드라인"/>
                <a:ea typeface="휴먼둥근헤드라인"/>
              </a:rPr>
              <a:t>2024</a:t>
            </a:r>
            <a:r>
              <a:rPr lang="ko-KR" altLang="en-US">
                <a:solidFill>
                  <a:srgbClr val="808080"/>
                </a:solidFill>
                <a:latin typeface="휴먼둥근헤드라인"/>
                <a:ea typeface="휴먼둥근헤드라인"/>
              </a:rPr>
              <a:t> 삼성라이온즈 세부 수비 지표</a:t>
            </a:r>
            <a:endParaRPr lang="en-US" altLang="ko-KR">
              <a:solidFill>
                <a:srgbClr val="808080"/>
              </a:solidFill>
              <a:ea typeface="소요단풍체 볼드 TTF"/>
            </a:endParaRPr>
          </a:p>
        </p:txBody>
      </p:sp>
      <p:sp>
        <p:nvSpPr>
          <p:cNvPr id="118" name="TextBox 15"/>
          <p:cNvSpPr txBox="1"/>
          <p:nvPr/>
        </p:nvSpPr>
        <p:spPr>
          <a:xfrm>
            <a:off x="1048332" y="5399478"/>
            <a:ext cx="11014686" cy="122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전체 팀과 비교하였을 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실책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(E)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이 가장 낮았으며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이로 인한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FPCT(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수비율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)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에서 리그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위를 기록함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삼성의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10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년치 데이터에서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실책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견제사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병살 지표의 개선을 확인 하였음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리그 전체와 비교 하여도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실책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견제사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,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병살 지표가 리그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위로 확인 되었음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삼성의 수비는 리그 전체 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위의 활약을 알 수 있음</a:t>
            </a:r>
            <a:r>
              <a:rPr lang="en-US" altLang="ko-KR" sz="1500">
                <a:solidFill>
                  <a:srgbClr val="808080"/>
                </a:solidFill>
                <a:latin typeface="소요단풍체 볼드 TTF"/>
                <a:ea typeface="소요단풍체 볼드 TTF"/>
              </a:rPr>
              <a:t>.</a:t>
            </a:r>
          </a:p>
          <a:p>
            <a:pPr>
              <a:defRPr/>
            </a:pPr>
            <a:endParaRPr lang="ko-KR" altLang="en-US" sz="15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</p:txBody>
      </p:sp>
      <p:pic>
        <p:nvPicPr>
          <p:cNvPr id="121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229" y="2254182"/>
            <a:ext cx="9570648" cy="2735911"/>
          </a:xfrm>
          <a:prstGeom prst="rect">
            <a:avLst/>
          </a:prstGeom>
        </p:spPr>
      </p:pic>
      <p:sp>
        <p:nvSpPr>
          <p:cNvPr id="122" name="TextBox 12"/>
          <p:cNvSpPr txBox="1"/>
          <p:nvPr/>
        </p:nvSpPr>
        <p:spPr>
          <a:xfrm>
            <a:off x="9041828" y="5054626"/>
            <a:ext cx="1927634" cy="240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＊</a:t>
            </a:r>
            <a:r>
              <a:rPr lang="en-US" altLang="ko-KR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2024</a:t>
            </a:r>
            <a:r>
              <a:rPr lang="ko-KR" altLang="en-US" sz="1000" b="1">
                <a:solidFill>
                  <a:srgbClr val="FF6600"/>
                </a:solidFill>
                <a:latin typeface="소요단풍체 볼드 TTF"/>
                <a:ea typeface="소요단풍체 볼드 TTF"/>
              </a:rPr>
              <a:t>년 전체 팀 수비지표</a:t>
            </a:r>
            <a:endParaRPr lang="ko-KR" altLang="en-US" sz="1000" b="1">
              <a:solidFill>
                <a:srgbClr val="FF6600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9266" y="5596467"/>
            <a:ext cx="12446000" cy="12530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2774" y="219528"/>
            <a:ext cx="2353733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346190" y="-2260599"/>
            <a:ext cx="5782733" cy="1137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8969111" y="921543"/>
            <a:ext cx="1955800" cy="364225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5312304" y="671512"/>
            <a:ext cx="1955800" cy="418994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713177" y="1025789"/>
            <a:ext cx="1902354" cy="357081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567239" y="1937559"/>
            <a:ext cx="2183341" cy="4865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l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이동거리와  승률</a:t>
            </a:r>
            <a:endParaRPr lang="ko-KR" altLang="en-US" sz="2100">
              <a:solidFill>
                <a:schemeClr val="tx1"/>
              </a:solidFill>
              <a:ea typeface="소요단풍체 볼드 TT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43307" y="2009191"/>
            <a:ext cx="2324436" cy="2387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팀 성적 요인 분석</a:t>
            </a:r>
            <a:endParaRPr lang="ko-KR" sz="2100" b="0" i="0" u="none" strike="noStrike">
              <a:solidFill>
                <a:srgbClr val="FFFFFF"/>
              </a:solidFill>
              <a:ea typeface="소요단풍체 볼드 TT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538894" y="1824037"/>
            <a:ext cx="2643716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프로젝트 성과</a:t>
            </a:r>
            <a:endParaRPr lang="ko-KR" sz="21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49222" y="2469092"/>
            <a:ext cx="2550885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유의미한 상관관계 발견하지 못함</a:t>
            </a: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354706" y="2372880"/>
            <a:ext cx="3463537" cy="134186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팀 기록 데이터를 활용한 승률 예측에 어느정도 성공</a:t>
            </a: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다양한 모델 적용을 통해 최적의 예측 모델 선정</a:t>
            </a:r>
            <a:endParaRPr lang="en-US" b="0" i="0" u="none" strike="noStrike">
              <a:solidFill>
                <a:schemeClr val="lt1"/>
              </a:solidFill>
              <a:ea typeface="소요단풍체 볼드 TT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442896" y="2602442"/>
            <a:ext cx="2793872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데이터 분석 전 과정 경험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문제 해결 능력과 유연한 목표 설정의 중요성 인식</a:t>
            </a: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51328" y="305448"/>
            <a:ext cx="2142066" cy="1862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endParaRPr lang="en-US" sz="1600" b="0" i="0" u="none" strike="noStrike">
              <a:solidFill>
                <a:srgbClr val="212121"/>
              </a:solidFill>
              <a:latin typeface="Cafe24 Ohsquare air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6.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한계점 및 개선방안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823944" y="286462"/>
            <a:ext cx="1764133" cy="199441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06</a:t>
            </a:r>
            <a:r>
              <a:rPr lang="ko-KR" altLang="en-US" sz="14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한계점 및 개선방안</a:t>
            </a:r>
            <a:r>
              <a:rPr lang="en-US" altLang="ko-KR" sz="14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</a:t>
            </a:r>
            <a:endParaRPr lang="en-US" altLang="ko-KR" sz="1400">
              <a:latin typeface="소요단풍체 볼드 TTF"/>
              <a:ea typeface="소요단풍체 볼드 TTF"/>
            </a:endParaRPr>
          </a:p>
        </p:txBody>
      </p:sp>
      <p:pic>
        <p:nvPicPr>
          <p:cNvPr id="45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8969111" y="3040856"/>
            <a:ext cx="1955800" cy="3642253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5312304" y="2790825"/>
            <a:ext cx="1955800" cy="4189940"/>
          </a:xfrm>
          <a:prstGeom prst="rect">
            <a:avLst/>
          </a:prstGeom>
        </p:spPr>
      </p:pic>
      <p:pic>
        <p:nvPicPr>
          <p:cNvPr id="47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713177" y="3145102"/>
            <a:ext cx="1902354" cy="3570816"/>
          </a:xfrm>
          <a:prstGeom prst="rect">
            <a:avLst/>
          </a:prstGeom>
        </p:spPr>
      </p:pic>
      <p:sp>
        <p:nvSpPr>
          <p:cNvPr id="48" name="TextBox 10"/>
          <p:cNvSpPr txBox="1"/>
          <p:nvPr/>
        </p:nvSpPr>
        <p:spPr>
          <a:xfrm>
            <a:off x="1271964" y="4066397"/>
            <a:ext cx="2484966" cy="51036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데이터의 양적 한계</a:t>
            </a:r>
            <a:endParaRPr lang="ko-KR" altLang="en-US" sz="2100">
              <a:solidFill>
                <a:schemeClr val="tx1"/>
              </a:solidFill>
              <a:ea typeface="소요단풍체 볼드 TTF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4981407" y="4176129"/>
            <a:ext cx="2324436" cy="2387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rgbClr val="FFFFFF"/>
                </a:solidFill>
                <a:latin typeface="소요단풍체 볼드 TTF"/>
                <a:ea typeface="소요단풍체 볼드 TTF"/>
              </a:rPr>
              <a:t>오차 원인 분석</a:t>
            </a:r>
            <a:endParaRPr lang="ko-KR" sz="2100" b="0" i="0" u="none" strike="noStrike">
              <a:solidFill>
                <a:srgbClr val="FFFFFF"/>
              </a:solidFill>
              <a:ea typeface="소요단풍체 볼드 TTF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8491269" y="3924300"/>
            <a:ext cx="2643716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100">
                <a:solidFill>
                  <a:schemeClr val="tx1"/>
                </a:solidFill>
                <a:latin typeface="소요단풍체 볼드 TTF"/>
                <a:ea typeface="소요단풍체 볼드 TTF"/>
              </a:rPr>
              <a:t>추가 변수 고려</a:t>
            </a:r>
            <a:endParaRPr lang="ko-KR" sz="21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1058722" y="4550304"/>
            <a:ext cx="2931885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소요단풍체 볼드 TTF"/>
                <a:ea typeface="소요단풍체 볼드 TTF"/>
              </a:rPr>
              <a:t>9</a:t>
            </a: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년의 데이터로는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유의성 부족</a:t>
            </a: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4364231" y="4420756"/>
            <a:ext cx="3463537" cy="112755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특정 팀에서의 오차 원인 </a:t>
            </a:r>
          </a:p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소요단풍체 볼드 TTF"/>
                <a:ea typeface="소요단풍체 볼드 TTF"/>
              </a:rPr>
              <a:t>파악 및 모델 개선</a:t>
            </a:r>
            <a:endParaRPr lang="en-US" b="0" i="0" u="none" strike="noStrike">
              <a:solidFill>
                <a:schemeClr val="lt1"/>
              </a:solidFill>
              <a:ea typeface="소요단풍체 볼드 TTF"/>
            </a:endParaRPr>
          </a:p>
        </p:txBody>
      </p:sp>
      <p:sp>
        <p:nvSpPr>
          <p:cNvPr id="53" name="TextBox 17"/>
          <p:cNvSpPr txBox="1"/>
          <p:nvPr/>
        </p:nvSpPr>
        <p:spPr>
          <a:xfrm>
            <a:off x="8352409" y="4645554"/>
            <a:ext cx="2960559" cy="93133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감독 교체</a:t>
            </a:r>
            <a:r>
              <a:rPr lang="en-US" altLang="ko-KR">
                <a:solidFill>
                  <a:schemeClr val="tx1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선수 이적</a:t>
            </a:r>
            <a:r>
              <a:rPr lang="en-US" altLang="ko-KR">
                <a:solidFill>
                  <a:schemeClr val="tx1"/>
                </a:solidFill>
                <a:latin typeface="소요단풍체 볼드 TTF"/>
                <a:ea typeface="소요단풍체 볼드 TTF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소요단풍체 볼드 TTF"/>
                <a:ea typeface="소요단풍체 볼드 TTF"/>
              </a:rPr>
              <a:t>부상자 등 비정량적 요인 포함</a:t>
            </a:r>
          </a:p>
          <a:p>
            <a:pPr algn="ctr">
              <a:defRPr/>
            </a:pPr>
            <a:endParaRPr lang="en-US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&lt;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참고문헌 및 출처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&gt;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89134" y="2540423"/>
            <a:ext cx="7213730" cy="282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참고문헌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ko-KR" altLang="en-US" sz="20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머신러닝 알고리즘 및 라이브러리 문서</a:t>
            </a:r>
          </a:p>
          <a:p>
            <a:pPr algn="l">
              <a:defRPr/>
            </a:pPr>
            <a:r>
              <a:rPr lang="ko-KR" altLang="en-US" sz="2000">
                <a:solidFill>
                  <a:srgbClr val="808080"/>
                </a:solidFill>
                <a:latin typeface="소요단풍체 볼드 TTF"/>
                <a:ea typeface="소요단풍체 볼드 TTF"/>
              </a:rPr>
              <a:t>관련 연구 논문 및 기사</a:t>
            </a:r>
          </a:p>
          <a:p>
            <a:pPr algn="l">
              <a:defRPr/>
            </a:pPr>
            <a:endParaRPr lang="ko-KR" altLang="en-US" sz="20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 algn="l">
              <a:defRPr/>
            </a:pPr>
            <a:endParaRPr lang="ko-KR" altLang="en-US" sz="20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 algn="l">
              <a:defRPr/>
            </a:pPr>
            <a:r>
              <a:rPr lang="ko-KR" altLang="en-US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데이터 출처</a:t>
            </a:r>
            <a:r>
              <a:rPr lang="en-US" altLang="ko-KR" sz="2000">
                <a:solidFill>
                  <a:srgbClr val="595959"/>
                </a:solidFill>
                <a:latin typeface="소요단풍체 볼드 TTF"/>
                <a:ea typeface="소요단풍체 볼드 TTF"/>
              </a:rPr>
              <a:t>:</a:t>
            </a:r>
          </a:p>
          <a:p>
            <a:pPr algn="l">
              <a:defRPr/>
            </a:pPr>
            <a:r>
              <a:rPr lang="en-US" altLang="ko-KR" sz="2000">
                <a:solidFill>
                  <a:srgbClr val="808080"/>
                </a:solidFill>
                <a:latin typeface="HY견고딕"/>
                <a:ea typeface="HY견고딕"/>
              </a:rPr>
              <a:t>KBO </a:t>
            </a:r>
            <a:r>
              <a:rPr lang="ko-KR" altLang="en-US" sz="2000">
                <a:solidFill>
                  <a:srgbClr val="808080"/>
                </a:solidFill>
                <a:latin typeface="HY견고딕"/>
                <a:ea typeface="HY견고딕"/>
              </a:rPr>
              <a:t>공식 홈페이지</a:t>
            </a:r>
          </a:p>
          <a:p>
            <a:pPr algn="l">
              <a:defRPr/>
            </a:pPr>
            <a:r>
              <a:rPr lang="ko-KR" altLang="en-US" sz="2000">
                <a:solidFill>
                  <a:srgbClr val="808080"/>
                </a:solidFill>
                <a:latin typeface="HY견고딕"/>
                <a:ea typeface="HY견고딕"/>
              </a:rPr>
              <a:t>팀별 공식 기록 자료</a:t>
            </a:r>
          </a:p>
          <a:p>
            <a:pPr algn="l">
              <a:defRPr/>
            </a:pPr>
            <a:endParaRPr lang="ko-KR" altLang="en-US" sz="2000">
              <a:ea typeface="소요단풍체 볼드 TTF"/>
            </a:endParaRP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10490" y="2602852"/>
            <a:ext cx="304800" cy="296333"/>
          </a:xfrm>
          <a:prstGeom prst="rect">
            <a:avLst/>
          </a:prstGeom>
        </p:spPr>
      </p:pic>
      <p:pic>
        <p:nvPicPr>
          <p:cNvPr id="93" name="Picture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38482" y="4148815"/>
            <a:ext cx="304800" cy="296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endParaRPr lang="en-US" altLang="ko-KR" sz="3600" b="1" i="0" u="none" strike="noStrike">
              <a:solidFill>
                <a:srgbClr val="212121"/>
              </a:solidFill>
              <a:latin typeface="소요단풍체 볼드 TTF"/>
              <a:ea typeface="소요단풍체 볼드 TTF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05494" y="3113866"/>
            <a:ext cx="7213730" cy="2372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5000">
                <a:solidFill>
                  <a:srgbClr val="808080"/>
                </a:solidFill>
                <a:latin typeface="소요단풍체 볼드 TTF"/>
                <a:ea typeface="소요단풍체 볼드 TTF"/>
              </a:rPr>
              <a:t>질 의 응 답</a:t>
            </a:r>
          </a:p>
          <a:p>
            <a:pPr algn="l">
              <a:defRPr/>
            </a:pPr>
            <a:endParaRPr lang="ko-KR" altLang="en-US" sz="5000">
              <a:solidFill>
                <a:srgbClr val="808080"/>
              </a:solidFill>
              <a:latin typeface="소요단풍체 볼드 TTF"/>
              <a:ea typeface="소요단풍체 볼드 TTF"/>
            </a:endParaRPr>
          </a:p>
          <a:p>
            <a:pPr algn="l">
              <a:defRPr/>
            </a:pPr>
            <a:endParaRPr lang="ko-KR" altLang="en-US" sz="5000">
              <a:ea typeface="소요단풍체 볼드 TTF"/>
            </a:endParaRPr>
          </a:p>
        </p:txBody>
      </p:sp>
      <p:pic>
        <p:nvPicPr>
          <p:cNvPr id="92" name="Picture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50464" y="3117980"/>
            <a:ext cx="917121" cy="1035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252133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241800"/>
            <a:ext cx="12192000" cy="261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24600" y="2396066"/>
            <a:ext cx="1193800" cy="1193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2000" y="956733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주제 선정 배경 및 이유</a:t>
            </a:r>
            <a:endParaRPr lang="ko-KR" altLang="en-US" sz="36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11383" y="2667000"/>
            <a:ext cx="1062263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의문점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108200" y="2472266"/>
            <a:ext cx="3293533" cy="381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133600" y="25315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FFE992"/>
                </a:solidFill>
                <a:latin typeface="Cafe24 Ohsquare air"/>
              </a:rPr>
              <a:t>1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091266" y="3132666"/>
            <a:ext cx="3302000" cy="381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125133" y="3191933"/>
            <a:ext cx="330200" cy="2878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2400" b="0" i="0" u="none" strike="noStrike">
                <a:solidFill>
                  <a:srgbClr val="212121"/>
                </a:solidFill>
                <a:latin typeface="Cafe24 Ohsquare air"/>
              </a:rPr>
              <a:t>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8866" y="4487333"/>
            <a:ext cx="10744200" cy="18965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4944533" y="2980266"/>
            <a:ext cx="2311400" cy="8466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704667" y="2365375"/>
            <a:ext cx="3923176" cy="618066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300" kern="1200">
                <a:latin typeface="소요단풍체 볼드 TTF"/>
                <a:ea typeface="소요단풍체 볼드 TTF"/>
              </a:rPr>
              <a:t>이동은 피로도</a:t>
            </a:r>
            <a:r>
              <a:rPr lang="en-US" sz="1300" kern="1200">
                <a:latin typeface="소요단풍체 볼드 TTF"/>
                <a:ea typeface="소요단풍체 볼드 TTF"/>
              </a:rPr>
              <a:t>, </a:t>
            </a:r>
            <a:r>
              <a:rPr lang="ko-KR" sz="1300" kern="1200">
                <a:latin typeface="소요단풍체 볼드 TTF"/>
                <a:ea typeface="소요단풍체 볼드 TTF"/>
              </a:rPr>
              <a:t>시차 적응</a:t>
            </a:r>
            <a:r>
              <a:rPr lang="en-US" sz="1300" kern="1200">
                <a:latin typeface="소요단풍체 볼드 TTF"/>
                <a:ea typeface="소요단풍체 볼드 TTF"/>
              </a:rPr>
              <a:t>, </a:t>
            </a:r>
            <a:r>
              <a:rPr lang="ko-KR" sz="1300" kern="1200">
                <a:latin typeface="소요단풍체 볼드 TTF"/>
                <a:ea typeface="소요단풍체 볼드 TTF"/>
              </a:rPr>
              <a:t>환경 변화 등에 영향을 미침</a:t>
            </a:r>
          </a:p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endParaRPr lang="ko-KR" sz="1900" kern="1200"/>
          </a:p>
        </p:txBody>
      </p:sp>
      <p:sp>
        <p:nvSpPr>
          <p:cNvPr id="19" name="TextBox 19"/>
          <p:cNvSpPr txBox="1"/>
          <p:nvPr/>
        </p:nvSpPr>
        <p:spPr>
          <a:xfrm>
            <a:off x="2573867" y="2463800"/>
            <a:ext cx="3766327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6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2019</a:t>
            </a:r>
            <a:r>
              <a:rPr lang="ko-KR" altLang="en-US" sz="16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년 '꼴찌' 최악의 이동거리 일정</a:t>
            </a:r>
            <a:endParaRPr lang="ko-KR" altLang="en-US" sz="16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556933" y="3141133"/>
            <a:ext cx="3115733" cy="296333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1600" kern="1200">
                <a:latin typeface="소요단풍체 볼드 TTF"/>
                <a:ea typeface="소요단풍체 볼드 TTF"/>
              </a:rPr>
              <a:t>2022</a:t>
            </a:r>
            <a:r>
              <a:rPr lang="ko-KR" altLang="en-US" sz="1600" kern="1200">
                <a:latin typeface="소요단풍체 볼드 TTF"/>
                <a:ea typeface="소요단풍체 볼드 TTF"/>
              </a:rPr>
              <a:t>년</a:t>
            </a:r>
            <a:r>
              <a:rPr lang="en-US" altLang="ko-KR" sz="1600" kern="1200">
                <a:latin typeface="소요단풍체 볼드 TTF"/>
                <a:ea typeface="소요단풍체 볼드 TTF"/>
              </a:rPr>
              <a:t> KBO </a:t>
            </a:r>
            <a:r>
              <a:rPr lang="ko-KR" altLang="en-US" sz="1600" kern="1200">
                <a:latin typeface="소요단풍체 볼드 TTF"/>
                <a:ea typeface="소요단풍체 볼드 TTF"/>
              </a:rPr>
              <a:t>이동거리 평준화</a:t>
            </a:r>
            <a:endParaRPr lang="ko-KR" altLang="en-US" sz="1600" kern="1200">
              <a:ea typeface="소요단풍체 볼드 TT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39800" y="5249333"/>
            <a:ext cx="2091266" cy="3725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</a:t>
            </a:r>
            <a:r>
              <a:rPr lang="ko-KR" altLang="en-US" sz="31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차 목적</a:t>
            </a:r>
            <a:endParaRPr lang="ko-KR" altLang="en-US" sz="31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454141" y="4995031"/>
            <a:ext cx="6612467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이동거리가 승률에 미치는 영향 분석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300">
                <a:solidFill>
                  <a:srgbClr val="FFFFFF"/>
                </a:solidFill>
                <a:latin typeface="감탄로드감탄체 TTF"/>
                <a:ea typeface="감탄로드감탄체 TTF"/>
              </a:rPr>
              <a:t>   </a:t>
            </a:r>
            <a:r>
              <a:rPr sz="2300" b="0" i="0" u="none" strike="noStrike">
                <a:latin typeface="감탄로드감탄체 TTF"/>
                <a:ea typeface="감탄로드감탄체 TTF"/>
              </a:rPr>
              <a:t></a:t>
            </a:r>
            <a:r>
              <a:rPr lang="ko-KR" altLang="en-US" sz="2300" b="0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팀 성적에 영향을 미치는 요인 파악</a:t>
            </a:r>
            <a:endParaRPr lang="en-US" sz="2300" b="0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2463800" y="5427133"/>
            <a:ext cx="1380066" cy="846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3466" y="2396066"/>
            <a:ext cx="1193800" cy="1193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823382" y="2684991"/>
            <a:ext cx="866225" cy="7027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ko-KR" altLang="en-US" sz="2500" b="1" i="0" u="none" strike="noStrike">
                <a:solidFill>
                  <a:srgbClr val="212121"/>
                </a:solidFill>
                <a:latin typeface="맑은 고딕"/>
              </a:rPr>
              <a:t>배경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84467" y="4428067"/>
            <a:ext cx="304800" cy="29633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68866" y="4428067"/>
            <a:ext cx="304800" cy="296333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2" name="TextBox 18"/>
          <p:cNvSpPr txBox="1"/>
          <p:nvPr/>
        </p:nvSpPr>
        <p:spPr>
          <a:xfrm>
            <a:off x="7704666" y="3034241"/>
            <a:ext cx="4068969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l" defTabSz="488949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sz="1300" kern="1200">
                <a:latin typeface="소요단풍체 볼드 TTF"/>
                <a:ea typeface="소요단풍체 볼드 TTF"/>
              </a:rPr>
              <a:t>승률과의 상관관계를 분석하여 전략적 의사 결정 지원</a:t>
            </a:r>
            <a:endParaRPr lang="ko-KR" sz="1300" kern="1200">
              <a:ea typeface="소요단풍체 볼드 TTF"/>
            </a:endParaRPr>
          </a:p>
        </p:txBody>
      </p:sp>
      <p:sp>
        <p:nvSpPr>
          <p:cNvPr id="33" name="화살표: 오른쪽 32"/>
          <p:cNvSpPr/>
          <p:nvPr/>
        </p:nvSpPr>
        <p:spPr>
          <a:xfrm rot="5381122">
            <a:off x="9239990" y="2728189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992"/>
          </a:solidFill>
          <a:ln>
            <a:solidFill>
              <a:srgbClr val="FFE99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68135" y="409496"/>
            <a:ext cx="1887506" cy="25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01.</a:t>
            </a:r>
            <a:r>
              <a:rPr lang="ko-KR" altLang="en-US" sz="11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소요단풍체 볼드 TTF"/>
                <a:ea typeface="소요단풍체 볼드 TTF"/>
              </a:rPr>
              <a:t> 주제 선정 이유</a:t>
            </a:r>
            <a:endParaRPr lang="ko-KR" altLang="en-US" sz="1100">
              <a:latin typeface="소요단풍체 볼드 TTF"/>
              <a:ea typeface="소요단풍체 볼드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30700" y="2565162"/>
            <a:ext cx="3530600" cy="172767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6800" b="0" i="0" u="none" strike="noStrike">
                <a:solidFill>
                  <a:srgbClr val="212121"/>
                </a:solidFill>
                <a:ea typeface="Cafe24 Ohsquare air"/>
              </a:rPr>
              <a:t>THANK YOU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3866" y="31242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5600" y="31242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7233" y="5424239"/>
            <a:ext cx="9897534" cy="1693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95000" y="1452033"/>
            <a:ext cx="76200" cy="76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95000" y="4745567"/>
            <a:ext cx="76200" cy="76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97000" y="1452033"/>
            <a:ext cx="76200" cy="76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97000" y="4745567"/>
            <a:ext cx="76200" cy="76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52600" y="9804400"/>
            <a:ext cx="8695267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11500" b="1" i="0" u="none" strike="noStrike">
              <a:solidFill>
                <a:srgbClr val="212121"/>
              </a:solidFill>
              <a:ea typeface="Cafe24 Ohsquare air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4093633" y="3905984"/>
            <a:ext cx="4004733" cy="618066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endParaRPr lang="ko-KR" altLang="en-US" sz="2200" b="0" i="0" u="none" strike="noStrike">
              <a:solidFill>
                <a:schemeClr val="tx1"/>
              </a:solidFill>
              <a:latin typeface="Lexend Medium"/>
            </a:endParaRP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42632" y="2777066"/>
            <a:ext cx="1608666" cy="1608666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71724" y="2700866"/>
            <a:ext cx="1608666" cy="1608666"/>
          </a:xfrm>
          <a:prstGeom prst="rect">
            <a:avLst/>
          </a:prstGeom>
        </p:spPr>
      </p:pic>
      <p:pic>
        <p:nvPicPr>
          <p:cNvPr id="27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38066" y="2777066"/>
            <a:ext cx="1608666" cy="1608666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18499" y="2700866"/>
            <a:ext cx="1608666" cy="1608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775" y="688975"/>
            <a:ext cx="2489200" cy="4233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8533" y="5156200"/>
            <a:ext cx="12403667" cy="1727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666066" y="-1659466"/>
            <a:ext cx="4885267" cy="102700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326467" y="2277533"/>
            <a:ext cx="3530600" cy="804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endParaRPr lang="ko-KR" sz="6800" b="0" i="0" u="none" strike="noStrike">
              <a:solidFill>
                <a:srgbClr val="212121"/>
              </a:solidFill>
              <a:ea typeface="Cafe24 Ohsquare ai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62616" y="3306233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52075" y="3353858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1466" y="5376333"/>
            <a:ext cx="9897534" cy="1693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748366" y="2827996"/>
            <a:ext cx="8695267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altLang="ko-KR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02.</a:t>
            </a:r>
            <a:r>
              <a:rPr lang="ko-KR" altLang="en-US" sz="57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이동거리와 승률분석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0" y="1899537"/>
            <a:ext cx="4618653" cy="37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3749"/>
              </a:lnSpc>
              <a:defRPr/>
            </a:pPr>
            <a:endParaRPr lang="ko-KR" altLang="en-US">
              <a:ea typeface="소요단풍체 볼드 TTF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2849" y="698162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39712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수집 및 정제</a:t>
            </a:r>
            <a:endParaRPr lang="ko-KR" altLang="en-US" sz="36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pic>
        <p:nvPicPr>
          <p:cNvPr id="37" name="내용 개체 틀 4" descr="텍스트, 스크린샷, 번호, 폰트이(가) 표시된 사진  자동 생성된 설명"/>
          <p:cNvPicPr>
            <a:picLocks noGrp="1"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79718" y="2234344"/>
            <a:ext cx="4616281" cy="3531455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6756400" y="2260600"/>
            <a:ext cx="4114800" cy="106680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데이터 수집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팀의 연도별 스케줄 데이터 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(baseball_read_2015_2024_short.py)</a:t>
            </a:r>
            <a:endParaRPr lang="ko-KR" altLang="en-US" b="1">
              <a:solidFill>
                <a:srgbClr val="80808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56400" y="3835400"/>
            <a:ext cx="4114800" cy="218440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데이터 정제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: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구단 및 홈구장 이름 통일 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(baseball_read_apply.py)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이동거리 계산 및 누적거리 추가 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(baseball_road_apply.py)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 b="1">
                <a:solidFill>
                  <a:srgbClr val="808080"/>
                </a:solidFill>
                <a:latin typeface="맑은 고딕"/>
              </a:rPr>
              <a:t>승패 결과 및 누적 승률 추가 </a:t>
            </a:r>
            <a:r>
              <a:rPr lang="en-US" altLang="ko-KR" b="1">
                <a:solidFill>
                  <a:srgbClr val="808080"/>
                </a:solidFill>
                <a:latin typeface="맑은 고딕"/>
              </a:rPr>
              <a:t>(baseball_winlose_apply.py)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36800" y="3429000"/>
            <a:ext cx="3454400" cy="2438400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4" name="연결선: 꺾임 43"/>
          <p:cNvCxnSpPr>
            <a:stCxn id="38" idx="2"/>
            <a:endCxn id="39" idx="0"/>
          </p:cNvCxnSpPr>
          <p:nvPr/>
        </p:nvCxnSpPr>
        <p:spPr>
          <a:xfrm rot="5400000" flipV="1">
            <a:off x="8560330" y="3580870"/>
            <a:ext cx="508000" cy="105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46822" y="-408214"/>
            <a:ext cx="2245178" cy="97971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P8</a:t>
            </a:r>
            <a:r>
              <a:rPr lang="ko-KR" altLang="en-US"/>
              <a:t>이랑 내용 같음 삭제필요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225951" y="-2159151"/>
            <a:ext cx="5740097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데이터 수집 및 정제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06450" y="3717925"/>
            <a:ext cx="5529943" cy="2338096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defRPr/>
            </a:pPr>
            <a:endParaRPr lang="en-US" altLang="ko-KR" b="1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47" name="Text 2"/>
          <p:cNvSpPr/>
          <p:nvPr/>
        </p:nvSpPr>
        <p:spPr>
          <a:xfrm>
            <a:off x="6096000" y="2641600"/>
            <a:ext cx="5733279" cy="787400"/>
          </a:xfrm>
          <a:prstGeom prst="rect">
            <a:avLst/>
          </a:prstGeom>
          <a:noFill/>
          <a:ln/>
        </p:spPr>
        <p:txBody>
          <a:bodyPr wrap="square" anchor="ctr"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00" b="0" i="0" u="none" strike="noStrike">
                <a:solidFill>
                  <a:srgbClr val="808080"/>
                </a:solidFill>
              </a:rPr>
              <a:t></a:t>
            </a:r>
            <a:r>
              <a:rPr lang="ko-KR" altLang="en-US" sz="1700" b="0" i="0" u="none" strike="noStrike">
                <a:solidFill>
                  <a:srgbClr val="808080"/>
                </a:solidFill>
              </a:rPr>
              <a:t> </a:t>
            </a:r>
            <a:r>
              <a:rPr lang="ko-KR" altLang="en-US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데이터 수집</a:t>
            </a:r>
            <a:r>
              <a:rPr lang="en-US" altLang="ko-KR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 팀의 연도별 스케줄 데이터 </a:t>
            </a:r>
          </a:p>
          <a:p>
            <a:pPr algn="l">
              <a:lnSpc>
                <a:spcPct val="100000"/>
              </a:lnSpc>
              <a:defRPr/>
            </a:pPr>
            <a:r>
              <a:rPr lang="ko-KR" altLang="en-US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                              </a:t>
            </a:r>
            <a:r>
              <a:rPr lang="en-US" altLang="ko-KR" sz="1700">
                <a:solidFill>
                  <a:srgbClr val="808080"/>
                </a:solidFill>
                <a:latin typeface="소요단풍체 볼드 TTF"/>
                <a:ea typeface="소요단풍체 볼드 TTF"/>
              </a:rPr>
              <a:t>(baseball_read_2015_2024_short.py)</a:t>
            </a:r>
          </a:p>
        </p:txBody>
      </p:sp>
      <p:graphicFrame>
        <p:nvGraphicFramePr>
          <p:cNvPr id="48" name="Table 0"/>
          <p:cNvGraphicFramePr>
            <a:graphicFrameLocks noGrp="1"/>
          </p:cNvGraphicFramePr>
          <p:nvPr/>
        </p:nvGraphicFramePr>
        <p:xfrm>
          <a:off x="6096000" y="3833002"/>
          <a:ext cx="5064811" cy="2056805"/>
        </p:xfrm>
        <a:graphic>
          <a:graphicData uri="http://schemas.openxmlformats.org/drawingml/2006/table">
            <a:tbl>
              <a:tblPr firstRow="1" bandRow="1"/>
              <a:tblGrid>
                <a:gridCol w="271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410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b="1">
                          <a:solidFill>
                            <a:srgbClr val="595959"/>
                          </a:solidFill>
                          <a:latin typeface="소요단풍체 볼드 TTF"/>
                          <a:ea typeface="소요단풍체 볼드 TTF"/>
                        </a:rPr>
                        <a:t>CLEANING STEP</a:t>
                      </a:r>
                      <a:endParaRPr lang="en-US" b="1">
                        <a:solidFill>
                          <a:srgbClr val="595959"/>
                        </a:solidFill>
                        <a:ea typeface="소요단풍체 볼드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b="1">
                          <a:solidFill>
                            <a:srgbClr val="595959"/>
                          </a:solidFill>
                          <a:latin typeface="소요단풍체 볼드 TTF"/>
                          <a:ea typeface="소요단풍체 볼드 TTF"/>
                        </a:rPr>
                        <a:t>SCRIPT</a:t>
                      </a:r>
                      <a:endParaRPr lang="en-US" b="1">
                        <a:solidFill>
                          <a:srgbClr val="595959"/>
                        </a:solidFill>
                        <a:ea typeface="소요단풍체 볼드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97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구단 및 홈구장 이름 통일 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baseball_read_apply.py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42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이동거리 계산 및 누적거리 추가 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baseball_road_apply.py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42"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승패 결과 및 누적 승률 추가 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1400">
                          <a:solidFill>
                            <a:srgbClr val="808080"/>
                          </a:solidFill>
                          <a:latin typeface="감탄로드감탄체 TTF"/>
                          <a:ea typeface="감탄로드감탄체 TTF"/>
                        </a:rPr>
                        <a:t>baseball_winlose_apply.py</a:t>
                      </a:r>
                      <a:endParaRPr lang="en-US" sz="1400">
                        <a:solidFill>
                          <a:srgbClr val="808080"/>
                        </a:solidFill>
                        <a:ea typeface="감탄로드감탄체 TTF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w="med" len="med"/>
                      <a:tailEnd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" name="내용 개체 틀 4" descr="텍스트, 스크린샷, 번호, 폰트이(가) 표시된 사진  자동 생성된 설명"/>
          <p:cNvPicPr>
            <a:picLocks noGrp="1"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6753" y="2424844"/>
            <a:ext cx="4616281" cy="3531455"/>
          </a:xfrm>
          <a:prstGeom prst="rect">
            <a:avLst/>
          </a:prstGeom>
          <a:noFill/>
        </p:spPr>
      </p:pic>
      <p:sp>
        <p:nvSpPr>
          <p:cNvPr id="52" name="직사각형 51"/>
          <p:cNvSpPr/>
          <p:nvPr/>
        </p:nvSpPr>
        <p:spPr>
          <a:xfrm>
            <a:off x="2023835" y="3714750"/>
            <a:ext cx="3454400" cy="2343150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333" y="1710266"/>
            <a:ext cx="11091334" cy="846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2-1)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분석 진행 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이동거리와 승률의 관계 분석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8800" y="4552950"/>
            <a:ext cx="3352800" cy="1771650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altLang="ko-KR" sz="1600" b="1">
              <a:solidFill>
                <a:srgbClr val="808080"/>
              </a:solidFill>
              <a:latin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누적 이동거리와 승률 간의 관계를 분석하기 위해 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Plotly Dash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를 활용하여 데이터를 시각화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38600" y="4552950"/>
            <a:ext cx="4114800" cy="1771649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altLang="ko-KR" sz="1600" b="1">
              <a:solidFill>
                <a:srgbClr val="808080"/>
              </a:solidFill>
              <a:latin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누적 이동거리와 승률 사이에는 유의미한 상관관계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(0.5 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이상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)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가 존재하지 않는 것으로 나타남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. 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즉</a:t>
            </a:r>
            <a:r>
              <a:rPr lang="en-US" altLang="ko-KR" sz="1600">
                <a:solidFill>
                  <a:srgbClr val="808080"/>
                </a:solidFill>
                <a:latin typeface="맑은 고딕"/>
              </a:rPr>
              <a:t>, </a:t>
            </a: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이동거리가 증가함에 따라 승률이 상승하거나 하락하는 경향은 명확하게 관찰되지 않음</a:t>
            </a:r>
            <a:endParaRPr lang="en-US" altLang="ko-KR" sz="1600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280400" y="4547508"/>
            <a:ext cx="3352800" cy="1777091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en-US" altLang="ko-KR" sz="1600" b="1">
              <a:solidFill>
                <a:srgbClr val="808080"/>
              </a:solidFill>
              <a:latin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이동거리가 팀의 경기 승률에 직접적인 영향을 미치지 않는다는 사실을 확인</a:t>
            </a:r>
            <a:endParaRPr lang="en-US" altLang="ko-KR" sz="1600">
              <a:solidFill>
                <a:srgbClr val="808080"/>
              </a:solidFill>
              <a:latin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59330" y="1924439"/>
            <a:ext cx="4419600" cy="2374418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3841491" y="3165280"/>
            <a:ext cx="762000" cy="10160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619102" y="3143637"/>
            <a:ext cx="762000" cy="10160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841490" y="1953598"/>
            <a:ext cx="812800" cy="11176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65610" y="1953597"/>
            <a:ext cx="711200" cy="10668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648066" y="1955799"/>
            <a:ext cx="711200" cy="1016000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4957" y="1844739"/>
            <a:ext cx="2805685" cy="2671300"/>
          </a:xfrm>
          <a:prstGeom prst="rect">
            <a:avLst/>
          </a:prstGeom>
        </p:spPr>
      </p:pic>
      <p:pic>
        <p:nvPicPr>
          <p:cNvPr id="56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576343" y="1917497"/>
            <a:ext cx="2639203" cy="2446391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607002" y="4659087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분석방법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1085" y="4668612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분석결과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44025" y="4668612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분석결론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B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400" y="355600"/>
            <a:ext cx="2489200" cy="423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3191933" y="-2125133"/>
            <a:ext cx="5808133" cy="11379200"/>
          </a:xfrm>
          <a:prstGeom prst="rect">
            <a:avLst/>
          </a:prstGeom>
          <a:solidFill>
            <a:srgbClr val="83AE9D"/>
          </a:solidFill>
          <a:ln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91334" y="1100666"/>
            <a:ext cx="355600" cy="3556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0333" y="1710266"/>
            <a:ext cx="11091334" cy="562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762000" y="973666"/>
            <a:ext cx="9169400" cy="660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2-2) 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분석 진행 </a:t>
            </a:r>
            <a:r>
              <a:rPr lang="en-US" altLang="ko-KR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:</a:t>
            </a:r>
            <a:r>
              <a:rPr lang="ko-KR" altLang="en-US" sz="3600" b="1" i="0" u="none" strike="noStrike">
                <a:solidFill>
                  <a:srgbClr val="212121"/>
                </a:solidFill>
                <a:latin typeface="소요단풍체 볼드 TTF"/>
                <a:ea typeface="소요단풍체 볼드 TTF"/>
              </a:rPr>
              <a:t> 각 팀의 구장별 승률 분석</a:t>
            </a:r>
            <a:endParaRPr lang="ko-KR" altLang="en-US" sz="3600" b="1" i="0" u="none" strike="noStrike">
              <a:solidFill>
                <a:srgbClr val="212121"/>
              </a:solidFill>
              <a:ea typeface="소요단풍체 볼드 TTF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047" y="1979793"/>
            <a:ext cx="2364362" cy="3952967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08942" y="2011487"/>
            <a:ext cx="2323340" cy="39685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382963" y="1994126"/>
            <a:ext cx="2338614" cy="3971244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2336346" y="5001258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300257" y="2537184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923064" y="4307794"/>
            <a:ext cx="304800" cy="304800"/>
          </a:xfrm>
          <a:prstGeom prst="ellipse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556203" y="5956689"/>
            <a:ext cx="10668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&lt;</a:t>
            </a:r>
            <a:r>
              <a:rPr lang="ko-KR" altLang="en-US" sz="2000"/>
              <a:t>기아</a:t>
            </a:r>
            <a:r>
              <a:rPr lang="en-US" altLang="ko-KR" sz="2000"/>
              <a:t>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71732" y="5990885"/>
            <a:ext cx="10668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&lt;KT&gt;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86892" y="5979795"/>
            <a:ext cx="1066800" cy="38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&lt;</a:t>
            </a:r>
            <a:r>
              <a:rPr lang="ko-KR" altLang="en-US" sz="2000"/>
              <a:t>삼성</a:t>
            </a:r>
            <a:r>
              <a:rPr lang="en-US" altLang="ko-KR" sz="2000"/>
              <a:t>&gt;</a:t>
            </a: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8378273" y="5543108"/>
          <a:ext cx="124206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4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승률 높음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4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4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/>
                        <a:t>승률 낮음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8310336" y="2015219"/>
            <a:ext cx="3352800" cy="882649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ko-KR" altLang="en-US" sz="1600">
              <a:solidFill>
                <a:srgbClr val="80808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각 팀들의 각 구장별 승률 계산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323034" y="2939141"/>
            <a:ext cx="3321050" cy="1279525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600">
              <a:solidFill>
                <a:srgbClr val="808080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808080"/>
                </a:solidFill>
              </a:rPr>
              <a:t>홈 경기장에서 높은 승률 보이지만</a:t>
            </a:r>
          </a:p>
          <a:p>
            <a:pPr algn="ctr">
              <a:defRPr/>
            </a:pPr>
            <a:r>
              <a:rPr lang="ko-KR" altLang="en-US" sz="1600">
                <a:solidFill>
                  <a:srgbClr val="808080"/>
                </a:solidFill>
              </a:rPr>
              <a:t>먼 경기장에서도 높은 승률 보임</a:t>
            </a:r>
            <a:endParaRPr lang="en-US" altLang="ko-KR" sz="1600">
              <a:solidFill>
                <a:srgbClr val="808080"/>
              </a:solidFill>
              <a:latin typeface="맑은 고딕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303985" y="4210051"/>
            <a:ext cx="3352800" cy="1221465"/>
          </a:xfrm>
          <a:prstGeom prst="rect">
            <a:avLst/>
          </a:prstGeom>
          <a:solidFill>
            <a:srgbClr val="D1DFB3"/>
          </a:solidFill>
          <a:ln>
            <a:solidFill>
              <a:schemeClr val="lt1"/>
            </a:solidFill>
          </a:ln>
          <a:effectLst>
            <a:softEdge rad="127000"/>
          </a:effectLst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endParaRPr lang="ko-KR" altLang="en-US" sz="1600">
              <a:solidFill>
                <a:srgbClr val="80808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808080"/>
                </a:solidFill>
                <a:latin typeface="맑은 고딕"/>
              </a:rPr>
              <a:t>이동거리는 팀의 경기 승률에 직접적인 영향을 미치지 않는다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358538" y="2111831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분석방법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353094" y="3060792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분석결과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332687" y="4337504"/>
            <a:ext cx="1578429" cy="33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rgbClr val="808080"/>
                </a:solidFill>
              </a:rPr>
              <a:t>&lt;</a:t>
            </a:r>
            <a:r>
              <a:rPr lang="ko-KR" altLang="en-US" sz="1600" b="1">
                <a:solidFill>
                  <a:srgbClr val="808080"/>
                </a:solidFill>
              </a:rPr>
              <a:t>분석결론</a:t>
            </a:r>
            <a:r>
              <a:rPr lang="en-US" altLang="ko-KR" sz="1600" b="1">
                <a:solidFill>
                  <a:srgbClr val="808080"/>
                </a:solidFill>
              </a:rPr>
              <a:t>&gt;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5474" y="364787"/>
            <a:ext cx="6096000" cy="3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02.</a:t>
            </a:r>
            <a:r>
              <a:rPr lang="ko-KR" altLang="en-US" sz="1400" b="1">
                <a:solidFill>
                  <a:srgbClr val="FAF3D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감탄로드감탄체 TTF"/>
                <a:ea typeface="감탄로드감탄체 TTF"/>
              </a:rPr>
              <a:t> 이동거리와 승률 분석</a:t>
            </a:r>
            <a:endParaRPr lang="ko-KR" altLang="en-US" sz="1400" b="1">
              <a:solidFill>
                <a:srgbClr val="FAF3DB"/>
              </a:solidFill>
              <a:latin typeface="감탄로드감탄체 TTF"/>
              <a:ea typeface="감탄로드감탄체 T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2148</Words>
  <Application>Microsoft Office PowerPoint</Application>
  <PresentationFormat>와이드스크린</PresentationFormat>
  <Paragraphs>597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Cafe24 Ohsquare air</vt:lpstr>
      <vt:lpstr>HY견고딕</vt:lpstr>
      <vt:lpstr>Lexend Medium</vt:lpstr>
      <vt:lpstr>감탄로드감탄체 TTF</vt:lpstr>
      <vt:lpstr>맑은 고딕</vt:lpstr>
      <vt:lpstr>소요단풍체 볼드 TTF</vt:lpstr>
      <vt:lpstr>휴먼둥근헤드라인</vt:lpstr>
      <vt:lpstr>Calibri</vt:lpstr>
      <vt:lpstr>Franklin Gothic Book</vt:lpstr>
      <vt:lpstr>1_RetrospectVTI</vt:lpstr>
      <vt:lpstr>Data analysis Project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이상혁</dc:creator>
  <cp:lastModifiedBy>이상혁</cp:lastModifiedBy>
  <cp:revision>96</cp:revision>
  <dcterms:created xsi:type="dcterms:W3CDTF">2024-10-23T01:39:38Z</dcterms:created>
  <dcterms:modified xsi:type="dcterms:W3CDTF">2024-10-28T03:26:23Z</dcterms:modified>
  <cp:version/>
</cp:coreProperties>
</file>