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3" r:id="rId1"/>
    <p:sldMasterId id="2147483664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7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02A5C14-EBB6-4C7C-99E5-BB988A9DB116}" styleName="Table_1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FBE2CF"/>
          </a:solidFill>
        </a:fill>
      </a:tcStyle>
    </a:wholeTbl>
    <a:band1H>
      <a:tcTxStyle b="off" i="off"/>
      <a:tcStyle>
        <a:tcBdr/>
        <a:fill>
          <a:solidFill>
            <a:srgbClr val="F7C5A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7C5A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A2DCB4-7CBE-4EF1-B40E-3A9E86648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77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02" name="Google Shape;1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latin typeface="맑은 고딕"/>
                <a:ea typeface="맑은 고딕"/>
                <a:cs typeface="맑은 고딕"/>
                <a:sym typeface="맑은 고딕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</a:t>
            </a:fld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83" name="Google Shape;283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03" name="Google Shape;303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16" name="Google Shape;316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47" name="Google Shape;347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60" name="Google Shape;360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80" name="Google Shape;380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96" name="Google Shape;396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08" name="Google Shape;40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09" name="Google Shape;40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45" name="Google Shape;44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46" name="Google Shape;44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60" name="Google Shape;460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09" name="Google Shape;10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73" name="Google Shape;473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10" name="Google Shape;510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23" name="Google Shape;523;p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34" name="Google Shape;534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57" name="Google Shape;557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68" name="Google Shape;568;p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581" name="Google Shape;58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11" name="Google Shape;611;p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30" name="Google Shape;630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48" name="Google Shape;648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39" name="Google Shape;139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66" name="Google Shape;666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684" name="Google Shape;68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00" name="Google Shape;700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15" name="Google Shape;715;p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30" name="Google Shape;730;p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60" name="Google Shape;760;p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70" name="Google Shape;770;p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779" name="Google Shape;779;p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6" name="Google Shape;156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7" name="Google Shape;187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01" name="Google Shape;201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15" name="Google Shape;215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38" name="Google Shape;238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64" name="Google Shape;264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" name="Google Shape;19;p47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0" name="Google Shape;20;p4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6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" name="Google Shape;91;p46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2" name="Google Shape;92;p46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1066667" cy="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비어 있음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" name="Google Shape;40;p4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" name="Google Shape;45;p5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Malgun Gothic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47" name="Google Shape;47;p50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5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Malgun Gothic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61" name="Google Shape;61;p52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5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" name="Google Shape;83;p55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5" name="Google Shape;85;p55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55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5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Malgun Gothic"/>
              <a:buNone/>
              <a:defRPr sz="4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4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4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4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" name="Google Shape;15;p4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4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" name="Google Shape;27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Malgun Gothic"/>
              <a:buNone/>
              <a:defRPr sz="4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4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27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bm.com/kr-ko/topics/principal-component-analysis" TargetMode="External"/><Relationship Id="rId5" Type="http://schemas.openxmlformats.org/officeDocument/2006/relationships/hyperlink" Target="https://m.blog.naver.com/gksshdk8003/222404187056" TargetMode="Externa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1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72.png"/><Relationship Id="rId4" Type="http://schemas.openxmlformats.org/officeDocument/2006/relationships/image" Target="../media/image12.png"/><Relationship Id="rId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" descr="야구, 사람, 운동 경기, 스포츠이(가) 표시된 사진"/>
          <p:cNvPicPr/>
          <p:nvPr/>
        </p:nvPicPr>
        <p:blipFill rotWithShape="1">
          <a:blip r:embed="rId3">
            <a:alphaModFix/>
          </a:blip>
          <a:srcRect t="20340" b="23400"/>
          <a:stretch>
            <a:fillRect/>
          </a:stretch>
        </p:blipFill>
        <p:spPr>
          <a:xfrm>
            <a:off x="15" y="10"/>
            <a:ext cx="12191985" cy="45783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>
            <a:spLocks noGrp="1"/>
          </p:cNvSpPr>
          <p:nvPr>
            <p:ph type="title"/>
          </p:nvPr>
        </p:nvSpPr>
        <p:spPr>
          <a:xfrm>
            <a:off x="25" y="5492050"/>
            <a:ext cx="6486000" cy="74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  <a:defRPr/>
            </a:pPr>
            <a:r>
              <a:rPr lang="en-US" sz="3740" b="1" dirty="0" err="1"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374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40" b="1" dirty="0" err="1">
                <a:latin typeface="Arial"/>
                <a:ea typeface="Arial"/>
                <a:cs typeface="Arial"/>
                <a:sym typeface="Arial"/>
              </a:rPr>
              <a:t>분석을</a:t>
            </a:r>
            <a:r>
              <a:rPr lang="en-US" sz="3740" b="1">
                <a:latin typeface="Arial"/>
                <a:ea typeface="Arial"/>
                <a:cs typeface="Arial"/>
                <a:sym typeface="Arial"/>
              </a:rPr>
              <a:t> 통한</a:t>
            </a:r>
            <a:endParaRPr lang="en-US" sz="374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  <a:defRPr/>
            </a:pPr>
            <a:r>
              <a:rPr lang="en-US" sz="3740" b="1" dirty="0">
                <a:latin typeface="Arial"/>
                <a:ea typeface="Arial"/>
                <a:cs typeface="Arial"/>
                <a:sym typeface="Arial"/>
              </a:rPr>
              <a:t> 2024 </a:t>
            </a:r>
            <a:r>
              <a:rPr lang="en-US" sz="3740" b="1" dirty="0" err="1">
                <a:latin typeface="Arial"/>
                <a:ea typeface="Arial"/>
                <a:cs typeface="Arial"/>
                <a:sym typeface="Arial"/>
              </a:rPr>
              <a:t>야구</a:t>
            </a:r>
            <a:r>
              <a:rPr lang="en-US" sz="374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40" b="1" dirty="0" err="1">
                <a:latin typeface="Arial"/>
                <a:ea typeface="Arial"/>
                <a:cs typeface="Arial"/>
                <a:sym typeface="Arial"/>
              </a:rPr>
              <a:t>승률</a:t>
            </a:r>
            <a:r>
              <a:rPr lang="en-US" sz="374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740" b="1" dirty="0" err="1">
                <a:latin typeface="Arial"/>
                <a:ea typeface="Arial"/>
                <a:cs typeface="Arial"/>
                <a:sym typeface="Arial"/>
              </a:rPr>
              <a:t>예측</a:t>
            </a:r>
            <a:endParaRPr sz="3740"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body" idx="1"/>
          </p:nvPr>
        </p:nvSpPr>
        <p:spPr>
          <a:xfrm>
            <a:off x="6095999" y="4903425"/>
            <a:ext cx="6162925" cy="156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조장: 지수현 </a:t>
            </a: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buSzPct val="25000"/>
              <a:buNone/>
              <a:defRPr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팀원: </a:t>
            </a:r>
            <a:r>
              <a:rPr lang="en-US" sz="2800" spc="-400">
                <a:solidFill>
                  <a:srgbClr val="FFFFFF"/>
                </a:solidFill>
                <a:latin typeface="Arial"/>
                <a:cs typeface="Arial"/>
                <a:sym typeface="Arial"/>
              </a:rPr>
              <a:t>김설희, 선슬기, 정종영, 최진호, 이상혁</a:t>
            </a:r>
            <a:endParaRPr lang="en-US"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  <a:defRPr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76035" y="-4509235"/>
            <a:ext cx="1031464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7721600" y="2187575"/>
            <a:ext cx="4047066" cy="408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689618" y="538152"/>
            <a:ext cx="4630230" cy="719666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2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 원인분석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12964" y="2874995"/>
            <a:ext cx="304800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2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90719" y="4159506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10158" y="5397864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 txBox="1"/>
          <p:nvPr/>
        </p:nvSpPr>
        <p:spPr>
          <a:xfrm>
            <a:off x="8257980" y="2805772"/>
            <a:ext cx="3452330" cy="94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2021년 vs 2024년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KIA의 승률을 확인해보면 누적이동거리가 비슷함에도 불구하고 승률의 차이가 심함.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96" name="Google Shape;296;p12"/>
          <p:cNvGraphicFramePr/>
          <p:nvPr/>
        </p:nvGraphicFramePr>
        <p:xfrm>
          <a:off x="558341" y="2434706"/>
          <a:ext cx="3377525" cy="3910980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6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팀명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연도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누정이동거리(km)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승률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2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KIA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2015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13057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0.465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12045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0.486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2017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10462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0.604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11722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0.486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10742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0.431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2020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10675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9739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0.403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2022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10222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0.486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2023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10084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2024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9291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0.604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97" name="Google Shape;297;p12"/>
          <p:cNvGraphicFramePr/>
          <p:nvPr/>
        </p:nvGraphicFramePr>
        <p:xfrm>
          <a:off x="4103001" y="2431401"/>
          <a:ext cx="3377525" cy="3910980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6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팀명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연도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누정이동거리(km)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승률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2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롯데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2015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13215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3057B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0.458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11238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0.458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2017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12692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0.556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11508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0.472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11065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0.333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2020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10082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0.493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10046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0.451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</a:t>
                      </a:r>
                      <a:endParaRPr sz="1200" b="1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9981</a:t>
                      </a:r>
                      <a:endParaRPr sz="1200" b="1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0.444</a:t>
                      </a:r>
                      <a:endParaRPr sz="1200" b="1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2023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10732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0.472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2024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11107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0.458</a:t>
                      </a:r>
                      <a:endParaRPr sz="1100" b="1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8" name="Google Shape;298;p12"/>
          <p:cNvSpPr txBox="1"/>
          <p:nvPr/>
        </p:nvSpPr>
        <p:spPr>
          <a:xfrm>
            <a:off x="8371504" y="4085815"/>
            <a:ext cx="3384292" cy="94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2015년 vs 2022년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누적이동거리가 차이가 나지만 승률의 차이가 적음.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8426710" y="5319205"/>
            <a:ext cx="3325976" cy="94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이동거리</a:t>
            </a: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가 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팀의 경기승률</a:t>
            </a: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에 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직접적인 영향을 미치지 않는다</a:t>
            </a: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는 사실을 확인.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0" name="Google Shape;300;p12"/>
          <p:cNvSpPr txBox="1"/>
          <p:nvPr/>
        </p:nvSpPr>
        <p:spPr>
          <a:xfrm>
            <a:off x="778198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666" y="660400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9" name="Google Shape;30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67341" y="32014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6900" y="322050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3"/>
          <p:cNvSpPr txBox="1"/>
          <p:nvPr/>
        </p:nvSpPr>
        <p:spPr>
          <a:xfrm>
            <a:off x="1072870" y="2679290"/>
            <a:ext cx="100462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03.목표 수정 및 새로운 접근</a:t>
            </a:r>
            <a:endParaRPr sz="57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3"/>
          <p:cNvSpPr txBox="1"/>
          <p:nvPr/>
        </p:nvSpPr>
        <p:spPr>
          <a:xfrm>
            <a:off x="1087210" y="752397"/>
            <a:ext cx="2109755" cy="25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 목표 수정 및 새로운 접근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252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241800"/>
            <a:ext cx="12192000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91334" y="1100666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24600" y="2396066"/>
            <a:ext cx="11938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5"/>
          <p:cNvSpPr txBox="1"/>
          <p:nvPr/>
        </p:nvSpPr>
        <p:spPr>
          <a:xfrm>
            <a:off x="762000" y="956733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목표 수정 및 새로운 접근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6411383" y="2667000"/>
            <a:ext cx="1062263" cy="70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</a:t>
            </a:r>
            <a:endParaRPr sz="2500" b="1" i="0" u="none" strike="noStrike" cap="none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5" name="Google Shape;325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08200" y="2472266"/>
            <a:ext cx="3293533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5"/>
          <p:cNvSpPr txBox="1"/>
          <p:nvPr/>
        </p:nvSpPr>
        <p:spPr>
          <a:xfrm>
            <a:off x="2133600" y="2531533"/>
            <a:ext cx="330200" cy="28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E99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0" i="0" u="none" strike="noStrike" cap="none">
              <a:solidFill>
                <a:srgbClr val="FFE9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91266" y="3132666"/>
            <a:ext cx="3302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5"/>
          <p:cNvSpPr txBox="1"/>
          <p:nvPr/>
        </p:nvSpPr>
        <p:spPr>
          <a:xfrm>
            <a:off x="2125133" y="3191933"/>
            <a:ext cx="330200" cy="28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8866" y="4487333"/>
            <a:ext cx="10744200" cy="18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5400000">
            <a:off x="4944533" y="2980266"/>
            <a:ext cx="2311400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5"/>
          <p:cNvSpPr txBox="1"/>
          <p:nvPr/>
        </p:nvSpPr>
        <p:spPr>
          <a:xfrm>
            <a:off x="7727181" y="2195656"/>
            <a:ext cx="3669177" cy="618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승률과의 상관관계를 분석해 거리 외의 요인 예측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2573867" y="2463800"/>
            <a:ext cx="3766327" cy="29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이동거리와 승률 관계 확인</a:t>
            </a:r>
            <a:endParaRPr sz="1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 txBox="1"/>
          <p:nvPr/>
        </p:nvSpPr>
        <p:spPr>
          <a:xfrm>
            <a:off x="2556933" y="3141133"/>
            <a:ext cx="3115733" cy="29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승률에 미치는 요인 분석 필요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 txBox="1"/>
          <p:nvPr/>
        </p:nvSpPr>
        <p:spPr>
          <a:xfrm>
            <a:off x="939800" y="5249333"/>
            <a:ext cx="2091266" cy="37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2차 목적</a:t>
            </a:r>
            <a:endParaRPr sz="31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 txBox="1"/>
          <p:nvPr/>
        </p:nvSpPr>
        <p:spPr>
          <a:xfrm>
            <a:off x="3454141" y="4995031"/>
            <a:ext cx="661246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</a:t>
            </a:r>
            <a:r>
              <a:rPr lang="en-US" sz="23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이동거리 외 승률에 미치는 다른 요인 분석</a:t>
            </a:r>
            <a:endParaRPr sz="23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</a:t>
            </a:r>
            <a:r>
              <a:rPr lang="en-US" sz="23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팀 승률 예측 분석</a:t>
            </a:r>
            <a:endParaRPr sz="23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5400000">
            <a:off x="2463800" y="5427133"/>
            <a:ext cx="1380066" cy="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466" y="2396066"/>
            <a:ext cx="11938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5"/>
          <p:cNvSpPr txBox="1"/>
          <p:nvPr/>
        </p:nvSpPr>
        <p:spPr>
          <a:xfrm>
            <a:off x="823382" y="2684991"/>
            <a:ext cx="866225" cy="70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21212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원인</a:t>
            </a:r>
            <a:endParaRPr sz="2500" b="1" i="0" u="none" strike="noStrike" cap="none">
              <a:solidFill>
                <a:srgbClr val="21212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9" name="Google Shape;339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84467" y="442806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68866" y="442806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7999206" y="3070225"/>
            <a:ext cx="300534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중요 요인들을 기반으로 미래 승률 예측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5"/>
          <p:cNvSpPr/>
          <p:nvPr/>
        </p:nvSpPr>
        <p:spPr>
          <a:xfrm rot="5381122">
            <a:off x="9239990" y="2737714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992"/>
          </a:solidFill>
          <a:ln w="15875" cap="flat" cmpd="sng">
            <a:solidFill>
              <a:srgbClr val="FFE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4" name="Google Shape;344;p15"/>
          <p:cNvSpPr txBox="1"/>
          <p:nvPr/>
        </p:nvSpPr>
        <p:spPr>
          <a:xfrm>
            <a:off x="576035" y="399971"/>
            <a:ext cx="2109755" cy="25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 목표 수정 및 새로운 접근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99" y="641349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53" name="Google Shape;35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1141" y="32014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6900" y="322050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6"/>
          <p:cNvSpPr txBox="1"/>
          <p:nvPr/>
        </p:nvSpPr>
        <p:spPr>
          <a:xfrm>
            <a:off x="1063345" y="2717390"/>
            <a:ext cx="100462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04.2차 목표: 팀 성적 요인 분석</a:t>
            </a:r>
            <a:endParaRPr sz="55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1565598" y="669586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76035" y="-4509235"/>
            <a:ext cx="1031464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743321" y="1363614"/>
            <a:ext cx="4455281" cy="535951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7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1) 데이터 수집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621" y="2175270"/>
            <a:ext cx="4630153" cy="320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7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730673" y="2853128"/>
            <a:ext cx="4601286" cy="2440344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642257" y="5394326"/>
            <a:ext cx="4791756" cy="766470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1" name="Google Shape;37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551902" y="950816"/>
            <a:ext cx="4455281" cy="617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5999" y="2280129"/>
            <a:ext cx="5423477" cy="2987982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7"/>
          <p:cNvSpPr/>
          <p:nvPr/>
        </p:nvSpPr>
        <p:spPr>
          <a:xfrm>
            <a:off x="6024785" y="2233837"/>
            <a:ext cx="5515498" cy="3077302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6019800" y="2249970"/>
            <a:ext cx="2770801" cy="270977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5937250" y="5394326"/>
            <a:ext cx="5617256" cy="766470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7"/>
          <p:cNvSpPr txBox="1"/>
          <p:nvPr/>
        </p:nvSpPr>
        <p:spPr>
          <a:xfrm>
            <a:off x="788793" y="5508706"/>
            <a:ext cx="4580753" cy="105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수집: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팀별 타자, 투수, 수비 기록 데이터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7" name="Google Shape;377;p17"/>
          <p:cNvSpPr txBox="1"/>
          <p:nvPr/>
        </p:nvSpPr>
        <p:spPr>
          <a:xfrm>
            <a:off x="6096000" y="5508706"/>
            <a:ext cx="4580753" cy="105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수집: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연도별 승률 데이터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76035" y="-4509235"/>
            <a:ext cx="1031464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215567" y="83332"/>
            <a:ext cx="4455281" cy="803672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9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1) 데이터 수집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9"/>
          <p:cNvPicPr preferRelativeResize="0"/>
          <p:nvPr/>
        </p:nvPicPr>
        <p:blipFill rotWithShape="1">
          <a:blip r:embed="rId7">
            <a:alphaModFix/>
          </a:blip>
          <a:srcRect t="16909" b="4860"/>
          <a:stretch/>
        </p:blipFill>
        <p:spPr>
          <a:xfrm>
            <a:off x="575774" y="2149267"/>
            <a:ext cx="7866873" cy="405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10151726" y="2656049"/>
            <a:ext cx="1179848" cy="272574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9"/>
          <p:cNvSpPr txBox="1"/>
          <p:nvPr/>
        </p:nvSpPr>
        <p:spPr>
          <a:xfrm>
            <a:off x="9344025" y="3579184"/>
            <a:ext cx="2898322" cy="88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통합:</a:t>
            </a:r>
            <a:endParaRPr sz="13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팀별 데이터를 하나의 데이터셋으로 결합 (팀_결합_기록_저장_real.py)</a:t>
            </a:r>
            <a:endParaRPr sz="13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숫자형 데이터로 변환하여 분석 준비</a:t>
            </a:r>
            <a:endParaRPr sz="13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91" name="Google Shape;391;p19"/>
          <p:cNvCxnSpPr/>
          <p:nvPr/>
        </p:nvCxnSpPr>
        <p:spPr>
          <a:xfrm rot="10800000">
            <a:off x="8487901" y="3997639"/>
            <a:ext cx="808500" cy="21600"/>
          </a:xfrm>
          <a:prstGeom prst="bentConnector3">
            <a:avLst>
              <a:gd name="adj1" fmla="val 49998"/>
            </a:avLst>
          </a:prstGeom>
          <a:noFill/>
          <a:ln w="63500" cap="flat" cmpd="sng">
            <a:solidFill>
              <a:schemeClr val="accent3"/>
            </a:solidFill>
            <a:prstDash val="dash"/>
            <a:round/>
            <a:headEnd type="none" w="sm" len="sm"/>
            <a:tailEnd type="triangle" w="lg" len="lg"/>
          </a:ln>
        </p:spPr>
      </p:cxnSp>
      <p:sp>
        <p:nvSpPr>
          <p:cNvPr id="392" name="Google Shape;392;p19"/>
          <p:cNvSpPr/>
          <p:nvPr/>
        </p:nvSpPr>
        <p:spPr>
          <a:xfrm>
            <a:off x="509557" y="2184917"/>
            <a:ext cx="7867001" cy="4061538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0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0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0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데이터 정제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813356" y="2404382"/>
            <a:ext cx="3910693" cy="2777283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결측값을 평균값으로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대체 데이터 표준화 진행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차원 축소: 주성분 분석(PCA) 적용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주요 특성 추출 및 데이터 차원 축소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타겟 변수 및 피처 설정: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타겟 변수: 승률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피처: 숫자형 변수들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403" name="Google Shape;403;p20" descr="성과 저하를 보여주는 돋보기"/>
          <p:cNvPicPr/>
          <p:nvPr/>
        </p:nvPicPr>
        <p:blipFill rotWithShape="1">
          <a:blip r:embed="rId6">
            <a:alphaModFix/>
          </a:blip>
          <a:srcRect r="25260"/>
          <a:stretch>
            <a:fillRect/>
          </a:stretch>
        </p:blipFill>
        <p:spPr>
          <a:xfrm>
            <a:off x="1269929" y="2027723"/>
            <a:ext cx="4402400" cy="374937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0"/>
          <p:cNvSpPr/>
          <p:nvPr/>
        </p:nvSpPr>
        <p:spPr>
          <a:xfrm>
            <a:off x="6885474" y="2426540"/>
            <a:ext cx="3804296" cy="2739701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7559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1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1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1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데이터 정제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21"/>
          <p:cNvGrpSpPr/>
          <p:nvPr/>
        </p:nvGrpSpPr>
        <p:grpSpPr>
          <a:xfrm>
            <a:off x="647112" y="2376129"/>
            <a:ext cx="6178068" cy="3706090"/>
            <a:chOff x="647112" y="1909404"/>
            <a:chExt cx="6178068" cy="3706090"/>
          </a:xfrm>
        </p:grpSpPr>
        <p:pic>
          <p:nvPicPr>
            <p:cNvPr id="416" name="Google Shape;416;p21"/>
            <p:cNvPicPr/>
            <p:nvPr/>
          </p:nvPicPr>
          <p:blipFill rotWithShape="1">
            <a:blip r:embed="rId6">
              <a:alphaModFix/>
            </a:blip>
            <a:srcRect/>
            <a:stretch>
              <a:fillRect/>
            </a:stretch>
          </p:blipFill>
          <p:spPr>
            <a:xfrm>
              <a:off x="647112" y="1909404"/>
              <a:ext cx="6178068" cy="3706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21"/>
            <p:cNvSpPr/>
            <p:nvPr/>
          </p:nvSpPr>
          <p:spPr>
            <a:xfrm>
              <a:off x="885824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1552574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232931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2908299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1" name="Google Shape;421;p21"/>
            <p:cNvSpPr txBox="1"/>
            <p:nvPr/>
          </p:nvSpPr>
          <p:spPr>
            <a:xfrm flipH="1">
              <a:off x="883511" y="5334907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2" name="Google Shape;422;p21"/>
            <p:cNvSpPr txBox="1"/>
            <p:nvPr/>
          </p:nvSpPr>
          <p:spPr>
            <a:xfrm flipH="1">
              <a:off x="1544818" y="5325382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 flipH="1">
              <a:off x="2238782" y="5325382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4" name="Google Shape;424;p21"/>
            <p:cNvSpPr txBox="1"/>
            <p:nvPr/>
          </p:nvSpPr>
          <p:spPr>
            <a:xfrm flipH="1">
              <a:off x="2900089" y="5325382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425" name="Google Shape;425;p21"/>
          <p:cNvGrpSpPr/>
          <p:nvPr/>
        </p:nvGrpSpPr>
        <p:grpSpPr>
          <a:xfrm>
            <a:off x="6858944" y="2325340"/>
            <a:ext cx="4726633" cy="3755717"/>
            <a:chOff x="6858944" y="1858614"/>
            <a:chExt cx="4726633" cy="3755717"/>
          </a:xfrm>
        </p:grpSpPr>
        <p:pic>
          <p:nvPicPr>
            <p:cNvPr id="426" name="Google Shape;426;p21"/>
            <p:cNvPicPr/>
            <p:nvPr/>
          </p:nvPicPr>
          <p:blipFill rotWithShape="1">
            <a:blip r:embed="rId7">
              <a:alphaModFix/>
            </a:blip>
            <a:srcRect/>
            <a:stretch>
              <a:fillRect/>
            </a:stretch>
          </p:blipFill>
          <p:spPr>
            <a:xfrm>
              <a:off x="6858944" y="1858614"/>
              <a:ext cx="4726633" cy="37557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21"/>
            <p:cNvSpPr/>
            <p:nvPr/>
          </p:nvSpPr>
          <p:spPr>
            <a:xfrm>
              <a:off x="7044266" y="5403583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8" name="Google Shape;428;p21"/>
            <p:cNvSpPr txBox="1"/>
            <p:nvPr/>
          </p:nvSpPr>
          <p:spPr>
            <a:xfrm flipH="1">
              <a:off x="7040137" y="5326441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7044266" y="4974958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7044266" y="4565383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7044266" y="4153087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2" name="Google Shape;432;p21"/>
            <p:cNvSpPr txBox="1"/>
            <p:nvPr/>
          </p:nvSpPr>
          <p:spPr>
            <a:xfrm flipH="1">
              <a:off x="7040137" y="4905980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3" name="Google Shape;433;p21"/>
            <p:cNvSpPr txBox="1"/>
            <p:nvPr/>
          </p:nvSpPr>
          <p:spPr>
            <a:xfrm flipH="1">
              <a:off x="7040137" y="4486880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4" name="Google Shape;434;p21"/>
            <p:cNvSpPr txBox="1"/>
            <p:nvPr/>
          </p:nvSpPr>
          <p:spPr>
            <a:xfrm flipH="1">
              <a:off x="7040137" y="4071862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7608092" y="2631146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6" name="Google Shape;436;p21"/>
            <p:cNvSpPr txBox="1"/>
            <p:nvPr/>
          </p:nvSpPr>
          <p:spPr>
            <a:xfrm flipH="1">
              <a:off x="7564222" y="2558264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7608092" y="2488271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7608092" y="2337776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5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9" name="Google Shape;439;p21"/>
            <p:cNvSpPr txBox="1"/>
            <p:nvPr/>
          </p:nvSpPr>
          <p:spPr>
            <a:xfrm flipH="1">
              <a:off x="7564222" y="2417294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40" name="Google Shape;440;p21"/>
            <p:cNvSpPr txBox="1"/>
            <p:nvPr/>
          </p:nvSpPr>
          <p:spPr>
            <a:xfrm flipH="1">
              <a:off x="7564222" y="2287754"/>
              <a:ext cx="239804" cy="241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000" b="0" i="0" u="none" strike="noStrike" cap="none">
                  <a:solidFill>
                    <a:srgbClr val="80808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</a:t>
              </a:r>
              <a:endParaRPr sz="10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41" name="Google Shape;441;p21"/>
          <p:cNvSpPr txBox="1"/>
          <p:nvPr/>
        </p:nvSpPr>
        <p:spPr>
          <a:xfrm>
            <a:off x="857249" y="1877785"/>
            <a:ext cx="4626429" cy="3586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주요 요인들과 승률의 상관관계 확인</a:t>
            </a: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2" name="Google Shape;442;p21"/>
          <p:cNvSpPr txBox="1"/>
          <p:nvPr/>
        </p:nvSpPr>
        <p:spPr>
          <a:xfrm>
            <a:off x="765499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2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4376" y="-2154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2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2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데이터 정제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 txBox="1"/>
          <p:nvPr/>
        </p:nvSpPr>
        <p:spPr>
          <a:xfrm>
            <a:off x="7559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04. 팀 성적 요인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22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762001" y="1942900"/>
            <a:ext cx="5993050" cy="41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2"/>
          <p:cNvSpPr txBox="1"/>
          <p:nvPr/>
        </p:nvSpPr>
        <p:spPr>
          <a:xfrm>
            <a:off x="7705275" y="2412250"/>
            <a:ext cx="3409200" cy="5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5" name="Google Shape;455;p22"/>
          <p:cNvSpPr txBox="1"/>
          <p:nvPr/>
        </p:nvSpPr>
        <p:spPr>
          <a:xfrm>
            <a:off x="7755125" y="2581725"/>
            <a:ext cx="3658200" cy="5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6" name="Google Shape;456;p22"/>
          <p:cNvSpPr txBox="1"/>
          <p:nvPr/>
        </p:nvSpPr>
        <p:spPr>
          <a:xfrm>
            <a:off x="7645475" y="2521900"/>
            <a:ext cx="3319500" cy="55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solidFill>
                <a:srgbClr val="3F3F3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6887874" y="3469585"/>
            <a:ext cx="46263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주요 요인들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과 팀별 승률의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상관관계 확인</a:t>
            </a: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666" y="660400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3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66" name="Google Shape;466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1141" y="32014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6900" y="322050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3"/>
          <p:cNvSpPr txBox="1"/>
          <p:nvPr/>
        </p:nvSpPr>
        <p:spPr>
          <a:xfrm>
            <a:off x="1063345" y="2717390"/>
            <a:ext cx="100462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05.3차 목표: 팀 승률 예측분석</a:t>
            </a:r>
            <a:endParaRPr sz="55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3"/>
          <p:cNvSpPr txBox="1"/>
          <p:nvPr/>
        </p:nvSpPr>
        <p:spPr>
          <a:xfrm>
            <a:off x="1211035" y="752397"/>
            <a:ext cx="1887506" cy="25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654800"/>
            <a:ext cx="121920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773641" y="516466"/>
            <a:ext cx="1744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 rot="5400000">
            <a:off x="3437466" y="-1862666"/>
            <a:ext cx="5317067" cy="1070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219200" y="3048000"/>
            <a:ext cx="4682067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1337733" y="3098800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01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052108" y="3022600"/>
            <a:ext cx="2263926" cy="3979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주제 선정 이유</a:t>
            </a:r>
            <a:endParaRPr sz="24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17" name="Google Shape;117;p2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197600" y="3048000"/>
            <a:ext cx="4775200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6307667" y="3098800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02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7002993" y="3022600"/>
            <a:ext cx="4830232" cy="3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>
            <a:noAutofit/>
          </a:bodyPr>
          <a:lstStyle/>
          <a:p>
            <a:pPr lvl="0">
              <a:lnSpc>
                <a:spcPct val="103749"/>
              </a:lnSpc>
              <a:buNone/>
              <a:defRPr/>
            </a:pPr>
            <a:r>
              <a:rPr lang="en-US" sz="2400" spc="-100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1차 목표 : 이동거리와 승률 분석</a:t>
            </a:r>
            <a:endParaRPr sz="2400" spc="-100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20" name="Google Shape;120;p2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1210733" y="4030133"/>
            <a:ext cx="4682067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1329266" y="4080933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03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2061633" y="4015316"/>
            <a:ext cx="3750949" cy="389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목표 수정 및 새로운 접근</a:t>
            </a:r>
            <a:endParaRPr sz="24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23" name="Google Shape;123;p2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6180667" y="4030133"/>
            <a:ext cx="4775200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6299200" y="4080933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04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7031566" y="4024841"/>
            <a:ext cx="4483447" cy="389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2차 목표 : 팀 성적 요인 분석</a:t>
            </a:r>
            <a:endParaRPr sz="24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26" name="Google Shape;126;p2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219200" y="5063067"/>
            <a:ext cx="4682067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/>
        </p:nvSpPr>
        <p:spPr>
          <a:xfrm>
            <a:off x="1337733" y="5113867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05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090208" y="5029200"/>
            <a:ext cx="4093719" cy="3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>
            <a:noAutofit/>
          </a:bodyPr>
          <a:lstStyle/>
          <a:p>
            <a:pPr lvl="0">
              <a:lnSpc>
                <a:spcPct val="103749"/>
              </a:lnSpc>
              <a:buNone/>
              <a:defRPr/>
            </a:pPr>
            <a:r>
              <a:rPr lang="en-US" sz="2400" spc="-100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2차 목표 : 팀 승률 예측 분석</a:t>
            </a:r>
            <a:endParaRPr sz="2400" spc="-100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29" name="Google Shape;129;p2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197600" y="5063067"/>
            <a:ext cx="4775200" cy="4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/>
        </p:nvSpPr>
        <p:spPr>
          <a:xfrm>
            <a:off x="6307667" y="5113867"/>
            <a:ext cx="516466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06</a:t>
            </a:r>
            <a:endParaRPr sz="28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7030508" y="5048250"/>
            <a:ext cx="3158066" cy="389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한계점 및 개선 방안</a:t>
            </a:r>
            <a:endParaRPr sz="24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4025857" y="1407972"/>
            <a:ext cx="4231648" cy="9059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700" b="0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분석과정</a:t>
            </a:r>
            <a:endParaRPr sz="6700" b="0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33" name="Google Shape;133;p2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3937000" y="153246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7789333" y="153246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"/>
          <p:cNvPicPr/>
          <p:nvPr/>
        </p:nvPicPr>
        <p:blipFill rotWithShape="1">
          <a:blip r:embed="rId9">
            <a:alphaModFix/>
          </a:blip>
          <a:srcRect/>
          <a:stretch>
            <a:fillRect/>
          </a:stretch>
        </p:blipFill>
        <p:spPr>
          <a:xfrm>
            <a:off x="956733" y="2438400"/>
            <a:ext cx="10168467" cy="78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/>
        </p:nvSpPr>
        <p:spPr>
          <a:xfrm>
            <a:off x="1374775" y="584200"/>
            <a:ext cx="1618342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분석과정</a:t>
            </a:r>
            <a:endParaRPr sz="1000" b="1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91" y="231774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4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1) 3차 모델 적용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Google Shape;479;p24"/>
          <p:cNvGrpSpPr/>
          <p:nvPr/>
        </p:nvGrpSpPr>
        <p:grpSpPr>
          <a:xfrm>
            <a:off x="1140076" y="2015702"/>
            <a:ext cx="3974747" cy="3737364"/>
            <a:chOff x="5458984" y="929152"/>
            <a:chExt cx="5928344" cy="2707109"/>
          </a:xfrm>
        </p:grpSpPr>
        <p:sp>
          <p:nvSpPr>
            <p:cNvPr id="480" name="Google Shape;480;p24"/>
            <p:cNvSpPr/>
            <p:nvPr/>
          </p:nvSpPr>
          <p:spPr>
            <a:xfrm>
              <a:off x="5458984" y="92915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1" name="Google Shape;481;p24"/>
            <p:cNvSpPr txBox="1"/>
            <p:nvPr/>
          </p:nvSpPr>
          <p:spPr>
            <a:xfrm>
              <a:off x="5476175" y="94634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사용한 회귀 모델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5458984" y="132164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5476175" y="133883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선형 회귀 (Linear Regression)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5458984" y="171413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5476175" y="173132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릿지 회귀 (Ridge Regression)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5458984" y="210662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7" name="Google Shape;487;p24"/>
            <p:cNvSpPr txBox="1"/>
            <p:nvPr/>
          </p:nvSpPr>
          <p:spPr>
            <a:xfrm>
              <a:off x="5476175" y="212381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라쏘 회귀 (Lasso Regression)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5458984" y="249911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9" name="Google Shape;489;p24"/>
            <p:cNvSpPr txBox="1"/>
            <p:nvPr/>
          </p:nvSpPr>
          <p:spPr>
            <a:xfrm>
              <a:off x="5476175" y="251630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엘라스틱넷 (ElasticNet)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5458984" y="289160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1" name="Google Shape;491;p24"/>
            <p:cNvSpPr txBox="1"/>
            <p:nvPr/>
          </p:nvSpPr>
          <p:spPr>
            <a:xfrm>
              <a:off x="5476175" y="290879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서포트 벡터 회귀 (SVR)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458984" y="328409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3" name="Google Shape;493;p24"/>
            <p:cNvSpPr txBox="1"/>
            <p:nvPr/>
          </p:nvSpPr>
          <p:spPr>
            <a:xfrm>
              <a:off x="5476175" y="330128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결정 트리 회귀 (Decision Tree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24"/>
          <p:cNvGrpSpPr/>
          <p:nvPr/>
        </p:nvGrpSpPr>
        <p:grpSpPr>
          <a:xfrm>
            <a:off x="5840767" y="2233836"/>
            <a:ext cx="5179564" cy="3189363"/>
            <a:chOff x="5437098" y="3676582"/>
            <a:chExt cx="5950230" cy="2314619"/>
          </a:xfrm>
        </p:grpSpPr>
        <p:sp>
          <p:nvSpPr>
            <p:cNvPr id="495" name="Google Shape;495;p24"/>
            <p:cNvSpPr/>
            <p:nvPr/>
          </p:nvSpPr>
          <p:spPr>
            <a:xfrm>
              <a:off x="5437098" y="367658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6" name="Google Shape;496;p24"/>
            <p:cNvSpPr txBox="1"/>
            <p:nvPr/>
          </p:nvSpPr>
          <p:spPr>
            <a:xfrm>
              <a:off x="5476175" y="369377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KNN 회귀 (K-Nearest Neighbors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5458984" y="406907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8" name="Google Shape;498;p24"/>
            <p:cNvSpPr txBox="1"/>
            <p:nvPr/>
          </p:nvSpPr>
          <p:spPr>
            <a:xfrm>
              <a:off x="5476175" y="408626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랜덤 포레스트 회귀 (Random Forest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5458984" y="446156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00" name="Google Shape;500;p24"/>
            <p:cNvSpPr txBox="1"/>
            <p:nvPr/>
          </p:nvSpPr>
          <p:spPr>
            <a:xfrm>
              <a:off x="5476175" y="447875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그래디언트 부스팅 회귀 (Gradient Boosting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5458984" y="485405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02" name="Google Shape;502;p24"/>
            <p:cNvSpPr txBox="1"/>
            <p:nvPr/>
          </p:nvSpPr>
          <p:spPr>
            <a:xfrm>
              <a:off x="5476175" y="487124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XGBoost 회귀 (XGBoost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5458984" y="524654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04" name="Google Shape;504;p24"/>
            <p:cNvSpPr txBox="1"/>
            <p:nvPr/>
          </p:nvSpPr>
          <p:spPr>
            <a:xfrm>
              <a:off x="5476175" y="526373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LightGBM 회귀 (LightGBM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5458984" y="563903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06" name="Google Shape;506;p24"/>
            <p:cNvSpPr txBox="1"/>
            <p:nvPr/>
          </p:nvSpPr>
          <p:spPr>
            <a:xfrm>
              <a:off x="5476175" y="5656223"/>
              <a:ext cx="5893962" cy="31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CatBoost 회귀 (CatBoost Regressor)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24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91" y="231774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5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 txBox="1"/>
          <p:nvPr/>
        </p:nvSpPr>
        <p:spPr>
          <a:xfrm>
            <a:off x="2433928" y="2491826"/>
            <a:ext cx="721373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구성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2015년부터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까지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9년의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기록을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미래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예외시킴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예측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대부분의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팀에서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유사한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도출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오차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범위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0.001에서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0.06</a:t>
            </a:r>
            <a:endParaRPr sz="2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17" name="Google Shape;517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0490" y="2602852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19043" y="381932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49368" y="4736946"/>
            <a:ext cx="304800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5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91" y="231774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6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3858207" y="1810312"/>
            <a:ext cx="5085185" cy="36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&lt;표&gt;팀별 예측 승률과 실제 승률 비교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0" name="Google Shape;530;p26"/>
          <p:cNvGraphicFramePr/>
          <p:nvPr/>
        </p:nvGraphicFramePr>
        <p:xfrm>
          <a:off x="2412022" y="2246538"/>
          <a:ext cx="7210225" cy="3986845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5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예측승률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실제승률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PAC 구성요소 수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사용한 모델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예측 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삼성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0.549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0.497071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롯데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0.47183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KIA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0.614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Ridge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0.614753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두산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0.528003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KT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Linear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0.513745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0.535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KNN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0.4818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Regressor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0.5152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한화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0.465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0.443182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NC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0.483913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키움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0.405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0.403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0.405101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31" name="Google Shape;531;p26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7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537" name="Google Shape;537;p27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8" name="Google Shape;538;p27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9" name="Google Shape;539;p27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7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3) 변수 추가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p27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2110490" y="2602852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7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2119043" y="3819327"/>
            <a:ext cx="304800" cy="296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4" name="Google Shape;544;p27"/>
          <p:cNvGrpSpPr/>
          <p:nvPr/>
        </p:nvGrpSpPr>
        <p:grpSpPr>
          <a:xfrm>
            <a:off x="1097280" y="2108201"/>
            <a:ext cx="10058399" cy="3760890"/>
            <a:chOff x="1097280" y="2108201"/>
            <a:chExt cx="10058399" cy="3760890"/>
          </a:xfrm>
        </p:grpSpPr>
        <p:sp>
          <p:nvSpPr>
            <p:cNvPr id="545" name="Google Shape;545;p27"/>
            <p:cNvSpPr/>
            <p:nvPr/>
          </p:nvSpPr>
          <p:spPr>
            <a:xfrm>
              <a:off x="1097280" y="2108201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9C3B00"/>
            </a:solidFill>
            <a:ln w="15875" cap="flat" cmpd="sng">
              <a:solidFill>
                <a:schemeClr val="accent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6" name="Google Shape;546;p27"/>
            <p:cNvSpPr txBox="1"/>
            <p:nvPr/>
          </p:nvSpPr>
          <p:spPr>
            <a:xfrm>
              <a:off x="1130326" y="2141247"/>
              <a:ext cx="7332151" cy="1062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연도별 예산 변화, 관중수 변화또한 입력</a:t>
              </a: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851659" y="3424512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EB5800"/>
            </a:solidFill>
            <a:ln w="15875" cap="flat" cmpd="sng">
              <a:solidFill>
                <a:schemeClr val="lt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8" name="Google Shape;548;p27"/>
            <p:cNvSpPr txBox="1"/>
            <p:nvPr/>
          </p:nvSpPr>
          <p:spPr>
            <a:xfrm>
              <a:off x="2598103" y="3486150"/>
              <a:ext cx="6995794" cy="1062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예산은 팀의 성적 향상과 직결되는 중요한 요인 중 하나로, 특히 선수 영입, 훈련 환경 개선, 스카우팅 활동에 큰 영향을 미침.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이에 따라 예산이 증가하면 팀의 경기력이 향상될 가능성이 높아지고, 그에 따라 관중수도 증가할 수 있음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2606039" y="4740824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FFB689"/>
            </a:solidFill>
            <a:ln w="15875" cap="flat" cmpd="sng">
              <a:solidFill>
                <a:schemeClr val="lt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0" name="Google Shape;550;p27"/>
            <p:cNvSpPr txBox="1"/>
            <p:nvPr/>
          </p:nvSpPr>
          <p:spPr>
            <a:xfrm>
              <a:off x="2639085" y="4773870"/>
              <a:ext cx="8337069" cy="1062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팀의 성적이 우수할수록 팬들의 관심이 높아지고, 경기를 직접 관람하려는 의지도 강해질 가능성이 큼.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반대로 팀이 부진할 경우, 팬들의 경기장 방문이 줄어들며 관중 수가 감소할 수 있습니다. 이는 스포츠 전반에서 흔히 나타나는 현상임.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7"/>
            <p:cNvSpPr txBox="1"/>
            <p:nvPr/>
          </p:nvSpPr>
          <p:spPr>
            <a:xfrm>
              <a:off x="9078555" y="2963803"/>
              <a:ext cx="403355" cy="5518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4450" tIns="44450" rIns="44450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Libre Franklin"/>
                <a:buNone/>
                <a:defRPr/>
              </a:pPr>
              <a:endParaRPr sz="35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2" name="Google Shape;552;p27"/>
            <p:cNvSpPr txBox="1"/>
            <p:nvPr/>
          </p:nvSpPr>
          <p:spPr>
            <a:xfrm>
              <a:off x="9832935" y="4272593"/>
              <a:ext cx="403355" cy="5518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4450" tIns="44450" rIns="44450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Libre Franklin"/>
                <a:buNone/>
                <a:defRPr/>
              </a:pPr>
              <a:endParaRPr sz="35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553" name="Google Shape;553;p27"/>
          <p:cNvCxnSpPr>
            <a:stCxn id="545" idx="3"/>
          </p:cNvCxnSpPr>
          <p:nvPr/>
        </p:nvCxnSpPr>
        <p:spPr>
          <a:xfrm>
            <a:off x="9646920" y="2672335"/>
            <a:ext cx="502200" cy="756600"/>
          </a:xfrm>
          <a:prstGeom prst="bentConnector2">
            <a:avLst/>
          </a:prstGeom>
          <a:noFill/>
          <a:ln w="63500" cap="flat" cmpd="sng">
            <a:solidFill>
              <a:schemeClr val="accent4"/>
            </a:solidFill>
            <a:prstDash val="dash"/>
            <a:round/>
            <a:headEnd w="sm" len="sm"/>
            <a:tailEnd type="triangle" w="lg" len="lg"/>
          </a:ln>
        </p:spPr>
      </p:cxnSp>
      <p:cxnSp>
        <p:nvCxnSpPr>
          <p:cNvPr id="555" name="Google Shape;553;p27"/>
          <p:cNvCxnSpPr/>
          <p:nvPr/>
        </p:nvCxnSpPr>
        <p:spPr>
          <a:xfrm>
            <a:off x="10365161" y="3946987"/>
            <a:ext cx="502200" cy="756600"/>
          </a:xfrm>
          <a:prstGeom prst="bentConnector2">
            <a:avLst/>
          </a:prstGeom>
          <a:noFill/>
          <a:ln w="63500" cap="flat" cmpd="sng">
            <a:solidFill>
              <a:schemeClr val="accent4"/>
            </a:solidFill>
            <a:prstDash val="dash"/>
            <a:round/>
            <a:headEnd w="sm" len="sm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91" y="231774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8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4)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8"/>
          <p:cNvSpPr txBox="1"/>
          <p:nvPr/>
        </p:nvSpPr>
        <p:spPr>
          <a:xfrm>
            <a:off x="3189512" y="1810312"/>
            <a:ext cx="6134880" cy="3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&lt;표&gt;변인 추가후 팀별 예측 승률과 실제 승률 비교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4" name="Google Shape;564;p28"/>
          <p:cNvGraphicFramePr/>
          <p:nvPr/>
        </p:nvGraphicFramePr>
        <p:xfrm>
          <a:off x="2450122" y="2198913"/>
          <a:ext cx="7216250" cy="4071930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5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예측승률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실제승률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PAC 구성요소 수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사용한 모델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예측 승률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삼성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0.549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0.49707098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롯데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0.47182986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KIA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Ridge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0.61301458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두산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0.530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0.521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0.5309929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KT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0.50267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0.524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0.537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Regressor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0.5243471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SSG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0.50208657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한화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0.465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0.43876972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NC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0.483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0.430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0.48391857</a:t>
                      </a:r>
                      <a:endParaRPr sz="1200" b="1" u="none" strike="noStrike" cap="none">
                        <a:solidFill>
                          <a:srgbClr val="3057B9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키움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0.397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0.403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Ridge Regression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0.39790202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65" name="Google Shape;565;p28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 팀 승률 예측분석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9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571" name="Google Shape;571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29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3" name="Google Shape;57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9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4)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9"/>
          <p:cNvSpPr txBox="1"/>
          <p:nvPr/>
        </p:nvSpPr>
        <p:spPr>
          <a:xfrm>
            <a:off x="3189512" y="1810312"/>
            <a:ext cx="6134880" cy="3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&lt;그림&gt;변인 추가후 팀별 예측 승률과 실제 승률 비교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29" descr="텍스트, 스크린샷, 라인, 도표이(가) 표시된 사진  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43900" y="2355909"/>
            <a:ext cx="8304199" cy="3812864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29"/>
          <p:cNvSpPr/>
          <p:nvPr/>
        </p:nvSpPr>
        <p:spPr>
          <a:xfrm>
            <a:off x="2025781" y="2251008"/>
            <a:ext cx="8246058" cy="387686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30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584" name="Google Shape;584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5" name="Google Shape;585;p30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6" name="Google Shape;58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0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4) 모델 적용 및 결과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0"/>
          <p:cNvSpPr txBox="1"/>
          <p:nvPr/>
        </p:nvSpPr>
        <p:spPr>
          <a:xfrm>
            <a:off x="3036917" y="1810312"/>
            <a:ext cx="4803324" cy="3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&lt;그림&gt;변인 추가 전후의 평균 오차 비교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0"/>
          <p:cNvSpPr/>
          <p:nvPr/>
        </p:nvSpPr>
        <p:spPr>
          <a:xfrm>
            <a:off x="787530" y="2251008"/>
            <a:ext cx="8178023" cy="387686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1" name="Google Shape;591;p30"/>
          <p:cNvSpPr txBox="1"/>
          <p:nvPr/>
        </p:nvSpPr>
        <p:spPr>
          <a:xfrm>
            <a:off x="3568959" y="5975479"/>
            <a:ext cx="246756" cy="36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92" name="Google Shape;592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5883" y="2337713"/>
            <a:ext cx="7702824" cy="33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0"/>
          <p:cNvSpPr txBox="1"/>
          <p:nvPr/>
        </p:nvSpPr>
        <p:spPr>
          <a:xfrm>
            <a:off x="2474555" y="5722775"/>
            <a:ext cx="1635074" cy="36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변인 추가 전</a:t>
            </a:r>
            <a:endParaRPr sz="18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30"/>
          <p:cNvSpPr txBox="1"/>
          <p:nvPr/>
        </p:nvSpPr>
        <p:spPr>
          <a:xfrm>
            <a:off x="6307686" y="5671068"/>
            <a:ext cx="1474704" cy="36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변인 추가 후</a:t>
            </a:r>
            <a:endParaRPr sz="1800" b="1" i="0" u="none" strike="noStrike" cap="none">
              <a:solidFill>
                <a:srgbClr val="595959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5" name="Google Shape;595;p30"/>
          <p:cNvSpPr/>
          <p:nvPr/>
        </p:nvSpPr>
        <p:spPr>
          <a:xfrm>
            <a:off x="9252922" y="2705683"/>
            <a:ext cx="2365310" cy="2777283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30"/>
          <p:cNvSpPr txBox="1"/>
          <p:nvPr/>
        </p:nvSpPr>
        <p:spPr>
          <a:xfrm>
            <a:off x="9395726" y="3268240"/>
            <a:ext cx="2083624" cy="15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예측승률 과 실제승률의 편차가 적었음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다만, 삼성의 예측승률과 실제승률의 편차가 커서, 세부지표(타격,투수,수비) 를 통해 분석하고자함</a:t>
            </a: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2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14" name="Google Shape;614;p3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p32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6" name="Google Shape;616;p32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2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2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32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225921" y="2349740"/>
            <a:ext cx="4044594" cy="296628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2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1" name="Google Shape;621;p32"/>
          <p:cNvSpPr txBox="1"/>
          <p:nvPr/>
        </p:nvSpPr>
        <p:spPr>
          <a:xfrm>
            <a:off x="802821" y="5635028"/>
            <a:ext cx="6096000" cy="5448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전년도 대비, 올해의 타격 지표가 높은 것으로 확인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특히, 전년도 대비, 홈런 수가 많이 증가함(97개 증가)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2" name="Google Shape;622;p32"/>
          <p:cNvSpPr txBox="1"/>
          <p:nvPr/>
        </p:nvSpPr>
        <p:spPr>
          <a:xfrm>
            <a:off x="2863488" y="5427984"/>
            <a:ext cx="2512337" cy="2380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＊삼성의 10년치 타격 지표 데이터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3" name="Google Shape;623;p32"/>
          <p:cNvSpPr txBox="1"/>
          <p:nvPr/>
        </p:nvSpPr>
        <p:spPr>
          <a:xfrm>
            <a:off x="972130" y="1860073"/>
            <a:ext cx="6134880" cy="366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타격 지표</a:t>
            </a: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32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726984" y="2259173"/>
            <a:ext cx="4202701" cy="3098548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2"/>
          <p:cNvSpPr txBox="1"/>
          <p:nvPr/>
        </p:nvSpPr>
        <p:spPr>
          <a:xfrm>
            <a:off x="6444923" y="1848213"/>
            <a:ext cx="6134880" cy="366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전체팀 타격지표</a:t>
            </a: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2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7" name="Google Shape;627;p32"/>
          <p:cNvSpPr txBox="1"/>
          <p:nvPr/>
        </p:nvSpPr>
        <p:spPr>
          <a:xfrm>
            <a:off x="6585660" y="5634144"/>
            <a:ext cx="5038319" cy="5456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하지만 올해 전체 팀과 비교 했을 때,  팀타율 ,  득점 , 팀안타 는 리그 하위권 수준 이였음(홈런 제외)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3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33" name="Google Shape;633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33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5" name="Google Shape;63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3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3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9" name="Google Shape;639;p33"/>
          <p:cNvSpPr txBox="1"/>
          <p:nvPr/>
        </p:nvSpPr>
        <p:spPr>
          <a:xfrm>
            <a:off x="1745793" y="1762878"/>
            <a:ext cx="8292585" cy="35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타격 지표(피홈런):전체지표 2023-2024</a:t>
            </a: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3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41" name="Google Shape;641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497" y="2300448"/>
            <a:ext cx="4198620" cy="301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54526" y="2306152"/>
            <a:ext cx="4172951" cy="2972316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3"/>
          <p:cNvSpPr txBox="1"/>
          <p:nvPr/>
        </p:nvSpPr>
        <p:spPr>
          <a:xfrm>
            <a:off x="3523464" y="5386623"/>
            <a:ext cx="1889912" cy="24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전체 팀 피홈런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4" name="Google Shape;644;p33"/>
          <p:cNvSpPr txBox="1"/>
          <p:nvPr/>
        </p:nvSpPr>
        <p:spPr>
          <a:xfrm>
            <a:off x="9069369" y="5416071"/>
            <a:ext cx="1974786" cy="24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＊2023년 전체 팀 피홈런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1152719" y="5634144"/>
            <a:ext cx="8896915" cy="77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삼성라이온즈의 경우 대표적인 피홈런이 많은 구단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2015~2024년까지 피홈런 1등을 기록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원인으로는 타구장 대비, 좌우중간 펜스의 거리가 짧아, 홈런이 자주나오는 타자 친화 구장임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4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51" name="Google Shape;651;p34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2" name="Google Shape;652;p34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3" name="Google Shape;653;p34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4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4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4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타격 지표(홈런)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8" name="Google Shape;658;p34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9" name="Google Shape;659;p34"/>
          <p:cNvSpPr txBox="1"/>
          <p:nvPr/>
        </p:nvSpPr>
        <p:spPr>
          <a:xfrm>
            <a:off x="9069369" y="5416071"/>
            <a:ext cx="1974786" cy="242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＊2022년 전체 팀 홈런 순위</a:t>
            </a:r>
            <a:endParaRPr sz="1000" b="1" i="0" u="none" strike="noStrike" cap="non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34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125649" y="2314281"/>
            <a:ext cx="4179030" cy="293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4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700587" y="2320608"/>
            <a:ext cx="4186678" cy="304100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4"/>
          <p:cNvSpPr txBox="1"/>
          <p:nvPr/>
        </p:nvSpPr>
        <p:spPr>
          <a:xfrm>
            <a:off x="3734544" y="5405389"/>
            <a:ext cx="1925325" cy="2410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＊2023년 전체 팀 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3" name="Google Shape;663;p34"/>
          <p:cNvSpPr txBox="1"/>
          <p:nvPr/>
        </p:nvSpPr>
        <p:spPr>
          <a:xfrm>
            <a:off x="1009261" y="5683323"/>
            <a:ext cx="11014685" cy="5441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올해 시즌을 제외하고, 홈구장이 타격 친화적 구장임에도 불구하고, 팀홈런수가 하위권을 차지하고있었음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결과적으로, 타자친화적 홈구장 특성으로 인하여, 피홈런이 많으나, 타자들의 저조한 홈런으로 인한 많이 맞고 적게 치는 구단이였음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666" y="660400"/>
            <a:ext cx="2082800" cy="51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53291" y="33919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32850" y="3420533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795000" y="164253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795000" y="4936067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97000" y="164253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97000" y="4936067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"/>
          <p:cNvSpPr txBox="1"/>
          <p:nvPr/>
        </p:nvSpPr>
        <p:spPr>
          <a:xfrm>
            <a:off x="1752600" y="2900891"/>
            <a:ext cx="869526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01.주제선정이유</a:t>
            </a:r>
            <a:endParaRPr sz="57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1211035" y="752397"/>
            <a:ext cx="1887506" cy="25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 주제 선정 이유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35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69" name="Google Shape;669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0" name="Google Shape;670;p35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1" name="Google Shape;67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5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5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5" name="Google Shape;675;p35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 삼성라이온즈 세부 타격 지표(홈런)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6" name="Google Shape;676;p35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7" name="Google Shape;677;p35"/>
          <p:cNvSpPr txBox="1"/>
          <p:nvPr/>
        </p:nvSpPr>
        <p:spPr>
          <a:xfrm>
            <a:off x="999736" y="5797623"/>
            <a:ext cx="11014685" cy="31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올시즌의 경우 전체 구단 중 팀홈런 1위를 기록 중이며, 개인 홈런 순위, 20위권 중 4명이 삼성타자였음.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78" name="Google Shape;678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0070" y="2291980"/>
            <a:ext cx="4188115" cy="301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72619" y="2319967"/>
            <a:ext cx="4222703" cy="302198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35"/>
          <p:cNvSpPr txBox="1"/>
          <p:nvPr/>
        </p:nvSpPr>
        <p:spPr>
          <a:xfrm>
            <a:off x="3672233" y="5425117"/>
            <a:ext cx="1823896" cy="24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전체 팀 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81" name="Google Shape;681;p35"/>
          <p:cNvSpPr txBox="1"/>
          <p:nvPr/>
        </p:nvSpPr>
        <p:spPr>
          <a:xfrm>
            <a:off x="9116650" y="5434545"/>
            <a:ext cx="1908773" cy="2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개인 타자 홈런 순위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36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687" name="Google Shape;687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8" name="Google Shape;688;p36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9" name="Google Shape;68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6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6"/>
          <p:cNvSpPr/>
          <p:nvPr/>
        </p:nvSpPr>
        <p:spPr>
          <a:xfrm>
            <a:off x="816689" y="2367640"/>
            <a:ext cx="3697383" cy="3750517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414045" y="1908671"/>
            <a:ext cx="6134880" cy="36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투수 지표</a:t>
            </a:r>
            <a:endParaRPr sz="1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4662" y="2390039"/>
            <a:ext cx="3618199" cy="3727422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36"/>
          <p:cNvSpPr txBox="1"/>
          <p:nvPr/>
        </p:nvSpPr>
        <p:spPr>
          <a:xfrm>
            <a:off x="2903652" y="6172356"/>
            <a:ext cx="1927634" cy="24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전체 팀 투수지표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6" name="Google Shape;696;p36"/>
          <p:cNvSpPr/>
          <p:nvPr/>
        </p:nvSpPr>
        <p:spPr>
          <a:xfrm>
            <a:off x="5005551" y="2270060"/>
            <a:ext cx="6622399" cy="4108839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5153219" y="2396140"/>
            <a:ext cx="6323435" cy="44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홈구장 특성을 인한, 피홈런(1위) 지표를 제외하곤, 전반적인 투수지표가 상위권으로 확인됨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팀방어율(3위) , 홀드(1위) ,  세이브(3위), 피안타(6위) , 볼넷허용(9위)  WHIP(1위)  ＊WHIP(이닝당 출루허용률)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삼성의 10년치 투수 데이터를 비교한 결과, 뚜렷한 지표 변화는 없었으나,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이번시즌 전체 팀 투수 데이터와 비교한 결과, 리그 상위권의 투수 지표를 보였음.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홈구장 특성상 많은 피홈런을 기록하였음에도, 피안타 및 볼넷 허용은 적었고, WHIP 전체 팀 1위를 기록 하며,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투수진의 활약이 좋았음.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특히 압도적인 홀드 기록을 통해 중간 계투 투수의 활약이 매우 좋았다고 보여짐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37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703" name="Google Shape;703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37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5" name="Google Shape;70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3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7"/>
          <p:cNvSpPr/>
          <p:nvPr/>
        </p:nvSpPr>
        <p:spPr>
          <a:xfrm>
            <a:off x="1127708" y="2251008"/>
            <a:ext cx="9538738" cy="2710543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수비 지표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10" name="Google Shape;710;p37"/>
          <p:cNvSpPr txBox="1"/>
          <p:nvPr/>
        </p:nvSpPr>
        <p:spPr>
          <a:xfrm>
            <a:off x="999736" y="5635698"/>
            <a:ext cx="11014685" cy="31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성의 10년치 세부 수비 지표를 비교 결과,  실책 및 병살 , 견제사의 수치가 낮은것으로 확인 됨</a:t>
            </a:r>
            <a:endParaRPr sz="15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11" name="Google Shape;711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6090" y="2374615"/>
            <a:ext cx="9593326" cy="2586268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7"/>
          <p:cNvSpPr txBox="1"/>
          <p:nvPr/>
        </p:nvSpPr>
        <p:spPr>
          <a:xfrm>
            <a:off x="8707366" y="4939489"/>
            <a:ext cx="2512337" cy="24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＊삼성의 10년치 수비 지표 데이터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38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718" name="Google Shape;71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791" y="231774"/>
              <a:ext cx="2082800" cy="516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9" name="Google Shape;719;p38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 팀 승률 예측분석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0" name="Google Shape;72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38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5) 참고사항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8"/>
          <p:cNvSpPr/>
          <p:nvPr/>
        </p:nvSpPr>
        <p:spPr>
          <a:xfrm>
            <a:off x="1127708" y="2251008"/>
            <a:ext cx="9538738" cy="2710543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4" name="Google Shape;724;p38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&lt;표&gt;2024 삼성라이온즈 세부 수비 지표</a:t>
            </a:r>
            <a:endParaRPr sz="18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5" name="Google Shape;725;p38"/>
          <p:cNvSpPr txBox="1"/>
          <p:nvPr/>
        </p:nvSpPr>
        <p:spPr>
          <a:xfrm>
            <a:off x="1048332" y="5399478"/>
            <a:ext cx="11014686" cy="1228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전체 팀과 비교하였을 때, 실책(E)이 가장 낮았으며,  이로 인한 FPCT(수비율)에서 리그 1위를 기록함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삼성의 10년치 데이터에서, 실책,견제사,병살 지표의 개선을 확인 하였음.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리그 전체와 비교 하여도, 실책,견제사,병살 지표가 리그 1위로 확인 되었음.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삼성의 수비는 리그 전체 1위의 활약을 알 수 있음.</a:t>
            </a: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6" name="Google Shape;726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6229" y="2254182"/>
            <a:ext cx="9570648" cy="2735911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8"/>
          <p:cNvSpPr txBox="1"/>
          <p:nvPr/>
        </p:nvSpPr>
        <p:spPr>
          <a:xfrm>
            <a:off x="9041828" y="5054626"/>
            <a:ext cx="192763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＊2024년 전체 팀 수비지표</a:t>
            </a:r>
            <a:endParaRPr sz="1000" b="1" i="0" u="none" strike="noStrike" cap="none">
              <a:solidFill>
                <a:srgbClr val="FF66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3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-59266" y="5596467"/>
            <a:ext cx="12446000" cy="1253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39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552774" y="219528"/>
            <a:ext cx="23537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39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 rot="5400000">
            <a:off x="3346190" y="-2260599"/>
            <a:ext cx="5782733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3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 rot="5400000">
            <a:off x="8969111" y="921543"/>
            <a:ext cx="1955800" cy="364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39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 rot="5400000">
            <a:off x="5312304" y="671512"/>
            <a:ext cx="1955800" cy="418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 rot="5400000">
            <a:off x="1713177" y="1025789"/>
            <a:ext cx="1902354" cy="3570816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39"/>
          <p:cNvSpPr txBox="1"/>
          <p:nvPr/>
        </p:nvSpPr>
        <p:spPr>
          <a:xfrm>
            <a:off x="1567239" y="1937559"/>
            <a:ext cx="2183341" cy="486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이동거리와  승률</a:t>
            </a:r>
            <a:endParaRPr sz="21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9" name="Google Shape;739;p39"/>
          <p:cNvSpPr txBox="1"/>
          <p:nvPr/>
        </p:nvSpPr>
        <p:spPr>
          <a:xfrm>
            <a:off x="4943307" y="2009191"/>
            <a:ext cx="2324436" cy="2387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 성적 요인 분석</a:t>
            </a:r>
            <a:endParaRPr sz="21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0" name="Google Shape;740;p39"/>
          <p:cNvSpPr txBox="1"/>
          <p:nvPr/>
        </p:nvSpPr>
        <p:spPr>
          <a:xfrm>
            <a:off x="8538894" y="1824037"/>
            <a:ext cx="2643716" cy="685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성과</a:t>
            </a:r>
            <a:endParaRPr sz="21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1" name="Google Shape;741;p39"/>
          <p:cNvSpPr txBox="1"/>
          <p:nvPr/>
        </p:nvSpPr>
        <p:spPr>
          <a:xfrm>
            <a:off x="1249222" y="2469092"/>
            <a:ext cx="2550885" cy="931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유의미한 상관관계 발견하지 못함</a:t>
            </a:r>
            <a:endParaRPr sz="1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2" name="Google Shape;742;p39"/>
          <p:cNvSpPr txBox="1"/>
          <p:nvPr/>
        </p:nvSpPr>
        <p:spPr>
          <a:xfrm>
            <a:off x="4354706" y="2372880"/>
            <a:ext cx="3463537" cy="134186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 기록 데이터를 활용한 승률 예측에 어느정도 성공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다양한 모델 적용을 통해 최적의 예측 모델 선정</a:t>
            </a: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3" name="Google Shape;743;p39"/>
          <p:cNvSpPr txBox="1"/>
          <p:nvPr/>
        </p:nvSpPr>
        <p:spPr>
          <a:xfrm>
            <a:off x="8442896" y="2602442"/>
            <a:ext cx="2793872" cy="931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분석 전 과정 경험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 해결 능력과 유연한 목표 설정의 중요성 인식</a:t>
            </a:r>
            <a:endParaRPr sz="1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44" name="Google Shape;744;p39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39"/>
          <p:cNvPicPr/>
          <p:nvPr/>
        </p:nvPicPr>
        <p:blipFill rotWithShape="1">
          <a:blip r:embed="rId9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9"/>
          <p:cNvSpPr txBox="1"/>
          <p:nvPr/>
        </p:nvSpPr>
        <p:spPr>
          <a:xfrm>
            <a:off x="651328" y="305448"/>
            <a:ext cx="2142066" cy="1862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9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6. 한계점 및 개선방안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9"/>
          <p:cNvSpPr txBox="1"/>
          <p:nvPr/>
        </p:nvSpPr>
        <p:spPr>
          <a:xfrm>
            <a:off x="823944" y="334087"/>
            <a:ext cx="2018133" cy="1041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한계점 및 개선방안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9" name="Google Shape;749;p3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 rot="5400000">
            <a:off x="8969111" y="3040856"/>
            <a:ext cx="1955800" cy="364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39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 rot="5400000">
            <a:off x="5312304" y="2790825"/>
            <a:ext cx="1955800" cy="418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3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 rot="5400000">
            <a:off x="1713177" y="3145102"/>
            <a:ext cx="1902354" cy="3570816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39"/>
          <p:cNvSpPr txBox="1"/>
          <p:nvPr/>
        </p:nvSpPr>
        <p:spPr>
          <a:xfrm>
            <a:off x="1271964" y="4066397"/>
            <a:ext cx="2484966" cy="5103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데이터의 양적 한계</a:t>
            </a:r>
            <a:endParaRPr sz="21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3" name="Google Shape;753;p39"/>
          <p:cNvSpPr txBox="1"/>
          <p:nvPr/>
        </p:nvSpPr>
        <p:spPr>
          <a:xfrm>
            <a:off x="4981407" y="4176129"/>
            <a:ext cx="2324436" cy="2387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오차 원인 분석</a:t>
            </a:r>
            <a:endParaRPr sz="21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4" name="Google Shape;754;p39"/>
          <p:cNvSpPr txBox="1"/>
          <p:nvPr/>
        </p:nvSpPr>
        <p:spPr>
          <a:xfrm>
            <a:off x="8491269" y="3924300"/>
            <a:ext cx="2643716" cy="685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변수 고려</a:t>
            </a:r>
            <a:endParaRPr sz="21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5" name="Google Shape;755;p39"/>
          <p:cNvSpPr txBox="1"/>
          <p:nvPr/>
        </p:nvSpPr>
        <p:spPr>
          <a:xfrm>
            <a:off x="1058722" y="4550304"/>
            <a:ext cx="2931885" cy="931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9년의 데이터로는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유의성 부족</a:t>
            </a:r>
            <a:endParaRPr sz="1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6" name="Google Shape;756;p39"/>
          <p:cNvSpPr txBox="1"/>
          <p:nvPr/>
        </p:nvSpPr>
        <p:spPr>
          <a:xfrm>
            <a:off x="4364231" y="4420756"/>
            <a:ext cx="3463537" cy="11275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특정 팀에서의 오차 원인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파악 및 모델 개선</a:t>
            </a: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7" name="Google Shape;757;p39"/>
          <p:cNvSpPr txBox="1"/>
          <p:nvPr/>
        </p:nvSpPr>
        <p:spPr>
          <a:xfrm>
            <a:off x="8352409" y="4645554"/>
            <a:ext cx="2960559" cy="931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감독 교체, 선수 이적, 부상자 등 비정량적 요인 포함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41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&lt;참고문헌 및 출처&gt;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1"/>
          <p:cNvSpPr txBox="1"/>
          <p:nvPr/>
        </p:nvSpPr>
        <p:spPr>
          <a:xfrm>
            <a:off x="2489134" y="2540423"/>
            <a:ext cx="721373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데이터 출처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: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 </a:t>
            </a:r>
            <a:r>
              <a:rPr lang="en-US" altLang="ko-KR" sz="1600" b="0" i="0" dirty="0" err="1">
                <a:solidFill>
                  <a:srgbClr val="1D1C1D"/>
                </a:solidFill>
                <a:effectLst/>
                <a:latin typeface="+mj-lt"/>
              </a:rPr>
              <a:t>KBO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 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공식 홈페이지</a:t>
            </a:r>
            <a:endParaRPr lang="en-US" altLang="ko-KR" sz="1600" b="0" i="0" dirty="0">
              <a:solidFill>
                <a:srgbClr val="1D1C1D"/>
              </a:solidFill>
              <a:effectLst/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D1C1D"/>
              </a:solidFill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 참고 자료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: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 변수의 유형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: </a:t>
            </a:r>
            <a:r>
              <a:rPr lang="en-US" altLang="ko-KR" sz="1600" b="0" i="0" u="none" strike="noStrike" dirty="0">
                <a:effectLst/>
                <a:latin typeface="+mj-lt"/>
                <a:hlinkClick r:id="rId5"/>
              </a:rPr>
              <a:t>https://</a:t>
            </a:r>
            <a:r>
              <a:rPr lang="en-US" altLang="ko-KR" sz="1600" b="0" i="0" u="none" strike="noStrike" dirty="0" err="1">
                <a:effectLst/>
                <a:latin typeface="+mj-lt"/>
                <a:hlinkClick r:id="rId5"/>
              </a:rPr>
              <a:t>m.blog.naver.com</a:t>
            </a:r>
            <a:r>
              <a:rPr lang="en-US" altLang="ko-KR" sz="1600" b="0" i="0" u="none" strike="noStrike" dirty="0">
                <a:effectLst/>
                <a:latin typeface="+mj-lt"/>
                <a:hlinkClick r:id="rId5"/>
              </a:rPr>
              <a:t>/</a:t>
            </a:r>
            <a:r>
              <a:rPr lang="en-US" altLang="ko-KR" sz="1600" b="0" i="0" u="none" strike="noStrike" dirty="0" err="1">
                <a:effectLst/>
                <a:latin typeface="+mj-lt"/>
                <a:hlinkClick r:id="rId5"/>
              </a:rPr>
              <a:t>gksshdk8003</a:t>
            </a:r>
            <a:r>
              <a:rPr lang="en-US" altLang="ko-KR" sz="1600" b="0" i="0" u="none" strike="noStrike" dirty="0">
                <a:effectLst/>
                <a:latin typeface="+mj-lt"/>
                <a:hlinkClick r:id="rId5"/>
              </a:rPr>
              <a:t>/222404187056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 </a:t>
            </a:r>
            <a:r>
              <a:rPr lang="en-US" altLang="ko-KR" sz="1600" b="0" i="0" dirty="0" err="1">
                <a:solidFill>
                  <a:srgbClr val="1D1C1D"/>
                </a:solidFill>
                <a:effectLst/>
                <a:latin typeface="+mj-lt"/>
              </a:rPr>
              <a:t>PCA</a:t>
            </a:r>
            <a:r>
              <a:rPr lang="ko-KR" altLang="en-US" sz="1600" b="0" i="0" dirty="0">
                <a:solidFill>
                  <a:srgbClr val="1D1C1D"/>
                </a:solidFill>
                <a:effectLst/>
                <a:latin typeface="+mj-lt"/>
              </a:rPr>
              <a:t>란 무엇인가 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+mj-lt"/>
              </a:rPr>
              <a:t>:</a:t>
            </a:r>
            <a:r>
              <a:rPr lang="en-US" altLang="ko-KR" sz="1600" b="0" i="0" u="none" strike="noStrike" dirty="0">
                <a:effectLst/>
                <a:latin typeface="+mj-lt"/>
                <a:hlinkClick r:id="rId6"/>
              </a:rPr>
              <a:t>https://</a:t>
            </a:r>
            <a:r>
              <a:rPr lang="en-US" altLang="ko-KR" sz="1600" b="0" i="0" u="none" strike="noStrike" dirty="0" err="1">
                <a:effectLst/>
                <a:latin typeface="+mj-lt"/>
                <a:hlinkClick r:id="rId6"/>
              </a:rPr>
              <a:t>www.ibm.com</a:t>
            </a:r>
            <a:r>
              <a:rPr lang="en-US" altLang="ko-KR" sz="1600" b="0" i="0" u="none" strike="noStrike" dirty="0">
                <a:effectLst/>
                <a:latin typeface="+mj-lt"/>
                <a:hlinkClick r:id="rId6"/>
              </a:rPr>
              <a:t>/</a:t>
            </a:r>
            <a:r>
              <a:rPr lang="en-US" altLang="ko-KR" sz="1600" b="0" i="0" u="none" strike="noStrike" dirty="0" err="1">
                <a:effectLst/>
                <a:latin typeface="+mj-lt"/>
                <a:hlinkClick r:id="rId6"/>
              </a:rPr>
              <a:t>kr</a:t>
            </a:r>
            <a:r>
              <a:rPr lang="en-US" altLang="ko-KR" sz="1600" b="0" i="0" u="none" strike="noStrike" dirty="0">
                <a:effectLst/>
                <a:latin typeface="+mj-lt"/>
                <a:hlinkClick r:id="rId6"/>
              </a:rPr>
              <a:t>-ko/topics/principal-component-analysis</a:t>
            </a:r>
            <a:endParaRPr lang="ko-KR" altLang="en-US" sz="1600" b="0" i="0" u="none" strike="noStrike" cap="none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66" name="Google Shape;766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10490" y="2602852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38482" y="4148815"/>
            <a:ext cx="304800" cy="2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225951" y="-2139712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42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2"/>
          <p:cNvSpPr txBox="1"/>
          <p:nvPr/>
        </p:nvSpPr>
        <p:spPr>
          <a:xfrm>
            <a:off x="4305494" y="3113866"/>
            <a:ext cx="7213730" cy="237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질 의 응 답</a:t>
            </a:r>
            <a:endParaRPr sz="50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76" name="Google Shape;77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0464" y="3117980"/>
            <a:ext cx="917121" cy="103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43"/>
          <p:cNvSpPr txBox="1"/>
          <p:nvPr/>
        </p:nvSpPr>
        <p:spPr>
          <a:xfrm>
            <a:off x="4330700" y="2565162"/>
            <a:ext cx="3530600" cy="172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 cap="none">
                <a:solidFill>
                  <a:srgbClr val="21212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THANK YOU</a:t>
            </a: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83" name="Google Shape;78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3866" y="31242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5600" y="31242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7233" y="5424239"/>
            <a:ext cx="9897534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5000" y="145203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5000" y="4745567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7000" y="145203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7000" y="4745567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43"/>
          <p:cNvSpPr txBox="1"/>
          <p:nvPr/>
        </p:nvSpPr>
        <p:spPr>
          <a:xfrm>
            <a:off x="1752600" y="9804400"/>
            <a:ext cx="869526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1" name="Google Shape;791;p43"/>
          <p:cNvSpPr txBox="1"/>
          <p:nvPr/>
        </p:nvSpPr>
        <p:spPr>
          <a:xfrm>
            <a:off x="4093633" y="3905984"/>
            <a:ext cx="4004733" cy="618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pic>
        <p:nvPicPr>
          <p:cNvPr id="792" name="Google Shape;79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42632" y="2777066"/>
            <a:ext cx="1608666" cy="16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71724" y="2700866"/>
            <a:ext cx="1608666" cy="16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8066" y="2777066"/>
            <a:ext cx="1608666" cy="160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4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18499" y="2700866"/>
            <a:ext cx="1608666" cy="160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252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4241800"/>
            <a:ext cx="12192000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324600" y="2396066"/>
            <a:ext cx="11938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/>
          <p:nvPr/>
        </p:nvSpPr>
        <p:spPr>
          <a:xfrm>
            <a:off x="762000" y="956733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주제 선정 배경 및 이유</a:t>
            </a:r>
            <a:endParaRPr sz="36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6411383" y="2667000"/>
            <a:ext cx="1062263" cy="7027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 b="1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의문점</a:t>
            </a:r>
            <a:endParaRPr sz="2500" b="1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65" name="Google Shape;165;p4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2108200" y="2472266"/>
            <a:ext cx="3293533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2133600" y="2531533"/>
            <a:ext cx="330200" cy="2878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FFE99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0" i="0" u="none" strike="noStrike" cap="none">
              <a:solidFill>
                <a:srgbClr val="FFE9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4"/>
          <p:cNvPicPr/>
          <p:nvPr/>
        </p:nvPicPr>
        <p:blipFill rotWithShape="1">
          <a:blip r:embed="rId9">
            <a:alphaModFix/>
          </a:blip>
          <a:srcRect/>
          <a:stretch>
            <a:fillRect/>
          </a:stretch>
        </p:blipFill>
        <p:spPr>
          <a:xfrm>
            <a:off x="2091266" y="3132666"/>
            <a:ext cx="3302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/>
        </p:nvSpPr>
        <p:spPr>
          <a:xfrm>
            <a:off x="2125133" y="3191933"/>
            <a:ext cx="330200" cy="2878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/>
          <p:nvPr/>
        </p:nvPicPr>
        <p:blipFill rotWithShape="1">
          <a:blip r:embed="rId10">
            <a:alphaModFix/>
          </a:blip>
          <a:srcRect/>
          <a:stretch>
            <a:fillRect/>
          </a:stretch>
        </p:blipFill>
        <p:spPr>
          <a:xfrm>
            <a:off x="668866" y="4487333"/>
            <a:ext cx="10744200" cy="18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/>
          <p:nvPr/>
        </p:nvPicPr>
        <p:blipFill rotWithShape="1">
          <a:blip r:embed="rId11">
            <a:alphaModFix/>
          </a:blip>
          <a:srcRect/>
          <a:stretch>
            <a:fillRect/>
          </a:stretch>
        </p:blipFill>
        <p:spPr>
          <a:xfrm rot="16200000">
            <a:off x="4944533" y="2980266"/>
            <a:ext cx="2311400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 txBox="1"/>
          <p:nvPr/>
        </p:nvSpPr>
        <p:spPr>
          <a:xfrm>
            <a:off x="7666567" y="2365375"/>
            <a:ext cx="4034300" cy="6180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이동은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피로도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변화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등에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영향을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미침</a:t>
            </a:r>
            <a:endParaRPr lang="en-US"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ibre Franklin"/>
              <a:buNone/>
              <a:defRPr/>
            </a:pP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2573867" y="2463800"/>
            <a:ext cx="3766327" cy="296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  <a:defRPr/>
            </a:pPr>
            <a:r>
              <a:rPr lang="en-US"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2019년 '꼴찌' 최악의 이동거리 일정</a:t>
            </a:r>
            <a:endParaRPr sz="16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2556933" y="3141133"/>
            <a:ext cx="3115733" cy="296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2022년 KBO 이동거리 평준화</a:t>
            </a:r>
            <a:endParaRPr sz="16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939800" y="5249333"/>
            <a:ext cx="2091266" cy="3725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1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1차 목적</a:t>
            </a:r>
            <a:endParaRPr sz="31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3454141" y="4995031"/>
            <a:ext cx="6612467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</a:t>
            </a:r>
            <a:r>
              <a:rPr lang="en-US" sz="23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이동거리가 승률에 미치는 영향 분석</a:t>
            </a:r>
          </a:p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</a:t>
            </a:r>
            <a:r>
              <a:rPr lang="en-US" sz="23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팀 성적에 영향을 미치는 요인 파악</a:t>
            </a:r>
            <a:endParaRPr sz="23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6" name="Google Shape;176;p4"/>
          <p:cNvPicPr/>
          <p:nvPr/>
        </p:nvPicPr>
        <p:blipFill rotWithShape="1">
          <a:blip r:embed="rId12">
            <a:alphaModFix/>
          </a:blip>
          <a:srcRect/>
          <a:stretch>
            <a:fillRect/>
          </a:stretch>
        </p:blipFill>
        <p:spPr>
          <a:xfrm rot="16200000">
            <a:off x="2463800" y="5427133"/>
            <a:ext cx="1380066" cy="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43466" y="2396066"/>
            <a:ext cx="11938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 txBox="1"/>
          <p:nvPr/>
        </p:nvSpPr>
        <p:spPr>
          <a:xfrm>
            <a:off x="823382" y="2684991"/>
            <a:ext cx="866225" cy="7027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 b="1" i="0" u="none" strike="noStrike" cap="none">
                <a:solidFill>
                  <a:srgbClr val="212121"/>
                </a:solidFill>
                <a:latin typeface="맑은 고딕"/>
                <a:ea typeface="맑은 고딕"/>
                <a:cs typeface="맑은 고딕"/>
                <a:sym typeface="맑은 고딕"/>
              </a:rPr>
              <a:t>배경</a:t>
            </a:r>
            <a:endParaRPr sz="2500" b="1" i="0" u="none" strike="noStrike" cap="none">
              <a:solidFill>
                <a:srgbClr val="21212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79" name="Google Shape;179;p4"/>
          <p:cNvPicPr/>
          <p:nvPr/>
        </p:nvPicPr>
        <p:blipFill rotWithShape="1">
          <a:blip r:embed="rId13">
            <a:alphaModFix/>
          </a:blip>
          <a:srcRect/>
          <a:stretch>
            <a:fillRect/>
          </a:stretch>
        </p:blipFill>
        <p:spPr>
          <a:xfrm>
            <a:off x="11184467" y="442806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"/>
          <p:cNvPicPr/>
          <p:nvPr/>
        </p:nvPicPr>
        <p:blipFill rotWithShape="1">
          <a:blip r:embed="rId14">
            <a:alphaModFix/>
          </a:blip>
          <a:srcRect/>
          <a:stretch>
            <a:fillRect/>
          </a:stretch>
        </p:blipFill>
        <p:spPr>
          <a:xfrm>
            <a:off x="668866" y="4428067"/>
            <a:ext cx="3048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/>
          <p:nvPr/>
        </p:nvPicPr>
        <p:blipFill rotWithShape="1">
          <a:blip r:embed="rId1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/>
          <p:nvPr/>
        </p:nvSpPr>
        <p:spPr>
          <a:xfrm>
            <a:off x="7704666" y="3034241"/>
            <a:ext cx="4068969" cy="698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승률과의 상관관계를 분석하여 전략적 의사 결정 지원</a:t>
            </a:r>
            <a:endParaRPr sz="13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3" name="Google Shape;183;p4"/>
          <p:cNvSpPr/>
          <p:nvPr/>
        </p:nvSpPr>
        <p:spPr>
          <a:xfrm rot="5381122">
            <a:off x="9239990" y="2728189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992"/>
          </a:solidFill>
          <a:ln w="15875" cap="flat" cmpd="sng">
            <a:solidFill>
              <a:srgbClr val="FFE992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868135" y="409496"/>
            <a:ext cx="1887506" cy="255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 주제 선정 이유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775" y="688975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8533" y="5156200"/>
            <a:ext cx="12403667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666066" y="-1659466"/>
            <a:ext cx="4885267" cy="102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800" b="0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62616" y="3306233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52075" y="335385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1466" y="5376333"/>
            <a:ext cx="9897534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 txBox="1"/>
          <p:nvPr/>
        </p:nvSpPr>
        <p:spPr>
          <a:xfrm>
            <a:off x="1748366" y="2827996"/>
            <a:ext cx="869526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02.이동거리와 승률분석</a:t>
            </a:r>
            <a:endParaRPr sz="57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3657600" y="1899537"/>
            <a:ext cx="4618653" cy="37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1152849" y="698162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225951" y="-2159151"/>
            <a:ext cx="5740097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1) 데이터 수집 및 정제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5906450" y="3717925"/>
            <a:ext cx="5529943" cy="2338096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8080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6096000" y="2641600"/>
            <a:ext cx="5733279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 </a:t>
            </a:r>
            <a:r>
              <a:rPr lang="en-US" sz="17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데이터 수집:   팀의 연도별 스케줄 데이터 </a:t>
            </a:r>
            <a:endParaRPr sz="17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                  (baseball_read_2015_2024_short.py)</a:t>
            </a:r>
            <a:endParaRPr sz="17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8"/>
          <p:cNvGraphicFramePr/>
          <p:nvPr/>
        </p:nvGraphicFramePr>
        <p:xfrm>
          <a:off x="6096000" y="3833002"/>
          <a:ext cx="5064825" cy="2056820"/>
        </p:xfrm>
        <a:graphic>
          <a:graphicData uri="http://schemas.openxmlformats.org/drawingml/2006/table">
            <a:tbl>
              <a:tblPr>
                <a:noFill/>
                <a:tableStyleId>{7CA2DCB4-7CBE-4EF1-B40E-3A9E8664880A}</a:tableStyleId>
              </a:tblPr>
              <a:tblGrid>
                <a:gridCol w="27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CLEANING STEP</a:t>
                      </a:r>
                      <a:endParaRPr sz="1800" b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73150" marR="73150" marT="73150" marB="73150" anchor="ctr">
                    <a:lnL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endParaRPr sz="1800" b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73150" marR="73150" marT="73150" marB="73150" anchor="ctr">
                    <a:lnL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구단 및 홈구장 이름 통일 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baseball_read_apply.py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이동거리 계산 및 누적거리 추가 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baseball_road_apply.py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승패 결과 및 누적 승률 추가 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baseball_winlose_apply.py</a:t>
                      </a:r>
                      <a:endParaRPr sz="1400" u="none" strike="noStrike" cap="none">
                        <a:solidFill>
                          <a:srgbClr val="808080"/>
                        </a:solidFill>
                      </a:endParaRPr>
                    </a:p>
                  </a:txBody>
                  <a:tcPr marL="73150" marR="73150" marT="73150" marB="73150" anchor="ctr">
                    <a:lnL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6A6A6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0" name="Google Shape;210;p8" descr="텍스트, 스크린샷, 번호, 폰트이(가) 표시된 사진  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66753" y="2424844"/>
            <a:ext cx="4616281" cy="353145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/>
          <p:nvPr/>
        </p:nvSpPr>
        <p:spPr>
          <a:xfrm>
            <a:off x="2023835" y="3714750"/>
            <a:ext cx="3454400" cy="234315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2-1) 분석 진행 : 이동거리와 승률의 관계 분석</a:t>
            </a:r>
            <a:endParaRPr sz="36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558800" y="4552950"/>
            <a:ext cx="3352800" cy="1771650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누적 이동거리와 승률 간의 관계를 분석하기 위해 Plotly Dash를 활용하여 데이터를 시각화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4038600" y="4552950"/>
            <a:ext cx="4114800" cy="1771649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누적 이동거리와 승률 사이에는 유의미한 상관관계(0.5 이상)가 존재하지 않는 것으로 나타남. 즉, 이동거리가 증가함에 따라 승률이 상승하거나 하락하는 경향은 명확하게 관찰되지 않음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8280400" y="4547508"/>
            <a:ext cx="3352800" cy="1777091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이동거리가 팀의 경기 승률에 직접적인 영향을 미치지 않는다는 사실을 확인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24" name="Google Shape;224;p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3759330" y="1924439"/>
            <a:ext cx="4419600" cy="237441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/>
          <p:nvPr/>
        </p:nvSpPr>
        <p:spPr>
          <a:xfrm>
            <a:off x="3841491" y="3165280"/>
            <a:ext cx="762000" cy="10160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5619102" y="3143637"/>
            <a:ext cx="762000" cy="10160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3841490" y="1953598"/>
            <a:ext cx="812800" cy="11176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4765610" y="1953597"/>
            <a:ext cx="711200" cy="10668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5648066" y="1955799"/>
            <a:ext cx="711200" cy="1016000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dash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0" name="Google Shape;230;p9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704957" y="1844739"/>
            <a:ext cx="2805685" cy="26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9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8576343" y="1917497"/>
            <a:ext cx="2639203" cy="244639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/>
          <p:nvPr/>
        </p:nvSpPr>
        <p:spPr>
          <a:xfrm>
            <a:off x="1607002" y="4659087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&lt;분석방법&gt;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5421085" y="4630512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&lt;분석결과&gt;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9344025" y="4668612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&lt;분석결론&gt;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0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solidFill>
            <a:srgbClr val="83AE9D"/>
          </a:solidFill>
          <a:ln>
            <a:noFill/>
          </a:ln>
        </p:spPr>
      </p:pic>
      <p:pic>
        <p:nvPicPr>
          <p:cNvPr id="242" name="Google Shape;242;p10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550333" y="1710266"/>
            <a:ext cx="11091334" cy="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0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2-2) 분석 진행 : 각 팀의 구장별 승률 분석</a:t>
            </a:r>
            <a:endParaRPr sz="3600" b="1" i="0" u="none" strike="noStrike" cap="none">
              <a:solidFill>
                <a:srgbClr val="21212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46" name="Google Shape;246;p10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5908942" y="2011487"/>
            <a:ext cx="2323340" cy="3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3382963" y="1994126"/>
            <a:ext cx="2338614" cy="397124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/>
          <p:nvPr/>
        </p:nvSpPr>
        <p:spPr>
          <a:xfrm>
            <a:off x="6300257" y="2537184"/>
            <a:ext cx="304800" cy="304800"/>
          </a:xfrm>
          <a:prstGeom prst="ellipse">
            <a:avLst/>
          </a:prstGeom>
          <a:noFill/>
          <a:ln w="63500" cap="flat" cmpd="sng">
            <a:solidFill>
              <a:srgbClr val="008000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4923064" y="4307794"/>
            <a:ext cx="304800" cy="304800"/>
          </a:xfrm>
          <a:prstGeom prst="ellipse">
            <a:avLst/>
          </a:prstGeom>
          <a:noFill/>
          <a:ln w="63500" cap="flat" cmpd="sng">
            <a:solidFill>
              <a:srgbClr val="008000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1556203" y="5956689"/>
            <a:ext cx="1066800" cy="388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&lt;기아&gt;</a:t>
            </a: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6671732" y="5990885"/>
            <a:ext cx="1066800" cy="388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&lt;KT&gt;</a:t>
            </a: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4082142" y="5979795"/>
            <a:ext cx="1066800" cy="387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&lt;삼성&gt;</a:t>
            </a: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254" name="Google Shape;254;p10"/>
          <p:cNvGraphicFramePr/>
          <p:nvPr/>
        </p:nvGraphicFramePr>
        <p:xfrm>
          <a:off x="8378273" y="5543108"/>
          <a:ext cx="1242050" cy="731550"/>
        </p:xfrm>
        <a:graphic>
          <a:graphicData uri="http://schemas.openxmlformats.org/drawingml/2006/table">
            <a:tbl>
              <a:tblPr firstRow="1" bandRow="1">
                <a:noFill/>
                <a:tableStyleId>{E02A5C14-EBB6-4C7C-99E5-BB988A9DB116}</a:tableStyleId>
              </a:tblPr>
              <a:tblGrid>
                <a:gridCol w="33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승률 높음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u="none" strike="noStrike" cap="none"/>
                        <a:t>...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u="none" strike="noStrike" cap="none"/>
                        <a:t>...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F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000" b="1" u="none" strike="noStrike" cap="none"/>
                        <a:t>승률 낮음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" name="Google Shape;255;p10"/>
          <p:cNvSpPr/>
          <p:nvPr/>
        </p:nvSpPr>
        <p:spPr>
          <a:xfrm>
            <a:off x="8310336" y="2015219"/>
            <a:ext cx="3352800" cy="882649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각 팀들의 각 구장별 승률 계산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8323034" y="2939141"/>
            <a:ext cx="3321050" cy="1279525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홈 경기장에서 높은 승률 보이지만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먼 경기장에서도 높은 승률 보임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8303985" y="4210051"/>
            <a:ext cx="3352800" cy="1221465"/>
          </a:xfrm>
          <a:prstGeom prst="rect">
            <a:avLst/>
          </a:prstGeom>
          <a:solidFill>
            <a:srgbClr val="D1DFB3"/>
          </a:solidFill>
          <a:ln w="1587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>
                <a:solidFill>
                  <a:srgbClr val="80808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이동거리는 팀의 경기 승률에 직접적인 영향을 미치지 않는다</a:t>
            </a:r>
            <a:endParaRPr sz="1600" b="0" i="0" u="none" strike="noStrike" cap="none">
              <a:solidFill>
                <a:srgbClr val="80808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9358538" y="2111831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&lt;분석방법&gt;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10"/>
          <p:cNvSpPr txBox="1"/>
          <p:nvPr/>
        </p:nvSpPr>
        <p:spPr>
          <a:xfrm>
            <a:off x="9353094" y="3060792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&lt;분석결과&gt;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0" name="Google Shape;260;p10"/>
          <p:cNvSpPr txBox="1"/>
          <p:nvPr/>
        </p:nvSpPr>
        <p:spPr>
          <a:xfrm>
            <a:off x="9332687" y="4337504"/>
            <a:ext cx="1578429" cy="3301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0" u="none" strike="noStrike" cap="none">
                <a:solidFill>
                  <a:srgbClr val="8080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&lt;분석결론&gt;</a:t>
            </a:r>
            <a:endParaRPr sz="1600" b="1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그림 26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4512" y="1997177"/>
            <a:ext cx="2524890" cy="3939049"/>
          </a:xfrm>
          <a:prstGeom prst="rect">
            <a:avLst/>
          </a:prstGeom>
        </p:spPr>
      </p:pic>
      <p:sp>
        <p:nvSpPr>
          <p:cNvPr id="263" name="타원 262"/>
          <p:cNvSpPr/>
          <p:nvPr/>
        </p:nvSpPr>
        <p:spPr>
          <a:xfrm>
            <a:off x="971198" y="5047346"/>
            <a:ext cx="304800" cy="304800"/>
          </a:xfrm>
          <a:prstGeom prst="ellipse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355600"/>
            <a:ext cx="2887133" cy="42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76035" y="-4509235"/>
            <a:ext cx="1031464" cy="11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249112" y="773405"/>
            <a:ext cx="4455281" cy="653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-191083" y="2418853"/>
            <a:ext cx="4455281" cy="326031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 원인분석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333" y="1710266"/>
            <a:ext cx="11091334" cy="846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 txBox="1"/>
          <p:nvPr/>
        </p:nvSpPr>
        <p:spPr>
          <a:xfrm>
            <a:off x="696877" y="2147731"/>
            <a:ext cx="2723378" cy="243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실제로 데이터분석을 한 결과 구단 별로 연도별 평균이동거리가 줄어드는 변화를 확인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🡪 구단 별로 실제 이동거리 </a:t>
            </a:r>
            <a:endParaRPr sz="140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차이가 줄어들고 있음</a:t>
            </a:r>
            <a:endParaRPr sz="140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4" name="Google Shape;27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91153" y="2409913"/>
            <a:ext cx="5698997" cy="344045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1"/>
          <p:cNvSpPr/>
          <p:nvPr/>
        </p:nvSpPr>
        <p:spPr>
          <a:xfrm>
            <a:off x="5612235" y="2427901"/>
            <a:ext cx="5689858" cy="3420058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76" name="Google Shape;276;p11"/>
          <p:cNvCxnSpPr/>
          <p:nvPr/>
        </p:nvCxnSpPr>
        <p:spPr>
          <a:xfrm>
            <a:off x="3820690" y="3866372"/>
            <a:ext cx="1244100" cy="600"/>
          </a:xfrm>
          <a:prstGeom prst="bentConnector3">
            <a:avLst>
              <a:gd name="adj1" fmla="val 49999"/>
            </a:avLst>
          </a:prstGeom>
          <a:noFill/>
          <a:ln w="63500" cap="flat" cmpd="sng">
            <a:solidFill>
              <a:schemeClr val="accent3"/>
            </a:solidFill>
            <a:prstDash val="dash"/>
            <a:round/>
            <a:headEnd type="none" w="sm" len="sm"/>
            <a:tailEnd type="triangle" w="lg" len="lg"/>
          </a:ln>
        </p:spPr>
      </p:cxnSp>
      <p:sp>
        <p:nvSpPr>
          <p:cNvPr id="277" name="Google Shape;277;p11"/>
          <p:cNvSpPr txBox="1"/>
          <p:nvPr/>
        </p:nvSpPr>
        <p:spPr>
          <a:xfrm>
            <a:off x="5623625" y="5949002"/>
            <a:ext cx="6003636" cy="25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*이동거리가 가장 많은 롯데와 가장 적은 KT , 10개구단의 평균 이동거리</a:t>
            </a:r>
            <a:endParaRPr sz="1100" b="0" i="0" u="none" strike="noStrike" cap="none">
              <a:solidFill>
                <a:srgbClr val="8080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8" name="Google Shape;278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597" y="4158585"/>
            <a:ext cx="2800101" cy="177505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584202" y="4095358"/>
            <a:ext cx="2919833" cy="1884395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803599" y="364787"/>
            <a:ext cx="6096000" cy="3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AF3DB"/>
                </a:solidFill>
                <a:latin typeface="Arial"/>
                <a:ea typeface="Arial"/>
                <a:cs typeface="Arial"/>
                <a:sym typeface="Arial"/>
              </a:rPr>
              <a:t>02. 이동거리와 승률 분석</a:t>
            </a:r>
            <a:endParaRPr sz="1400" b="1" i="0" u="none" strike="noStrike" cap="none">
              <a:solidFill>
                <a:srgbClr val="FAF3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1951</Words>
  <Application>Microsoft Office PowerPoint</Application>
  <PresentationFormat>와이드스크린</PresentationFormat>
  <Paragraphs>502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Lexend Medium</vt:lpstr>
      <vt:lpstr>Malgun Gothic</vt:lpstr>
      <vt:lpstr>Malgun Gothic</vt:lpstr>
      <vt:lpstr>Arial</vt:lpstr>
      <vt:lpstr>Calibri</vt:lpstr>
      <vt:lpstr>Libre Franklin</vt:lpstr>
      <vt:lpstr>1_RetrospectVTI</vt:lpstr>
      <vt:lpstr>1_RetrospectVTI</vt:lpstr>
      <vt:lpstr>데이터 분석을 통한  2024 야구 승률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이상혁</dc:creator>
  <cp:lastModifiedBy>이상혁</cp:lastModifiedBy>
  <cp:revision>6</cp:revision>
  <dcterms:created xsi:type="dcterms:W3CDTF">2024-10-23T01:39:38Z</dcterms:created>
  <dcterms:modified xsi:type="dcterms:W3CDTF">2024-10-30T00:10:58Z</dcterms:modified>
  <cp:version/>
</cp:coreProperties>
</file>