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7" r:id="rId3"/>
    <p:sldId id="302" r:id="rId4"/>
    <p:sldId id="320" r:id="rId5"/>
    <p:sldId id="303" r:id="rId6"/>
    <p:sldId id="258" r:id="rId7"/>
    <p:sldId id="305" r:id="rId8"/>
    <p:sldId id="304" r:id="rId9"/>
    <p:sldId id="306" r:id="rId10"/>
    <p:sldId id="276" r:id="rId11"/>
    <p:sldId id="328" r:id="rId12"/>
    <p:sldId id="322" r:id="rId13"/>
    <p:sldId id="321" r:id="rId14"/>
    <p:sldId id="277" r:id="rId15"/>
    <p:sldId id="279" r:id="rId16"/>
    <p:sldId id="324" r:id="rId17"/>
    <p:sldId id="323" r:id="rId18"/>
    <p:sldId id="280" r:id="rId19"/>
    <p:sldId id="283" r:id="rId20"/>
    <p:sldId id="309" r:id="rId21"/>
    <p:sldId id="308" r:id="rId22"/>
    <p:sldId id="284" r:id="rId23"/>
    <p:sldId id="307" r:id="rId24"/>
    <p:sldId id="311" r:id="rId25"/>
    <p:sldId id="282" r:id="rId26"/>
    <p:sldId id="281" r:id="rId27"/>
    <p:sldId id="286" r:id="rId28"/>
    <p:sldId id="332" r:id="rId29"/>
    <p:sldId id="288" r:id="rId30"/>
    <p:sldId id="289" r:id="rId31"/>
    <p:sldId id="312" r:id="rId32"/>
    <p:sldId id="325" r:id="rId33"/>
    <p:sldId id="314" r:id="rId34"/>
    <p:sldId id="313" r:id="rId35"/>
    <p:sldId id="319" r:id="rId36"/>
    <p:sldId id="318" r:id="rId37"/>
    <p:sldId id="287" r:id="rId38"/>
    <p:sldId id="291" r:id="rId39"/>
    <p:sldId id="292" r:id="rId40"/>
    <p:sldId id="293" r:id="rId41"/>
    <p:sldId id="296" r:id="rId42"/>
    <p:sldId id="295" r:id="rId43"/>
    <p:sldId id="297" r:id="rId44"/>
    <p:sldId id="298" r:id="rId45"/>
    <p:sldId id="268" r:id="rId46"/>
    <p:sldId id="330" r:id="rId47"/>
    <p:sldId id="301" r:id="rId48"/>
    <p:sldId id="331" r:id="rId49"/>
    <p:sldId id="326" r:id="rId50"/>
  </p:sldIdLst>
  <p:sldSz cx="12192000" cy="6858000"/>
  <p:notesSz cx="6858000" cy="9144000"/>
  <p:embeddedFontLst>
    <p:embeddedFont>
      <p:font typeface="맑은 고딕" panose="020B0503020000020004" pitchFamily="50" charset="-127"/>
      <p:regular r:id="rId51"/>
      <p:bold r:id="rId52"/>
    </p:embeddedFont>
    <p:embeddedFont>
      <p:font typeface="D2Coding" panose="020B0600000101010101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 dirty="0"/>
              <a:t>1</a:t>
            </a:r>
            <a:r>
              <a:rPr lang="ko-KR" altLang="en-US" sz="4000" b="1" dirty="0"/>
              <a:t>장 </a:t>
            </a:r>
            <a:r>
              <a:rPr lang="ko-KR" altLang="en-US" sz="4000" b="1" dirty="0" err="1"/>
              <a:t>파이썬</a:t>
            </a:r>
            <a:r>
              <a:rPr lang="ko-KR" altLang="en-US" sz="4000" b="1" dirty="0"/>
              <a:t> </a:t>
            </a:r>
            <a:r>
              <a:rPr lang="ko-KR" altLang="en-US" sz="4000" b="1" dirty="0" smtClean="0"/>
              <a:t>소개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66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귀도 반 </a:t>
            </a:r>
            <a:r>
              <a:rPr lang="ko-KR" altLang="en-US" dirty="0" err="1" smtClean="0"/>
              <a:t>로썸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Guido Van Rossum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방식의 객체지향 프로그래밍 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34" y="3084022"/>
            <a:ext cx="2086441" cy="3546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08" y="3300153"/>
            <a:ext cx="2402790" cy="26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 smtClean="0"/>
          </a:p>
          <a:p>
            <a:r>
              <a:rPr lang="ko-KR" altLang="en-US" smtClean="0"/>
              <a:t>소스 코드</a:t>
            </a:r>
            <a:r>
              <a:rPr lang="en-US" altLang="ko-KR" baseline="30000" smtClean="0">
                <a:solidFill>
                  <a:schemeClr val="accent5"/>
                </a:solidFill>
              </a:rPr>
              <a:t>source 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code</a:t>
            </a:r>
          </a:p>
          <a:p>
            <a:pPr lvl="1"/>
            <a:r>
              <a:rPr lang="ko-KR" altLang="en-US" dirty="0"/>
              <a:t>프로그래밍 언어로 작성된 명령어들의 목록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/>
              <a:t>소스 </a:t>
            </a:r>
            <a:r>
              <a:rPr lang="ko-KR" altLang="en-US" smtClean="0"/>
              <a:t>파일</a:t>
            </a:r>
            <a:r>
              <a:rPr lang="en-US" altLang="ko-KR" baseline="30000" smtClean="0">
                <a:solidFill>
                  <a:schemeClr val="accent5"/>
                </a:solidFill>
              </a:rPr>
              <a:t>source 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file</a:t>
            </a:r>
          </a:p>
          <a:p>
            <a:pPr lvl="1"/>
            <a:r>
              <a:rPr lang="ko-KR" altLang="en-US" dirty="0"/>
              <a:t>소스 코드가 저장된 파일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124" y="3667858"/>
            <a:ext cx="4877675" cy="19389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age = input('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나이를 입력하세요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if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(age) &lt; 19: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print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할인되었습니다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.')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else:</a:t>
            </a:r>
            <a:b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print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할인이 안 됩니다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.')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7370" y="3197015"/>
            <a:ext cx="2812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&lt; </a:t>
            </a:r>
            <a:r>
              <a:rPr lang="ko-KR" altLang="en-US" sz="2000" dirty="0">
                <a:solidFill>
                  <a:schemeClr val="tx2"/>
                </a:solidFill>
              </a:rPr>
              <a:t>소스코드 예시 </a:t>
            </a:r>
            <a:r>
              <a:rPr lang="en-US" altLang="ko-KR" sz="2000" dirty="0">
                <a:solidFill>
                  <a:schemeClr val="tx2"/>
                </a:solidFill>
              </a:rPr>
              <a:t>&gt;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5855" y="5908488"/>
            <a:ext cx="550663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/>
              <a:t>정해진 문법에 맞게 명령을 입력하면 </a:t>
            </a:r>
            <a:endParaRPr lang="en-US" altLang="ko-KR" smtClean="0"/>
          </a:p>
          <a:p>
            <a:r>
              <a:rPr lang="ko-KR" altLang="en-US" smtClean="0"/>
              <a:t>컴퓨터는 </a:t>
            </a:r>
            <a:r>
              <a:rPr lang="ko-KR" altLang="en-US"/>
              <a:t>이 코드를 실행하여 결과를 보여준다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603799" y="5182404"/>
            <a:ext cx="1871003" cy="726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232" y="118554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컴파일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프로그램 명령어를 기계어로 번역한 후 이 </a:t>
            </a:r>
            <a:r>
              <a:rPr lang="ko-KR" altLang="en-US"/>
              <a:t>기계어를 </a:t>
            </a:r>
            <a:r>
              <a:rPr lang="ko-KR" altLang="en-US" smtClean="0"/>
              <a:t>실행하는 방식</a:t>
            </a:r>
            <a:endParaRPr lang="en-US" altLang="ko-KR" smtClean="0"/>
          </a:p>
          <a:p>
            <a:pPr lvl="1"/>
            <a:r>
              <a:rPr lang="en-US" altLang="ko-KR" smtClean="0"/>
              <a:t>C, C++, </a:t>
            </a:r>
            <a:r>
              <a:rPr lang="ko-KR" altLang="en-US" smtClean="0"/>
              <a:t>파스칼 언어등이 있음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20" y="2965133"/>
            <a:ext cx="9324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351" y="113385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인터프리터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프로그램 명령어를 한 번에 한 줄씩 </a:t>
            </a:r>
            <a:r>
              <a:rPr lang="ko-KR" altLang="en-US" dirty="0" smtClean="0"/>
              <a:t>읽어 번역한 후 </a:t>
            </a:r>
            <a:r>
              <a:rPr lang="ko-KR" altLang="en-US" smtClean="0"/>
              <a:t>바로 실행</a:t>
            </a:r>
            <a:endParaRPr lang="en-US" altLang="ko-KR" smtClean="0"/>
          </a:p>
          <a:p>
            <a:pPr lvl="1"/>
            <a:r>
              <a:rPr lang="ko-KR" altLang="en-US" smtClean="0"/>
              <a:t>파이썬</a:t>
            </a:r>
            <a:r>
              <a:rPr lang="en-US" altLang="ko-KR" smtClean="0"/>
              <a:t>, BASIC </a:t>
            </a:r>
            <a:r>
              <a:rPr lang="ko-KR" altLang="en-US" smtClean="0"/>
              <a:t>등의 언어가 있음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9424" y="1133855"/>
            <a:ext cx="17362386" cy="6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62" y="2816892"/>
            <a:ext cx="9967889" cy="2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인터프리터 방식과 컴파일 방식의 비교</a:t>
            </a:r>
            <a:endParaRPr lang="ko-KR" altLang="en-US" sz="4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808957"/>
              </p:ext>
            </p:extLst>
          </p:nvPr>
        </p:nvGraphicFramePr>
        <p:xfrm>
          <a:off x="1064583" y="1690688"/>
          <a:ext cx="9589009" cy="4252912"/>
        </p:xfrm>
        <a:graphic>
          <a:graphicData uri="http://schemas.openxmlformats.org/drawingml/2006/table">
            <a:tbl>
              <a:tblPr/>
              <a:tblGrid>
                <a:gridCol w="1902625">
                  <a:extLst>
                    <a:ext uri="{9D8B030D-6E8A-4147-A177-3AD203B41FA5}">
                      <a16:colId xmlns:a16="http://schemas.microsoft.com/office/drawing/2014/main" xmlns="" val="1753501907"/>
                    </a:ext>
                  </a:extLst>
                </a:gridCol>
                <a:gridCol w="3843192">
                  <a:extLst>
                    <a:ext uri="{9D8B030D-6E8A-4147-A177-3AD203B41FA5}">
                      <a16:colId xmlns:a16="http://schemas.microsoft.com/office/drawing/2014/main" xmlns="" val="1554544499"/>
                    </a:ext>
                  </a:extLst>
                </a:gridCol>
                <a:gridCol w="3843192">
                  <a:extLst>
                    <a:ext uri="{9D8B030D-6E8A-4147-A177-3AD203B41FA5}">
                      <a16:colId xmlns:a16="http://schemas.microsoft.com/office/drawing/2014/main" xmlns="" val="470385304"/>
                    </a:ext>
                  </a:extLst>
                </a:gridCol>
              </a:tblGrid>
              <a:tr h="687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인터프리터 방식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컴파일 방식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2774243"/>
                  </a:ext>
                </a:extLst>
              </a:tr>
              <a:tr h="1095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명령어들을 한 번에 한 줄씩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읽어 들여서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실행하는 방식이다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명령어를 기계어로 번역하는 방식이다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2787367"/>
                  </a:ext>
                </a:extLst>
              </a:tr>
              <a:tr h="687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컴파일 단계를 거칠 필요가 없다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일반적인 경우 속도가 더 빠르다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7094523"/>
                  </a:ext>
                </a:extLst>
              </a:tr>
              <a:tr h="1095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단점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실행 시간이 느리다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원시 프로그램의 크기가 크다면 상당한 시간이 소요된다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19960"/>
                  </a:ext>
                </a:extLst>
              </a:tr>
              <a:tr h="687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사용되는 언어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파이썬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BASIC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C, FORTRAN, PASCAL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373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082"/>
            <a:ext cx="8665112" cy="50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인기 있는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직관적이고 </a:t>
            </a:r>
            <a:r>
              <a:rPr lang="ko-KR" altLang="en-US"/>
              <a:t>단순한 </a:t>
            </a:r>
            <a:r>
              <a:rPr lang="ko-KR" altLang="en-US" smtClean="0"/>
              <a:t>문법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/>
              <a:t>배우는데 시간이 </a:t>
            </a:r>
            <a:r>
              <a:rPr lang="ko-KR" altLang="en-US" dirty="0" smtClean="0"/>
              <a:t>비교적 </a:t>
            </a:r>
            <a:r>
              <a:rPr lang="ko-KR" altLang="en-US"/>
              <a:t>적게 </a:t>
            </a:r>
            <a:r>
              <a:rPr lang="ko-KR" altLang="en-US" smtClean="0"/>
              <a:t>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축약된 </a:t>
            </a:r>
            <a:r>
              <a:rPr lang="ko-KR" altLang="en-US"/>
              <a:t>코딩이 </a:t>
            </a:r>
            <a:r>
              <a:rPr lang="ko-KR" altLang="en-US" smtClean="0"/>
              <a:t>가능함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en-US" dirty="0"/>
              <a:t>짧은 코딩으로 많은 기능을 수행할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) </a:t>
            </a:r>
            <a:r>
              <a:rPr lang="ko-KR" altLang="en-US" dirty="0" err="1"/>
              <a:t>오픈소스</a:t>
            </a:r>
            <a:r>
              <a:rPr lang="en-US" altLang="ko-KR" baseline="30000" dirty="0">
                <a:solidFill>
                  <a:schemeClr val="accent5"/>
                </a:solidFill>
              </a:rPr>
              <a:t>Open source</a:t>
            </a:r>
            <a:r>
              <a:rPr lang="en-US" altLang="ko-KR" baseline="30000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방식을 채택하여 방대한 라이브러리를 </a:t>
            </a:r>
            <a:r>
              <a:rPr lang="ko-KR" altLang="en-US" dirty="0" smtClean="0"/>
              <a:t>무료로 </a:t>
            </a:r>
            <a:r>
              <a:rPr lang="ko-KR" altLang="en-US" dirty="0"/>
              <a:t>편리하게 이용할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) </a:t>
            </a:r>
            <a:r>
              <a:rPr lang="ko-KR" altLang="en-US" dirty="0"/>
              <a:t>객체지향 프로그래밍 언어의 </a:t>
            </a:r>
            <a:r>
              <a:rPr lang="ko-KR" altLang="en-US" dirty="0" smtClean="0"/>
              <a:t>특징을 가진다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TIOBE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0801350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사용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홈페이지 접속</a:t>
            </a:r>
            <a:endParaRPr lang="en-US" altLang="ko-KR" dirty="0" smtClean="0"/>
          </a:p>
          <a:p>
            <a:pPr lvl="1"/>
            <a:r>
              <a:rPr lang="en-US" altLang="ko-KR" u="sng" dirty="0"/>
              <a:t>http://www.python.org/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44516" y="2327164"/>
            <a:ext cx="16919544" cy="33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61086216" descr="EMB000005f82d2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1969" y="2809760"/>
            <a:ext cx="7459580" cy="369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779" y="510171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다운로드 </a:t>
            </a:r>
            <a:r>
              <a:rPr lang="ko-KR" altLang="en-US" smtClean="0">
                <a:latin typeface="+mn-ea"/>
              </a:rPr>
              <a:t>페이지 접속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  <a:latin typeface="+mn-ea"/>
              </a:rPr>
              <a:t>이 화면과 파이썬 버전은 최신 버전이 아닐 수 있습니다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70" y="1411177"/>
            <a:ext cx="7483256" cy="50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133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다음의 용어를 이해하고 설명할 수 있다</a:t>
                </a:r>
                <a:r>
                  <a:rPr lang="en-US" altLang="ko-KR" sz="2000" spc="-100"/>
                  <a:t>: </a:t>
                </a:r>
                <a:endParaRPr lang="en-US" altLang="ko-KR" sz="2000" spc="-100" smtClean="0"/>
              </a:p>
              <a:p>
                <a:pPr marL="800100" lvl="2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smtClean="0"/>
                  <a:t>프로그램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프로그래밍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소프트웨어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하드웨어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파이썬의 역사와 파이썬이 가진 특징을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컴파일러와 인터프리터 언어의 차이를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파이썬의 설치방법과 사용법을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간단한 파이썬 프로그램을 만들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프로그램의 명령이 해석되고 실행되는 과정에 대해 이해한다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통합 개발환경의 필요성을 이해하고</a:t>
                </a:r>
                <a:r>
                  <a:rPr lang="en-US" altLang="ko-KR" sz="2000" spc="-100"/>
                  <a:t>, </a:t>
                </a:r>
                <a:r>
                  <a:rPr lang="ko-KR" altLang="en-US" sz="2000" spc="-100"/>
                  <a:t>활용할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파이썬 프로그램을 통해 원하는 메시지를 출력할 수 있다</a:t>
                </a:r>
                <a:r>
                  <a:rPr lang="en-US" altLang="ko-KR" sz="20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/>
                  <a:t>대화형 모드를 이용하여 간단한 계산을 수행할 수 있다</a:t>
                </a:r>
                <a:r>
                  <a:rPr lang="en-US" altLang="ko-KR" sz="2000" spc="-100"/>
                  <a:t>.</a:t>
                </a:r>
                <a:endParaRPr lang="ko-KR" altLang="en-US" sz="2000" spc="-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6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2" y="62859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또는 </a:t>
            </a:r>
            <a:r>
              <a:rPr lang="en-US" altLang="ko-KR" dirty="0"/>
              <a:t>Google.com</a:t>
            </a:r>
            <a:r>
              <a:rPr lang="ko-KR" altLang="en-US" dirty="0"/>
              <a:t>에 접속하여 “</a:t>
            </a:r>
            <a:r>
              <a:rPr lang="en-US" altLang="ko-KR" dirty="0"/>
              <a:t>python download”</a:t>
            </a:r>
            <a:r>
              <a:rPr lang="ko-KR" altLang="en-US" dirty="0"/>
              <a:t>를 검색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2565448" descr="EMB00002cfc31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822" y="1121006"/>
            <a:ext cx="6833062" cy="55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1005983"/>
            <a:ext cx="10515600" cy="4351338"/>
          </a:xfrm>
        </p:spPr>
        <p:txBody>
          <a:bodyPr/>
          <a:lstStyle/>
          <a:p>
            <a:r>
              <a:rPr lang="ko-KR" altLang="en-US" dirty="0"/>
              <a:t>다운로드 페이지에서 </a:t>
            </a:r>
            <a:r>
              <a:rPr lang="en-US" altLang="ko-KR" dirty="0"/>
              <a:t>"Download Python 3.7.2"</a:t>
            </a:r>
            <a:r>
              <a:rPr lang="ko-KR" altLang="en-US" dirty="0"/>
              <a:t>를 선택</a:t>
            </a:r>
          </a:p>
          <a:p>
            <a:r>
              <a:rPr lang="ko-KR" altLang="en-US" dirty="0"/>
              <a:t>운영체제</a:t>
            </a:r>
            <a:r>
              <a:rPr lang="en-US" altLang="ko-KR" dirty="0"/>
              <a:t>(</a:t>
            </a:r>
            <a:r>
              <a:rPr lang="en-US" altLang="ko-KR" dirty="0" err="1"/>
              <a:t>macOS</a:t>
            </a:r>
            <a:r>
              <a:rPr lang="en-US" altLang="ko-KR" dirty="0"/>
              <a:t>, Windows, Linux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 후 다운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676698"/>
            <a:ext cx="14750034" cy="90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2568400" descr="EMB00002cfc3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2314256"/>
            <a:ext cx="10641403" cy="6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418463"/>
            <a:ext cx="18787838" cy="8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2569480" descr="EMB00002cfc3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3062776"/>
            <a:ext cx="10641403" cy="7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779" y="510171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python-3.7.2.exe </a:t>
            </a:r>
            <a:r>
              <a:rPr lang="ko-KR" altLang="en-US" dirty="0" smtClean="0"/>
              <a:t>실행 후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“Install </a:t>
            </a:r>
            <a:r>
              <a:rPr lang="en-US" altLang="ko-KR" sz="2400" dirty="0"/>
              <a:t>launcher for all users(recommended</a:t>
            </a:r>
            <a:r>
              <a:rPr lang="en-US" altLang="ko-KR" sz="2400" dirty="0" smtClean="0"/>
              <a:t>)“ </a:t>
            </a:r>
          </a:p>
          <a:p>
            <a:pPr marL="0" indent="0" fontAlgn="base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“Add </a:t>
            </a:r>
            <a:r>
              <a:rPr lang="en-US" altLang="ko-KR" sz="2400" dirty="0"/>
              <a:t>Python 3.7 to </a:t>
            </a:r>
            <a:r>
              <a:rPr lang="en-US" altLang="ko-KR" sz="2400" dirty="0" smtClean="0"/>
              <a:t>PATH“ </a:t>
            </a:r>
            <a:r>
              <a:rPr lang="ko-KR" altLang="en-US" sz="2400" dirty="0" smtClean="0"/>
              <a:t>선택 </a:t>
            </a:r>
            <a:endParaRPr lang="en-US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5190" y="510171"/>
            <a:ext cx="22746359" cy="74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76550" y="2320223"/>
            <a:ext cx="6438900" cy="4029075"/>
            <a:chOff x="1352550" y="1414463"/>
            <a:chExt cx="6438900" cy="40290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550" y="1414463"/>
              <a:ext cx="6438900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2780075" y="49411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56113" y="25422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275856" y="2708920"/>
              <a:ext cx="1152128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00825" y="1755384"/>
            <a:ext cx="234711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Install Now</a:t>
            </a:r>
            <a:r>
              <a:rPr lang="ko-KR" altLang="en-US" sz="2000" smtClean="0"/>
              <a:t>를 선택</a:t>
            </a:r>
            <a:endParaRPr lang="ko-KR" altLang="en-US" sz="2000"/>
          </a:p>
        </p:txBody>
      </p:sp>
      <p:cxnSp>
        <p:nvCxnSpPr>
          <p:cNvPr id="13" name="직선 화살표 연결선 12"/>
          <p:cNvCxnSpPr>
            <a:stCxn id="6" idx="2"/>
            <a:endCxn id="11" idx="7"/>
          </p:cNvCxnSpPr>
          <p:nvPr/>
        </p:nvCxnSpPr>
        <p:spPr>
          <a:xfrm flipH="1">
            <a:off x="5783259" y="2155494"/>
            <a:ext cx="1991125" cy="1511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5396" y="4688069"/>
            <a:ext cx="234711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Python 3.7</a:t>
            </a:r>
            <a:r>
              <a:rPr lang="ko-KR" altLang="en-US" sz="2000" smtClean="0"/>
              <a:t>을 경로에 추가 함</a:t>
            </a:r>
            <a:endParaRPr lang="ko-KR" altLang="en-US" sz="2000"/>
          </a:p>
        </p:txBody>
      </p:sp>
      <p:cxnSp>
        <p:nvCxnSpPr>
          <p:cNvPr id="15" name="직선 화살표 연결선 14"/>
          <p:cNvCxnSpPr>
            <a:stCxn id="14" idx="2"/>
            <a:endCxn id="9" idx="1"/>
          </p:cNvCxnSpPr>
          <p:nvPr/>
        </p:nvCxnSpPr>
        <p:spPr>
          <a:xfrm>
            <a:off x="1978955" y="5395955"/>
            <a:ext cx="2325120" cy="63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545465"/>
            <a:ext cx="10515600" cy="4351338"/>
          </a:xfrm>
        </p:spPr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Install Now"</a:t>
            </a:r>
            <a:r>
              <a:rPr lang="ko-KR" altLang="en-US" dirty="0"/>
              <a:t>를 눌러 설치를 시작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28" y="1197639"/>
            <a:ext cx="5132339" cy="321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_x407225416" descr="EMB000005f82d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4497" y="2476499"/>
            <a:ext cx="5372272" cy="34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334000" y="3505200"/>
            <a:ext cx="647700" cy="523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4049" y="201560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/>
              <a:t>설치 </a:t>
            </a:r>
            <a:r>
              <a:rPr lang="ko-KR" altLang="en-US" smtClean="0"/>
              <a:t>완료 화면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19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1.4 </a:t>
            </a:r>
            <a:r>
              <a:rPr lang="ko-KR" altLang="en-US" sz="4000" dirty="0" err="1"/>
              <a:t>파이썬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대화창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사용하기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버튼을 눌러 “</a:t>
            </a:r>
            <a:r>
              <a:rPr lang="en-US" altLang="ko-KR" dirty="0"/>
              <a:t>python”</a:t>
            </a:r>
            <a:r>
              <a:rPr lang="ko-KR" altLang="en-US" dirty="0"/>
              <a:t>을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en-US" altLang="ko-KR" dirty="0"/>
              <a:t>3.7</a:t>
            </a:r>
            <a:r>
              <a:rPr lang="ko-KR" altLang="en-US" dirty="0"/>
              <a:t>을 눌러서 실행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47214" y="988580"/>
            <a:ext cx="14736050" cy="39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22541976" descr="EMB00002cfc3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3747" y="1387198"/>
            <a:ext cx="2826329" cy="52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49068" y="6006639"/>
            <a:ext cx="1041009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4000" dirty="0"/>
              <a:t>1.4.1 </a:t>
            </a:r>
            <a:r>
              <a:rPr lang="ko-KR" altLang="en-US" sz="4000" dirty="0"/>
              <a:t>윈도우 컴퓨터에서 </a:t>
            </a:r>
            <a:r>
              <a:rPr lang="ko-KR" altLang="en-US" sz="4000" dirty="0" err="1"/>
              <a:t>파이썬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대화창</a:t>
            </a:r>
            <a:r>
              <a:rPr lang="ko-KR" altLang="en-US" sz="4000" dirty="0"/>
              <a:t> 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시작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>
                <a:latin typeface="+mn-ea"/>
              </a:rPr>
              <a:t>"Python 3.7 (32-bits)"</a:t>
            </a:r>
            <a:r>
              <a:rPr lang="ko-KR" altLang="en-US" dirty="0">
                <a:latin typeface="+mn-ea"/>
              </a:rPr>
              <a:t>을 선택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15" y="2470483"/>
            <a:ext cx="23511309" cy="75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99609936" descr="EMB000005f82d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550" y="2786817"/>
            <a:ext cx="7347284" cy="243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200" y="3068763"/>
            <a:ext cx="4909625" cy="79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smtClean="0"/>
              <a:t>사용자의 </a:t>
            </a:r>
            <a:r>
              <a:rPr lang="ko-KR" altLang="en-US" dirty="0"/>
              <a:t>입력을 받을 수 있는 프롬프트</a:t>
            </a:r>
            <a:r>
              <a:rPr lang="en-US" altLang="ko-KR" baseline="30000" dirty="0" smtClean="0">
                <a:solidFill>
                  <a:srgbClr val="00B0F0"/>
                </a:solidFill>
              </a:rPr>
              <a:t>prompt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명령어를 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커서가 깜박일 것이다</a:t>
            </a:r>
            <a:r>
              <a:rPr lang="en-US" altLang="ko-KR" dirty="0" smtClean="0"/>
              <a:t>)</a:t>
            </a:r>
          </a:p>
          <a:p>
            <a:r>
              <a:rPr lang="ko-KR" altLang="en-US" dirty="0">
                <a:latin typeface="+mn-ea"/>
              </a:rPr>
              <a:t>프롬프트에 </a:t>
            </a:r>
            <a:r>
              <a:rPr lang="en-US" altLang="ko-KR" dirty="0">
                <a:latin typeface="+mn-ea"/>
              </a:rPr>
              <a:t>print('Hello Python!!') </a:t>
            </a:r>
            <a:r>
              <a:rPr lang="ko-KR" altLang="en-US" dirty="0">
                <a:latin typeface="+mn-ea"/>
              </a:rPr>
              <a:t>을 입력 후 </a:t>
            </a:r>
            <a:r>
              <a:rPr lang="ko-KR" altLang="en-US" dirty="0" err="1">
                <a:latin typeface="+mn-ea"/>
              </a:rPr>
              <a:t>엔터키를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누르자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프롬프트 아래에 </a:t>
            </a:r>
            <a:r>
              <a:rPr lang="en-US" altLang="ko-KR" dirty="0" smtClean="0">
                <a:latin typeface="+mn-ea"/>
              </a:rPr>
              <a:t>Hello Python!!</a:t>
            </a:r>
            <a:r>
              <a:rPr lang="ko-KR" altLang="en-US" dirty="0" smtClean="0">
                <a:latin typeface="+mn-ea"/>
              </a:rPr>
              <a:t>이 출력된다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925" y="529388"/>
            <a:ext cx="25075563" cy="6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546624880" descr="EMB000005f82d6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911"/>
          <a:stretch/>
        </p:blipFill>
        <p:spPr bwMode="auto">
          <a:xfrm>
            <a:off x="2217850" y="2972285"/>
            <a:ext cx="9797132" cy="23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018" y="3834737"/>
            <a:ext cx="1882247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&gt;&gt;&gt;</a:t>
            </a:r>
            <a:r>
              <a:rPr lang="en-US" altLang="ko-KR" smtClean="0"/>
              <a:t> </a:t>
            </a:r>
            <a:r>
              <a:rPr lang="ko-KR" altLang="en-US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프롬프트라 한다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9266" y="4192407"/>
            <a:ext cx="374445" cy="5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13538" y="4784186"/>
            <a:ext cx="112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7753" y="4973781"/>
            <a:ext cx="688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926079" y="4812323"/>
            <a:ext cx="135827" cy="12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24507" y="2322132"/>
            <a:ext cx="1912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9217354" y="2691464"/>
            <a:ext cx="363251" cy="280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6204" y="4112455"/>
            <a:ext cx="6445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엔터키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484" y="236789"/>
            <a:ext cx="11289631" cy="581183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오류가 </a:t>
            </a:r>
            <a:r>
              <a:rPr lang="ko-KR" altLang="en-US" dirty="0">
                <a:latin typeface="+mn-ea"/>
              </a:rPr>
              <a:t>날 경우 오류가 발생한 문장과 함께 오류의 </a:t>
            </a:r>
            <a:r>
              <a:rPr lang="ko-KR" altLang="en-US" dirty="0" smtClean="0">
                <a:latin typeface="+mn-ea"/>
              </a:rPr>
              <a:t>내용을 출력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/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/>
              <a:t>Hello Python!!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/>
              <a:t>같이 </a:t>
            </a:r>
            <a:r>
              <a:rPr lang="ko-KR" altLang="en-US" smtClean="0"/>
              <a:t>작은 따옴표로 </a:t>
            </a:r>
            <a:r>
              <a:rPr lang="ko-KR" altLang="en-US"/>
              <a:t>시작해서 </a:t>
            </a:r>
            <a:r>
              <a:rPr lang="ko-KR" altLang="en-US" smtClean="0"/>
              <a:t>큰 따옴표로 </a:t>
            </a:r>
            <a:r>
              <a:rPr lang="ko-KR" altLang="en-US" dirty="0"/>
              <a:t>끝나는 경우에는 </a:t>
            </a:r>
            <a:r>
              <a:rPr lang="ko-KR" altLang="en-US" dirty="0" err="1"/>
              <a:t>파이썬이</a:t>
            </a:r>
            <a:r>
              <a:rPr lang="ko-KR" altLang="en-US" dirty="0"/>
              <a:t> 잘못된 명령으로 인식해서 오류를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들여쓰기와 </a:t>
            </a:r>
            <a:r>
              <a:rPr lang="ko-KR" altLang="en-US" dirty="0"/>
              <a:t>대소문자에도 민감한 특징이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대화창을</a:t>
            </a:r>
            <a:r>
              <a:rPr lang="ko-KR" altLang="en-US" dirty="0" smtClean="0"/>
              <a:t> </a:t>
            </a:r>
            <a:r>
              <a:rPr lang="ko-KR" altLang="en-US" dirty="0"/>
              <a:t>종료하고 싶으면 키보드의 </a:t>
            </a:r>
            <a:r>
              <a:rPr lang="en-US" altLang="ko-KR" dirty="0"/>
              <a:t>Control </a:t>
            </a:r>
            <a:r>
              <a:rPr lang="ko-KR" altLang="en-US" dirty="0"/>
              <a:t>키와 ‘</a:t>
            </a:r>
            <a:r>
              <a:rPr lang="en-US" altLang="ko-KR" dirty="0"/>
              <a:t>Z'</a:t>
            </a:r>
            <a:r>
              <a:rPr lang="ko-KR" altLang="en-US" dirty="0"/>
              <a:t>키를 입력하거나</a:t>
            </a:r>
            <a:r>
              <a:rPr lang="en-US" altLang="ko-KR" dirty="0"/>
              <a:t>(^Z </a:t>
            </a:r>
            <a:r>
              <a:rPr lang="ko-KR" altLang="en-US" dirty="0"/>
              <a:t>로 표기함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exit() </a:t>
            </a:r>
            <a:r>
              <a:rPr lang="ko-KR" altLang="en-US" dirty="0"/>
              <a:t>함수를 호출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925" y="529388"/>
            <a:ext cx="25075563" cy="6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5852" y="529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6628048" descr="EMB000005f82d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3831" y="2717933"/>
            <a:ext cx="6079959" cy="39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51784" y="3749229"/>
            <a:ext cx="130035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오류 발생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63298" y="4149339"/>
            <a:ext cx="374445" cy="5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integrated </a:t>
            </a:r>
            <a:r>
              <a:rPr lang="en-US" altLang="ko-KR"/>
              <a:t>development environment for </a:t>
            </a:r>
            <a:r>
              <a:rPr lang="en-US" altLang="ko-KR" smtClean="0"/>
              <a:t>Python</a:t>
            </a:r>
          </a:p>
          <a:p>
            <a:r>
              <a:rPr lang="ko-KR" altLang="en-US" smtClean="0"/>
              <a:t>파이썬 개발을 위한 통합 개발환경</a:t>
            </a:r>
            <a:endParaRPr lang="en-US" altLang="ko-KR" smtClean="0"/>
          </a:p>
          <a:p>
            <a:pPr lvl="1"/>
            <a:r>
              <a:rPr lang="ko-KR" altLang="en-US" smtClean="0"/>
              <a:t>파이썬 코딩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r>
              <a:rPr lang="en-US" altLang="ko-KR" smtClean="0"/>
              <a:t>, </a:t>
            </a:r>
            <a:r>
              <a:rPr lang="ko-KR" altLang="en-US" smtClean="0"/>
              <a:t>디버깅</a:t>
            </a:r>
            <a:r>
              <a:rPr lang="en-US" altLang="ko-KR" smtClean="0"/>
              <a:t>, </a:t>
            </a:r>
            <a:r>
              <a:rPr lang="ko-KR" altLang="en-US" smtClean="0"/>
              <a:t>다양한 설정이 가능해서 편리하다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592" y="542029"/>
            <a:ext cx="10978816" cy="1325563"/>
          </a:xfrm>
        </p:spPr>
        <p:txBody>
          <a:bodyPr>
            <a:noAutofit/>
          </a:bodyPr>
          <a:lstStyle/>
          <a:p>
            <a:r>
              <a:rPr lang="en-US" sz="3200" dirty="0"/>
              <a:t>1.4.2 </a:t>
            </a:r>
            <a:r>
              <a:rPr lang="en-US" altLang="ko-KR" sz="3200" dirty="0" err="1" smtClean="0"/>
              <a:t>macOS</a:t>
            </a:r>
            <a:r>
              <a:rPr lang="ko-KR" altLang="en-US" sz="3200" dirty="0"/>
              <a:t>와 윈도우에서 대화형 모드로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실행하기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16" y="946483"/>
            <a:ext cx="16648012" cy="6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37893024" descr="EMB000005f82d7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84" y="1647251"/>
            <a:ext cx="5358063" cy="37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546652672" descr="EMB000005f82d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647250"/>
            <a:ext cx="5558431" cy="37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5524051"/>
            <a:ext cx="10515600" cy="390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800" smtClean="0">
                <a:latin typeface="+mn-ea"/>
              </a:rPr>
              <a:t>macOS</a:t>
            </a:r>
            <a:r>
              <a:rPr lang="ko-KR" altLang="en-US" sz="1800" dirty="0">
                <a:latin typeface="+mn-ea"/>
              </a:rPr>
              <a:t>의 터미널과 </a:t>
            </a:r>
            <a:r>
              <a:rPr lang="ko-KR" altLang="en-US" sz="1800" dirty="0" err="1">
                <a:latin typeface="+mn-ea"/>
              </a:rPr>
              <a:t>파이썬</a:t>
            </a:r>
            <a:r>
              <a:rPr lang="ko-KR" altLang="en-US" sz="1800" dirty="0">
                <a:latin typeface="+mn-ea"/>
              </a:rPr>
              <a:t> 대화형 </a:t>
            </a:r>
            <a:r>
              <a:rPr lang="ko-KR" altLang="en-US" sz="1800" dirty="0" smtClean="0">
                <a:latin typeface="+mn-ea"/>
              </a:rPr>
              <a:t>모드</a:t>
            </a:r>
            <a:r>
              <a:rPr lang="en-US" altLang="ko-KR" sz="1800" dirty="0" smtClean="0">
                <a:latin typeface="+mn-ea"/>
              </a:rPr>
              <a:t>		</a:t>
            </a:r>
            <a:r>
              <a:rPr lang="ko-KR" altLang="en-US" sz="1700" dirty="0" smtClean="0">
                <a:latin typeface="+mj-ea"/>
                <a:ea typeface="+mj-ea"/>
              </a:rPr>
              <a:t>윈도우 </a:t>
            </a:r>
            <a:r>
              <a:rPr lang="ko-KR" altLang="en-US" sz="1700" dirty="0">
                <a:latin typeface="+mj-ea"/>
                <a:ea typeface="+mj-ea"/>
              </a:rPr>
              <a:t>운영체제의 명령처리기와 </a:t>
            </a:r>
            <a:r>
              <a:rPr lang="ko-KR" altLang="en-US" sz="1700" dirty="0" err="1">
                <a:latin typeface="+mj-ea"/>
                <a:ea typeface="+mj-ea"/>
              </a:rPr>
              <a:t>파이썬</a:t>
            </a:r>
            <a:r>
              <a:rPr lang="ko-KR" altLang="en-US" sz="1700" dirty="0">
                <a:latin typeface="+mj-ea"/>
                <a:ea typeface="+mj-ea"/>
              </a:rPr>
              <a:t> </a:t>
            </a:r>
            <a:r>
              <a:rPr lang="ko-KR" altLang="en-US" sz="1700">
                <a:latin typeface="+mj-ea"/>
                <a:ea typeface="+mj-ea"/>
              </a:rPr>
              <a:t>대화형 </a:t>
            </a:r>
            <a:r>
              <a:rPr lang="ko-KR" altLang="en-US" sz="1700" smtClean="0">
                <a:latin typeface="+mj-ea"/>
                <a:ea typeface="+mj-ea"/>
              </a:rPr>
              <a:t>모드</a:t>
            </a:r>
            <a:endParaRPr lang="ko-KR" altLang="en-US" sz="1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240" y="1738776"/>
            <a:ext cx="8013192" cy="4387704"/>
          </a:xfrm>
        </p:spPr>
        <p:txBody>
          <a:bodyPr/>
          <a:lstStyle/>
          <a:p>
            <a:r>
              <a:rPr lang="ko-KR" altLang="en-US" dirty="0"/>
              <a:t>스마트폰에는 시계의 기능이 </a:t>
            </a:r>
            <a:r>
              <a:rPr lang="ko-KR" altLang="en-US"/>
              <a:t>내장되어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시계 </a:t>
            </a:r>
            <a:r>
              <a:rPr lang="ko-KR" altLang="en-US" dirty="0"/>
              <a:t>프로그램에 “스마트폰의 시간이 오전 </a:t>
            </a:r>
            <a:r>
              <a:rPr lang="en-US" altLang="ko-KR" dirty="0"/>
              <a:t>7</a:t>
            </a:r>
            <a:r>
              <a:rPr lang="ko-KR" altLang="en-US" dirty="0"/>
              <a:t>시가 되면 </a:t>
            </a:r>
            <a:r>
              <a:rPr lang="ko-KR" altLang="en-US" dirty="0" err="1"/>
              <a:t>알람</a:t>
            </a:r>
            <a:r>
              <a:rPr lang="ko-KR" altLang="en-US" dirty="0"/>
              <a:t> 소리를 들려주도록 </a:t>
            </a:r>
            <a:r>
              <a:rPr lang="ko-KR" altLang="en-US" dirty="0" err="1"/>
              <a:t>하라”</a:t>
            </a:r>
            <a:r>
              <a:rPr lang="ko-KR" altLang="en-US" err="1"/>
              <a:t>라는</a:t>
            </a:r>
            <a:r>
              <a:rPr lang="ko-KR" altLang="en-US"/>
              <a:t> </a:t>
            </a:r>
            <a:r>
              <a:rPr lang="ko-KR" altLang="en-US" smtClean="0"/>
              <a:t>명령을 넣을 수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9175920" descr="EMB00002cac2e5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1736" y="1541693"/>
            <a:ext cx="2898096" cy="51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1613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600" dirty="0"/>
              <a:t>1.1 </a:t>
            </a:r>
            <a:r>
              <a:rPr lang="ko-KR" altLang="en-US" sz="3600" dirty="0"/>
              <a:t>일상 생활에서 느끼는 프로그램과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51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11758863" cy="1325563"/>
          </a:xfrm>
        </p:spPr>
        <p:txBody>
          <a:bodyPr>
            <a:noAutofit/>
          </a:bodyPr>
          <a:lstStyle/>
          <a:p>
            <a:r>
              <a:rPr lang="en-US" altLang="ko-KR" sz="3200" dirty="0" err="1" smtClean="0"/>
              <a:t>macOS</a:t>
            </a:r>
            <a:r>
              <a:rPr lang="ko-KR" altLang="en-US" sz="3200" dirty="0" smtClean="0"/>
              <a:t>에서 편집기를 </a:t>
            </a:r>
            <a:r>
              <a:rPr lang="ko-KR" altLang="en-US" sz="3200" dirty="0"/>
              <a:t>이용하여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프로그램 </a:t>
            </a:r>
            <a:r>
              <a:rPr lang="ko-KR" altLang="en-US" sz="3200" dirty="0" smtClean="0"/>
              <a:t>작성하기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152" y="1232231"/>
            <a:ext cx="10166684" cy="4813384"/>
          </a:xfrm>
        </p:spPr>
        <p:txBody>
          <a:bodyPr/>
          <a:lstStyle/>
          <a:p>
            <a:r>
              <a:rPr lang="ko-KR" altLang="en-US" dirty="0"/>
              <a:t>대화형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 </a:t>
            </a:r>
            <a:r>
              <a:rPr lang="ko-KR" altLang="en-US" dirty="0"/>
              <a:t>입력이 </a:t>
            </a:r>
            <a:r>
              <a:rPr lang="ko-KR" altLang="en-US" dirty="0" smtClean="0"/>
              <a:t>편리하나 명령문이 </a:t>
            </a:r>
            <a:r>
              <a:rPr lang="ko-KR" altLang="en-US" dirty="0"/>
              <a:t>저장되지 않고 재사용이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텍스트 </a:t>
            </a:r>
            <a:r>
              <a:rPr lang="ko-KR" altLang="en-US" dirty="0"/>
              <a:t>파일을 따로 저장시켜 이 파일을 실행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546624952" descr="EMB000005f82d8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52" y="2451053"/>
            <a:ext cx="6128084" cy="39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3" y="661843"/>
            <a:ext cx="10515600" cy="4351338"/>
          </a:xfrm>
        </p:spPr>
        <p:txBody>
          <a:bodyPr/>
          <a:lstStyle/>
          <a:p>
            <a:r>
              <a:rPr lang="ko-KR" altLang="en-US" dirty="0" err="1"/>
              <a:t>검색창에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ko-KR" altLang="en-US" dirty="0"/>
              <a:t>를 입력하여 </a:t>
            </a:r>
            <a:r>
              <a:rPr lang="en-US" altLang="ko-KR" dirty="0"/>
              <a:t>Windows </a:t>
            </a:r>
            <a:r>
              <a:rPr lang="ko-KR" altLang="en-US" dirty="0"/>
              <a:t>명령 처리기를 열어서 </a:t>
            </a:r>
            <a:r>
              <a:rPr lang="ko-KR" altLang="en-US" dirty="0" err="1"/>
              <a:t>파이썬</a:t>
            </a:r>
            <a:r>
              <a:rPr lang="ko-KR" altLang="en-US" dirty="0"/>
              <a:t> 대화형 모드로 들어가는 것이 가능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22567608" descr="EMB00002cfc3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53" y="1557179"/>
            <a:ext cx="5429597" cy="12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422567608" descr="EMB00002cfc31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73" y="3029612"/>
            <a:ext cx="5202382" cy="9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22556304" descr="EMB00002cfc31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7302" y="2138590"/>
            <a:ext cx="6068291" cy="44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365173" y="3231876"/>
            <a:ext cx="647700" cy="523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26" y="2584529"/>
            <a:ext cx="9650774" cy="377343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은 각 </a:t>
            </a:r>
            <a:r>
              <a:rPr lang="ko-KR" altLang="en-US" smtClean="0"/>
              <a:t>절마다 있음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절의 내용을 이해한 후 아래 </a:t>
            </a:r>
            <a:r>
              <a:rPr lang="en-US" altLang="ko-KR" dirty="0" smtClean="0">
                <a:solidFill>
                  <a:srgbClr val="FF0000"/>
                </a:solidFill>
              </a:rPr>
              <a:t>LAB </a:t>
            </a:r>
            <a:r>
              <a:rPr lang="ko-KR" altLang="en-US" smtClean="0">
                <a:solidFill>
                  <a:srgbClr val="FF0000"/>
                </a:solidFill>
              </a:rPr>
              <a:t>문제를 풀어보자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885" y="5976908"/>
            <a:ext cx="413446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알맞은 코드를 직접 입력해 봅시다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38200" y="4076700"/>
            <a:ext cx="1047750" cy="1900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923925" y="5264072"/>
            <a:ext cx="962025" cy="712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895" y="3424843"/>
            <a:ext cx="10515600" cy="2937265"/>
          </a:xfrm>
        </p:spPr>
        <p:txBody>
          <a:bodyPr/>
          <a:lstStyle/>
          <a:p>
            <a:r>
              <a:rPr lang="ko-KR" altLang="en-US" dirty="0"/>
              <a:t>편집 프로그램을 사용하여 </a:t>
            </a:r>
            <a:r>
              <a:rPr lang="en-US" altLang="ko-KR" dirty="0" smtClean="0"/>
              <a:t>hello.py</a:t>
            </a:r>
            <a:r>
              <a:rPr lang="ko-KR" altLang="en-US" dirty="0" smtClean="0"/>
              <a:t> </a:t>
            </a:r>
            <a:r>
              <a:rPr lang="ko-KR" altLang="en-US" dirty="0"/>
              <a:t>파일을 만들어 두면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명령문 재사용이 가능</a:t>
            </a:r>
            <a:endParaRPr lang="ko-KR" altLang="en-US" dirty="0"/>
          </a:p>
          <a:p>
            <a:r>
              <a:rPr lang="ko-KR" altLang="en-US" dirty="0" smtClean="0"/>
              <a:t>프로그램을 </a:t>
            </a:r>
            <a:r>
              <a:rPr lang="ko-KR" altLang="en-US" dirty="0"/>
              <a:t>실행시키는 방법은 </a:t>
            </a:r>
            <a:r>
              <a:rPr lang="en-US" altLang="ko-KR" dirty="0" err="1" smtClean="0"/>
              <a:t>macOS</a:t>
            </a:r>
            <a:r>
              <a:rPr lang="ko-KR" altLang="en-US" dirty="0" smtClean="0"/>
              <a:t>나 리눅스의 </a:t>
            </a:r>
            <a:r>
              <a:rPr lang="ko-KR" altLang="en-US" dirty="0"/>
              <a:t>터미널에서 다음과 같은 명령을 입력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39686"/>
              </p:ext>
            </p:extLst>
          </p:nvPr>
        </p:nvGraphicFramePr>
        <p:xfrm>
          <a:off x="1302614" y="5256314"/>
          <a:ext cx="6685917" cy="1193496"/>
        </p:xfrm>
        <a:graphic>
          <a:graphicData uri="http://schemas.openxmlformats.org/drawingml/2006/table">
            <a:tbl>
              <a:tblPr/>
              <a:tblGrid>
                <a:gridCol w="6685917">
                  <a:extLst>
                    <a:ext uri="{9D8B030D-6E8A-4147-A177-3AD203B41FA5}">
                      <a16:colId xmlns:a16="http://schemas.microsoft.com/office/drawing/2014/main" xmlns="" val="755635066"/>
                    </a:ext>
                  </a:extLst>
                </a:gridCol>
              </a:tblGrid>
              <a:tr h="1193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 hello.py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algn="just" fontAlgn="base">
                        <a:lnSpc>
                          <a:spcPct val="160000"/>
                        </a:lnSpc>
                      </a:pPr>
                      <a:r>
                        <a:rPr lang="en-US" altLang="ko-KR" sz="1800" kern="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Python!</a:t>
                      </a:r>
                      <a:endParaRPr lang="en-US" altLang="ko-KR" sz="18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62060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8882"/>
              </p:ext>
            </p:extLst>
          </p:nvPr>
        </p:nvGraphicFramePr>
        <p:xfrm>
          <a:off x="784284" y="336379"/>
          <a:ext cx="8015664" cy="227153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501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 hello.py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프로그램의 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224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534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hello.py 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여러분이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idle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작성할 파일의 이름입니다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B05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1775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Python!')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811166" y="1878527"/>
            <a:ext cx="6103717" cy="1017073"/>
            <a:chOff x="5280759" y="3975915"/>
            <a:chExt cx="6103717" cy="1537208"/>
          </a:xfrm>
        </p:grpSpPr>
        <p:grpSp>
          <p:nvGrpSpPr>
            <p:cNvPr id="8" name="그룹 7"/>
            <p:cNvGrpSpPr/>
            <p:nvPr/>
          </p:nvGrpSpPr>
          <p:grpSpPr>
            <a:xfrm>
              <a:off x="5280759" y="3975915"/>
              <a:ext cx="6103717" cy="1537208"/>
              <a:chOff x="5605107" y="3889451"/>
              <a:chExt cx="6103717" cy="1537208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623581" y="4598833"/>
                <a:ext cx="6085243" cy="8278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605107" y="3889451"/>
                <a:ext cx="1490563" cy="66917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668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</a:t>
              </a:r>
              <a:r>
                <a:rPr lang="en-US" altLang="ko-KR" sz="1600" kern="0" dirty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Python!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1.4.4 </a:t>
            </a:r>
            <a:r>
              <a:rPr lang="ko-KR" altLang="en-US" sz="3600" dirty="0"/>
              <a:t>윈도우 컴퓨터에서 </a:t>
            </a:r>
            <a:r>
              <a:rPr lang="ko-KR" altLang="en-US" sz="3600" dirty="0" err="1"/>
              <a:t>파이썬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프로그램하기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 </a:t>
            </a:r>
            <a:r>
              <a:rPr lang="ko-KR" altLang="en-US" dirty="0"/>
              <a:t>드라이버 아래에 </a:t>
            </a:r>
            <a:r>
              <a:rPr lang="en-US" altLang="ko-KR" dirty="0"/>
              <a:t>workspace</a:t>
            </a:r>
            <a:r>
              <a:rPr lang="ko-KR" altLang="en-US" dirty="0"/>
              <a:t>라는 이름의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폴더 아래에 </a:t>
            </a:r>
            <a:r>
              <a:rPr lang="en-US" altLang="ko-KR" dirty="0"/>
              <a:t>hello.py</a:t>
            </a:r>
            <a:r>
              <a:rPr lang="ko-KR" altLang="en-US" dirty="0"/>
              <a:t>라는 프로그램을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r>
              <a:rPr lang="en-US" altLang="ko-KR" dirty="0"/>
              <a:t>Windows </a:t>
            </a:r>
            <a:r>
              <a:rPr lang="ko-KR" altLang="en-US" dirty="0"/>
              <a:t>명령 처리기에서 다음 명령을 순차적으로 입력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94879"/>
              </p:ext>
            </p:extLst>
          </p:nvPr>
        </p:nvGraphicFramePr>
        <p:xfrm>
          <a:off x="838200" y="3506791"/>
          <a:ext cx="8837665" cy="2670172"/>
        </p:xfrm>
        <a:graphic>
          <a:graphicData uri="http://schemas.openxmlformats.org/drawingml/2006/table">
            <a:tbl>
              <a:tblPr/>
              <a:tblGrid>
                <a:gridCol w="8837665">
                  <a:extLst>
                    <a:ext uri="{9D8B030D-6E8A-4147-A177-3AD203B41FA5}">
                      <a16:colId xmlns:a16="http://schemas.microsoft.com/office/drawing/2014/main" xmlns="" val="2866773"/>
                    </a:ext>
                  </a:extLst>
                </a:gridCol>
              </a:tblGrid>
              <a:tr h="2670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C:\Users\me&gt;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C:\Users\me&gt;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cd \ 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주의 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역슬래쉬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기호 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한글 윈도우에서 ₩로 나타남</a:t>
                      </a:r>
                      <a:r>
                        <a:rPr lang="en-US" altLang="ko-KR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C:\&gt;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mkdir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workspace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cd workspace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C:\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workspace 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808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7356"/>
            <a:ext cx="10515600" cy="4351338"/>
          </a:xfrm>
        </p:spPr>
        <p:txBody>
          <a:bodyPr/>
          <a:lstStyle/>
          <a:p>
            <a:r>
              <a:rPr lang="ko-KR" altLang="en-US" dirty="0"/>
              <a:t>메모장을 열어서 </a:t>
            </a:r>
            <a:r>
              <a:rPr lang="en-US" altLang="ko-KR" dirty="0"/>
              <a:t>hello.py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작성해 보기</a:t>
            </a:r>
            <a:endParaRPr lang="ko-KR" altLang="en-US" dirty="0"/>
          </a:p>
          <a:p>
            <a:r>
              <a:rPr lang="en-US" altLang="ko-KR" dirty="0"/>
              <a:t>notepad hello.py</a:t>
            </a:r>
            <a:r>
              <a:rPr lang="ko-KR" altLang="en-US" dirty="0"/>
              <a:t>를 입력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22550832" descr="EMB00002cfc3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0195" y="2257975"/>
            <a:ext cx="7281949" cy="335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375" y="5772522"/>
            <a:ext cx="65583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cd, mkdir </a:t>
            </a:r>
            <a:r>
              <a:rPr lang="ko-KR" altLang="en-US" sz="2000" b="1" smtClean="0"/>
              <a:t>등은 명령행에서 입력할 수 있는 명령입니다</a:t>
            </a:r>
            <a:r>
              <a:rPr lang="en-US" altLang="ko-KR" sz="2000" b="1" smtClean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52575" y="4102023"/>
            <a:ext cx="1010690" cy="1670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r>
              <a:rPr lang="ko-KR" altLang="en-US" dirty="0"/>
              <a:t>메모장의 </a:t>
            </a:r>
            <a:r>
              <a:rPr lang="en-US" altLang="ko-KR" dirty="0"/>
              <a:t>"hello.py </a:t>
            </a:r>
            <a:r>
              <a:rPr lang="ko-KR" altLang="en-US" dirty="0"/>
              <a:t>파일을 찾을 수 없습니다</a:t>
            </a:r>
            <a:r>
              <a:rPr lang="en-US" altLang="ko-KR" dirty="0"/>
              <a:t>. </a:t>
            </a:r>
            <a:r>
              <a:rPr lang="ko-KR" altLang="en-US" dirty="0"/>
              <a:t>새 파일을 만드시겠습니까</a:t>
            </a:r>
            <a:r>
              <a:rPr lang="en-US" altLang="ko-KR" dirty="0"/>
              <a:t>?“ </a:t>
            </a:r>
            <a:r>
              <a:rPr lang="ko-KR" altLang="en-US" dirty="0"/>
              <a:t>대화창의 ”예</a:t>
            </a:r>
            <a:r>
              <a:rPr lang="en-US" altLang="ko-KR" dirty="0"/>
              <a:t>(Y)" </a:t>
            </a:r>
            <a:r>
              <a:rPr lang="ko-KR" altLang="en-US"/>
              <a:t>버튼을 </a:t>
            </a:r>
            <a:r>
              <a:rPr lang="ko-KR" altLang="en-US" smtClean="0"/>
              <a:t>선택</a:t>
            </a:r>
            <a:endParaRPr lang="en-US" altLang="ko-KR" smtClean="0"/>
          </a:p>
          <a:p>
            <a:r>
              <a:rPr lang="ko-KR" altLang="en-US" smtClean="0"/>
              <a:t>메모장을 </a:t>
            </a:r>
            <a:r>
              <a:rPr lang="ko-KR" altLang="en-US"/>
              <a:t>열어 다음과 같은 </a:t>
            </a:r>
            <a:r>
              <a:rPr lang="en-US" altLang="ko-KR"/>
              <a:t>hello.py </a:t>
            </a:r>
            <a:r>
              <a:rPr lang="ko-KR" altLang="en-US"/>
              <a:t>작성</a:t>
            </a:r>
            <a:endParaRPr lang="en-US" altLang="ko-KR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22578984" descr="EMB00002cfc3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03" y="2257425"/>
            <a:ext cx="5975376" cy="36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99611232" descr="EMB000005f82d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9849" y="2674451"/>
            <a:ext cx="5504841" cy="25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6096000" y="3552825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명령으로 현재 폴더에 </a:t>
            </a:r>
            <a:r>
              <a:rPr lang="en-US" altLang="ko-KR" dirty="0"/>
              <a:t>hello.py </a:t>
            </a:r>
            <a:r>
              <a:rPr lang="ko-KR" altLang="en-US" dirty="0"/>
              <a:t>파일이 있는지 확인</a:t>
            </a:r>
          </a:p>
          <a:p>
            <a:r>
              <a:rPr lang="ko-KR" altLang="en-US" smtClean="0"/>
              <a:t>인터프리터 실행을 위해</a:t>
            </a:r>
            <a:r>
              <a:rPr lang="en-US" altLang="ko-KR" smtClean="0">
                <a:solidFill>
                  <a:schemeClr val="accent1"/>
                </a:solidFill>
              </a:rPr>
              <a:t> python </a:t>
            </a:r>
            <a:r>
              <a:rPr lang="en-US" altLang="ko-KR" dirty="0">
                <a:solidFill>
                  <a:schemeClr val="accent1"/>
                </a:solidFill>
              </a:rPr>
              <a:t>hello.py</a:t>
            </a:r>
            <a:r>
              <a:rPr lang="ko-KR" altLang="en-US" dirty="0"/>
              <a:t>를 입력</a:t>
            </a:r>
          </a:p>
          <a:p>
            <a:endParaRPr lang="ko-KR" altLang="en-US" dirty="0"/>
          </a:p>
        </p:txBody>
      </p:sp>
      <p:pic>
        <p:nvPicPr>
          <p:cNvPr id="15361" name="_x407670344" descr="EMB000005f82d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038" y="1587607"/>
            <a:ext cx="8293769" cy="47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8200" y="5106997"/>
            <a:ext cx="3747752" cy="785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5684" y="53151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번역과 실행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4000" dirty="0"/>
              <a:t>1.4.5 </a:t>
            </a:r>
            <a:r>
              <a:rPr lang="ko-KR" altLang="en-US" sz="4000" dirty="0"/>
              <a:t>윈도우의 통합 개발환경</a:t>
            </a:r>
            <a:r>
              <a:rPr lang="en-US" altLang="ko-KR" sz="4000" dirty="0"/>
              <a:t>(IDE) </a:t>
            </a:r>
            <a:r>
              <a:rPr lang="ko-KR" altLang="en-US" sz="4000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n-ea"/>
              </a:rPr>
              <a:t>IDLE</a:t>
            </a:r>
            <a:r>
              <a:rPr lang="ko-KR" altLang="en-US" sz="2400" dirty="0" smtClean="0">
                <a:latin typeface="+mn-ea"/>
              </a:rPr>
              <a:t>란</a:t>
            </a:r>
            <a:r>
              <a:rPr lang="en-US" altLang="ko-KR" sz="2400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+mn-ea"/>
              </a:rPr>
              <a:t>Integrated Development and Learning Environment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약자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“통합 개발과 학습 </a:t>
            </a:r>
            <a:r>
              <a:rPr lang="ko-KR" altLang="en-US" dirty="0" err="1">
                <a:latin typeface="+mn-ea"/>
              </a:rPr>
              <a:t>환경</a:t>
            </a:r>
            <a:r>
              <a:rPr lang="ko-KR" altLang="en-US" dirty="0" err="1" smtClean="0">
                <a:latin typeface="+mn-ea"/>
              </a:rPr>
              <a:t>”을</a:t>
            </a:r>
            <a:r>
              <a:rPr lang="ko-KR" altLang="en-US" dirty="0" smtClean="0">
                <a:latin typeface="+mn-ea"/>
              </a:rPr>
              <a:t> 뜻함</a:t>
            </a:r>
            <a:endParaRPr lang="ko-KR" altLang="en-US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프로그램의 편집과 실행을 </a:t>
            </a:r>
            <a:r>
              <a:rPr lang="ko-KR" altLang="en-US" sz="2400" dirty="0" err="1">
                <a:latin typeface="+mn-ea"/>
              </a:rPr>
              <a:t>대화창에서</a:t>
            </a:r>
            <a:r>
              <a:rPr lang="ko-KR" altLang="en-US" sz="2400" dirty="0">
                <a:latin typeface="+mn-ea"/>
              </a:rPr>
              <a:t> 하는 것보다 쉽게 하도록 하기 </a:t>
            </a:r>
            <a:r>
              <a:rPr lang="ko-KR" altLang="en-US" sz="2400" dirty="0" smtClean="0">
                <a:latin typeface="+mn-ea"/>
              </a:rPr>
              <a:t>위해 </a:t>
            </a:r>
            <a:r>
              <a:rPr lang="en-US" altLang="ko-KR" sz="2400" dirty="0" err="1">
                <a:latin typeface="+mn-ea"/>
              </a:rPr>
              <a:t>IDLE를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시작메뉴의</a:t>
            </a:r>
            <a:r>
              <a:rPr lang="ko-KR" altLang="en-US" dirty="0">
                <a:latin typeface="+mn-ea"/>
              </a:rPr>
              <a:t> “모든 </a:t>
            </a:r>
            <a:r>
              <a:rPr lang="ko-KR" altLang="en-US" dirty="0" err="1">
                <a:latin typeface="+mn-ea"/>
              </a:rPr>
              <a:t>프로그램”에서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Python 3.7</a:t>
            </a:r>
            <a:r>
              <a:rPr lang="ko-KR" altLang="en-US" dirty="0">
                <a:latin typeface="+mn-ea"/>
              </a:rPr>
              <a:t> 검색 후 제일 상단의 </a:t>
            </a:r>
            <a:r>
              <a:rPr lang="en-US" altLang="ko-KR" dirty="0">
                <a:latin typeface="+mn-ea"/>
              </a:rPr>
              <a:t>IDLE (Python 3.7 32-bit)</a:t>
            </a:r>
            <a:r>
              <a:rPr lang="ko-KR" altLang="en-US">
                <a:latin typeface="+mn-ea"/>
              </a:rPr>
              <a:t>를 </a:t>
            </a:r>
            <a:r>
              <a:rPr lang="ko-KR" altLang="en-US" smtClean="0">
                <a:latin typeface="+mn-ea"/>
              </a:rPr>
              <a:t>선택</a:t>
            </a:r>
            <a:endParaRPr lang="en-US" altLang="ko-KR" smtClean="0">
              <a:latin typeface="+mn-ea"/>
            </a:endParaRPr>
          </a:p>
          <a:p>
            <a:r>
              <a:rPr lang="ko-KR" altLang="en-US">
                <a:latin typeface="+mj-ea"/>
              </a:rPr>
              <a:t>이와 같은 파이썬 대화창을 </a:t>
            </a:r>
            <a:r>
              <a:rPr lang="ko-KR" altLang="en-US" b="1">
                <a:latin typeface="+mj-ea"/>
              </a:rPr>
              <a:t>파이썬 쉘</a:t>
            </a:r>
            <a:r>
              <a:rPr lang="en-US" altLang="ko-KR" b="1" baseline="30000">
                <a:solidFill>
                  <a:schemeClr val="accent1"/>
                </a:solidFill>
                <a:latin typeface="+mj-ea"/>
              </a:rPr>
              <a:t>python shell</a:t>
            </a:r>
            <a:r>
              <a:rPr lang="ko-KR" altLang="en-US" baseline="30000">
                <a:latin typeface="+mj-ea"/>
              </a:rPr>
              <a:t> </a:t>
            </a:r>
            <a:r>
              <a:rPr lang="ko-KR" altLang="en-US" smtClean="0">
                <a:latin typeface="+mj-ea"/>
              </a:rPr>
              <a:t>혹은 </a:t>
            </a:r>
            <a:r>
              <a:rPr lang="ko-KR" altLang="en-US" b="1">
                <a:latin typeface="+mj-ea"/>
              </a:rPr>
              <a:t>파이썬 대화식 쉘</a:t>
            </a:r>
            <a:r>
              <a:rPr lang="en-US" altLang="ko-KR" b="1" baseline="30000">
                <a:solidFill>
                  <a:schemeClr val="accent1"/>
                </a:solidFill>
                <a:latin typeface="+mj-ea"/>
              </a:rPr>
              <a:t>python interactive shell</a:t>
            </a:r>
            <a:r>
              <a:rPr lang="ko-KR" altLang="en-US">
                <a:latin typeface="+mj-ea"/>
              </a:rPr>
              <a:t>이라고 한다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56421" y="704097"/>
            <a:ext cx="21510474" cy="46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46632656" descr="EMB000005f82d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315" y="2367474"/>
            <a:ext cx="3730124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99593160" descr="EMB000005f82d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06" y="3106677"/>
            <a:ext cx="6063361" cy="21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5423261" y="3714751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912" y="380873"/>
            <a:ext cx="10738104" cy="647712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pPr lvl="1"/>
            <a:r>
              <a:rPr lang="ko-KR" altLang="en-US" smtClean="0"/>
              <a:t>컴퓨터와 스마트폰 정보통신 </a:t>
            </a:r>
            <a:r>
              <a:rPr lang="ko-KR" altLang="en-US" dirty="0"/>
              <a:t>기계의 물리적 부품</a:t>
            </a:r>
          </a:p>
          <a:p>
            <a:pPr lvl="1"/>
            <a:r>
              <a:rPr lang="ko-KR" altLang="en-US" dirty="0"/>
              <a:t>중앙처리장치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CPU), </a:t>
            </a:r>
            <a:r>
              <a:rPr lang="ko-KR" altLang="en-US" dirty="0"/>
              <a:t>저장 장치</a:t>
            </a:r>
            <a:r>
              <a:rPr lang="en-US" altLang="ko-KR" dirty="0"/>
              <a:t>, </a:t>
            </a:r>
            <a:r>
              <a:rPr lang="ko-KR" altLang="en-US" dirty="0"/>
              <a:t>출력장치</a:t>
            </a:r>
            <a:r>
              <a:rPr lang="en-US" altLang="ko-KR" dirty="0"/>
              <a:t>, </a:t>
            </a:r>
            <a:r>
              <a:rPr lang="ko-KR" altLang="en-US" dirty="0"/>
              <a:t>입력장치 등으로 구성</a:t>
            </a:r>
          </a:p>
          <a:p>
            <a:pPr lvl="1"/>
            <a:r>
              <a:rPr lang="ko-KR" altLang="en-US"/>
              <a:t>컴퓨터와 </a:t>
            </a:r>
            <a:r>
              <a:rPr lang="ko-KR" altLang="en-US" smtClean="0"/>
              <a:t>스마트폰</a:t>
            </a:r>
            <a:r>
              <a:rPr lang="en-US" altLang="ko-KR" smtClean="0"/>
              <a:t>, </a:t>
            </a:r>
            <a:r>
              <a:rPr lang="ko-KR" altLang="en-US" smtClean="0"/>
              <a:t>태블릿 </a:t>
            </a:r>
            <a:r>
              <a:rPr lang="ko-KR" altLang="en-US" dirty="0"/>
              <a:t>등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ko-KR" altLang="en-US" dirty="0"/>
              <a:t>하드웨어에서 구동되는 특정한 프로그램</a:t>
            </a:r>
          </a:p>
          <a:p>
            <a:pPr lvl="1"/>
            <a:endParaRPr lang="en-US" altLang="ko-KR" b="1" dirty="0" smtClean="0"/>
          </a:p>
          <a:p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응용 프로그램이 동작할 수 있도록 도와주는 컴퓨터 프로그램</a:t>
            </a:r>
          </a:p>
          <a:p>
            <a:pPr lvl="1"/>
            <a:r>
              <a:rPr lang="en-US" dirty="0" err="1"/>
              <a:t>하드웨어를</a:t>
            </a:r>
            <a:r>
              <a:rPr lang="en-US" dirty="0"/>
              <a:t> </a:t>
            </a:r>
            <a:r>
              <a:rPr lang="en-US" dirty="0" err="1"/>
              <a:t>관리하여</a:t>
            </a:r>
            <a:r>
              <a:rPr lang="en-US" dirty="0"/>
              <a:t> </a:t>
            </a:r>
            <a:r>
              <a:rPr lang="en-US" dirty="0" err="1"/>
              <a:t>응용</a:t>
            </a:r>
            <a:r>
              <a:rPr lang="en-US" dirty="0"/>
              <a:t> </a:t>
            </a:r>
            <a:r>
              <a:rPr lang="en-US" dirty="0" err="1"/>
              <a:t>프로그램이</a:t>
            </a:r>
            <a:r>
              <a:rPr lang="en-US" dirty="0"/>
              <a:t> </a:t>
            </a:r>
            <a:r>
              <a:rPr lang="en-US" dirty="0" err="1"/>
              <a:t>실행될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환경을</a:t>
            </a:r>
            <a:r>
              <a:rPr lang="en-US" dirty="0"/>
              <a:t> </a:t>
            </a:r>
            <a:r>
              <a:rPr lang="en-US" dirty="0" err="1"/>
              <a:t>제공</a:t>
            </a:r>
            <a:endParaRPr lang="en-US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7, </a:t>
            </a:r>
            <a:r>
              <a:rPr lang="ko-KR" altLang="en-US" dirty="0"/>
              <a:t>윈도우 </a:t>
            </a:r>
            <a:r>
              <a:rPr lang="en-US" altLang="ko-KR" dirty="0"/>
              <a:t>8, </a:t>
            </a:r>
            <a:r>
              <a:rPr lang="ko-KR" altLang="en-US" dirty="0"/>
              <a:t>윈도우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맥오에스</a:t>
            </a:r>
            <a:r>
              <a:rPr lang="en-US" altLang="ko-KR" dirty="0"/>
              <a:t>(</a:t>
            </a:r>
            <a:r>
              <a:rPr lang="en-US" altLang="ko-KR" dirty="0" err="1"/>
              <a:t>macOS</a:t>
            </a:r>
            <a:r>
              <a:rPr lang="en-US" altLang="ko-KR" dirty="0" smtClean="0"/>
              <a:t>) </a:t>
            </a:r>
            <a:r>
              <a:rPr lang="ko-KR" altLang="en-US" dirty="0"/>
              <a:t>등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응용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하드웨어에서 수행될 </a:t>
            </a:r>
            <a:r>
              <a:rPr lang="ko-KR" altLang="en-US" dirty="0" err="1"/>
              <a:t>아래아</a:t>
            </a:r>
            <a:r>
              <a:rPr lang="ko-KR" altLang="en-US" dirty="0"/>
              <a:t> 한글</a:t>
            </a:r>
            <a:r>
              <a:rPr lang="en-US" altLang="ko-KR" dirty="0"/>
              <a:t>, </a:t>
            </a:r>
            <a:r>
              <a:rPr lang="ko-KR" altLang="en-US" dirty="0"/>
              <a:t>파워 포인트</a:t>
            </a:r>
            <a:r>
              <a:rPr lang="en-US" altLang="ko-KR" dirty="0"/>
              <a:t>, 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크롬 브라우저와 같은 응용 프로그램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“welcome.py</a:t>
            </a:r>
            <a:r>
              <a:rPr lang="en-US" altLang="ko-KR" sz="3600" dirty="0"/>
              <a:t>"</a:t>
            </a:r>
            <a:r>
              <a:rPr lang="ko-KR" altLang="en-US" sz="3600" dirty="0"/>
              <a:t>라는 이름의 </a:t>
            </a:r>
            <a:r>
              <a:rPr lang="ko-KR" altLang="en-US" sz="3600" dirty="0" smtClean="0"/>
              <a:t>파일 만들기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2267"/>
            <a:ext cx="10515600" cy="4703763"/>
          </a:xfrm>
        </p:spPr>
        <p:txBody>
          <a:bodyPr/>
          <a:lstStyle/>
          <a:p>
            <a:r>
              <a:rPr lang="ko-KR" altLang="en-US" dirty="0" smtClean="0"/>
              <a:t>새로운 파일 만든 후 </a:t>
            </a:r>
            <a:r>
              <a:rPr lang="en-US" altLang="ko-KR" dirty="0" smtClean="0"/>
              <a:t>Run </a:t>
            </a:r>
            <a:r>
              <a:rPr lang="ko-KR" altLang="en-US" dirty="0"/>
              <a:t>메뉴의 </a:t>
            </a:r>
            <a:r>
              <a:rPr lang="en-US" altLang="ko-KR" dirty="0"/>
              <a:t>"Run Module" </a:t>
            </a:r>
            <a:r>
              <a:rPr lang="ko-KR" altLang="en-US" dirty="0" smtClean="0"/>
              <a:t>메뉴 실행 또는 </a:t>
            </a:r>
            <a:r>
              <a:rPr lang="ko-KR" altLang="en-US" dirty="0"/>
              <a:t>단축 키 </a:t>
            </a:r>
            <a:r>
              <a:rPr lang="en-US" altLang="ko-KR" dirty="0" smtClean="0"/>
              <a:t>F5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17333" y="1690688"/>
            <a:ext cx="18612046" cy="55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546634744" descr="EMB000005f82d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7966" y="2770568"/>
            <a:ext cx="5342467" cy="20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3201" y="4399620"/>
            <a:ext cx="2912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 </a:t>
            </a:r>
          </a:p>
          <a:p>
            <a:r>
              <a:rPr lang="ko-KR" altLang="en-US" sz="3200" b="1" dirty="0" smtClean="0"/>
              <a:t>실행 결과</a:t>
            </a:r>
            <a:endParaRPr lang="ko-KR" altLang="en-US" sz="3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981" y="1809615"/>
            <a:ext cx="16065672" cy="53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399647232" descr="EMB000005f82d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0" y="2266816"/>
            <a:ext cx="5382419" cy="3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571066" y="3684897"/>
            <a:ext cx="495300" cy="4381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0062" y="5926114"/>
            <a:ext cx="516033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hello.py </a:t>
            </a:r>
            <a:r>
              <a:rPr lang="ko-KR" altLang="en-US" sz="2000" b="1" smtClean="0"/>
              <a:t>가 있으므로 </a:t>
            </a:r>
            <a:r>
              <a:rPr lang="en-US" altLang="ko-KR" sz="2000" b="1" smtClean="0"/>
              <a:t>welcome.py</a:t>
            </a:r>
            <a:r>
              <a:rPr lang="ko-KR" altLang="en-US" sz="2000" b="1" smtClean="0"/>
              <a:t>라고 파일 이름을 짓고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14475" y="5085979"/>
            <a:ext cx="342900" cy="8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67966" y="5651964"/>
            <a:ext cx="516033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Run </a:t>
            </a:r>
            <a:r>
              <a:rPr lang="ko-KR" altLang="en-US" sz="2000" b="1" smtClean="0"/>
              <a:t>메뉴의 </a:t>
            </a:r>
            <a:r>
              <a:rPr lang="en-US" altLang="ko-KR" sz="2000" b="1" smtClean="0"/>
              <a:t>Run Module </a:t>
            </a:r>
            <a:r>
              <a:rPr lang="ko-KR" altLang="en-US" sz="2000" b="1" smtClean="0"/>
              <a:t>실행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102379" y="4811829"/>
            <a:ext cx="342900" cy="8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Tx/>
              <a:buChar char="-"/>
            </a:pPr>
            <a:r>
              <a:rPr lang="en-US" altLang="ko-KR" dirty="0" smtClean="0"/>
              <a:t>print</a:t>
            </a:r>
            <a:r>
              <a:rPr lang="ko-KR" altLang="en-US" dirty="0"/>
              <a:t>에서 </a:t>
            </a:r>
            <a:r>
              <a:rPr lang="en-US" altLang="ko-KR" dirty="0"/>
              <a:t>print() </a:t>
            </a:r>
            <a:r>
              <a:rPr lang="ko-KR" altLang="en-US" dirty="0"/>
              <a:t>함수로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표준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재배치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스트링 </a:t>
            </a:r>
            <a:r>
              <a:rPr lang="ko-KR" altLang="en-US" dirty="0" err="1"/>
              <a:t>포매팅</a:t>
            </a:r>
            <a:r>
              <a:rPr lang="ko-KR" altLang="en-US" dirty="0"/>
              <a:t> 기능이 </a:t>
            </a:r>
            <a:r>
              <a:rPr lang="ko-KR" altLang="en-US" dirty="0" err="1" smtClean="0"/>
              <a:t>다양해짐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문자형에</a:t>
            </a:r>
            <a:r>
              <a:rPr lang="ko-KR" altLang="en-US" dirty="0"/>
              <a:t> 구성요소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함수 </a:t>
            </a:r>
            <a:r>
              <a:rPr lang="ko-KR" altLang="en-US" dirty="0"/>
              <a:t>표기법의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smtClean="0"/>
              <a:t>유니코드 </a:t>
            </a:r>
            <a:r>
              <a:rPr lang="ko-KR" altLang="en-US" dirty="0" err="1"/>
              <a:t>지원등</a:t>
            </a:r>
            <a:r>
              <a:rPr lang="ko-KR" altLang="en-US" dirty="0"/>
              <a:t> 많은 </a:t>
            </a:r>
            <a:r>
              <a:rPr lang="ko-KR" altLang="en-US" dirty="0" smtClean="0"/>
              <a:t>변화들</a:t>
            </a:r>
            <a:endParaRPr lang="en-US" altLang="ko-KR" dirty="0" smtClean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이후 </a:t>
            </a:r>
            <a:r>
              <a:rPr lang="ko-KR" altLang="en-US" smtClean="0"/>
              <a:t>지원되지 않음</a:t>
            </a:r>
            <a:endParaRPr lang="en-US" altLang="ko-KR" smtClean="0"/>
          </a:p>
          <a:p>
            <a:pPr fontAlgn="base">
              <a:buFontTx/>
              <a:buChar char="-"/>
            </a:pPr>
            <a:r>
              <a:rPr lang="ko-KR" altLang="en-US" smtClean="0">
                <a:solidFill>
                  <a:srgbClr val="FF0000"/>
                </a:solidFill>
              </a:rPr>
              <a:t>새롭게 파이썬을 배운다면 파이썬 </a:t>
            </a:r>
            <a:r>
              <a:rPr lang="en-US" altLang="ko-KR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으로 시작하기를 권함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 </a:t>
            </a:r>
            <a:r>
              <a:rPr lang="en-US" altLang="ko-KR" dirty="0"/>
              <a:t>Hello World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smtClean="0"/>
              <a:t>문자열이나 수치값을 화면상에 출력하는 중요한 일을 하는 함수인 </a:t>
            </a:r>
            <a:r>
              <a:rPr lang="en-US" altLang="ko-KR" sz="2000" smtClean="0"/>
              <a:t>print()</a:t>
            </a:r>
            <a:r>
              <a:rPr lang="ko-KR" altLang="en-US" sz="2000" smtClean="0"/>
              <a:t>에 대해 알아봅시다</a:t>
            </a:r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marL="0" indent="0" fontAlgn="base">
              <a:buNone/>
            </a:pPr>
            <a:endParaRPr lang="en-US" altLang="ko-KR" sz="32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4799" y="1947333"/>
            <a:ext cx="22259599" cy="69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70" y="3140793"/>
            <a:ext cx="6791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94090" y="918945"/>
            <a:ext cx="10515600" cy="4351338"/>
          </a:xfrm>
        </p:spPr>
        <p:txBody>
          <a:bodyPr/>
          <a:lstStyle/>
          <a:p>
            <a:r>
              <a:rPr lang="en-US" altLang="ko-KR" dirty="0"/>
              <a:t>print('Hello World')</a:t>
            </a:r>
            <a:r>
              <a:rPr lang="ko-KR" altLang="en-US" dirty="0"/>
              <a:t>와 같은 </a:t>
            </a:r>
            <a:r>
              <a:rPr lang="ko-KR" altLang="en-US"/>
              <a:t>코드를 </a:t>
            </a:r>
            <a:r>
              <a:rPr lang="ko-KR" altLang="en-US" b="1" smtClean="0"/>
              <a:t>표현문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expression</a:t>
            </a:r>
            <a:r>
              <a:rPr lang="en-US" altLang="ko-KR" b="1" baseline="30000" smtClean="0"/>
              <a:t> 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statement</a:t>
            </a:r>
            <a:r>
              <a:rPr lang="en-US" altLang="ko-KR" b="1" dirty="0"/>
              <a:t> </a:t>
            </a:r>
            <a:r>
              <a:rPr lang="ko-KR" altLang="en-US" b="1" dirty="0"/>
              <a:t>혹은 표현식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표현식은 간단하게 </a:t>
            </a:r>
            <a:r>
              <a:rPr lang="ko-KR" altLang="en-US" b="1" dirty="0"/>
              <a:t>문장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statement</a:t>
            </a:r>
            <a:r>
              <a:rPr lang="ko-KR" altLang="en-US" dirty="0"/>
              <a:t>이라고 부르기도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84666"/>
              </p:ext>
            </p:extLst>
          </p:nvPr>
        </p:nvGraphicFramePr>
        <p:xfrm>
          <a:off x="794090" y="2540722"/>
          <a:ext cx="8015664" cy="213300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560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코드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1-1 : Hello World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출력하기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16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512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print_hello.py 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이 부분은 여러분이 만들 파일의 이름입니다</a:t>
                      </a:r>
                      <a:r>
                        <a:rPr lang="en-US" altLang="ko-KR" sz="1600" kern="0" spc="0" dirty="0" smtClean="0">
                          <a:solidFill>
                            <a:srgbClr val="00B05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B05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0555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611925" y="4294196"/>
            <a:ext cx="6085243" cy="1436297"/>
            <a:chOff x="5261709" y="4001171"/>
            <a:chExt cx="6085243" cy="1436297"/>
          </a:xfrm>
        </p:grpSpPr>
        <p:grpSp>
          <p:nvGrpSpPr>
            <p:cNvPr id="10" name="그룹 9"/>
            <p:cNvGrpSpPr/>
            <p:nvPr/>
          </p:nvGrpSpPr>
          <p:grpSpPr>
            <a:xfrm>
              <a:off x="5261709" y="4001171"/>
              <a:ext cx="6085243" cy="1436297"/>
              <a:chOff x="5586057" y="3914707"/>
              <a:chExt cx="6085243" cy="1436297"/>
            </a:xfrm>
          </p:grpSpPr>
          <p:sp>
            <p:nvSpPr>
              <p:cNvPr id="12" name="직사각형 32"/>
              <p:cNvSpPr/>
              <p:nvPr/>
            </p:nvSpPr>
            <p:spPr>
              <a:xfrm>
                <a:off x="5586057" y="4336273"/>
                <a:ext cx="6085243" cy="101473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467004" y="4685295"/>
              <a:ext cx="5539047" cy="442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</a:t>
              </a:r>
              <a:r>
                <a:rPr lang="en-US" altLang="ko-KR" sz="1600" kern="0" smtClea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!</a:t>
              </a:r>
              <a:endPara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print_hello_3.py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r>
              <a:rPr lang="en-US" altLang="ko-KR" dirty="0" smtClean="0"/>
              <a:t>!</a:t>
            </a:r>
            <a:r>
              <a:rPr lang="ko-KR" altLang="en-US" dirty="0" smtClean="0"/>
              <a:t>를 세 </a:t>
            </a:r>
            <a:r>
              <a:rPr lang="ko-KR" altLang="en-US" dirty="0"/>
              <a:t>줄에 </a:t>
            </a:r>
            <a:r>
              <a:rPr lang="ko-KR" altLang="en-US"/>
              <a:t>걸쳐 </a:t>
            </a:r>
            <a:r>
              <a:rPr lang="ko-KR" altLang="en-US" smtClean="0"/>
              <a:t>반복시키기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24729"/>
              </p:ext>
            </p:extLst>
          </p:nvPr>
        </p:nvGraphicFramePr>
        <p:xfrm>
          <a:off x="838200" y="2484197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코드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1-3 : Hello World 3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번 출력하기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D2Coding" panose="020B0609020101020101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print_hello_3.py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print('Hello World!')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261709" y="4001171"/>
            <a:ext cx="6085243" cy="2310730"/>
            <a:chOff x="5261709" y="4001171"/>
            <a:chExt cx="6085243" cy="2310730"/>
          </a:xfrm>
        </p:grpSpPr>
        <p:grpSp>
          <p:nvGrpSpPr>
            <p:cNvPr id="11" name="그룹 10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3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467004" y="4685295"/>
              <a:ext cx="5539047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16236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문자열과 숫자 출력하기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606"/>
              </p:ext>
            </p:extLst>
          </p:nvPr>
        </p:nvGraphicFramePr>
        <p:xfrm>
          <a:off x="838198" y="945935"/>
          <a:ext cx="9182102" cy="51955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대화창에서 문자열과 숫자 출력하기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 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print('Hello', 'World!')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 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print('Hello'+'World!')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HelloWorld!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print(100)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print(2+4)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3425" y="3028950"/>
            <a:ext cx="474841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쉼표로 구분되어 있을 경우 공백을 삽입하고</a:t>
            </a:r>
            <a:endParaRPr lang="en-US" altLang="ko-KR" smtClean="0"/>
          </a:p>
          <a:p>
            <a:r>
              <a:rPr lang="ko-KR" altLang="en-US" smtClean="0"/>
              <a:t>다음 문자열을 출력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3425" y="3781425"/>
            <a:ext cx="374333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덧셈기호로 문자열을 연결할 경우 </a:t>
            </a:r>
            <a:endParaRPr lang="en-US" altLang="ko-KR" smtClean="0"/>
          </a:p>
          <a:p>
            <a:r>
              <a:rPr lang="ko-KR" altLang="en-US" smtClean="0"/>
              <a:t>공백이 삽입되지 않음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743200" y="2857500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743200" y="3714340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8125" y="5748971"/>
            <a:ext cx="30861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2 + 4 </a:t>
            </a:r>
            <a:r>
              <a:rPr lang="ko-KR" altLang="en-US" smtClean="0"/>
              <a:t>연산의 결과가 출력됨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247900" y="5495105"/>
            <a:ext cx="1800225" cy="49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16236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문자열과 숫자 출력하기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46322"/>
              </p:ext>
            </p:extLst>
          </p:nvPr>
        </p:nvGraphicFramePr>
        <p:xfrm>
          <a:off x="838199" y="964985"/>
          <a:ext cx="9182102" cy="528639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대화창 실습 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대화창에서 간단한 숫자 출력하기와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+ 20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10 - 20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*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/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123 * 8765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1078095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+ 20 * 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610</a:t>
                      </a:r>
                      <a:endParaRPr lang="en-US" sz="1400" b="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70516" y="2072987"/>
            <a:ext cx="569098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print() </a:t>
            </a:r>
            <a:r>
              <a:rPr lang="ko-KR" altLang="en-US" smtClean="0"/>
              <a:t>함수를 사용하지 않을 경우에도 연산의 결과가</a:t>
            </a:r>
            <a:endParaRPr lang="en-US" altLang="ko-KR" smtClean="0"/>
          </a:p>
          <a:p>
            <a:r>
              <a:rPr lang="ko-KR" altLang="en-US" smtClean="0"/>
              <a:t>출력됨</a:t>
            </a:r>
            <a:r>
              <a:rPr lang="en-US" altLang="ko-KR" smtClean="0"/>
              <a:t>, </a:t>
            </a:r>
            <a:r>
              <a:rPr lang="ko-KR" altLang="en-US" smtClean="0"/>
              <a:t>대화창을 간단한 계산기로 사용할 수 있음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878852" y="2290548"/>
            <a:ext cx="1891664" cy="105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5017" y="2877694"/>
            <a:ext cx="625186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대화창에 입력한 </a:t>
            </a:r>
            <a:r>
              <a:rPr lang="en-US" altLang="ko-KR" smtClean="0"/>
              <a:t>10 + 20</a:t>
            </a:r>
            <a:r>
              <a:rPr lang="ko-KR" altLang="en-US" smtClean="0"/>
              <a:t>의 결과 </a:t>
            </a:r>
            <a:r>
              <a:rPr lang="en-US" altLang="ko-KR" smtClean="0"/>
              <a:t>30</a:t>
            </a:r>
            <a:r>
              <a:rPr lang="ko-KR" altLang="en-US" smtClean="0"/>
              <a:t>이 아래 줄에 출력됨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1122221" y="2719318"/>
            <a:ext cx="1952796" cy="34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267" y="137763"/>
            <a:ext cx="10515600" cy="1325563"/>
          </a:xfrm>
        </p:spPr>
        <p:txBody>
          <a:bodyPr/>
          <a:lstStyle/>
          <a:p>
            <a:pPr fontAlgn="base"/>
            <a:r>
              <a:rPr lang="ko-KR" altLang="en-US" smtClean="0"/>
              <a:t>변수 </a:t>
            </a:r>
            <a:r>
              <a:rPr lang="en-US" altLang="ko-KR" smtClean="0"/>
              <a:t>x, y</a:t>
            </a:r>
            <a:r>
              <a:rPr lang="ko-KR" altLang="en-US" smtClean="0"/>
              <a:t>를 사용하여 연산을 할 수 있다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24631"/>
              </p:ext>
            </p:extLst>
          </p:nvPr>
        </p:nvGraphicFramePr>
        <p:xfrm>
          <a:off x="984353" y="1282351"/>
          <a:ext cx="9182102" cy="526922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4225098586"/>
                    </a:ext>
                  </a:extLst>
                </a:gridCol>
              </a:tblGrid>
              <a:tr h="47853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대화창에서 변수 선언하기와 연산하기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8155632"/>
                  </a:ext>
                </a:extLst>
              </a:tr>
              <a:tr h="42805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= 100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y = 200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+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-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* y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/ y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x ** 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10000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= 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** 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25</a:t>
                      </a:r>
                      <a:endParaRPr lang="es-E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66339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48125" y="2423248"/>
            <a:ext cx="451758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/>
              <a:t>변수는 특정한 값을 저장하는 기능을 한다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247901" y="2266950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219" y="2882707"/>
            <a:ext cx="581281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/>
              <a:t>x + y </a:t>
            </a:r>
            <a:r>
              <a:rPr lang="ko-KR" altLang="en-US"/>
              <a:t>연산은 </a:t>
            </a:r>
            <a:r>
              <a:rPr lang="en-US" altLang="ko-KR"/>
              <a:t>x </a:t>
            </a:r>
            <a:r>
              <a:rPr lang="ko-KR" altLang="en-US"/>
              <a:t>변수</a:t>
            </a:r>
            <a:r>
              <a:rPr lang="en-US" altLang="ko-KR"/>
              <a:t>, y </a:t>
            </a:r>
            <a:r>
              <a:rPr lang="ko-KR" altLang="en-US"/>
              <a:t>변수가 저장해둔 값을 불러와서</a:t>
            </a:r>
            <a:endParaRPr lang="en-US" altLang="ko-KR"/>
          </a:p>
          <a:p>
            <a:r>
              <a:rPr lang="ko-KR" altLang="en-US"/>
              <a:t>이 값 </a:t>
            </a:r>
            <a:r>
              <a:rPr lang="en-US" altLang="ko-KR"/>
              <a:t>100, 200</a:t>
            </a:r>
            <a:r>
              <a:rPr lang="ko-KR" altLang="en-US"/>
              <a:t>을 연산한다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932995" y="2726409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825" y="5482022"/>
            <a:ext cx="3512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/>
              <a:t>새로운 변수의 생성과 값의 저장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2047876" y="5666688"/>
            <a:ext cx="1885949" cy="116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825" y="6238879"/>
            <a:ext cx="498085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** </a:t>
            </a:r>
            <a:r>
              <a:rPr lang="ko-KR" altLang="en-US" smtClean="0"/>
              <a:t>는 제곱 연산을 수행하여 </a:t>
            </a:r>
            <a:r>
              <a:rPr lang="en-US" altLang="ko-KR" smtClean="0"/>
              <a:t>5</a:t>
            </a:r>
            <a:r>
              <a:rPr lang="ko-KR" altLang="en-US" smtClean="0"/>
              <a:t>의 </a:t>
            </a:r>
            <a:r>
              <a:rPr lang="en-US" altLang="ko-KR" smtClean="0"/>
              <a:t>2 </a:t>
            </a:r>
            <a:r>
              <a:rPr lang="ko-KR" altLang="en-US" smtClean="0"/>
              <a:t>제곱을 수행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133601" y="6082581"/>
            <a:ext cx="1800224" cy="340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장의 연습문제를 하나씩 풀어보며 </a:t>
            </a:r>
            <a:r>
              <a:rPr lang="en-US" altLang="ko-KR" smtClean="0"/>
              <a:t>1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쉬운 문제도 있고 다소 어려운 문제도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7727"/>
            <a:ext cx="10515600" cy="4351338"/>
          </a:xfrm>
        </p:spPr>
        <p:txBody>
          <a:bodyPr/>
          <a:lstStyle/>
          <a:p>
            <a:r>
              <a:rPr lang="ko-KR" altLang="en-US" dirty="0"/>
              <a:t>스마트폰은 지정된 명령어를 수행할 수 있는 하드웨어와 소프트웨어가 있기 때문에 명령 수행이 가능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03349" y="2112731"/>
            <a:ext cx="6816080" cy="4029075"/>
            <a:chOff x="899592" y="1126430"/>
            <a:chExt cx="6816080" cy="4029075"/>
          </a:xfrm>
        </p:grpSpPr>
        <p:pic>
          <p:nvPicPr>
            <p:cNvPr id="9" name="Picture 2" descr="Image result for ì¤ë§í¸í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6430"/>
              <a:ext cx="6096000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899592" y="2204864"/>
              <a:ext cx="1728192" cy="1872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오전 </a:t>
              </a:r>
              <a:r>
                <a:rPr lang="en-US" altLang="ko-KR" dirty="0" smtClean="0"/>
                <a:t>7:00</a:t>
              </a:r>
              <a:r>
                <a:rPr lang="ko-KR" altLang="en-US" dirty="0" smtClean="0"/>
                <a:t>가 되면 </a:t>
              </a:r>
              <a:r>
                <a:rPr lang="ko-KR" altLang="en-US" dirty="0" err="1" smtClean="0"/>
                <a:t>알람음을</a:t>
              </a:r>
              <a:r>
                <a:rPr lang="ko-KR" altLang="en-US" dirty="0" smtClean="0"/>
                <a:t> 들려주도록 하라</a:t>
              </a:r>
              <a:endParaRPr lang="ko-KR" altLang="en-US" dirty="0"/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979850" y="419766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명령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= </a:t>
              </a:r>
              <a:r>
                <a:rPr lang="ko-KR" altLang="en-US" dirty="0" smtClean="0"/>
                <a:t>프로그램</a:t>
              </a:r>
              <a:endParaRPr lang="ko-KR" altLang="en-US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699792" y="3008367"/>
              <a:ext cx="72008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3640727" y="4352672"/>
              <a:ext cx="21259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스마트폰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= </a:t>
              </a:r>
              <a:r>
                <a:rPr lang="ko-KR" altLang="en-US" dirty="0" smtClean="0"/>
                <a:t>프로그램을 수행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30241" y="2495248"/>
              <a:ext cx="874861" cy="873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488" y="1172022"/>
            <a:ext cx="10515600" cy="4351338"/>
          </a:xfrm>
        </p:spPr>
        <p:txBody>
          <a:bodyPr/>
          <a:lstStyle/>
          <a:p>
            <a:r>
              <a:rPr lang="ko-KR" altLang="en-US" b="1" smtClean="0"/>
              <a:t>프로그램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</a:t>
            </a:r>
            <a:endParaRPr lang="en-US" altLang="ko-KR" baseline="30000" dirty="0"/>
          </a:p>
          <a:p>
            <a:pPr lvl="1"/>
            <a:r>
              <a:rPr lang="ko-KR" altLang="en-US" smtClean="0"/>
              <a:t>컴퓨터가 실행할 </a:t>
            </a:r>
            <a:r>
              <a:rPr lang="ko-KR" altLang="en-US" dirty="0"/>
              <a:t>특정한 </a:t>
            </a:r>
            <a:r>
              <a:rPr lang="ko-KR" altLang="en-US"/>
              <a:t>작업을 </a:t>
            </a:r>
            <a:r>
              <a:rPr lang="ko-KR" altLang="en-US" smtClean="0"/>
              <a:t>지시하는 일련의 명령어들의 모임</a:t>
            </a:r>
            <a:endParaRPr lang="en-US" altLang="ko-KR" smtClean="0"/>
          </a:p>
          <a:p>
            <a:pPr lvl="1"/>
            <a:r>
              <a:rPr lang="ko-KR" altLang="en-US" smtClean="0"/>
              <a:t>이 명령을 </a:t>
            </a:r>
            <a:r>
              <a:rPr lang="ko-KR" altLang="en-US" dirty="0"/>
              <a:t>조직적으로 모아 놓은 것</a:t>
            </a:r>
          </a:p>
          <a:p>
            <a:pPr fontAlgn="base"/>
            <a:r>
              <a:rPr lang="ko-KR" altLang="en-US" b="1" smtClean="0"/>
              <a:t>프로그래밍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programming</a:t>
            </a:r>
            <a:r>
              <a:rPr lang="en-US" altLang="ko-KR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하나 이상의 명령어들을 입력하여 프로그램을 작성하는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표현으로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r>
              <a:rPr lang="ko-KR" altLang="en-US" b="1" smtClean="0"/>
              <a:t>프로그래머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programmer</a:t>
            </a:r>
            <a:endParaRPr lang="en-US" altLang="ko-KR" b="1" baseline="30000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작성하는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 </a:t>
            </a:r>
            <a:r>
              <a:rPr lang="ko-KR" altLang="en-US" dirty="0"/>
              <a:t>명령을 내리는 명령어를 작성할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5" y="538140"/>
            <a:ext cx="10515600" cy="6319860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이진 값만을 이해하고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컴퓨터가 </a:t>
            </a:r>
            <a:r>
              <a:rPr lang="ko-KR" altLang="en-US" dirty="0"/>
              <a:t>수행하는 </a:t>
            </a:r>
            <a:r>
              <a:rPr lang="ko-KR" altLang="en-US"/>
              <a:t>명령은 </a:t>
            </a:r>
            <a:r>
              <a:rPr lang="en-US" altLang="ko-KR" smtClean="0"/>
              <a:t>001110010001000... </a:t>
            </a:r>
            <a:r>
              <a:rPr lang="ko-KR" altLang="en-US" dirty="0"/>
              <a:t>의 값으로 </a:t>
            </a:r>
            <a:r>
              <a:rPr lang="ko-KR" altLang="en-US" dirty="0" smtClean="0"/>
              <a:t>되어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01001000100</a:t>
            </a:r>
            <a:r>
              <a:rPr lang="en-US" altLang="ko-KR" dirty="0"/>
              <a:t>...</a:t>
            </a:r>
            <a:r>
              <a:rPr lang="ko-KR" altLang="en-US" dirty="0"/>
              <a:t>과 같은 명령은 사람이 이해하기 어렵고 작성 시간이 오래 걸리며 오류가 많고 </a:t>
            </a:r>
            <a:r>
              <a:rPr lang="ko-KR" altLang="en-US"/>
              <a:t>수정이 </a:t>
            </a:r>
            <a:r>
              <a:rPr lang="ko-KR" altLang="en-US" smtClean="0"/>
              <a:t>힘들다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ko-KR" altLang="en-US" dirty="0"/>
              <a:t>사람이 이해할 수 있는 프로그래밍 언어를 이용하여 명령 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89" y="2069869"/>
            <a:ext cx="7735313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14874" y="584867"/>
            <a:ext cx="10515600" cy="2607475"/>
          </a:xfrm>
        </p:spPr>
        <p:txBody>
          <a:bodyPr/>
          <a:lstStyle/>
          <a:p>
            <a:pPr marL="342900" indent="-342900"/>
            <a:r>
              <a:rPr lang="ko-KR" altLang="en-US" dirty="0"/>
              <a:t>프로그래머는 </a:t>
            </a:r>
            <a:r>
              <a:rPr lang="en-US" altLang="ko-KR" dirty="0"/>
              <a:t>hello.py</a:t>
            </a:r>
            <a:r>
              <a:rPr lang="ko-KR" altLang="en-US" dirty="0"/>
              <a:t>라는 이름의 </a:t>
            </a:r>
            <a:r>
              <a:rPr lang="ko-KR" altLang="en-US" dirty="0" err="1"/>
              <a:t>파이썬</a:t>
            </a:r>
            <a:r>
              <a:rPr lang="ko-KR" altLang="en-US" dirty="0"/>
              <a:t> 명령어를 이용한 프로그램을 작성</a:t>
            </a:r>
            <a:endParaRPr lang="en-US" altLang="ko-KR" dirty="0"/>
          </a:p>
          <a:p>
            <a:pPr marL="342900" indent="-342900"/>
            <a:r>
              <a:rPr lang="ko-KR" altLang="en-US" dirty="0"/>
              <a:t>인터프리터라는 프로그램이 </a:t>
            </a:r>
            <a:r>
              <a:rPr lang="en-US" altLang="ko-KR" dirty="0"/>
              <a:t>hello.py</a:t>
            </a:r>
            <a:r>
              <a:rPr lang="ko-KR" altLang="en-US" dirty="0"/>
              <a:t>라는 프로그램을 기계어 명령어로 변환하여 컴퓨터에서 실행</a:t>
            </a:r>
          </a:p>
          <a:p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44923" y="321384"/>
            <a:ext cx="10515600" cy="178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29" y="3005137"/>
            <a:ext cx="9788490" cy="21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프로그래밍 </a:t>
            </a:r>
            <a:r>
              <a:rPr lang="ko-KR" altLang="en-US" sz="4000" dirty="0" smtClean="0"/>
              <a:t>언어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92745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 시스템을 구동시키는 소프트웨어를 만들기 위한 </a:t>
            </a:r>
            <a:r>
              <a:rPr lang="ko-KR" altLang="en-US" b="1" dirty="0">
                <a:solidFill>
                  <a:srgbClr val="00B0F0"/>
                </a:solidFill>
              </a:rPr>
              <a:t>형식을 제대로 갖춘 언어</a:t>
            </a:r>
          </a:p>
          <a:p>
            <a:r>
              <a:rPr lang="ko-KR" altLang="en-US" dirty="0"/>
              <a:t>컴퓨터가 수행할 수 있어야만 한다</a:t>
            </a:r>
          </a:p>
          <a:p>
            <a:r>
              <a:rPr lang="ko-KR" altLang="en-US" dirty="0"/>
              <a:t>자동차나 프린터 등의 미리 틀이 정해진 기계</a:t>
            </a:r>
            <a:r>
              <a:rPr lang="en-US" altLang="ko-KR" dirty="0"/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임베디드</a:t>
            </a:r>
            <a:r>
              <a:rPr lang="ko-KR" altLang="en-US" b="1" dirty="0">
                <a:solidFill>
                  <a:srgbClr val="00B0F0"/>
                </a:solidFill>
              </a:rPr>
              <a:t> 시스템</a:t>
            </a:r>
            <a:r>
              <a:rPr lang="en-US" altLang="ko-KR" sz="1800" b="1" dirty="0">
                <a:solidFill>
                  <a:srgbClr val="00B0F0"/>
                </a:solidFill>
              </a:rPr>
              <a:t>Embedded System</a:t>
            </a:r>
            <a:r>
              <a:rPr lang="en-US" altLang="ko-KR" dirty="0"/>
              <a:t>)</a:t>
            </a:r>
            <a:r>
              <a:rPr lang="ko-KR" altLang="en-US" dirty="0"/>
              <a:t>에서 제한된 목적과 용도로 사용되는 프로그래밍 언어는 수행 속도가 중요하므로 </a:t>
            </a:r>
            <a:r>
              <a:rPr lang="en-US" altLang="ko-KR" dirty="0"/>
              <a:t>C </a:t>
            </a:r>
            <a:r>
              <a:rPr lang="ko-KR" altLang="en-US" dirty="0"/>
              <a:t>언어를 주로 사용</a:t>
            </a:r>
          </a:p>
          <a:p>
            <a:r>
              <a:rPr lang="ko-KR" altLang="en-US" dirty="0"/>
              <a:t>웹 서비스를 위해서는 </a:t>
            </a:r>
            <a:r>
              <a:rPr lang="en-US" altLang="ko-KR" dirty="0"/>
              <a:t>HTML</a:t>
            </a:r>
            <a:r>
              <a:rPr lang="ko-KR" altLang="en-US" dirty="0"/>
              <a:t>과 같은 </a:t>
            </a:r>
            <a:r>
              <a:rPr lang="ko-KR" altLang="en-US" dirty="0" err="1"/>
              <a:t>마크업</a:t>
            </a:r>
            <a:r>
              <a:rPr lang="ko-KR" altLang="en-US" dirty="0"/>
              <a:t> 언어와 </a:t>
            </a:r>
            <a:r>
              <a:rPr lang="en-US" altLang="ko-KR" dirty="0"/>
              <a:t>JavaScript, PHP</a:t>
            </a:r>
            <a:r>
              <a:rPr lang="ko-KR" altLang="en-US" dirty="0"/>
              <a:t>와 같은 언어가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그 중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강력하면서도 배우기 </a:t>
            </a:r>
            <a:r>
              <a:rPr lang="ko-KR" altLang="en-US" dirty="0" smtClean="0"/>
              <a:t>쉬움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1590</Words>
  <Application>Microsoft Office PowerPoint</Application>
  <PresentationFormat>와이드스크린</PresentationFormat>
  <Paragraphs>325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D2Coding</vt:lpstr>
      <vt:lpstr>Arial</vt:lpstr>
      <vt:lpstr>한컴바탕</vt:lpstr>
      <vt:lpstr>나눔바른고딕 Light</vt:lpstr>
      <vt:lpstr>Office 테마</vt:lpstr>
      <vt:lpstr>PowerPoint 프레젠테이션</vt:lpstr>
      <vt:lpstr>PowerPoint 프레젠테이션</vt:lpstr>
      <vt:lpstr>1.1 일상 생활에서 느끼는 프로그램과 소프트웨어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프로그래밍 언어</vt:lpstr>
      <vt:lpstr>1.2 파이썬 소개</vt:lpstr>
      <vt:lpstr>1.2 파이썬 소개</vt:lpstr>
      <vt:lpstr>PowerPoint 프레젠테이션</vt:lpstr>
      <vt:lpstr>PowerPoint 프레젠테이션</vt:lpstr>
      <vt:lpstr>인터프리터 방식과 컴파일 방식의 비교</vt:lpstr>
      <vt:lpstr>파이썬의 특징</vt:lpstr>
      <vt:lpstr>파이썬이 인기 있는 이유</vt:lpstr>
      <vt:lpstr>TIOBE 인덱스</vt:lpstr>
      <vt:lpstr> 1.3 파이썬 설치와 사용 </vt:lpstr>
      <vt:lpstr> </vt:lpstr>
      <vt:lpstr>PowerPoint 프레젠테이션</vt:lpstr>
      <vt:lpstr>PowerPoint 프레젠테이션</vt:lpstr>
      <vt:lpstr> </vt:lpstr>
      <vt:lpstr>PowerPoint 프레젠테이션</vt:lpstr>
      <vt:lpstr>1.4 파이썬 대화창 사용하기</vt:lpstr>
      <vt:lpstr>1.4.1 윈도우 컴퓨터에서 파이썬 대화창 열기</vt:lpstr>
      <vt:lpstr> </vt:lpstr>
      <vt:lpstr> </vt:lpstr>
      <vt:lpstr>IDLE</vt:lpstr>
      <vt:lpstr>1.4.2 macOS와 윈도우에서 대화형 모드로 파이썬 실행하기 </vt:lpstr>
      <vt:lpstr>macOS에서 편집기를 이용하여 파이썬 프로그램 작성하기 </vt:lpstr>
      <vt:lpstr>PowerPoint 프레젠테이션</vt:lpstr>
      <vt:lpstr>LAB은 각 절마다 있음</vt:lpstr>
      <vt:lpstr>PowerPoint 프레젠테이션</vt:lpstr>
      <vt:lpstr>1.4.4 윈도우 컴퓨터에서 파이썬 프로그램하기</vt:lpstr>
      <vt:lpstr>PowerPoint 프레젠테이션</vt:lpstr>
      <vt:lpstr>PowerPoint 프레젠테이션</vt:lpstr>
      <vt:lpstr> </vt:lpstr>
      <vt:lpstr>1.4.5 윈도우의 통합 개발환경(IDE) 사용하기</vt:lpstr>
      <vt:lpstr> </vt:lpstr>
      <vt:lpstr>“welcome.py"라는 이름의 파일 만들기</vt:lpstr>
      <vt:lpstr>파이썬 2, 3의 차이</vt:lpstr>
      <vt:lpstr>1.5 Hello World 출력하기</vt:lpstr>
      <vt:lpstr>PowerPoint 프레젠테이션</vt:lpstr>
      <vt:lpstr>print_hello_3.py</vt:lpstr>
      <vt:lpstr>문자열과 숫자 출력하기</vt:lpstr>
      <vt:lpstr>문자열과 숫자 출력하기</vt:lpstr>
      <vt:lpstr>변수 x, y를 사용하여 연산을 할 수 있다</vt:lpstr>
      <vt:lpstr>할일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109</cp:revision>
  <dcterms:created xsi:type="dcterms:W3CDTF">2019-07-01T11:22:40Z</dcterms:created>
  <dcterms:modified xsi:type="dcterms:W3CDTF">2024-05-10T02:03:55Z</dcterms:modified>
</cp:coreProperties>
</file>