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0" r:id="rId27"/>
    <p:sldId id="284" r:id="rId28"/>
    <p:sldId id="307" r:id="rId29"/>
    <p:sldId id="282" r:id="rId30"/>
    <p:sldId id="283" r:id="rId31"/>
    <p:sldId id="285" r:id="rId32"/>
    <p:sldId id="286" r:id="rId33"/>
    <p:sldId id="289" r:id="rId34"/>
    <p:sldId id="287" r:id="rId35"/>
    <p:sldId id="288" r:id="rId36"/>
    <p:sldId id="292" r:id="rId37"/>
    <p:sldId id="295" r:id="rId38"/>
    <p:sldId id="290" r:id="rId39"/>
    <p:sldId id="291" r:id="rId40"/>
    <p:sldId id="293" r:id="rId41"/>
    <p:sldId id="294" r:id="rId42"/>
    <p:sldId id="296" r:id="rId43"/>
    <p:sldId id="297" r:id="rId44"/>
    <p:sldId id="298" r:id="rId45"/>
    <p:sldId id="301" r:id="rId46"/>
    <p:sldId id="299" r:id="rId47"/>
    <p:sldId id="300" r:id="rId48"/>
    <p:sldId id="306" r:id="rId49"/>
    <p:sldId id="302" r:id="rId50"/>
    <p:sldId id="303" r:id="rId51"/>
    <p:sldId id="304" r:id="rId52"/>
    <p:sldId id="305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booksr.co.kr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1157288"/>
            <a:ext cx="9144000" cy="2387600"/>
          </a:xfrm>
        </p:spPr>
        <p:txBody>
          <a:bodyPr/>
          <a:lstStyle/>
          <a:p>
            <a:r>
              <a:rPr lang="ko-KR" altLang="en-US"/>
              <a:t>으뜸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3334" y="3610504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pPr fontAlgn="base"/>
            <a:r>
              <a:rPr lang="ko-KR" altLang="en-US" smtClean="0"/>
              <a:t>부록 </a:t>
            </a:r>
            <a:r>
              <a:rPr lang="en-US" altLang="ko-KR" smtClean="0"/>
              <a:t>- </a:t>
            </a:r>
            <a:r>
              <a:rPr lang="ko-KR" altLang="en-US" smtClean="0"/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부록 </a:t>
            </a:r>
            <a:r>
              <a:rPr lang="en-US" altLang="ko-KR" sz="4000"/>
              <a:t>B. </a:t>
            </a:r>
            <a:r>
              <a:rPr lang="ko-KR" altLang="en-US" sz="4000"/>
              <a:t>아나콘다 패키지와 주피터 노트북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수학과 과학 분야에서 사용되는 여러 패키지들을 묶어 놓은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배포판</a:t>
            </a:r>
            <a:endParaRPr lang="ko-KR" altLang="en-US" dirty="0"/>
          </a:p>
          <a:p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Pandas,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등을 비롯한 많은 패키지들을 포함</a:t>
            </a:r>
          </a:p>
          <a:p>
            <a:r>
              <a:rPr lang="ko-KR" altLang="en-US" dirty="0" err="1"/>
              <a:t>데이타</a:t>
            </a:r>
            <a:r>
              <a:rPr lang="ko-KR" altLang="en-US" dirty="0"/>
              <a:t> 사이언스와 머신 러닝 분야에서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사용하기 위해 사용하는 기본적인 </a:t>
            </a:r>
            <a:r>
              <a:rPr lang="ko-KR" altLang="en-US" dirty="0" err="1"/>
              <a:t>배포판</a:t>
            </a:r>
            <a:r>
              <a:rPr lang="ko-KR" altLang="en-US" dirty="0"/>
              <a:t> 역할</a:t>
            </a:r>
          </a:p>
          <a:p>
            <a:r>
              <a:rPr lang="en-US" altLang="ko-KR" dirty="0"/>
              <a:t> </a:t>
            </a:r>
            <a:r>
              <a:rPr lang="en-US" altLang="ko-KR" dirty="0">
                <a:hlinkClick r:id="rId2"/>
              </a:rPr>
              <a:t>https://www.anaconda.com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맞게 설치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4" y="562090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95054" y="714894"/>
            <a:ext cx="28480377" cy="6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72414472" descr="EMB000014d424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02" y="1188720"/>
            <a:ext cx="8911244" cy="52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7651"/>
            <a:ext cx="10515600" cy="5229312"/>
          </a:xfrm>
        </p:spPr>
        <p:txBody>
          <a:bodyPr/>
          <a:lstStyle/>
          <a:p>
            <a:r>
              <a:rPr lang="en-US" altLang="ko-KR" dirty="0" err="1" smtClean="0"/>
              <a:t>JupyterLab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주피터 </a:t>
            </a:r>
            <a:r>
              <a:rPr lang="ko-KR" altLang="en-US" dirty="0"/>
              <a:t>프로젝트의 차세대 사용자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기반의 환경에서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개발하고 </a:t>
            </a:r>
            <a:r>
              <a:rPr lang="ko-KR" altLang="en-US" dirty="0" smtClean="0"/>
              <a:t>실행</a:t>
            </a:r>
            <a:endParaRPr lang="ko-KR" altLang="en-US" dirty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Jupyter</a:t>
            </a:r>
            <a:r>
              <a:rPr lang="en-US" altLang="ko-KR" b="1" dirty="0" smtClean="0"/>
              <a:t> Notebook</a:t>
            </a:r>
          </a:p>
          <a:p>
            <a:pPr lvl="1"/>
            <a:r>
              <a:rPr lang="en-US" altLang="ko-KR" dirty="0" smtClean="0"/>
              <a:t>웹 </a:t>
            </a:r>
            <a:r>
              <a:rPr lang="en-US" altLang="ko-KR" dirty="0" err="1"/>
              <a:t>개발의</a:t>
            </a:r>
            <a:r>
              <a:rPr lang="en-US" altLang="ko-KR" dirty="0"/>
              <a:t> </a:t>
            </a:r>
            <a:r>
              <a:rPr lang="en-US" altLang="ko-KR" dirty="0" err="1"/>
              <a:t>대화식</a:t>
            </a:r>
            <a:r>
              <a:rPr lang="en-US" altLang="ko-KR" dirty="0"/>
              <a:t> </a:t>
            </a:r>
            <a:r>
              <a:rPr lang="en-US" altLang="ko-KR" dirty="0" err="1"/>
              <a:t>파이썬</a:t>
            </a:r>
            <a:r>
              <a:rPr lang="en-US" altLang="ko-KR" dirty="0"/>
              <a:t> </a:t>
            </a:r>
            <a:r>
              <a:rPr lang="en-US" altLang="ko-KR" dirty="0" err="1"/>
              <a:t>개발환경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26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6623" y="52884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Learning</a:t>
            </a:r>
          </a:p>
          <a:p>
            <a:pPr lvl="1"/>
            <a:r>
              <a:rPr lang="ko-KR" altLang="en-US" dirty="0" smtClean="0"/>
              <a:t>상세한 </a:t>
            </a:r>
            <a:r>
              <a:rPr lang="ko-KR" altLang="en-US" dirty="0" err="1"/>
              <a:t>튜토리얼을</a:t>
            </a:r>
            <a:r>
              <a:rPr lang="ko-KR" altLang="en-US" dirty="0"/>
              <a:t> 통해서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Pandas,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ko-KR" altLang="en-US" dirty="0"/>
              <a:t>등의 라이브러리의 기능을 익힐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72989" y="3482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72415192" descr="EMB000014d424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95" y="1961747"/>
            <a:ext cx="7481455" cy="444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주피터 </a:t>
            </a:r>
            <a:r>
              <a:rPr lang="ko-KR" altLang="en-US" dirty="0" smtClean="0"/>
              <a:t>노트북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/>
              <a:t>프로그램 코드를 웹 브라우저에서 실행하고 결과를 보여주는 대화식 개발환경</a:t>
            </a:r>
          </a:p>
          <a:p>
            <a:r>
              <a:rPr lang="ko-KR" altLang="en-US" dirty="0" smtClean="0"/>
              <a:t>입력 즉시 결과 확인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</a:t>
            </a:r>
            <a:r>
              <a:rPr lang="ko-KR" altLang="en-US" dirty="0"/>
              <a:t>처음 접하는 개발자나 데이터 분석을 하는 사람들에게 매우 적합</a:t>
            </a:r>
          </a:p>
          <a:p>
            <a:r>
              <a:rPr lang="en-US" altLang="ko-KR" dirty="0"/>
              <a:t>R </a:t>
            </a:r>
            <a:r>
              <a:rPr lang="ko-KR" altLang="en-US" dirty="0"/>
              <a:t>언어와 같은 </a:t>
            </a:r>
            <a:r>
              <a:rPr lang="ko-KR" altLang="en-US" dirty="0" err="1"/>
              <a:t>통계처리에</a:t>
            </a:r>
            <a:r>
              <a:rPr lang="ko-KR" altLang="en-US" dirty="0"/>
              <a:t> 널리 사용되는 언어나 </a:t>
            </a:r>
            <a:r>
              <a:rPr lang="en-US" altLang="ko-KR" dirty="0"/>
              <a:t>Perl, PHP</a:t>
            </a:r>
            <a:r>
              <a:rPr lang="ko-KR" altLang="en-US" dirty="0"/>
              <a:t>등의 언어도 </a:t>
            </a:r>
            <a:r>
              <a:rPr lang="ko-KR" altLang="en-US" dirty="0" smtClean="0"/>
              <a:t>지원</a:t>
            </a:r>
            <a:endParaRPr lang="ko-KR" altLang="en-US" dirty="0"/>
          </a:p>
          <a:p>
            <a:r>
              <a:rPr lang="ko-KR" altLang="en-US" dirty="0"/>
              <a:t>아나콘다 </a:t>
            </a:r>
            <a:r>
              <a:rPr lang="ko-KR" altLang="en-US" dirty="0" err="1" smtClean="0"/>
              <a:t>네비게이터</a:t>
            </a:r>
            <a:r>
              <a:rPr lang="en-US" altLang="ko-KR" sz="2000" b="1" dirty="0">
                <a:solidFill>
                  <a:schemeClr val="accent5"/>
                </a:solidFill>
              </a:rPr>
              <a:t>Anaconda Navigator</a:t>
            </a:r>
            <a:r>
              <a:rPr lang="ko-KR" altLang="en-US" dirty="0" smtClean="0"/>
              <a:t>에서 </a:t>
            </a:r>
            <a:r>
              <a:rPr lang="ko-KR" altLang="en-US" dirty="0"/>
              <a:t>수행하기 </a:t>
            </a:r>
            <a:r>
              <a:rPr lang="ko-KR" altLang="en-US" dirty="0" smtClean="0"/>
              <a:t>위해서    주피터 노트북</a:t>
            </a:r>
            <a:r>
              <a:rPr lang="en-US" altLang="ko-KR" sz="2000" b="1" dirty="0" err="1">
                <a:solidFill>
                  <a:schemeClr val="accent5"/>
                </a:solidFill>
              </a:rPr>
              <a:t>Jupyter</a:t>
            </a:r>
            <a:r>
              <a:rPr lang="en-US" altLang="ko-KR" sz="2000" b="1" dirty="0">
                <a:solidFill>
                  <a:schemeClr val="accent5"/>
                </a:solidFill>
              </a:rPr>
              <a:t> Notebook</a:t>
            </a:r>
            <a:r>
              <a:rPr lang="ko-KR" altLang="en-US" dirty="0"/>
              <a:t>의 </a:t>
            </a:r>
            <a:r>
              <a:rPr lang="en-US" altLang="ko-KR" dirty="0"/>
              <a:t>Launch(</a:t>
            </a:r>
            <a:r>
              <a:rPr lang="ko-KR" altLang="en-US" dirty="0"/>
              <a:t>실행</a:t>
            </a:r>
            <a:r>
              <a:rPr lang="en-US" altLang="ko-KR" dirty="0"/>
              <a:t>) </a:t>
            </a:r>
            <a:r>
              <a:rPr lang="ko-KR" altLang="en-US" dirty="0"/>
              <a:t>버턴을 클릭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47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694" y="5953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 smtClean="0"/>
              <a:t> 주피터 노트북 실행 시 웹 </a:t>
            </a:r>
            <a:r>
              <a:rPr lang="ko-KR" altLang="en-US" sz="3200" dirty="0"/>
              <a:t>브라우저가 실행되며 이 웹 브라우저에서 기본 문서 폴더의 내용이 </a:t>
            </a:r>
            <a:r>
              <a:rPr lang="ko-KR" altLang="en-US" sz="3200" dirty="0" smtClean="0"/>
              <a:t>나타남</a:t>
            </a:r>
            <a:endParaRPr lang="ko-KR" altLang="en-US" sz="3200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3076" y="1263535"/>
            <a:ext cx="19188826" cy="41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68118800" descr="EMB000014d424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76" y="1720735"/>
            <a:ext cx="6151418" cy="43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5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8942" y="5799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 우측 </a:t>
            </a:r>
            <a:r>
              <a:rPr lang="ko-KR" altLang="en-US" sz="3200" dirty="0"/>
              <a:t>상단의 </a:t>
            </a:r>
            <a:r>
              <a:rPr lang="en-US" altLang="ko-KR" sz="3200" dirty="0"/>
              <a:t>New </a:t>
            </a:r>
            <a:r>
              <a:rPr lang="ko-KR" altLang="en-US" sz="3200" dirty="0"/>
              <a:t>버턴을 </a:t>
            </a:r>
            <a:r>
              <a:rPr lang="ko-KR" altLang="en-US" sz="3200" dirty="0" smtClean="0"/>
              <a:t>선택하면 하위 메뉴가 나타남</a:t>
            </a:r>
            <a:endParaRPr lang="en-US" altLang="ko-KR" sz="3200" dirty="0" smtClean="0"/>
          </a:p>
          <a:p>
            <a:r>
              <a:rPr lang="en-US" altLang="ko-KR" dirty="0"/>
              <a:t>Python </a:t>
            </a:r>
            <a:r>
              <a:rPr lang="en-US" altLang="ko-KR" dirty="0" smtClean="0"/>
              <a:t>3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ko-KR" altLang="en-US" dirty="0"/>
              <a:t>버전의 주피터 노트북을 만들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r>
              <a:rPr lang="en-US" altLang="ko-KR" dirty="0"/>
              <a:t>Text </a:t>
            </a:r>
            <a:r>
              <a:rPr lang="en-US" altLang="ko-KR" dirty="0" smtClean="0"/>
              <a:t>File</a:t>
            </a:r>
          </a:p>
          <a:p>
            <a:pPr lvl="1"/>
            <a:r>
              <a:rPr lang="ko-KR" altLang="en-US" dirty="0" smtClean="0"/>
              <a:t>새 </a:t>
            </a:r>
            <a:r>
              <a:rPr lang="ko-KR" altLang="en-US" dirty="0"/>
              <a:t>텍스트 파일을 생성</a:t>
            </a:r>
          </a:p>
          <a:p>
            <a:r>
              <a:rPr lang="en-US" altLang="ko-KR" dirty="0" smtClean="0"/>
              <a:t>Folder</a:t>
            </a:r>
          </a:p>
          <a:p>
            <a:pPr lvl="1"/>
            <a:r>
              <a:rPr lang="ko-KR" altLang="en-US" dirty="0" smtClean="0"/>
              <a:t>새 </a:t>
            </a:r>
            <a:r>
              <a:rPr lang="ko-KR" altLang="en-US" dirty="0"/>
              <a:t>폴더를 </a:t>
            </a:r>
            <a:r>
              <a:rPr lang="ko-KR" altLang="en-US" dirty="0" smtClean="0"/>
              <a:t>생성</a:t>
            </a:r>
            <a:endParaRPr lang="ko-KR" altLang="en-US" dirty="0"/>
          </a:p>
          <a:p>
            <a:r>
              <a:rPr lang="en-US" altLang="ko-KR" dirty="0" smtClean="0"/>
              <a:t>Terminal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브라우저상에서 </a:t>
            </a:r>
            <a:r>
              <a:rPr lang="ko-KR" altLang="en-US" dirty="0" smtClean="0"/>
              <a:t>윈도 </a:t>
            </a:r>
            <a:r>
              <a:rPr lang="ko-KR" altLang="en-US" dirty="0" err="1"/>
              <a:t>파워쉘을</a:t>
            </a:r>
            <a:r>
              <a:rPr lang="ko-KR" altLang="en-US" dirty="0"/>
              <a:t> 수행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21" y="2905211"/>
            <a:ext cx="3342021" cy="31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7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주피터 노트북의 </a:t>
            </a:r>
            <a:r>
              <a:rPr lang="en-US" altLang="ko-KR" sz="3200" dirty="0"/>
              <a:t>Terminal </a:t>
            </a:r>
            <a:r>
              <a:rPr lang="ko-KR" altLang="en-US" sz="3200" dirty="0"/>
              <a:t>메뉴를 선택하여 생성한 윈도 </a:t>
            </a:r>
            <a:r>
              <a:rPr lang="ko-KR" altLang="en-US" sz="3200" dirty="0" err="1"/>
              <a:t>파워쉘</a:t>
            </a:r>
            <a:r>
              <a:rPr lang="ko-KR" altLang="en-US" sz="3200" dirty="0"/>
              <a:t> 환경</a:t>
            </a:r>
          </a:p>
          <a:p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36620000" descr="EMB000014d424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54" y="1533631"/>
            <a:ext cx="8239534" cy="48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6784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 폴더 명 변경 방법</a:t>
            </a:r>
            <a:endParaRPr lang="en-US" altLang="ko-KR" sz="3200" dirty="0" smtClean="0"/>
          </a:p>
          <a:p>
            <a:r>
              <a:rPr lang="ko-KR" altLang="en-US" dirty="0" smtClean="0"/>
              <a:t>체크 상자 기호를 선택</a:t>
            </a:r>
          </a:p>
          <a:p>
            <a:r>
              <a:rPr lang="en-US" altLang="ko-KR" dirty="0" smtClean="0"/>
              <a:t>Rename</a:t>
            </a:r>
            <a:r>
              <a:rPr lang="ko-KR" altLang="en-US" dirty="0"/>
              <a:t>을 </a:t>
            </a:r>
            <a:r>
              <a:rPr lang="ko-KR" altLang="en-US" dirty="0" smtClean="0"/>
              <a:t>선택하여 작성하고자 </a:t>
            </a:r>
            <a:r>
              <a:rPr lang="ko-KR" altLang="en-US" dirty="0"/>
              <a:t>하는 폴더 명으로 변경</a:t>
            </a:r>
          </a:p>
          <a:p>
            <a:endParaRPr lang="ko-KR" altLang="en-US" sz="3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70534" y="2603043"/>
            <a:ext cx="6158324" cy="1553322"/>
            <a:chOff x="971600" y="2564904"/>
            <a:chExt cx="5688632" cy="14702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3140968"/>
              <a:ext cx="2733675" cy="390525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3779912" y="3228218"/>
              <a:ext cx="288032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2564904"/>
              <a:ext cx="2304256" cy="1470253"/>
            </a:xfrm>
            <a:prstGeom prst="rect">
              <a:avLst/>
            </a:prstGeom>
          </p:spPr>
        </p:pic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78229" y="4109504"/>
            <a:ext cx="18463708" cy="50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03360520" descr="EMB000014d424c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28" y="4566705"/>
            <a:ext cx="6695499" cy="21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7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643" y="165619"/>
            <a:ext cx="11006051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주피터 노트북에서 새로운 </a:t>
            </a:r>
            <a:r>
              <a:rPr lang="ko-KR" altLang="en-US" sz="3200" dirty="0" err="1"/>
              <a:t>파이썬</a:t>
            </a:r>
            <a:r>
              <a:rPr lang="ko-KR" altLang="en-US" sz="3200" dirty="0"/>
              <a:t> 노트북 파일을 </a:t>
            </a:r>
            <a:r>
              <a:rPr lang="ko-KR" altLang="en-US" sz="3200" dirty="0" smtClean="0"/>
              <a:t>생성하기</a:t>
            </a:r>
            <a:endParaRPr lang="ko-KR" altLang="en-US" sz="3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32013" y="1175298"/>
            <a:ext cx="11305309" cy="5292003"/>
            <a:chOff x="323528" y="728990"/>
            <a:chExt cx="8790926" cy="37081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412776"/>
              <a:ext cx="8422918" cy="3024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</p:pic>
        <p:sp>
          <p:nvSpPr>
            <p:cNvPr id="6" name="TextBox 2"/>
            <p:cNvSpPr txBox="1"/>
            <p:nvPr/>
          </p:nvSpPr>
          <p:spPr>
            <a:xfrm>
              <a:off x="323528" y="836712"/>
              <a:ext cx="1347698" cy="2587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>
                  <a:latin typeface="+mj-lt"/>
                </a:rPr>
                <a:t>파일 목록 표시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" name="TextBox 3"/>
            <p:cNvSpPr txBox="1"/>
            <p:nvPr/>
          </p:nvSpPr>
          <p:spPr>
            <a:xfrm>
              <a:off x="1923660" y="836712"/>
              <a:ext cx="2105063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실행중인 프로세서 표시</a:t>
              </a:r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3203848" y="2579708"/>
              <a:ext cx="965329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현재 경로</a:t>
              </a: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7507924" y="728990"/>
              <a:ext cx="1606530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새 노트북이나 </a:t>
              </a:r>
              <a:endParaRPr lang="en-US" altLang="ko-KR" dirty="0" smtClean="0"/>
            </a:p>
            <a:p>
              <a:r>
                <a:rPr lang="ko-KR" altLang="en-US" dirty="0" smtClean="0"/>
                <a:t>텍스트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폴더 생성</a:t>
              </a:r>
              <a:endParaRPr lang="ko-KR" altLang="en-US" dirty="0"/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5508104" y="858454"/>
              <a:ext cx="174599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노트북 파일 업로드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 flipH="1">
              <a:off x="899593" y="1095504"/>
              <a:ext cx="97785" cy="1037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1710446" y="1131034"/>
              <a:ext cx="1192060" cy="929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6439797" y="1144489"/>
              <a:ext cx="882515" cy="12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8011685" y="1252210"/>
              <a:ext cx="1" cy="1168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2627784" y="2762873"/>
              <a:ext cx="576064" cy="16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844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6491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파이썬</a:t>
            </a:r>
            <a:r>
              <a:rPr lang="ko-KR" altLang="en-US" dirty="0"/>
              <a:t> 통합 </a:t>
            </a:r>
            <a:r>
              <a:rPr lang="ko-KR" altLang="en-US" dirty="0" err="1"/>
              <a:t>개발환경의</a:t>
            </a:r>
            <a:r>
              <a:rPr lang="ko-KR" altLang="en-US" dirty="0"/>
              <a:t> 설치와 이용법을 알아본다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아나콘다 </a:t>
            </a:r>
            <a:r>
              <a:rPr lang="ko-KR" altLang="en-US" dirty="0"/>
              <a:t>패키지에 대해서 알아본다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주피터 </a:t>
            </a:r>
            <a:r>
              <a:rPr lang="ko-KR" altLang="en-US" dirty="0"/>
              <a:t>노트북을 이용한 개발과 </a:t>
            </a:r>
            <a:r>
              <a:rPr lang="ko-KR" altLang="en-US" dirty="0" err="1"/>
              <a:t>마크업에</a:t>
            </a:r>
            <a:r>
              <a:rPr lang="ko-KR" altLang="en-US" dirty="0"/>
              <a:t> 대해 알아본다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/>
              <a:t>환경에서 실습을 통해 대화식 프로그래밍 기법을 익혀본다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94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주피터 노트북에서 </a:t>
            </a:r>
            <a:r>
              <a:rPr lang="ko-KR" altLang="en-US" sz="3200" dirty="0" err="1"/>
              <a:t>파이썬</a:t>
            </a:r>
            <a:r>
              <a:rPr lang="ko-KR" altLang="en-US" sz="3200" dirty="0"/>
              <a:t> 코드 입력하여 </a:t>
            </a:r>
            <a:r>
              <a:rPr lang="ko-KR" altLang="en-US" sz="3200" dirty="0" smtClean="0"/>
              <a:t>실행시키기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Untitled</a:t>
            </a:r>
            <a:r>
              <a:rPr lang="ko-KR" altLang="en-US" dirty="0"/>
              <a:t>라는 이름의 제목과 코드 </a:t>
            </a:r>
            <a:r>
              <a:rPr lang="ko-KR" altLang="en-US" dirty="0" err="1"/>
              <a:t>입력창이</a:t>
            </a:r>
            <a:r>
              <a:rPr lang="ko-KR" altLang="en-US" dirty="0"/>
              <a:t>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r>
              <a:rPr lang="en-US" altLang="ko-KR" dirty="0"/>
              <a:t>Cell </a:t>
            </a:r>
            <a:r>
              <a:rPr lang="ko-KR" altLang="en-US" dirty="0"/>
              <a:t>메뉴의 </a:t>
            </a:r>
            <a:r>
              <a:rPr lang="en-US" altLang="ko-KR" dirty="0"/>
              <a:t>Run </a:t>
            </a:r>
            <a:r>
              <a:rPr lang="en-US" altLang="ko-KR" dirty="0" smtClean="0"/>
              <a:t>Cells , Run </a:t>
            </a:r>
            <a:r>
              <a:rPr lang="ko-KR" altLang="en-US" dirty="0" err="1" smtClean="0"/>
              <a:t>도구상자</a:t>
            </a:r>
            <a:r>
              <a:rPr lang="ko-KR" altLang="en-US" dirty="0" smtClean="0"/>
              <a:t> 선택 또는 </a:t>
            </a:r>
            <a:r>
              <a:rPr lang="en-US" altLang="ko-KR" dirty="0" smtClean="0"/>
              <a:t>Control-Enter </a:t>
            </a:r>
            <a:r>
              <a:rPr lang="ko-KR" altLang="en-US" dirty="0"/>
              <a:t>키를 </a:t>
            </a:r>
            <a:r>
              <a:rPr lang="ko-KR" altLang="en-US" dirty="0" smtClean="0"/>
              <a:t>입력하면 코드 실행 가능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95054" y="3674224"/>
            <a:ext cx="20723947" cy="48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38816272" descr="EMB000014d424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4" y="3589152"/>
            <a:ext cx="8046720" cy="24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0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입력된 코드에 오류가 있을 </a:t>
            </a:r>
            <a:r>
              <a:rPr lang="ko-KR" altLang="en-US" sz="3600" dirty="0" smtClean="0"/>
              <a:t>경우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199" y="1233488"/>
            <a:ext cx="22220921" cy="97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68114192" descr="EMB000014d424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996430" cy="249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7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28345"/>
            <a:ext cx="10515600" cy="4351338"/>
          </a:xfrm>
        </p:spPr>
        <p:txBody>
          <a:bodyPr/>
          <a:lstStyle/>
          <a:p>
            <a:r>
              <a:rPr lang="ko-KR" altLang="en-US" dirty="0"/>
              <a:t>주피터 노트북에서 작성한 코드는 </a:t>
            </a:r>
            <a:r>
              <a:rPr lang="en-US" altLang="ko-KR" dirty="0" err="1"/>
              <a:t>Untitled.ipynb</a:t>
            </a:r>
            <a:r>
              <a:rPr lang="ko-KR" altLang="en-US" dirty="0"/>
              <a:t>라는 이름으로 자동 저장</a:t>
            </a:r>
          </a:p>
          <a:p>
            <a:r>
              <a:rPr lang="ko-KR" altLang="en-US" dirty="0"/>
              <a:t>상단의 </a:t>
            </a:r>
            <a:r>
              <a:rPr lang="en-US" altLang="ko-KR" dirty="0"/>
              <a:t>Untitled(</a:t>
            </a:r>
            <a:r>
              <a:rPr lang="en-US" altLang="ko-KR" dirty="0" err="1"/>
              <a:t>autosaved</a:t>
            </a:r>
            <a:r>
              <a:rPr lang="en-US" altLang="ko-KR" dirty="0"/>
              <a:t>) </a:t>
            </a:r>
            <a:r>
              <a:rPr lang="ko-KR" altLang="en-US" dirty="0"/>
              <a:t>레이블을 클릭하여 변경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81415280" descr="EMB000014d424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651759"/>
            <a:ext cx="7298574" cy="300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18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주피터 </a:t>
            </a:r>
            <a:r>
              <a:rPr lang="ko-KR" altLang="en-US" dirty="0" smtClean="0"/>
              <a:t>노트북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6366"/>
            <a:ext cx="10515600" cy="53316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dirty="0"/>
              <a:t>셀</a:t>
            </a:r>
            <a:r>
              <a:rPr lang="en-US" altLang="ko-KR" sz="2000" b="1" dirty="0">
                <a:solidFill>
                  <a:schemeClr val="accent5"/>
                </a:solidFill>
              </a:rPr>
              <a:t>cell</a:t>
            </a:r>
            <a:endParaRPr lang="en-US" altLang="ko-KR" sz="2400" dirty="0">
              <a:solidFill>
                <a:schemeClr val="accent5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명령어를 입력하여 실행할 수 있는 입력 공간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셀을 추가하거나 이동시켜서 명령어를 추가하고 </a:t>
            </a:r>
            <a:r>
              <a:rPr lang="ko-KR" altLang="en-US" sz="2000"/>
              <a:t>순서를 </a:t>
            </a:r>
            <a:r>
              <a:rPr lang="ko-KR" altLang="en-US" sz="2000" smtClean="0"/>
              <a:t>변경</a:t>
            </a:r>
            <a:endParaRPr lang="ko-KR" altLang="en-US" sz="2000" dirty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File - </a:t>
            </a:r>
            <a:r>
              <a:rPr lang="ko-KR" altLang="en-US" sz="2400" dirty="0" smtClean="0"/>
              <a:t>주피터 </a:t>
            </a:r>
            <a:r>
              <a:rPr lang="ko-KR" altLang="en-US" sz="2400" dirty="0"/>
              <a:t>노트북의 </a:t>
            </a:r>
            <a:r>
              <a:rPr lang="ko-KR" altLang="en-US" sz="2400" dirty="0" smtClean="0"/>
              <a:t>파일 생성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저장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다운로드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Edit -</a:t>
            </a:r>
            <a:r>
              <a:rPr lang="ko-KR" altLang="en-US" sz="2400" dirty="0" smtClean="0"/>
              <a:t> 셀 생성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이동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합병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View -</a:t>
            </a:r>
            <a:r>
              <a:rPr lang="ko-KR" altLang="en-US" sz="2400" dirty="0" smtClean="0"/>
              <a:t> </a:t>
            </a:r>
            <a:r>
              <a:rPr lang="ko-KR" altLang="en-US" sz="2400" b="1" dirty="0" err="1"/>
              <a:t>도구상자</a:t>
            </a:r>
            <a:r>
              <a:rPr lang="en-US" altLang="ko-KR" sz="2000" b="1" dirty="0">
                <a:solidFill>
                  <a:schemeClr val="accent5"/>
                </a:solidFill>
              </a:rPr>
              <a:t>toolbar</a:t>
            </a:r>
            <a:r>
              <a:rPr lang="ko-KR" altLang="en-US" sz="2400" dirty="0"/>
              <a:t>나 </a:t>
            </a:r>
            <a:r>
              <a:rPr lang="ko-KR" altLang="en-US" sz="2400" b="1" dirty="0"/>
              <a:t>헤더</a:t>
            </a:r>
            <a:r>
              <a:rPr lang="en-US" altLang="ko-KR" sz="2000" b="1" dirty="0">
                <a:solidFill>
                  <a:schemeClr val="accent5"/>
                </a:solidFill>
              </a:rPr>
              <a:t>header</a:t>
            </a:r>
            <a:r>
              <a:rPr lang="ko-KR" altLang="en-US" sz="2400" dirty="0"/>
              <a:t>를 보여주거나 </a:t>
            </a:r>
            <a:r>
              <a:rPr lang="ko-KR" altLang="en-US" sz="2400" dirty="0" smtClean="0"/>
              <a:t>숨김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Insert -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셀을 현재 셀의 위나 아래에 </a:t>
            </a:r>
            <a:r>
              <a:rPr lang="ko-KR" altLang="en-US" sz="2400" dirty="0" smtClean="0"/>
              <a:t>추가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Kernel -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주피터 노트북의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코드를 실행하거나 </a:t>
            </a:r>
            <a:r>
              <a:rPr lang="ko-KR" altLang="en-US" sz="2400" dirty="0" smtClean="0"/>
              <a:t>중지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Widgets -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노트북 화면에서 만든 그래픽 사용자 요소를 </a:t>
            </a:r>
            <a:r>
              <a:rPr lang="ko-KR" altLang="en-US" sz="2400" dirty="0" smtClean="0"/>
              <a:t>저장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삭제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Help - </a:t>
            </a:r>
            <a:r>
              <a:rPr lang="ko-KR" altLang="en-US" sz="2400" dirty="0" smtClean="0"/>
              <a:t>주피터 </a:t>
            </a:r>
            <a:r>
              <a:rPr lang="ko-KR" altLang="en-US" sz="2400" dirty="0"/>
              <a:t>노트북의 도움말이나 키보드 단축키 등에 대한 상세한 </a:t>
            </a:r>
            <a:r>
              <a:rPr lang="ko-KR" altLang="en-US" sz="2400" dirty="0" smtClean="0"/>
              <a:t>정보 기록</a:t>
            </a:r>
            <a:endParaRPr lang="ko-KR" altLang="en-US" sz="2400" dirty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0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3" y="678469"/>
            <a:ext cx="10515600" cy="55228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/>
              <a:t>도구상자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노트북 파일의 저장</a:t>
            </a:r>
            <a:r>
              <a:rPr lang="en-US" altLang="ko-KR" dirty="0"/>
              <a:t>, </a:t>
            </a:r>
            <a:r>
              <a:rPr lang="ko-KR" altLang="en-US" dirty="0"/>
              <a:t>새로운 셀 만들기</a:t>
            </a:r>
            <a:r>
              <a:rPr lang="en-US" altLang="ko-KR" dirty="0"/>
              <a:t>, </a:t>
            </a:r>
            <a:r>
              <a:rPr lang="ko-KR" altLang="en-US" dirty="0"/>
              <a:t>셀 자르기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 err="1"/>
              <a:t>붙여넣기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 smtClean="0"/>
              <a:t>재실행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도구상자</a:t>
            </a:r>
            <a:r>
              <a:rPr lang="ko-KR" altLang="en-US" dirty="0" smtClean="0"/>
              <a:t> </a:t>
            </a:r>
            <a:r>
              <a:rPr lang="ko-KR" altLang="en-US" dirty="0"/>
              <a:t>아래에 있는 네모 </a:t>
            </a:r>
            <a:r>
              <a:rPr lang="ko-KR" altLang="en-US" dirty="0" err="1"/>
              <a:t>블럭을</a:t>
            </a:r>
            <a:r>
              <a:rPr lang="ko-KR" altLang="en-US" dirty="0"/>
              <a:t> </a:t>
            </a:r>
            <a:r>
              <a:rPr lang="ko-KR" altLang="en-US" dirty="0" smtClean="0"/>
              <a:t>셀 이라고 한다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셀을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다음 </a:t>
            </a:r>
            <a:r>
              <a:rPr lang="ko-KR" altLang="en-US" dirty="0"/>
              <a:t>칸에 </a:t>
            </a:r>
            <a:r>
              <a:rPr lang="ko-KR" altLang="en-US" dirty="0" smtClean="0"/>
              <a:t>결과가 </a:t>
            </a:r>
            <a:r>
              <a:rPr lang="ko-KR" altLang="en-US" dirty="0"/>
              <a:t>나타나서 </a:t>
            </a:r>
            <a:r>
              <a:rPr lang="ko-KR" altLang="en-US" dirty="0" smtClean="0"/>
              <a:t>수행과정을 </a:t>
            </a:r>
            <a:r>
              <a:rPr lang="ko-KR" altLang="en-US" dirty="0"/>
              <a:t>하나하나 살펴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셀과 셀 사이를 이동할 수 있는데 이때 실행 가능한 셀을 활성 셀 혹은 포커스 셀이라고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In [1], In [2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실행순서는</a:t>
            </a:r>
            <a:r>
              <a:rPr lang="ko-KR" altLang="en-US" dirty="0" smtClean="0"/>
              <a:t> 전체 </a:t>
            </a:r>
            <a:r>
              <a:rPr lang="ko-KR" altLang="en-US" dirty="0"/>
              <a:t>셀에서 어떤 순서로 셀이 </a:t>
            </a:r>
            <a:r>
              <a:rPr lang="ko-KR" altLang="en-US" dirty="0" err="1"/>
              <a:t>실행되는가를</a:t>
            </a:r>
            <a:r>
              <a:rPr lang="ko-KR" altLang="en-US" dirty="0"/>
              <a:t> 나타내는 중요한 </a:t>
            </a:r>
            <a:r>
              <a:rPr lang="ko-KR" altLang="en-US" dirty="0" smtClean="0"/>
              <a:t>표시이다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11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63781" y="598516"/>
            <a:ext cx="9975273" cy="5602779"/>
            <a:chOff x="667405" y="1255693"/>
            <a:chExt cx="7638420" cy="36066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772816"/>
              <a:ext cx="7622257" cy="3089572"/>
            </a:xfrm>
            <a:prstGeom prst="rect">
              <a:avLst/>
            </a:prstGeom>
          </p:spPr>
        </p:pic>
        <p:sp>
          <p:nvSpPr>
            <p:cNvPr id="6" name="TextBox 2"/>
            <p:cNvSpPr txBox="1"/>
            <p:nvPr/>
          </p:nvSpPr>
          <p:spPr>
            <a:xfrm>
              <a:off x="747494" y="1255693"/>
              <a:ext cx="543739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latin typeface="+mj-lt"/>
                </a:rPr>
                <a:t>메뉴</a:t>
              </a:r>
              <a:endParaRPr lang="ko-KR" altLang="en-US" sz="1400" dirty="0">
                <a:latin typeface="+mj-lt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1044024" y="1575014"/>
              <a:ext cx="63511" cy="19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5"/>
            <p:cNvSpPr txBox="1"/>
            <p:nvPr/>
          </p:nvSpPr>
          <p:spPr>
            <a:xfrm>
              <a:off x="1835696" y="1267237"/>
              <a:ext cx="90281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err="1" smtClean="0">
                  <a:latin typeface="+mj-lt"/>
                </a:rPr>
                <a:t>도구상자</a:t>
              </a:r>
              <a:endParaRPr lang="ko-KR" altLang="en-US" sz="1400" dirty="0">
                <a:latin typeface="+mj-lt"/>
              </a:endParaRPr>
            </a:p>
          </p:txBody>
        </p:sp>
        <p:cxnSp>
          <p:nvCxnSpPr>
            <p:cNvPr id="9" name="직선 화살표 연결선 8"/>
            <p:cNvCxnSpPr>
              <a:stCxn id="8" idx="2"/>
            </p:cNvCxnSpPr>
            <p:nvPr/>
          </p:nvCxnSpPr>
          <p:spPr>
            <a:xfrm flipH="1">
              <a:off x="1475656" y="1575014"/>
              <a:ext cx="811446" cy="62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48427" y="2860369"/>
              <a:ext cx="364202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latin typeface="+mj-lt"/>
                </a:rPr>
                <a:t>셀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3212976"/>
              <a:ext cx="965329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latin typeface="+mj-lt"/>
                </a:rPr>
                <a:t>실행 결과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092280" y="3717032"/>
              <a:ext cx="785793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latin typeface="+mj-lt"/>
                </a:rPr>
                <a:t>활성 셀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38980" y="4437112"/>
              <a:ext cx="1624163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+mj-lt"/>
                </a:rPr>
                <a:t>[1][2]</a:t>
              </a:r>
              <a:r>
                <a:rPr lang="ko-KR" altLang="en-US" sz="1400" dirty="0" smtClean="0">
                  <a:latin typeface="+mj-lt"/>
                </a:rPr>
                <a:t>는 실행 순서</a:t>
              </a:r>
              <a:endParaRPr lang="ko-KR" altLang="en-US" sz="1400" dirty="0">
                <a:latin typeface="+mj-lt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1706301" y="3870920"/>
              <a:ext cx="129395" cy="54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667405" y="1746684"/>
              <a:ext cx="7638420" cy="413350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7405" y="2204864"/>
              <a:ext cx="7638420" cy="335772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57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828098"/>
            <a:ext cx="10515600" cy="4351338"/>
          </a:xfrm>
        </p:spPr>
        <p:txBody>
          <a:bodyPr/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100</a:t>
            </a:r>
            <a:r>
              <a:rPr lang="ko-KR" altLang="en-US" dirty="0"/>
              <a:t>이라는 코드를 가지는 셀과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num</a:t>
            </a:r>
            <a:r>
              <a:rPr lang="en-US" altLang="ko-KR" dirty="0"/>
              <a:t> + 100</a:t>
            </a:r>
            <a:r>
              <a:rPr lang="ko-KR" altLang="en-US" dirty="0"/>
              <a:t>이라는 코드와 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함께 포함한 셀 만들기</a:t>
            </a:r>
            <a:endParaRPr lang="en-US" altLang="ko-KR" dirty="0" smtClean="0"/>
          </a:p>
          <a:p>
            <a:r>
              <a:rPr lang="ko-KR" altLang="en-US" dirty="0"/>
              <a:t>셀의 수행 번호는 코드의 배열 순서와 상관없이 대괄호에 나타난 번호 순서와 밀접한 관계를 가진다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84420" y="3003767"/>
            <a:ext cx="8423653" cy="3136966"/>
            <a:chOff x="1544537" y="1340768"/>
            <a:chExt cx="5697167" cy="23918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664" y="1340768"/>
              <a:ext cx="5694040" cy="101170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4537" y="2705323"/>
              <a:ext cx="5691020" cy="1027334"/>
            </a:xfrm>
            <a:prstGeom prst="rect">
              <a:avLst/>
            </a:prstGeom>
          </p:spPr>
        </p:pic>
        <p:sp>
          <p:nvSpPr>
            <p:cNvPr id="7" name="아래쪽 화살표 6"/>
            <p:cNvSpPr/>
            <p:nvPr/>
          </p:nvSpPr>
          <p:spPr>
            <a:xfrm>
              <a:off x="3995936" y="2422719"/>
              <a:ext cx="216024" cy="216024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11760" y="2060848"/>
              <a:ext cx="43204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11760" y="3429000"/>
              <a:ext cx="43204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283968" y="2377133"/>
              <a:ext cx="2007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/>
                <a:t>[4] </a:t>
              </a:r>
              <a:r>
                <a:rPr lang="ko-KR" altLang="en-US" sz="1100" dirty="0" smtClean="0"/>
                <a:t>셀을 한번 더 수행한 결과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805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주피터 </a:t>
            </a:r>
            <a:r>
              <a:rPr lang="ko-KR" altLang="en-US" dirty="0"/>
              <a:t>노트북과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노트북</a:t>
            </a:r>
            <a:r>
              <a:rPr lang="en-US" altLang="ko-KR" b="1" dirty="0"/>
              <a:t> </a:t>
            </a:r>
            <a:r>
              <a:rPr lang="en-US" altLang="ko-KR" b="1" dirty="0" err="1"/>
              <a:t>서버</a:t>
            </a:r>
            <a:r>
              <a:rPr lang="en-US" altLang="ko-KR" sz="2000" b="1" dirty="0" err="1">
                <a:solidFill>
                  <a:schemeClr val="accent5"/>
                </a:solidFill>
              </a:rPr>
              <a:t>notebook</a:t>
            </a:r>
            <a:r>
              <a:rPr lang="en-US" altLang="ko-KR" sz="2000" b="1" dirty="0">
                <a:solidFill>
                  <a:schemeClr val="accent5"/>
                </a:solidFill>
              </a:rPr>
              <a:t> server</a:t>
            </a:r>
          </a:p>
          <a:p>
            <a:pPr lvl="1"/>
            <a:r>
              <a:rPr lang="ko-KR" altLang="en-US" dirty="0"/>
              <a:t>사용자의 입력을 웹 환경에서 처리할 수 있는 서버</a:t>
            </a:r>
          </a:p>
          <a:p>
            <a:pPr lvl="1"/>
            <a:r>
              <a:rPr lang="ko-KR" altLang="en-US" dirty="0"/>
              <a:t>사용자의 입력이 들어오면 노트북 서버를 통해서 </a:t>
            </a:r>
            <a:r>
              <a:rPr lang="ko-KR" altLang="en-US"/>
              <a:t>커널을 </a:t>
            </a:r>
            <a:r>
              <a:rPr lang="ko-KR" altLang="en-US" smtClean="0"/>
              <a:t>구동</a:t>
            </a:r>
            <a:endParaRPr lang="en-US" altLang="ko-KR" dirty="0"/>
          </a:p>
          <a:p>
            <a:r>
              <a:rPr lang="ko-KR" altLang="en-US" b="1" dirty="0"/>
              <a:t>커널</a:t>
            </a:r>
            <a:r>
              <a:rPr lang="en-US" altLang="ko-KR" sz="2000" b="1" dirty="0">
                <a:solidFill>
                  <a:schemeClr val="accent5"/>
                </a:solidFill>
              </a:rPr>
              <a:t>kernel</a:t>
            </a:r>
          </a:p>
          <a:p>
            <a:pPr lvl="1"/>
            <a:r>
              <a:rPr lang="ko-KR" altLang="en-US" dirty="0"/>
              <a:t>사용자가 입력한 코드를 실제로 실행하는 프로그램</a:t>
            </a:r>
          </a:p>
          <a:p>
            <a:pPr lvl="1"/>
            <a:r>
              <a:rPr lang="ko-KR" altLang="en-US" dirty="0"/>
              <a:t>커널에서 구동된 실행 결과는 노트북 서버를 통해서 브라우저에 표시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719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TIP : </a:t>
            </a:r>
            <a:r>
              <a:rPr lang="ko-KR" altLang="en-US" smtClean="0"/>
              <a:t>알아두면 편리한 단축 키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276"/>
            <a:ext cx="9453387" cy="50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0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400" dirty="0"/>
              <a:t>사용자와 브라우저</a:t>
            </a:r>
            <a:r>
              <a:rPr lang="en-US" altLang="ko-KR" sz="3400" dirty="0"/>
              <a:t>, </a:t>
            </a:r>
            <a:r>
              <a:rPr lang="ko-KR" altLang="en-US" sz="3400" dirty="0"/>
              <a:t>노트북 서버와 커널과의 </a:t>
            </a:r>
            <a:r>
              <a:rPr lang="ko-KR" altLang="en-US" sz="3400" dirty="0" smtClean="0"/>
              <a:t>관계도</a:t>
            </a:r>
            <a:endParaRPr lang="ko-KR" altLang="en-US" sz="3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89956" y="2173471"/>
            <a:ext cx="10812087" cy="3245566"/>
            <a:chOff x="1024986" y="1844422"/>
            <a:chExt cx="6773377" cy="14395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986" y="1917133"/>
              <a:ext cx="966841" cy="975000"/>
            </a:xfrm>
            <a:prstGeom prst="rect">
              <a:avLst/>
            </a:prstGeom>
          </p:spPr>
        </p:pic>
        <p:sp>
          <p:nvSpPr>
            <p:cNvPr id="6" name="TextBox 2"/>
            <p:cNvSpPr txBox="1"/>
            <p:nvPr/>
          </p:nvSpPr>
          <p:spPr>
            <a:xfrm>
              <a:off x="1185240" y="3147450"/>
              <a:ext cx="505271" cy="13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/>
                <a:t>사용자</a:t>
              </a:r>
              <a:endParaRPr lang="ko-KR" altLang="en-US" sz="1400" dirty="0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2987824" y="3088277"/>
              <a:ext cx="630693" cy="13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/>
                <a:t>브라우저</a:t>
              </a:r>
              <a:endParaRPr lang="ko-KR" altLang="en-US" sz="1400" dirty="0"/>
            </a:p>
          </p:txBody>
        </p:sp>
        <p:sp>
          <p:nvSpPr>
            <p:cNvPr id="8" name="TextBox 13"/>
            <p:cNvSpPr txBox="1"/>
            <p:nvPr/>
          </p:nvSpPr>
          <p:spPr>
            <a:xfrm>
              <a:off x="6202370" y="2892133"/>
              <a:ext cx="1595993" cy="232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/>
                <a:t>사용자의 코드를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실제로 실행하는 프로그램</a:t>
              </a:r>
              <a:endParaRPr lang="ko-KR" altLang="en-US" sz="1400" dirty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1720" y="2142631"/>
              <a:ext cx="297957" cy="16912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10" name="오른쪽 화살표 9"/>
            <p:cNvSpPr/>
            <p:nvPr/>
          </p:nvSpPr>
          <p:spPr>
            <a:xfrm flipH="1">
              <a:off x="2051720" y="2401483"/>
              <a:ext cx="297957" cy="16912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544159" y="2142631"/>
              <a:ext cx="297957" cy="16912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12" name="오른쪽 화살표 11"/>
            <p:cNvSpPr/>
            <p:nvPr/>
          </p:nvSpPr>
          <p:spPr>
            <a:xfrm flipH="1">
              <a:off x="4544159" y="2401483"/>
              <a:ext cx="297957" cy="16912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909905" y="1943056"/>
              <a:ext cx="1036283" cy="9888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노트북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서버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6007146" y="2142631"/>
              <a:ext cx="297957" cy="16912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15" name="오른쪽 화살표 14"/>
            <p:cNvSpPr/>
            <p:nvPr/>
          </p:nvSpPr>
          <p:spPr>
            <a:xfrm flipH="1">
              <a:off x="6007146" y="2401483"/>
              <a:ext cx="297957" cy="16912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66061" y="1917133"/>
              <a:ext cx="1150197" cy="8763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커널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6371" y="1844422"/>
              <a:ext cx="2103661" cy="1050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410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부록 </a:t>
            </a:r>
            <a:r>
              <a:rPr lang="en-US" altLang="ko-KR"/>
              <a:t>A. </a:t>
            </a:r>
            <a:r>
              <a:rPr lang="ko-KR" altLang="en-US"/>
              <a:t>파이참 통합 개발환경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ko-KR" altLang="en-US" b="1" dirty="0"/>
              <a:t>통합 개발 환경</a:t>
            </a:r>
            <a:r>
              <a:rPr lang="en-US" altLang="ko-KR" sz="2000" b="1" dirty="0">
                <a:solidFill>
                  <a:schemeClr val="accent5"/>
                </a:solidFill>
              </a:rPr>
              <a:t>Integrated Development Environment, IDE</a:t>
            </a:r>
          </a:p>
          <a:p>
            <a:pPr lvl="1"/>
            <a:r>
              <a:rPr lang="en-US" altLang="ko-KR" dirty="0" err="1"/>
              <a:t>코딩과</a:t>
            </a:r>
            <a:r>
              <a:rPr lang="en-US" altLang="ko-KR" dirty="0"/>
              <a:t> </a:t>
            </a:r>
            <a:r>
              <a:rPr lang="en-US" altLang="ko-KR" dirty="0" err="1"/>
              <a:t>디버깅</a:t>
            </a:r>
            <a:r>
              <a:rPr lang="en-US" altLang="ko-KR" dirty="0"/>
              <a:t>, </a:t>
            </a:r>
            <a:r>
              <a:rPr lang="en-US" altLang="ko-KR" dirty="0" err="1"/>
              <a:t>번역</a:t>
            </a:r>
            <a:r>
              <a:rPr lang="en-US" altLang="ko-KR" dirty="0"/>
              <a:t>, </a:t>
            </a:r>
            <a:r>
              <a:rPr lang="en-US" altLang="ko-KR" dirty="0" err="1"/>
              <a:t>배포등의</a:t>
            </a:r>
            <a:r>
              <a:rPr lang="en-US" altLang="ko-KR" dirty="0"/>
              <a:t> </a:t>
            </a:r>
            <a:r>
              <a:rPr lang="en-US" altLang="ko-KR" dirty="0" err="1" smtClean="0"/>
              <a:t>작업을</a:t>
            </a:r>
            <a:r>
              <a:rPr lang="en-US" altLang="ko-KR" dirty="0" smtClean="0"/>
              <a:t> </a:t>
            </a:r>
            <a:r>
              <a:rPr lang="en-US" altLang="ko-KR" dirty="0" err="1"/>
              <a:t>수행하는</a:t>
            </a:r>
            <a:r>
              <a:rPr lang="en-US" altLang="ko-KR" dirty="0"/>
              <a:t> </a:t>
            </a:r>
            <a:r>
              <a:rPr lang="en-US" altLang="ko-KR" dirty="0" err="1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C/C++ </a:t>
            </a:r>
            <a:r>
              <a:rPr lang="ko-KR" altLang="en-US" dirty="0"/>
              <a:t>언어를 위해서는 </a:t>
            </a:r>
            <a:r>
              <a:rPr lang="en-US" altLang="ko-KR" dirty="0"/>
              <a:t>Visual Studio, </a:t>
            </a:r>
            <a:r>
              <a:rPr lang="en-US" altLang="ko-KR" dirty="0" err="1"/>
              <a:t>Xcode</a:t>
            </a:r>
            <a:r>
              <a:rPr lang="ko-KR" altLang="en-US" dirty="0"/>
              <a:t>와 같은 통합 개발 환경 </a:t>
            </a:r>
            <a:r>
              <a:rPr lang="ko-KR" altLang="en-US"/>
              <a:t>프로그램을 </a:t>
            </a:r>
            <a:r>
              <a:rPr lang="ko-KR" altLang="en-US" smtClean="0"/>
              <a:t>사용 </a:t>
            </a:r>
            <a:endParaRPr lang="ko-KR" altLang="en-US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언어의 개발을 위해서는 </a:t>
            </a:r>
            <a:r>
              <a:rPr lang="en-US" altLang="ko-KR" dirty="0"/>
              <a:t>Eclipse</a:t>
            </a:r>
            <a:r>
              <a:rPr lang="ko-KR" altLang="en-US" dirty="0"/>
              <a:t>등의 프로그램을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r>
              <a:rPr lang="ko-KR" altLang="en-US" b="1" dirty="0" smtClean="0"/>
              <a:t>아톰</a:t>
            </a:r>
            <a:r>
              <a:rPr lang="en-US" altLang="ko-KR" sz="2000" b="1" dirty="0">
                <a:solidFill>
                  <a:schemeClr val="accent5"/>
                </a:solidFill>
              </a:rPr>
              <a:t>Atom</a:t>
            </a:r>
            <a:r>
              <a:rPr lang="ko-KR" altLang="en-US" dirty="0"/>
              <a:t>과 </a:t>
            </a:r>
            <a:r>
              <a:rPr lang="ko-KR" altLang="en-US" b="1" dirty="0" err="1"/>
              <a:t>파이참</a:t>
            </a:r>
            <a:r>
              <a:rPr lang="en-US" altLang="ko-KR" sz="2000" b="1" dirty="0" err="1">
                <a:solidFill>
                  <a:schemeClr val="accent5"/>
                </a:solidFill>
              </a:rPr>
              <a:t>PyCharm</a:t>
            </a:r>
            <a:r>
              <a:rPr lang="en-US" altLang="ko-KR" dirty="0"/>
              <a:t>, </a:t>
            </a:r>
            <a:r>
              <a:rPr lang="ko-KR" altLang="en-US" b="1" dirty="0" err="1"/>
              <a:t>스파이더</a:t>
            </a:r>
            <a:r>
              <a:rPr lang="en-US" altLang="ko-KR" sz="2000" b="1" dirty="0" err="1">
                <a:solidFill>
                  <a:schemeClr val="accent5"/>
                </a:solidFill>
              </a:rPr>
              <a:t>Spyder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프로그래밍을 위한 통합 개발 환경</a:t>
            </a:r>
          </a:p>
          <a:p>
            <a:pPr lvl="1"/>
            <a:r>
              <a:rPr lang="ko-KR" altLang="en-US" dirty="0"/>
              <a:t>에디터</a:t>
            </a:r>
            <a:r>
              <a:rPr lang="en-US" altLang="ko-KR" dirty="0"/>
              <a:t>, </a:t>
            </a:r>
            <a:r>
              <a:rPr lang="ko-KR" altLang="en-US" dirty="0"/>
              <a:t>인터프리터와의 연동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코딩 스타일 자동 </a:t>
            </a:r>
            <a:r>
              <a:rPr lang="ko-KR" altLang="en-US" dirty="0" err="1"/>
              <a:t>수정등</a:t>
            </a:r>
            <a:r>
              <a:rPr lang="ko-KR" altLang="en-US" dirty="0"/>
              <a:t> 많은 편리한 기능을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788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Kernel </a:t>
            </a:r>
            <a:r>
              <a:rPr lang="en-US" altLang="ko-KR" sz="4000" dirty="0" err="1"/>
              <a:t>메뉴의</a:t>
            </a:r>
            <a:r>
              <a:rPr lang="en-US" altLang="ko-KR" sz="4000" dirty="0"/>
              <a:t> </a:t>
            </a:r>
            <a:r>
              <a:rPr lang="en-US" altLang="ko-KR" sz="4000" dirty="0" err="1"/>
              <a:t>하위</a:t>
            </a:r>
            <a:r>
              <a:rPr lang="en-US" altLang="ko-KR" sz="4000" dirty="0"/>
              <a:t> </a:t>
            </a:r>
            <a:r>
              <a:rPr lang="en-US" altLang="ko-KR" sz="4000" dirty="0" err="1" smtClean="0"/>
              <a:t>메뉴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/>
              <a:t>Interrupt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/>
              <a:t>Kernel</a:t>
            </a:r>
            <a:r>
              <a:rPr lang="ko-KR" altLang="en-US" dirty="0"/>
              <a:t>이 실행하고 있는 코드를 중지하는 명령</a:t>
            </a:r>
          </a:p>
          <a:p>
            <a:pPr lvl="1"/>
            <a:r>
              <a:rPr lang="en-US" altLang="ko-KR" dirty="0" err="1"/>
              <a:t>현재</a:t>
            </a:r>
            <a:r>
              <a:rPr lang="en-US" altLang="ko-KR" dirty="0"/>
              <a:t> </a:t>
            </a:r>
            <a:r>
              <a:rPr lang="en-US" altLang="ko-KR" dirty="0" err="1"/>
              <a:t>실행중인</a:t>
            </a:r>
            <a:r>
              <a:rPr lang="en-US" altLang="ko-KR" dirty="0"/>
              <a:t> </a:t>
            </a:r>
            <a:r>
              <a:rPr lang="en-US" altLang="ko-KR" dirty="0" err="1"/>
              <a:t>코드는</a:t>
            </a:r>
            <a:r>
              <a:rPr lang="en-US" altLang="ko-KR" dirty="0"/>
              <a:t> </a:t>
            </a:r>
            <a:r>
              <a:rPr lang="en-US" altLang="ko-KR" dirty="0" err="1"/>
              <a:t>셀의</a:t>
            </a:r>
            <a:r>
              <a:rPr lang="en-US" altLang="ko-KR" dirty="0"/>
              <a:t> </a:t>
            </a:r>
            <a:r>
              <a:rPr lang="en-US" altLang="ko-KR" dirty="0" err="1"/>
              <a:t>왼쪽에</a:t>
            </a:r>
            <a:r>
              <a:rPr lang="en-US" altLang="ko-KR" dirty="0"/>
              <a:t> [*]와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 smtClean="0"/>
              <a:t>나타</a:t>
            </a:r>
            <a:r>
              <a:rPr lang="ko-KR" altLang="en-US" dirty="0" smtClean="0"/>
              <a:t>남</a:t>
            </a:r>
            <a:endParaRPr lang="en-US" altLang="ko-KR" dirty="0"/>
          </a:p>
          <a:p>
            <a:pPr lvl="1"/>
            <a:r>
              <a:rPr lang="ko-KR" altLang="en-US" dirty="0"/>
              <a:t>실행이 완료되지 않은 상태에서 다음 </a:t>
            </a:r>
            <a:r>
              <a:rPr lang="ko-KR" altLang="en-US" dirty="0" smtClean="0"/>
              <a:t>셀 이동 시 </a:t>
            </a:r>
            <a:r>
              <a:rPr lang="ko-KR" altLang="en-US" dirty="0"/>
              <a:t>실행은 되지만 순차적인 코드의 경우 오류가 발생할 수도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Restart</a:t>
            </a:r>
          </a:p>
          <a:p>
            <a:pPr lvl="1"/>
            <a:r>
              <a:rPr lang="ko-KR" altLang="en-US" dirty="0" smtClean="0"/>
              <a:t>커널을 </a:t>
            </a:r>
            <a:r>
              <a:rPr lang="ko-KR" altLang="en-US" dirty="0" err="1"/>
              <a:t>재시작</a:t>
            </a:r>
            <a:endParaRPr lang="ko-KR" altLang="en-US" dirty="0"/>
          </a:p>
          <a:p>
            <a:pPr lvl="1"/>
            <a:r>
              <a:rPr lang="ko-KR" altLang="en-US" dirty="0" err="1"/>
              <a:t>코드상의</a:t>
            </a:r>
            <a:r>
              <a:rPr lang="ko-KR" altLang="en-US" dirty="0"/>
              <a:t> </a:t>
            </a:r>
            <a:r>
              <a:rPr lang="ko-KR" altLang="en-US" dirty="0" err="1"/>
              <a:t>수행결과는</a:t>
            </a:r>
            <a:r>
              <a:rPr lang="ko-KR" altLang="en-US" dirty="0"/>
              <a:t> </a:t>
            </a:r>
            <a:r>
              <a:rPr lang="ko-KR" altLang="en-US" dirty="0" err="1"/>
              <a:t>이전결과</a:t>
            </a:r>
            <a:r>
              <a:rPr lang="ko-KR" altLang="en-US" dirty="0"/>
              <a:t> 그대로 남아 있지만 실제로 변수들이 가진 값들은 모두 초기화 </a:t>
            </a:r>
            <a:r>
              <a:rPr lang="ko-KR" altLang="en-US" dirty="0" smtClean="0"/>
              <a:t>됨</a:t>
            </a:r>
            <a:endParaRPr lang="ko-KR" altLang="en-US" dirty="0"/>
          </a:p>
          <a:p>
            <a:r>
              <a:rPr lang="en-US" altLang="ko-KR" dirty="0"/>
              <a:t>Restart &amp; Clear </a:t>
            </a:r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err="1" smtClean="0"/>
              <a:t>커널이</a:t>
            </a:r>
            <a:r>
              <a:rPr lang="en-US" altLang="ko-KR" dirty="0" smtClean="0"/>
              <a:t> </a:t>
            </a:r>
            <a:r>
              <a:rPr lang="en-US" altLang="ko-KR" dirty="0" err="1"/>
              <a:t>다시</a:t>
            </a:r>
            <a:r>
              <a:rPr lang="en-US" altLang="ko-KR" dirty="0"/>
              <a:t> </a:t>
            </a:r>
            <a:r>
              <a:rPr lang="en-US" altLang="ko-KR" dirty="0" err="1"/>
              <a:t>구동되면서</a:t>
            </a:r>
            <a:r>
              <a:rPr lang="en-US" altLang="ko-KR" dirty="0"/>
              <a:t> </a:t>
            </a:r>
            <a:r>
              <a:rPr lang="en-US" altLang="ko-KR" dirty="0" err="1"/>
              <a:t>기존의</a:t>
            </a:r>
            <a:r>
              <a:rPr lang="en-US" altLang="ko-KR" dirty="0"/>
              <a:t> </a:t>
            </a:r>
            <a:r>
              <a:rPr lang="en-US" altLang="ko-KR" dirty="0" err="1"/>
              <a:t>수행했던</a:t>
            </a:r>
            <a:r>
              <a:rPr lang="en-US" altLang="ko-KR" dirty="0"/>
              <a:t> </a:t>
            </a:r>
            <a:r>
              <a:rPr lang="en-US" altLang="ko-KR" dirty="0" err="1"/>
              <a:t>결과물을</a:t>
            </a:r>
            <a:r>
              <a:rPr lang="en-US" altLang="ko-KR" dirty="0"/>
              <a:t> </a:t>
            </a:r>
            <a:r>
              <a:rPr lang="en-US" altLang="ko-KR" dirty="0" err="1"/>
              <a:t>모두</a:t>
            </a:r>
            <a:r>
              <a:rPr lang="en-US" altLang="ko-KR" dirty="0"/>
              <a:t> </a:t>
            </a:r>
            <a:r>
              <a:rPr lang="en-US" altLang="ko-KR" dirty="0" err="1"/>
              <a:t>소거</a:t>
            </a:r>
            <a:endParaRPr lang="en-US" altLang="ko-KR" dirty="0"/>
          </a:p>
          <a:p>
            <a:pPr lvl="1"/>
            <a:r>
              <a:rPr lang="ko-KR" altLang="en-US" dirty="0"/>
              <a:t>결과물은 사라지고 실행 순서를 나타내는 </a:t>
            </a:r>
            <a:r>
              <a:rPr lang="en-US" altLang="ko-KR" dirty="0"/>
              <a:t>[ ]</a:t>
            </a:r>
            <a:r>
              <a:rPr lang="ko-KR" altLang="en-US" dirty="0"/>
              <a:t>에는 빈 값이 표시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1" y="109410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커널 메뉴의 하위 메뉴</a:t>
            </a:r>
            <a:r>
              <a:rPr lang="en-US" altLang="ko-KR" dirty="0" smtClean="0"/>
              <a:t>	   Restart </a:t>
            </a:r>
            <a:r>
              <a:rPr lang="en-US" altLang="ko-KR" dirty="0"/>
              <a:t>&amp; Clear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후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436620000" descr="EMB000014d424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8" y="1762708"/>
            <a:ext cx="3175463" cy="41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254029392" descr="EMB000014d424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96" y="1904430"/>
            <a:ext cx="6709312" cy="192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4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r>
              <a:rPr lang="en-US" altLang="ko-KR" dirty="0"/>
              <a:t>Restart &amp; Run All </a:t>
            </a:r>
            <a:r>
              <a:rPr lang="ko-KR" altLang="en-US" dirty="0"/>
              <a:t>코드는 </a:t>
            </a:r>
            <a:r>
              <a:rPr lang="ko-KR" altLang="en-US" dirty="0" err="1"/>
              <a:t>재구동</a:t>
            </a:r>
            <a:r>
              <a:rPr lang="ko-KR" altLang="en-US" dirty="0"/>
              <a:t> 후 모든 코드를 순서대로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셀이 </a:t>
            </a:r>
            <a:r>
              <a:rPr lang="ko-KR" altLang="en-US" dirty="0"/>
              <a:t>나타나는 순서대로 </a:t>
            </a:r>
            <a:r>
              <a:rPr lang="en-US" altLang="ko-KR" dirty="0"/>
              <a:t>[1] [2] [3] [4]</a:t>
            </a:r>
            <a:r>
              <a:rPr lang="ko-KR" altLang="en-US" dirty="0"/>
              <a:t>와 같은 셀 수행 번호가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Kernel</a:t>
            </a:r>
            <a:r>
              <a:rPr lang="ko-KR" altLang="en-US" dirty="0"/>
              <a:t>이 </a:t>
            </a:r>
            <a:r>
              <a:rPr lang="ko-KR" altLang="en-US" dirty="0" err="1"/>
              <a:t>재구동된</a:t>
            </a:r>
            <a:r>
              <a:rPr lang="ko-KR" altLang="en-US" dirty="0"/>
              <a:t> 후 모든 코드를 </a:t>
            </a:r>
            <a:r>
              <a:rPr lang="ko-KR" altLang="en-US" dirty="0" smtClean="0"/>
              <a:t>실행한 화면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2670" y="2709949"/>
            <a:ext cx="23819478" cy="40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436624032" descr="EMB000014d42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70" y="3167148"/>
            <a:ext cx="8578734" cy="319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1326" y="1426614"/>
            <a:ext cx="10515600" cy="4351338"/>
          </a:xfrm>
        </p:spPr>
        <p:txBody>
          <a:bodyPr/>
          <a:lstStyle/>
          <a:p>
            <a:r>
              <a:rPr lang="en-US" altLang="ko-KR" dirty="0"/>
              <a:t>Python 3 </a:t>
            </a:r>
            <a:r>
              <a:rPr lang="ko-KR" altLang="en-US" dirty="0"/>
              <a:t>이외의 커널 이 있을 경우 </a:t>
            </a:r>
            <a:r>
              <a:rPr lang="en-US" altLang="ko-KR" dirty="0"/>
              <a:t>Change kernel </a:t>
            </a:r>
            <a:r>
              <a:rPr lang="ko-KR" altLang="en-US" dirty="0"/>
              <a:t>메뉴에서 다른 커널을 선택하는 것도 </a:t>
            </a:r>
            <a:r>
              <a:rPr lang="ko-KR" altLang="en-US" dirty="0" smtClean="0"/>
              <a:t>가능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Reconnect</a:t>
            </a:r>
          </a:p>
          <a:p>
            <a:pPr lvl="1"/>
            <a:r>
              <a:rPr lang="ko-KR" altLang="en-US" dirty="0" smtClean="0"/>
              <a:t>커널과의 </a:t>
            </a:r>
            <a:r>
              <a:rPr lang="ko-KR" altLang="en-US" dirty="0"/>
              <a:t>연결이 끊어졌을 경우 다시 </a:t>
            </a:r>
            <a:r>
              <a:rPr lang="ko-KR" altLang="en-US" dirty="0" smtClean="0"/>
              <a:t>연결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Shutdown</a:t>
            </a:r>
          </a:p>
          <a:p>
            <a:pPr lvl="1"/>
            <a:r>
              <a:rPr lang="ko-KR" altLang="en-US" dirty="0" smtClean="0"/>
              <a:t>커널과의 </a:t>
            </a:r>
            <a:r>
              <a:rPr lang="ko-KR" altLang="en-US" dirty="0"/>
              <a:t>연결을 완전히 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34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주피터 </a:t>
            </a:r>
            <a:r>
              <a:rPr lang="ko-KR" altLang="en-US" dirty="0"/>
              <a:t>노트북에서 </a:t>
            </a:r>
            <a:r>
              <a:rPr lang="ko-KR" altLang="en-US" dirty="0" err="1" smtClean="0"/>
              <a:t>마크다운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마크다운</a:t>
            </a:r>
            <a:r>
              <a:rPr lang="en-US" altLang="ko-KR" sz="2000" b="1" dirty="0" err="1">
                <a:solidFill>
                  <a:schemeClr val="accent5"/>
                </a:solidFill>
              </a:rPr>
              <a:t>markdown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 err="1" smtClean="0"/>
              <a:t>코드뿐만</a:t>
            </a:r>
            <a:r>
              <a:rPr lang="ko-KR" altLang="en-US" dirty="0" smtClean="0"/>
              <a:t> </a:t>
            </a:r>
            <a:r>
              <a:rPr lang="ko-KR" altLang="en-US" dirty="0"/>
              <a:t>아니라 읽기 쉬운 문서를 작성하는데도 유용</a:t>
            </a:r>
          </a:p>
          <a:p>
            <a:pPr lvl="1"/>
            <a:r>
              <a:rPr lang="ko-KR" altLang="en-US" dirty="0"/>
              <a:t>텍스트에 기반한 </a:t>
            </a:r>
            <a:r>
              <a:rPr lang="ko-KR" altLang="en-US" dirty="0" err="1"/>
              <a:t>마크업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 </a:t>
            </a:r>
            <a:r>
              <a:rPr lang="ko-KR" altLang="en-US" dirty="0"/>
              <a:t>간단한 </a:t>
            </a:r>
            <a:r>
              <a:rPr lang="ko-KR" altLang="en-US" dirty="0" smtClean="0"/>
              <a:t>문법으로 읽고 쓰기가 쉬움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상에서 문서를 빠르게 생성하고 직관적으로 </a:t>
            </a:r>
            <a:r>
              <a:rPr lang="ko-KR" altLang="en-US" dirty="0" smtClean="0"/>
              <a:t>관리 가능</a:t>
            </a:r>
            <a:endParaRPr lang="ko-KR" altLang="en-US" dirty="0"/>
          </a:p>
          <a:p>
            <a:r>
              <a:rPr lang="ko-KR" altLang="en-US" dirty="0" smtClean="0"/>
              <a:t>빈 </a:t>
            </a:r>
            <a:r>
              <a:rPr lang="ko-KR" altLang="en-US" dirty="0"/>
              <a:t>셀을 하나 만들어서 </a:t>
            </a:r>
            <a:r>
              <a:rPr lang="en-US" altLang="ko-KR" dirty="0"/>
              <a:t>Code</a:t>
            </a:r>
            <a:r>
              <a:rPr lang="ko-KR" altLang="en-US" dirty="0"/>
              <a:t>라는 이름의 </a:t>
            </a:r>
            <a:r>
              <a:rPr lang="ko-KR" altLang="en-US" dirty="0" err="1"/>
              <a:t>콤보박스</a:t>
            </a:r>
            <a:r>
              <a:rPr lang="ko-KR" altLang="en-US" dirty="0"/>
              <a:t> 메뉴에서 </a:t>
            </a:r>
            <a:r>
              <a:rPr lang="en-US" altLang="ko-KR" dirty="0"/>
              <a:t>Markdown</a:t>
            </a:r>
            <a:r>
              <a:rPr lang="ko-KR" altLang="en-US" dirty="0"/>
              <a:t>이라는 메뉴를 선택</a:t>
            </a:r>
          </a:p>
          <a:p>
            <a:r>
              <a:rPr lang="ko-KR" altLang="en-US" dirty="0"/>
              <a:t>기본 셀인 코드 셀은 </a:t>
            </a:r>
            <a:r>
              <a:rPr lang="ko-KR" altLang="en-US" dirty="0" err="1" smtClean="0"/>
              <a:t>마크다운</a:t>
            </a:r>
            <a:r>
              <a:rPr lang="ko-KR" altLang="en-US" dirty="0" smtClean="0"/>
              <a:t> </a:t>
            </a:r>
            <a:r>
              <a:rPr lang="ko-KR" altLang="en-US" dirty="0"/>
              <a:t>셀로 변경되었는데 이 때문에 코드 셀의 실행 순서를 나타내는 </a:t>
            </a:r>
            <a:r>
              <a:rPr lang="en-US" altLang="ko-KR" dirty="0"/>
              <a:t>In [ ]: </a:t>
            </a:r>
            <a:r>
              <a:rPr lang="ko-KR" altLang="en-US" dirty="0"/>
              <a:t>이 사라진다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20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코드 셀을 </a:t>
            </a:r>
            <a:r>
              <a:rPr lang="ko-KR" altLang="en-US" sz="4000" dirty="0" err="1" smtClean="0"/>
              <a:t>마크다운</a:t>
            </a:r>
            <a:r>
              <a:rPr lang="ko-KR" altLang="en-US" sz="4000" dirty="0" smtClean="0"/>
              <a:t> </a:t>
            </a:r>
            <a:r>
              <a:rPr lang="ko-KR" altLang="en-US" sz="4000" dirty="0"/>
              <a:t>셀로 변경하는 </a:t>
            </a:r>
            <a:r>
              <a:rPr lang="ko-KR" altLang="en-US" sz="4000" dirty="0" smtClean="0"/>
              <a:t>방법</a:t>
            </a:r>
            <a:endParaRPr lang="ko-KR" altLang="en-US" sz="4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503219" y="1869603"/>
            <a:ext cx="9419704" cy="3766427"/>
            <a:chOff x="899592" y="1916834"/>
            <a:chExt cx="7416825" cy="2520278"/>
          </a:xfrm>
        </p:grpSpPr>
        <p:grpSp>
          <p:nvGrpSpPr>
            <p:cNvPr id="5" name="그룹 4"/>
            <p:cNvGrpSpPr/>
            <p:nvPr/>
          </p:nvGrpSpPr>
          <p:grpSpPr>
            <a:xfrm>
              <a:off x="899592" y="1916834"/>
              <a:ext cx="7416825" cy="2304256"/>
              <a:chOff x="1331639" y="1988841"/>
              <a:chExt cx="5610624" cy="160018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1640" y="1988841"/>
                <a:ext cx="5610623" cy="36004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7622" y="2415432"/>
                <a:ext cx="902138" cy="744788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39" y="3212976"/>
                <a:ext cx="5610623" cy="376047"/>
              </a:xfrm>
              <a:prstGeom prst="rect">
                <a:avLst/>
              </a:prstGeom>
            </p:spPr>
          </p:pic>
          <p:sp>
            <p:nvSpPr>
              <p:cNvPr id="11" name="아래쪽 화살표 10"/>
              <p:cNvSpPr/>
              <p:nvPr/>
            </p:nvSpPr>
            <p:spPr>
              <a:xfrm>
                <a:off x="3851920" y="2420888"/>
                <a:ext cx="285030" cy="720080"/>
              </a:xfrm>
              <a:prstGeom prst="downArrow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475656" y="2370416"/>
              <a:ext cx="785793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latin typeface="+mj-lt"/>
                </a:rPr>
                <a:t>코드 셀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47664" y="4129335"/>
              <a:ext cx="1144865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err="1" smtClean="0">
                  <a:latin typeface="+mj-lt"/>
                </a:rPr>
                <a:t>마크다운</a:t>
              </a:r>
              <a:r>
                <a:rPr lang="ko-KR" altLang="en-US" sz="1400" dirty="0" smtClean="0">
                  <a:latin typeface="+mj-lt"/>
                </a:rPr>
                <a:t> 셀</a:t>
              </a:r>
              <a:endParaRPr lang="ko-KR" alt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78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694" y="66184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마</a:t>
            </a:r>
            <a:r>
              <a:rPr lang="ko-KR" altLang="en-US" dirty="0" smtClean="0"/>
              <a:t>크</a:t>
            </a:r>
            <a:r>
              <a:rPr lang="en-US" altLang="ko-KR" dirty="0" err="1" smtClean="0"/>
              <a:t>다운</a:t>
            </a:r>
            <a:r>
              <a:rPr lang="en-US" altLang="ko-KR" dirty="0" smtClean="0"/>
              <a:t> </a:t>
            </a:r>
            <a:r>
              <a:rPr lang="en-US" altLang="ko-KR" dirty="0" err="1"/>
              <a:t>셀에서</a:t>
            </a:r>
            <a:r>
              <a:rPr lang="en-US" altLang="ko-KR" dirty="0"/>
              <a:t> </a:t>
            </a:r>
            <a:r>
              <a:rPr lang="en-US" altLang="ko-KR" dirty="0" err="1"/>
              <a:t>입력한</a:t>
            </a:r>
            <a:r>
              <a:rPr lang="en-US" altLang="ko-KR" dirty="0"/>
              <a:t> </a:t>
            </a:r>
            <a:r>
              <a:rPr lang="en-US" altLang="ko-KR" dirty="0" err="1"/>
              <a:t>텍스트와</a:t>
            </a:r>
            <a:r>
              <a:rPr lang="en-US" altLang="ko-KR" dirty="0"/>
              <a:t> </a:t>
            </a:r>
            <a:r>
              <a:rPr lang="en-US" altLang="ko-KR" dirty="0" err="1"/>
              <a:t>코드</a:t>
            </a:r>
            <a:r>
              <a:rPr lang="en-US" altLang="ko-KR" dirty="0"/>
              <a:t> </a:t>
            </a:r>
            <a:r>
              <a:rPr lang="en-US" altLang="ko-KR" dirty="0" err="1"/>
              <a:t>명령어는</a:t>
            </a:r>
            <a:r>
              <a:rPr lang="en-US" altLang="ko-KR" dirty="0"/>
              <a:t> </a:t>
            </a:r>
            <a:r>
              <a:rPr lang="en-US" altLang="ko-KR" dirty="0" err="1"/>
              <a:t>커널에서</a:t>
            </a:r>
            <a:r>
              <a:rPr lang="en-US" altLang="ko-KR" dirty="0"/>
              <a:t> </a:t>
            </a:r>
            <a:r>
              <a:rPr lang="en-US" altLang="ko-KR" dirty="0" err="1"/>
              <a:t>실행되지</a:t>
            </a:r>
            <a:r>
              <a:rPr lang="en-US" altLang="ko-KR" dirty="0"/>
              <a:t> </a:t>
            </a:r>
            <a:r>
              <a:rPr lang="en-US" altLang="ko-KR" dirty="0" smtClean="0"/>
              <a:t>않</a:t>
            </a:r>
            <a:r>
              <a:rPr lang="ko-KR" altLang="en-US" dirty="0" smtClean="0"/>
              <a:t>음</a:t>
            </a:r>
            <a:endParaRPr lang="en-US" altLang="ko-KR" dirty="0"/>
          </a:p>
          <a:p>
            <a:r>
              <a:rPr lang="ko-KR" altLang="en-US" dirty="0"/>
              <a:t>코드 셀에서 입력한 명령만 </a:t>
            </a:r>
            <a:r>
              <a:rPr lang="ko-KR" altLang="en-US" dirty="0" smtClean="0"/>
              <a:t>커널에서 </a:t>
            </a:r>
            <a:r>
              <a:rPr lang="ko-KR" altLang="en-US" dirty="0"/>
              <a:t>실행</a:t>
            </a:r>
          </a:p>
          <a:p>
            <a:r>
              <a:rPr lang="ko-KR" altLang="en-US" dirty="0"/>
              <a:t>두 셀을 구분하는 방법은 실행 순서가 나타난 셀인지 </a:t>
            </a:r>
            <a:r>
              <a:rPr lang="ko-KR" altLang="en-US" dirty="0" err="1" smtClean="0"/>
              <a:t>아닌지로</a:t>
            </a:r>
            <a:r>
              <a:rPr lang="ko-KR" altLang="en-US" dirty="0" smtClean="0"/>
              <a:t> 구분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63372"/>
              </p:ext>
            </p:extLst>
          </p:nvPr>
        </p:nvGraphicFramePr>
        <p:xfrm>
          <a:off x="2098345" y="3318368"/>
          <a:ext cx="7596297" cy="2899551"/>
        </p:xfrm>
        <a:graphic>
          <a:graphicData uri="http://schemas.openxmlformats.org/drawingml/2006/table">
            <a:tbl>
              <a:tblPr/>
              <a:tblGrid>
                <a:gridCol w="7596297">
                  <a:extLst>
                    <a:ext uri="{9D8B030D-6E8A-4147-A177-3AD203B41FA5}">
                      <a16:colId xmlns:a16="http://schemas.microsoft.com/office/drawing/2014/main" xmlns="" val="1353714319"/>
                    </a:ext>
                  </a:extLst>
                </a:gridCol>
              </a:tblGrid>
              <a:tr h="28995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큰 제목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(H1)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작은 제목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(H2)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더 작은 제목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(H3)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####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더더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작은 제목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(H4)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#####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더더더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작은 제목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(H5)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######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더더더더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작은 제목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(H6)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645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56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065" y="32193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마크다운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셀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31" y="1825625"/>
            <a:ext cx="3989155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입력한 내용의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#</a:t>
            </a:r>
            <a:r>
              <a:rPr lang="ko-KR" altLang="en-US" dirty="0"/>
              <a:t>로 시작하는 부분은 글씨의 크기를 나타내는 명령어로 처리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의 </a:t>
            </a:r>
            <a:r>
              <a:rPr lang="ko-KR" altLang="en-US" dirty="0" err="1"/>
              <a:t>갯수가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개에서 </a:t>
            </a:r>
            <a:r>
              <a:rPr lang="en-US" altLang="ko-KR" dirty="0"/>
              <a:t>6</a:t>
            </a:r>
            <a:r>
              <a:rPr lang="ko-KR" altLang="en-US" dirty="0"/>
              <a:t>개로 변할 때마다 제목의 크기가 </a:t>
            </a:r>
            <a:r>
              <a:rPr lang="ko-KR" altLang="en-US" dirty="0" smtClean="0"/>
              <a:t>작아짐</a:t>
            </a:r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는 헤더를 나타내는 명령어로 최대 </a:t>
            </a:r>
            <a:r>
              <a:rPr lang="en-US" altLang="ko-KR" dirty="0"/>
              <a:t>6</a:t>
            </a:r>
            <a:r>
              <a:rPr lang="ko-KR" altLang="en-US" dirty="0"/>
              <a:t>개 까지 사용 가능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645095" y="1418508"/>
            <a:ext cx="7124675" cy="4567055"/>
            <a:chOff x="971600" y="1195007"/>
            <a:chExt cx="7124675" cy="45670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195007"/>
              <a:ext cx="7124675" cy="1338266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231215" y="2538978"/>
              <a:ext cx="376788" cy="428088"/>
            </a:xfrm>
            <a:prstGeom prst="down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445" y="2967066"/>
              <a:ext cx="7101830" cy="2794996"/>
            </a:xfrm>
            <a:prstGeom prst="rect">
              <a:avLst/>
            </a:prstGeom>
          </p:spPr>
        </p:pic>
        <p:sp>
          <p:nvSpPr>
            <p:cNvPr id="8" name="TextBox 4"/>
            <p:cNvSpPr txBox="1"/>
            <p:nvPr/>
          </p:nvSpPr>
          <p:spPr>
            <a:xfrm>
              <a:off x="4788024" y="2599133"/>
              <a:ext cx="174599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err="1" smtClean="0">
                  <a:latin typeface="+mj-lt"/>
                </a:rPr>
                <a:t>마크다운</a:t>
              </a:r>
              <a:r>
                <a:rPr lang="ko-KR" altLang="en-US" sz="1400" dirty="0" smtClean="0">
                  <a:latin typeface="+mj-lt"/>
                </a:rPr>
                <a:t> 셀의 수행</a:t>
              </a:r>
              <a:endParaRPr lang="ko-KR" alt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204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블럭</a:t>
            </a:r>
            <a:r>
              <a:rPr lang="ko-KR" altLang="en-US" sz="4000" dirty="0"/>
              <a:t> 인용구의 </a:t>
            </a:r>
            <a:r>
              <a:rPr lang="ko-KR" altLang="en-US" sz="4000" dirty="0" smtClean="0"/>
              <a:t>사용법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마크를 </a:t>
            </a:r>
            <a:r>
              <a:rPr lang="ko-KR" altLang="en-US" dirty="0"/>
              <a:t>하지 않고 “</a:t>
            </a:r>
            <a:r>
              <a:rPr lang="ko-KR" altLang="en-US" dirty="0" err="1"/>
              <a:t>블럭</a:t>
            </a:r>
            <a:r>
              <a:rPr lang="ko-KR" altLang="en-US" dirty="0"/>
              <a:t> </a:t>
            </a:r>
            <a:r>
              <a:rPr lang="ko-KR" altLang="en-US" dirty="0" err="1"/>
              <a:t>없음”과</a:t>
            </a:r>
            <a:r>
              <a:rPr lang="ko-KR" altLang="en-US" dirty="0"/>
              <a:t> 같은 텍스트를 입력하게 </a:t>
            </a:r>
            <a:r>
              <a:rPr lang="ko-KR" altLang="en-US" dirty="0" err="1" smtClean="0"/>
              <a:t>되면입력한</a:t>
            </a:r>
            <a:r>
              <a:rPr lang="ko-KR" altLang="en-US" dirty="0" smtClean="0"/>
              <a:t> </a:t>
            </a:r>
            <a:r>
              <a:rPr lang="ko-KR" altLang="en-US" dirty="0"/>
              <a:t>텍스트가 그대로 나타난다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“</a:t>
            </a:r>
            <a:r>
              <a:rPr lang="en-US" altLang="ko-KR" dirty="0"/>
              <a:t>&gt; </a:t>
            </a:r>
            <a:r>
              <a:rPr lang="ko-KR" altLang="en-US" dirty="0" err="1"/>
              <a:t>블럭</a:t>
            </a:r>
            <a:r>
              <a:rPr lang="ko-KR" altLang="en-US" dirty="0"/>
              <a:t> </a:t>
            </a:r>
            <a:r>
              <a:rPr lang="en-US" altLang="ko-KR" dirty="0"/>
              <a:t>1”</a:t>
            </a:r>
            <a:r>
              <a:rPr lang="ko-KR" altLang="en-US" dirty="0"/>
              <a:t>과 같이 </a:t>
            </a:r>
            <a:r>
              <a:rPr lang="en-US" altLang="ko-KR" dirty="0"/>
              <a:t>&gt; </a:t>
            </a:r>
            <a:r>
              <a:rPr lang="ko-KR" altLang="en-US" dirty="0"/>
              <a:t>마크를 한 후 문자를 입력하면 문자에 대한 들여쓰기가 이루어진다</a:t>
            </a:r>
            <a:r>
              <a:rPr lang="en-US" altLang="ko-KR" dirty="0"/>
              <a:t>. </a:t>
            </a:r>
            <a:r>
              <a:rPr lang="ko-KR" altLang="en-US" dirty="0"/>
              <a:t>만일 “</a:t>
            </a:r>
            <a:r>
              <a:rPr lang="en-US" altLang="ko-KR" dirty="0"/>
              <a:t>&gt;&gt; </a:t>
            </a:r>
            <a:r>
              <a:rPr lang="ko-KR" altLang="en-US" dirty="0" err="1"/>
              <a:t>블럭</a:t>
            </a:r>
            <a:r>
              <a:rPr lang="ko-KR" altLang="en-US" dirty="0"/>
              <a:t> </a:t>
            </a:r>
            <a:r>
              <a:rPr lang="en-US" altLang="ko-KR" dirty="0"/>
              <a:t>2”</a:t>
            </a:r>
            <a:r>
              <a:rPr lang="ko-KR" altLang="en-US" dirty="0"/>
              <a:t>와 같이 연속된 </a:t>
            </a:r>
            <a:r>
              <a:rPr lang="en-US" altLang="ko-KR" dirty="0"/>
              <a:t>&gt; </a:t>
            </a:r>
            <a:r>
              <a:rPr lang="ko-KR" altLang="en-US" dirty="0"/>
              <a:t>마크를 사용하게 된다면 한 칸 더 </a:t>
            </a:r>
            <a:r>
              <a:rPr lang="ko-KR" altLang="en-US" dirty="0" err="1"/>
              <a:t>들어쓰기가</a:t>
            </a:r>
            <a:r>
              <a:rPr lang="ko-KR" altLang="en-US" dirty="0"/>
              <a:t> 이루어진 </a:t>
            </a:r>
            <a:r>
              <a:rPr lang="ko-KR" altLang="en-US" dirty="0" err="1"/>
              <a:t>블럭이</a:t>
            </a:r>
            <a:r>
              <a:rPr lang="ko-KR" altLang="en-US" dirty="0"/>
              <a:t> 나타나게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830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블럭을</a:t>
            </a:r>
            <a:r>
              <a:rPr lang="ko-KR" altLang="en-US" sz="4000" dirty="0"/>
              <a:t> 이용한 </a:t>
            </a:r>
            <a:r>
              <a:rPr lang="ko-KR" altLang="en-US" sz="4000" dirty="0" smtClean="0"/>
              <a:t>들여쓰기</a:t>
            </a:r>
            <a:endParaRPr lang="ko-KR" altLang="en-US" sz="4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875276" y="1861336"/>
            <a:ext cx="8441448" cy="3791319"/>
            <a:chOff x="827583" y="1628800"/>
            <a:chExt cx="7417470" cy="340133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628800"/>
              <a:ext cx="7417469" cy="8153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3" y="3140968"/>
              <a:ext cx="7417469" cy="1889167"/>
            </a:xfrm>
            <a:prstGeom prst="rect">
              <a:avLst/>
            </a:prstGeom>
          </p:spPr>
        </p:pic>
        <p:sp>
          <p:nvSpPr>
            <p:cNvPr id="7" name="아래쪽 화살표 6"/>
            <p:cNvSpPr/>
            <p:nvPr/>
          </p:nvSpPr>
          <p:spPr>
            <a:xfrm>
              <a:off x="4231215" y="2538978"/>
              <a:ext cx="376788" cy="428088"/>
            </a:xfrm>
            <a:prstGeom prst="down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4788024" y="2599133"/>
              <a:ext cx="216758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err="1" smtClean="0">
                  <a:latin typeface="+mj-lt"/>
                </a:rPr>
                <a:t>블럭</a:t>
              </a:r>
              <a:r>
                <a:rPr lang="ko-KR" altLang="en-US" sz="1400" dirty="0" smtClean="0">
                  <a:latin typeface="+mj-lt"/>
                </a:rPr>
                <a:t> </a:t>
              </a:r>
              <a:r>
                <a:rPr lang="ko-KR" altLang="en-US" sz="1400" dirty="0" err="1" smtClean="0">
                  <a:latin typeface="+mj-lt"/>
                </a:rPr>
                <a:t>마크다운</a:t>
              </a:r>
              <a:r>
                <a:rPr lang="ko-KR" altLang="en-US" sz="1400" dirty="0" smtClean="0">
                  <a:latin typeface="+mj-lt"/>
                </a:rPr>
                <a:t> 셀의 수행</a:t>
              </a:r>
              <a:endParaRPr lang="ko-KR" alt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4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PyCharm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JetBrain</a:t>
            </a:r>
            <a:r>
              <a:rPr lang="en-US" altLang="ko-KR" dirty="0"/>
              <a:t> </a:t>
            </a:r>
            <a:r>
              <a:rPr lang="ko-KR" altLang="en-US" dirty="0"/>
              <a:t>사에서 개발한 </a:t>
            </a:r>
            <a:r>
              <a:rPr lang="ko-KR" altLang="en-US" dirty="0" err="1"/>
              <a:t>파이썬</a:t>
            </a:r>
            <a:r>
              <a:rPr lang="ko-KR" altLang="en-US" dirty="0"/>
              <a:t> 개발도구</a:t>
            </a:r>
          </a:p>
          <a:p>
            <a:r>
              <a:rPr lang="en-US" altLang="ko-KR" dirty="0"/>
              <a:t>Professional </a:t>
            </a:r>
            <a:r>
              <a:rPr lang="ko-KR" altLang="en-US" dirty="0"/>
              <a:t>버전과 </a:t>
            </a:r>
            <a:r>
              <a:rPr lang="en-US" altLang="ko-KR" dirty="0"/>
              <a:t>Community </a:t>
            </a:r>
            <a:r>
              <a:rPr lang="ko-KR" altLang="en-US" dirty="0" smtClean="0"/>
              <a:t>버전이 있음</a:t>
            </a:r>
            <a:endParaRPr lang="ko-KR" altLang="en-US" dirty="0"/>
          </a:p>
          <a:p>
            <a:r>
              <a:rPr lang="en-US" altLang="ko-KR" dirty="0"/>
              <a:t>Community </a:t>
            </a:r>
            <a:r>
              <a:rPr lang="ko-KR" altLang="en-US" dirty="0"/>
              <a:t>버전의 경우 오픈소스이며 아파치 </a:t>
            </a:r>
            <a:r>
              <a:rPr lang="en-US" altLang="ko-KR" dirty="0"/>
              <a:t>2.0 </a:t>
            </a:r>
            <a:r>
              <a:rPr lang="ko-KR" altLang="en-US" dirty="0"/>
              <a:t>라이센스로 무료 </a:t>
            </a:r>
            <a:r>
              <a:rPr lang="ko-KR" altLang="en-US" dirty="0" smtClean="0"/>
              <a:t>배포됨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https://www.jetbrains.com/pycharm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다운로드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28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88054"/>
              </p:ext>
            </p:extLst>
          </p:nvPr>
        </p:nvGraphicFramePr>
        <p:xfrm>
          <a:off x="489066" y="257211"/>
          <a:ext cx="11049000" cy="6322720"/>
        </p:xfrm>
        <a:graphic>
          <a:graphicData uri="http://schemas.openxmlformats.org/drawingml/2006/table">
            <a:tbl>
              <a:tblPr/>
              <a:tblGrid>
                <a:gridCol w="2898786">
                  <a:extLst>
                    <a:ext uri="{9D8B030D-6E8A-4147-A177-3AD203B41FA5}">
                      <a16:colId xmlns:a16="http://schemas.microsoft.com/office/drawing/2014/main" xmlns="" val="2921336894"/>
                    </a:ext>
                  </a:extLst>
                </a:gridCol>
                <a:gridCol w="8150214">
                  <a:extLst>
                    <a:ext uri="{9D8B030D-6E8A-4147-A177-3AD203B41FA5}">
                      <a16:colId xmlns:a16="http://schemas.microsoft.com/office/drawing/2014/main" xmlns="" val="738955171"/>
                    </a:ext>
                  </a:extLst>
                </a:gridCol>
              </a:tblGrid>
              <a:tr h="22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마크다운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기호</a:t>
                      </a: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하는 일</a:t>
                      </a: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3970859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A.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순서 있는 목록을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이때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1. 2. 3.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으로 하던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1. 1. 1.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하던 표시되는 순서는 모두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1. 2. 3.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으로 동일하다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들여쓰기를 이용하여 하위 항목을 생성하는 것도 가능하다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8167177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 </a:t>
                      </a: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글머리 기호를 표시한다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들여쓰기가 가능하다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5154727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 </a:t>
                      </a: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글머리 기호를 표시한다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들여쓰기가 가능하며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위의 기호와 동일하다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2648614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글머리 기호를 표시한다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들여쓰기가 가능하며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위의 기호와 동일하다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866902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&lt;pre&gt; ~ &lt;/pre&gt;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혹은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``` ~ ```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있는 부분을 있는 그대로 화면에 표시한다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예들 들어 순서 있는 목록이나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글머리 기호를 화면에 나타내는데 사용할 수 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0720560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**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**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혹은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__ ~ __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있는 부분을 볼드체 글꼴로 출력한다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623808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*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혹은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_ ~ _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있는 부분을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이탤릭체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글꼴로 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874" marR="49874" marT="13789" marB="137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84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46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sz="3600" b="1" dirty="0" smtClean="0">
                <a:solidFill>
                  <a:schemeClr val="accent5"/>
                </a:solidFill>
              </a:rPr>
              <a:t>hyperlink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방법으로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내용을 입력한 후 수행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75196"/>
              </p:ext>
            </p:extLst>
          </p:nvPr>
        </p:nvGraphicFramePr>
        <p:xfrm>
          <a:off x="2035381" y="2398427"/>
          <a:ext cx="8023018" cy="644031"/>
        </p:xfrm>
        <a:graphic>
          <a:graphicData uri="http://schemas.openxmlformats.org/drawingml/2006/table">
            <a:tbl>
              <a:tblPr/>
              <a:tblGrid>
                <a:gridCol w="8023018">
                  <a:extLst>
                    <a:ext uri="{9D8B030D-6E8A-4147-A177-3AD203B41FA5}">
                      <a16:colId xmlns:a16="http://schemas.microsoft.com/office/drawing/2014/main" xmlns="" val="2620649307"/>
                    </a:ext>
                  </a:extLst>
                </a:gridCol>
              </a:tblGrid>
              <a:tr h="644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1C3D62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b="1" kern="0" spc="0" dirty="0">
                          <a:solidFill>
                            <a:srgbClr val="1C3D62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</a:t>
                      </a:r>
                      <a:r>
                        <a:rPr lang="en-US" altLang="ko-KR" sz="1800" b="1" kern="0" spc="0" dirty="0">
                          <a:solidFill>
                            <a:srgbClr val="1C3D62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](</a:t>
                      </a:r>
                      <a:r>
                        <a:rPr lang="ko-KR" altLang="en-US" sz="1800" b="1" kern="0" spc="0" dirty="0">
                          <a:solidFill>
                            <a:srgbClr val="1C3D62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텍스트에 대한 </a:t>
                      </a:r>
                      <a:r>
                        <a:rPr lang="ko-KR" altLang="en-US" sz="1800" b="1" kern="0" spc="0" dirty="0" err="1">
                          <a:solidFill>
                            <a:srgbClr val="1C3D62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하이버</a:t>
                      </a:r>
                      <a:r>
                        <a:rPr lang="ko-KR" altLang="en-US" sz="1800" b="1" kern="0" spc="0" dirty="0">
                          <a:solidFill>
                            <a:srgbClr val="1C3D62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링크</a:t>
                      </a:r>
                      <a:r>
                        <a:rPr lang="en-US" altLang="ko-KR" sz="1800" b="1" kern="0" spc="0" dirty="0">
                          <a:solidFill>
                            <a:srgbClr val="1C3D62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481832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35399"/>
              </p:ext>
            </p:extLst>
          </p:nvPr>
        </p:nvGraphicFramePr>
        <p:xfrm>
          <a:off x="2151761" y="4064147"/>
          <a:ext cx="7906638" cy="541104"/>
        </p:xfrm>
        <a:graphic>
          <a:graphicData uri="http://schemas.openxmlformats.org/drawingml/2006/table">
            <a:tbl>
              <a:tblPr/>
              <a:tblGrid>
                <a:gridCol w="7906638">
                  <a:extLst>
                    <a:ext uri="{9D8B030D-6E8A-4147-A177-3AD203B41FA5}">
                      <a16:colId xmlns:a16="http://schemas.microsoft.com/office/drawing/2014/main" xmlns="" val="552708462"/>
                    </a:ext>
                  </a:extLst>
                </a:gridCol>
              </a:tblGrid>
              <a:tr h="5411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생능출판사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](</a:t>
                      </a:r>
                      <a:r>
                        <a:rPr lang="en-US" sz="1800" kern="0" spc="0" dirty="0">
                          <a:solidFill>
                            <a:srgbClr val="800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hlinkClick r:id="rId2"/>
                        </a:rPr>
                        <a:t>https://www.booksr.co.kr/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926340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436631376" descr="EMB000014d425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61" y="4891044"/>
            <a:ext cx="7906638" cy="5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92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7" y="595341"/>
            <a:ext cx="10515600" cy="4351338"/>
          </a:xfrm>
        </p:spPr>
        <p:txBody>
          <a:bodyPr/>
          <a:lstStyle/>
          <a:p>
            <a:r>
              <a:rPr lang="en-US" altLang="ko-KR" dirty="0"/>
              <a:t>[ ] </a:t>
            </a:r>
            <a:r>
              <a:rPr lang="ko-KR" altLang="en-US" dirty="0"/>
              <a:t>부분을 생략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78676" y="2294312"/>
            <a:ext cx="22678802" cy="69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371410088" descr="EMB000014d425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3" y="1521229"/>
            <a:ext cx="8179724" cy="5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941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이미지 </a:t>
            </a:r>
            <a:r>
              <a:rPr lang="ko-KR" altLang="en-US" sz="4000" smtClean="0"/>
              <a:t>파일 가져오기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/>
          <a:lstStyle/>
          <a:p>
            <a:r>
              <a:rPr lang="ko-KR" altLang="en-US" dirty="0"/>
              <a:t>현재 디렉토리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images</a:t>
            </a:r>
            <a:r>
              <a:rPr lang="ko-KR" altLang="en-US" dirty="0" smtClean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logo.gif</a:t>
            </a:r>
            <a:r>
              <a:rPr lang="ko-KR" altLang="en-US" dirty="0"/>
              <a:t>라는 이미지 파일이 있을 경우 다음과 같은 경로를 설정하여 이미지 파일을 </a:t>
            </a:r>
            <a:r>
              <a:rPr lang="ko-KR" altLang="en-US" dirty="0" smtClean="0"/>
              <a:t>가져 올 수 있음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/>
              <a:t>파일의 이미지를 가져오는 방법과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인터넷 주소를 이용하여 출판사의 </a:t>
            </a:r>
            <a:r>
              <a:rPr lang="ko-KR" altLang="en-US" dirty="0" smtClean="0"/>
              <a:t>로고 삽입 가능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01626"/>
              </p:ext>
            </p:extLst>
          </p:nvPr>
        </p:nvGraphicFramePr>
        <p:xfrm>
          <a:off x="1968881" y="3694715"/>
          <a:ext cx="6892486" cy="478273"/>
        </p:xfrm>
        <a:graphic>
          <a:graphicData uri="http://schemas.openxmlformats.org/drawingml/2006/table">
            <a:tbl>
              <a:tblPr/>
              <a:tblGrid>
                <a:gridCol w="6892486">
                  <a:extLst>
                    <a:ext uri="{9D8B030D-6E8A-4147-A177-3AD203B41FA5}">
                      <a16:colId xmlns:a16="http://schemas.microsoft.com/office/drawing/2014/main" xmlns="" val="417902767"/>
                    </a:ext>
                  </a:extLst>
                </a:gridCol>
              </a:tblGrid>
              <a:tr h="4782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img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src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="../images/logo.gif“&gt;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53777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49608"/>
              </p:ext>
            </p:extLst>
          </p:nvPr>
        </p:nvGraphicFramePr>
        <p:xfrm>
          <a:off x="1968881" y="5299859"/>
          <a:ext cx="6892486" cy="474726"/>
        </p:xfrm>
        <a:graphic>
          <a:graphicData uri="http://schemas.openxmlformats.org/drawingml/2006/table">
            <a:tbl>
              <a:tblPr/>
              <a:tblGrid>
                <a:gridCol w="6892486">
                  <a:extLst>
                    <a:ext uri="{9D8B030D-6E8A-4147-A177-3AD203B41FA5}">
                      <a16:colId xmlns:a16="http://schemas.microsoft.com/office/drawing/2014/main" xmlns="" val="61182166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img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src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="https://www.booksr.co.kr/images/common/logo.jpg"&gt;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378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48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8613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인터넷 주소를 이용하여 출판사의 로고를 표시한 결과</a:t>
            </a: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548" y="1629294"/>
            <a:ext cx="17027645" cy="87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53634744" descr="EMB000014d42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48" y="2086494"/>
            <a:ext cx="8136143" cy="12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78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주피터 </a:t>
            </a:r>
            <a:r>
              <a:rPr lang="ko-KR" altLang="en-US" dirty="0"/>
              <a:t>노트북의 명령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주피터 노트북은 </a:t>
            </a:r>
            <a:r>
              <a:rPr lang="ko-KR" altLang="en-US" dirty="0" err="1" smtClean="0"/>
              <a:t>명령모드와</a:t>
            </a:r>
            <a:r>
              <a:rPr lang="ko-KR" altLang="en-US" dirty="0" smtClean="0"/>
              <a:t> </a:t>
            </a:r>
            <a:r>
              <a:rPr lang="ko-KR" altLang="en-US" dirty="0" err="1"/>
              <a:t>입력모드의</a:t>
            </a:r>
            <a:r>
              <a:rPr lang="ko-KR" altLang="en-US" dirty="0"/>
              <a:t> 두 가지 모드가 존재</a:t>
            </a:r>
          </a:p>
          <a:p>
            <a:r>
              <a:rPr lang="ko-KR" altLang="en-US" dirty="0"/>
              <a:t>코드 셀의 입력 전 모습</a:t>
            </a:r>
            <a:r>
              <a:rPr lang="en-US" altLang="ko-KR" dirty="0"/>
              <a:t>(</a:t>
            </a:r>
            <a:r>
              <a:rPr lang="ko-KR" altLang="en-US" dirty="0"/>
              <a:t>편집 모드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 </a:t>
            </a:r>
            <a:r>
              <a:rPr lang="ko-KR" altLang="en-US" dirty="0"/>
              <a:t>셀의 입력과 코드 실행 후의 모습</a:t>
            </a:r>
            <a:r>
              <a:rPr lang="en-US" altLang="ko-KR" dirty="0"/>
              <a:t>(</a:t>
            </a:r>
            <a:r>
              <a:rPr lang="ko-KR" altLang="en-US" dirty="0"/>
              <a:t>명령 모드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437890360" descr="EMB000014d42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31" y="2951018"/>
            <a:ext cx="9404138" cy="60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1" name="_x437892808" descr="EMB000014d425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31" y="4457814"/>
            <a:ext cx="9383697" cy="96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69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78221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명령 입력 </a:t>
            </a:r>
            <a:r>
              <a:rPr lang="ko-KR" altLang="en-US" dirty="0"/>
              <a:t>후 </a:t>
            </a:r>
            <a:r>
              <a:rPr lang="ko-KR" altLang="en-US" dirty="0" smtClean="0"/>
              <a:t>실행 시 </a:t>
            </a:r>
            <a:r>
              <a:rPr lang="ko-KR" altLang="en-US" dirty="0"/>
              <a:t>셀의 테두리 색상이 하늘색으로 변하고 코드가 수행되며 그 결과가 </a:t>
            </a:r>
            <a:r>
              <a:rPr lang="ko-KR" altLang="en-US" dirty="0" smtClean="0"/>
              <a:t>나타남</a:t>
            </a:r>
            <a:endParaRPr lang="en-US" altLang="ko-KR" dirty="0"/>
          </a:p>
          <a:p>
            <a:r>
              <a:rPr lang="ko-KR" altLang="en-US" dirty="0" smtClean="0"/>
              <a:t>녹색 </a:t>
            </a:r>
            <a:r>
              <a:rPr lang="ko-KR" altLang="en-US" dirty="0"/>
              <a:t>테두리 선이 나타나는 </a:t>
            </a:r>
            <a:r>
              <a:rPr lang="ko-KR" altLang="en-US" dirty="0" smtClean="0"/>
              <a:t>경우 </a:t>
            </a:r>
            <a:r>
              <a:rPr lang="ko-KR" altLang="en-US" b="1" dirty="0"/>
              <a:t>편집 모드</a:t>
            </a:r>
            <a:r>
              <a:rPr lang="en-US" altLang="ko-KR" sz="2000" b="1" dirty="0">
                <a:solidFill>
                  <a:schemeClr val="accent5"/>
                </a:solidFill>
              </a:rPr>
              <a:t>edit mode</a:t>
            </a:r>
          </a:p>
          <a:p>
            <a:r>
              <a:rPr lang="ko-KR" altLang="en-US" dirty="0" smtClean="0"/>
              <a:t>하늘색 </a:t>
            </a:r>
            <a:r>
              <a:rPr lang="ko-KR" altLang="en-US" dirty="0"/>
              <a:t>테두리 셀이 나타나는 </a:t>
            </a:r>
            <a:r>
              <a:rPr lang="ko-KR" altLang="en-US" dirty="0" smtClean="0"/>
              <a:t>경우 </a:t>
            </a:r>
            <a:r>
              <a:rPr lang="ko-KR" altLang="en-US" b="1" dirty="0"/>
              <a:t>명령 모드</a:t>
            </a:r>
            <a:r>
              <a:rPr lang="en-US" altLang="ko-KR" sz="2000" b="1" dirty="0">
                <a:solidFill>
                  <a:schemeClr val="accent5"/>
                </a:solidFill>
              </a:rPr>
              <a:t>command mode</a:t>
            </a:r>
          </a:p>
          <a:p>
            <a:r>
              <a:rPr lang="ko-KR" altLang="en-US" dirty="0" smtClean="0"/>
              <a:t>명령 </a:t>
            </a:r>
            <a:r>
              <a:rPr lang="ko-KR" altLang="en-US" dirty="0"/>
              <a:t>모드에 있을 경우 키보드 단축 키를 사용하여 셀을 복사하거나 화살표 키를 사용하여 셀 </a:t>
            </a:r>
            <a:r>
              <a:rPr lang="ko-KR" altLang="en-US" dirty="0" smtClean="0"/>
              <a:t>간 이동 가능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15580" y="3859025"/>
            <a:ext cx="7560840" cy="2132532"/>
            <a:chOff x="251520" y="1484784"/>
            <a:chExt cx="7560840" cy="21325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2367" y="1600721"/>
              <a:ext cx="3240360" cy="85648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63" y="1614107"/>
              <a:ext cx="3238897" cy="84309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" name="TextBox 5"/>
            <p:cNvSpPr txBox="1"/>
            <p:nvPr/>
          </p:nvSpPr>
          <p:spPr>
            <a:xfrm>
              <a:off x="1691680" y="2708920"/>
              <a:ext cx="965329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편집 모드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676168" y="2706906"/>
              <a:ext cx="965329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명령 모드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041830" y="3232343"/>
              <a:ext cx="1980220" cy="3849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ESC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키를 이용한 전환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79912" y="2132856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3779912" y="2492896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51520" y="1484784"/>
              <a:ext cx="3456384" cy="163103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9129" y="1498691"/>
              <a:ext cx="3463231" cy="163103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091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명령 모드에서 </a:t>
            </a:r>
            <a:r>
              <a:rPr lang="ko-KR" altLang="en-US" sz="4000" dirty="0" err="1"/>
              <a:t>사용가능한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단축키</a:t>
            </a:r>
            <a:endParaRPr lang="ko-KR" altLang="en-US" sz="4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47516"/>
              </p:ext>
            </p:extLst>
          </p:nvPr>
        </p:nvGraphicFramePr>
        <p:xfrm>
          <a:off x="692727" y="1108727"/>
          <a:ext cx="10806546" cy="6353556"/>
        </p:xfrm>
        <a:graphic>
          <a:graphicData uri="http://schemas.openxmlformats.org/drawingml/2006/table">
            <a:tbl>
              <a:tblPr/>
              <a:tblGrid>
                <a:gridCol w="2835175">
                  <a:extLst>
                    <a:ext uri="{9D8B030D-6E8A-4147-A177-3AD203B41FA5}">
                      <a16:colId xmlns:a16="http://schemas.microsoft.com/office/drawing/2014/main" xmlns="" val="4283441203"/>
                    </a:ext>
                  </a:extLst>
                </a:gridCol>
                <a:gridCol w="7971371">
                  <a:extLst>
                    <a:ext uri="{9D8B030D-6E8A-4147-A177-3AD203B41FA5}">
                      <a16:colId xmlns:a16="http://schemas.microsoft.com/office/drawing/2014/main" xmlns="" val="2390963523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명령 모드 단축키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하는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0520848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UP/DOWN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k, j 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셀 간의 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(UP),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(DOWN)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이동 기능을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키와 동일하며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j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DOWN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키와 동일하다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45990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노트북 파일을 저장한다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377299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 셀 유형으로 변환시킨다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235651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마크다운 셀 유형으로 변환시킨다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039417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1, 2, 3, 4, 5, 6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큰 제목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부터 작은 제목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H6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까지 셀을 수정한다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132815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셀 위에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(above)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새로운 셀을 만든다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903293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셀 아래에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(below)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새로운 셀을 만든다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598409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 + 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 연속 입력하여 현재 셀을 삭제한다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015046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셀 삭제 명령을 취소한다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047265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선택된 셀을 복사한다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563272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복사된 셀을 현재 선택된 셀 아래에 붙여 넣는다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115872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Shift + UP/DOWN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여러 셀을 동시에 선택한다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767432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Shift + m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선택된 여러 셀을 합병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(merge)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하여 하나의 셀로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945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10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부록 </a:t>
            </a:r>
            <a:r>
              <a:rPr lang="en-US" altLang="ko-KR" sz="4000"/>
              <a:t>C. </a:t>
            </a:r>
            <a:r>
              <a:rPr lang="ko-KR" altLang="en-US" sz="4000"/>
              <a:t>클라우드 환경의 파이썬 개발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구글의 </a:t>
            </a:r>
            <a:r>
              <a:rPr lang="en-US" altLang="ko-KR" b="1" dirty="0" err="1">
                <a:solidFill>
                  <a:schemeClr val="accent5"/>
                </a:solidFill>
              </a:rPr>
              <a:t>Colaboratory</a:t>
            </a:r>
            <a:r>
              <a:rPr lang="ko-KR" altLang="en-US" dirty="0"/>
              <a:t>는 </a:t>
            </a:r>
            <a:r>
              <a:rPr lang="ko-KR" altLang="en-US" dirty="0" err="1"/>
              <a:t>클라우드</a:t>
            </a:r>
            <a:r>
              <a:rPr lang="ko-KR" altLang="en-US" dirty="0"/>
              <a:t> 환경에서 주피터 노트북 기반의 </a:t>
            </a:r>
            <a:r>
              <a:rPr lang="ko-KR" altLang="en-US" dirty="0" err="1"/>
              <a:t>파이썬</a:t>
            </a:r>
            <a:r>
              <a:rPr lang="ko-KR" altLang="en-US" dirty="0"/>
              <a:t> 개발을 위한 탁월한 환경을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</a:t>
            </a:r>
            <a:r>
              <a:rPr lang="ko-KR" altLang="en-US" dirty="0" smtClean="0"/>
              <a:t> 줄여서 </a:t>
            </a:r>
            <a:r>
              <a:rPr lang="en-US" altLang="ko-KR" b="1" dirty="0" err="1" smtClean="0">
                <a:solidFill>
                  <a:schemeClr val="accent5"/>
                </a:solidFill>
              </a:rPr>
              <a:t>colab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r>
              <a:rPr lang="ko-KR" altLang="en-US" dirty="0"/>
              <a:t>주피터 노트북을 구글의 서버에서 구동시켜 사용자가 이 서버에 접속하는 방식으로 </a:t>
            </a:r>
            <a:r>
              <a:rPr lang="ko-KR" altLang="en-US" dirty="0" err="1"/>
              <a:t>파이썬을</a:t>
            </a:r>
            <a:r>
              <a:rPr lang="ko-KR" altLang="en-US" dirty="0"/>
              <a:t> 이용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4919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Colab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400" dirty="0" err="1" smtClean="0"/>
              <a:t>파이썬을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설치하지 않고도 웹 브라우저를 이용하여 주피터 노트북에서 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사용할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514350" indent="-514350" fontAlgn="base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400" dirty="0" smtClean="0"/>
              <a:t>다른 </a:t>
            </a:r>
            <a:r>
              <a:rPr lang="ko-KR" altLang="en-US" sz="2400" dirty="0"/>
              <a:t>사용자들과의 파일 공유가 가능하며 협업을 통한 개발도 손쉽게 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514350" indent="-514350" fontAlgn="base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 err="1" smtClean="0"/>
              <a:t>numpy</a:t>
            </a:r>
            <a:r>
              <a:rPr lang="en-US" altLang="ko-KR" sz="2400" dirty="0"/>
              <a:t>, pandas, 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-learn,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pytorch</a:t>
            </a:r>
            <a:r>
              <a:rPr lang="ko-KR" altLang="en-US" sz="2400" dirty="0"/>
              <a:t>등과 같은 데이터 분석 및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패키지들이 설치되어 있어서 개별적으로 설치할 필요가 없다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514350" indent="-514350" fontAlgn="base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400" dirty="0" err="1" smtClean="0"/>
              <a:t>클라우드에서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제공하는 </a:t>
            </a:r>
            <a:r>
              <a:rPr lang="en-US" altLang="ko-KR" sz="2400" dirty="0" smtClean="0">
                <a:solidFill>
                  <a:schemeClr val="accent5"/>
                </a:solidFill>
              </a:rPr>
              <a:t>GUP(</a:t>
            </a:r>
            <a:r>
              <a:rPr lang="ko-KR" altLang="en-US" sz="2400" dirty="0" err="1" smtClean="0">
                <a:solidFill>
                  <a:schemeClr val="accent5"/>
                </a:solidFill>
              </a:rPr>
              <a:t>그리픽스</a:t>
            </a:r>
            <a:r>
              <a:rPr lang="ko-KR" altLang="en-US" sz="2400" dirty="0" smtClean="0">
                <a:solidFill>
                  <a:schemeClr val="accent5"/>
                </a:solidFill>
              </a:rPr>
              <a:t> 처리장치</a:t>
            </a:r>
            <a:r>
              <a:rPr lang="en-US" altLang="ko-KR" sz="2000" b="1" dirty="0">
                <a:solidFill>
                  <a:schemeClr val="accent5"/>
                </a:solidFill>
              </a:rPr>
              <a:t>Graphics Processing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Unit)</a:t>
            </a:r>
            <a:r>
              <a:rPr lang="ko-KR" altLang="en-US" sz="2400" dirty="0" smtClean="0"/>
              <a:t>와 </a:t>
            </a:r>
            <a:r>
              <a:rPr lang="en-US" altLang="ko-KR" sz="2400" dirty="0" smtClean="0">
                <a:solidFill>
                  <a:schemeClr val="accent5"/>
                </a:solidFill>
              </a:rPr>
              <a:t>TPU(</a:t>
            </a:r>
            <a:r>
              <a:rPr lang="ko-KR" altLang="en-US" sz="2400" dirty="0" err="1" smtClean="0">
                <a:solidFill>
                  <a:schemeClr val="accent5"/>
                </a:solidFill>
              </a:rPr>
              <a:t>텐서</a:t>
            </a:r>
            <a:r>
              <a:rPr lang="ko-KR" altLang="en-US" sz="2400" dirty="0" smtClean="0">
                <a:solidFill>
                  <a:schemeClr val="accent5"/>
                </a:solidFill>
              </a:rPr>
              <a:t> 처리 장치</a:t>
            </a:r>
            <a:r>
              <a:rPr lang="en-US" altLang="ko-KR" sz="2000" b="1" dirty="0">
                <a:solidFill>
                  <a:schemeClr val="accent5"/>
                </a:solidFill>
              </a:rPr>
              <a:t>Tensor Processing Unit</a:t>
            </a:r>
            <a:r>
              <a:rPr lang="en-US" altLang="ko-KR" sz="2400" dirty="0" smtClean="0">
                <a:solidFill>
                  <a:schemeClr val="accent5"/>
                </a:solidFill>
              </a:rPr>
              <a:t>)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사용할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514350" indent="-514350" fontAlgn="base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드라이버의 문서 생성과 공유가 가능하다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6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81416216" descr="EMB000014d42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5" y="457201"/>
            <a:ext cx="10723419" cy="569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71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1" y="611967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https://colab.research.google.com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사용을 </a:t>
            </a:r>
            <a:r>
              <a:rPr lang="ko-KR" altLang="en-US" dirty="0"/>
              <a:t>위해서는 </a:t>
            </a:r>
            <a:r>
              <a:rPr lang="ko-KR" altLang="en-US" b="1" dirty="0"/>
              <a:t>구글 계정</a:t>
            </a:r>
            <a:r>
              <a:rPr lang="ko-KR" altLang="en-US" dirty="0"/>
              <a:t>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6326" y="1825625"/>
            <a:ext cx="18787941" cy="55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378651584" descr="EMB000014d425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34" y="1789462"/>
            <a:ext cx="6913420" cy="48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03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3" y="495587"/>
            <a:ext cx="10515600" cy="67364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 err="1" smtClean="0"/>
              <a:t>colab</a:t>
            </a:r>
            <a:r>
              <a:rPr lang="en-US" altLang="ko-KR" sz="3200" dirty="0" smtClean="0"/>
              <a:t> </a:t>
            </a:r>
            <a:r>
              <a:rPr lang="ko-KR" altLang="en-US" sz="3200" dirty="0"/>
              <a:t>개발 </a:t>
            </a:r>
            <a:r>
              <a:rPr lang="ko-KR" altLang="en-US" sz="3200" dirty="0" smtClean="0"/>
              <a:t>환경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PC </a:t>
            </a:r>
            <a:r>
              <a:rPr lang="ko-KR" altLang="en-US" dirty="0"/>
              <a:t>환경에서 주피터 노트북을 이용하는 </a:t>
            </a:r>
            <a:r>
              <a:rPr lang="ko-KR" altLang="en-US" dirty="0" smtClean="0"/>
              <a:t>방법과 유사</a:t>
            </a:r>
            <a:endParaRPr lang="en-US" altLang="ko-KR" dirty="0" smtClean="0"/>
          </a:p>
          <a:p>
            <a:r>
              <a:rPr lang="ko-KR" altLang="en-US" dirty="0" smtClean="0"/>
              <a:t>주피터 </a:t>
            </a:r>
            <a:r>
              <a:rPr lang="ko-KR" altLang="en-US" dirty="0"/>
              <a:t>노트북의 단축키와 </a:t>
            </a:r>
            <a:r>
              <a:rPr lang="en-US" altLang="ko-KR" dirty="0"/>
              <a:t>100% </a:t>
            </a:r>
            <a:r>
              <a:rPr lang="ko-KR" altLang="en-US" dirty="0"/>
              <a:t>호환되지 않으며 구글 드라이버와의 </a:t>
            </a:r>
            <a:r>
              <a:rPr lang="ko-KR" altLang="en-US" dirty="0" err="1"/>
              <a:t>연동기능</a:t>
            </a:r>
            <a:r>
              <a:rPr lang="en-US" altLang="ko-KR" dirty="0"/>
              <a:t>, </a:t>
            </a:r>
            <a:r>
              <a:rPr lang="ko-KR" altLang="en-US" dirty="0" smtClean="0"/>
              <a:t>노트북 </a:t>
            </a:r>
            <a:r>
              <a:rPr lang="ko-KR" altLang="en-US" dirty="0"/>
              <a:t>파일의 </a:t>
            </a:r>
            <a:r>
              <a:rPr lang="ko-KR" altLang="en-US" dirty="0" err="1" smtClean="0"/>
              <a:t>공유기능이</a:t>
            </a:r>
            <a:r>
              <a:rPr lang="ko-KR" altLang="en-US" dirty="0" smtClean="0"/>
              <a:t> 있음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36624104" descr="EMB000014d425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12" y="1338349"/>
            <a:ext cx="9199799" cy="22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88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636" y="648393"/>
            <a:ext cx="5013960" cy="6004965"/>
          </a:xfrm>
        </p:spPr>
        <p:txBody>
          <a:bodyPr>
            <a:normAutofit/>
          </a:bodyPr>
          <a:lstStyle/>
          <a:p>
            <a:r>
              <a:rPr lang="ko-KR" altLang="en-US" dirty="0"/>
              <a:t>주피터 </a:t>
            </a:r>
            <a:r>
              <a:rPr lang="ko-KR" altLang="en-US" dirty="0" smtClean="0"/>
              <a:t>노트북이 실행되는 </a:t>
            </a:r>
            <a:r>
              <a:rPr lang="ko-KR" altLang="en-US" dirty="0"/>
              <a:t>가상의 </a:t>
            </a:r>
            <a:r>
              <a:rPr lang="ko-KR" altLang="en-US" dirty="0" smtClean="0"/>
              <a:t>서버 사양은 </a:t>
            </a:r>
            <a:r>
              <a:rPr lang="ko-KR" altLang="en-US" dirty="0"/>
              <a:t>유닉스 운영체제 명령어를 입력하여 살펴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Ubuntu</a:t>
            </a:r>
            <a:r>
              <a:rPr lang="ko-KR" altLang="en-US" dirty="0"/>
              <a:t>라는 리눅스 운영체제를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버전은 </a:t>
            </a:r>
            <a:r>
              <a:rPr lang="en-US" altLang="ko-KR" dirty="0" smtClean="0"/>
              <a:t>18.04.2</a:t>
            </a:r>
          </a:p>
          <a:p>
            <a:r>
              <a:rPr lang="en-US" altLang="ko-KR" dirty="0" smtClean="0"/>
              <a:t>CPU</a:t>
            </a:r>
            <a:r>
              <a:rPr lang="ko-KR" altLang="en-US" dirty="0" smtClean="0"/>
              <a:t>의 정보는 </a:t>
            </a:r>
            <a:r>
              <a:rPr lang="en-US" altLang="ko-KR" dirty="0" smtClean="0"/>
              <a:t>Intel </a:t>
            </a:r>
            <a:r>
              <a:rPr lang="en-US" altLang="ko-KR" dirty="0"/>
              <a:t>Xeon CPU</a:t>
            </a:r>
            <a:r>
              <a:rPr lang="ko-KR" altLang="en-US" dirty="0"/>
              <a:t>를 사용하는 서버에서 커널이 </a:t>
            </a:r>
            <a:r>
              <a:rPr lang="ko-KR" altLang="en-US" dirty="0" err="1"/>
              <a:t>구동됨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84669" y="648393"/>
            <a:ext cx="18574440" cy="44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381417728" descr="EMB000014d42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87" y="648393"/>
            <a:ext cx="5486400" cy="52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09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편리한 공유기능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다른 사용자와 코드를 공유해서 공동 편집이 가능하다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2" y="3417570"/>
            <a:ext cx="3562350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55" y="2496502"/>
            <a:ext cx="4733925" cy="38766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281055" y="4001294"/>
            <a:ext cx="570200" cy="4335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11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9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44723"/>
            <a:ext cx="10515600" cy="4351338"/>
          </a:xfrm>
        </p:spPr>
        <p:txBody>
          <a:bodyPr/>
          <a:lstStyle/>
          <a:p>
            <a:r>
              <a:rPr lang="ko-KR" altLang="en-US" dirty="0"/>
              <a:t>다운 받은 </a:t>
            </a:r>
            <a:r>
              <a:rPr lang="ko-KR" altLang="en-US" dirty="0" err="1"/>
              <a:t>파이참</a:t>
            </a:r>
            <a:r>
              <a:rPr lang="ko-KR" altLang="en-US" dirty="0"/>
              <a:t> 설치 파일을 실행할 때 나타나는 화면</a:t>
            </a:r>
          </a:p>
          <a:p>
            <a:r>
              <a:rPr lang="ko-KR" altLang="en-US" dirty="0"/>
              <a:t>실행</a:t>
            </a:r>
            <a:r>
              <a:rPr lang="en-US" altLang="ko-KR" dirty="0"/>
              <a:t>(R) </a:t>
            </a:r>
            <a:r>
              <a:rPr lang="ko-KR" altLang="en-US" dirty="0"/>
              <a:t>버턴을 선택하면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24595" y="2061554"/>
            <a:ext cx="23642190" cy="74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1415064" descr="EMB000014d424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95" y="2518754"/>
            <a:ext cx="5020888" cy="28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2015" y="698269"/>
            <a:ext cx="11421687" cy="5478694"/>
          </a:xfrm>
        </p:spPr>
        <p:txBody>
          <a:bodyPr/>
          <a:lstStyle/>
          <a:p>
            <a:r>
              <a:rPr lang="ko-KR" altLang="en-US" dirty="0"/>
              <a:t>이전 버전의 </a:t>
            </a:r>
            <a:r>
              <a:rPr lang="ko-KR" altLang="en-US" dirty="0" err="1"/>
              <a:t>파이참이</a:t>
            </a:r>
            <a:r>
              <a:rPr lang="ko-KR" altLang="en-US" dirty="0"/>
              <a:t> 있을 경우 이를 삭제하겠다는 </a:t>
            </a:r>
            <a:r>
              <a:rPr lang="ko-KR" altLang="en-US" dirty="0" err="1" smtClean="0"/>
              <a:t>경고화면이</a:t>
            </a:r>
            <a:r>
              <a:rPr lang="ko-KR" altLang="en-US" dirty="0" smtClean="0"/>
              <a:t> 뜬다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75214" y="997526"/>
            <a:ext cx="24701515" cy="5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68114264" descr="EMB000014d42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14" y="1454727"/>
            <a:ext cx="5802283" cy="44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12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5578447"/>
          </a:xfrm>
        </p:spPr>
        <p:txBody>
          <a:bodyPr/>
          <a:lstStyle/>
          <a:p>
            <a:r>
              <a:rPr lang="ko-KR" altLang="en-US" dirty="0"/>
              <a:t>설치 위치를 선택하는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ko-KR" altLang="en-US" dirty="0" smtClean="0"/>
              <a:t>설치위치를 </a:t>
            </a:r>
            <a:r>
              <a:rPr lang="en-US" altLang="ko-KR" dirty="0"/>
              <a:t>Browse... </a:t>
            </a:r>
            <a:r>
              <a:rPr lang="ko-KR" altLang="en-US" dirty="0"/>
              <a:t>버튼을 이용하여 다시 정의할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Next</a:t>
            </a:r>
            <a:r>
              <a:rPr lang="ko-KR" altLang="en-US" dirty="0"/>
              <a:t>를 </a:t>
            </a:r>
            <a:r>
              <a:rPr lang="ko-KR" altLang="en-US" dirty="0" smtClean="0"/>
              <a:t>선택하면 </a:t>
            </a:r>
            <a:r>
              <a:rPr lang="ko-KR" altLang="en-US" dirty="0"/>
              <a:t>디폴트 경로에 </a:t>
            </a:r>
            <a:r>
              <a:rPr lang="ko-KR" altLang="en-US" dirty="0" smtClean="0"/>
              <a:t>설치됨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599" y="1762298"/>
            <a:ext cx="20738815" cy="42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1417368" descr="EMB000014d42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19498"/>
            <a:ext cx="5303520" cy="409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12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98022"/>
            <a:ext cx="10515600" cy="5378941"/>
          </a:xfrm>
        </p:spPr>
        <p:txBody>
          <a:bodyPr/>
          <a:lstStyle/>
          <a:p>
            <a:r>
              <a:rPr lang="ko-KR" altLang="en-US" dirty="0"/>
              <a:t>설치 옵션</a:t>
            </a:r>
            <a:r>
              <a:rPr lang="en-US" altLang="ko-KR" dirty="0"/>
              <a:t>(Installation Options)</a:t>
            </a:r>
            <a:r>
              <a:rPr lang="ko-KR" altLang="en-US" dirty="0"/>
              <a:t>을 선택하는 메뉴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066993" y="1513227"/>
            <a:ext cx="6457026" cy="5095080"/>
            <a:chOff x="899592" y="476672"/>
            <a:chExt cx="6457026" cy="50950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476673"/>
              <a:ext cx="3047312" cy="2356669"/>
            </a:xfrm>
            <a:prstGeom prst="rect">
              <a:avLst/>
            </a:prstGeom>
          </p:spPr>
        </p:pic>
        <p:pic>
          <p:nvPicPr>
            <p:cNvPr id="6" name="_x41904864" descr="EMB00000f98417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76672"/>
              <a:ext cx="3050059" cy="235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오른쪽 화살표 6"/>
            <p:cNvSpPr/>
            <p:nvPr/>
          </p:nvSpPr>
          <p:spPr>
            <a:xfrm>
              <a:off x="4007424" y="1510990"/>
              <a:ext cx="216024" cy="2880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68" y="3195488"/>
              <a:ext cx="3072650" cy="2376264"/>
            </a:xfrm>
            <a:prstGeom prst="rect">
              <a:avLst/>
            </a:prstGeom>
          </p:spPr>
        </p:pic>
        <p:sp>
          <p:nvSpPr>
            <p:cNvPr id="9" name="아래쪽 화살표 8"/>
            <p:cNvSpPr/>
            <p:nvPr/>
          </p:nvSpPr>
          <p:spPr>
            <a:xfrm>
              <a:off x="5664981" y="2860601"/>
              <a:ext cx="288032" cy="30762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flipH="1">
              <a:off x="4014472" y="4239604"/>
              <a:ext cx="216024" cy="2880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665" y="3169667"/>
              <a:ext cx="3106038" cy="2402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11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16273</TotalTime>
  <Words>1858</Words>
  <Application>Microsoft Office PowerPoint</Application>
  <PresentationFormat>와이드스크린</PresentationFormat>
  <Paragraphs>287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D2Coding</vt:lpstr>
      <vt:lpstr>맑은 고딕</vt:lpstr>
      <vt:lpstr>한컴바탕</vt:lpstr>
      <vt:lpstr>Arial</vt:lpstr>
      <vt:lpstr>Office 테마</vt:lpstr>
      <vt:lpstr>으뜸 파이썬</vt:lpstr>
      <vt:lpstr>학습목표</vt:lpstr>
      <vt:lpstr>부록 A. 파이참 통합 개발환경 </vt:lpstr>
      <vt:lpstr>PyCharm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부록 B. 아나콘다 패키지와 주피터 노트북 </vt:lpstr>
      <vt:lpstr>PowerPoint 프레젠테이션</vt:lpstr>
      <vt:lpstr>PowerPoint 프레젠테이션</vt:lpstr>
      <vt:lpstr>PowerPoint 프레젠테이션</vt:lpstr>
      <vt:lpstr>주피터 노트북</vt:lpstr>
      <vt:lpstr>PowerPoint 프레젠테이션</vt:lpstr>
      <vt:lpstr>PowerPoint 프레젠테이션</vt:lpstr>
      <vt:lpstr>PowerPoint 프레젠테이션</vt:lpstr>
      <vt:lpstr>PowerPoint 프레젠테이션</vt:lpstr>
      <vt:lpstr>주피터 노트북에서 새로운 파이썬 노트북 파일을 생성하기</vt:lpstr>
      <vt:lpstr>주피터 노트북에서 파이썬 코드 입력하여 실행시키기</vt:lpstr>
      <vt:lpstr>입력된 코드에 오류가 있을 경우</vt:lpstr>
      <vt:lpstr>PowerPoint 프레젠테이션</vt:lpstr>
      <vt:lpstr>주피터 노트북</vt:lpstr>
      <vt:lpstr>PowerPoint 프레젠테이션</vt:lpstr>
      <vt:lpstr>PowerPoint 프레젠테이션</vt:lpstr>
      <vt:lpstr>PowerPoint 프레젠테이션</vt:lpstr>
      <vt:lpstr>주피터 노트북과 커널</vt:lpstr>
      <vt:lpstr>TIP : 알아두면 편리한 단축 키</vt:lpstr>
      <vt:lpstr>사용자와 브라우저, 노트북 서버와 커널과의 관계도</vt:lpstr>
      <vt:lpstr>Kernel 메뉴의 하위 메뉴</vt:lpstr>
      <vt:lpstr>PowerPoint 프레젠테이션</vt:lpstr>
      <vt:lpstr>PowerPoint 프레젠테이션</vt:lpstr>
      <vt:lpstr>PowerPoint 프레젠테이션</vt:lpstr>
      <vt:lpstr>주피터 노트북에서 마크다운</vt:lpstr>
      <vt:lpstr>코드 셀을 마크다운 셀로 변경하는 방법</vt:lpstr>
      <vt:lpstr>PowerPoint 프레젠테이션</vt:lpstr>
      <vt:lpstr>마크다운 셀</vt:lpstr>
      <vt:lpstr>블럭 인용구의 사용법</vt:lpstr>
      <vt:lpstr>블럭을 이용한 들여쓰기</vt:lpstr>
      <vt:lpstr>PowerPoint 프레젠테이션</vt:lpstr>
      <vt:lpstr>하이퍼링크hyperlink 설정</vt:lpstr>
      <vt:lpstr>PowerPoint 프레젠테이션</vt:lpstr>
      <vt:lpstr>이미지 파일 가져오기</vt:lpstr>
      <vt:lpstr>PowerPoint 프레젠테이션</vt:lpstr>
      <vt:lpstr>주피터 노트북의 명령 모드</vt:lpstr>
      <vt:lpstr>PowerPoint 프레젠테이션</vt:lpstr>
      <vt:lpstr>명령 모드에서 사용가능한 단축키</vt:lpstr>
      <vt:lpstr>부록 C. 클라우드 환경의 파이썬 개발 </vt:lpstr>
      <vt:lpstr>Colab의 장점</vt:lpstr>
      <vt:lpstr>PowerPoint 프레젠테이션</vt:lpstr>
      <vt:lpstr>PowerPoint 프레젠테이션</vt:lpstr>
      <vt:lpstr>PowerPoint 프레젠테이션</vt:lpstr>
      <vt:lpstr>편리한 공유기능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166</cp:revision>
  <dcterms:created xsi:type="dcterms:W3CDTF">2019-07-01T11:22:40Z</dcterms:created>
  <dcterms:modified xsi:type="dcterms:W3CDTF">2024-05-10T02:07:09Z</dcterms:modified>
</cp:coreProperties>
</file>