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359" r:id="rId3"/>
    <p:sldId id="258" r:id="rId4"/>
    <p:sldId id="300" r:id="rId5"/>
    <p:sldId id="360" r:id="rId6"/>
    <p:sldId id="358" r:id="rId7"/>
    <p:sldId id="361" r:id="rId8"/>
    <p:sldId id="310" r:id="rId9"/>
    <p:sldId id="276" r:id="rId10"/>
    <p:sldId id="312" r:id="rId11"/>
    <p:sldId id="314" r:id="rId12"/>
    <p:sldId id="315" r:id="rId13"/>
    <p:sldId id="277" r:id="rId14"/>
    <p:sldId id="362" r:id="rId15"/>
    <p:sldId id="301" r:id="rId16"/>
    <p:sldId id="302" r:id="rId17"/>
    <p:sldId id="316" r:id="rId18"/>
    <p:sldId id="317" r:id="rId19"/>
    <p:sldId id="318" r:id="rId20"/>
    <p:sldId id="303" r:id="rId21"/>
    <p:sldId id="260" r:id="rId22"/>
    <p:sldId id="363" r:id="rId23"/>
    <p:sldId id="304" r:id="rId24"/>
    <p:sldId id="261" r:id="rId25"/>
    <p:sldId id="364" r:id="rId26"/>
    <p:sldId id="263" r:id="rId27"/>
    <p:sldId id="309" r:id="rId28"/>
    <p:sldId id="279" r:id="rId29"/>
    <p:sldId id="366" r:id="rId30"/>
    <p:sldId id="367" r:id="rId31"/>
    <p:sldId id="306" r:id="rId32"/>
    <p:sldId id="307" r:id="rId33"/>
    <p:sldId id="265" r:id="rId34"/>
    <p:sldId id="281" r:id="rId35"/>
    <p:sldId id="308" r:id="rId36"/>
    <p:sldId id="368" r:id="rId37"/>
    <p:sldId id="369" r:id="rId38"/>
    <p:sldId id="282" r:id="rId39"/>
    <p:sldId id="283" r:id="rId40"/>
    <p:sldId id="319" r:id="rId41"/>
    <p:sldId id="266" r:id="rId42"/>
    <p:sldId id="321" r:id="rId43"/>
    <p:sldId id="320" r:id="rId44"/>
    <p:sldId id="323" r:id="rId45"/>
    <p:sldId id="322" r:id="rId46"/>
    <p:sldId id="324" r:id="rId47"/>
    <p:sldId id="284" r:id="rId48"/>
    <p:sldId id="326" r:id="rId49"/>
    <p:sldId id="327" r:id="rId50"/>
    <p:sldId id="328" r:id="rId51"/>
    <p:sldId id="285" r:id="rId52"/>
    <p:sldId id="329" r:id="rId53"/>
    <p:sldId id="286" r:id="rId54"/>
    <p:sldId id="331" r:id="rId55"/>
    <p:sldId id="330" r:id="rId56"/>
    <p:sldId id="370" r:id="rId57"/>
    <p:sldId id="288" r:id="rId58"/>
    <p:sldId id="333" r:id="rId59"/>
    <p:sldId id="371" r:id="rId60"/>
    <p:sldId id="372" r:id="rId61"/>
    <p:sldId id="373" r:id="rId62"/>
    <p:sldId id="374" r:id="rId63"/>
    <p:sldId id="334" r:id="rId64"/>
    <p:sldId id="335" r:id="rId65"/>
    <p:sldId id="375" r:id="rId66"/>
    <p:sldId id="336" r:id="rId67"/>
    <p:sldId id="376" r:id="rId68"/>
    <p:sldId id="377" r:id="rId69"/>
    <p:sldId id="382" r:id="rId70"/>
    <p:sldId id="289" r:id="rId71"/>
    <p:sldId id="378" r:id="rId72"/>
    <p:sldId id="379" r:id="rId73"/>
    <p:sldId id="380" r:id="rId74"/>
    <p:sldId id="381" r:id="rId75"/>
    <p:sldId id="383" r:id="rId76"/>
    <p:sldId id="337" r:id="rId77"/>
    <p:sldId id="384" r:id="rId78"/>
    <p:sldId id="385" r:id="rId79"/>
    <p:sldId id="340" r:id="rId80"/>
    <p:sldId id="386" r:id="rId81"/>
    <p:sldId id="387" r:id="rId82"/>
    <p:sldId id="388" r:id="rId83"/>
    <p:sldId id="342" r:id="rId84"/>
    <p:sldId id="294" r:id="rId85"/>
    <p:sldId id="390" r:id="rId86"/>
    <p:sldId id="343" r:id="rId87"/>
    <p:sldId id="389" r:id="rId88"/>
    <p:sldId id="346" r:id="rId89"/>
    <p:sldId id="391" r:id="rId90"/>
    <p:sldId id="392" r:id="rId91"/>
    <p:sldId id="347" r:id="rId92"/>
    <p:sldId id="348" r:id="rId93"/>
    <p:sldId id="295" r:id="rId94"/>
    <p:sldId id="393" r:id="rId95"/>
    <p:sldId id="394" r:id="rId96"/>
    <p:sldId id="349" r:id="rId97"/>
    <p:sldId id="351" r:id="rId98"/>
    <p:sldId id="350" r:id="rId99"/>
    <p:sldId id="395" r:id="rId100"/>
    <p:sldId id="352" r:id="rId101"/>
    <p:sldId id="355" r:id="rId102"/>
    <p:sldId id="354" r:id="rId103"/>
    <p:sldId id="353" r:id="rId104"/>
    <p:sldId id="396" r:id="rId105"/>
    <p:sldId id="357" r:id="rId106"/>
    <p:sldId id="397" r:id="rId107"/>
    <p:sldId id="398" r:id="rId108"/>
    <p:sldId id="399" r:id="rId109"/>
    <p:sldId id="400" r:id="rId110"/>
    <p:sldId id="403" r:id="rId1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>
    <p:extLst/>
  </p:cmAuthor>
  <p:cmAuthor id="2" name="etoile_97@naver.com" initials="e" lastIdx="1" clrIdx="1">
    <p:extLst>
      <p:ext uri="{19B8F6BF-5375-455C-9EA6-DF929625EA0E}">
        <p15:presenceInfo xmlns:p15="http://schemas.microsoft.com/office/powerpoint/2012/main" userId="8d086ebd96bf4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6F4"/>
    <a:srgbClr val="B5CAE7"/>
    <a:srgbClr val="99FFCC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2-01T18:18:24.089" idx="1">
    <p:pos x="10" y="10"/>
    <p:text>이 부분 PDF 파일에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/>
              <a:t>2</a:t>
            </a:r>
            <a:r>
              <a:rPr lang="ko-KR" altLang="en-US" sz="4000" b="1"/>
              <a:t>장 변수와 연산자</a:t>
            </a:r>
          </a:p>
        </p:txBody>
      </p:sp>
    </p:spTree>
    <p:extLst>
      <p:ext uri="{BB962C8B-B14F-4D97-AF65-F5344CB8AC3E}">
        <p14:creationId xmlns:p14="http://schemas.microsoft.com/office/powerpoint/2010/main" val="814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1210164"/>
            <a:ext cx="10515600" cy="4351338"/>
          </a:xfrm>
        </p:spPr>
        <p:txBody>
          <a:bodyPr/>
          <a:lstStyle/>
          <a:p>
            <a:r>
              <a:rPr lang="en-US" altLang="ko-KR"/>
              <a:t>IDLE</a:t>
            </a:r>
            <a:r>
              <a:rPr lang="ko-KR" altLang="en-US"/>
              <a:t>에서 코딩한 후 </a:t>
            </a:r>
            <a:r>
              <a:rPr lang="en-US" altLang="ko-KR"/>
              <a:t>circle.py</a:t>
            </a:r>
            <a:r>
              <a:rPr lang="ko-KR" altLang="en-US"/>
              <a:t>로 저장한 결과</a:t>
            </a:r>
            <a:r>
              <a:rPr lang="en-US" altLang="ko-KR"/>
              <a:t>(</a:t>
            </a:r>
            <a:r>
              <a:rPr lang="ko-KR" altLang="en-US"/>
              <a:t>스크립트 파일</a:t>
            </a:r>
            <a:r>
              <a:rPr lang="en-US" altLang="ko-KR"/>
              <a:t>)</a:t>
            </a:r>
            <a:endParaRPr lang="ko-KR" altLang="en-US"/>
          </a:p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_x172962128" descr="EMB0000206852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40" y="1775768"/>
            <a:ext cx="6123074" cy="24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72948376" descr="EMB0000206852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66" y="4515217"/>
            <a:ext cx="8639470" cy="20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7213" y="2397533"/>
            <a:ext cx="489928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파이썬 </a:t>
            </a:r>
            <a:r>
              <a:rPr lang="en-US" altLang="ko-KR" smtClean="0"/>
              <a:t>IDLE</a:t>
            </a:r>
            <a:r>
              <a:rPr lang="ko-KR" altLang="en-US" smtClean="0"/>
              <a:t>에서 </a:t>
            </a:r>
            <a:r>
              <a:rPr lang="en-US" altLang="ko-KR" smtClean="0"/>
              <a:t>File-New File</a:t>
            </a:r>
            <a:r>
              <a:rPr lang="ko-KR" altLang="en-US" smtClean="0"/>
              <a:t>을 선택하여 이 코드를 입력하고 저장한다</a:t>
            </a:r>
            <a:endParaRPr lang="en-US" altLang="ko-KR" smtClean="0"/>
          </a:p>
          <a:p>
            <a:r>
              <a:rPr lang="en-US" altLang="ko-KR" sz="1600" smtClean="0"/>
              <a:t>Run -&gt; Run Module(F5) </a:t>
            </a:r>
            <a:r>
              <a:rPr lang="ko-KR" altLang="en-US" sz="1600" smtClean="0"/>
              <a:t>메뉴로 실행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단축키 </a:t>
            </a:r>
            <a:r>
              <a:rPr lang="en-US" altLang="ko-KR" sz="1600" smtClean="0"/>
              <a:t>F5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788131" y="2070538"/>
            <a:ext cx="1809082" cy="650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2370" y="3594874"/>
            <a:ext cx="4115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결과는 </a:t>
            </a:r>
            <a:r>
              <a:rPr lang="en-US" altLang="ko-KR" smtClean="0"/>
              <a:t>Shell </a:t>
            </a:r>
            <a:r>
              <a:rPr lang="ko-KR" altLang="en-US" smtClean="0"/>
              <a:t>화면에 나타난다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81796" y="3796829"/>
            <a:ext cx="3000573" cy="95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2.9.2 </a:t>
            </a:r>
            <a:r>
              <a:rPr lang="ko-KR" altLang="en-US"/>
              <a:t>여러 줄 주석 </a:t>
            </a:r>
            <a:r>
              <a:rPr lang="ko-KR" altLang="en-US" smtClean="0"/>
              <a:t>처리하기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작은따옴표나 큰따옴표 </a:t>
            </a:r>
            <a:r>
              <a:rPr lang="en-US" altLang="ko-KR"/>
              <a:t>3</a:t>
            </a:r>
            <a:r>
              <a:rPr lang="ko-KR" altLang="en-US"/>
              <a:t>개를 연속으로 입력하여 여러 줄을 주석 처리</a:t>
            </a:r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43136"/>
              </p:ext>
            </p:extLst>
          </p:nvPr>
        </p:nvGraphicFramePr>
        <p:xfrm>
          <a:off x="838200" y="2783859"/>
          <a:ext cx="6907833" cy="1921494"/>
        </p:xfrm>
        <a:graphic>
          <a:graphicData uri="http://schemas.openxmlformats.org/drawingml/2006/table">
            <a:tbl>
              <a:tblPr/>
              <a:tblGrid>
                <a:gridCol w="6907833">
                  <a:extLst>
                    <a:ext uri="{9D8B030D-6E8A-4147-A177-3AD203B41FA5}">
                      <a16:colId xmlns:a16="http://schemas.microsoft.com/office/drawing/2014/main" xmlns="" val="172985566"/>
                    </a:ext>
                  </a:extLst>
                </a:gridCol>
              </a:tblGrid>
              <a:tr h="1921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작은따옴표를 이용하여 여러 줄 주석을 만드는 방법입니다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방식으로 주석을 만들면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줄에 걸친 주석을 남길 수 있습니다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42668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48837"/>
              </p:ext>
            </p:extLst>
          </p:nvPr>
        </p:nvGraphicFramePr>
        <p:xfrm>
          <a:off x="838200" y="4763738"/>
          <a:ext cx="6907833" cy="1548162"/>
        </p:xfrm>
        <a:graphic>
          <a:graphicData uri="http://schemas.openxmlformats.org/drawingml/2006/table">
            <a:tbl>
              <a:tblPr/>
              <a:tblGrid>
                <a:gridCol w="6907833">
                  <a:extLst>
                    <a:ext uri="{9D8B030D-6E8A-4147-A177-3AD203B41FA5}">
                      <a16:colId xmlns:a16="http://schemas.microsoft.com/office/drawing/2014/main" xmlns="" val="1967393354"/>
                    </a:ext>
                  </a:extLst>
                </a:gridCol>
              </a:tblGrid>
              <a:tr h="15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이와 같이 큰따옴표를 이용할 수도 있습니다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큰따옴표를 사용해도 작은따옴표를 사용하는 것과 동일합니다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807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48665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2-11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예제입니다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51364" y="4813212"/>
            <a:ext cx="5539047" cy="11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프린트 문을 주석으로 처리하세요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실행되지 않습니다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31782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2-12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예제입니다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print("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실행되지 않습니다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46069" y="3948546"/>
            <a:ext cx="6085243" cy="1504603"/>
            <a:chOff x="5261709" y="3686092"/>
            <a:chExt cx="6085243" cy="262580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3686092"/>
              <a:ext cx="6085243" cy="2625809"/>
              <a:chOff x="5586057" y="3599628"/>
              <a:chExt cx="6085243" cy="262580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599628"/>
                <a:ext cx="1490563" cy="72866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51363" y="4434383"/>
            <a:ext cx="5539047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실행되지 않습니다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5693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2-13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여러줄에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걸친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comment_test3.py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 print 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.")'''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3666536"/>
            <a:ext cx="6085243" cy="1163159"/>
            <a:chOff x="5261709" y="3710309"/>
            <a:chExt cx="6085243" cy="260159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3710309"/>
              <a:ext cx="6085243" cy="2601592"/>
              <a:chOff x="5586057" y="3623845"/>
              <a:chExt cx="6085243" cy="260159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623845"/>
                <a:ext cx="1490563" cy="70444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51364" y="4152635"/>
            <a:ext cx="5539047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6069" y="4129088"/>
            <a:ext cx="6872826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51364" y="4813212"/>
            <a:ext cx="6337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EOF while scanning triple-quoted string literal</a:t>
            </a:r>
            <a:endParaRPr lang="ko-KR" altLang="en-US" sz="1600" kern="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00734"/>
              </p:ext>
            </p:extLst>
          </p:nvPr>
        </p:nvGraphicFramePr>
        <p:xfrm>
          <a:off x="546069" y="903146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1751193500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2-14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잘못된 사용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580487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29047773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comment_test4.py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131900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아래의 예제는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주석문의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잘못된 사용 예입니다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''' 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 """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31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2.10 </a:t>
            </a:r>
            <a:r>
              <a:rPr lang="en-US" altLang="ko-KR"/>
              <a:t>input() </a:t>
            </a:r>
            <a:r>
              <a:rPr lang="ko-KR" altLang="en-US"/>
              <a:t>문과 사용자 입력의 </a:t>
            </a:r>
            <a:r>
              <a:rPr lang="ko-KR" altLang="en-US" smtClean="0"/>
              <a:t>처리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사용자로부터 입력을 받는 </a:t>
            </a:r>
            <a:r>
              <a:rPr lang="en-US" altLang="ko-KR"/>
              <a:t>input() </a:t>
            </a:r>
            <a:r>
              <a:rPr lang="ko-KR" altLang="en-US" smtClean="0"/>
              <a:t>함수가 제공된다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함수는 </a:t>
            </a:r>
            <a:r>
              <a:rPr lang="en-US" altLang="ko-KR" smtClean="0"/>
              <a:t>str</a:t>
            </a:r>
            <a:r>
              <a:rPr lang="ko-KR" altLang="en-US" smtClean="0"/>
              <a:t>형으로 값을 받아들인다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 smtClean="0"/>
              <a:t>따라서 </a:t>
            </a:r>
            <a:r>
              <a:rPr lang="en-US" altLang="ko-KR" smtClean="0"/>
              <a:t>str</a:t>
            </a:r>
            <a:r>
              <a:rPr lang="ko-KR" altLang="en-US" smtClean="0"/>
              <a:t>형의 입력을 정수로 </a:t>
            </a:r>
            <a:r>
              <a:rPr lang="ko-KR" altLang="en-US"/>
              <a:t>바꾸고자 </a:t>
            </a:r>
            <a:r>
              <a:rPr lang="ko-KR" altLang="en-US" err="1" smtClean="0"/>
              <a:t>할때는</a:t>
            </a:r>
            <a:r>
              <a:rPr lang="ko-KR" altLang="en-US" smtClean="0"/>
              <a:t> </a:t>
            </a:r>
            <a:r>
              <a:rPr lang="en-US" altLang="ko-KR" smtClean="0"/>
              <a:t>age </a:t>
            </a:r>
            <a:r>
              <a:rPr lang="en-US" altLang="ko-KR"/>
              <a:t>= </a:t>
            </a:r>
            <a:r>
              <a:rPr lang="en-US" altLang="ko-KR" err="1"/>
              <a:t>int</a:t>
            </a:r>
            <a:r>
              <a:rPr lang="en-US" altLang="ko-KR"/>
              <a:t>(input('</a:t>
            </a:r>
            <a:r>
              <a:rPr lang="ko-KR" altLang="en-US"/>
              <a:t>나이를 입력하세요</a:t>
            </a:r>
            <a:r>
              <a:rPr lang="en-US" altLang="ko-KR" smtClean="0"/>
              <a:t>:’)) </a:t>
            </a:r>
            <a:r>
              <a:rPr lang="ko-KR" altLang="en-US" smtClean="0"/>
              <a:t>와 같이 사용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6069" y="4129088"/>
            <a:ext cx="6872826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37106" y="4729321"/>
            <a:ext cx="63375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이름을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후 나이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32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746"/>
              </p:ext>
            </p:extLst>
          </p:nvPr>
        </p:nvGraphicFramePr>
        <p:xfrm>
          <a:off x="546068" y="903146"/>
          <a:ext cx="9022137" cy="2961061"/>
        </p:xfrm>
        <a:graphic>
          <a:graphicData uri="http://schemas.openxmlformats.org/drawingml/2006/table">
            <a:tbl>
              <a:tblPr/>
              <a:tblGrid>
                <a:gridCol w="9022137">
                  <a:extLst>
                    <a:ext uri="{9D8B030D-6E8A-4147-A177-3AD203B41FA5}">
                      <a16:colId xmlns:a16="http://schemas.microsoft.com/office/drawing/2014/main" xmlns="" val="1751193500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2-15 : input()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통해 사용자의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입력받기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580487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29047773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input_test.py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131900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 = 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이름을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name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문자열로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입력받음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name)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age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문자열로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형으로 변환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 후 나이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age + 10)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따라서 정수 덧셈 연산이 가능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317127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1484416" y="3163157"/>
            <a:ext cx="2716109" cy="965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9920" y="3688880"/>
            <a:ext cx="48992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나이는 문자열이 아닌 정수로 저장해 두어야 나중에 </a:t>
            </a:r>
            <a:r>
              <a:rPr lang="en-US" altLang="ko-KR" smtClean="0"/>
              <a:t>+ 10</a:t>
            </a:r>
            <a:r>
              <a:rPr lang="ko-KR" altLang="en-US" smtClean="0"/>
              <a:t>과 같은 연산자를 사용할 수 있다</a:t>
            </a:r>
            <a:r>
              <a:rPr lang="en-US" altLang="ko-KR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5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6" y="1670803"/>
            <a:ext cx="10745689" cy="35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3" y="728221"/>
            <a:ext cx="10659895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2</a:t>
            </a:r>
            <a:r>
              <a:rPr lang="ko-KR" altLang="en-US" smtClean="0"/>
              <a:t>장의 연습문제를 하나씩 풀어보며 </a:t>
            </a:r>
            <a:r>
              <a:rPr lang="en-US" altLang="ko-KR"/>
              <a:t>2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8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357" y="621483"/>
            <a:ext cx="10515600" cy="4351338"/>
          </a:xfrm>
        </p:spPr>
        <p:txBody>
          <a:bodyPr/>
          <a:lstStyle/>
          <a:p>
            <a:r>
              <a:rPr lang="ko-KR" altLang="en-US" dirty="0"/>
              <a:t>방금 작성한 프로그램에서 반지름이 </a:t>
            </a:r>
            <a:r>
              <a:rPr lang="en-US" altLang="ko-KR" dirty="0" smtClean="0"/>
              <a:t>5.0, 6.0 </a:t>
            </a:r>
            <a:r>
              <a:rPr lang="ko-KR" altLang="en-US" dirty="0" smtClean="0"/>
              <a:t>인 </a:t>
            </a:r>
            <a:r>
              <a:rPr lang="ko-KR" altLang="en-US" dirty="0"/>
              <a:t>원의 면적과 둘레를 새로 구하는 </a:t>
            </a:r>
            <a:r>
              <a:rPr lang="ko-KR" altLang="en-US" dirty="0" smtClean="0"/>
              <a:t>경우 다음과 같이 코드를 수정해야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48988"/>
              </p:ext>
            </p:extLst>
          </p:nvPr>
        </p:nvGraphicFramePr>
        <p:xfrm>
          <a:off x="736357" y="1887328"/>
          <a:ext cx="7590932" cy="1446742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xmlns="" val="1233435201"/>
                    </a:ext>
                  </a:extLst>
                </a:gridCol>
              </a:tblGrid>
              <a:tr h="14467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반지름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면적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3.14 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둘레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2.0 * 3.14 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76938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16174"/>
              </p:ext>
            </p:extLst>
          </p:nvPr>
        </p:nvGraphicFramePr>
        <p:xfrm>
          <a:off x="736357" y="3643344"/>
          <a:ext cx="7590932" cy="1695371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xmlns="" val="1475159515"/>
                    </a:ext>
                  </a:extLst>
                </a:gridCol>
              </a:tblGrid>
              <a:tr h="1695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반지름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면적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3.14 *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*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둘레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2.0 * 3.14 * </a:t>
                      </a:r>
                      <a:r>
                        <a:rPr lang="en-US" altLang="ko-KR" sz="1600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</a:t>
                      </a:r>
                      <a:r>
                        <a:rPr lang="en-US" altLang="ko-KR" sz="1600" u="sng" kern="0" spc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438521"/>
                  </a:ext>
                </a:extLst>
              </a:tr>
            </a:tbl>
          </a:graphicData>
        </a:graphic>
      </p:graphicFrame>
      <p:sp>
        <p:nvSpPr>
          <p:cNvPr id="2" name="폭발 1 1"/>
          <p:cNvSpPr/>
          <p:nvPr/>
        </p:nvSpPr>
        <p:spPr>
          <a:xfrm>
            <a:off x="6214869" y="3896377"/>
            <a:ext cx="4424346" cy="18433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번거로운 작업이다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오류의 가능성이 크다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269" y="5449513"/>
            <a:ext cx="584326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논리 오류 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문법은 맞지만 의도한 바와 다른 결과</a:t>
            </a:r>
            <a:endParaRPr lang="en-US" altLang="ko-KR" sz="2000" b="1" smtClean="0"/>
          </a:p>
          <a:p>
            <a:r>
              <a:rPr lang="ko-KR" altLang="en-US" sz="2000" b="1" smtClean="0"/>
              <a:t>의도한 바는 원의 반지름이 </a:t>
            </a:r>
            <a:r>
              <a:rPr lang="en-US" altLang="ko-KR" sz="2000" b="1" smtClean="0"/>
              <a:t>6.0</a:t>
            </a:r>
            <a:r>
              <a:rPr lang="ko-KR" altLang="en-US" sz="2000" b="1" smtClean="0"/>
              <a:t>일때의 둘레임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334920" y="5062125"/>
            <a:ext cx="849753" cy="36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variable</a:t>
            </a:r>
            <a:r>
              <a:rPr lang="ko-KR" altLang="en-US" dirty="0"/>
              <a:t>의</a:t>
            </a:r>
            <a:r>
              <a:rPr lang="ko-KR" altLang="en-US" dirty="0" smtClean="0"/>
              <a:t> 도입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프로그램을 </a:t>
            </a:r>
            <a:r>
              <a:rPr lang="ko-KR" altLang="en-US" dirty="0" err="1"/>
              <a:t>작성하다보면</a:t>
            </a:r>
            <a:r>
              <a:rPr lang="ko-KR" altLang="en-US" dirty="0"/>
              <a:t> 계속해서 값을 변경시켜 </a:t>
            </a:r>
            <a:r>
              <a:rPr lang="ko-KR" altLang="en-US" dirty="0" err="1"/>
              <a:t>주어야하는</a:t>
            </a:r>
            <a:r>
              <a:rPr lang="ko-KR" altLang="en-US" dirty="0"/>
              <a:t> </a:t>
            </a:r>
            <a:r>
              <a:rPr lang="ko-KR" altLang="en-US" dirty="0" smtClean="0"/>
              <a:t>경우 </a:t>
            </a:r>
            <a:r>
              <a:rPr lang="ko-KR" altLang="en-US" dirty="0"/>
              <a:t>하나라도 실수를 하게 되면 프로그램의 오류가 </a:t>
            </a:r>
            <a:r>
              <a:rPr lang="ko-KR" altLang="en-US" dirty="0" smtClean="0"/>
              <a:t>나타남</a:t>
            </a:r>
            <a:endParaRPr lang="ko-KR" altLang="en-US" dirty="0"/>
          </a:p>
          <a:p>
            <a:pPr fontAlgn="base"/>
            <a:r>
              <a:rPr lang="ko-KR" altLang="en-US" b="1" dirty="0" smtClean="0"/>
              <a:t>변수</a:t>
            </a:r>
            <a:r>
              <a:rPr lang="ko-KR" altLang="en-US" dirty="0" smtClean="0"/>
              <a:t>를 </a:t>
            </a:r>
            <a:r>
              <a:rPr lang="ko-KR" altLang="en-US" dirty="0"/>
              <a:t>도입해서 </a:t>
            </a:r>
            <a:r>
              <a:rPr lang="ko-KR" altLang="en-US" dirty="0" smtClean="0"/>
              <a:t>번거로운 일을 </a:t>
            </a:r>
            <a:r>
              <a:rPr lang="ko-KR" altLang="en-US" dirty="0"/>
              <a:t>간단하게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변수에 값을 저장하고 이후에는 값이 아니라 변수를 사용해 보자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radius </a:t>
            </a:r>
            <a:r>
              <a:rPr lang="en-US" altLang="ko-KR" smtClean="0"/>
              <a:t>= 4.0 </a:t>
            </a:r>
            <a:r>
              <a:rPr lang="ko-KR" altLang="en-US" smtClean="0"/>
              <a:t>와 같이 </a:t>
            </a:r>
            <a:r>
              <a:rPr lang="en-US" altLang="ko-KR" smtClean="0"/>
              <a:t>radius </a:t>
            </a:r>
            <a:r>
              <a:rPr lang="ko-KR" altLang="en-US" smtClean="0"/>
              <a:t>라는 이름을 가지는 변수를 만든다</a:t>
            </a:r>
            <a:endParaRPr lang="en-US" altLang="ko-KR" smtClean="0"/>
          </a:p>
          <a:p>
            <a:pPr lvl="1" fontAlgn="base"/>
            <a:r>
              <a:rPr lang="ko-KR" altLang="en-US" smtClean="0"/>
              <a:t>이 변수 </a:t>
            </a:r>
            <a:r>
              <a:rPr lang="en-US" altLang="ko-KR" smtClean="0"/>
              <a:t>radius</a:t>
            </a:r>
            <a:r>
              <a:rPr lang="ko-KR" altLang="en-US" smtClean="0"/>
              <a:t>는 </a:t>
            </a:r>
            <a:r>
              <a:rPr lang="en-US" altLang="ko-KR" smtClean="0"/>
              <a:t>4.0</a:t>
            </a:r>
            <a:r>
              <a:rPr lang="ko-KR" altLang="en-US" smtClean="0"/>
              <a:t>이라는 값을 저장해 두고 있다</a:t>
            </a:r>
            <a:endParaRPr lang="en-US" altLang="ko-KR" smtClean="0"/>
          </a:p>
          <a:p>
            <a:pPr lvl="1" fontAlgn="base"/>
            <a:r>
              <a:rPr lang="ko-KR" altLang="en-US" smtClean="0"/>
              <a:t>나중에 이 변수를 꺼내어 사용할 수 있다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7392" y="761999"/>
            <a:ext cx="496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/>
              <a:t>변수</a:t>
            </a:r>
            <a:r>
              <a:rPr lang="en-US" altLang="ko-KR" sz="2800" baseline="30000" smtClean="0">
                <a:solidFill>
                  <a:schemeClr val="accent5"/>
                </a:solidFill>
              </a:rPr>
              <a:t>variable</a:t>
            </a:r>
            <a:r>
              <a:rPr lang="ko-KR" altLang="en-US" sz="2800" smtClean="0"/>
              <a:t>를 </a:t>
            </a:r>
            <a:r>
              <a:rPr lang="ko-KR" altLang="en-US" sz="2800"/>
              <a:t>도입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42294"/>
              </p:ext>
            </p:extLst>
          </p:nvPr>
        </p:nvGraphicFramePr>
        <p:xfrm>
          <a:off x="947392" y="1590018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코드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2-3 :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변수를 이용하여 원의 면적과 둘레를 구하는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D2Coding" panose="020B0609020101020101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circle_with_var.py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radius = 4.0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3.14 * radius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둘레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2.0 * 3.14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47392" y="4419326"/>
            <a:ext cx="6085243" cy="1998407"/>
            <a:chOff x="5261709" y="4001171"/>
            <a:chExt cx="6085243" cy="2310730"/>
          </a:xfrm>
        </p:grpSpPr>
        <p:grpSp>
          <p:nvGrpSpPr>
            <p:cNvPr id="14" name="그룹 13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467004" y="4685295"/>
              <a:ext cx="5539047" cy="1160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반지름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4.0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면적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50.24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둘레 </a:t>
              </a:r>
              <a:r>
                <a:rPr lang="en-US" altLang="ko-KR" sz="1600" kern="0" smtClean="0">
                  <a:solidFill>
                    <a:schemeClr val="accent5"/>
                  </a:solidFill>
                  <a:ea typeface="D2Coding"/>
                </a:rPr>
                <a:t>25.12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폭발 1 10"/>
          <p:cNvSpPr/>
          <p:nvPr/>
        </p:nvSpPr>
        <p:spPr>
          <a:xfrm>
            <a:off x="6530037" y="4419326"/>
            <a:ext cx="4424346" cy="23945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오류의 가능성이 줄어든다</a:t>
            </a:r>
            <a:r>
              <a:rPr lang="en-US" altLang="ko-KR" smtClean="0"/>
              <a:t>.</a:t>
            </a:r>
          </a:p>
          <a:p>
            <a:pPr algn="ctr"/>
            <a:r>
              <a:rPr lang="ko-KR" altLang="en-US" smtClean="0"/>
              <a:t>수정이 용이하다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0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7392" y="761999"/>
            <a:ext cx="496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변수</a:t>
            </a:r>
            <a:r>
              <a:rPr lang="en-US" altLang="ko-KR" sz="2800" baseline="30000">
                <a:solidFill>
                  <a:schemeClr val="accent5"/>
                </a:solidFill>
              </a:rPr>
              <a:t>variable</a:t>
            </a:r>
            <a:r>
              <a:rPr lang="ko-KR" altLang="en-US" sz="2800"/>
              <a:t>를 도입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88363"/>
              </p:ext>
            </p:extLst>
          </p:nvPr>
        </p:nvGraphicFramePr>
        <p:xfrm>
          <a:off x="593694" y="1669139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코드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2-4 :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변수를 이용하여 원의 면적과 둘레를 구하는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D2Coding" panose="020B0609020101020101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circle_with_var.py 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6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radius = 6.0</a:t>
                      </a:r>
                      <a:endParaRPr lang="en-US" altLang="ko-KR" sz="1600" kern="0" spc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3.14 * radius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둘레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2.0 * 3.14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83853" y="4052888"/>
            <a:ext cx="6085243" cy="1831445"/>
            <a:chOff x="5261709" y="4001171"/>
            <a:chExt cx="6085243" cy="1831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5261709" y="4001171"/>
              <a:ext cx="6085243" cy="1831445"/>
              <a:chOff x="5586057" y="3914707"/>
              <a:chExt cx="6085243" cy="1831445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86057" y="4336273"/>
                <a:ext cx="6085243" cy="14098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467004" y="4502769"/>
              <a:ext cx="55390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반지름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6.0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면적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113.03999999999999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둘레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37.68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28906" y="2765022"/>
            <a:ext cx="489928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변수에 값을 저장하고 이를 불러서 사용하면</a:t>
            </a:r>
            <a:endParaRPr lang="en-US" altLang="ko-KR" sz="1600" smtClean="0"/>
          </a:p>
          <a:p>
            <a:r>
              <a:rPr lang="ko-KR" altLang="en-US" sz="1600" smtClean="0"/>
              <a:t>프로그램의 수정이 쉬워지고 오류를 줄일 수 있다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981201" y="2971800"/>
            <a:ext cx="3747705" cy="85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816632"/>
            <a:ext cx="10515600" cy="5253092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변수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variable</a:t>
            </a:r>
            <a:endParaRPr lang="en-US" altLang="ko-KR" b="1" baseline="30000" dirty="0" smtClean="0">
              <a:solidFill>
                <a:schemeClr val="accent5"/>
              </a:solidFill>
            </a:endParaRPr>
          </a:p>
          <a:p>
            <a:pPr lvl="1"/>
            <a:r>
              <a:rPr lang="ko-KR" altLang="en-US" dirty="0" smtClean="0"/>
              <a:t>변할 </a:t>
            </a:r>
            <a:r>
              <a:rPr lang="ko-KR" altLang="en-US" dirty="0"/>
              <a:t>수 있는 수라는 의미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變</a:t>
            </a:r>
            <a:r>
              <a:rPr lang="en-US" altLang="ko-KR" dirty="0"/>
              <a:t>:</a:t>
            </a:r>
            <a:r>
              <a:rPr lang="ko-KR" altLang="en-US" dirty="0"/>
              <a:t>변할 변</a:t>
            </a:r>
            <a:r>
              <a:rPr lang="en-US" altLang="ko-KR" dirty="0"/>
              <a:t>, </a:t>
            </a:r>
            <a:r>
              <a:rPr lang="ko-KR" altLang="en-US" dirty="0"/>
              <a:t>數</a:t>
            </a:r>
            <a:r>
              <a:rPr lang="en-US" altLang="ko-KR" dirty="0"/>
              <a:t>:</a:t>
            </a:r>
            <a:r>
              <a:rPr lang="ko-KR" altLang="en-US" dirty="0"/>
              <a:t>셀 수</a:t>
            </a:r>
            <a:r>
              <a:rPr lang="en-US" altLang="ko-KR" dirty="0"/>
              <a:t>)</a:t>
            </a:r>
            <a:r>
              <a:rPr lang="ko-KR" altLang="en-US" dirty="0"/>
              <a:t>라는 명칭을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단순한 수치라기 보다는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로 이해하는 것이 더 정확하다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컴퓨터에 값을 저장하는 메모리 위치의 이름</a:t>
            </a:r>
            <a:endParaRPr lang="en-US" altLang="ko-KR" dirty="0"/>
          </a:p>
          <a:p>
            <a:pPr lvl="1"/>
            <a:r>
              <a:rPr lang="ko-KR" altLang="en-US" dirty="0"/>
              <a:t>이름을 통해 자유롭게 데이터에 대한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수정하기가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b="1" smtClean="0"/>
              <a:t>식별자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identifier</a:t>
            </a:r>
            <a:endParaRPr lang="en-US" altLang="ko-KR" b="1" baseline="30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사용자가 정의하는 변수나 </a:t>
            </a:r>
            <a:r>
              <a:rPr lang="ko-KR" altLang="en-US" dirty="0" smtClean="0"/>
              <a:t>함수에 대해 </a:t>
            </a:r>
            <a:r>
              <a:rPr lang="ko-KR" altLang="en-US" dirty="0"/>
              <a:t>서로 구별되는 이름을 </a:t>
            </a:r>
            <a:r>
              <a:rPr lang="ko-KR" altLang="en-US" dirty="0" smtClean="0"/>
              <a:t>부여해야 함</a:t>
            </a:r>
            <a:endParaRPr lang="en-US" altLang="ko-KR" dirty="0"/>
          </a:p>
          <a:p>
            <a:pPr lvl="1"/>
            <a:r>
              <a:rPr lang="ko-KR" altLang="en-US" dirty="0" smtClean="0"/>
              <a:t>이와 같이 서로 </a:t>
            </a:r>
            <a:r>
              <a:rPr lang="ko-KR" altLang="en-US" dirty="0"/>
              <a:t>구별되는 </a:t>
            </a:r>
            <a:r>
              <a:rPr lang="ko-KR" altLang="en-US" dirty="0" smtClean="0"/>
              <a:t>이름을 식별자라고 한다</a:t>
            </a:r>
            <a:endParaRPr lang="en-US" altLang="ko-KR" dirty="0" smtClean="0"/>
          </a:p>
          <a:p>
            <a:pPr lvl="1"/>
            <a:r>
              <a:rPr lang="ko-KR" altLang="en-US" dirty="0"/>
              <a:t>하나의 변수 이름을 여러 개의 메모리 위치를 지칭하는데 사용하게 되면 어느 메모리 공간을 지칭하는지 알기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lvl="1"/>
            <a:r>
              <a:rPr lang="ko-KR" altLang="en-US" dirty="0"/>
              <a:t>다른 메모리 위치에는 서로 다른 이름을 </a:t>
            </a:r>
            <a:r>
              <a:rPr lang="ko-KR" altLang="en-US" dirty="0" smtClean="0"/>
              <a:t>부여해야 함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135265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메모리</a:t>
            </a:r>
            <a:r>
              <a:rPr lang="en-US" altLang="ko-KR" b="1" baseline="30000" dirty="0">
                <a:solidFill>
                  <a:schemeClr val="accent5"/>
                </a:solidFill>
              </a:rPr>
              <a:t>main 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memory</a:t>
            </a:r>
          </a:p>
          <a:p>
            <a:pPr lvl="1"/>
            <a:r>
              <a:rPr lang="ko-KR" altLang="en-US" dirty="0"/>
              <a:t>컴퓨터의 </a:t>
            </a:r>
            <a:r>
              <a:rPr lang="ko-KR" altLang="en-US" dirty="0" smtClean="0"/>
              <a:t>데이터</a:t>
            </a:r>
            <a:r>
              <a:rPr lang="ko-KR" altLang="en-US" dirty="0"/>
              <a:t>가</a:t>
            </a:r>
            <a:r>
              <a:rPr lang="ko-KR" altLang="en-US" dirty="0" smtClean="0"/>
              <a:t> 저장되어 </a:t>
            </a:r>
            <a:r>
              <a:rPr lang="ko-KR" altLang="en-US" dirty="0"/>
              <a:t>읽기와 쓰기</a:t>
            </a:r>
            <a:r>
              <a:rPr lang="en-US" altLang="ko-KR" dirty="0"/>
              <a:t>, </a:t>
            </a:r>
            <a:r>
              <a:rPr lang="ko-KR" altLang="en-US" dirty="0" smtClean="0"/>
              <a:t>덮어쓰기를 하는 곳</a:t>
            </a:r>
            <a:endParaRPr lang="en-US" altLang="ko-KR" dirty="0" smtClean="0"/>
          </a:p>
          <a:p>
            <a:pPr lvl="1"/>
            <a:r>
              <a:rPr lang="ko-KR" altLang="en-US" smtClean="0"/>
              <a:t>메모리라고도 </a:t>
            </a:r>
            <a:r>
              <a:rPr lang="ko-KR" altLang="en-US" dirty="0" smtClean="0"/>
              <a:t>불림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b="1"/>
              <a:t>메모리 </a:t>
            </a:r>
            <a:r>
              <a:rPr lang="ko-KR" altLang="en-US" b="1" smtClean="0"/>
              <a:t>주소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memory 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addres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s</a:t>
            </a:r>
          </a:p>
          <a:p>
            <a:pPr lvl="1"/>
            <a:r>
              <a:rPr lang="ko-KR" altLang="en-US" dirty="0"/>
              <a:t>메모리에 데이터를 저장한 곳의 위치</a:t>
            </a:r>
          </a:p>
          <a:p>
            <a:pPr lvl="1"/>
            <a:r>
              <a:rPr lang="ko-KR" altLang="en-US" dirty="0"/>
              <a:t>저장된 데이터를 읽고 쓰기 위해서는 데이터가 저장된 곳</a:t>
            </a:r>
            <a:r>
              <a:rPr lang="en-US" altLang="ko-KR" dirty="0"/>
              <a:t>(</a:t>
            </a:r>
            <a:r>
              <a:rPr lang="ko-KR" altLang="en-US" dirty="0"/>
              <a:t>공간 또는 위치</a:t>
            </a:r>
            <a:r>
              <a:rPr lang="en-US" altLang="ko-KR" dirty="0"/>
              <a:t>)</a:t>
            </a:r>
            <a:r>
              <a:rPr lang="ko-KR" altLang="en-US" dirty="0"/>
              <a:t>이 어디인가를 알아야 한다</a:t>
            </a:r>
          </a:p>
          <a:p>
            <a:pPr lvl="1"/>
            <a:r>
              <a:rPr lang="ko-KR" altLang="en-US" dirty="0"/>
              <a:t>주소는 보통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컴퓨터의 메인 메모리와 메모리 </a:t>
            </a:r>
            <a:r>
              <a:rPr lang="ko-KR" altLang="en-US" smtClean="0"/>
              <a:t>주소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7061" y="1690688"/>
            <a:ext cx="19134490" cy="91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_x172945136" descr="EMB000020685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8171"/>
            <a:ext cx="7354679" cy="2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식별을 </a:t>
            </a:r>
            <a:r>
              <a:rPr lang="ko-KR" altLang="en-US"/>
              <a:t>위한 이름 </a:t>
            </a:r>
            <a:r>
              <a:rPr lang="en-US" altLang="ko-KR"/>
              <a:t>radius</a:t>
            </a:r>
            <a:r>
              <a:rPr lang="ko-KR" altLang="en-US"/>
              <a:t>를 </a:t>
            </a:r>
            <a:r>
              <a:rPr lang="ko-KR" altLang="en-US" smtClean="0"/>
              <a:t>부여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7061" y="1690688"/>
            <a:ext cx="19134490" cy="91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_x170188760" descr="EMB0000206852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5813"/>
            <a:ext cx="7437315" cy="279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446140"/>
            <a:ext cx="10515600" cy="1325563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800" smtClean="0"/>
              <a:t>변수와 메모리 공간</a:t>
            </a:r>
            <a:endParaRPr lang="ko-KR" altLang="en-US" sz="4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_x172973360" descr="EMB000020685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771703"/>
            <a:ext cx="7067731" cy="2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99861" y="3649204"/>
            <a:ext cx="22188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radius = 6.0</a:t>
            </a:r>
            <a:r>
              <a:rPr lang="ko-KR" altLang="en-US" smtClean="0"/>
              <a:t>의 결과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49429" y="4018536"/>
            <a:ext cx="7437315" cy="2792166"/>
            <a:chOff x="4288768" y="3976971"/>
            <a:chExt cx="7437315" cy="2792166"/>
          </a:xfrm>
        </p:grpSpPr>
        <p:grpSp>
          <p:nvGrpSpPr>
            <p:cNvPr id="8" name="그룹 7"/>
            <p:cNvGrpSpPr/>
            <p:nvPr/>
          </p:nvGrpSpPr>
          <p:grpSpPr>
            <a:xfrm>
              <a:off x="4288768" y="3976971"/>
              <a:ext cx="7437315" cy="2792166"/>
              <a:chOff x="4288768" y="3976971"/>
              <a:chExt cx="7437315" cy="2792166"/>
            </a:xfrm>
          </p:grpSpPr>
          <p:pic>
            <p:nvPicPr>
              <p:cNvPr id="6" name="_x170188760" descr="EMB00002068524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768" y="3976971"/>
                <a:ext cx="7437315" cy="2792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922774" y="5079999"/>
                <a:ext cx="111022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smtClean="0"/>
                  <a:t>6.0</a:t>
                </a:r>
                <a:endParaRPr lang="ko-KR" altLang="en-US" sz="1400" b="1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280400" y="5757108"/>
              <a:ext cx="318548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저장공간의 정보가 변경됨</a:t>
              </a:r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723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598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/>
                  <a:t>print() </a:t>
                </a:r>
                <a:r>
                  <a:rPr lang="ko-KR" altLang="en-US" sz="1600" spc="-100"/>
                  <a:t>함수의 사용법을 자세히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변수의 </a:t>
                </a:r>
                <a:r>
                  <a:rPr lang="ko-KR" altLang="en-US" sz="1600" spc="-100"/>
                  <a:t>개념과 사용법에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출력함수를 </a:t>
                </a:r>
                <a:r>
                  <a:rPr lang="ko-KR" altLang="en-US" sz="1600" spc="-100"/>
                  <a:t>이용하여 변수의 값을 확인할 수 있으며 다양한 출력을 해 볼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값을 </a:t>
                </a:r>
                <a:r>
                  <a:rPr lang="ko-KR" altLang="en-US" sz="1600" spc="-100"/>
                  <a:t>그냥 사용하는 것에 비해 변수를 사용하는 것의 장점을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변수의 </a:t>
                </a:r>
                <a:r>
                  <a:rPr lang="ko-KR" altLang="en-US" sz="1600" spc="-100"/>
                  <a:t>자료형에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식별자란 </a:t>
                </a:r>
                <a:r>
                  <a:rPr lang="ko-KR" altLang="en-US" sz="1600" spc="-100"/>
                  <a:t>무엇인지 알아보고</a:t>
                </a:r>
                <a:r>
                  <a:rPr lang="en-US" altLang="ko-KR" sz="1600" spc="-100"/>
                  <a:t>, </a:t>
                </a:r>
                <a:r>
                  <a:rPr lang="ko-KR" altLang="en-US" sz="1600" spc="-100"/>
                  <a:t>식별자 이름을 짓는 규칙에 대해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키워드란 </a:t>
                </a:r>
                <a:r>
                  <a:rPr lang="ko-KR" altLang="en-US" sz="1600" spc="-100"/>
                  <a:t>무엇인가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연산자의 </a:t>
                </a:r>
                <a:r>
                  <a:rPr lang="ko-KR" altLang="en-US" sz="1600" spc="-100"/>
                  <a:t>개념과 종류에 대해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다양한 </a:t>
                </a:r>
                <a:r>
                  <a:rPr lang="ko-KR" altLang="en-US" sz="1600" spc="-100"/>
                  <a:t>연산자를 활용하여 계산을 수행할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문자열을 </a:t>
                </a:r>
                <a:r>
                  <a:rPr lang="ko-KR" altLang="en-US" sz="1600" spc="-100"/>
                  <a:t>사용할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할당 </a:t>
                </a:r>
                <a:r>
                  <a:rPr lang="ko-KR" altLang="en-US" sz="1600" spc="-100"/>
                  <a:t>연산자의 동작을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수를 </a:t>
                </a:r>
                <a:r>
                  <a:rPr lang="ko-KR" altLang="en-US" sz="1600" spc="-100"/>
                  <a:t>컴퓨터에서 표현하는 방법을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비트 </a:t>
                </a:r>
                <a:r>
                  <a:rPr lang="ko-KR" altLang="en-US" sz="1600" spc="-100"/>
                  <a:t>단위 연산자를 통해 수를 조작하는 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주석문의 </a:t>
                </a:r>
                <a:r>
                  <a:rPr lang="ko-KR" altLang="en-US" sz="1600" spc="-100"/>
                  <a:t>개념과 사용법에 대해 알아본다</a:t>
                </a:r>
                <a:r>
                  <a:rPr lang="en-US" altLang="ko-KR" sz="1600" spc="-10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비트와 바이트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비트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bit</a:t>
            </a:r>
            <a:endParaRPr lang="en-US" altLang="ko-KR" baseline="30000" smtClean="0">
              <a:solidFill>
                <a:schemeClr val="accent5"/>
              </a:solidFill>
            </a:endParaRPr>
          </a:p>
          <a:p>
            <a:pPr lvl="1"/>
            <a:r>
              <a:rPr lang="ko-KR" altLang="en-US" smtClean="0"/>
              <a:t>컴퓨터에서 </a:t>
            </a:r>
            <a:r>
              <a:rPr lang="ko-KR" altLang="en-US" dirty="0" smtClean="0"/>
              <a:t>사용하는 정보 </a:t>
            </a:r>
            <a:r>
              <a:rPr lang="ko-KR" altLang="en-US" dirty="0"/>
              <a:t>표현의 최소의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이용하여 정보를 </a:t>
            </a:r>
            <a:r>
              <a:rPr lang="ko-KR" altLang="en-US" dirty="0" smtClean="0"/>
              <a:t>표현한다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한 비트만으로 표현 가능한 정보가 너무 적기 </a:t>
            </a:r>
            <a:r>
              <a:rPr lang="ko-KR" altLang="en-US" dirty="0" smtClean="0"/>
              <a:t>때문에 </a:t>
            </a:r>
            <a:r>
              <a:rPr lang="ko-KR" altLang="en-US" dirty="0"/>
              <a:t>주로 </a:t>
            </a:r>
            <a:r>
              <a:rPr lang="en-US" altLang="ko-KR" dirty="0"/>
              <a:t>8</a:t>
            </a:r>
            <a:r>
              <a:rPr lang="ko-KR" altLang="en-US" dirty="0"/>
              <a:t>비트 단위로 저장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바이트</a:t>
            </a:r>
            <a:r>
              <a:rPr lang="en-US" altLang="ko-KR" b="1" baseline="30000" dirty="0">
                <a:solidFill>
                  <a:schemeClr val="accent5"/>
                </a:solidFill>
              </a:rPr>
              <a:t>byte</a:t>
            </a:r>
            <a:endParaRPr lang="en-US" altLang="ko-KR" baseline="30000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/>
              <a:t>비트 </a:t>
            </a:r>
            <a:r>
              <a:rPr lang="ko-KR" altLang="en-US" dirty="0" smtClean="0"/>
              <a:t>단위를 바이트라고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mtClean="0"/>
              <a:t>2</a:t>
            </a:r>
            <a:r>
              <a:rPr lang="en-US" altLang="ko-KR" baseline="30000" smtClean="0"/>
              <a:t>8</a:t>
            </a:r>
            <a:r>
              <a:rPr lang="en-US" altLang="ko-KR" smtClean="0"/>
              <a:t> = 256</a:t>
            </a:r>
            <a:r>
              <a:rPr lang="ko-KR" altLang="en-US" dirty="0" smtClean="0"/>
              <a:t>가지의 서로 다른 상태 정보를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5414"/>
              </p:ext>
            </p:extLst>
          </p:nvPr>
        </p:nvGraphicFramePr>
        <p:xfrm>
          <a:off x="937185" y="2537926"/>
          <a:ext cx="9182102" cy="397306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여러 가지 변수의 선언과 출력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name = 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 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 </a:t>
                      </a:r>
                      <a:r>
                        <a:rPr lang="en-US" altLang="ko-KR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width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height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rectangle_area = width * height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사각형의 면적 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rectangle_area)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사각형의 면적 </a:t>
                      </a:r>
                      <a:r>
                        <a:rPr lang="en-US" altLang="ko-KR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50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/>
              <a:t>변수의 선언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7185" y="1591124"/>
            <a:ext cx="6603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리터럴</a:t>
            </a:r>
            <a:r>
              <a:rPr lang="en-US" altLang="ko-KR" sz="2800" baseline="30000" dirty="0" smtClean="0">
                <a:solidFill>
                  <a:schemeClr val="accent5"/>
                </a:solidFill>
              </a:rPr>
              <a:t>literal</a:t>
            </a:r>
            <a:r>
              <a:rPr lang="en-US" altLang="ko-KR" sz="2800" baseline="300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프로그래밍 언어에서 데이터 값을 나타냄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3033551"/>
            <a:ext cx="667931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676275"/>
            <a:ext cx="783682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identifier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변수나 함수</a:t>
            </a:r>
            <a:r>
              <a:rPr lang="en-US" altLang="ko-KR" dirty="0"/>
              <a:t>, </a:t>
            </a:r>
            <a:r>
              <a:rPr lang="ko-KR" altLang="en-US" dirty="0"/>
              <a:t>클래스 등을 다른 것들과 구별할 수 있게 </a:t>
            </a:r>
            <a:r>
              <a:rPr lang="ko-KR" altLang="en-US"/>
              <a:t>지어주는 </a:t>
            </a:r>
            <a:r>
              <a:rPr lang="ko-KR" altLang="en-US" smtClean="0"/>
              <a:t>이름</a:t>
            </a:r>
            <a:endParaRPr lang="en-US" altLang="ko-KR" dirty="0" smtClean="0"/>
          </a:p>
          <a:p>
            <a:r>
              <a:rPr lang="ko-KR" altLang="en-US" dirty="0"/>
              <a:t>프로그램이 단순할 경우 </a:t>
            </a:r>
            <a:r>
              <a:rPr lang="en-US" altLang="ko-KR" dirty="0"/>
              <a:t>a, b, n, m,</a:t>
            </a:r>
            <a:r>
              <a:rPr lang="ko-KR" altLang="en-US" dirty="0"/>
              <a:t>과 같은 단순한 이름의 </a:t>
            </a:r>
            <a:r>
              <a:rPr lang="ko-KR" altLang="en-US" dirty="0" err="1"/>
              <a:t>식별자로도</a:t>
            </a:r>
            <a:r>
              <a:rPr lang="ko-KR" altLang="en-US" dirty="0"/>
              <a:t> 그 </a:t>
            </a:r>
            <a:r>
              <a:rPr lang="ko-KR" altLang="en-US"/>
              <a:t>기능을 </a:t>
            </a:r>
            <a:r>
              <a:rPr lang="ko-KR" altLang="en-US" smtClean="0"/>
              <a:t>구현할 </a:t>
            </a:r>
            <a:r>
              <a:rPr lang="ko-KR" altLang="en-US" dirty="0" smtClean="0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 dirty="0"/>
          </a:p>
          <a:p>
            <a:r>
              <a:rPr lang="ko-KR" altLang="en-US" dirty="0" smtClean="0"/>
              <a:t>프로그램이 </a:t>
            </a:r>
            <a:r>
              <a:rPr lang="ko-KR" altLang="en-US" dirty="0"/>
              <a:t>복잡해지면 </a:t>
            </a:r>
            <a:r>
              <a:rPr lang="en-US" altLang="ko-KR" dirty="0" err="1"/>
              <a:t>walk_distance</a:t>
            </a:r>
            <a:r>
              <a:rPr lang="en-US" altLang="ko-KR" dirty="0"/>
              <a:t>, </a:t>
            </a:r>
            <a:r>
              <a:rPr lang="en-US" altLang="ko-KR" dirty="0" err="1"/>
              <a:t>num_of_hits</a:t>
            </a:r>
            <a:r>
              <a:rPr lang="en-US" altLang="ko-KR" dirty="0"/>
              <a:t>, </a:t>
            </a:r>
            <a:r>
              <a:rPr lang="en-US" altLang="ko-KR" dirty="0" err="1"/>
              <a:t>english_dict</a:t>
            </a:r>
            <a:r>
              <a:rPr lang="en-US" altLang="ko-KR" dirty="0"/>
              <a:t>, </a:t>
            </a:r>
            <a:r>
              <a:rPr lang="en-US" altLang="ko-KR" dirty="0" err="1"/>
              <a:t>student_name</a:t>
            </a:r>
            <a:r>
              <a:rPr lang="ko-KR" altLang="en-US" dirty="0"/>
              <a:t>과 같이 </a:t>
            </a:r>
            <a:r>
              <a:rPr lang="ko-KR" altLang="en-US" dirty="0">
                <a:solidFill>
                  <a:srgbClr val="FF0000"/>
                </a:solidFill>
              </a:rPr>
              <a:t>그 의미를 명확하게 이해할 수 있는 </a:t>
            </a:r>
            <a:r>
              <a:rPr lang="ko-KR" altLang="en-US" dirty="0" err="1">
                <a:solidFill>
                  <a:srgbClr val="FF0000"/>
                </a:solidFill>
              </a:rPr>
              <a:t>식별자를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  <a:r>
              <a:rPr lang="ko-KR" altLang="en-US" dirty="0"/>
              <a:t>하는 것이 </a:t>
            </a:r>
            <a:r>
              <a:rPr lang="ko-KR" altLang="en-US" dirty="0" smtClean="0"/>
              <a:t>편리하다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1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6944"/>
              </p:ext>
            </p:extLst>
          </p:nvPr>
        </p:nvGraphicFramePr>
        <p:xfrm>
          <a:off x="1183785" y="1536431"/>
          <a:ext cx="9594573" cy="3418418"/>
        </p:xfrm>
        <a:graphic>
          <a:graphicData uri="http://schemas.openxmlformats.org/drawingml/2006/table">
            <a:tbl>
              <a:tblPr/>
              <a:tblGrid>
                <a:gridCol w="9594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53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 규칙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0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문자와 숫자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밑줄 문자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이루어진다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중간에 공백이 들어가면 안 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글자는 반드시 문자나 밑줄 문자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시작해야 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대문자와 소문자는 구분된다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따라서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서로 다른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식별자이다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식별자의 길이에 제한은 없다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키워드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사용할 수 없다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7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366712"/>
            <a:ext cx="9229725" cy="2981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3424237"/>
            <a:ext cx="9277350" cy="3000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0512" y="2877859"/>
            <a:ext cx="7955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높이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130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0738" y="719044"/>
            <a:ext cx="9783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키워드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keyword</a:t>
            </a:r>
            <a:r>
              <a:rPr lang="en-US" altLang="ko-KR" sz="2800" baseline="30000" dirty="0"/>
              <a:t> </a:t>
            </a:r>
            <a:r>
              <a:rPr lang="ko-KR" altLang="en-US" sz="2800" dirty="0"/>
              <a:t>혹은 </a:t>
            </a:r>
            <a:r>
              <a:rPr lang="ko-KR" altLang="en-US" sz="2800" dirty="0" err="1"/>
              <a:t>예약어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reserved </a:t>
            </a:r>
            <a:r>
              <a:rPr lang="en-US" altLang="ko-KR" sz="2800" baseline="30000" dirty="0" smtClean="0">
                <a:solidFill>
                  <a:schemeClr val="accent5"/>
                </a:solidFill>
              </a:rPr>
              <a:t>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이미 </a:t>
            </a:r>
            <a:r>
              <a:rPr lang="ko-KR" altLang="en-US" sz="2400" dirty="0"/>
              <a:t>예약된 문자로 미리 지정된 역할을 수행하는 </a:t>
            </a:r>
            <a:r>
              <a:rPr lang="ko-KR" altLang="en-US" sz="2400" dirty="0" smtClean="0"/>
              <a:t>단어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import, for, if, 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, class... </a:t>
            </a:r>
            <a:r>
              <a:rPr lang="ko-KR" altLang="en-US" sz="2400" dirty="0"/>
              <a:t>등과 같은 단어가 이에 해당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8" y="2214562"/>
            <a:ext cx="9229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847" y="397669"/>
            <a:ext cx="10515600" cy="148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CapitalizedWords</a:t>
            </a:r>
            <a:r>
              <a:rPr lang="en-US" altLang="ko-KR" dirty="0" smtClean="0"/>
              <a:t>” “</a:t>
            </a:r>
            <a:r>
              <a:rPr lang="en-US" altLang="ko-KR" dirty="0" err="1" smtClean="0"/>
              <a:t>mixedCase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등과 같은 것을 </a:t>
            </a:r>
            <a:r>
              <a:rPr lang="ko-KR" altLang="en-US" b="1" dirty="0" err="1" smtClean="0"/>
              <a:t>캡워드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capword</a:t>
            </a:r>
            <a:r>
              <a:rPr lang="ko-KR" altLang="en-US" dirty="0"/>
              <a:t> 표기법 혹은 </a:t>
            </a:r>
            <a:r>
              <a:rPr lang="ko-KR" altLang="en-US" b="1" dirty="0" err="1" smtClean="0"/>
              <a:t>낙타등</a:t>
            </a:r>
            <a:r>
              <a:rPr lang="en-US" altLang="ko-KR" baseline="30000" dirty="0">
                <a:solidFill>
                  <a:schemeClr val="accent5"/>
                </a:solidFill>
              </a:rPr>
              <a:t>camel case</a:t>
            </a:r>
            <a:r>
              <a:rPr lang="ko-KR" altLang="en-US" baseline="30000" dirty="0">
                <a:solidFill>
                  <a:schemeClr val="accent5"/>
                </a:solidFill>
              </a:rPr>
              <a:t> </a:t>
            </a:r>
            <a:r>
              <a:rPr lang="ko-KR" altLang="en-US" smtClean="0"/>
              <a:t>표기법이라고 함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좋은 변수 이름을 선택해야 코드를 쉽게 이해할 수 있음</a:t>
            </a:r>
            <a:endParaRPr lang="ko-KR" altLang="en-US" dirty="0"/>
          </a:p>
          <a:p>
            <a:pPr algn="ctr"/>
            <a:endParaRPr 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95338"/>
              </p:ext>
            </p:extLst>
          </p:nvPr>
        </p:nvGraphicFramePr>
        <p:xfrm>
          <a:off x="937847" y="1879072"/>
          <a:ext cx="9594573" cy="4114800"/>
        </p:xfrm>
        <a:graphic>
          <a:graphicData uri="http://schemas.openxmlformats.org/drawingml/2006/table">
            <a:tbl>
              <a:tblPr/>
              <a:tblGrid>
                <a:gridCol w="9594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53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 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이름과 내장 함수 이름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9431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파이썬에서는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sum, max, min,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list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등은 변수 이름으로 사용할 수 있다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하지만 이렇게 사용된 변수 이름은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sum(), max(), min(),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list()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등과 같은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파이썬의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내장 함수의 이름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중복되므로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사용하지 않도록 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spc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38324"/>
              </p:ext>
            </p:extLst>
          </p:nvPr>
        </p:nvGraphicFramePr>
        <p:xfrm>
          <a:off x="1125033" y="3716338"/>
          <a:ext cx="9220200" cy="175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         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# sum()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이라는 내장함수 명과 같은 변수이름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en-US" altLang="ko-KR" b="0" baseline="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total = sum(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# sum()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이라는 내장함수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호출시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오류 발생</a:t>
                      </a:r>
                      <a:endParaRPr lang="en-US" altLang="ko-KR" b="0" baseline="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 object is not callable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65634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2-5 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변수에 값을 지정하고 출력하기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variable_test.py 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27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3612830"/>
            <a:ext cx="6085243" cy="1250124"/>
            <a:chOff x="5261709" y="3589465"/>
            <a:chExt cx="6085243" cy="291636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3589465"/>
              <a:ext cx="6085243" cy="2916366"/>
              <a:chOff x="5586057" y="3503001"/>
              <a:chExt cx="6085243" cy="291636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530204"/>
                <a:ext cx="6085243" cy="188916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503001"/>
                <a:ext cx="1490563" cy="96104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71951" y="4997053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나는 홍길동 이야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27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 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5714" y="1987394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‘</a:t>
            </a:r>
            <a:r>
              <a:rPr lang="ko-KR" altLang="en-US" smtClean="0"/>
              <a:t>홍길동</a:t>
            </a:r>
            <a:r>
              <a:rPr lang="en-US" altLang="ko-KR" smtClean="0"/>
              <a:t>‘</a:t>
            </a:r>
            <a:r>
              <a:rPr lang="ko-KR" altLang="en-US" smtClean="0"/>
              <a:t>을 저장하는 변수 </a:t>
            </a:r>
            <a:r>
              <a:rPr lang="en-US" altLang="ko-KR" smtClean="0"/>
              <a:t>name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84" y="2172060"/>
            <a:ext cx="1701030" cy="64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2849" y="2401882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정수 값 </a:t>
            </a:r>
            <a:r>
              <a:rPr lang="en-US" altLang="ko-KR" smtClean="0"/>
              <a:t>27</a:t>
            </a:r>
            <a:r>
              <a:rPr lang="ko-KR" altLang="en-US" smtClean="0"/>
              <a:t>을 저장하는 변수 </a:t>
            </a:r>
            <a:r>
              <a:rPr lang="en-US" altLang="ko-KR" smtClean="0"/>
              <a:t>age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731819" y="2586548"/>
            <a:ext cx="1701030" cy="64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86954"/>
              </p:ext>
            </p:extLst>
          </p:nvPr>
        </p:nvGraphicFramePr>
        <p:xfrm>
          <a:off x="546069" y="707114"/>
          <a:ext cx="8015664" cy="338262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smtClean="0"/>
                        <a:t>코드 </a:t>
                      </a:r>
                      <a:r>
                        <a:rPr lang="en-US" altLang="ko-KR" sz="1600" smtClean="0"/>
                        <a:t>2-6 : </a:t>
                      </a:r>
                      <a:r>
                        <a:rPr lang="ko-KR" altLang="en-US" sz="1600" smtClean="0"/>
                        <a:t>변수에 새로운 값을 할당하기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change_var.py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홍길동 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27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홍길순 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23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출력 함수 </a:t>
            </a:r>
            <a:r>
              <a:rPr lang="en-US" altLang="ko-KR" dirty="0" smtClean="0"/>
              <a:t>print()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695" y="161359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장의 내용을 복습해 보자</a:t>
            </a:r>
            <a:r>
              <a:rPr lang="en-US" altLang="ko-KR" smtClean="0"/>
              <a:t>. </a:t>
            </a:r>
            <a:endParaRPr lang="en-US" altLang="ko-KR" smtClean="0"/>
          </a:p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함수를 통해서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코드가 수행한 내용을 화면에 출력해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대화식 실행 모드와 스크립트 파일 실행 모드가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3" y="1657350"/>
            <a:ext cx="9248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/>
              <a:t>변수와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</a:t>
            </a:r>
            <a:r>
              <a:rPr lang="ko-KR" altLang="en-US" dirty="0"/>
              <a:t>자료 값은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나눗셈들과 같은 </a:t>
            </a:r>
            <a:r>
              <a:rPr lang="ko-KR" altLang="en-US" b="1" dirty="0"/>
              <a:t>산술 연산</a:t>
            </a:r>
            <a:r>
              <a:rPr lang="en-US" altLang="ko-KR" baseline="30000" dirty="0">
                <a:solidFill>
                  <a:schemeClr val="accent5"/>
                </a:solidFill>
              </a:rPr>
              <a:t>mathematical operation</a:t>
            </a:r>
            <a:r>
              <a:rPr lang="ko-KR" altLang="en-US" dirty="0"/>
              <a:t>이 가능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이러한 산술 연산을 위한 풍부한 연산자를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“</a:t>
            </a:r>
            <a:r>
              <a:rPr lang="en-US" altLang="ko-KR" dirty="0"/>
              <a:t>27</a:t>
            </a:r>
            <a:r>
              <a:rPr lang="ko-KR" altLang="en-US" dirty="0"/>
              <a:t>이라는 값을 </a:t>
            </a:r>
            <a:r>
              <a:rPr lang="en-US" altLang="ko-KR" dirty="0"/>
              <a:t>age</a:t>
            </a:r>
            <a:r>
              <a:rPr lang="ko-KR" altLang="en-US" dirty="0"/>
              <a:t>라는 변수에 할당하여라</a:t>
            </a:r>
            <a:r>
              <a:rPr lang="en-US" altLang="ko-KR" dirty="0"/>
              <a:t>.”</a:t>
            </a:r>
            <a:r>
              <a:rPr lang="ko-KR" altLang="en-US" dirty="0"/>
              <a:t> 라는 </a:t>
            </a:r>
            <a:r>
              <a:rPr lang="ko-KR" altLang="en-US" dirty="0" smtClean="0"/>
              <a:t>명령어와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</a:t>
            </a:r>
            <a:r>
              <a:rPr lang="ko-KR" altLang="en-US" dirty="0"/>
              <a:t>할당 과정을 보여주고 있음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57692"/>
              </p:ext>
            </p:extLst>
          </p:nvPr>
        </p:nvGraphicFramePr>
        <p:xfrm>
          <a:off x="1433202" y="4148356"/>
          <a:ext cx="8701398" cy="474726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age = 27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7801"/>
              </p:ext>
            </p:extLst>
          </p:nvPr>
        </p:nvGraphicFramePr>
        <p:xfrm>
          <a:off x="1445902" y="4732619"/>
          <a:ext cx="8701398" cy="949552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xmlns="" val="955097242"/>
                    </a:ext>
                  </a:extLst>
                </a:gridCol>
              </a:tblGrid>
              <a:tr h="9495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1. 27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이라는 값을 가지는 정수 객체가 생성된다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 age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이라는 값을 가지는 정수 객체를 참조한다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2131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6453" y="4136017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객체는 프로그램상의 어떤 자료로 데이터와 함수를 가질 수 있는 것으로 추후 상세히 설명함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5685905" y="4597682"/>
            <a:ext cx="1010548" cy="26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841" y="53285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위의 과정을 통해 </a:t>
            </a:r>
            <a:r>
              <a:rPr lang="ko-KR" altLang="en-US" dirty="0"/>
              <a:t>정수 </a:t>
            </a:r>
            <a:r>
              <a:rPr lang="en-US" altLang="ko-KR" dirty="0"/>
              <a:t>27</a:t>
            </a:r>
            <a:r>
              <a:rPr lang="ko-KR" altLang="en-US" dirty="0"/>
              <a:t>을 </a:t>
            </a:r>
            <a:r>
              <a:rPr lang="en-US" altLang="ko-KR" dirty="0"/>
              <a:t>age</a:t>
            </a:r>
            <a:r>
              <a:rPr lang="ko-KR" altLang="en-US" dirty="0"/>
              <a:t>라는 </a:t>
            </a:r>
            <a:r>
              <a:rPr lang="ko-KR" altLang="en-US" dirty="0" err="1"/>
              <a:t>변수명이</a:t>
            </a:r>
            <a:r>
              <a:rPr lang="ko-KR" altLang="en-US" dirty="0"/>
              <a:t> </a:t>
            </a:r>
            <a:r>
              <a:rPr lang="ko-KR" altLang="en-US" dirty="0" smtClean="0"/>
              <a:t>참조함</a:t>
            </a:r>
            <a:endParaRPr lang="en-US" altLang="ko-KR" dirty="0" smtClean="0"/>
          </a:p>
          <a:p>
            <a:r>
              <a:rPr lang="ko-KR" altLang="en-US" dirty="0" smtClean="0"/>
              <a:t>할당 </a:t>
            </a:r>
            <a:r>
              <a:rPr lang="ko-KR" altLang="en-US" dirty="0"/>
              <a:t>연산자의 왼쪽에는 변수 이름이 위치해야 하며</a:t>
            </a:r>
            <a:r>
              <a:rPr lang="en-US" altLang="ko-KR" dirty="0"/>
              <a:t>, </a:t>
            </a:r>
            <a:r>
              <a:rPr lang="ko-KR" altLang="en-US" dirty="0"/>
              <a:t>오른쪽에는 상수 값이나 변수 혹은 수식이 올 수 </a:t>
            </a:r>
            <a:r>
              <a:rPr lang="ko-KR" altLang="en-US" dirty="0" smtClean="0"/>
              <a:t>있음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반대는</a:t>
            </a:r>
            <a:r>
              <a:rPr lang="en-US" altLang="ko-KR" dirty="0" smtClean="0"/>
              <a:t> </a:t>
            </a:r>
            <a:r>
              <a:rPr lang="en-US" altLang="ko-KR" dirty="0" err="1"/>
              <a:t>성립하지</a:t>
            </a:r>
            <a:r>
              <a:rPr lang="en-US" altLang="ko-KR" dirty="0"/>
              <a:t>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할당 </a:t>
            </a:r>
            <a:r>
              <a:rPr lang="ko-KR" altLang="en-US" dirty="0" smtClean="0"/>
              <a:t>연산자가 처음으로 </a:t>
            </a:r>
            <a:r>
              <a:rPr lang="ko-KR" altLang="en-US" dirty="0"/>
              <a:t>나타나는 경우 </a:t>
            </a:r>
            <a:r>
              <a:rPr lang="en-US" altLang="ko-KR" dirty="0" smtClean="0"/>
              <a:t> </a:t>
            </a:r>
            <a:r>
              <a:rPr lang="ko-KR" altLang="en-US" dirty="0" smtClean="0"/>
              <a:t>“</a:t>
            </a:r>
            <a:r>
              <a:rPr lang="ko-KR" altLang="en-US" dirty="0"/>
              <a:t>변수 </a:t>
            </a:r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ko-KR" altLang="en-US" b="1" dirty="0"/>
              <a:t>선언</a:t>
            </a:r>
            <a:r>
              <a:rPr lang="en-US" altLang="ko-KR" baseline="30000" dirty="0">
                <a:solidFill>
                  <a:schemeClr val="accent5"/>
                </a:solidFill>
              </a:rPr>
              <a:t>declare</a:t>
            </a:r>
            <a:r>
              <a:rPr lang="ko-KR" altLang="en-US" dirty="0"/>
              <a:t>되었다”라고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 </a:t>
            </a:r>
            <a:r>
              <a:rPr lang="ko-KR" altLang="en-US" dirty="0"/>
              <a:t>기호를 </a:t>
            </a:r>
            <a:r>
              <a:rPr lang="ko-KR" altLang="en-US" b="1" dirty="0"/>
              <a:t>할당 연산자</a:t>
            </a:r>
            <a:r>
              <a:rPr lang="en-US" altLang="ko-KR" baseline="30000" dirty="0">
                <a:solidFill>
                  <a:schemeClr val="accent5"/>
                </a:solidFill>
              </a:rPr>
              <a:t>assignment operator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아래 문장은 구문오류</a:t>
            </a:r>
            <a:r>
              <a:rPr lang="en-US" altLang="ko-KR" baseline="30000" dirty="0">
                <a:solidFill>
                  <a:schemeClr val="accent5"/>
                </a:solidFill>
              </a:rPr>
              <a:t>syntax error</a:t>
            </a:r>
            <a:r>
              <a:rPr lang="ko-KR" altLang="en-US" dirty="0" smtClean="0"/>
              <a:t>가 발생함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42623"/>
              </p:ext>
            </p:extLst>
          </p:nvPr>
        </p:nvGraphicFramePr>
        <p:xfrm>
          <a:off x="1084901" y="4376191"/>
          <a:ext cx="6626479" cy="1390485"/>
        </p:xfrm>
        <a:graphic>
          <a:graphicData uri="http://schemas.openxmlformats.org/drawingml/2006/table">
            <a:tbl>
              <a:tblPr/>
              <a:tblGrid>
                <a:gridCol w="6626479">
                  <a:extLst>
                    <a:ext uri="{9D8B030D-6E8A-4147-A177-3AD203B41FA5}">
                      <a16:colId xmlns:a16="http://schemas.microsoft.com/office/drawing/2014/main" xmlns="" val="2690221415"/>
                    </a:ext>
                  </a:extLst>
                </a:gridCol>
              </a:tblGrid>
              <a:tr h="13904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27 = age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"&lt;</a:t>
                      </a:r>
                      <a:r>
                        <a:rPr lang="en-US" sz="18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SyntexError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assign to literal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60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876244"/>
            <a:ext cx="10515600" cy="903492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err="1"/>
              <a:t>파이썬은</a:t>
            </a:r>
            <a:r>
              <a:rPr lang="ko-KR" altLang="en-US"/>
              <a:t> 숫자 값에 대해 같이 기본적으로 </a:t>
            </a:r>
            <a:r>
              <a:rPr lang="ko-KR" altLang="en-US" b="1"/>
              <a:t>사칙연산</a:t>
            </a:r>
            <a:r>
              <a:rPr lang="ko-KR" altLang="en-US"/>
              <a:t>과 </a:t>
            </a:r>
            <a:endParaRPr lang="en-US" altLang="ko-KR"/>
          </a:p>
          <a:p>
            <a:pPr marL="0" indent="0" fontAlgn="base">
              <a:buNone/>
            </a:pPr>
            <a:r>
              <a:rPr lang="en-US" altLang="ko-KR" b="1" smtClean="0"/>
              <a:t>  </a:t>
            </a:r>
            <a:r>
              <a:rPr lang="ko-KR" altLang="en-US" b="1" smtClean="0"/>
              <a:t>나머지연산</a:t>
            </a:r>
            <a:r>
              <a:rPr lang="en-US" altLang="ko-KR" b="1"/>
              <a:t>, </a:t>
            </a:r>
            <a:r>
              <a:rPr lang="ko-KR" altLang="en-US" b="1"/>
              <a:t>제곱연산</a:t>
            </a:r>
            <a:r>
              <a:rPr lang="ko-KR" altLang="en-US"/>
              <a:t>을 수행하는 연산자를 제공</a:t>
            </a:r>
          </a:p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94205" y="4779268"/>
            <a:ext cx="79995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9" y="1972204"/>
            <a:ext cx="6938963" cy="41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974" y="6758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err="1"/>
              <a:t>파이썬</a:t>
            </a:r>
            <a:r>
              <a:rPr lang="ko-KR" altLang="en-US" sz="2400"/>
              <a:t> 연산자와 그 의미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81239" y="1206364"/>
            <a:ext cx="10531124" cy="5370414"/>
            <a:chOff x="680655" y="1297804"/>
            <a:chExt cx="10531124" cy="53704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655" y="1297804"/>
              <a:ext cx="10514498" cy="40712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3992"/>
            <a:stretch/>
          </p:blipFill>
          <p:spPr>
            <a:xfrm>
              <a:off x="697281" y="5285229"/>
              <a:ext cx="10514498" cy="138298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54352" y="5529329"/>
              <a:ext cx="1690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나머지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3497" y="6168480"/>
              <a:ext cx="16315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거듭제곱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877" y="197221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기본 연산자들을 사용해 </a:t>
            </a:r>
            <a:r>
              <a:rPr lang="ko-KR" altLang="en-US" sz="2800" dirty="0" err="1"/>
              <a:t>파이썬을</a:t>
            </a:r>
            <a:r>
              <a:rPr lang="ko-KR" altLang="en-US" sz="2800" dirty="0"/>
              <a:t> 계산기로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4 </a:t>
            </a:r>
            <a:r>
              <a:rPr lang="en-US" altLang="ko-KR" sz="2800" dirty="0"/>
              <a:t>+ 10</a:t>
            </a:r>
            <a:r>
              <a:rPr lang="ko-KR" altLang="en-US" sz="2800" dirty="0"/>
              <a:t>과 같은 문장을 </a:t>
            </a:r>
            <a:r>
              <a:rPr lang="ko-KR" altLang="en-US" sz="2800" b="1" dirty="0" err="1"/>
              <a:t>표현식</a:t>
            </a:r>
            <a:r>
              <a:rPr lang="en-US" altLang="ko-KR" sz="2800" b="1" baseline="30000" dirty="0">
                <a:solidFill>
                  <a:schemeClr val="accent5"/>
                </a:solidFill>
              </a:rPr>
              <a:t>expression</a:t>
            </a:r>
            <a:r>
              <a:rPr lang="ko-KR" altLang="en-US" sz="2800" dirty="0"/>
              <a:t>이라고 </a:t>
            </a:r>
            <a:r>
              <a:rPr lang="ko-KR" altLang="en-US" sz="2800" dirty="0" smtClean="0"/>
              <a:t>한다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37147"/>
              </p:ext>
            </p:extLst>
          </p:nvPr>
        </p:nvGraphicFramePr>
        <p:xfrm>
          <a:off x="1165785" y="1394926"/>
          <a:ext cx="9182102" cy="514350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파이썬 표현식의 사용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+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덧셈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4.0 - 0.1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뺄셈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20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 20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곱셈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/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실수 나눗셈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//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정수 나눗셈 연산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몫을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11 %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정수 나눗셈 후의 나머지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877" y="197221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기본 연산자들을 사용해 </a:t>
            </a:r>
            <a:r>
              <a:rPr lang="ko-KR" altLang="en-US" sz="2800" dirty="0" err="1"/>
              <a:t>파이썬을</a:t>
            </a:r>
            <a:r>
              <a:rPr lang="ko-KR" altLang="en-US" sz="2800" dirty="0"/>
              <a:t> 계산기로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4 </a:t>
            </a:r>
            <a:r>
              <a:rPr lang="en-US" altLang="ko-KR" sz="2800" dirty="0"/>
              <a:t>+ 10</a:t>
            </a:r>
            <a:r>
              <a:rPr lang="ko-KR" altLang="en-US" sz="2800" dirty="0"/>
              <a:t>과 같은 문장을 </a:t>
            </a:r>
            <a:r>
              <a:rPr lang="ko-KR" altLang="en-US" sz="2800" b="1" dirty="0" err="1"/>
              <a:t>표현식</a:t>
            </a:r>
            <a:r>
              <a:rPr lang="en-US" altLang="ko-KR" sz="2800" b="1" baseline="30000" dirty="0">
                <a:solidFill>
                  <a:schemeClr val="accent5"/>
                </a:solidFill>
              </a:rPr>
              <a:t>expression</a:t>
            </a:r>
            <a:r>
              <a:rPr lang="ko-KR" altLang="en-US" sz="2800" dirty="0"/>
              <a:t>이라고 </a:t>
            </a:r>
            <a:r>
              <a:rPr lang="ko-KR" altLang="en-US" sz="2800" dirty="0" smtClean="0"/>
              <a:t>한다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99190"/>
              </p:ext>
            </p:extLst>
          </p:nvPr>
        </p:nvGraphicFramePr>
        <p:xfrm>
          <a:off x="1165785" y="1394926"/>
          <a:ext cx="9182102" cy="25993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대화창</a:t>
                      </a:r>
                      <a:r>
                        <a:rPr lang="ko-KR" altLang="en-US" sz="1600" dirty="0" smtClean="0"/>
                        <a:t> 실습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표현식의 사용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**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제곱근을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 5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승을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1024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881062"/>
            <a:ext cx="9544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946618" y="559675"/>
            <a:ext cx="4695093" cy="5599844"/>
          </a:xfrm>
        </p:spPr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 err="1"/>
              <a:t>my_height</a:t>
            </a:r>
            <a:r>
              <a:rPr lang="ko-KR" altLang="en-US" dirty="0"/>
              <a:t>와 </a:t>
            </a:r>
            <a:r>
              <a:rPr lang="ko-KR" altLang="en-US" dirty="0" smtClean="0"/>
              <a:t>같은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문자열 </a:t>
            </a:r>
            <a:r>
              <a:rPr lang="ko-KR" altLang="en-US" dirty="0">
                <a:solidFill>
                  <a:srgbClr val="FF0000"/>
                </a:solidFill>
              </a:rPr>
              <a:t>형 </a:t>
            </a:r>
            <a:r>
              <a:rPr lang="ko-KR" altLang="en-US" dirty="0"/>
              <a:t>변수에 숫자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     더하는 </a:t>
            </a:r>
            <a:r>
              <a:rPr lang="ko-KR" altLang="en-US" dirty="0"/>
              <a:t>연산이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위의 코드에서는 </a:t>
            </a:r>
            <a:r>
              <a:rPr lang="en-US" altLang="ko-KR" dirty="0" err="1"/>
              <a:t>TypeError</a:t>
            </a:r>
            <a:r>
              <a:rPr lang="ko-KR" altLang="en-US" dirty="0"/>
              <a:t>라는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연산자는 </a:t>
            </a:r>
            <a:r>
              <a:rPr lang="ko-KR" altLang="en-US" dirty="0"/>
              <a:t>특정한 자료형에서만 사용이 </a:t>
            </a:r>
            <a:r>
              <a:rPr lang="ko-KR" altLang="en-US" dirty="0" smtClean="0"/>
              <a:t>가능하다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978"/>
              </p:ext>
            </p:extLst>
          </p:nvPr>
        </p:nvGraphicFramePr>
        <p:xfrm>
          <a:off x="546069" y="559675"/>
          <a:ext cx="6085243" cy="3314056"/>
        </p:xfrm>
        <a:graphic>
          <a:graphicData uri="http://schemas.openxmlformats.org/drawingml/2006/table">
            <a:tbl>
              <a:tblPr/>
              <a:tblGrid>
                <a:gridCol w="608524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145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정수의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덧셈연산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763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number_and_string1.py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375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'177'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15" name="그룹 14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7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5534806" y="4513239"/>
              <a:ext cx="5539047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....</a:t>
              </a:r>
              <a:endParaRPr lang="en-US" altLang="ko-KR" sz="14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my_height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my_height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+ 1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TypeError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must be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str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en-US" altLang="ko-KR" sz="14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not </a:t>
              </a:r>
              <a:r>
                <a:rPr lang="en-US" altLang="ko-KR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혹은</a:t>
              </a:r>
              <a:endParaRPr lang="en-US" altLang="ko-KR" sz="1400" kern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TypeError: can only concatenate str (not "int") to str</a:t>
              </a:r>
              <a:endParaRPr lang="ko-KR" altLang="en-US" sz="14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4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30005"/>
              </p:ext>
            </p:extLst>
          </p:nvPr>
        </p:nvGraphicFramePr>
        <p:xfrm>
          <a:off x="762200" y="1022999"/>
          <a:ext cx="8015664" cy="32497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747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실수와 정수의 덧셈 연산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712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94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number_and_string2.py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64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177.5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62200" y="4580312"/>
            <a:ext cx="6085243" cy="1163784"/>
            <a:chOff x="5261709" y="4001171"/>
            <a:chExt cx="6085243" cy="123618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236189"/>
              <a:chOff x="5586057" y="3914707"/>
              <a:chExt cx="6085243" cy="123618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5"/>
                <a:ext cx="6085243" cy="81462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534806" y="4623037"/>
              <a:ext cx="5539047" cy="45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23 178.5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6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607" y="789709"/>
            <a:ext cx="10515600" cy="45886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대화식 </a:t>
            </a:r>
            <a:r>
              <a:rPr lang="ko-KR" altLang="en-US" dirty="0" smtClean="0"/>
              <a:t>실행모드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명령어를 입력할 수 있는 대화식 창에서 즉각적인 반응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을 받을 수 있는 모드</a:t>
            </a:r>
          </a:p>
          <a:p>
            <a:pPr lvl="1"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간단한 코드를 테스트</a:t>
            </a:r>
            <a:r>
              <a:rPr lang="ko-KR" altLang="en-US" dirty="0"/>
              <a:t>할 적에는 주로 대화식 실행모드를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ko-KR" smtClean="0"/>
          </a:p>
          <a:p>
            <a:pPr>
              <a:lnSpc>
                <a:spcPct val="160000"/>
              </a:lnSpc>
            </a:pPr>
            <a:r>
              <a:rPr lang="ko-KR" altLang="en-US" smtClean="0"/>
              <a:t>스크립트 </a:t>
            </a:r>
            <a:r>
              <a:rPr lang="ko-KR" altLang="en-US" dirty="0"/>
              <a:t>실행모드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ko-KR" altLang="en-US" dirty="0" err="1"/>
              <a:t>확장자를</a:t>
            </a:r>
            <a:r>
              <a:rPr lang="ko-KR" altLang="en-US" dirty="0"/>
              <a:t> 가지는 스크립트를 만들어서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인터프리터를 통해 실행</a:t>
            </a:r>
          </a:p>
          <a:p>
            <a:pPr lvl="1"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복잡한 </a:t>
            </a:r>
            <a:r>
              <a:rPr lang="ko-KR" altLang="en-US" dirty="0" err="1">
                <a:solidFill>
                  <a:srgbClr val="FF0000"/>
                </a:solidFill>
              </a:rPr>
              <a:t>로직</a:t>
            </a:r>
            <a:r>
              <a:rPr lang="ko-KR" altLang="en-US" dirty="0" err="1"/>
              <a:t>이</a:t>
            </a:r>
            <a:r>
              <a:rPr lang="ko-KR" altLang="en-US" dirty="0"/>
              <a:t> 있는 코드는 스크립트 파일을 만들어서 실행</a:t>
            </a:r>
          </a:p>
          <a:p>
            <a:pPr lvl="1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2502" y="2687700"/>
            <a:ext cx="88516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print('Hello Python!!')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Python!!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60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770548"/>
            <a:ext cx="10515600" cy="4351338"/>
          </a:xfrm>
        </p:spPr>
        <p:txBody>
          <a:bodyPr/>
          <a:lstStyle/>
          <a:p>
            <a:r>
              <a:rPr lang="ko-KR" altLang="en-US"/>
              <a:t>정수나 실수 사이에는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</a:t>
            </a:r>
            <a:r>
              <a:rPr lang="en-US" altLang="ko-KR"/>
              <a:t>, </a:t>
            </a:r>
            <a:r>
              <a:rPr lang="ko-KR" altLang="en-US"/>
              <a:t>나눗셈의 사칙연산이 잘 적용됨</a:t>
            </a:r>
          </a:p>
          <a:p>
            <a:r>
              <a:rPr lang="ko-KR" altLang="en-US"/>
              <a:t>정수에 대해서는 정수 나눗셈과 나머지 연산을 </a:t>
            </a:r>
            <a:r>
              <a:rPr lang="ko-KR" altLang="en-US" smtClean="0"/>
              <a:t>수행 가능</a:t>
            </a:r>
            <a:endParaRPr lang="ko-KR" altLang="en-US"/>
          </a:p>
          <a:p>
            <a:r>
              <a:rPr lang="en-US"/>
              <a:t>** </a:t>
            </a:r>
            <a:r>
              <a:rPr lang="en-US" err="1"/>
              <a:t>연산을</a:t>
            </a:r>
            <a:r>
              <a:rPr lang="en-US"/>
              <a:t> </a:t>
            </a:r>
            <a:r>
              <a:rPr lang="en-US" err="1"/>
              <a:t>사용하여</a:t>
            </a:r>
            <a:r>
              <a:rPr lang="en-US"/>
              <a:t> </a:t>
            </a:r>
            <a:r>
              <a:rPr lang="en-US" err="1"/>
              <a:t>거듭제곱</a:t>
            </a:r>
            <a:r>
              <a:rPr lang="en-US"/>
              <a:t> </a:t>
            </a:r>
            <a:r>
              <a:rPr lang="en-US" err="1"/>
              <a:t>연산을</a:t>
            </a:r>
            <a:r>
              <a:rPr lang="en-US"/>
              <a:t> </a:t>
            </a:r>
            <a:r>
              <a:rPr lang="en-US" err="1"/>
              <a:t>정수와</a:t>
            </a:r>
            <a:r>
              <a:rPr lang="en-US"/>
              <a:t> </a:t>
            </a:r>
            <a:r>
              <a:rPr lang="en-US" err="1"/>
              <a:t>실수에</a:t>
            </a:r>
            <a:r>
              <a:rPr lang="en-US"/>
              <a:t> </a:t>
            </a:r>
            <a:r>
              <a:rPr lang="en-US" err="1"/>
              <a:t>대해서도</a:t>
            </a:r>
            <a:r>
              <a:rPr lang="en-US"/>
              <a:t> </a:t>
            </a:r>
            <a:r>
              <a:rPr lang="en-US" smtClean="0"/>
              <a:t>적</a:t>
            </a:r>
            <a:r>
              <a:rPr lang="ko-KR" altLang="en-US" smtClean="0"/>
              <a:t>용 가능</a:t>
            </a:r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7984"/>
              </p:ext>
            </p:extLst>
          </p:nvPr>
        </p:nvGraphicFramePr>
        <p:xfrm>
          <a:off x="855785" y="3572860"/>
          <a:ext cx="9182102" cy="25993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연산의 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** 0.2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1.319507</a:t>
                      </a:r>
                      <a:r>
                        <a:rPr lang="en-US" sz="1600" kern="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910772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8942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0.2 ** 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0.0016000000000000003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 err="1"/>
              <a:t>자료형의</a:t>
            </a:r>
            <a:r>
              <a:rPr lang="ko-KR" altLang="en-US" dirty="0"/>
              <a:t> 의미와 </a:t>
            </a:r>
            <a:r>
              <a:rPr lang="ko-KR" altLang="en-US" dirty="0" err="1"/>
              <a:t>자료형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en-US" altLang="ko-KR" b="1" baseline="30000" dirty="0">
                <a:solidFill>
                  <a:schemeClr val="accent5"/>
                </a:solidFill>
              </a:rPr>
              <a:t>data type</a:t>
            </a:r>
          </a:p>
          <a:p>
            <a:r>
              <a:rPr lang="ko-KR" altLang="en-US" dirty="0"/>
              <a:t>프로그래밍 언어에서 처리할 수 있는 데이터의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err="1"/>
              <a:t>부울형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숫자형</a:t>
            </a:r>
            <a:r>
              <a:rPr lang="en-US" altLang="ko-KR" sz="2400" dirty="0"/>
              <a:t>(</a:t>
            </a:r>
            <a:r>
              <a:rPr lang="ko-KR" altLang="en-US" sz="2400" dirty="0"/>
              <a:t>정수</a:t>
            </a:r>
            <a:r>
              <a:rPr lang="en-US" altLang="ko-KR" sz="2400" dirty="0"/>
              <a:t>, </a:t>
            </a:r>
            <a:r>
              <a:rPr lang="ko-KR" altLang="en-US" sz="2400" dirty="0"/>
              <a:t>실수</a:t>
            </a:r>
            <a:r>
              <a:rPr lang="en-US" altLang="ko-KR" sz="2400" dirty="0"/>
              <a:t>, </a:t>
            </a:r>
            <a:r>
              <a:rPr lang="ko-KR" altLang="en-US" sz="2400" dirty="0"/>
              <a:t>복소수</a:t>
            </a:r>
            <a:r>
              <a:rPr lang="en-US" altLang="ko-KR" sz="2400" dirty="0"/>
              <a:t>), 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집합</a:t>
            </a:r>
            <a:r>
              <a:rPr lang="en-US" altLang="ko-KR" sz="2400" dirty="0"/>
              <a:t>, </a:t>
            </a:r>
            <a:r>
              <a:rPr lang="ko-KR" altLang="en-US" sz="2400" dirty="0" err="1" smtClean="0"/>
              <a:t>딕셔너리</a:t>
            </a:r>
            <a:endParaRPr lang="en-US" altLang="ko-KR" sz="2400" dirty="0" smtClean="0"/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/>
              <a:t>객체가 어떤 </a:t>
            </a:r>
            <a:r>
              <a:rPr lang="ko-KR" altLang="en-US" sz="2400" dirty="0" err="1"/>
              <a:t>자료형인지를</a:t>
            </a:r>
            <a:r>
              <a:rPr lang="ko-KR" altLang="en-US" sz="2400" dirty="0"/>
              <a:t> 알려주는 </a:t>
            </a:r>
            <a:r>
              <a:rPr lang="en-US" altLang="ko-KR" sz="2400" dirty="0"/>
              <a:t>type()</a:t>
            </a:r>
            <a:r>
              <a:rPr lang="ko-KR" altLang="en-US" sz="2400" dirty="0"/>
              <a:t>이라는 함수를 제공</a:t>
            </a:r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04251"/>
              </p:ext>
            </p:extLst>
          </p:nvPr>
        </p:nvGraphicFramePr>
        <p:xfrm>
          <a:off x="1041094" y="1361675"/>
          <a:ext cx="9182102" cy="397306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85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pi = 3.14159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type(pi)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'float'&gt;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message = "Good morning"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type(message)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276" y="752963"/>
            <a:ext cx="10961077" cy="5683005"/>
          </a:xfrm>
        </p:spPr>
        <p:txBody>
          <a:bodyPr>
            <a:normAutofit/>
          </a:bodyPr>
          <a:lstStyle/>
          <a:p>
            <a:r>
              <a:rPr lang="ko-KR" altLang="en-US"/>
              <a:t>변수 </a:t>
            </a:r>
            <a:r>
              <a:rPr lang="en-US" altLang="ko-KR" err="1"/>
              <a:t>num</a:t>
            </a:r>
            <a:r>
              <a:rPr lang="ko-KR" altLang="en-US"/>
              <a:t>에는 </a:t>
            </a:r>
            <a:r>
              <a:rPr lang="en-US" altLang="ko-KR"/>
              <a:t>85</a:t>
            </a:r>
            <a:r>
              <a:rPr lang="ko-KR" altLang="en-US"/>
              <a:t>라는 정수 값</a:t>
            </a:r>
            <a:r>
              <a:rPr lang="en-US" altLang="ko-KR"/>
              <a:t>, </a:t>
            </a:r>
            <a:r>
              <a:rPr lang="ko-KR" altLang="en-US"/>
              <a:t>변수 </a:t>
            </a:r>
            <a:r>
              <a:rPr lang="en-US" altLang="ko-KR"/>
              <a:t>pi</a:t>
            </a:r>
            <a:r>
              <a:rPr lang="ko-KR" altLang="en-US"/>
              <a:t>에는 </a:t>
            </a:r>
            <a:r>
              <a:rPr lang="en-US" altLang="ko-KR"/>
              <a:t>3.14159</a:t>
            </a:r>
            <a:r>
              <a:rPr lang="ko-KR" altLang="en-US"/>
              <a:t>라는 실수 값</a:t>
            </a:r>
            <a:r>
              <a:rPr lang="en-US" altLang="ko-KR"/>
              <a:t>, </a:t>
            </a:r>
            <a:r>
              <a:rPr lang="ko-KR" altLang="en-US"/>
              <a:t>변수 </a:t>
            </a:r>
            <a:r>
              <a:rPr lang="en-US" altLang="ko-KR"/>
              <a:t>message</a:t>
            </a:r>
            <a:r>
              <a:rPr lang="ko-KR" altLang="en-US"/>
              <a:t>에는 “</a:t>
            </a:r>
            <a:r>
              <a:rPr lang="en-US" altLang="ko-KR"/>
              <a:t>Good morning”</a:t>
            </a:r>
            <a:r>
              <a:rPr lang="ko-KR" altLang="en-US"/>
              <a:t>이라는 문자열 값이 각각 할당되어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err="1" smtClean="0"/>
              <a:t>파이썬의</a:t>
            </a:r>
            <a:r>
              <a:rPr lang="ko-KR" altLang="en-US" smtClean="0"/>
              <a:t> </a:t>
            </a:r>
            <a:r>
              <a:rPr lang="ko-KR" altLang="en-US" err="1"/>
              <a:t>내장함수</a:t>
            </a:r>
            <a:r>
              <a:rPr lang="ko-KR" altLang="en-US"/>
              <a:t> </a:t>
            </a:r>
            <a:r>
              <a:rPr lang="en-US" altLang="ko-KR"/>
              <a:t>type()</a:t>
            </a:r>
            <a:r>
              <a:rPr lang="ko-KR" altLang="en-US"/>
              <a:t>을 사용해서 살펴보면 </a:t>
            </a:r>
            <a:r>
              <a:rPr lang="en-US" altLang="ko-KR" err="1"/>
              <a:t>num</a:t>
            </a:r>
            <a:r>
              <a:rPr lang="ko-KR" altLang="en-US"/>
              <a:t>은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, pi</a:t>
            </a:r>
            <a:r>
              <a:rPr lang="ko-KR" altLang="en-US"/>
              <a:t>는 </a:t>
            </a:r>
            <a:r>
              <a:rPr lang="en-US" altLang="ko-KR"/>
              <a:t>float </a:t>
            </a:r>
            <a:r>
              <a:rPr lang="ko-KR" altLang="en-US"/>
              <a:t>클래스</a:t>
            </a:r>
            <a:r>
              <a:rPr lang="en-US" altLang="ko-KR"/>
              <a:t>, message</a:t>
            </a:r>
            <a:r>
              <a:rPr lang="ko-KR" altLang="en-US"/>
              <a:t>는 </a:t>
            </a:r>
            <a:r>
              <a:rPr lang="en-US" altLang="ko-KR" err="1"/>
              <a:t>str</a:t>
            </a:r>
            <a:r>
              <a:rPr lang="en-US" altLang="ko-KR"/>
              <a:t> </a:t>
            </a:r>
            <a:r>
              <a:rPr lang="ko-KR" altLang="en-US"/>
              <a:t>클래스 </a:t>
            </a:r>
            <a:r>
              <a:rPr lang="ko-KR" altLang="en-US" err="1" smtClean="0"/>
              <a:t>자료형임을</a:t>
            </a:r>
            <a:r>
              <a:rPr lang="ko-KR" altLang="en-US" smtClean="0"/>
              <a:t> 알 수 있음</a:t>
            </a:r>
            <a:endParaRPr lang="en-US" altLang="ko-KR" smtClean="0"/>
          </a:p>
          <a:p>
            <a:endParaRPr lang="ko-KR" altLang="en-US"/>
          </a:p>
          <a:p>
            <a:r>
              <a:rPr lang="en-US" altLang="ko-KR" err="1"/>
              <a:t>n</a:t>
            </a:r>
            <a:r>
              <a:rPr lang="en-US" altLang="ko-KR" err="1" smtClean="0"/>
              <a:t>um</a:t>
            </a:r>
            <a:r>
              <a:rPr lang="ko-KR" altLang="en-US"/>
              <a:t>이라는 변수에 정수 값이 할당되면 </a:t>
            </a:r>
            <a:r>
              <a:rPr lang="ko-KR" altLang="en-US" smtClean="0"/>
              <a:t>변수의 </a:t>
            </a:r>
            <a:r>
              <a:rPr lang="ko-KR" altLang="en-US" err="1"/>
              <a:t>자료형이</a:t>
            </a:r>
            <a:r>
              <a:rPr lang="ko-KR" altLang="en-US"/>
              <a:t>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/>
              <a:t>형으로 </a:t>
            </a:r>
            <a:r>
              <a:rPr lang="ko-KR" altLang="en-US" smtClean="0"/>
              <a:t>결정됨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이와 같은 방식으로 </a:t>
            </a:r>
            <a:r>
              <a:rPr lang="ko-KR" altLang="en-US" err="1"/>
              <a:t>자료형이</a:t>
            </a:r>
            <a:r>
              <a:rPr lang="ko-KR" altLang="en-US"/>
              <a:t> 결정되는 방식을 </a:t>
            </a:r>
            <a:r>
              <a:rPr lang="ko-KR" altLang="en-US" b="1"/>
              <a:t>동적 </a:t>
            </a:r>
            <a:r>
              <a:rPr lang="ko-KR" altLang="en-US" b="1" err="1"/>
              <a:t>형결정</a:t>
            </a:r>
            <a:r>
              <a:rPr lang="en-US" altLang="ko-KR" b="1" baseline="30000">
                <a:solidFill>
                  <a:schemeClr val="accent5"/>
                </a:solidFill>
              </a:rPr>
              <a:t>dynamic 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typing</a:t>
            </a:r>
            <a:r>
              <a:rPr lang="ko-KR" altLang="en-US" smtClean="0"/>
              <a:t>이라고 함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형결정과</a:t>
            </a:r>
            <a:r>
              <a:rPr lang="ko-KR" altLang="en-US" dirty="0" smtClean="0"/>
              <a:t> </a:t>
            </a:r>
            <a:r>
              <a:rPr lang="ko-KR" altLang="en-US" smtClean="0"/>
              <a:t>정적 형결정</a:t>
            </a:r>
            <a:r>
              <a:rPr lang="en-US" altLang="ko-KR" sz="3600" smtClean="0">
                <a:solidFill>
                  <a:schemeClr val="accent5"/>
                </a:solidFill>
              </a:rPr>
              <a:t>(</a:t>
            </a:r>
            <a:r>
              <a:rPr lang="ko-KR" altLang="en-US" sz="3600" smtClean="0">
                <a:solidFill>
                  <a:schemeClr val="accent5"/>
                </a:solidFill>
              </a:rPr>
              <a:t>용어해설</a:t>
            </a:r>
            <a:r>
              <a:rPr lang="en-US" altLang="ko-KR" sz="360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820400" cy="4850789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동적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dynamic</a:t>
            </a:r>
            <a:r>
              <a:rPr lang="en-US" altLang="ko-KR" b="1" dirty="0" smtClean="0"/>
              <a:t> -</a:t>
            </a:r>
            <a:r>
              <a:rPr lang="ko-KR" altLang="en-US" dirty="0" smtClean="0"/>
              <a:t> </a:t>
            </a:r>
            <a:r>
              <a:rPr lang="ko-KR" altLang="en-US" dirty="0"/>
              <a:t>어떤 행위가 프로그램이 실행되는 도중에 일어나는 것을 의미</a:t>
            </a:r>
          </a:p>
          <a:p>
            <a:r>
              <a:rPr lang="ko-KR" altLang="en-US" b="1" dirty="0"/>
              <a:t>정적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static</a:t>
            </a:r>
            <a:r>
              <a:rPr lang="en-US" altLang="ko-KR" b="1" dirty="0" smtClean="0"/>
              <a:t> -</a:t>
            </a:r>
            <a:r>
              <a:rPr lang="ko-KR" altLang="en-US" dirty="0" smtClean="0"/>
              <a:t> </a:t>
            </a:r>
            <a:r>
              <a:rPr lang="ko-KR" altLang="en-US" dirty="0"/>
              <a:t>이와 달리 어떠한 행위가 프로그램이 실행되기 전에 미리 결정되는 것을 의미</a:t>
            </a:r>
          </a:p>
          <a:p>
            <a:pPr fontAlgn="base"/>
            <a:r>
              <a:rPr lang="ko-KR" altLang="en-US" dirty="0"/>
              <a:t>동적 </a:t>
            </a:r>
            <a:r>
              <a:rPr lang="ko-KR" altLang="en-US" dirty="0" err="1"/>
              <a:t>형결정은</a:t>
            </a:r>
            <a:r>
              <a:rPr lang="ko-KR" altLang="en-US" dirty="0"/>
              <a:t> 프로그램의 동작이 </a:t>
            </a:r>
            <a:r>
              <a:rPr lang="ko-KR" altLang="en-US" dirty="0" smtClean="0"/>
              <a:t>유연함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정적 </a:t>
            </a:r>
            <a:r>
              <a:rPr lang="ko-KR" altLang="en-US" dirty="0" err="1"/>
              <a:t>형결정은</a:t>
            </a:r>
            <a:r>
              <a:rPr lang="ko-KR" altLang="en-US" dirty="0"/>
              <a:t> 잘못된 값을 넣거나</a:t>
            </a:r>
            <a:r>
              <a:rPr lang="en-US" altLang="ko-KR" dirty="0"/>
              <a:t>, </a:t>
            </a:r>
            <a:r>
              <a:rPr lang="ko-KR" altLang="en-US" dirty="0"/>
              <a:t>서로 연산할 수 없는 데이터를 가지고 연산을 실행하려는 동작을 프로그램 </a:t>
            </a:r>
            <a:r>
              <a:rPr lang="ko-KR" altLang="en-US" dirty="0" err="1"/>
              <a:t>수행전에</a:t>
            </a:r>
            <a:r>
              <a:rPr lang="ko-KR" altLang="en-US" dirty="0"/>
              <a:t> 소스코드 해석 단계에서 걸러낼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5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파이썬의</a:t>
            </a:r>
            <a:r>
              <a:rPr lang="ko-KR" altLang="en-US" smtClean="0"/>
              <a:t> </a:t>
            </a:r>
            <a:r>
              <a:rPr lang="ko-KR" altLang="en-US" err="1"/>
              <a:t>자료형을</a:t>
            </a:r>
            <a:r>
              <a:rPr lang="ko-KR" altLang="en-US"/>
              <a:t> </a:t>
            </a:r>
            <a:r>
              <a:rPr lang="ko-KR" altLang="en-US" smtClean="0"/>
              <a:t>결정하는 할당 연산자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 = </a:t>
            </a:r>
            <a:r>
              <a:rPr lang="en-US" dirty="0" smtClean="0"/>
              <a:t>100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foo </a:t>
            </a:r>
            <a:r>
              <a:rPr lang="ko-KR" altLang="en-US" dirty="0"/>
              <a:t>변수는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 smtClean="0"/>
              <a:t>형을 참조하는 </a:t>
            </a:r>
            <a:r>
              <a:rPr lang="ko-KR" altLang="en-US" dirty="0"/>
              <a:t>변수</a:t>
            </a:r>
          </a:p>
          <a:p>
            <a:r>
              <a:rPr lang="en-US" altLang="ko-KR" dirty="0"/>
              <a:t>foo = 'Hello'</a:t>
            </a:r>
            <a:r>
              <a:rPr lang="ko-KR" altLang="en-US" dirty="0"/>
              <a:t>를 통해 </a:t>
            </a:r>
            <a:r>
              <a:rPr lang="en-US" altLang="ko-KR" dirty="0"/>
              <a:t>foo</a:t>
            </a:r>
            <a:r>
              <a:rPr lang="ko-KR" altLang="en-US" dirty="0"/>
              <a:t>에 문자열을 할당하면 </a:t>
            </a:r>
            <a:r>
              <a:rPr lang="en-US" altLang="ko-KR" dirty="0"/>
              <a:t>foo</a:t>
            </a:r>
            <a:r>
              <a:rPr lang="ko-KR" altLang="en-US" dirty="0"/>
              <a:t>는 </a:t>
            </a:r>
            <a:r>
              <a:rPr lang="en-US" altLang="ko-KR" err="1"/>
              <a:t>str</a:t>
            </a:r>
            <a:r>
              <a:rPr lang="en-US" altLang="ko-KR"/>
              <a:t> </a:t>
            </a:r>
            <a:r>
              <a:rPr lang="ko-KR" altLang="en-US" smtClean="0"/>
              <a:t>클래스를 참조하는 변수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75544"/>
              </p:ext>
            </p:extLst>
          </p:nvPr>
        </p:nvGraphicFramePr>
        <p:xfrm>
          <a:off x="838200" y="3461449"/>
          <a:ext cx="9182102" cy="280263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 형결정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타이핑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이해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foo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type(foo)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foo = 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type(foo)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8456" y="4500653"/>
            <a:ext cx="489928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 </a:t>
            </a:r>
            <a:r>
              <a:rPr lang="en-US" altLang="ko-KR" smtClean="0"/>
              <a:t>foo</a:t>
            </a:r>
            <a:r>
              <a:rPr lang="ko-KR" altLang="en-US" smtClean="0"/>
              <a:t>는 정수 형 객체를 참조하다가</a:t>
            </a:r>
            <a:endParaRPr lang="en-US" altLang="ko-KR" smtClean="0"/>
          </a:p>
          <a:p>
            <a:r>
              <a:rPr lang="ko-KR" altLang="en-US" smtClean="0"/>
              <a:t>나중에 문자열 형 객체를 참조할 수 있다</a:t>
            </a:r>
            <a:endParaRPr lang="en-US" altLang="ko-KR" smtClean="0"/>
          </a:p>
          <a:p>
            <a:r>
              <a:rPr lang="ko-KR" altLang="en-US" smtClean="0"/>
              <a:t>이 변수가 참조하는 자료형은 변경가능하다</a:t>
            </a:r>
            <a:endParaRPr lang="en-US" altLang="ko-KR" smtClean="0"/>
          </a:p>
          <a:p>
            <a:r>
              <a:rPr lang="ko-KR" altLang="en-US" smtClean="0"/>
              <a:t>이를 동적 형 결정</a:t>
            </a:r>
            <a:r>
              <a:rPr lang="en-US" altLang="ko-KR" smtClean="0"/>
              <a:t>(</a:t>
            </a:r>
            <a:r>
              <a:rPr lang="ko-KR" altLang="en-US" smtClean="0"/>
              <a:t>타이핑</a:t>
            </a:r>
            <a:r>
              <a:rPr lang="en-US" altLang="ko-KR" smtClean="0"/>
              <a:t>)</a:t>
            </a:r>
            <a:r>
              <a:rPr lang="ko-KR" altLang="en-US" smtClean="0"/>
              <a:t>방식이라 한다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69374" y="4173658"/>
            <a:ext cx="1809082" cy="650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2668386" y="5100818"/>
            <a:ext cx="1410070" cy="211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타이핑 </a:t>
            </a:r>
            <a:r>
              <a:rPr lang="en-US" altLang="ko-KR"/>
              <a:t>vs </a:t>
            </a:r>
            <a:r>
              <a:rPr lang="ko-KR" altLang="en-US"/>
              <a:t>동적 </a:t>
            </a:r>
            <a:r>
              <a:rPr lang="ko-KR" altLang="en-US" smtClean="0"/>
              <a:t>타이핑</a:t>
            </a:r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50353"/>
              </p:ext>
            </p:extLst>
          </p:nvPr>
        </p:nvGraphicFramePr>
        <p:xfrm>
          <a:off x="562707" y="1690688"/>
          <a:ext cx="11066586" cy="4052502"/>
        </p:xfrm>
        <a:graphic>
          <a:graphicData uri="http://schemas.openxmlformats.org/drawingml/2006/table">
            <a:tbl>
              <a:tblPr/>
              <a:tblGrid>
                <a:gridCol w="5533293">
                  <a:extLst>
                    <a:ext uri="{9D8B030D-6E8A-4147-A177-3AD203B41FA5}">
                      <a16:colId xmlns:a16="http://schemas.microsoft.com/office/drawing/2014/main" xmlns="" val="2003845346"/>
                    </a:ext>
                  </a:extLst>
                </a:gridCol>
                <a:gridCol w="5533293">
                  <a:extLst>
                    <a:ext uri="{9D8B030D-6E8A-4147-A177-3AD203B41FA5}">
                      <a16:colId xmlns:a16="http://schemas.microsoft.com/office/drawing/2014/main" xmlns="" val="1335103272"/>
                    </a:ext>
                  </a:extLst>
                </a:gridCol>
              </a:tblGrid>
              <a:tr h="648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정적 타이핑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static typing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 타이핑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dynamic typing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9617708"/>
                  </a:ext>
                </a:extLst>
              </a:tr>
              <a:tr h="3041328"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컴파일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시점에 </a:t>
                      </a:r>
                      <a:r>
                        <a:rPr lang="ko-KR" altLang="en-US" sz="1800" kern="0" spc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자료형을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검사한다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자료의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타입을 일일이 명시해 주어야 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언어</a:t>
                      </a:r>
                    </a:p>
                    <a:p>
                      <a:pPr marL="6350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C, C++, C#, JAVA, Objective-C, PASCAL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자료의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타입을 일일이 알려줄 필요 없어 코드가 간결해 진다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반면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런타임 중 </a:t>
                      </a:r>
                      <a:r>
                        <a:rPr lang="ko-KR" altLang="en-US" sz="1800" kern="0" spc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자료형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에러가 날 수 있다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800" kern="0" spc="0" baseline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언어</a:t>
                      </a:r>
                    </a:p>
                    <a:p>
                      <a:pPr marL="6350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Python, Basic, Ruby, PHP, JavaScript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98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175" y="2738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8145"/>
              </p:ext>
            </p:extLst>
          </p:nvPr>
        </p:nvGraphicFramePr>
        <p:xfrm>
          <a:off x="1165785" y="1394926"/>
          <a:ext cx="9182102" cy="396038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620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 = [100, 300, 500, 900]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'list'&gt;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d = {'apple': 3000, 'banana': 4200}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 = ('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30, '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율도국의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왕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type(t)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'tuple'&gt;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6488" y="4828806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제공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대해서는 </a:t>
            </a:r>
            <a:r>
              <a:rPr lang="en-US" altLang="ko-KR" dirty="0" smtClean="0"/>
              <a:t>5, 6</a:t>
            </a:r>
            <a:r>
              <a:rPr lang="ko-KR" altLang="en-US" dirty="0" smtClean="0"/>
              <a:t>장에서 상세하게 알아볼 예정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stCxn id="4" idx="1"/>
          </p:cNvCxnSpPr>
          <p:nvPr/>
        </p:nvCxnSpPr>
        <p:spPr>
          <a:xfrm flipH="1" flipV="1">
            <a:off x="3358958" y="4641428"/>
            <a:ext cx="1767530" cy="649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문자열</a:t>
            </a:r>
            <a:r>
              <a:rPr lang="en-US"/>
              <a:t> </a:t>
            </a:r>
            <a:r>
              <a:rPr lang="en-US" err="1"/>
              <a:t>변환</a:t>
            </a:r>
            <a:r>
              <a:rPr lang="en-US"/>
              <a:t> </a:t>
            </a:r>
            <a:r>
              <a:rPr lang="en-US" err="1"/>
              <a:t>함수</a:t>
            </a:r>
            <a:r>
              <a:rPr lang="en-US"/>
              <a:t> </a:t>
            </a:r>
            <a:r>
              <a:rPr lang="en-US" smtClean="0"/>
              <a:t>str()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str</a:t>
            </a:r>
            <a:r>
              <a:rPr lang="en-US" altLang="ko-KR"/>
              <a:t>() </a:t>
            </a:r>
            <a:r>
              <a:rPr lang="ko-KR" altLang="en-US"/>
              <a:t>함수는 인수로 입력된 값을 문자열 객체로 만들어서 </a:t>
            </a:r>
            <a:r>
              <a:rPr lang="ko-KR" altLang="en-US" smtClean="0"/>
              <a:t>반환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정수형 데이터 값인 숫자 </a:t>
            </a:r>
            <a:r>
              <a:rPr lang="en-US" altLang="ko-KR"/>
              <a:t>100</a:t>
            </a:r>
            <a:r>
              <a:rPr lang="ko-KR" altLang="en-US"/>
              <a:t>과</a:t>
            </a:r>
            <a:r>
              <a:rPr lang="en-US" altLang="ko-KR"/>
              <a:t>, </a:t>
            </a:r>
            <a:r>
              <a:rPr lang="ko-KR" altLang="en-US" err="1"/>
              <a:t>실수형</a:t>
            </a:r>
            <a:r>
              <a:rPr lang="ko-KR" altLang="en-US"/>
              <a:t> 데이터 값인 숫자 </a:t>
            </a:r>
            <a:r>
              <a:rPr lang="en-US" altLang="ko-KR"/>
              <a:t>123.5</a:t>
            </a:r>
            <a:r>
              <a:rPr lang="ko-KR" altLang="en-US"/>
              <a:t>를 </a:t>
            </a:r>
            <a:r>
              <a:rPr lang="en-US" altLang="ko-KR" err="1"/>
              <a:t>str</a:t>
            </a:r>
            <a:r>
              <a:rPr lang="en-US" altLang="ko-KR"/>
              <a:t>() </a:t>
            </a:r>
            <a:r>
              <a:rPr lang="ko-KR" altLang="en-US"/>
              <a:t>함수의 인자로 넘겨주면 </a:t>
            </a:r>
            <a:r>
              <a:rPr lang="ko-KR" altLang="en-US" smtClean="0"/>
              <a:t>따옴표</a:t>
            </a:r>
            <a:r>
              <a:rPr lang="en-US" altLang="ko-KR"/>
              <a:t>(‘’)</a:t>
            </a:r>
            <a:r>
              <a:rPr lang="ko-KR" altLang="en-US"/>
              <a:t>로 둘러싸인 문자열 값이 </a:t>
            </a:r>
            <a:r>
              <a:rPr lang="ko-KR" altLang="en-US" smtClean="0"/>
              <a:t>반환됨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 err="1"/>
              <a:t>리스트형인</a:t>
            </a:r>
            <a:r>
              <a:rPr lang="ko-KR" altLang="en-US"/>
              <a:t> </a:t>
            </a:r>
            <a:r>
              <a:rPr lang="en-US" altLang="ko-KR"/>
              <a:t>[‘A’, ‘B’, ‘C’]</a:t>
            </a:r>
            <a:r>
              <a:rPr lang="ko-KR" altLang="en-US"/>
              <a:t>를 </a:t>
            </a:r>
            <a:r>
              <a:rPr lang="en-US" altLang="ko-KR" err="1"/>
              <a:t>str</a:t>
            </a:r>
            <a:r>
              <a:rPr lang="en-US" altLang="ko-KR"/>
              <a:t>()</a:t>
            </a:r>
            <a:r>
              <a:rPr lang="ko-KR" altLang="en-US"/>
              <a:t>함수의 매개변수로 넘겨줘도 </a:t>
            </a:r>
            <a:r>
              <a:rPr lang="ko-KR" altLang="en-US" smtClean="0"/>
              <a:t>    리스트의 </a:t>
            </a:r>
            <a:r>
              <a:rPr lang="ko-KR" altLang="en-US"/>
              <a:t>요소인 문자들과 혼동되지 않도록 큰따옴표</a:t>
            </a:r>
            <a:r>
              <a:rPr lang="en-US" altLang="ko-KR"/>
              <a:t>(“”)</a:t>
            </a:r>
            <a:r>
              <a:rPr lang="ko-KR" altLang="en-US"/>
              <a:t>로 </a:t>
            </a:r>
            <a:r>
              <a:rPr lang="ko-KR" altLang="en-US" smtClean="0"/>
              <a:t>둘러싸인 </a:t>
            </a:r>
            <a:r>
              <a:rPr lang="ko-KR" altLang="en-US"/>
              <a:t>문자열 객체가 </a:t>
            </a:r>
            <a:r>
              <a:rPr lang="ko-KR" altLang="en-US" smtClean="0"/>
              <a:t>반환됨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59675"/>
              </p:ext>
            </p:extLst>
          </p:nvPr>
        </p:nvGraphicFramePr>
        <p:xfrm>
          <a:off x="1007843" y="837974"/>
          <a:ext cx="9182102" cy="44126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54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(123.5)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'123.5'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['A', 'B', 'C']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"['A', 'B', 'C']"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["A", "B", "C"]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"['A', 'B', 'C']"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2622" y="4667940"/>
            <a:ext cx="48992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str() </a:t>
            </a:r>
            <a:r>
              <a:rPr lang="ko-KR" altLang="en-US" smtClean="0"/>
              <a:t>함수는 여러가지 자료형의 값을 문자열 형으로 변환시켜 준다</a:t>
            </a:r>
            <a:endParaRPr lang="ko-KR" altLang="en-US" sz="1600" dirty="0"/>
          </a:p>
        </p:txBody>
      </p:sp>
      <p:cxnSp>
        <p:nvCxnSpPr>
          <p:cNvPr id="4" name="직선 화살표 연결선 3"/>
          <p:cNvCxnSpPr>
            <a:stCxn id="3" idx="1"/>
          </p:cNvCxnSpPr>
          <p:nvPr/>
        </p:nvCxnSpPr>
        <p:spPr>
          <a:xfrm flipH="1" flipV="1">
            <a:off x="3325092" y="4480562"/>
            <a:ext cx="1767530" cy="51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 코드를 입력해 봅시다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1307" y="1578165"/>
            <a:ext cx="9508364" cy="1296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print(Hello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SyntaxError: invalid syntax</a:t>
            </a:r>
            <a:endParaRPr lang="en-US" altLang="ko-KR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6972" y="1546360"/>
            <a:ext cx="6676828" cy="1292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오류 발생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SyntaxError : </a:t>
            </a:r>
            <a:r>
              <a:rPr lang="ko-KR" altLang="en-US" sz="2000" b="1" smtClean="0">
                <a:solidFill>
                  <a:srgbClr val="FF0000"/>
                </a:solidFill>
              </a:rPr>
              <a:t>구문오류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invalid syntax : </a:t>
            </a:r>
            <a:r>
              <a:rPr lang="ko-KR" altLang="en-US" sz="2000" b="1" smtClean="0">
                <a:solidFill>
                  <a:srgbClr val="FF0000"/>
                </a:solidFill>
              </a:rPr>
              <a:t>유효하지 않은 구문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ko-KR" altLang="en-US" smtClean="0"/>
              <a:t>번역기는 여러분에게 친절하게 오류를 표시해 주고 알려줍니다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007681" y="2198028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1588" y="2969161"/>
            <a:ext cx="9508364" cy="1711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&gt;&gt;&gt; print('My age is', 20)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 </a:t>
            </a:r>
            <a:r>
              <a:rPr lang="en-US" altLang="ko-KR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 is 20 </a:t>
            </a:r>
            <a:endParaRPr lang="en-US" altLang="ko-KR" dirty="0" smtClea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오늘의 걸음 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8000, 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걸음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오늘의 </a:t>
            </a:r>
            <a:r>
              <a:rPr lang="ko-KR" altLang="en-US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걸음 수 </a:t>
            </a:r>
            <a:r>
              <a:rPr lang="en-US" altLang="ko-KR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8000 </a:t>
            </a:r>
            <a:r>
              <a:rPr lang="ko-KR" altLang="en-US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걸음</a:t>
            </a:r>
            <a:endParaRPr lang="en-US" altLang="ko-KR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9284" y="3280441"/>
            <a:ext cx="464742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제대로 된 출력방식</a:t>
            </a:r>
            <a:endParaRPr lang="en-US" altLang="ko-KR" sz="2000" smtClean="0"/>
          </a:p>
          <a:p>
            <a:r>
              <a:rPr lang="ko-KR" altLang="en-US" sz="2000" smtClean="0"/>
              <a:t>문자열과 숫자는 쉼표로 구분해 줍시다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840480" y="3300153"/>
            <a:ext cx="2368806" cy="23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539993" y="3541874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1307" y="4833983"/>
            <a:ext cx="9508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&gt;&gt;&gt; print('Hello ' * 2) 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r>
              <a:rPr lang="en-US" altLang="ko-KR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endParaRPr lang="en-US" altLang="ko-KR" smtClea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print('Hello ' * 4) 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r>
              <a:rPr lang="en-US" altLang="ko-KR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Hello Hello</a:t>
            </a:r>
            <a:endParaRPr lang="en-US" altLang="ko-KR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8935" y="5172689"/>
            <a:ext cx="5428089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문자열에 </a:t>
            </a:r>
            <a:r>
              <a:rPr lang="en-US" altLang="ko-KR" sz="2000" smtClean="0"/>
              <a:t>* </a:t>
            </a:r>
            <a:r>
              <a:rPr lang="ko-KR" altLang="en-US" sz="2000" smtClean="0"/>
              <a:t>연산을 하고 숫자를 넣어 줄 경우 </a:t>
            </a:r>
            <a:r>
              <a:rPr lang="en-US" altLang="ko-KR" sz="2000" smtClean="0"/>
              <a:t>:</a:t>
            </a:r>
          </a:p>
          <a:p>
            <a:r>
              <a:rPr lang="ko-KR" altLang="en-US" sz="2000" smtClean="0"/>
              <a:t>숫자만큼 문자열을 반복 출력한다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39644" y="5434122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432279" y="5207921"/>
            <a:ext cx="676656" cy="226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연속된 문자로 이루어진 </a:t>
            </a:r>
            <a:r>
              <a:rPr lang="ko-KR" altLang="en-US" b="1"/>
              <a:t>문자열</a:t>
            </a:r>
            <a:r>
              <a:rPr lang="en-US" altLang="ko-KR" b="1" baseline="30000">
                <a:solidFill>
                  <a:schemeClr val="accent5"/>
                </a:solidFill>
              </a:rPr>
              <a:t>string</a:t>
            </a:r>
            <a:r>
              <a:rPr lang="ko-KR" altLang="en-US" baseline="30000"/>
              <a:t> </a:t>
            </a:r>
            <a:r>
              <a:rPr lang="ko-KR" altLang="en-US" err="1"/>
              <a:t>자료형에</a:t>
            </a:r>
            <a:r>
              <a:rPr lang="ko-KR" altLang="en-US"/>
              <a:t> 대한 </a:t>
            </a:r>
            <a:r>
              <a:rPr lang="ko-KR" altLang="en-US" smtClean="0"/>
              <a:t>처리도 가능</a:t>
            </a:r>
            <a:endParaRPr lang="ko-KR" altLang="en-US"/>
          </a:p>
          <a:p>
            <a:r>
              <a:rPr lang="ko-KR" altLang="en-US"/>
              <a:t>문자 하나로 구성된 문자와 여러 문자로 이루어진 문자열을 동일하게 취급</a:t>
            </a:r>
          </a:p>
          <a:p>
            <a:r>
              <a:rPr lang="ko-KR" altLang="en-US" smtClean="0"/>
              <a:t>작은따옴표</a:t>
            </a:r>
            <a:r>
              <a:rPr lang="en-US" altLang="ko-KR"/>
              <a:t>(‘’), </a:t>
            </a:r>
            <a:r>
              <a:rPr lang="ko-KR" altLang="en-US"/>
              <a:t>큰따옴표</a:t>
            </a:r>
            <a:r>
              <a:rPr lang="en-US" altLang="ko-KR"/>
              <a:t>(“”) </a:t>
            </a:r>
            <a:r>
              <a:rPr lang="ko-KR" altLang="en-US"/>
              <a:t>모두 사용이 가능</a:t>
            </a:r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3847"/>
              </p:ext>
            </p:extLst>
          </p:nvPr>
        </p:nvGraphicFramePr>
        <p:xfrm>
          <a:off x="995559" y="4617571"/>
          <a:ext cx="4765161" cy="1206246"/>
        </p:xfrm>
        <a:graphic>
          <a:graphicData uri="http://schemas.openxmlformats.org/drawingml/2006/table">
            <a:tbl>
              <a:tblPr/>
              <a:tblGrid>
                <a:gridCol w="4765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txt1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강아지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강아지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이야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87988"/>
              </p:ext>
            </p:extLst>
          </p:nvPr>
        </p:nvGraphicFramePr>
        <p:xfrm>
          <a:off x="6174679" y="4617571"/>
          <a:ext cx="4765161" cy="1206246"/>
        </p:xfrm>
        <a:graphic>
          <a:graphicData uri="http://schemas.openxmlformats.org/drawingml/2006/table">
            <a:tbl>
              <a:tblPr/>
              <a:tblGrid>
                <a:gridCol w="4765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txt2 = 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강아지 이름은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강아지 이름은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3492" cy="75931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큰따옴표 내에 </a:t>
            </a:r>
            <a:r>
              <a:rPr lang="ko-KR" altLang="en-US" b="1" dirty="0"/>
              <a:t>“</a:t>
            </a:r>
            <a:r>
              <a:rPr lang="ko-KR" altLang="en-US" b="1" dirty="0" err="1"/>
              <a:t>햇님이</a:t>
            </a:r>
            <a:r>
              <a:rPr lang="ko-KR" altLang="en-US" b="1" dirty="0"/>
              <a:t> 좋아</a:t>
            </a:r>
            <a:r>
              <a:rPr lang="en-US" altLang="ko-KR" b="1" dirty="0"/>
              <a:t>!”</a:t>
            </a:r>
            <a:r>
              <a:rPr lang="ko-KR" altLang="en-US" dirty="0"/>
              <a:t>와 같은 큰따옴표를 가진 문자열을 </a:t>
            </a:r>
            <a:r>
              <a:rPr lang="ko-KR" altLang="en-US" dirty="0" smtClean="0"/>
              <a:t>넣어주면 에러 발생</a:t>
            </a:r>
            <a:endParaRPr lang="ko-KR" altLang="en-US" sz="2400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2408"/>
              </p:ext>
            </p:extLst>
          </p:nvPr>
        </p:nvGraphicFramePr>
        <p:xfrm>
          <a:off x="3387067" y="2454066"/>
          <a:ext cx="5328158" cy="237667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2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 = 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"&lt;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txt3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^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3078"/>
              </p:ext>
            </p:extLst>
          </p:nvPr>
        </p:nvGraphicFramePr>
        <p:xfrm>
          <a:off x="3387067" y="5332202"/>
          <a:ext cx="5328158" cy="1596390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 = 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!\"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5911999" y="4906099"/>
            <a:ext cx="278295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37554" y="4518278"/>
            <a:ext cx="43007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아래와 같이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\”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해야 화면에 따옴표가 출력됨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791500" y="4841444"/>
            <a:ext cx="346054" cy="55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277" y="436441"/>
            <a:ext cx="10515600" cy="4351338"/>
          </a:xfrm>
        </p:spPr>
        <p:txBody>
          <a:bodyPr/>
          <a:lstStyle/>
          <a:p>
            <a:r>
              <a:rPr lang="ko-KR" altLang="en-US"/>
              <a:t>문자열은 둘 이상이 연속적으로 나타나거나 중간에 공백 문자나 </a:t>
            </a:r>
            <a:r>
              <a:rPr lang="ko-KR" altLang="en-US" err="1"/>
              <a:t>줄바꿈</a:t>
            </a:r>
            <a:r>
              <a:rPr lang="ko-KR" altLang="en-US"/>
              <a:t> 문자가 있더라도 이를 하나의 연속적인 문자로 </a:t>
            </a:r>
            <a:r>
              <a:rPr lang="ko-KR" altLang="en-US" smtClean="0"/>
              <a:t>간주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/>
              <a:t>여러 줄의 문자열을 </a:t>
            </a:r>
            <a:r>
              <a:rPr lang="ko-KR" altLang="en-US" smtClean="0"/>
              <a:t>표현하기 </a:t>
            </a:r>
            <a:r>
              <a:rPr lang="ko-KR" altLang="en-US"/>
              <a:t>위해서는 </a:t>
            </a:r>
            <a:r>
              <a:rPr lang="en-US" altLang="ko-KR" b="1"/>
              <a:t>\n</a:t>
            </a:r>
            <a:r>
              <a:rPr lang="ko-KR" altLang="en-US"/>
              <a:t> 문자를 삽입</a:t>
            </a:r>
          </a:p>
          <a:p>
            <a:endParaRPr lang="ko-KR" altLang="en-US"/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5453"/>
              </p:ext>
            </p:extLst>
          </p:nvPr>
        </p:nvGraphicFramePr>
        <p:xfrm>
          <a:off x="1532782" y="1595395"/>
          <a:ext cx="7663971" cy="1303782"/>
        </p:xfrm>
        <a:graphic>
          <a:graphicData uri="http://schemas.openxmlformats.org/drawingml/2006/table">
            <a:tbl>
              <a:tblPr/>
              <a:tblGrid>
                <a:gridCol w="7663971">
                  <a:extLst>
                    <a:ext uri="{9D8B030D-6E8A-4147-A177-3AD203B41FA5}">
                      <a16:colId xmlns:a16="http://schemas.microsoft.com/office/drawing/2014/main" xmlns="" val="1636923698"/>
                    </a:ext>
                  </a:extLst>
                </a:gridCol>
              </a:tblGrid>
              <a:tr h="12884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&gt;&gt;&gt; txt4 = 'Hello ''Python'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&gt;&gt;&gt; txt4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'Hello Python'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50948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82321"/>
              </p:ext>
            </p:extLst>
          </p:nvPr>
        </p:nvGraphicFramePr>
        <p:xfrm>
          <a:off x="1532781" y="3916432"/>
          <a:ext cx="7663971" cy="2660214"/>
        </p:xfrm>
        <a:graphic>
          <a:graphicData uri="http://schemas.openxmlformats.org/drawingml/2006/table">
            <a:tbl>
              <a:tblPr/>
              <a:tblGrid>
                <a:gridCol w="7663971">
                  <a:extLst>
                    <a:ext uri="{9D8B030D-6E8A-4147-A177-3AD203B41FA5}">
                      <a16:colId xmlns:a16="http://schemas.microsoft.com/office/drawing/2014/main" xmlns="" val="2979845754"/>
                    </a:ext>
                  </a:extLst>
                </a:gridCol>
              </a:tblGrid>
              <a:tr h="2660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txt5 = 'banana\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napple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norange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'banana\</a:t>
                      </a:r>
                      <a:r>
                        <a:rPr lang="en-US" sz="18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napple</a:t>
                      </a: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</a:t>
                      </a:r>
                      <a:r>
                        <a:rPr lang="en-US" sz="18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norange</a:t>
                      </a: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print(txt5)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banana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apple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290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66588" y="2127565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윈도를 비롯한 여러 한글 운영체제에서 역슬래시 문자는 </a:t>
            </a:r>
            <a:r>
              <a:rPr lang="en-US" altLang="ko-KR" smtClean="0"/>
              <a:t>\</a:t>
            </a:r>
            <a:r>
              <a:rPr lang="ko-KR" altLang="en-US" smtClean="0"/>
              <a:t>로 나타남</a:t>
            </a:r>
            <a:r>
              <a:rPr lang="en-US" altLang="ko-KR" smtClean="0"/>
              <a:t>. </a:t>
            </a:r>
            <a:r>
              <a:rPr lang="ko-KR" altLang="en-US" smtClean="0"/>
              <a:t>그러나 </a:t>
            </a:r>
            <a:r>
              <a:rPr lang="en-US" altLang="ko-KR" smtClean="0"/>
              <a:t>IDLE </a:t>
            </a:r>
            <a:r>
              <a:rPr lang="ko-KR" altLang="en-US" smtClean="0"/>
              <a:t>에서는 아래와 같이 출력됨</a:t>
            </a:r>
            <a:r>
              <a:rPr lang="en-US" altLang="ko-KR" smtClean="0"/>
              <a:t> 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556269" y="3042458"/>
            <a:ext cx="698269" cy="49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399" y="606563"/>
            <a:ext cx="10304586" cy="57766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이스케이프</a:t>
            </a:r>
            <a:r>
              <a:rPr lang="en-US" altLang="ko-KR" b="1" baseline="30000" dirty="0">
                <a:solidFill>
                  <a:schemeClr val="accent5"/>
                </a:solidFill>
              </a:rPr>
              <a:t>escape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marL="685800" lvl="2" fontAlgn="base">
              <a:spcBef>
                <a:spcPts val="1000"/>
              </a:spcBef>
            </a:pPr>
            <a:r>
              <a:rPr lang="en-US" altLang="ko-KR" sz="2400" dirty="0" smtClean="0"/>
              <a:t>\n, \t</a:t>
            </a:r>
            <a:endParaRPr lang="ko-KR" altLang="en-US" sz="2400" dirty="0" smtClean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/>
              <a:t>대화창에서</a:t>
            </a:r>
            <a:r>
              <a:rPr lang="ko-KR" altLang="en-US" dirty="0"/>
              <a:t> </a:t>
            </a:r>
            <a:r>
              <a:rPr lang="en-US" altLang="ko-KR" dirty="0"/>
              <a:t>\n</a:t>
            </a:r>
            <a:r>
              <a:rPr lang="ko-KR" altLang="en-US" dirty="0"/>
              <a:t>이나 </a:t>
            </a:r>
            <a:r>
              <a:rPr lang="en-US" altLang="ko-KR" dirty="0"/>
              <a:t>\t</a:t>
            </a:r>
            <a:r>
              <a:rPr lang="ko-KR" altLang="en-US" dirty="0"/>
              <a:t>를 가진 문자열을 살펴보면 “</a:t>
            </a:r>
            <a:r>
              <a:rPr lang="en-US" altLang="ko-KR" dirty="0"/>
              <a:t>hello\</a:t>
            </a:r>
            <a:r>
              <a:rPr lang="en-US" altLang="ko-KR" dirty="0" err="1"/>
              <a:t>nworld</a:t>
            </a:r>
            <a:r>
              <a:rPr lang="en-US" altLang="ko-KR" dirty="0"/>
              <a:t>"</a:t>
            </a:r>
            <a:r>
              <a:rPr lang="ko-KR" altLang="en-US" dirty="0"/>
              <a:t>나 “</a:t>
            </a:r>
            <a:r>
              <a:rPr lang="en-US" altLang="ko-KR" dirty="0"/>
              <a:t>hello\</a:t>
            </a:r>
            <a:r>
              <a:rPr lang="en-US" altLang="ko-KR" dirty="0" err="1"/>
              <a:t>tworld</a:t>
            </a:r>
            <a:r>
              <a:rPr lang="en-US" altLang="ko-KR" dirty="0"/>
              <a:t>"</a:t>
            </a:r>
            <a:r>
              <a:rPr lang="ko-KR" altLang="en-US" dirty="0"/>
              <a:t>와 같이 </a:t>
            </a:r>
            <a:r>
              <a:rPr lang="en-US" altLang="ko-KR" dirty="0"/>
              <a:t>\n, \t</a:t>
            </a:r>
            <a:r>
              <a:rPr lang="ko-KR" altLang="en-US" dirty="0"/>
              <a:t>를 문자 그대로 </a:t>
            </a:r>
            <a:r>
              <a:rPr lang="ko-KR" altLang="en-US" dirty="0" smtClean="0"/>
              <a:t>표현함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 내의 입력 값으로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\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ko-KR" altLang="en-US" dirty="0" err="1"/>
              <a:t>줄바꿈을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\</a:t>
            </a:r>
            <a:r>
              <a:rPr lang="en-US" altLang="ko-KR" dirty="0"/>
              <a:t>t</a:t>
            </a:r>
            <a:r>
              <a:rPr lang="ko-KR" altLang="en-US" dirty="0"/>
              <a:t>는 탭 문자의 삽입 기능을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175" y="2738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3492" y="1288969"/>
            <a:ext cx="10515600" cy="4351338"/>
          </a:xfrm>
        </p:spPr>
        <p:txBody>
          <a:bodyPr/>
          <a:lstStyle/>
          <a:p>
            <a:r>
              <a:rPr lang="ko-KR" altLang="en-US"/>
              <a:t>한글 윈도 운영체제의 키보드에서는 이스케이프 문자 </a:t>
            </a:r>
            <a:r>
              <a:rPr lang="ko-KR" altLang="en-US" err="1"/>
              <a:t>역슬래시는</a:t>
            </a:r>
            <a:r>
              <a:rPr lang="ko-KR" altLang="en-US"/>
              <a:t> </a:t>
            </a:r>
            <a:r>
              <a:rPr lang="ko-KR" altLang="en-US" smtClean="0"/>
              <a:t>화폐의 </a:t>
            </a:r>
            <a:r>
              <a:rPr lang="ko-KR" altLang="en-US"/>
              <a:t>단위를 표기하는 </a:t>
            </a:r>
            <a:r>
              <a:rPr lang="ko-KR" altLang="en-US" err="1"/>
              <a:t>원표시</a:t>
            </a:r>
            <a:r>
              <a:rPr lang="en-US" altLang="ko-KR"/>
              <a:t>(</a:t>
            </a:r>
            <a:r>
              <a:rPr lang="ko-KR" altLang="en-US"/>
              <a:t>₩</a:t>
            </a:r>
            <a:r>
              <a:rPr lang="en-US" altLang="ko-KR"/>
              <a:t>)</a:t>
            </a:r>
            <a:r>
              <a:rPr lang="ko-KR" altLang="en-US"/>
              <a:t>로 </a:t>
            </a:r>
            <a:r>
              <a:rPr lang="ko-KR" altLang="en-US" smtClean="0"/>
              <a:t>나타남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7783" y="2514599"/>
            <a:ext cx="22490375" cy="88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2" y="2709333"/>
            <a:ext cx="5789551" cy="2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따옴표 </a:t>
            </a:r>
            <a:r>
              <a:rPr lang="en-US" altLang="ko-KR"/>
              <a:t>3 </a:t>
            </a:r>
            <a:r>
              <a:rPr lang="ko-KR" altLang="en-US"/>
              <a:t>개로 둘러싸는 </a:t>
            </a:r>
            <a:r>
              <a:rPr lang="ko-KR" altLang="en-US" smtClean="0"/>
              <a:t>방법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1856"/>
            <a:ext cx="10515600" cy="4351338"/>
          </a:xfrm>
        </p:spPr>
        <p:txBody>
          <a:bodyPr/>
          <a:lstStyle/>
          <a:p>
            <a:r>
              <a:rPr lang="ko-KR" altLang="en-US"/>
              <a:t>줄 바꿈을 포함한 문장을 </a:t>
            </a:r>
            <a:r>
              <a:rPr lang="ko-KR" altLang="en-US" smtClean="0"/>
              <a:t>표현할 때</a:t>
            </a:r>
            <a:endParaRPr lang="ko-KR" altLang="en-US"/>
          </a:p>
          <a:p>
            <a:r>
              <a:rPr lang="ko-KR" altLang="en-US"/>
              <a:t>큰따옴표</a:t>
            </a:r>
            <a:r>
              <a:rPr lang="en-US" altLang="ko-KR"/>
              <a:t>, </a:t>
            </a:r>
            <a:r>
              <a:rPr lang="ko-KR" altLang="en-US"/>
              <a:t>작은따옴표가 동시에 포함된 문장을 </a:t>
            </a:r>
            <a:r>
              <a:rPr lang="ko-KR" altLang="en-US" smtClean="0"/>
              <a:t>표현할 때</a:t>
            </a:r>
            <a:endParaRPr lang="ko-KR" altLang="en-US"/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86109"/>
              </p:ext>
            </p:extLst>
          </p:nvPr>
        </p:nvGraphicFramePr>
        <p:xfrm>
          <a:off x="838200" y="2530612"/>
          <a:ext cx="7918939" cy="4101719"/>
        </p:xfrm>
        <a:graphic>
          <a:graphicData uri="http://schemas.openxmlformats.org/drawingml/2006/table">
            <a:tbl>
              <a:tblPr/>
              <a:tblGrid>
                <a:gridCol w="7918939">
                  <a:extLst>
                    <a:ext uri="{9D8B030D-6E8A-4147-A177-3AD203B41FA5}">
                      <a16:colId xmlns:a16="http://schemas.microsoft.com/office/drawing/2014/main" xmlns="" val="795587136"/>
                    </a:ext>
                  </a:extLst>
                </a:gridCol>
              </a:tblGrid>
              <a:tr h="280441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txt6 = '''Let's go'''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txt6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"Let's go"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txt7 = '''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큰따옴표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작은따옴표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모두 포함한 문장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txt7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큰따옴표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(")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작은따옴표</a:t>
                      </a:r>
                      <a:r>
                        <a:rPr lang="en-U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(')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모두 포함한 문장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"""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사과는 맛있어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맛있는 건 바나나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사과는 맛있어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\n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맛있는 건 바나나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\n'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사과는 맛있어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맛있는 건 바나나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693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9" y="836208"/>
            <a:ext cx="10289850" cy="51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</a:t>
            </a:r>
            <a:r>
              <a:rPr lang="ko-KR" altLang="en-US" dirty="0"/>
              <a:t>수치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5098"/>
            <a:ext cx="10714892" cy="5032375"/>
          </a:xfrm>
        </p:spPr>
        <p:txBody>
          <a:bodyPr>
            <a:normAutofit lnSpcReduction="10000"/>
          </a:bodyPr>
          <a:lstStyle/>
          <a:p>
            <a:r>
              <a:rPr lang="ko-KR" altLang="en-US" sz="3000" dirty="0"/>
              <a:t>정수</a:t>
            </a:r>
            <a:r>
              <a:rPr lang="en-US" altLang="ko-KR" sz="3000" b="1" baseline="30000" dirty="0" err="1">
                <a:solidFill>
                  <a:schemeClr val="accent5"/>
                </a:solidFill>
              </a:rPr>
              <a:t>int</a:t>
            </a:r>
            <a:endParaRPr lang="en-US" altLang="ko-KR" sz="3000" b="1" baseline="30000" dirty="0">
              <a:solidFill>
                <a:schemeClr val="accent5"/>
              </a:solidFill>
            </a:endParaRPr>
          </a:p>
          <a:p>
            <a:pPr lvl="1"/>
            <a:r>
              <a:rPr lang="ko-KR" altLang="en-US" sz="2800" dirty="0"/>
              <a:t>음의 자연수</a:t>
            </a:r>
            <a:r>
              <a:rPr lang="en-US" altLang="ko-KR" sz="2800" dirty="0"/>
              <a:t>, 0 </a:t>
            </a:r>
            <a:r>
              <a:rPr lang="ko-KR" altLang="en-US" sz="2800" dirty="0"/>
              <a:t>그리고 자연수를 포함</a:t>
            </a:r>
          </a:p>
          <a:p>
            <a:pPr lvl="1"/>
            <a:endParaRPr lang="en-US" altLang="ko-KR" sz="2600" dirty="0" smtClean="0"/>
          </a:p>
          <a:p>
            <a:pPr>
              <a:lnSpc>
                <a:spcPct val="100000"/>
              </a:lnSpc>
            </a:pPr>
            <a:r>
              <a:rPr lang="ko-KR" altLang="en-US" sz="3000" dirty="0"/>
              <a:t>실수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float</a:t>
            </a:r>
          </a:p>
          <a:p>
            <a:pPr lvl="1"/>
            <a:r>
              <a:rPr lang="ko-KR" altLang="en-US" sz="2800" dirty="0"/>
              <a:t>소수점 이하의 </a:t>
            </a:r>
            <a:r>
              <a:rPr lang="ko-KR" altLang="en-US" sz="2800" dirty="0" smtClean="0"/>
              <a:t>값 포</a:t>
            </a:r>
            <a:r>
              <a:rPr lang="ko-KR" altLang="en-US" sz="2800" dirty="0"/>
              <a:t>함</a:t>
            </a:r>
          </a:p>
          <a:p>
            <a:pPr lvl="1"/>
            <a:endParaRPr lang="en-US" altLang="ko-KR" sz="2600" dirty="0" smtClean="0"/>
          </a:p>
          <a:p>
            <a:pPr>
              <a:lnSpc>
                <a:spcPct val="110000"/>
              </a:lnSpc>
            </a:pPr>
            <a:r>
              <a:rPr lang="ko-KR" altLang="en-US" sz="3000" dirty="0" err="1"/>
              <a:t>부울형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bool</a:t>
            </a:r>
          </a:p>
          <a:p>
            <a:pPr lvl="1"/>
            <a:r>
              <a:rPr lang="ko-KR" altLang="en-US" sz="2600" dirty="0" smtClean="0"/>
              <a:t>참과 </a:t>
            </a:r>
            <a:r>
              <a:rPr lang="ko-KR" altLang="en-US" sz="2600" dirty="0"/>
              <a:t>거짓을 의미하는 </a:t>
            </a:r>
            <a:r>
              <a:rPr lang="en-US" altLang="ko-KR" sz="2600" dirty="0"/>
              <a:t>True</a:t>
            </a:r>
            <a:r>
              <a:rPr lang="ko-KR" altLang="en-US" sz="2600" dirty="0"/>
              <a:t>와 </a:t>
            </a:r>
            <a:r>
              <a:rPr lang="en-US" altLang="ko-KR" sz="2600" dirty="0"/>
              <a:t>False</a:t>
            </a:r>
            <a:r>
              <a:rPr lang="ko-KR" altLang="en-US" sz="2600" dirty="0"/>
              <a:t>로 </a:t>
            </a:r>
            <a:r>
              <a:rPr lang="ko-KR" altLang="en-US" sz="2600" dirty="0" smtClean="0"/>
              <a:t>이루어짐 </a:t>
            </a:r>
            <a:endParaRPr lang="en-US" altLang="ko-KR" sz="2600" dirty="0" smtClean="0"/>
          </a:p>
          <a:p>
            <a:pPr lvl="1"/>
            <a:endParaRPr lang="en-US" altLang="ko-KR" sz="2600" dirty="0" smtClean="0"/>
          </a:p>
          <a:p>
            <a:r>
              <a:rPr lang="ko-KR" altLang="en-US" sz="3000" dirty="0" smtClean="0"/>
              <a:t>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string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sz="2600" dirty="0" smtClean="0"/>
              <a:t>‘</a:t>
            </a:r>
            <a:r>
              <a:rPr lang="en-US" altLang="ko-KR" sz="2600" dirty="0"/>
              <a:t>Hello’, ‘World’</a:t>
            </a:r>
            <a:r>
              <a:rPr lang="ko-KR" altLang="en-US" sz="2600" dirty="0"/>
              <a:t>와 같은 문자열의 집합</a:t>
            </a:r>
          </a:p>
          <a:p>
            <a:endParaRPr lang="en-US" altLang="ko-KR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3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12095"/>
              </p:ext>
            </p:extLst>
          </p:nvPr>
        </p:nvGraphicFramePr>
        <p:xfrm>
          <a:off x="949654" y="1087356"/>
          <a:ext cx="9182102" cy="443012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자료형과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+ 2)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print(1.0 + 2.0)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+ 2.0)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/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print(5.0 == 5.00)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2.7.1 </a:t>
            </a:r>
            <a:r>
              <a:rPr lang="ko-KR" altLang="en-US" dirty="0" err="1"/>
              <a:t>자료형의</a:t>
            </a:r>
            <a:r>
              <a:rPr lang="ko-KR" altLang="en-US" dirty="0"/>
              <a:t> 표현 능력과 </a:t>
            </a:r>
            <a:r>
              <a:rPr lang="ko-KR" altLang="en-US" dirty="0" err="1"/>
              <a:t>수치오류</a:t>
            </a:r>
            <a:endParaRPr lang="ko-KR" altLang="en-US" dirty="0"/>
          </a:p>
        </p:txBody>
      </p:sp>
      <p:pic>
        <p:nvPicPr>
          <p:cNvPr id="5" name="_x34950992" descr="EMB0000232833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54" y="2783113"/>
            <a:ext cx="4946574" cy="12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200" y="1690688"/>
            <a:ext cx="6769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부동소수점수</a:t>
            </a:r>
            <a:r>
              <a:rPr lang="en-US" altLang="ko-KR" sz="2800" b="1" baseline="30000" smtClean="0">
                <a:solidFill>
                  <a:schemeClr val="accent5"/>
                </a:solidFill>
              </a:rPr>
              <a:t>floating </a:t>
            </a:r>
            <a:r>
              <a:rPr lang="en-US" altLang="ko-KR" sz="2800" b="1" baseline="30000">
                <a:solidFill>
                  <a:schemeClr val="accent5"/>
                </a:solidFill>
              </a:rPr>
              <a:t>point </a:t>
            </a:r>
            <a:r>
              <a:rPr lang="en-US" altLang="ko-KR" sz="2800" b="1" baseline="30000" smtClean="0">
                <a:solidFill>
                  <a:schemeClr val="accent5"/>
                </a:solidFill>
              </a:rPr>
              <a:t>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불가피한 </a:t>
            </a:r>
            <a:r>
              <a:rPr lang="ko-KR" altLang="en-US" sz="2400"/>
              <a:t>수치 오류를 미세하게 포함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4779"/>
              </p:ext>
            </p:extLst>
          </p:nvPr>
        </p:nvGraphicFramePr>
        <p:xfrm>
          <a:off x="764270" y="4209724"/>
          <a:ext cx="9182102" cy="218429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2021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부동소수점 수의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6640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print(0.1 + 0.1 == 0.2)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print(0.1 + 0.1 + 0.1 == 0.3)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695" y="1613590"/>
            <a:ext cx="10515600" cy="4351338"/>
          </a:xfrm>
        </p:spPr>
        <p:txBody>
          <a:bodyPr/>
          <a:lstStyle/>
          <a:p>
            <a:r>
              <a:rPr lang="ko-KR" altLang="en-US" smtClean="0"/>
              <a:t>대화식 실행모드 제공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67792"/>
              </p:ext>
            </p:extLst>
          </p:nvPr>
        </p:nvGraphicFramePr>
        <p:xfrm>
          <a:off x="900880" y="2238041"/>
          <a:ext cx="10008857" cy="3633215"/>
        </p:xfrm>
        <a:graphic>
          <a:graphicData uri="http://schemas.openxmlformats.org/drawingml/2006/table">
            <a:tbl>
              <a:tblPr/>
              <a:tblGrid>
                <a:gridCol w="1099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1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7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7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대화식 실행모드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스크립트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실행모드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print_name.py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name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print(name)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name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print(name)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0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입력 후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엔터키를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 입력하면 수행 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$ python print_name.py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5693"/>
              </p:ext>
            </p:extLst>
          </p:nvPr>
        </p:nvGraphicFramePr>
        <p:xfrm>
          <a:off x="891465" y="879537"/>
          <a:ext cx="9182102" cy="521041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부동소수점 수의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수치오류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자세히 살펴보기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                   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예상 출력은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0.30000000000000004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 + 0.1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 + 0.1 + 0.1 + 0.1 + 0.1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예상 출력은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0.7999999999999999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* 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* 19.0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1.9000000000000001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4278" y="1937518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예상 출력은 </a:t>
            </a:r>
            <a:r>
              <a:rPr lang="en-US" altLang="ko-KR" smtClean="0"/>
              <a:t>0.3</a:t>
            </a:r>
            <a:r>
              <a:rPr lang="ko-KR" altLang="en-US" smtClean="0"/>
              <a:t>이지만 실제로는 아래와 같음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942705" y="1587731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3302923" y="4084320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2516" y="4421386"/>
            <a:ext cx="4899289" cy="8617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여기서도 마찬가지 현상</a:t>
            </a:r>
            <a:endParaRPr lang="en-US" altLang="ko-KR" smtClean="0"/>
          </a:p>
          <a:p>
            <a:r>
              <a:rPr lang="ko-KR" altLang="en-US" sz="1600" smtClean="0"/>
              <a:t>컴퓨터의 실수 값은 저장될 때 미세한 수치 오류를 포함하고 있음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9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84558"/>
              </p:ext>
            </p:extLst>
          </p:nvPr>
        </p:nvGraphicFramePr>
        <p:xfrm>
          <a:off x="891465" y="2118133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표현의 한계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**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100000000000000000000000000000000000000000000000000000000000000000000000000000000000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00000000000000000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2726574" y="4097522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58147" y="4517967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파이썬은 아주 큰 정수도 잘 표현한다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25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18178"/>
              </p:ext>
            </p:extLst>
          </p:nvPr>
        </p:nvGraphicFramePr>
        <p:xfrm>
          <a:off x="841587" y="887849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실습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표현의 한계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/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//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14 %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// 5.3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5.3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나눈 몫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14.2 % 5.3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5.3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나눈 나머지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3.5999999999999996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14.2 - (5.3 * 2.0)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 // 5.3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구한 몫이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이므로 나머지는 이런 의미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3.5999999999999996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2.7.2 </a:t>
            </a:r>
            <a:r>
              <a:rPr lang="ko-KR" altLang="en-US" dirty="0"/>
              <a:t>복소수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err="1" smtClean="0"/>
              <a:t>실수뿐만이</a:t>
            </a:r>
            <a:r>
              <a:rPr lang="ko-KR" altLang="en-US" smtClean="0"/>
              <a:t> 아닌 허수 값도 가지고 있음</a:t>
            </a:r>
            <a:endParaRPr lang="en-US" altLang="ko-KR" smtClean="0"/>
          </a:p>
          <a:p>
            <a:r>
              <a:rPr lang="ko-KR" altLang="en-US"/>
              <a:t>기하학적인 좌표로도 표현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_x513032368" descr="EMB0000213865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5" y="2850849"/>
            <a:ext cx="4229261" cy="35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3030" y="401272"/>
            <a:ext cx="10515600" cy="4351338"/>
          </a:xfrm>
        </p:spPr>
        <p:txBody>
          <a:bodyPr/>
          <a:lstStyle/>
          <a:p>
            <a:r>
              <a:rPr lang="ko-KR" altLang="en-US" dirty="0"/>
              <a:t>허수의 표현에 ‘</a:t>
            </a:r>
            <a:r>
              <a:rPr lang="en-US" altLang="ko-KR" dirty="0" err="1"/>
              <a:t>i</a:t>
            </a:r>
            <a:r>
              <a:rPr lang="en-US" altLang="ko-KR" dirty="0"/>
              <a:t>’</a:t>
            </a:r>
            <a:r>
              <a:rPr lang="ko-KR" altLang="en-US" dirty="0"/>
              <a:t>를 사용하면 </a:t>
            </a:r>
            <a:r>
              <a:rPr lang="ko-KR" altLang="en-US" dirty="0">
                <a:solidFill>
                  <a:srgbClr val="FF0000"/>
                </a:solidFill>
              </a:rPr>
              <a:t>오류가 발생</a:t>
            </a:r>
          </a:p>
          <a:p>
            <a:r>
              <a:rPr lang="en-US" dirty="0"/>
              <a:t>‘</a:t>
            </a:r>
            <a:r>
              <a:rPr lang="en-US" dirty="0" err="1"/>
              <a:t>j’를</a:t>
            </a:r>
            <a:r>
              <a:rPr lang="en-US" dirty="0"/>
              <a:t> </a:t>
            </a:r>
            <a:r>
              <a:rPr lang="en-US" dirty="0" err="1"/>
              <a:t>사용해야</a:t>
            </a:r>
            <a:r>
              <a:rPr lang="en-US" dirty="0"/>
              <a:t> </a:t>
            </a:r>
            <a:r>
              <a:rPr lang="en-US" dirty="0" err="1"/>
              <a:t>복소수</a:t>
            </a:r>
            <a:r>
              <a:rPr lang="en-US" dirty="0"/>
              <a:t> </a:t>
            </a:r>
            <a:r>
              <a:rPr lang="en-US" dirty="0" err="1"/>
              <a:t>표현이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lang="en-US" dirty="0"/>
          </a:p>
          <a:p>
            <a:r>
              <a:rPr lang="en-US" altLang="ko-KR" dirty="0"/>
              <a:t>real </a:t>
            </a:r>
            <a:r>
              <a:rPr lang="ko-KR" altLang="en-US" dirty="0" err="1"/>
              <a:t>멤버변수로</a:t>
            </a:r>
            <a:r>
              <a:rPr lang="ko-KR" altLang="en-US" dirty="0"/>
              <a:t> </a:t>
            </a:r>
            <a:r>
              <a:rPr lang="ko-KR" altLang="en-US" dirty="0" err="1"/>
              <a:t>실수부를</a:t>
            </a:r>
            <a:r>
              <a:rPr lang="en-US" altLang="ko-KR" dirty="0"/>
              <a:t>, </a:t>
            </a:r>
            <a:r>
              <a:rPr lang="en-US" altLang="ko-KR" dirty="0" err="1"/>
              <a:t>imag</a:t>
            </a:r>
            <a:r>
              <a:rPr lang="en-US" altLang="ko-KR" dirty="0"/>
              <a:t> </a:t>
            </a:r>
            <a:r>
              <a:rPr lang="ko-KR" altLang="en-US" dirty="0" err="1"/>
              <a:t>멤버변수로</a:t>
            </a:r>
            <a:r>
              <a:rPr lang="ko-KR" altLang="en-US" dirty="0"/>
              <a:t> </a:t>
            </a:r>
            <a:r>
              <a:rPr lang="ko-KR" altLang="en-US" dirty="0" err="1"/>
              <a:t>허수부를</a:t>
            </a:r>
            <a:r>
              <a:rPr lang="ko-KR" altLang="en-US" dirty="0"/>
              <a:t> 각각 가져올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22324"/>
              </p:ext>
            </p:extLst>
          </p:nvPr>
        </p:nvGraphicFramePr>
        <p:xfrm>
          <a:off x="911095" y="2319247"/>
          <a:ext cx="9182102" cy="403997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복소수 표현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c1 = 2 + 3i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invalid syntax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c1.real       </a:t>
                      </a:r>
                      <a:r>
                        <a:rPr lang="en-US" sz="1600" kern="12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실수부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c1.imag       </a:t>
                      </a:r>
                      <a:r>
                        <a:rPr lang="en-US" sz="1600" kern="12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허수부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6634"/>
              </p:ext>
            </p:extLst>
          </p:nvPr>
        </p:nvGraphicFramePr>
        <p:xfrm>
          <a:off x="908090" y="979290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복소수 표현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 = 5 + 6j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 = c1 +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(7+9j)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0437"/>
            <a:ext cx="10515600" cy="1325563"/>
          </a:xfrm>
        </p:spPr>
        <p:txBody>
          <a:bodyPr/>
          <a:lstStyle/>
          <a:p>
            <a:r>
              <a:rPr lang="ko-KR" altLang="en-US" dirty="0"/>
              <a:t>켤레 복소수</a:t>
            </a:r>
            <a:r>
              <a:rPr lang="en-US" baseline="30000" dirty="0">
                <a:solidFill>
                  <a:schemeClr val="accent5"/>
                </a:solidFill>
              </a:rPr>
              <a:t>complex </a:t>
            </a:r>
            <a:r>
              <a:rPr lang="en-US" baseline="30000" dirty="0" smtClean="0">
                <a:solidFill>
                  <a:schemeClr val="accent5"/>
                </a:solidFill>
              </a:rPr>
              <a:t>conjugate</a:t>
            </a:r>
            <a:endParaRPr lang="en-US" baseline="300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2426"/>
            <a:ext cx="10515600" cy="4351338"/>
          </a:xfrm>
        </p:spPr>
        <p:txBody>
          <a:bodyPr/>
          <a:lstStyle/>
          <a:p>
            <a:r>
              <a:rPr lang="ko-KR" altLang="en-US" dirty="0"/>
              <a:t>소수의 </a:t>
            </a:r>
            <a:r>
              <a:rPr lang="ko-KR" altLang="en-US" dirty="0" err="1"/>
              <a:t>허수부에</a:t>
            </a:r>
            <a:r>
              <a:rPr lang="ko-KR" altLang="en-US" dirty="0"/>
              <a:t> 덧셈 역원을 취하여 얻는 </a:t>
            </a:r>
            <a:r>
              <a:rPr lang="ko-KR" altLang="en-US" dirty="0" smtClean="0"/>
              <a:t>복소수</a:t>
            </a:r>
            <a:endParaRPr lang="en-US" altLang="ko-KR" dirty="0" smtClean="0"/>
          </a:p>
          <a:p>
            <a:r>
              <a:rPr lang="ko-KR" altLang="en-US" b="1" dirty="0" smtClean="0"/>
              <a:t>켤레 복소수</a:t>
            </a:r>
            <a:r>
              <a:rPr lang="ko-KR" altLang="en-US" dirty="0" smtClean="0"/>
              <a:t>는 </a:t>
            </a:r>
            <a:r>
              <a:rPr lang="en-US" altLang="ko-KR" dirty="0"/>
              <a:t>conjugate() </a:t>
            </a:r>
            <a:r>
              <a:rPr lang="ko-KR" altLang="en-US" dirty="0" err="1"/>
              <a:t>메소드로</a:t>
            </a:r>
            <a:r>
              <a:rPr lang="ko-KR" altLang="en-US" dirty="0"/>
              <a:t> 구할 수 있고</a:t>
            </a:r>
            <a:r>
              <a:rPr lang="en-US" altLang="ko-KR" dirty="0"/>
              <a:t>, abs() </a:t>
            </a:r>
            <a:r>
              <a:rPr lang="ko-KR" altLang="en-US" dirty="0" err="1"/>
              <a:t>메소드로</a:t>
            </a:r>
            <a:r>
              <a:rPr lang="ko-KR" altLang="en-US" dirty="0"/>
              <a:t> 해당 복소수의 크기를 알 수 </a:t>
            </a:r>
            <a:r>
              <a:rPr lang="ko-KR" altLang="en-US" dirty="0" smtClean="0"/>
              <a:t>있음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48653"/>
              </p:ext>
            </p:extLst>
          </p:nvPr>
        </p:nvGraphicFramePr>
        <p:xfrm>
          <a:off x="838200" y="3389981"/>
          <a:ext cx="9182102" cy="286954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켤레 복소수 표현과 크기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 = c1.conjugate()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(2-3j)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abs(c1)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3.605551275463989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36879"/>
              </p:ext>
            </p:extLst>
          </p:nvPr>
        </p:nvGraphicFramePr>
        <p:xfrm>
          <a:off x="821575" y="779784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켤레 복소수 표현과 크기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 = c1 *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(13+0j)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abs(c1)*abs(c1)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12.999999999999998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91" y="797069"/>
            <a:ext cx="10480619" cy="52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2.8 </a:t>
            </a:r>
            <a:r>
              <a:rPr lang="ko-KR" altLang="en-US"/>
              <a:t>여러 가지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48177"/>
              </p:ext>
            </p:extLst>
          </p:nvPr>
        </p:nvGraphicFramePr>
        <p:xfrm>
          <a:off x="838200" y="1575730"/>
          <a:ext cx="10098155" cy="4706340"/>
        </p:xfrm>
        <a:graphic>
          <a:graphicData uri="http://schemas.openxmlformats.org/drawingml/2006/table">
            <a:tbl>
              <a:tblPr/>
              <a:tblGrid>
                <a:gridCol w="1177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5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5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덧셈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피연산자와 오른쪽 피연산자를 더한다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뺄셈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피연산자에서 오른쪽 피연산자를 뺀다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피연산자와 오른쪽 피연산자를 곱한다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1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 나눗셈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오른쪽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나눗셈은 기본적으로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반환한다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나눗셈의 몫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달리 나눗셈의 결과를 정수로 얻고자 할 경우에 사용한다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21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나눗셈의 나머지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모듈로 연산자라고 읽으며 비율을 의미하는 퍼센트와는 상관이 없다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나눗셈의 나머지를 구한다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 제곱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오른쪽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거듭제곱한다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9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976312"/>
            <a:ext cx="9353550" cy="490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1126" y="2303276"/>
            <a:ext cx="48992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직접 입력해 보고 그 결과를 확인해 보세요</a:t>
            </a:r>
            <a:endParaRPr lang="en-US" altLang="ko-KR" smtClean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380808" y="2344189"/>
            <a:ext cx="1310318" cy="143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2.8.1 </a:t>
            </a:r>
            <a:r>
              <a:rPr lang="ko-KR" altLang="en-US" dirty="0"/>
              <a:t>할당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우변의 값을 좌변의 변수에 대입 또는 </a:t>
            </a:r>
            <a:r>
              <a:rPr lang="ko-KR" altLang="en-US" b="1" dirty="0" smtClean="0"/>
              <a:t>할당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assign</a:t>
            </a:r>
            <a:r>
              <a:rPr lang="ko-KR" altLang="en-US" dirty="0" smtClean="0"/>
              <a:t>하라는 의미</a:t>
            </a:r>
          </a:p>
          <a:p>
            <a:r>
              <a:rPr lang="en-US" dirty="0" smtClean="0"/>
              <a:t>num1 = num2 = num3 = 200</a:t>
            </a:r>
            <a:r>
              <a:rPr lang="ko-KR" altLang="en-US" dirty="0" smtClean="0"/>
              <a:t>과 같이 </a:t>
            </a:r>
            <a:r>
              <a:rPr lang="ko-KR" altLang="en-US" b="1" dirty="0" smtClean="0"/>
              <a:t>다중 할당</a:t>
            </a:r>
            <a:r>
              <a:rPr lang="en-US" b="1" baseline="30000" dirty="0">
                <a:solidFill>
                  <a:schemeClr val="accent5"/>
                </a:solidFill>
              </a:rPr>
              <a:t>multiple assignment</a:t>
            </a:r>
            <a:r>
              <a:rPr lang="ko-KR" altLang="en-US" dirty="0" smtClean="0"/>
              <a:t>도 가능</a:t>
            </a:r>
          </a:p>
          <a:p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19028"/>
              </p:ext>
            </p:extLst>
          </p:nvPr>
        </p:nvGraphicFramePr>
        <p:xfrm>
          <a:off x="838200" y="3323479"/>
          <a:ext cx="9182102" cy="286954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다중 할당과 동시 할당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num1 = num2 = num3 = 200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다중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할당문</a:t>
                      </a: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print(num1, num2, num3)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200 200 200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num4, num5 = 300, 400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동시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할당문</a:t>
                      </a: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print(num4, num5)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300 400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23731"/>
              </p:ext>
            </p:extLst>
          </p:nvPr>
        </p:nvGraphicFramePr>
        <p:xfrm>
          <a:off x="858214" y="713282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result1 = 10 *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result2 = (2 * 3) - (4 ** 2) /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300 = 300           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등호는 두 값이 같다는 의미가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assign to literal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'world'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'hello'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리터럴에는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변수를 할당할 수 없다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can't assign to literal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45835"/>
              </p:ext>
            </p:extLst>
          </p:nvPr>
        </p:nvGraphicFramePr>
        <p:xfrm>
          <a:off x="750149" y="4121331"/>
          <a:ext cx="9182102" cy="229609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6687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29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+ 100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0149" y="305957"/>
            <a:ext cx="6233645" cy="3715621"/>
            <a:chOff x="750149" y="305957"/>
            <a:chExt cx="6233645" cy="37156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49" y="305957"/>
              <a:ext cx="6233645" cy="3715621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973484" y="2069869"/>
              <a:ext cx="324196" cy="141316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79469" y="2069869"/>
              <a:ext cx="324196" cy="141316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flipV="1">
              <a:off x="2632363" y="3161606"/>
              <a:ext cx="324196" cy="146859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2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7536"/>
              </p:ext>
            </p:extLst>
          </p:nvPr>
        </p:nvGraphicFramePr>
        <p:xfrm>
          <a:off x="849902" y="713282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연산자와 그 수행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+ 100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– 100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300 –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* 20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*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/ 2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4000 / 2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2000.0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5" y="1163132"/>
            <a:ext cx="10625431" cy="45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43762"/>
              </p:ext>
            </p:extLst>
          </p:nvPr>
        </p:nvGraphicFramePr>
        <p:xfrm>
          <a:off x="924716" y="713283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복합 할당 연산자와 그 수행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+= 100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-= 100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300 –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*= 20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*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/= 2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4000 / 2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2000.0 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1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2.8.2 </a:t>
            </a:r>
            <a:r>
              <a:rPr lang="ko-KR" altLang="en-US" dirty="0"/>
              <a:t>비교 연산자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940"/>
            <a:ext cx="9934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15260"/>
              </p:ext>
            </p:extLst>
          </p:nvPr>
        </p:nvGraphicFramePr>
        <p:xfrm>
          <a:off x="791712" y="538716"/>
          <a:ext cx="9182102" cy="482026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 </a:t>
                      </a:r>
                      <a:r>
                        <a:rPr lang="en-US" altLang="ko-KR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비교의 결과가 </a:t>
                      </a:r>
                      <a:r>
                        <a:rPr lang="en-US" altLang="ko-KR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</a:t>
                      </a:r>
                      <a:r>
                        <a:rPr lang="en-US" altLang="ko-KR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  <a:r>
                        <a:rPr lang="ko-KR" altLang="en-US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출력된다</a:t>
                      </a:r>
                      <a:r>
                        <a:rPr lang="en-US" altLang="ko-KR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a, b = 100,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==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!=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&lt;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sz="1600" kern="0" spc="0" dirty="0" smtClean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45966"/>
              </p:ext>
            </p:extLst>
          </p:nvPr>
        </p:nvGraphicFramePr>
        <p:xfrm>
          <a:off x="821574" y="372460"/>
          <a:ext cx="9182102" cy="443012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 연산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"&lt;</a:t>
                      </a: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&gt;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=&gt;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File "&lt;</a:t>
                      </a: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=&gt;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821574" y="4867643"/>
            <a:ext cx="10515600" cy="145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주의할 점은 </a:t>
            </a:r>
            <a:r>
              <a:rPr lang="en-US" altLang="ko-KR" dirty="0" smtClean="0"/>
              <a:t>!=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!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</a:t>
            </a:r>
            <a:r>
              <a:rPr lang="ko-KR" altLang="en-US" dirty="0" smtClean="0"/>
              <a:t>사이에 공백을 넣으면 안되며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연산에서도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사이에 공백을 넣으면 안된다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=&gt;</a:t>
            </a:r>
            <a:r>
              <a:rPr lang="ko-KR" altLang="en-US" dirty="0" smtClean="0"/>
              <a:t>와 같이 등호와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연산자의 순서가 바뀌어도 에러가 뜬다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2.8.3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logical operator</a:t>
            </a:r>
            <a:endParaRPr 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or, </a:t>
            </a:r>
            <a:r>
              <a:rPr lang="en-US" dirty="0" smtClean="0"/>
              <a:t>not </a:t>
            </a:r>
            <a:r>
              <a:rPr lang="ko-KR" altLang="en-US" dirty="0" smtClean="0"/>
              <a:t>이 있음</a:t>
            </a:r>
            <a:endParaRPr lang="ko-KR" altLang="en-US" dirty="0"/>
          </a:p>
          <a:p>
            <a:r>
              <a:rPr lang="ko-KR" altLang="en-US" dirty="0"/>
              <a:t>논리 </a:t>
            </a:r>
            <a:r>
              <a:rPr lang="en-US" altLang="ko-KR" dirty="0"/>
              <a:t>AND, OR, NOT </a:t>
            </a:r>
            <a:r>
              <a:rPr lang="ko-KR" altLang="en-US" dirty="0"/>
              <a:t>연산을 통해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나 </a:t>
            </a:r>
            <a:r>
              <a:rPr lang="en-US" altLang="ko-KR" dirty="0"/>
              <a:t>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중 하나의 값을 가지는 </a:t>
            </a:r>
            <a:r>
              <a:rPr lang="ko-KR" altLang="en-US" dirty="0" err="1" smtClean="0">
                <a:solidFill>
                  <a:srgbClr val="0070C0"/>
                </a:solidFill>
              </a:rPr>
              <a:t>부울</a:t>
            </a:r>
            <a:r>
              <a:rPr lang="en-US" altLang="ko-KR" baseline="30000" dirty="0" smtClean="0">
                <a:solidFill>
                  <a:srgbClr val="0070C0"/>
                </a:solidFill>
              </a:rPr>
              <a:t>bool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/>
              <a:t>값을 반환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68828"/>
              </p:ext>
            </p:extLst>
          </p:nvPr>
        </p:nvGraphicFramePr>
        <p:xfrm>
          <a:off x="838200" y="3431544"/>
          <a:ext cx="9182102" cy="29526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1495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부울형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출력 테스트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437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&gt;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&lt;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862" y="101477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스크립트를 하나의 파일에 작성 후 일괄적으로 실행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18859"/>
              </p:ext>
            </p:extLst>
          </p:nvPr>
        </p:nvGraphicFramePr>
        <p:xfrm>
          <a:off x="831352" y="1674553"/>
          <a:ext cx="8015664" cy="325890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060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스크립트 코드로 간단한 출력 프로그램 작성하기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825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68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019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나이는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27)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키는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179, 'cm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 + 20 =', 10 + 20)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 * 20 =', 10 * 20)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261709" y="4001171"/>
            <a:ext cx="6085243" cy="2729890"/>
            <a:chOff x="5261709" y="4001171"/>
            <a:chExt cx="6085243" cy="2729890"/>
          </a:xfrm>
        </p:grpSpPr>
        <p:grpSp>
          <p:nvGrpSpPr>
            <p:cNvPr id="5" name="그룹 4"/>
            <p:cNvGrpSpPr/>
            <p:nvPr/>
          </p:nvGrpSpPr>
          <p:grpSpPr>
            <a:xfrm>
              <a:off x="5261709" y="4001171"/>
              <a:ext cx="6085243" cy="2729890"/>
              <a:chOff x="5586057" y="3914707"/>
              <a:chExt cx="6085243" cy="2729890"/>
            </a:xfrm>
          </p:grpSpPr>
          <p:sp>
            <p:nvSpPr>
              <p:cNvPr id="6" name="직사각형 32"/>
              <p:cNvSpPr/>
              <p:nvPr/>
            </p:nvSpPr>
            <p:spPr>
              <a:xfrm>
                <a:off x="5586057" y="4336273"/>
                <a:ext cx="6085243" cy="230832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33754" y="4567840"/>
              <a:ext cx="5539047" cy="2018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이름은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홍길동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나이는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27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키는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179 cm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입니다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+ 20 = 30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* 20 = 200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9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1640"/>
              </p:ext>
            </p:extLst>
          </p:nvPr>
        </p:nvGraphicFramePr>
        <p:xfrm>
          <a:off x="849902" y="529587"/>
          <a:ext cx="9182102" cy="592777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부울형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출력 테스트 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bool(-1)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None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bool('')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bool('hello')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bool([])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bool([10, 20])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항목을 가진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3624349"/>
            <a:ext cx="10588939" cy="266007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46759" y="1039089"/>
            <a:ext cx="10515600" cy="258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부울값을</a:t>
            </a:r>
            <a:r>
              <a:rPr lang="ko-KR" altLang="en-US" dirty="0" smtClean="0"/>
              <a:t> 가진 데이터에 대해서 적용할 수 있는 연산이 논리 연산이다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논리 연산은 </a:t>
            </a:r>
            <a:r>
              <a:rPr lang="ko-KR" altLang="en-US" dirty="0" err="1" smtClean="0"/>
              <a:t>부울형</a:t>
            </a:r>
            <a:r>
              <a:rPr lang="ko-KR" altLang="en-US" dirty="0" smtClean="0"/>
              <a:t> 자료의 값을 조합하여 새로운 </a:t>
            </a:r>
            <a:r>
              <a:rPr lang="ko-KR" altLang="en-US" dirty="0" err="1" smtClean="0"/>
              <a:t>부울값을</a:t>
            </a:r>
            <a:r>
              <a:rPr lang="ko-KR" altLang="en-US" dirty="0" smtClean="0"/>
              <a:t> 만들어내는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논리 연산자가 정확하게 어떤 연산을 하는지 아래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2-8]</a:t>
            </a:r>
            <a:r>
              <a:rPr lang="ko-KR" altLang="en-US" dirty="0"/>
              <a:t>을</a:t>
            </a:r>
            <a:r>
              <a:rPr lang="ko-KR" altLang="en-US" dirty="0" smtClean="0"/>
              <a:t> 통해 알아보자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04856"/>
              </p:ext>
            </p:extLst>
          </p:nvPr>
        </p:nvGraphicFramePr>
        <p:xfrm>
          <a:off x="864128" y="843439"/>
          <a:ext cx="9182102" cy="364983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y =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and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or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not 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5" y="2471310"/>
            <a:ext cx="7938596" cy="39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2.8.4 </a:t>
            </a:r>
            <a:r>
              <a:rPr lang="ko-KR" altLang="en-US" dirty="0"/>
              <a:t>비트 연산자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 err="1"/>
              <a:t>데이터형에</a:t>
            </a:r>
            <a:r>
              <a:rPr lang="ko-KR" altLang="en-US" dirty="0"/>
              <a:t> 대하여 </a:t>
            </a:r>
            <a:r>
              <a:rPr lang="ko-KR" altLang="en-US" dirty="0" smtClean="0"/>
              <a:t>비트</a:t>
            </a:r>
            <a:r>
              <a:rPr lang="en-US" altLang="ko-KR" b="1" baseline="30000" dirty="0">
                <a:solidFill>
                  <a:schemeClr val="accent5"/>
                </a:solidFill>
              </a:rPr>
              <a:t>bit</a:t>
            </a:r>
            <a:r>
              <a:rPr lang="ko-KR" altLang="en-US" dirty="0" smtClean="0"/>
              <a:t> </a:t>
            </a:r>
            <a:r>
              <a:rPr lang="ko-KR" altLang="en-US" dirty="0"/>
              <a:t>단위의 조작이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조작을 위한 </a:t>
            </a:r>
            <a:r>
              <a:rPr lang="ko-KR" altLang="en-US" dirty="0" smtClean="0"/>
              <a:t>연산자를 </a:t>
            </a:r>
            <a:r>
              <a:rPr lang="ko-KR" altLang="en-US" b="1" dirty="0" smtClean="0"/>
              <a:t>비트 </a:t>
            </a:r>
            <a:r>
              <a:rPr lang="ko-KR" altLang="en-US" b="1" dirty="0"/>
              <a:t>연산자</a:t>
            </a:r>
            <a:r>
              <a:rPr lang="en-US" b="1" baseline="30000" dirty="0">
                <a:solidFill>
                  <a:schemeClr val="accent5"/>
                </a:solidFill>
              </a:rPr>
              <a:t>bit operator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/>
              <a:t>다른 말로 </a:t>
            </a:r>
            <a:r>
              <a:rPr lang="ko-KR" altLang="en-US" b="1" dirty="0"/>
              <a:t>비트 단위 연산자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bitwise operator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r>
              <a:rPr lang="ko-KR" altLang="en-US" dirty="0"/>
              <a:t>문자열이나 리스트</a:t>
            </a:r>
            <a:r>
              <a:rPr lang="en-US" altLang="ko-KR" dirty="0"/>
              <a:t>, </a:t>
            </a:r>
            <a:r>
              <a:rPr lang="ko-KR" altLang="en-US" dirty="0" err="1"/>
              <a:t>실수형에는</a:t>
            </a:r>
            <a:r>
              <a:rPr lang="ko-KR" altLang="en-US" dirty="0"/>
              <a:t> 적용되지 않고 정수 형의 </a:t>
            </a:r>
            <a:r>
              <a:rPr lang="ko-KR" altLang="en-US" dirty="0" err="1"/>
              <a:t>피연산자에</a:t>
            </a:r>
            <a:r>
              <a:rPr lang="ko-KR" altLang="en-US" dirty="0"/>
              <a:t> 대해 비트 단위로 연산을 수행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6" y="1384390"/>
            <a:ext cx="10813948" cy="40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985686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출력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0519"/>
              </p:ext>
            </p:extLst>
          </p:nvPr>
        </p:nvGraphicFramePr>
        <p:xfrm>
          <a:off x="732692" y="1649453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정수값의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진수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bin(9)       </a:t>
                      </a:r>
                      <a:r>
                        <a:rPr 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진수 형식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b1001'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'0b1010'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53708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</a:t>
            </a:r>
            <a:r>
              <a:rPr lang="en-US" altLang="ko-KR" dirty="0"/>
              <a:t>AND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12538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AND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&amp;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'0b1000'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4152533"/>
            <a:ext cx="5629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53708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단위 </a:t>
            </a:r>
            <a:r>
              <a:rPr lang="en-US" altLang="ko-KR" dirty="0"/>
              <a:t>OR</a:t>
            </a:r>
            <a:r>
              <a:rPr lang="ko-KR" altLang="en-US" dirty="0"/>
              <a:t>연산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822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|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bin(11)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'0b1011'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235729" y="4012905"/>
            <a:ext cx="6131008" cy="2384281"/>
            <a:chOff x="3588154" y="4099646"/>
            <a:chExt cx="6131008" cy="23842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154" y="4099646"/>
              <a:ext cx="6131008" cy="238428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42096" y="5165756"/>
              <a:ext cx="300082" cy="369332"/>
            </a:xfrm>
            <a:prstGeom prst="rect">
              <a:avLst/>
            </a:prstGeom>
            <a:solidFill>
              <a:srgbClr val="DBE6F4"/>
            </a:solidFill>
          </p:spPr>
          <p:txBody>
            <a:bodyPr wrap="none">
              <a:spAutoFit/>
            </a:bodyPr>
            <a:lstStyle/>
            <a:p>
              <a:r>
                <a:rPr lang="de-DE" altLang="ko-KR"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7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76056"/>
            <a:ext cx="10515600" cy="4351338"/>
          </a:xfrm>
        </p:spPr>
        <p:txBody>
          <a:bodyPr/>
          <a:lstStyle/>
          <a:p>
            <a:pPr fontAlgn="base" latinLnBrk="0"/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단위 </a:t>
            </a:r>
            <a:r>
              <a:rPr lang="en-US" altLang="ko-KR" dirty="0"/>
              <a:t>XOR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04279" y="3410283"/>
            <a:ext cx="16819119" cy="60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9252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배타적 합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^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92" y="4011461"/>
            <a:ext cx="607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76056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에 대한 비트 단위 </a:t>
            </a:r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23416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부정연산자의 실행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~9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bin(-10)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'-0b1010'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29" y="4117731"/>
            <a:ext cx="8543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변수와 친해지기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90282" y="1618447"/>
            <a:ext cx="19752635" cy="7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85560"/>
              </p:ext>
            </p:extLst>
          </p:nvPr>
        </p:nvGraphicFramePr>
        <p:xfrm>
          <a:off x="678048" y="1540934"/>
          <a:ext cx="8015664" cy="240123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32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2-2 :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둘레를 출력하는 프로그램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087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3857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4.0)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4.0 * 4.0)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4.0 )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11" name="모서리가 둥근 직사각형 2"/>
          <p:cNvSpPr/>
          <p:nvPr/>
        </p:nvSpPr>
        <p:spPr>
          <a:xfrm>
            <a:off x="678048" y="4178300"/>
            <a:ext cx="1490563" cy="413586"/>
          </a:xfrm>
          <a:custGeom>
            <a:avLst/>
            <a:gdLst>
              <a:gd name="connsiteX0" fmla="*/ 0 w 1080120"/>
              <a:gd name="connsiteY0" fmla="*/ 60008 h 360040"/>
              <a:gd name="connsiteX1" fmla="*/ 60008 w 1080120"/>
              <a:gd name="connsiteY1" fmla="*/ 0 h 360040"/>
              <a:gd name="connsiteX2" fmla="*/ 1020112 w 1080120"/>
              <a:gd name="connsiteY2" fmla="*/ 0 h 360040"/>
              <a:gd name="connsiteX3" fmla="*/ 1080120 w 1080120"/>
              <a:gd name="connsiteY3" fmla="*/ 60008 h 360040"/>
              <a:gd name="connsiteX4" fmla="*/ 1080120 w 1080120"/>
              <a:gd name="connsiteY4" fmla="*/ 300032 h 360040"/>
              <a:gd name="connsiteX5" fmla="*/ 1020112 w 1080120"/>
              <a:gd name="connsiteY5" fmla="*/ 360040 h 360040"/>
              <a:gd name="connsiteX6" fmla="*/ 60008 w 1080120"/>
              <a:gd name="connsiteY6" fmla="*/ 360040 h 360040"/>
              <a:gd name="connsiteX7" fmla="*/ 0 w 1080120"/>
              <a:gd name="connsiteY7" fmla="*/ 300032 h 360040"/>
              <a:gd name="connsiteX8" fmla="*/ 0 w 1080120"/>
              <a:gd name="connsiteY8" fmla="*/ 60008 h 360040"/>
              <a:gd name="connsiteX0" fmla="*/ 0 w 1080630"/>
              <a:gd name="connsiteY0" fmla="*/ 60008 h 360040"/>
              <a:gd name="connsiteX1" fmla="*/ 60008 w 1080630"/>
              <a:gd name="connsiteY1" fmla="*/ 0 h 360040"/>
              <a:gd name="connsiteX2" fmla="*/ 1020112 w 1080630"/>
              <a:gd name="connsiteY2" fmla="*/ 0 h 360040"/>
              <a:gd name="connsiteX3" fmla="*/ 1080120 w 1080630"/>
              <a:gd name="connsiteY3" fmla="*/ 60008 h 360040"/>
              <a:gd name="connsiteX4" fmla="*/ 1080120 w 1080630"/>
              <a:gd name="connsiteY4" fmla="*/ 300032 h 360040"/>
              <a:gd name="connsiteX5" fmla="*/ 1053449 w 1080630"/>
              <a:gd name="connsiteY5" fmla="*/ 360040 h 360040"/>
              <a:gd name="connsiteX6" fmla="*/ 60008 w 1080630"/>
              <a:gd name="connsiteY6" fmla="*/ 360040 h 360040"/>
              <a:gd name="connsiteX7" fmla="*/ 0 w 1080630"/>
              <a:gd name="connsiteY7" fmla="*/ 300032 h 360040"/>
              <a:gd name="connsiteX8" fmla="*/ 0 w 1080630"/>
              <a:gd name="connsiteY8" fmla="*/ 60008 h 360040"/>
              <a:gd name="connsiteX0" fmla="*/ 510 w 1081140"/>
              <a:gd name="connsiteY0" fmla="*/ 60008 h 362421"/>
              <a:gd name="connsiteX1" fmla="*/ 60518 w 1081140"/>
              <a:gd name="connsiteY1" fmla="*/ 0 h 362421"/>
              <a:gd name="connsiteX2" fmla="*/ 1020622 w 1081140"/>
              <a:gd name="connsiteY2" fmla="*/ 0 h 362421"/>
              <a:gd name="connsiteX3" fmla="*/ 1080630 w 1081140"/>
              <a:gd name="connsiteY3" fmla="*/ 60008 h 362421"/>
              <a:gd name="connsiteX4" fmla="*/ 1080630 w 1081140"/>
              <a:gd name="connsiteY4" fmla="*/ 300032 h 362421"/>
              <a:gd name="connsiteX5" fmla="*/ 1053959 w 1081140"/>
              <a:gd name="connsiteY5" fmla="*/ 360040 h 362421"/>
              <a:gd name="connsiteX6" fmla="*/ 27180 w 1081140"/>
              <a:gd name="connsiteY6" fmla="*/ 362421 h 362421"/>
              <a:gd name="connsiteX7" fmla="*/ 510 w 1081140"/>
              <a:gd name="connsiteY7" fmla="*/ 300032 h 362421"/>
              <a:gd name="connsiteX8" fmla="*/ 510 w 1081140"/>
              <a:gd name="connsiteY8" fmla="*/ 60008 h 36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140" h="362421">
                <a:moveTo>
                  <a:pt x="510" y="60008"/>
                </a:moveTo>
                <a:cubicBezTo>
                  <a:pt x="510" y="26866"/>
                  <a:pt x="27376" y="0"/>
                  <a:pt x="60518" y="0"/>
                </a:cubicBezTo>
                <a:lnTo>
                  <a:pt x="1020622" y="0"/>
                </a:lnTo>
                <a:cubicBezTo>
                  <a:pt x="1053764" y="0"/>
                  <a:pt x="1080630" y="26866"/>
                  <a:pt x="1080630" y="60008"/>
                </a:cubicBezTo>
                <a:lnTo>
                  <a:pt x="1080630" y="300032"/>
                </a:lnTo>
                <a:cubicBezTo>
                  <a:pt x="1080630" y="333174"/>
                  <a:pt x="1087101" y="360040"/>
                  <a:pt x="1053959" y="360040"/>
                </a:cubicBezTo>
                <a:lnTo>
                  <a:pt x="27180" y="362421"/>
                </a:lnTo>
                <a:cubicBezTo>
                  <a:pt x="-5962" y="362421"/>
                  <a:pt x="510" y="333174"/>
                  <a:pt x="510" y="300032"/>
                </a:cubicBezTo>
                <a:lnTo>
                  <a:pt x="510" y="600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</a:rPr>
              <a:t>실행결과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32"/>
          <p:cNvSpPr/>
          <p:nvPr/>
        </p:nvSpPr>
        <p:spPr>
          <a:xfrm>
            <a:off x="678049" y="4591886"/>
            <a:ext cx="5570352" cy="1377854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/>
          <p:cNvSpPr/>
          <p:nvPr/>
        </p:nvSpPr>
        <p:spPr>
          <a:xfrm>
            <a:off x="705896" y="4695313"/>
            <a:ext cx="3979984" cy="122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반지름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4.0</a:t>
            </a:r>
            <a:endParaRPr lang="ko-KR" altLang="en-US" sz="1600" kern="0" dirty="0">
              <a:solidFill>
                <a:schemeClr val="accent5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면적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50.24</a:t>
            </a:r>
            <a:endParaRPr lang="ko-KR" altLang="en-US" sz="1600" kern="0" dirty="0">
              <a:solidFill>
                <a:schemeClr val="accent5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둘레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25.12</a:t>
            </a:r>
            <a:endParaRPr lang="ko-KR" altLang="en-US" sz="1600" kern="0" dirty="0">
              <a:solidFill>
                <a:schemeClr val="accent5"/>
              </a:solidFill>
            </a:endParaRPr>
          </a:p>
        </p:txBody>
      </p:sp>
      <p:pic>
        <p:nvPicPr>
          <p:cNvPr id="3073" name="_x172950248" descr="EMB000020685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56" y="2710464"/>
            <a:ext cx="4424143" cy="25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6" y="1448684"/>
            <a:ext cx="11272568" cy="39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 dirty="0"/>
              <a:t>비트 단위 </a:t>
            </a:r>
            <a:r>
              <a:rPr lang="ko-KR" altLang="en-US" sz="4000" dirty="0" err="1" smtClean="0"/>
              <a:t>이동연산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시프트 연산</a:t>
            </a:r>
            <a:r>
              <a:rPr lang="en-US" altLang="ko-KR" sz="40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shift operator</a:t>
            </a:r>
            <a:r>
              <a:rPr lang="en-US" altLang="ko-KR" sz="4000" dirty="0" smtClean="0"/>
              <a:t>)</a:t>
            </a:r>
            <a:endParaRPr lang="en-US" altLang="ko-KR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955916"/>
            <a:ext cx="9077325" cy="273367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66238"/>
              </p:ext>
            </p:extLst>
          </p:nvPr>
        </p:nvGraphicFramePr>
        <p:xfrm>
          <a:off x="838200" y="1706011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 왼쪽 이동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&lt;&lt;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한 비트 왼쪽으로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01000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&lt;&lt; 2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두 비트 왼쪽으로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20615" y="924460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에 대한 </a:t>
            </a:r>
            <a:r>
              <a:rPr lang="en-US" altLang="ko-KR" dirty="0" smtClean="0"/>
              <a:t>&lt;&lt;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615" y="858471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에 대한 </a:t>
            </a:r>
            <a:r>
              <a:rPr lang="en-US" altLang="ko-KR" dirty="0"/>
              <a:t>&gt;&gt;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0947"/>
              </p:ext>
            </p:extLst>
          </p:nvPr>
        </p:nvGraphicFramePr>
        <p:xfrm>
          <a:off x="838200" y="1621168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 오른쪽 이동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&gt;&gt;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한 비트 오른쪽으로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00010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&gt;&gt; 2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두 비트 오른쪽으로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00001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907"/>
          <a:stretch/>
        </p:blipFill>
        <p:spPr>
          <a:xfrm>
            <a:off x="2122612" y="4044099"/>
            <a:ext cx="7915275" cy="25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1" y="1574080"/>
            <a:ext cx="11172658" cy="37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57288" y="331976"/>
            <a:ext cx="9877425" cy="6194048"/>
            <a:chOff x="935316" y="372359"/>
            <a:chExt cx="9877425" cy="61940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614" y="372359"/>
              <a:ext cx="9791700" cy="2286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316" y="2327782"/>
              <a:ext cx="9877425" cy="423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6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404812"/>
            <a:ext cx="9839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2.9 </a:t>
            </a:r>
            <a:r>
              <a:rPr lang="en-US" err="1" smtClean="0"/>
              <a:t>주석문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주석문은</a:t>
            </a:r>
            <a:r>
              <a:rPr lang="ko-KR" altLang="en-US"/>
              <a:t> 프로그램 내에서 코드의 기능을 설명하는 용도로 사용하는 문장</a:t>
            </a:r>
          </a:p>
          <a:p>
            <a:r>
              <a:rPr lang="en-US" err="1"/>
              <a:t>인터프리터가</a:t>
            </a:r>
            <a:r>
              <a:rPr lang="en-US"/>
              <a:t> </a:t>
            </a:r>
            <a:r>
              <a:rPr lang="en-US" err="1"/>
              <a:t>해석을</a:t>
            </a:r>
            <a:r>
              <a:rPr lang="en-US"/>
              <a:t> </a:t>
            </a:r>
            <a:r>
              <a:rPr lang="en-US" err="1"/>
              <a:t>하지</a:t>
            </a:r>
            <a:r>
              <a:rPr lang="en-US"/>
              <a:t> </a:t>
            </a:r>
            <a:r>
              <a:rPr lang="en-US" err="1"/>
              <a:t>않고</a:t>
            </a:r>
            <a:r>
              <a:rPr lang="en-US"/>
              <a:t> </a:t>
            </a:r>
            <a:r>
              <a:rPr lang="en-US" err="1" smtClean="0"/>
              <a:t>건너</a:t>
            </a:r>
            <a:r>
              <a:rPr lang="ko-KR" altLang="en-US"/>
              <a:t>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2.9.1. </a:t>
            </a:r>
            <a:r>
              <a:rPr lang="ko-KR" altLang="en-US"/>
              <a:t>한 줄 주석 </a:t>
            </a:r>
            <a:r>
              <a:rPr lang="ko-KR" altLang="en-US" smtClean="0"/>
              <a:t>처리하기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줄 전체를 </a:t>
            </a:r>
            <a:r>
              <a:rPr lang="ko-KR" altLang="en-US" err="1"/>
              <a:t>주석문으로</a:t>
            </a:r>
            <a:r>
              <a:rPr lang="ko-KR" altLang="en-US"/>
              <a:t> 처리할 </a:t>
            </a:r>
            <a:r>
              <a:rPr lang="ko-KR" altLang="en-US" smtClean="0"/>
              <a:t>경우 </a:t>
            </a:r>
            <a:r>
              <a:rPr lang="ko-KR" altLang="en-US"/>
              <a:t>문장의 맨 처음에 </a:t>
            </a:r>
            <a:r>
              <a:rPr lang="en-US" altLang="ko-KR"/>
              <a:t># </a:t>
            </a:r>
            <a:r>
              <a:rPr lang="ko-KR" altLang="en-US" smtClean="0"/>
              <a:t>기호 붙임</a:t>
            </a:r>
            <a:endParaRPr lang="en-US" altLang="ko-KR" smtClean="0"/>
          </a:p>
          <a:p>
            <a:r>
              <a:rPr lang="ko-KR" altLang="en-US" smtClean="0"/>
              <a:t>문장 </a:t>
            </a:r>
            <a:r>
              <a:rPr lang="ko-KR" altLang="en-US"/>
              <a:t>내에서 </a:t>
            </a:r>
            <a:r>
              <a:rPr lang="en-US" altLang="ko-KR"/>
              <a:t># </a:t>
            </a:r>
            <a:r>
              <a:rPr lang="ko-KR" altLang="en-US"/>
              <a:t>기호가 나타나면 </a:t>
            </a:r>
            <a:r>
              <a:rPr lang="en-US" altLang="ko-KR"/>
              <a:t># </a:t>
            </a:r>
            <a:r>
              <a:rPr lang="ko-KR" altLang="en-US"/>
              <a:t>기호에서부터 전체 줄의 끝까지가 </a:t>
            </a:r>
            <a:r>
              <a:rPr lang="ko-KR" altLang="en-US" err="1"/>
              <a:t>주석문이</a:t>
            </a:r>
            <a:r>
              <a:rPr lang="ko-KR" altLang="en-US"/>
              <a:t> 된다</a:t>
            </a:r>
            <a:r>
              <a:rPr lang="en-US" altLang="ko-KR"/>
              <a:t>.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6209"/>
              </p:ext>
            </p:extLst>
          </p:nvPr>
        </p:nvGraphicFramePr>
        <p:xfrm>
          <a:off x="1187092" y="254627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2-9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주석을 넣기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circle_with_var.py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 = 4.0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radius *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radius)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35135"/>
              </p:ext>
            </p:extLst>
          </p:nvPr>
        </p:nvGraphicFramePr>
        <p:xfrm>
          <a:off x="1187092" y="3233497"/>
          <a:ext cx="8015664" cy="341673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2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2-10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주석을 넣은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197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97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circle_with_var_comment.py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53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반지름을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변수로 정의함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 = 5.0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반지름과 면적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둘레를 각각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radius * radius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면적을 구하는 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radius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둘레를 구하는 식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4331624" y="493396"/>
            <a:ext cx="2421487" cy="1830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3111" y="1893213"/>
            <a:ext cx="4899289" cy="8617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주석을 넣기 전</a:t>
            </a:r>
            <a:r>
              <a:rPr lang="en-US" altLang="ko-KR" smtClean="0"/>
              <a:t>/</a:t>
            </a:r>
            <a:r>
              <a:rPr lang="ko-KR" altLang="en-US" smtClean="0"/>
              <a:t>후</a:t>
            </a:r>
            <a:endParaRPr lang="en-US" altLang="ko-KR" smtClean="0"/>
          </a:p>
          <a:p>
            <a:r>
              <a:rPr lang="ko-KR" altLang="en-US" sz="1600" smtClean="0"/>
              <a:t>아래와 같이 코드에 주석을 넣어 줌으로서 코드를 이해하는 것이 더 쉬워졌다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4524376" y="2324100"/>
            <a:ext cx="2228735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5" y="1815493"/>
            <a:ext cx="10663631" cy="32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5033</Words>
  <Application>Microsoft Office PowerPoint</Application>
  <PresentationFormat>와이드스크린</PresentationFormat>
  <Paragraphs>873</Paragraphs>
  <Slides>110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7" baseType="lpstr">
      <vt:lpstr>D2Coding</vt:lpstr>
      <vt:lpstr>굴림</vt:lpstr>
      <vt:lpstr>맑은 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2.1 파이썬의 출력 함수 print()</vt:lpstr>
      <vt:lpstr>PowerPoint 프레젠테이션</vt:lpstr>
      <vt:lpstr>다음 코드를 입력해 봅시다</vt:lpstr>
      <vt:lpstr>2.1 파이썬의 출력 함수</vt:lpstr>
      <vt:lpstr>PowerPoint 프레젠테이션</vt:lpstr>
      <vt:lpstr>PowerPoint 프레젠테이션</vt:lpstr>
      <vt:lpstr>2.2 변수와 친해지기</vt:lpstr>
      <vt:lpstr>PowerPoint 프레젠테이션</vt:lpstr>
      <vt:lpstr>PowerPoint 프레젠테이션</vt:lpstr>
      <vt:lpstr>변수variable의 도입</vt:lpstr>
      <vt:lpstr>PowerPoint 프레젠테이션</vt:lpstr>
      <vt:lpstr>PowerPoint 프레젠테이션</vt:lpstr>
      <vt:lpstr>PowerPoint 프레젠테이션</vt:lpstr>
      <vt:lpstr>PowerPoint 프레젠테이션</vt:lpstr>
      <vt:lpstr>컴퓨터의 메인 메모리와 메모리 주소</vt:lpstr>
      <vt:lpstr>식별을 위한 이름 radius를 부여</vt:lpstr>
      <vt:lpstr>변수와 메모리 공간</vt:lpstr>
      <vt:lpstr>비트와 바이트</vt:lpstr>
      <vt:lpstr>2.3 변수의 선언 </vt:lpstr>
      <vt:lpstr>PowerPoint 프레젠테이션</vt:lpstr>
      <vt:lpstr>식별자identifier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 변수와 연산자</vt:lpstr>
      <vt:lpstr>PowerPoint 프레젠테이션</vt:lpstr>
      <vt:lpstr>PowerPoint 프레젠테이션</vt:lpstr>
      <vt:lpstr>PowerPoint 프레젠테이션</vt:lpstr>
      <vt:lpstr>기본 연산자들을 사용해 파이썬을 계산기로 사용 4 + 10과 같은 문장을 표현식expression이라고 한다</vt:lpstr>
      <vt:lpstr>기본 연산자들을 사용해 파이썬을 계산기로 사용 4 + 10과 같은 문장을 표현식expression이라고 한다</vt:lpstr>
      <vt:lpstr>PowerPoint 프레젠테이션</vt:lpstr>
      <vt:lpstr>PowerPoint 프레젠테이션</vt:lpstr>
      <vt:lpstr>PowerPoint 프레젠테이션</vt:lpstr>
      <vt:lpstr>PowerPoint 프레젠테이션</vt:lpstr>
      <vt:lpstr>2.5 자료형의 의미와 자료형 확인</vt:lpstr>
      <vt:lpstr>PowerPoint 프레젠테이션</vt:lpstr>
      <vt:lpstr>PowerPoint 프레젠테이션</vt:lpstr>
      <vt:lpstr>동적 형결정과 정적 형결정(용어해설)</vt:lpstr>
      <vt:lpstr>파이썬의 자료형을 결정하는 할당 연산자</vt:lpstr>
      <vt:lpstr>정적 타이핑 vs 동적 타이핑</vt:lpstr>
      <vt:lpstr>PowerPoint 프레젠테이션</vt:lpstr>
      <vt:lpstr>문자열 변환 함수 str()</vt:lpstr>
      <vt:lpstr>PowerPoint 프레젠테이션</vt:lpstr>
      <vt:lpstr>2.6 문자열 자료형</vt:lpstr>
      <vt:lpstr>2.6 문자열 자료형</vt:lpstr>
      <vt:lpstr>PowerPoint 프레젠테이션</vt:lpstr>
      <vt:lpstr>PowerPoint 프레젠테이션</vt:lpstr>
      <vt:lpstr>PowerPoint 프레젠테이션</vt:lpstr>
      <vt:lpstr>따옴표 3 개로 둘러싸는 방법</vt:lpstr>
      <vt:lpstr>PowerPoint 프레젠테이션</vt:lpstr>
      <vt:lpstr>2.7 수치 자료형</vt:lpstr>
      <vt:lpstr>PowerPoint 프레젠테이션</vt:lpstr>
      <vt:lpstr>2.7.1 자료형의 표현 능력과 수치오류</vt:lpstr>
      <vt:lpstr>PowerPoint 프레젠테이션</vt:lpstr>
      <vt:lpstr>PowerPoint 프레젠테이션</vt:lpstr>
      <vt:lpstr>PowerPoint 프레젠테이션</vt:lpstr>
      <vt:lpstr>2.7.2 복소수 자료형</vt:lpstr>
      <vt:lpstr>PowerPoint 프레젠테이션</vt:lpstr>
      <vt:lpstr>PowerPoint 프레젠테이션</vt:lpstr>
      <vt:lpstr>켤레 복소수complex conjugate</vt:lpstr>
      <vt:lpstr>PowerPoint 프레젠테이션</vt:lpstr>
      <vt:lpstr>PowerPoint 프레젠테이션</vt:lpstr>
      <vt:lpstr>2.8 여러 가지 연산자</vt:lpstr>
      <vt:lpstr>2.8.1 할당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2.8.2 비교 연산자</vt:lpstr>
      <vt:lpstr>PowerPoint 프레젠테이션</vt:lpstr>
      <vt:lpstr>PowerPoint 프레젠테이션</vt:lpstr>
      <vt:lpstr>2.8.3 논리 연산자logical operator</vt:lpstr>
      <vt:lpstr>PowerPoint 프레젠테이션</vt:lpstr>
      <vt:lpstr>PowerPoint 프레젠테이션</vt:lpstr>
      <vt:lpstr>PowerPoint 프레젠테이션</vt:lpstr>
      <vt:lpstr>2.8.4 비트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비트 단위 이동연산(시프트 연산shift operator)</vt:lpstr>
      <vt:lpstr>PowerPoint 프레젠테이션</vt:lpstr>
      <vt:lpstr>PowerPoint 프레젠테이션</vt:lpstr>
      <vt:lpstr>PowerPoint 프레젠테이션</vt:lpstr>
      <vt:lpstr>PowerPoint 프레젠테이션</vt:lpstr>
      <vt:lpstr>2.9 주석문</vt:lpstr>
      <vt:lpstr>2.9.1. 한 줄 주석 처리하기</vt:lpstr>
      <vt:lpstr>PowerPoint 프레젠테이션</vt:lpstr>
      <vt:lpstr>PowerPoint 프레젠테이션</vt:lpstr>
      <vt:lpstr>2.9.2 여러 줄 주석 처리하기</vt:lpstr>
      <vt:lpstr>PowerPoint 프레젠테이션</vt:lpstr>
      <vt:lpstr>PowerPoint 프레젠테이션</vt:lpstr>
      <vt:lpstr>PowerPoint 프레젠테이션</vt:lpstr>
      <vt:lpstr>PowerPoint 프레젠테이션</vt:lpstr>
      <vt:lpstr>2.10 input() 문과 사용자 입력의 처리</vt:lpstr>
      <vt:lpstr>PowerPoint 프레젠테이션</vt:lpstr>
      <vt:lpstr>PowerPoint 프레젠테이션</vt:lpstr>
      <vt:lpstr>PowerPoint 프레젠테이션</vt:lpstr>
      <vt:lpstr>할일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201</cp:revision>
  <dcterms:created xsi:type="dcterms:W3CDTF">2019-07-01T11:22:40Z</dcterms:created>
  <dcterms:modified xsi:type="dcterms:W3CDTF">2024-05-10T02:04:09Z</dcterms:modified>
</cp:coreProperties>
</file>