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257" r:id="rId3"/>
    <p:sldId id="258" r:id="rId4"/>
    <p:sldId id="365" r:id="rId5"/>
    <p:sldId id="259" r:id="rId6"/>
    <p:sldId id="260" r:id="rId7"/>
    <p:sldId id="261" r:id="rId8"/>
    <p:sldId id="262" r:id="rId9"/>
    <p:sldId id="344" r:id="rId10"/>
    <p:sldId id="345" r:id="rId11"/>
    <p:sldId id="263" r:id="rId12"/>
    <p:sldId id="264" r:id="rId13"/>
    <p:sldId id="346" r:id="rId14"/>
    <p:sldId id="347" r:id="rId15"/>
    <p:sldId id="348" r:id="rId16"/>
    <p:sldId id="366" r:id="rId17"/>
    <p:sldId id="265" r:id="rId18"/>
    <p:sldId id="266" r:id="rId19"/>
    <p:sldId id="267" r:id="rId20"/>
    <p:sldId id="349" r:id="rId21"/>
    <p:sldId id="350" r:id="rId22"/>
    <p:sldId id="351" r:id="rId23"/>
    <p:sldId id="367" r:id="rId24"/>
    <p:sldId id="268" r:id="rId25"/>
    <p:sldId id="270" r:id="rId26"/>
    <p:sldId id="368" r:id="rId27"/>
    <p:sldId id="271" r:id="rId28"/>
    <p:sldId id="369" r:id="rId29"/>
    <p:sldId id="370" r:id="rId30"/>
    <p:sldId id="273" r:id="rId31"/>
    <p:sldId id="274" r:id="rId32"/>
    <p:sldId id="395" r:id="rId33"/>
    <p:sldId id="275" r:id="rId34"/>
    <p:sldId id="277" r:id="rId35"/>
    <p:sldId id="278" r:id="rId36"/>
    <p:sldId id="352" r:id="rId37"/>
    <p:sldId id="371" r:id="rId38"/>
    <p:sldId id="372" r:id="rId39"/>
    <p:sldId id="373" r:id="rId40"/>
    <p:sldId id="276" r:id="rId41"/>
    <p:sldId id="353" r:id="rId42"/>
    <p:sldId id="279" r:id="rId43"/>
    <p:sldId id="280" r:id="rId44"/>
    <p:sldId id="281" r:id="rId45"/>
    <p:sldId id="354" r:id="rId46"/>
    <p:sldId id="374" r:id="rId47"/>
    <p:sldId id="282" r:id="rId48"/>
    <p:sldId id="283" r:id="rId49"/>
    <p:sldId id="286" r:id="rId50"/>
    <p:sldId id="284" r:id="rId51"/>
    <p:sldId id="355" r:id="rId52"/>
    <p:sldId id="287" r:id="rId53"/>
    <p:sldId id="356" r:id="rId54"/>
    <p:sldId id="285" r:id="rId55"/>
    <p:sldId id="290" r:id="rId56"/>
    <p:sldId id="288" r:id="rId57"/>
    <p:sldId id="291" r:id="rId58"/>
    <p:sldId id="375" r:id="rId59"/>
    <p:sldId id="357" r:id="rId60"/>
    <p:sldId id="358" r:id="rId61"/>
    <p:sldId id="294" r:id="rId62"/>
    <p:sldId id="296" r:id="rId63"/>
    <p:sldId id="377" r:id="rId64"/>
    <p:sldId id="295" r:id="rId65"/>
    <p:sldId id="378" r:id="rId66"/>
    <p:sldId id="297" r:id="rId67"/>
    <p:sldId id="379" r:id="rId68"/>
    <p:sldId id="298" r:id="rId69"/>
    <p:sldId id="299" r:id="rId70"/>
    <p:sldId id="359" r:id="rId71"/>
    <p:sldId id="380" r:id="rId72"/>
    <p:sldId id="300" r:id="rId73"/>
    <p:sldId id="301" r:id="rId74"/>
    <p:sldId id="381" r:id="rId75"/>
    <p:sldId id="360" r:id="rId76"/>
    <p:sldId id="361" r:id="rId77"/>
    <p:sldId id="382" r:id="rId78"/>
    <p:sldId id="383" r:id="rId79"/>
    <p:sldId id="304" r:id="rId80"/>
    <p:sldId id="384" r:id="rId81"/>
    <p:sldId id="305" r:id="rId82"/>
    <p:sldId id="362" r:id="rId83"/>
    <p:sldId id="306" r:id="rId84"/>
    <p:sldId id="307" r:id="rId85"/>
    <p:sldId id="385" r:id="rId86"/>
    <p:sldId id="308" r:id="rId87"/>
    <p:sldId id="311" r:id="rId88"/>
    <p:sldId id="310" r:id="rId89"/>
    <p:sldId id="309" r:id="rId90"/>
    <p:sldId id="363" r:id="rId91"/>
    <p:sldId id="312" r:id="rId92"/>
    <p:sldId id="313" r:id="rId93"/>
    <p:sldId id="314" r:id="rId94"/>
    <p:sldId id="315" r:id="rId95"/>
    <p:sldId id="316" r:id="rId96"/>
    <p:sldId id="317" r:id="rId97"/>
    <p:sldId id="364" r:id="rId98"/>
    <p:sldId id="318" r:id="rId99"/>
    <p:sldId id="319" r:id="rId100"/>
    <p:sldId id="386" r:id="rId101"/>
    <p:sldId id="322" r:id="rId102"/>
    <p:sldId id="321" r:id="rId103"/>
    <p:sldId id="320" r:id="rId104"/>
    <p:sldId id="323" r:id="rId105"/>
    <p:sldId id="324" r:id="rId106"/>
    <p:sldId id="387" r:id="rId107"/>
    <p:sldId id="388" r:id="rId108"/>
    <p:sldId id="325" r:id="rId109"/>
    <p:sldId id="389" r:id="rId110"/>
    <p:sldId id="327" r:id="rId111"/>
    <p:sldId id="328" r:id="rId112"/>
    <p:sldId id="329" r:id="rId113"/>
    <p:sldId id="330" r:id="rId114"/>
    <p:sldId id="332" r:id="rId115"/>
    <p:sldId id="331" r:id="rId116"/>
    <p:sldId id="333" r:id="rId117"/>
    <p:sldId id="334" r:id="rId118"/>
    <p:sldId id="335" r:id="rId119"/>
    <p:sldId id="336" r:id="rId120"/>
    <p:sldId id="337" r:id="rId121"/>
    <p:sldId id="338" r:id="rId122"/>
    <p:sldId id="339" r:id="rId123"/>
    <p:sldId id="340" r:id="rId124"/>
    <p:sldId id="390" r:id="rId125"/>
    <p:sldId id="391" r:id="rId126"/>
    <p:sldId id="393" r:id="rId1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 smtClean="0"/>
          </a:p>
          <a:p>
            <a:r>
              <a:rPr lang="en-US" altLang="ko-KR" sz="4000" b="1"/>
              <a:t>3</a:t>
            </a:r>
            <a:r>
              <a:rPr lang="ko-KR" altLang="en-US" sz="4000" b="1"/>
              <a:t>장 제어문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244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1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09204"/>
              </p:ext>
            </p:extLst>
          </p:nvPr>
        </p:nvGraphicFramePr>
        <p:xfrm>
          <a:off x="838200" y="1387521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 : if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조건을 만족하는 경우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if_youth_discount.py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18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age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미만의 값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age &lt; 20: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age &lt; 20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조건식의 결과는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4286105"/>
            <a:ext cx="6085243" cy="1365395"/>
            <a:chOff x="5261709" y="4001171"/>
            <a:chExt cx="6085243" cy="136539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365395"/>
              <a:chOff x="5586057" y="3914707"/>
              <a:chExt cx="6085243" cy="136539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94382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21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청소년 할인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1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123950"/>
            <a:ext cx="10448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3.6.2 </a:t>
            </a:r>
            <a:r>
              <a:rPr lang="ko-KR" altLang="en-US" dirty="0"/>
              <a:t>상향식 문제풀이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 </a:t>
            </a:r>
            <a:r>
              <a:rPr lang="ko-KR" altLang="en-US" dirty="0"/>
              <a:t>루프를 </a:t>
            </a:r>
            <a:r>
              <a:rPr lang="ko-KR" altLang="en-US" dirty="0" smtClean="0"/>
              <a:t>사용하여 다음과 같은 패턴 만들어보기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4474"/>
              </p:ext>
            </p:extLst>
          </p:nvPr>
        </p:nvGraphicFramePr>
        <p:xfrm>
          <a:off x="838200" y="2585964"/>
          <a:ext cx="7547675" cy="2588217"/>
        </p:xfrm>
        <a:graphic>
          <a:graphicData uri="http://schemas.openxmlformats.org/drawingml/2006/table">
            <a:tbl>
              <a:tblPr/>
              <a:tblGrid>
                <a:gridCol w="7547675">
                  <a:extLst>
                    <a:ext uri="{9D8B030D-6E8A-4147-A177-3AD203B41FA5}">
                      <a16:colId xmlns:a16="http://schemas.microsoft.com/office/drawing/2014/main" xmlns="" val="1319724898"/>
                    </a:ext>
                  </a:extLst>
                </a:gridCol>
              </a:tblGrid>
              <a:tr h="25882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+++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+++++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+++++++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+++++++++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563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929640" y="911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3600" dirty="0"/>
              <a:t>4, 3, 2, 1, 0</a:t>
            </a:r>
            <a:r>
              <a:rPr lang="ko-KR" altLang="en-US" sz="3600" dirty="0"/>
              <a:t>을 순서대로 출력하는 프로그램</a:t>
            </a:r>
          </a:p>
          <a:p>
            <a:endParaRPr lang="en-US" sz="3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34036"/>
              </p:ext>
            </p:extLst>
          </p:nvPr>
        </p:nvGraphicFramePr>
        <p:xfrm>
          <a:off x="929640" y="1642833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3-39 : 4, 3, 2, 1, 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순서대로 출력하는 프로그램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pattern_test1.py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range(n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   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0,1,2,3,4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증가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 - 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+ 1), end = '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n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이므로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n-(i+1)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4,3,2,1,0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됨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929639" y="4622342"/>
            <a:ext cx="6085243" cy="853916"/>
            <a:chOff x="5261708" y="4001171"/>
            <a:chExt cx="6085243" cy="853916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8" y="4001171"/>
              <a:ext cx="6085243" cy="853916"/>
              <a:chOff x="5586056" y="3914707"/>
              <a:chExt cx="6085243" cy="853916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6" y="4347001"/>
                <a:ext cx="6085243" cy="42162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8" y="3914707"/>
                <a:ext cx="1470660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90804" y="442052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4 3 2 1 0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8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365125"/>
            <a:ext cx="10750296" cy="1633699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‘</a:t>
            </a:r>
            <a:r>
              <a:rPr lang="en-US" altLang="ko-KR" sz="3600" dirty="0"/>
              <a:t>+’ </a:t>
            </a:r>
            <a:r>
              <a:rPr lang="ko-KR" altLang="en-US" sz="3600" dirty="0"/>
              <a:t>문자의 증가 패턴인 </a:t>
            </a:r>
            <a:r>
              <a:rPr lang="en-US" altLang="ko-KR" sz="3600" dirty="0"/>
              <a:t>1, 3, 5, 7, 9</a:t>
            </a:r>
            <a:r>
              <a:rPr lang="ko-KR" altLang="en-US" sz="3600" dirty="0"/>
              <a:t>를 </a:t>
            </a:r>
            <a:r>
              <a:rPr lang="ko-KR" altLang="en-US" sz="3600" dirty="0" smtClean="0"/>
              <a:t>출력</a:t>
            </a:r>
            <a:endParaRPr lang="ko-KR" altLang="en-US" sz="3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3241"/>
              </p:ext>
            </p:extLst>
          </p:nvPr>
        </p:nvGraphicFramePr>
        <p:xfrm>
          <a:off x="1024128" y="1580418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3-40 : 1, 3, 5, 7, 9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순서대로 출력하는 프로그램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pattern_test2.py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5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range(n):   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0,1,2,3,4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 증가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print(2 *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+ 1, end = ' ')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 *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1,3,5,7,9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됨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24128" y="4632616"/>
            <a:ext cx="6085243" cy="931657"/>
            <a:chOff x="5261709" y="4001171"/>
            <a:chExt cx="6085243" cy="931657"/>
          </a:xfrm>
        </p:grpSpPr>
        <p:grpSp>
          <p:nvGrpSpPr>
            <p:cNvPr id="13" name="그룹 12"/>
            <p:cNvGrpSpPr/>
            <p:nvPr/>
          </p:nvGrpSpPr>
          <p:grpSpPr>
            <a:xfrm>
              <a:off x="5261709" y="4001171"/>
              <a:ext cx="6085243" cy="931657"/>
              <a:chOff x="5586057" y="3914707"/>
              <a:chExt cx="6085243" cy="931657"/>
            </a:xfrm>
          </p:grpSpPr>
          <p:sp>
            <p:nvSpPr>
              <p:cNvPr id="15" name="직사각형 32"/>
              <p:cNvSpPr/>
              <p:nvPr/>
            </p:nvSpPr>
            <p:spPr>
              <a:xfrm>
                <a:off x="5586057" y="4328293"/>
                <a:ext cx="6085243" cy="51807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335722" y="4414757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1 3 5 7 9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24" y="72834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앞서 완성한 두 가지 기능을 바탕으로 </a:t>
            </a:r>
            <a:r>
              <a:rPr lang="ko-KR" altLang="en-US" dirty="0" smtClean="0"/>
              <a:t>삼각형 패턴을 </a:t>
            </a:r>
            <a:r>
              <a:rPr lang="ko-KR" altLang="en-US" dirty="0" err="1" smtClean="0"/>
              <a:t>출력해보기</a:t>
            </a:r>
            <a:endParaRPr lang="en-US" altLang="ko-KR" dirty="0" smtClean="0"/>
          </a:p>
          <a:p>
            <a:r>
              <a:rPr lang="ko-KR" altLang="en-US" dirty="0" smtClean="0"/>
              <a:t>패턴을 </a:t>
            </a:r>
            <a:r>
              <a:rPr lang="ko-KR" altLang="en-US" dirty="0"/>
              <a:t>출력하기 위해 우선 공백을 </a:t>
            </a:r>
            <a:r>
              <a:rPr lang="en-US" altLang="ko-KR" dirty="0"/>
              <a:t>for j in range(n - </a:t>
            </a:r>
            <a:r>
              <a:rPr lang="en-US" altLang="ko-KR" dirty="0" err="1"/>
              <a:t>i</a:t>
            </a:r>
            <a:r>
              <a:rPr lang="en-US" altLang="ko-KR" dirty="0"/>
              <a:t> - 1):</a:t>
            </a:r>
            <a:r>
              <a:rPr lang="ko-KR" altLang="en-US" dirty="0"/>
              <a:t>를 이용하여 출력한 다음</a:t>
            </a:r>
            <a:r>
              <a:rPr lang="en-US" altLang="ko-KR" dirty="0"/>
              <a:t>, ‘+’ </a:t>
            </a:r>
            <a:r>
              <a:rPr lang="ko-KR" altLang="en-US" dirty="0"/>
              <a:t>패턴을 </a:t>
            </a:r>
            <a:r>
              <a:rPr lang="en-US" altLang="ko-KR" dirty="0"/>
              <a:t>for j in range(2 * </a:t>
            </a:r>
            <a:r>
              <a:rPr lang="en-US" altLang="ko-KR" dirty="0" err="1"/>
              <a:t>i</a:t>
            </a:r>
            <a:r>
              <a:rPr lang="en-US" altLang="ko-KR" dirty="0"/>
              <a:t> + 1):</a:t>
            </a:r>
            <a:r>
              <a:rPr lang="ko-KR" altLang="en-US" dirty="0"/>
              <a:t>를 이용하여 출력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ko-KR" altLang="en-US" dirty="0" smtClean="0"/>
              <a:t>이와 같은 기법을</a:t>
            </a:r>
            <a:r>
              <a:rPr lang="ko-KR" altLang="en-US" b="1" dirty="0" smtClean="0"/>
              <a:t> 상향식</a:t>
            </a:r>
            <a:r>
              <a:rPr lang="en-US" altLang="ko-KR" b="1" baseline="30000" dirty="0">
                <a:solidFill>
                  <a:schemeClr val="accent5"/>
                </a:solidFill>
              </a:rPr>
              <a:t>Bottom up</a:t>
            </a:r>
            <a:r>
              <a:rPr lang="ko-KR" altLang="en-US" baseline="30000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문제풀이 </a:t>
            </a:r>
            <a:r>
              <a:rPr lang="ko-KR" altLang="en-US" dirty="0" smtClean="0"/>
              <a:t>기법이라고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기능을 구현하여 이 기능을 바탕으로 전체 기능을 구현하는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27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929640" y="911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3600" dirty="0" smtClean="0"/>
              <a:t>삼각형 패턴을 출력하는 기능</a:t>
            </a:r>
            <a:endParaRPr lang="ko-KR" altLang="en-US" sz="3600" dirty="0"/>
          </a:p>
          <a:p>
            <a:endParaRPr lang="en-US" sz="3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49506"/>
              </p:ext>
            </p:extLst>
          </p:nvPr>
        </p:nvGraphicFramePr>
        <p:xfrm>
          <a:off x="929640" y="1714753"/>
          <a:ext cx="8015664" cy="3772766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3-41 :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삼각형 패턴을 출력하는 기능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triangle_pattern1.py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range(n):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for j in range(n - 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+ 1)):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공백을 출력함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 ', end = '')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for j in range(2 *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+ 1):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'+'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출력함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print('+', end = '')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7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364" y="1557338"/>
            <a:ext cx="10393273" cy="3743325"/>
            <a:chOff x="914400" y="2319337"/>
            <a:chExt cx="10393273" cy="3743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319337"/>
              <a:ext cx="10363200" cy="22193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948" y="4538662"/>
              <a:ext cx="10372725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9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929640" y="911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3600" dirty="0" smtClean="0"/>
              <a:t>삼각형 </a:t>
            </a:r>
            <a:r>
              <a:rPr lang="ko-KR" altLang="en-US" sz="3600" dirty="0"/>
              <a:t>패턴을 출력하는 기능을 가진 짧은 코드</a:t>
            </a:r>
            <a:endParaRPr lang="en-US" sz="3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4783"/>
              </p:ext>
            </p:extLst>
          </p:nvPr>
        </p:nvGraphicFramePr>
        <p:xfrm>
          <a:off x="929640" y="1867769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3-42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삼각형 패턴을 출력하는 기능을 가진 짧은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triangle_pattern2.py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range(n):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 ' * (n - 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+ 1)), end = '')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print('+' * (2 *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+ 1))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소수 구하기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908740"/>
            <a:ext cx="9867472" cy="46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활용해 소수를 구하는 프로그램을 구현</a:t>
            </a:r>
            <a:endParaRPr lang="en-US" altLang="ko-KR" dirty="0" smtClean="0"/>
          </a:p>
          <a:p>
            <a:r>
              <a:rPr lang="ko-KR" altLang="en-US" dirty="0" err="1"/>
              <a:t>소수란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과 자기 </a:t>
            </a:r>
            <a:r>
              <a:rPr lang="ko-KR" altLang="en-US" dirty="0" smtClean="0"/>
              <a:t>자신 이외의 </a:t>
            </a:r>
            <a:r>
              <a:rPr lang="ko-KR" altLang="en-US" dirty="0"/>
              <a:t>약수를 </a:t>
            </a:r>
            <a:r>
              <a:rPr lang="ko-KR" altLang="en-US" dirty="0" smtClean="0"/>
              <a:t>가지지 않는 수</a:t>
            </a:r>
            <a:endParaRPr lang="en-US" altLang="ko-KR" dirty="0" smtClean="0"/>
          </a:p>
          <a:p>
            <a:r>
              <a:rPr lang="ko-KR" altLang="en-US" dirty="0" smtClean="0"/>
              <a:t>다음과 같은 코드로 구현할 수 있다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77958"/>
              </p:ext>
            </p:extLst>
          </p:nvPr>
        </p:nvGraphicFramePr>
        <p:xfrm>
          <a:off x="838200" y="3531087"/>
          <a:ext cx="9004444" cy="3007906"/>
        </p:xfrm>
        <a:graphic>
          <a:graphicData uri="http://schemas.openxmlformats.org/drawingml/2006/table">
            <a:tbl>
              <a:tblPr/>
              <a:tblGrid>
                <a:gridCol w="9004444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3007906">
                <a:tc>
                  <a:txBody>
                    <a:bodyPr/>
                    <a:lstStyle/>
                    <a:p>
                      <a:pPr marL="457200" marR="0" lvl="1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수를 입력하세요 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:'))</a:t>
                      </a:r>
                    </a:p>
                    <a:p>
                      <a:pPr marL="457200" marR="0" lvl="1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True</a:t>
                      </a:r>
                    </a:p>
                    <a:p>
                      <a:pPr marL="457200" marR="0" lvl="1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range(2, n):         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부터 </a:t>
                      </a:r>
                      <a:r>
                        <a:rPr lang="en-US" altLang="ko-KR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n-1) 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사이의 수 </a:t>
                      </a:r>
                      <a:r>
                        <a:rPr lang="en-US" sz="18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대하여</a:t>
                      </a:r>
                    </a:p>
                    <a:p>
                      <a:pPr marL="457200" marR="0" lvl="1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n %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== 0:     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# 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수 중에서 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약수가 있으면</a:t>
                      </a:r>
                    </a:p>
                    <a:p>
                      <a:pPr marL="457200" marR="0" lvl="1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False        </a:t>
                      </a:r>
                      <a:r>
                        <a:rPr 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8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소수가 아님</a:t>
                      </a:r>
                    </a:p>
                    <a:p>
                      <a:pPr marL="457200" marR="0" lvl="1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n,'is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prime :',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7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034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소수 구하기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9799"/>
              </p:ext>
            </p:extLst>
          </p:nvPr>
        </p:nvGraphicFramePr>
        <p:xfrm>
          <a:off x="838200" y="1220425"/>
          <a:ext cx="8015664" cy="547012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3-43 : 2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소수 구하기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get_primes.py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소수를 담을 리스트 초기화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primes = []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n in range(2, 101):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일단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소수라고 두자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 = 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num in range(2, n):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2~(n-1)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사이의 수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대하여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n % num == 0: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수 중에서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약수가 있으면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is_prime = False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소수가 아님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is_prime:        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소수일 경우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primes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라는 리스트에 추가한다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primes.append(n)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append() 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메소드는 리스트에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추가함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print(primes)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7269823" y="2781106"/>
            <a:ext cx="4596829" cy="2310730"/>
            <a:chOff x="5261709" y="4001171"/>
            <a:chExt cx="4596829" cy="2310730"/>
          </a:xfrm>
        </p:grpSpPr>
        <p:grpSp>
          <p:nvGrpSpPr>
            <p:cNvPr id="6" name="그룹 5"/>
            <p:cNvGrpSpPr/>
            <p:nvPr/>
          </p:nvGrpSpPr>
          <p:grpSpPr>
            <a:xfrm>
              <a:off x="5261709" y="4001171"/>
              <a:ext cx="4596829" cy="2310730"/>
              <a:chOff x="5586057" y="3914707"/>
              <a:chExt cx="4596829" cy="2310730"/>
            </a:xfrm>
          </p:grpSpPr>
          <p:sp>
            <p:nvSpPr>
              <p:cNvPr id="8" name="직사각형 32"/>
              <p:cNvSpPr/>
              <p:nvPr/>
            </p:nvSpPr>
            <p:spPr>
              <a:xfrm>
                <a:off x="5586057" y="4336273"/>
                <a:ext cx="4596829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5467005" y="4685295"/>
              <a:ext cx="41655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[2, 3, 5, 7, 11, 13, 17, 19, 23, 29, 31, 37, 41, 43, 47, 53, 59, 61, 67, 71, 73, 79, </a:t>
              </a:r>
              <a:r>
                <a:rPr lang="en-US" altLang="ko-KR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83, 89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97]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2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5635530" y="2583568"/>
            <a:ext cx="6328349" cy="4964238"/>
          </a:xfrm>
        </p:spPr>
        <p:txBody>
          <a:bodyPr/>
          <a:lstStyle/>
          <a:p>
            <a:r>
              <a:rPr lang="en-US" dirty="0" smtClean="0"/>
              <a:t>age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age&lt;20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조건문이</a:t>
            </a:r>
            <a:r>
              <a:rPr lang="ko-KR" altLang="en-US" dirty="0" smtClean="0"/>
              <a:t> 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이 되므로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청소년 할인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 화면에 출력</a:t>
            </a:r>
            <a:endParaRPr lang="en-US" altLang="ko-KR" dirty="0" smtClean="0"/>
          </a:p>
          <a:p>
            <a:r>
              <a:rPr lang="en-US" altLang="ko-KR" dirty="0" smtClean="0"/>
              <a:t>age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이상이 되면 아무런 출력을 내보내지 않음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2" y="1700789"/>
            <a:ext cx="5099018" cy="34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66029"/>
            <a:ext cx="10515600" cy="4351338"/>
          </a:xfrm>
        </p:spPr>
        <p:txBody>
          <a:bodyPr/>
          <a:lstStyle/>
          <a:p>
            <a:pPr lvl="1"/>
            <a:r>
              <a:rPr lang="en-US" altLang="ko-KR" sz="3200" dirty="0" smtClean="0"/>
              <a:t>3.7.1 </a:t>
            </a:r>
            <a:r>
              <a:rPr lang="en-US" altLang="ko-KR" sz="3200" dirty="0"/>
              <a:t>while </a:t>
            </a:r>
            <a:r>
              <a:rPr lang="ko-KR" altLang="en-US" sz="3200" dirty="0" err="1"/>
              <a:t>반복문의</a:t>
            </a:r>
            <a:r>
              <a:rPr lang="ko-KR" altLang="en-US" sz="3200" dirty="0"/>
              <a:t> 구조</a:t>
            </a:r>
            <a:endParaRPr lang="en-US" altLang="ko-KR" sz="3200" dirty="0" smtClean="0"/>
          </a:p>
          <a:p>
            <a:pPr lvl="2"/>
            <a:r>
              <a:rPr lang="ko-KR" altLang="en-US" dirty="0" smtClean="0"/>
              <a:t>조건이 </a:t>
            </a:r>
            <a:r>
              <a:rPr lang="ko-KR" altLang="en-US" dirty="0"/>
              <a:t>참인 경우에 계속 실행하는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606711144" descr="EMB0000158c3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25" y="2565251"/>
            <a:ext cx="3208149" cy="33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while</a:t>
            </a:r>
            <a:r>
              <a:rPr lang="ko-KR" altLang="en-US" sz="4000" dirty="0" smtClean="0"/>
              <a:t>문의 문법</a:t>
            </a:r>
            <a:endParaRPr lang="ko-KR" altLang="en-US" sz="4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867875"/>
              </p:ext>
            </p:extLst>
          </p:nvPr>
        </p:nvGraphicFramePr>
        <p:xfrm>
          <a:off x="1138853" y="3419475"/>
          <a:ext cx="9066510" cy="2518067"/>
        </p:xfrm>
        <a:graphic>
          <a:graphicData uri="http://schemas.openxmlformats.org/drawingml/2006/table">
            <a:tbl>
              <a:tblPr/>
              <a:tblGrid>
                <a:gridCol w="4533255">
                  <a:extLst>
                    <a:ext uri="{9D8B030D-6E8A-4147-A177-3AD203B41FA5}">
                      <a16:colId xmlns:a16="http://schemas.microsoft.com/office/drawing/2014/main" xmlns="" val="117445661"/>
                    </a:ext>
                  </a:extLst>
                </a:gridCol>
                <a:gridCol w="4533255">
                  <a:extLst>
                    <a:ext uri="{9D8B030D-6E8A-4147-A177-3AD203B41FA5}">
                      <a16:colId xmlns:a16="http://schemas.microsoft.com/office/drawing/2014/main" xmlns="" val="2586394402"/>
                    </a:ext>
                  </a:extLst>
                </a:gridCol>
              </a:tblGrid>
              <a:tr h="5634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 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 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94072"/>
                  </a:ext>
                </a:extLst>
              </a:tr>
              <a:tr h="19546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초기값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while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조건식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실행할 코드 블록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 </a:t>
                      </a:r>
                      <a:r>
                        <a:rPr lang="en-US" sz="18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en-US" sz="1800" kern="0" spc="0" baseline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800" kern="0" spc="0" baseline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초기 값 지정</a:t>
                      </a:r>
                      <a:endParaRPr lang="en-US" sz="1800" kern="0" spc="0" dirty="0">
                        <a:solidFill>
                          <a:srgbClr val="92D05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while </a:t>
                      </a:r>
                      <a:r>
                        <a:rPr lang="en-US" sz="18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&lt;5 </a:t>
                      </a: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</a:t>
                      </a:r>
                      <a:r>
                        <a:rPr lang="en-US" sz="18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smtClean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조건식</a:t>
                      </a:r>
                      <a:endParaRPr lang="en-US" sz="1800" kern="0" spc="0" dirty="0">
                        <a:solidFill>
                          <a:srgbClr val="92D05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2162512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if</a:t>
            </a:r>
            <a:r>
              <a:rPr lang="ko-KR" altLang="en-US" dirty="0"/>
              <a:t>문과 매우 유사</a:t>
            </a:r>
          </a:p>
          <a:p>
            <a:r>
              <a:rPr lang="ko-KR" altLang="en-US" dirty="0"/>
              <a:t>조건식이 참이라면 계속 반복하여 해당 코드를 실행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8193024" y="262550"/>
            <a:ext cx="3511296" cy="6115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씩 증가시키며 </a:t>
            </a:r>
            <a:r>
              <a:rPr lang="en-US" altLang="ko-KR" dirty="0"/>
              <a:t>5</a:t>
            </a:r>
            <a:r>
              <a:rPr lang="ko-KR" altLang="en-US" dirty="0"/>
              <a:t>보다 작을 때까지 </a:t>
            </a:r>
            <a:r>
              <a:rPr lang="en-US" altLang="ko-KR" dirty="0"/>
              <a:t>while </a:t>
            </a:r>
            <a:r>
              <a:rPr lang="ko-KR" altLang="en-US" dirty="0"/>
              <a:t>내부의 코드를 </a:t>
            </a:r>
            <a:r>
              <a:rPr lang="ko-KR" altLang="en-US" dirty="0" smtClean="0"/>
              <a:t>반복함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다음과 같이 새로 </a:t>
            </a:r>
            <a:r>
              <a:rPr lang="ko-KR" altLang="en-US" dirty="0" smtClean="0"/>
              <a:t>작성 가능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34993"/>
              </p:ext>
            </p:extLst>
          </p:nvPr>
        </p:nvGraphicFramePr>
        <p:xfrm>
          <a:off x="967310" y="262550"/>
          <a:ext cx="7225714" cy="1915571"/>
        </p:xfrm>
        <a:graphic>
          <a:graphicData uri="http://schemas.openxmlformats.org/drawingml/2006/table">
            <a:tbl>
              <a:tblPr/>
              <a:tblGrid>
                <a:gridCol w="722571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3-44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'Welcome to everyone!!'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반복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print_welcome_with_for.py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9096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print('Welcome to everyone!!')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10843"/>
              </p:ext>
            </p:extLst>
          </p:nvPr>
        </p:nvGraphicFramePr>
        <p:xfrm>
          <a:off x="967310" y="2313568"/>
          <a:ext cx="7225714" cy="2837470"/>
        </p:xfrm>
        <a:graphic>
          <a:graphicData uri="http://schemas.openxmlformats.org/drawingml/2006/table">
            <a:tbl>
              <a:tblPr/>
              <a:tblGrid>
                <a:gridCol w="722571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3-45 : while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'Welcome to everyone!!'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반복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print_welcome_with_while.py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8315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초기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 5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루프의 조건식이 참이면 내부 블록이 실행됨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+= 1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 값의 변경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47782" y="4281691"/>
            <a:ext cx="3857290" cy="2348561"/>
            <a:chOff x="7489662" y="4001171"/>
            <a:chExt cx="3857290" cy="2348561"/>
          </a:xfrm>
        </p:grpSpPr>
        <p:grpSp>
          <p:nvGrpSpPr>
            <p:cNvPr id="11" name="그룹 10"/>
            <p:cNvGrpSpPr/>
            <p:nvPr/>
          </p:nvGrpSpPr>
          <p:grpSpPr>
            <a:xfrm>
              <a:off x="7489662" y="4001171"/>
              <a:ext cx="3857290" cy="2310730"/>
              <a:chOff x="7814010" y="3914707"/>
              <a:chExt cx="3857290" cy="2310730"/>
            </a:xfrm>
          </p:grpSpPr>
          <p:sp>
            <p:nvSpPr>
              <p:cNvPr id="13" name="직사각형 32"/>
              <p:cNvSpPr/>
              <p:nvPr/>
            </p:nvSpPr>
            <p:spPr>
              <a:xfrm>
                <a:off x="7814010" y="4336273"/>
                <a:ext cx="3857290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/>
              <p:cNvSpPr/>
              <p:nvPr/>
            </p:nvSpPr>
            <p:spPr>
              <a:xfrm>
                <a:off x="7814010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7705419" y="4410740"/>
              <a:ext cx="326980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973568" y="577269"/>
            <a:ext cx="3840480" cy="580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err="1"/>
              <a:t>반복실행의</a:t>
            </a:r>
            <a:r>
              <a:rPr lang="ko-KR" altLang="en-US" dirty="0"/>
              <a:t> 횟수가 명확한 경우는 </a:t>
            </a:r>
            <a:r>
              <a:rPr lang="en-US" altLang="ko-KR" dirty="0"/>
              <a:t>while</a:t>
            </a:r>
            <a:r>
              <a:rPr lang="ko-KR" altLang="en-US" dirty="0"/>
              <a:t>문의 코드가 길어지기 때문에 </a:t>
            </a:r>
            <a:r>
              <a:rPr lang="en-US" altLang="ko-KR" dirty="0"/>
              <a:t>for</a:t>
            </a:r>
            <a:r>
              <a:rPr lang="ko-KR" altLang="en-US" dirty="0"/>
              <a:t>문을 사용하는 것이 더 나은 방법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26372"/>
              </p:ext>
            </p:extLst>
          </p:nvPr>
        </p:nvGraphicFramePr>
        <p:xfrm>
          <a:off x="1028954" y="329328"/>
          <a:ext cx="6748583" cy="3772766"/>
        </p:xfrm>
        <a:graphic>
          <a:graphicData uri="http://schemas.openxmlformats.org/drawingml/2006/table">
            <a:tbl>
              <a:tblPr/>
              <a:tblGrid>
                <a:gridCol w="674858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3-46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지정된 수까지의 누적 합을 구하는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while_sum_input.py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&lt;= n: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028954" y="4324060"/>
            <a:ext cx="6085243" cy="1212616"/>
            <a:chOff x="5261709" y="4001171"/>
            <a:chExt cx="6085243" cy="1212616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212616"/>
              <a:chOff x="5586057" y="3914707"/>
              <a:chExt cx="6085243" cy="1212616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79105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390804" y="4422737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5050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2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while</a:t>
            </a:r>
            <a:r>
              <a:rPr lang="ko-KR" altLang="en-US" sz="4000" dirty="0" smtClean="0"/>
              <a:t>문과 </a:t>
            </a:r>
            <a:r>
              <a:rPr lang="en-US" altLang="ko-KR" sz="4000" dirty="0" smtClean="0"/>
              <a:t>for</a:t>
            </a:r>
            <a:r>
              <a:rPr lang="ko-KR" altLang="en-US" sz="4000" dirty="0" smtClean="0"/>
              <a:t>문 비교</a:t>
            </a:r>
            <a:endParaRPr lang="ko-KR" altLang="en-US" sz="4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77443"/>
              </p:ext>
            </p:extLst>
          </p:nvPr>
        </p:nvGraphicFramePr>
        <p:xfrm>
          <a:off x="838200" y="3306272"/>
          <a:ext cx="8160812" cy="2828803"/>
        </p:xfrm>
        <a:graphic>
          <a:graphicData uri="http://schemas.openxmlformats.org/drawingml/2006/table">
            <a:tbl>
              <a:tblPr/>
              <a:tblGrid>
                <a:gridCol w="4080406">
                  <a:extLst>
                    <a:ext uri="{9D8B030D-6E8A-4147-A177-3AD203B41FA5}">
                      <a16:colId xmlns:a16="http://schemas.microsoft.com/office/drawing/2014/main" xmlns="" val="1009595497"/>
                    </a:ext>
                  </a:extLst>
                </a:gridCol>
                <a:gridCol w="4080406">
                  <a:extLst>
                    <a:ext uri="{9D8B030D-6E8A-4147-A177-3AD203B41FA5}">
                      <a16:colId xmlns:a16="http://schemas.microsoft.com/office/drawing/2014/main" xmlns="" val="1731622021"/>
                    </a:ext>
                  </a:extLst>
                </a:gridCol>
              </a:tblGrid>
              <a:tr h="5240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합을 구하는 코드 비교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9935992"/>
                  </a:ext>
                </a:extLst>
              </a:tr>
              <a:tr h="5240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4362871"/>
                  </a:ext>
                </a:extLst>
              </a:tr>
              <a:tr h="178067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&lt;= n: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mtClean="0"/>
                        <a:t>i += 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 :</a:t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s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8079676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838200" y="1690688"/>
            <a:ext cx="10515600" cy="464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수행횟수를</a:t>
            </a:r>
            <a:r>
              <a:rPr lang="ko-KR" altLang="en-US" dirty="0" smtClean="0"/>
              <a:t> 정확히 모르지만 수행의 조건이 명확한 경우에 더 적합</a:t>
            </a:r>
            <a:endParaRPr lang="en-US" altLang="ko-KR" dirty="0" smtClean="0"/>
          </a:p>
          <a:p>
            <a:r>
              <a:rPr lang="ko-KR" altLang="en-US" dirty="0" smtClean="0"/>
              <a:t>반복 횟수가 명확한 경우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적합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3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3.7.2 while </a:t>
            </a:r>
            <a:r>
              <a:rPr lang="ko-KR" altLang="en-US" dirty="0" err="1"/>
              <a:t>반복문과</a:t>
            </a:r>
            <a:r>
              <a:rPr lang="ko-KR" altLang="en-US" dirty="0"/>
              <a:t> </a:t>
            </a:r>
            <a:r>
              <a:rPr lang="ko-KR" altLang="en-US" dirty="0" err="1"/>
              <a:t>입력조건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en-US" altLang="ko-KR" dirty="0"/>
              <a:t>'</a:t>
            </a:r>
            <a:r>
              <a:rPr lang="ko-KR" altLang="en-US" dirty="0"/>
              <a:t>가위</a:t>
            </a:r>
            <a:r>
              <a:rPr lang="en-US" altLang="ko-KR" dirty="0"/>
              <a:t>', '</a:t>
            </a:r>
            <a:r>
              <a:rPr lang="ko-KR" altLang="en-US" dirty="0"/>
              <a:t>바위</a:t>
            </a:r>
            <a:r>
              <a:rPr lang="en-US" altLang="ko-KR" dirty="0"/>
              <a:t>', '</a:t>
            </a:r>
            <a:r>
              <a:rPr lang="ko-KR" altLang="en-US" dirty="0"/>
              <a:t>보</a:t>
            </a:r>
            <a:r>
              <a:rPr lang="en-US" altLang="ko-KR" dirty="0"/>
              <a:t>'</a:t>
            </a:r>
            <a:r>
              <a:rPr lang="ko-KR" altLang="en-US" dirty="0"/>
              <a:t>를 입력으로 받아서 이 값을 출력하는 게임 </a:t>
            </a:r>
            <a:r>
              <a:rPr lang="ko-KR" altLang="en-US" dirty="0" smtClean="0"/>
              <a:t>프로그램</a:t>
            </a:r>
            <a:r>
              <a:rPr lang="en-US" altLang="ko-KR" dirty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795649" y="1225133"/>
            <a:ext cx="3425124" cy="483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원하는 값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실행되도록 하는 </a:t>
            </a:r>
            <a:r>
              <a:rPr lang="ko-KR" altLang="en-US" dirty="0" err="1" smtClean="0"/>
              <a:t>반복문에</a:t>
            </a:r>
            <a:r>
              <a:rPr lang="ko-KR" altLang="en-US" dirty="0" smtClean="0"/>
              <a:t> 적합함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0454"/>
              </p:ext>
            </p:extLst>
          </p:nvPr>
        </p:nvGraphicFramePr>
        <p:xfrm>
          <a:off x="1128237" y="795639"/>
          <a:ext cx="6474639" cy="2776542"/>
        </p:xfrm>
        <a:graphic>
          <a:graphicData uri="http://schemas.openxmlformats.org/drawingml/2006/table">
            <a:tbl>
              <a:tblPr/>
              <a:tblGrid>
                <a:gridCol w="647463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3-47 : while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반복문을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가위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바위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 선택하기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rsp_input.py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selected = None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selected not in ['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selected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 중에서 선택하세요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선택한 값은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selected)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128237" y="3974975"/>
            <a:ext cx="6085243" cy="2310730"/>
            <a:chOff x="5261709" y="4001171"/>
            <a:chExt cx="6085243" cy="2310730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15634" y="4410740"/>
              <a:ext cx="5539047" cy="190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바위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보 중에서 선택하세요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 </a:t>
              </a: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묵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바위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보 중에서 선택하세요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 </a:t>
              </a: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찌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바위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보 중에서 선택하세요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 </a:t>
              </a: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빠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바위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보 중에서 선택하세요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 </a:t>
              </a: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선택한 값은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6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795649" y="1225133"/>
            <a:ext cx="3425124" cy="483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입력 값의 범위를 양의 자연수로 한정하려고 할 경우에도 </a:t>
            </a:r>
            <a:r>
              <a:rPr lang="en-US" altLang="ko-KR" dirty="0"/>
              <a:t>while </a:t>
            </a:r>
            <a:r>
              <a:rPr lang="ko-KR" altLang="en-US" dirty="0"/>
              <a:t>문을 사용하는 것이 적합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45621"/>
              </p:ext>
            </p:extLst>
          </p:nvPr>
        </p:nvGraphicFramePr>
        <p:xfrm>
          <a:off x="1128237" y="795639"/>
          <a:ext cx="6474639" cy="3772766"/>
        </p:xfrm>
        <a:graphic>
          <a:graphicData uri="http://schemas.openxmlformats.org/drawingml/2006/table">
            <a:tbl>
              <a:tblPr/>
              <a:tblGrid>
                <a:gridCol w="647463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3-48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양수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입력받아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합을 구하는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for_sum_input2.py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317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양의 정수를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= 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i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128237" y="4879743"/>
            <a:ext cx="6085243" cy="1273407"/>
            <a:chOff x="5261709" y="4001171"/>
            <a:chExt cx="6085243" cy="1403979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403979"/>
              <a:chOff x="5586057" y="3914707"/>
              <a:chExt cx="6085243" cy="1403979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98241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261709" y="4422737"/>
              <a:ext cx="55390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양의 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-10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8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609556" y="707700"/>
            <a:ext cx="3615447" cy="483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smtClean="0"/>
              <a:t>n </a:t>
            </a:r>
            <a:r>
              <a:rPr lang="en-US" altLang="ko-KR" dirty="0"/>
              <a:t>&lt;= 0</a:t>
            </a:r>
            <a:r>
              <a:rPr lang="ko-KR" altLang="en-US" dirty="0" smtClean="0"/>
              <a:t>이라는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조건을 </a:t>
            </a:r>
            <a:r>
              <a:rPr lang="ko-KR" altLang="en-US" dirty="0"/>
              <a:t>만족할 경우 재입력을 받는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부분이 </a:t>
            </a:r>
            <a:r>
              <a:rPr lang="ko-KR" altLang="en-US" dirty="0"/>
              <a:t>핵심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35767"/>
              </p:ext>
            </p:extLst>
          </p:nvPr>
        </p:nvGraphicFramePr>
        <p:xfrm>
          <a:off x="924674" y="707700"/>
          <a:ext cx="7530957" cy="3772766"/>
        </p:xfrm>
        <a:graphic>
          <a:graphicData uri="http://schemas.openxmlformats.org/drawingml/2006/table">
            <a:tbl>
              <a:tblPr/>
              <a:tblGrid>
                <a:gridCol w="753095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3-49 : 1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합을 구하는 코드로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 내에서 입력문 사용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for_sum_input2_1.py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-1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n &lt;= 0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양수가 입력될 때 까지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input()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반복 수행함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양의 정수를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924674" y="4629463"/>
            <a:ext cx="6085243" cy="2038465"/>
            <a:chOff x="5261709" y="4001171"/>
            <a:chExt cx="6085243" cy="203846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2038465"/>
              <a:chOff x="5586057" y="3914707"/>
              <a:chExt cx="6085243" cy="203846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61689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15634" y="4410740"/>
              <a:ext cx="553904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양의 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-10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양의 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양의 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55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6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break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제어하는 키워드</a:t>
            </a:r>
            <a:endParaRPr lang="en-US" altLang="ko-KR" dirty="0"/>
          </a:p>
          <a:p>
            <a:pPr lvl="1"/>
            <a:r>
              <a:rPr lang="ko-KR" altLang="en-US" dirty="0"/>
              <a:t>반복 실행을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-&gt; break</a:t>
            </a:r>
            <a:endParaRPr lang="ko-KR" altLang="en-US" dirty="0"/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루프 내의 나머지 </a:t>
            </a:r>
            <a:r>
              <a:rPr lang="ko-KR" altLang="en-US" dirty="0" err="1"/>
              <a:t>실행부를</a:t>
            </a:r>
            <a:r>
              <a:rPr lang="ko-KR" altLang="en-US" dirty="0"/>
              <a:t> </a:t>
            </a:r>
            <a:r>
              <a:rPr lang="ko-KR" altLang="en-US" dirty="0" smtClean="0"/>
              <a:t>건너뛰고 계속해서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반복 루프를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continue</a:t>
            </a:r>
          </a:p>
          <a:p>
            <a:pPr lvl="1"/>
            <a:r>
              <a:rPr lang="en-US" altLang="ko-KR" dirty="0"/>
              <a:t>continue</a:t>
            </a:r>
            <a:r>
              <a:rPr lang="ko-KR" altLang="en-US" dirty="0"/>
              <a:t>는 반복 실행을 </a:t>
            </a:r>
            <a:r>
              <a:rPr lang="ko-KR" altLang="en-US" dirty="0" smtClean="0"/>
              <a:t>종료하지 않음</a:t>
            </a:r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_x456724672" descr="EMB00000c8828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45" y="3821407"/>
            <a:ext cx="2889504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6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609725"/>
            <a:ext cx="9286875" cy="4857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2310" y="650438"/>
            <a:ext cx="5011308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</a:rPr>
              <a:t>age </a:t>
            </a:r>
            <a:r>
              <a:rPr lang="ko-KR" altLang="en-US" sz="2000" b="1" smtClean="0">
                <a:solidFill>
                  <a:srgbClr val="FF0000"/>
                </a:solidFill>
              </a:rPr>
              <a:t>변수의 값에 따라 다른 흐름으로 이동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5397500" y="1056840"/>
            <a:ext cx="1170464" cy="92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638001" y="1050548"/>
            <a:ext cx="1182790" cy="839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424844" y="1609725"/>
            <a:ext cx="1972656" cy="1382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889077" y="1609725"/>
            <a:ext cx="1972656" cy="1382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break</a:t>
            </a:r>
            <a:r>
              <a:rPr lang="ko-KR" altLang="en-US" sz="4000" dirty="0"/>
              <a:t>를 표현한 </a:t>
            </a:r>
            <a:r>
              <a:rPr lang="ko-KR" altLang="en-US" sz="4000" dirty="0" smtClean="0"/>
              <a:t>흐름도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38088" cy="4351338"/>
          </a:xfrm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이나 </a:t>
            </a:r>
            <a:r>
              <a:rPr lang="ko-KR" altLang="en-US" dirty="0" err="1"/>
              <a:t>반복문은</a:t>
            </a:r>
            <a:r>
              <a:rPr lang="ko-KR" altLang="en-US" dirty="0"/>
              <a:t> 조건이 참이면 </a:t>
            </a:r>
            <a:r>
              <a:rPr lang="ko-KR" altLang="en-US" dirty="0" err="1"/>
              <a:t>블록내의</a:t>
            </a:r>
            <a:r>
              <a:rPr lang="ko-KR" altLang="en-US" dirty="0"/>
              <a:t> 문장을 수행</a:t>
            </a:r>
          </a:p>
          <a:p>
            <a:r>
              <a:rPr lang="ko-KR" altLang="en-US" dirty="0"/>
              <a:t>도중에서 </a:t>
            </a:r>
            <a:r>
              <a:rPr lang="en-US" altLang="ko-KR" dirty="0"/>
              <a:t>break</a:t>
            </a:r>
            <a:r>
              <a:rPr lang="ko-KR" altLang="en-US" dirty="0"/>
              <a:t>를 만나면 그 즉시 반복 실행을 종료하고 루프를 </a:t>
            </a:r>
            <a:r>
              <a:rPr lang="ko-KR" altLang="en-US" dirty="0" smtClean="0"/>
              <a:t>빠져나옴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3" name="_x549335784" descr="EMB0000158c34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892" y="1405298"/>
            <a:ext cx="4181908" cy="477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558372" y="592514"/>
            <a:ext cx="3383691" cy="580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모음에 해당하면 </a:t>
            </a:r>
            <a:r>
              <a:rPr lang="en-US" altLang="ko-KR" dirty="0" smtClean="0"/>
              <a:t>break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그렇지 않으면 </a:t>
            </a:r>
            <a:r>
              <a:rPr lang="en-US" altLang="ko-KR" dirty="0"/>
              <a:t>print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break</a:t>
            </a:r>
            <a:r>
              <a:rPr lang="ko-KR" altLang="en-US" dirty="0"/>
              <a:t>를 작동시키면 </a:t>
            </a:r>
            <a:r>
              <a:rPr lang="ko-KR" altLang="en-US" dirty="0" err="1"/>
              <a:t>반복문의</a:t>
            </a:r>
            <a:r>
              <a:rPr lang="ko-KR" altLang="en-US" dirty="0"/>
              <a:t> 나머지 부분을 실행하지 않고 루프를 </a:t>
            </a:r>
            <a:r>
              <a:rPr lang="ko-KR" altLang="en-US" dirty="0" smtClean="0"/>
              <a:t>중지시킴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36811"/>
              </p:ext>
            </p:extLst>
          </p:nvPr>
        </p:nvGraphicFramePr>
        <p:xfrm>
          <a:off x="924674" y="707700"/>
          <a:ext cx="7551506" cy="4007951"/>
        </p:xfrm>
        <a:graphic>
          <a:graphicData uri="http://schemas.openxmlformats.org/drawingml/2006/table">
            <a:tbl>
              <a:tblPr/>
              <a:tblGrid>
                <a:gridCol w="755150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5696">
                <a:tc>
                  <a:txBody>
                    <a:bodyPr/>
                    <a:lstStyle/>
                    <a:p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3-50 : break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사용하여 모음이 나타나면 즉시 </a:t>
                      </a:r>
                      <a:r>
                        <a:rPr lang="ko-KR" altLang="en-US" sz="1600" b="1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반복문을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종료하는 기능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4928">
                <a:tc>
                  <a:txBody>
                    <a:bodyPr/>
                    <a:lstStyle/>
                    <a:p>
                      <a:endParaRPr lang="ko-KR" altLang="en-US" sz="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5433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skip_vowel_break.py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6753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'Programming'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자음이 나타나는 동안만 출력하는 기능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if 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['a','e','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','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o','u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break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모음일 경우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반복문을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종료한다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print('The end')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24674" y="4722102"/>
            <a:ext cx="6085243" cy="1600914"/>
            <a:chOff x="5195034" y="4694912"/>
            <a:chExt cx="6085243" cy="1678370"/>
          </a:xfrm>
        </p:grpSpPr>
        <p:grpSp>
          <p:nvGrpSpPr>
            <p:cNvPr id="14" name="그룹 13"/>
            <p:cNvGrpSpPr/>
            <p:nvPr/>
          </p:nvGrpSpPr>
          <p:grpSpPr>
            <a:xfrm>
              <a:off x="5195034" y="4694912"/>
              <a:ext cx="6085243" cy="1678370"/>
              <a:chOff x="5519382" y="4608448"/>
              <a:chExt cx="6085243" cy="1678370"/>
            </a:xfrm>
          </p:grpSpPr>
          <p:sp>
            <p:nvSpPr>
              <p:cNvPr id="16" name="직사각형 32"/>
              <p:cNvSpPr/>
              <p:nvPr/>
            </p:nvSpPr>
            <p:spPr>
              <a:xfrm>
                <a:off x="5519382" y="5032237"/>
                <a:ext cx="6085243" cy="125458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2"/>
              <p:cNvSpPr/>
              <p:nvPr/>
            </p:nvSpPr>
            <p:spPr>
              <a:xfrm>
                <a:off x="5519382" y="4608448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291809" y="5108498"/>
              <a:ext cx="5539047" cy="1218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The end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6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continue</a:t>
            </a:r>
            <a:r>
              <a:rPr lang="ko-KR" altLang="en-US" sz="4000" dirty="0"/>
              <a:t>를 표현한 </a:t>
            </a:r>
            <a:r>
              <a:rPr lang="ko-KR" altLang="en-US" sz="4000" dirty="0" smtClean="0"/>
              <a:t>흐름도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23688" cy="4351338"/>
          </a:xfrm>
        </p:spPr>
        <p:txBody>
          <a:bodyPr/>
          <a:lstStyle/>
          <a:p>
            <a:r>
              <a:rPr lang="ko-KR" altLang="en-US" dirty="0"/>
              <a:t>루프를 빠져나오지 않고 </a:t>
            </a:r>
            <a:r>
              <a:rPr lang="en-US" altLang="ko-KR" dirty="0"/>
              <a:t>continue </a:t>
            </a:r>
            <a:r>
              <a:rPr lang="ko-KR" altLang="en-US" dirty="0"/>
              <a:t>아래의 문장만을 건너뛰는 역할</a:t>
            </a:r>
          </a:p>
          <a:p>
            <a:r>
              <a:rPr lang="ko-KR" altLang="en-US" dirty="0" err="1"/>
              <a:t>반복문이</a:t>
            </a:r>
            <a:r>
              <a:rPr lang="ko-KR" altLang="en-US" dirty="0"/>
              <a:t> 종료되는 것은 조건이 거짓일 때에만 해당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419021240" descr="EMB0000158c34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62" y="1324185"/>
            <a:ext cx="5054138" cy="48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932955" y="5189576"/>
            <a:ext cx="10891328" cy="186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continue</a:t>
            </a:r>
            <a:r>
              <a:rPr lang="ko-KR" altLang="en-US" dirty="0"/>
              <a:t>를 넣게 되면 아래에 있는 아래의 나머지 부분을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smtClean="0"/>
              <a:t>즉 </a:t>
            </a:r>
            <a:r>
              <a:rPr lang="en-US" altLang="ko-KR" dirty="0"/>
              <a:t>print</a:t>
            </a:r>
            <a:r>
              <a:rPr lang="ko-KR" altLang="en-US" dirty="0"/>
              <a:t>를 실행하지 않고 </a:t>
            </a:r>
            <a:r>
              <a:rPr lang="ko-KR" altLang="en-US" dirty="0" err="1"/>
              <a:t>반복문의</a:t>
            </a:r>
            <a:r>
              <a:rPr lang="ko-KR" altLang="en-US" dirty="0"/>
              <a:t> 처음으로 돌아가는 </a:t>
            </a:r>
            <a:r>
              <a:rPr lang="ko-KR" altLang="en-US" dirty="0" smtClean="0"/>
              <a:t>기능을 함</a:t>
            </a:r>
          </a:p>
          <a:p>
            <a:pPr lvl="1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26051"/>
              </p:ext>
            </p:extLst>
          </p:nvPr>
        </p:nvGraphicFramePr>
        <p:xfrm>
          <a:off x="1018680" y="688370"/>
          <a:ext cx="6769130" cy="4537204"/>
        </p:xfrm>
        <a:graphic>
          <a:graphicData uri="http://schemas.openxmlformats.org/drawingml/2006/table">
            <a:tbl>
              <a:tblPr/>
              <a:tblGrid>
                <a:gridCol w="676913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06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3-51 : continue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사용하여 모음일 경우 출력을 건너뛰는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344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skip_vowel_continue.py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953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'Programming'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자음이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나타날때만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출력하는 기능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['a','e','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o','u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continue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모음일 경우 아래 출력을 건너뛴다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print('The end')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216857" y="688370"/>
            <a:ext cx="1858083" cy="3850836"/>
            <a:chOff x="5261709" y="4001171"/>
            <a:chExt cx="1858083" cy="4062612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1858083" cy="4062612"/>
              <a:chOff x="5586057" y="3914707"/>
              <a:chExt cx="1858083" cy="4062612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2"/>
                <a:ext cx="1858083" cy="36410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52921" y="4422736"/>
              <a:ext cx="96442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The end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4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43112"/>
            <a:ext cx="10439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할일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LAB </a:t>
            </a:r>
            <a:r>
              <a:rPr lang="ko-KR" altLang="en-US" smtClean="0"/>
              <a:t>문제를 하나하나 풀어봅시다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3</a:t>
            </a:r>
            <a:r>
              <a:rPr lang="ko-KR" altLang="en-US" smtClean="0"/>
              <a:t>장의 연습문제를 하나씩 풀어보며 </a:t>
            </a:r>
            <a:r>
              <a:rPr lang="en-US" altLang="ko-KR"/>
              <a:t>3</a:t>
            </a:r>
            <a:r>
              <a:rPr lang="ko-KR" altLang="en-US" smtClean="0"/>
              <a:t>장의 내용을 복습해 봅시다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9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57902"/>
              </p:ext>
            </p:extLst>
          </p:nvPr>
        </p:nvGraphicFramePr>
        <p:xfrm>
          <a:off x="980178" y="614751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 : if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조건을 만족하지 않는 경우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if_youth_discount.py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24   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age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이상의 값</a:t>
                      </a:r>
                      <a:endParaRPr lang="en-US" altLang="ko-KR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age &lt; 20: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age &lt; 20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조건식의 결과는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980178" y="4036725"/>
            <a:ext cx="6085243" cy="1424275"/>
            <a:chOff x="5261709" y="4001171"/>
            <a:chExt cx="6085243" cy="142427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424275"/>
              <a:chOff x="5586057" y="3914707"/>
              <a:chExt cx="6085243" cy="142427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00270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21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15648" y="4058403"/>
            <a:ext cx="377058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age </a:t>
            </a:r>
            <a:r>
              <a:rPr lang="ko-KR" altLang="en-US" sz="1400" b="1" smtClean="0">
                <a:solidFill>
                  <a:srgbClr val="FF0000"/>
                </a:solidFill>
              </a:rPr>
              <a:t>변수의 값이 </a:t>
            </a:r>
            <a:r>
              <a:rPr lang="en-US" altLang="ko-KR" sz="1400" b="1" smtClean="0">
                <a:solidFill>
                  <a:srgbClr val="FF0000"/>
                </a:solidFill>
              </a:rPr>
              <a:t>24</a:t>
            </a:r>
            <a:r>
              <a:rPr lang="ko-KR" altLang="en-US" sz="1400" b="1" smtClean="0">
                <a:solidFill>
                  <a:srgbClr val="FF0000"/>
                </a:solidFill>
              </a:rPr>
              <a:t>이면 아무런 출력도 없음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3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1683"/>
            <a:ext cx="10515600" cy="4351338"/>
          </a:xfrm>
        </p:spPr>
        <p:txBody>
          <a:bodyPr/>
          <a:lstStyle/>
          <a:p>
            <a:r>
              <a:rPr lang="ko-KR" altLang="en-US" dirty="0"/>
              <a:t>걸음걸이 수</a:t>
            </a:r>
            <a:r>
              <a:rPr lang="en-US" altLang="ko-KR" dirty="0"/>
              <a:t>(</a:t>
            </a:r>
            <a:r>
              <a:rPr lang="en-US" altLang="ko-KR" dirty="0" err="1"/>
              <a:t>walk_count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1000 </a:t>
            </a:r>
            <a:r>
              <a:rPr lang="ko-KR" altLang="en-US" dirty="0"/>
              <a:t>이상인 경우에 ‘</a:t>
            </a:r>
            <a:r>
              <a:rPr lang="ko-KR" altLang="en-US" dirty="0" err="1"/>
              <a:t>목표달성’을</a:t>
            </a:r>
            <a:r>
              <a:rPr lang="ko-KR" altLang="en-US" dirty="0"/>
              <a:t> 출력하는 프로그램</a:t>
            </a:r>
          </a:p>
          <a:p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78042"/>
              </p:ext>
            </p:extLst>
          </p:nvPr>
        </p:nvGraphicFramePr>
        <p:xfrm>
          <a:off x="838199" y="2394814"/>
          <a:ext cx="8405553" cy="2597139"/>
        </p:xfrm>
        <a:graphic>
          <a:graphicData uri="http://schemas.openxmlformats.org/drawingml/2006/table">
            <a:tbl>
              <a:tblPr/>
              <a:tblGrid>
                <a:gridCol w="840555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826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3-4 : if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조건을 만족하는 경우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021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722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if_walk_count.py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4997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walk_count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walk_count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&gt;= 1000: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walk_count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&gt;= 1000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조건식의 결과는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목표 달성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091639" y="4944791"/>
            <a:ext cx="4750861" cy="1287299"/>
            <a:chOff x="5261709" y="4001171"/>
            <a:chExt cx="4750861" cy="1287299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4750861" cy="1287299"/>
              <a:chOff x="5586057" y="3914707"/>
              <a:chExt cx="4750861" cy="1287299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4750861" cy="86573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5" y="4685295"/>
              <a:ext cx="12852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목표 달성</a:t>
              </a:r>
            </a:p>
          </p:txBody>
        </p:sp>
      </p:grp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4776" y="1148969"/>
            <a:ext cx="10515600" cy="4351338"/>
          </a:xfrm>
        </p:spPr>
        <p:txBody>
          <a:bodyPr/>
          <a:lstStyle/>
          <a:p>
            <a:r>
              <a:rPr lang="ko-KR" altLang="en-US" dirty="0"/>
              <a:t>첫 줄을 </a:t>
            </a:r>
            <a:r>
              <a:rPr lang="en-US" altLang="ko-KR" dirty="0" err="1"/>
              <a:t>walk_count</a:t>
            </a:r>
            <a:r>
              <a:rPr lang="en-US" altLang="ko-KR" dirty="0"/>
              <a:t> = 800</a:t>
            </a:r>
            <a:r>
              <a:rPr lang="ko-KR" altLang="en-US" dirty="0"/>
              <a:t>와 같이 </a:t>
            </a:r>
            <a:r>
              <a:rPr lang="ko-KR" altLang="en-US" dirty="0" smtClean="0"/>
              <a:t>수정한다면 아무런 </a:t>
            </a:r>
            <a:r>
              <a:rPr lang="ko-KR" altLang="en-US" dirty="0" err="1" smtClean="0"/>
              <a:t>출력결과를</a:t>
            </a:r>
            <a:r>
              <a:rPr lang="ko-KR" altLang="en-US" dirty="0" smtClean="0"/>
              <a:t> 볼 수 없음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34957"/>
              </p:ext>
            </p:extLst>
          </p:nvPr>
        </p:nvGraphicFramePr>
        <p:xfrm>
          <a:off x="874776" y="2231809"/>
          <a:ext cx="8701398" cy="502155"/>
        </p:xfrm>
        <a:graphic>
          <a:graphicData uri="http://schemas.openxmlformats.org/drawingml/2006/table">
            <a:tbl>
              <a:tblPr/>
              <a:tblGrid>
                <a:gridCol w="8701398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02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walk_count</a:t>
                      </a: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800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74776" y="3103332"/>
            <a:ext cx="6757924" cy="1430569"/>
            <a:chOff x="5261709" y="4001171"/>
            <a:chExt cx="6757924" cy="1430569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757924" cy="1430569"/>
              <a:chOff x="5586057" y="3914707"/>
              <a:chExt cx="6757924" cy="1430569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4"/>
                <a:ext cx="6757924" cy="100900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421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04797" y="2801804"/>
            <a:ext cx="69685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</a:rPr>
              <a:t>if </a:t>
            </a:r>
            <a:r>
              <a:rPr lang="ko-KR" altLang="en-US" sz="2000" b="1" smtClean="0">
                <a:solidFill>
                  <a:srgbClr val="FF0000"/>
                </a:solidFill>
              </a:rPr>
              <a:t>문의 조건을 만족하지 않을 경우 아무것도 출력되지 않음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535506" y="3001859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069307" y="130864"/>
            <a:ext cx="8053387" cy="6596273"/>
            <a:chOff x="2069307" y="130864"/>
            <a:chExt cx="8053387" cy="65962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307" y="130864"/>
              <a:ext cx="8053387" cy="659627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419350" y="1857375"/>
              <a:ext cx="2133600" cy="307777"/>
            </a:xfrm>
            <a:prstGeom prst="rect">
              <a:avLst/>
            </a:prstGeom>
            <a:solidFill>
              <a:srgbClr val="F9EFD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</a:t>
              </a:r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ame_score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800</a:t>
              </a:r>
              <a:endParaRPr lang="ko-KR" altLang="en-US" sz="1400" dirty="0">
                <a:solidFill>
                  <a:srgbClr val="00206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9350" y="2800350"/>
              <a:ext cx="2133600" cy="307777"/>
            </a:xfrm>
            <a:prstGeom prst="rect">
              <a:avLst/>
            </a:prstGeom>
            <a:solidFill>
              <a:srgbClr val="F9EFD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game_score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1300</a:t>
              </a:r>
              <a:endParaRPr lang="ko-KR" altLang="en-US" sz="1400" dirty="0">
                <a:solidFill>
                  <a:srgbClr val="00206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9350" y="4848225"/>
              <a:ext cx="2562225" cy="307777"/>
            </a:xfrm>
            <a:prstGeom prst="rect">
              <a:avLst/>
            </a:prstGeom>
            <a:solidFill>
              <a:srgbClr val="F9EFD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num_a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100, </a:t>
              </a:r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num_b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200</a:t>
              </a:r>
              <a:endParaRPr lang="ko-KR" altLang="en-US" sz="1400" dirty="0">
                <a:solidFill>
                  <a:srgbClr val="00206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9350" y="5793687"/>
              <a:ext cx="2562225" cy="307777"/>
            </a:xfrm>
            <a:prstGeom prst="rect">
              <a:avLst/>
            </a:prstGeom>
            <a:solidFill>
              <a:srgbClr val="F9EFD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num_a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300, </a:t>
              </a:r>
              <a:r>
                <a:rPr lang="en-US" altLang="ko-KR" sz="1400" dirty="0" err="1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num_b</a:t>
              </a:r>
              <a:r>
                <a:rPr lang="en-US" altLang="ko-KR" sz="1400" dirty="0" smtClean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300</a:t>
              </a:r>
              <a:endParaRPr lang="ko-KR" altLang="en-US" sz="1400" dirty="0">
                <a:solidFill>
                  <a:srgbClr val="00206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ko-KR" altLang="en-US" dirty="0" err="1"/>
              <a:t>조건문과</a:t>
            </a:r>
            <a:r>
              <a:rPr lang="ko-KR" altLang="en-US" dirty="0"/>
              <a:t> 블록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800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b="1" baseline="30000" dirty="0">
                <a:solidFill>
                  <a:schemeClr val="accent5"/>
                </a:solidFill>
              </a:rPr>
              <a:t>block</a:t>
            </a:r>
          </a:p>
          <a:p>
            <a:pPr lvl="1"/>
            <a:r>
              <a:rPr lang="ko-KR" altLang="en-US" dirty="0" smtClean="0"/>
              <a:t>어떤 조건을 만족하는 경우에 특정한 코드를 선택적으로 실행하는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이때 실행될 코드 덩어리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블록은 반드시 들여쓰기를 해야한다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35191"/>
              </p:ext>
            </p:extLst>
          </p:nvPr>
        </p:nvGraphicFramePr>
        <p:xfrm>
          <a:off x="838200" y="3553669"/>
          <a:ext cx="5836258" cy="3025528"/>
        </p:xfrm>
        <a:graphic>
          <a:graphicData uri="http://schemas.openxmlformats.org/drawingml/2006/table">
            <a:tbl>
              <a:tblPr/>
              <a:tblGrid>
                <a:gridCol w="583625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957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3-5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들여쓰기 없는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378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75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if_youth_error.py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3105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18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age &lt; 20: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들여쓰기 없는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</a:t>
                      </a:r>
                      <a:endParaRPr lang="en-US" altLang="ko-KR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6252728" y="5242167"/>
            <a:ext cx="5311198" cy="1155314"/>
            <a:chOff x="5252184" y="3991646"/>
            <a:chExt cx="5311198" cy="1155314"/>
          </a:xfrm>
        </p:grpSpPr>
        <p:grpSp>
          <p:nvGrpSpPr>
            <p:cNvPr id="11" name="그룹 10"/>
            <p:cNvGrpSpPr/>
            <p:nvPr/>
          </p:nvGrpSpPr>
          <p:grpSpPr>
            <a:xfrm>
              <a:off x="5252184" y="3991646"/>
              <a:ext cx="5311198" cy="1155314"/>
              <a:chOff x="5576532" y="3905182"/>
              <a:chExt cx="5311198" cy="1155314"/>
            </a:xfrm>
          </p:grpSpPr>
          <p:sp>
            <p:nvSpPr>
              <p:cNvPr id="13" name="직사각형 32"/>
              <p:cNvSpPr/>
              <p:nvPr/>
            </p:nvSpPr>
            <p:spPr>
              <a:xfrm>
                <a:off x="5586057" y="4336273"/>
                <a:ext cx="5301673" cy="72422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/>
              <p:cNvSpPr/>
              <p:nvPr/>
            </p:nvSpPr>
            <p:spPr>
              <a:xfrm>
                <a:off x="5576532" y="3905182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552629" y="4554015"/>
              <a:ext cx="47198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IndentationError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expected an indented block</a:t>
              </a:r>
              <a:endParaRPr lang="ko-KR" altLang="en-US" sz="1600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98009" y="3866138"/>
            <a:ext cx="477873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들여쓰기</a:t>
            </a:r>
            <a:r>
              <a:rPr lang="en-US" altLang="ko-KR" sz="2000" b="1" smtClean="0">
                <a:solidFill>
                  <a:srgbClr val="FF0000"/>
                </a:solidFill>
              </a:rPr>
              <a:t>(indentation) </a:t>
            </a:r>
            <a:r>
              <a:rPr lang="ko-KR" altLang="en-US" sz="2000" b="1" smtClean="0">
                <a:solidFill>
                  <a:srgbClr val="FF0000"/>
                </a:solidFill>
              </a:rPr>
              <a:t>블록이 필요하다는 의미임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142407" y="4558527"/>
            <a:ext cx="201618" cy="1170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들여쓰기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파이썬은</a:t>
            </a:r>
            <a:r>
              <a:rPr lang="ko-KR" altLang="en-US" sz="2400" dirty="0" smtClean="0">
                <a:solidFill>
                  <a:srgbClr val="FF0000"/>
                </a:solidFill>
              </a:rPr>
              <a:t> 들여쓰기가 매우 중요한 의미를 가지는 프로그래밍 언어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Java, Pascal</a:t>
            </a:r>
            <a:r>
              <a:rPr lang="ko-KR" altLang="en-US" dirty="0" smtClean="0"/>
              <a:t>등 전통적인 프로그래밍 언어와 다른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76602"/>
              </p:ext>
            </p:extLst>
          </p:nvPr>
        </p:nvGraphicFramePr>
        <p:xfrm>
          <a:off x="1024904" y="2912555"/>
          <a:ext cx="9668260" cy="3654552"/>
        </p:xfrm>
        <a:graphic>
          <a:graphicData uri="http://schemas.openxmlformats.org/drawingml/2006/table">
            <a:tbl>
              <a:tblPr/>
              <a:tblGrid>
                <a:gridCol w="4834130">
                  <a:extLst>
                    <a:ext uri="{9D8B030D-6E8A-4147-A177-3AD203B41FA5}">
                      <a16:colId xmlns:a16="http://schemas.microsoft.com/office/drawing/2014/main" xmlns="" val="721135918"/>
                    </a:ext>
                  </a:extLst>
                </a:gridCol>
                <a:gridCol w="4834130">
                  <a:extLst>
                    <a:ext uri="{9D8B030D-6E8A-4147-A177-3AD203B41FA5}">
                      <a16:colId xmlns:a16="http://schemas.microsoft.com/office/drawing/2014/main" xmlns="" val="918236140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]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조건을 만족하는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2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]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조건을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만족하지 않는 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7801846"/>
                  </a:ext>
                </a:extLst>
              </a:tr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age =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18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if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 &lt; 20: 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입장을 환영합니다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age =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24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if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 &lt; 20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입장을 환영합니다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784944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수행결과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- if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문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내부와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외부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문이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수행결과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- if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문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외부의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문만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4359385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청소년 할인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입장을 환영합니다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입장을 환영합니다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551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3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29699"/>
              </p:ext>
            </p:extLst>
          </p:nvPr>
        </p:nvGraphicFramePr>
        <p:xfrm>
          <a:off x="875332" y="1314207"/>
          <a:ext cx="10517344" cy="4824984"/>
        </p:xfrm>
        <a:graphic>
          <a:graphicData uri="http://schemas.openxmlformats.org/drawingml/2006/table">
            <a:tbl>
              <a:tblPr/>
              <a:tblGrid>
                <a:gridCol w="5258672">
                  <a:extLst>
                    <a:ext uri="{9D8B030D-6E8A-4147-A177-3AD203B41FA5}">
                      <a16:colId xmlns:a16="http://schemas.microsoft.com/office/drawing/2014/main" xmlns="" val="2226102829"/>
                    </a:ext>
                  </a:extLst>
                </a:gridCol>
                <a:gridCol w="5258672">
                  <a:extLst>
                    <a:ext uri="{9D8B030D-6E8A-4147-A177-3AD203B41FA5}">
                      <a16:colId xmlns:a16="http://schemas.microsoft.com/office/drawing/2014/main" xmlns="" val="2980170357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3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]</a:t>
                      </a: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조건을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만족하는 경우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4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]</a:t>
                      </a: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조건을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만족하지 않는 경우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1555578"/>
                  </a:ext>
                </a:extLst>
              </a:tr>
              <a:tr h="1525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age = </a:t>
                      </a:r>
                      <a:r>
                        <a:rPr lang="en-US" sz="18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18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if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 &lt; 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20</a:t>
                      </a: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: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',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환영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age = </a:t>
                      </a:r>
                      <a:r>
                        <a:rPr lang="en-US" sz="18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</a:rPr>
                        <a:t>24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if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 &lt; 20: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',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age) </a:t>
                      </a:r>
                      <a:endParaRPr lang="en-US" sz="18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환영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('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')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439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수행결과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-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블록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전체가 수행됨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수행결과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</a:rPr>
                        <a:t>-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들여쓰기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블록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D2Coding" panose="020B0609020101020101" pitchFamily="49" charset="-127"/>
                        </a:rPr>
                        <a:t>전체가 수행되지 않음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3397778"/>
                  </a:ext>
                </a:extLst>
              </a:tr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 </a:t>
                      </a: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18</a:t>
                      </a:r>
                      <a:endParaRPr lang="ko-KR" altLang="en-US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청소년 환영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청소년 할인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85048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2175" y="2332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7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직사각형 23"/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254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순차적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실행과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조건문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반복문과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같은 제어문의 차이를 이해하고 활용할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조건문의</a:t>
                </a: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개념과 사용법에 대해 이해한다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조건식에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대해 알아보고 복잡한 조건식을 구성할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블록과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들여쓰기에 대해 이해하고 중첩된 블록을 구성할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if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문과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if-else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문 등 다양한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조건문에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대해 이해한다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for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반복문에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대해 자세히 이해한다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for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in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구문과 리스트에 대해 이해하고 활용할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이중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for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루프에 대해 알아보고 활용한다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while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반복문을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정의하고 사용하는 방법을 이해한다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for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문을 이용하여 작성한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반복문을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while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문으로 변경할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break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와 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continue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를 이용하여 </a:t>
                </a:r>
                <a:r>
                  <a:rPr lang="ko-KR" altLang="en-US" sz="1600" spc="-1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반복문을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제어할 수 있다</a:t>
                </a:r>
                <a:r>
                  <a:rPr lang="en-US" altLang="ko-KR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24" y="1258697"/>
            <a:ext cx="10515600" cy="4351338"/>
          </a:xfrm>
        </p:spPr>
        <p:txBody>
          <a:bodyPr/>
          <a:lstStyle/>
          <a:p>
            <a:r>
              <a:rPr lang="ko-KR" altLang="en-US" b="1" dirty="0"/>
              <a:t>블록</a:t>
            </a:r>
            <a:r>
              <a:rPr lang="ko-KR" altLang="en-US" dirty="0"/>
              <a:t>은 흔히 </a:t>
            </a:r>
            <a:r>
              <a:rPr lang="ko-KR" altLang="en-US" b="1" dirty="0"/>
              <a:t>코드 </a:t>
            </a:r>
            <a:r>
              <a:rPr lang="ko-KR" altLang="en-US" b="1" dirty="0" err="1" smtClean="0"/>
              <a:t>블록</a:t>
            </a:r>
            <a:r>
              <a:rPr lang="ko-KR" altLang="en-US" dirty="0" err="1" smtClean="0"/>
              <a:t>이라고도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/>
              <a:t>소스 코드에서 함께 묶을 수 있는 코드의 덩어리를 말한다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 다음에 </a:t>
            </a:r>
            <a:r>
              <a:rPr lang="en-US" altLang="ko-KR" dirty="0"/>
              <a:t>:(</a:t>
            </a:r>
            <a:r>
              <a:rPr lang="ko-KR" altLang="en-US" dirty="0"/>
              <a:t>콜론</a:t>
            </a:r>
            <a:r>
              <a:rPr lang="en-US" altLang="ko-KR" dirty="0"/>
              <a:t>)</a:t>
            </a:r>
            <a:r>
              <a:rPr lang="ko-KR" altLang="en-US" dirty="0"/>
              <a:t>이 나오면 다음에 들여쓰기 코드 블록이 나와야 하며 </a:t>
            </a:r>
            <a:r>
              <a:rPr lang="en-US" altLang="ko-KR" dirty="0" smtClean="0"/>
              <a:t>else,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, for</a:t>
            </a:r>
            <a:r>
              <a:rPr lang="en-US" altLang="ko-KR" dirty="0"/>
              <a:t>, while, </a:t>
            </a:r>
            <a:r>
              <a:rPr lang="en-US" altLang="ko-KR" dirty="0" err="1"/>
              <a:t>def</a:t>
            </a:r>
            <a:r>
              <a:rPr lang="en-US" altLang="ko-KR" dirty="0"/>
              <a:t>, class </a:t>
            </a:r>
            <a:r>
              <a:rPr lang="ko-KR" altLang="en-US" dirty="0"/>
              <a:t>등에서도 코드 블록이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184" y="649605"/>
            <a:ext cx="10515600" cy="435133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들여쓰기 코드 </a:t>
            </a:r>
            <a:r>
              <a:rPr lang="en-US" altLang="ko-KR" dirty="0"/>
              <a:t>5]</a:t>
            </a:r>
            <a:r>
              <a:rPr lang="ko-KR" altLang="en-US" dirty="0"/>
              <a:t>와 같이 동일한 </a:t>
            </a:r>
            <a:r>
              <a:rPr lang="ko-KR" altLang="en-US" dirty="0" err="1"/>
              <a:t>블럭에</a:t>
            </a:r>
            <a:r>
              <a:rPr lang="ko-KR" altLang="en-US" dirty="0"/>
              <a:t> 대해 </a:t>
            </a:r>
            <a:r>
              <a:rPr lang="ko-KR" altLang="en-US" dirty="0" err="1"/>
              <a:t>들여쓰기의</a:t>
            </a:r>
            <a:r>
              <a:rPr lang="ko-KR" altLang="en-US" dirty="0"/>
              <a:t> 칸 수가 일정하지 않으면 “</a:t>
            </a:r>
            <a:r>
              <a:rPr lang="en-US" altLang="ko-KR" dirty="0" err="1"/>
              <a:t>IndentationError</a:t>
            </a:r>
            <a:r>
              <a:rPr lang="en-US" altLang="ko-KR" dirty="0"/>
              <a:t>: unexpected indent”</a:t>
            </a:r>
            <a:r>
              <a:rPr lang="ko-KR" altLang="en-US" dirty="0"/>
              <a:t> 라는 들여쓰기 오류가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/>
              <a:t>동일한 코드 블록에서는 </a:t>
            </a:r>
            <a:r>
              <a:rPr lang="ko-KR" altLang="en-US" dirty="0" err="1"/>
              <a:t>들여쓰기의</a:t>
            </a:r>
            <a:r>
              <a:rPr lang="ko-KR" altLang="en-US" dirty="0"/>
              <a:t> 칸 수를 반드시 </a:t>
            </a:r>
            <a:r>
              <a:rPr lang="ko-KR" altLang="en-US" dirty="0" smtClean="0"/>
              <a:t>일치시켜야 함</a:t>
            </a:r>
            <a:endParaRPr lang="en-US" altLang="ko-KR" dirty="0" smtClean="0"/>
          </a:p>
          <a:p>
            <a:r>
              <a:rPr lang="ko-KR" altLang="en-US" smtClean="0">
                <a:solidFill>
                  <a:srgbClr val="FF0000"/>
                </a:solidFill>
              </a:rPr>
              <a:t>스페이스</a:t>
            </a:r>
            <a:r>
              <a:rPr lang="en-US" altLang="ko-KR" sz="2000" smtClean="0">
                <a:solidFill>
                  <a:srgbClr val="FF0000"/>
                </a:solidFill>
              </a:rPr>
              <a:t>space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칸을 권장</a:t>
            </a:r>
          </a:p>
          <a:p>
            <a:pPr marL="0" indent="0">
              <a:buNone/>
            </a:pP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02050"/>
              </p:ext>
            </p:extLst>
          </p:nvPr>
        </p:nvGraphicFramePr>
        <p:xfrm>
          <a:off x="710184" y="3508896"/>
          <a:ext cx="7282307" cy="3248166"/>
        </p:xfrm>
        <a:graphic>
          <a:graphicData uri="http://schemas.openxmlformats.org/drawingml/2006/table">
            <a:tbl>
              <a:tblPr/>
              <a:tblGrid>
                <a:gridCol w="7282307">
                  <a:extLst>
                    <a:ext uri="{9D8B030D-6E8A-4147-A177-3AD203B41FA5}">
                      <a16:colId xmlns:a16="http://schemas.microsoft.com/office/drawing/2014/main" xmlns="" val="1475277876"/>
                    </a:ext>
                  </a:extLst>
                </a:gridCol>
              </a:tblGrid>
              <a:tr h="48121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들여쓰기 코드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 :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들여쓰기가 잘못된 경우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839706"/>
                  </a:ext>
                </a:extLst>
              </a:tr>
              <a:tr h="17826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age &lt; 20: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age)</a:t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print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환영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청소년 할인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474275"/>
                  </a:ext>
                </a:extLst>
              </a:tr>
              <a:tr h="44930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4475298"/>
                  </a:ext>
                </a:extLst>
              </a:tr>
              <a:tr h="53502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IndentationError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unexpected indent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발생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773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블록의 규칙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조건문에서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조건에 따라 실행 여부가 결정되는 코드 집합을 </a:t>
            </a:r>
            <a:r>
              <a:rPr lang="ko-KR" altLang="en-US" b="1" dirty="0"/>
              <a:t>블록</a:t>
            </a:r>
            <a:r>
              <a:rPr lang="en-US" altLang="ko-KR" b="1" baseline="30000" dirty="0">
                <a:solidFill>
                  <a:schemeClr val="accent5"/>
                </a:solidFill>
              </a:rPr>
              <a:t>Block</a:t>
            </a:r>
            <a:r>
              <a:rPr lang="ko-KR" altLang="en-US" dirty="0"/>
              <a:t>이라고 한다</a:t>
            </a:r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6298"/>
            <a:ext cx="10096845" cy="30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9572" y="165490"/>
            <a:ext cx="7583649" cy="6576897"/>
            <a:chOff x="799572" y="165490"/>
            <a:chExt cx="7583649" cy="657689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572" y="165490"/>
              <a:ext cx="7583649" cy="657689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51972" y="4216593"/>
              <a:ext cx="28199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서</a:t>
              </a:r>
              <a:r>
                <a:rPr lang="en-US" altLang="ko-KR" sz="1400" baseline="300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PEP: Python Enhanced Proposals</a:t>
              </a:r>
              <a:endParaRPr lang="ko-KR" altLang="en-US" sz="1400" baseline="30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9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</a:t>
            </a:r>
            <a:r>
              <a:rPr lang="ko-KR" altLang="en-US" dirty="0"/>
              <a:t>대화형 모드의 블록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52155"/>
              </p:ext>
            </p:extLst>
          </p:nvPr>
        </p:nvGraphicFramePr>
        <p:xfrm>
          <a:off x="838200" y="1817778"/>
          <a:ext cx="9182102" cy="281055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블록과 들여쓰기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300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if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&gt; 200: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...     print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보다 큽니다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보다 큽니다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4" name="_x242824432" descr="EMB000028b44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68" y="3701220"/>
            <a:ext cx="7097888" cy="28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5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쉘 수행</a:t>
            </a:r>
            <a:endParaRPr lang="ko-KR" altLang="en-US" dirty="0"/>
          </a:p>
        </p:txBody>
      </p:sp>
      <p:pic>
        <p:nvPicPr>
          <p:cNvPr id="10241" name="_x45470048" descr="EMB000028b44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4192"/>
            <a:ext cx="8522622" cy="36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의 배수 판단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65735"/>
              </p:ext>
            </p:extLst>
          </p:nvPr>
        </p:nvGraphicFramePr>
        <p:xfrm>
          <a:off x="838200" y="1521617"/>
          <a:ext cx="9580418" cy="2776542"/>
        </p:xfrm>
        <a:graphic>
          <a:graphicData uri="http://schemas.openxmlformats.org/drawingml/2006/table">
            <a:tbl>
              <a:tblPr/>
              <a:tblGrid>
                <a:gridCol w="958041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3-6 : 3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배수를 판단하기 위한 모듈로 연산과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if_modulo1.py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입력값을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정수형으로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변환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number % 3 == 0:           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모듈로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값이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배수임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print(number, 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3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38200" y="4433888"/>
            <a:ext cx="4574309" cy="1865312"/>
            <a:chOff x="5261709" y="4001171"/>
            <a:chExt cx="6085243" cy="1865312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865312"/>
              <a:chOff x="5586057" y="3914707"/>
              <a:chExt cx="6085243" cy="1865312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144374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3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의 배수입니다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844309" y="4433888"/>
            <a:ext cx="4574309" cy="1865312"/>
            <a:chOff x="5261709" y="4001171"/>
            <a:chExt cx="6085243" cy="1865312"/>
          </a:xfrm>
        </p:grpSpPr>
        <p:grpSp>
          <p:nvGrpSpPr>
            <p:cNvPr id="12" name="그룹 11"/>
            <p:cNvGrpSpPr/>
            <p:nvPr/>
          </p:nvGrpSpPr>
          <p:grpSpPr>
            <a:xfrm>
              <a:off x="5261709" y="4001171"/>
              <a:ext cx="6085243" cy="1865312"/>
              <a:chOff x="5586057" y="3914707"/>
              <a:chExt cx="6085243" cy="1865312"/>
            </a:xfrm>
          </p:grpSpPr>
          <p:sp>
            <p:nvSpPr>
              <p:cNvPr id="14" name="직사각형 32"/>
              <p:cNvSpPr/>
              <p:nvPr/>
            </p:nvSpPr>
            <p:spPr>
              <a:xfrm>
                <a:off x="5586057" y="4336273"/>
                <a:ext cx="6085243" cy="144374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67004" y="4685295"/>
              <a:ext cx="5539048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 smtClean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16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3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 판단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75" y="2187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65901"/>
              </p:ext>
            </p:extLst>
          </p:nvPr>
        </p:nvGraphicFramePr>
        <p:xfrm>
          <a:off x="838200" y="1464496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3-7 : 3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배수를 판단하기 위한 모듈로 연산과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and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if_modulo2.py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number % 3 == 0 and (number % 5) ==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print(number,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3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배수이면서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38200" y="4480070"/>
            <a:ext cx="6085243" cy="1939203"/>
            <a:chOff x="5261709" y="4001171"/>
            <a:chExt cx="6085243" cy="1939203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939203"/>
              <a:chOff x="5586057" y="3914707"/>
              <a:chExt cx="6085243" cy="1939203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151763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3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의 배수이면서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의 배수입니다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3" name="설명선 1 2"/>
          <p:cNvSpPr/>
          <p:nvPr/>
        </p:nvSpPr>
        <p:spPr>
          <a:xfrm>
            <a:off x="6096000" y="2162509"/>
            <a:ext cx="3132666" cy="787645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책에는 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으로 표기됨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4810"/>
          <a:stretch/>
        </p:blipFill>
        <p:spPr>
          <a:xfrm>
            <a:off x="1112960" y="1018598"/>
            <a:ext cx="9966080" cy="48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3470" y="1050638"/>
            <a:ext cx="10185061" cy="4756725"/>
            <a:chOff x="1733839" y="858984"/>
            <a:chExt cx="8715086" cy="407020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79808"/>
            <a:stretch/>
          </p:blipFill>
          <p:spPr>
            <a:xfrm>
              <a:off x="1733839" y="858984"/>
              <a:ext cx="8705850" cy="1130876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75" y="1928812"/>
              <a:ext cx="8705850" cy="3000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7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순차문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sequential statements</a:t>
            </a:r>
            <a:endParaRPr lang="ko-KR" alt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dirty="0" smtClean="0"/>
              <a:t>순차적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나타나는 코드가 먼저 실행되는 구조</a:t>
            </a:r>
            <a:endParaRPr lang="en-US" altLang="ko-KR" dirty="0" smtClean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97917"/>
              </p:ext>
            </p:extLst>
          </p:nvPr>
        </p:nvGraphicFramePr>
        <p:xfrm>
          <a:off x="838200" y="2764695"/>
          <a:ext cx="6778235" cy="4162910"/>
        </p:xfrm>
        <a:graphic>
          <a:graphicData uri="http://schemas.openxmlformats.org/drawingml/2006/table">
            <a:tbl>
              <a:tblPr/>
              <a:tblGrid>
                <a:gridCol w="677823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/>
                        <a:t>코드 </a:t>
                      </a:r>
                      <a:r>
                        <a:rPr lang="en-US" altLang="ko-KR" sz="1600" dirty="0" smtClean="0"/>
                        <a:t>3-1 : </a:t>
                      </a:r>
                      <a:r>
                        <a:rPr lang="ko-KR" altLang="en-US" sz="1600" dirty="0" smtClean="0"/>
                        <a:t>순차적 실행 구조를 이용한 변수의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/>
                        <a:t>seq_test.py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출력됨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더해져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출력됨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다시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더해져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출력됨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8119940" y="2399285"/>
            <a:ext cx="4715882" cy="2310730"/>
            <a:chOff x="5261709" y="4001171"/>
            <a:chExt cx="5744342" cy="2310730"/>
          </a:xfrm>
        </p:grpSpPr>
        <p:grpSp>
          <p:nvGrpSpPr>
            <p:cNvPr id="30" name="그룹 29"/>
            <p:cNvGrpSpPr/>
            <p:nvPr/>
          </p:nvGrpSpPr>
          <p:grpSpPr>
            <a:xfrm>
              <a:off x="5261709" y="4001171"/>
              <a:ext cx="3887549" cy="2310730"/>
              <a:chOff x="5586057" y="3914707"/>
              <a:chExt cx="3887549" cy="2310730"/>
            </a:xfrm>
          </p:grpSpPr>
          <p:sp>
            <p:nvSpPr>
              <p:cNvPr id="32" name="직사각형 32"/>
              <p:cNvSpPr/>
              <p:nvPr/>
            </p:nvSpPr>
            <p:spPr>
              <a:xfrm>
                <a:off x="5586057" y="4336273"/>
                <a:ext cx="3887549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467004" y="4685295"/>
              <a:ext cx="5539047" cy="116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 = 100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 = 200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num = 300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4" name="아래쪽 화살표 3"/>
          <p:cNvSpPr/>
          <p:nvPr/>
        </p:nvSpPr>
        <p:spPr>
          <a:xfrm>
            <a:off x="516467" y="3347691"/>
            <a:ext cx="237066" cy="27246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2085"/>
            <a:ext cx="10515600" cy="1325563"/>
          </a:xfrm>
        </p:spPr>
        <p:txBody>
          <a:bodyPr/>
          <a:lstStyle/>
          <a:p>
            <a:r>
              <a:rPr lang="en-US" altLang="ko-KR" dirty="0"/>
              <a:t>3.3 if-else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838200" y="867698"/>
            <a:ext cx="6610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>
                <a:solidFill>
                  <a:schemeClr val="accent5"/>
                </a:solidFill>
              </a:rPr>
              <a:t>상황 </a:t>
            </a:r>
            <a:r>
              <a:rPr lang="en-US" altLang="ko-KR" sz="2800" smtClean="0">
                <a:solidFill>
                  <a:schemeClr val="accent5"/>
                </a:solidFill>
              </a:rPr>
              <a:t>3 : 24</a:t>
            </a:r>
            <a:r>
              <a:rPr lang="ko-KR" altLang="en-US" sz="2800" smtClean="0">
                <a:solidFill>
                  <a:schemeClr val="accent5"/>
                </a:solidFill>
              </a:rPr>
              <a:t>시 체계</a:t>
            </a:r>
            <a:r>
              <a:rPr lang="en-US" altLang="ko-KR" sz="2800" smtClean="0">
                <a:solidFill>
                  <a:schemeClr val="accent5"/>
                </a:solidFill>
              </a:rPr>
              <a:t>-&gt;12</a:t>
            </a:r>
            <a:r>
              <a:rPr lang="ko-KR" altLang="en-US" sz="2800" smtClean="0">
                <a:solidFill>
                  <a:schemeClr val="accent5"/>
                </a:solidFill>
              </a:rPr>
              <a:t>시 체계</a:t>
            </a:r>
            <a:endParaRPr lang="en-US" sz="2800" dirty="0">
              <a:solidFill>
                <a:schemeClr val="accent5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4676"/>
              </p:ext>
            </p:extLst>
          </p:nvPr>
        </p:nvGraphicFramePr>
        <p:xfrm>
          <a:off x="882387" y="1968102"/>
          <a:ext cx="6037372" cy="2992478"/>
        </p:xfrm>
        <a:graphic>
          <a:graphicData uri="http://schemas.openxmlformats.org/drawingml/2006/table">
            <a:tbl>
              <a:tblPr/>
              <a:tblGrid>
                <a:gridCol w="6037372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3-8 : if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오전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오후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if_hour_test.py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hour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hour &lt; 12: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오전입니다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hour &gt;= 12: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오후입니다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882387" y="5098298"/>
            <a:ext cx="5992045" cy="1637279"/>
            <a:chOff x="5261709" y="4001171"/>
            <a:chExt cx="5992045" cy="1637279"/>
          </a:xfrm>
        </p:grpSpPr>
        <p:grpSp>
          <p:nvGrpSpPr>
            <p:cNvPr id="32" name="그룹 31"/>
            <p:cNvGrpSpPr/>
            <p:nvPr/>
          </p:nvGrpSpPr>
          <p:grpSpPr>
            <a:xfrm>
              <a:off x="5261709" y="4001171"/>
              <a:ext cx="5992045" cy="1637279"/>
              <a:chOff x="5586057" y="3914707"/>
              <a:chExt cx="5992045" cy="1637279"/>
            </a:xfrm>
          </p:grpSpPr>
          <p:sp>
            <p:nvSpPr>
              <p:cNvPr id="34" name="직사각형 32"/>
              <p:cNvSpPr/>
              <p:nvPr/>
            </p:nvSpPr>
            <p:spPr>
              <a:xfrm>
                <a:off x="5586058" y="4336273"/>
                <a:ext cx="5992044" cy="121571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5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467004" y="4685295"/>
              <a:ext cx="5454213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오전입니다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53" y="1107410"/>
            <a:ext cx="4821209" cy="52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문을 이용한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배타적 관계</a:t>
            </a:r>
            <a:endParaRPr lang="ko-KR" altLang="en-US" sz="2400" b="1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486" y="207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01466"/>
              </p:ext>
            </p:extLst>
          </p:nvPr>
        </p:nvGraphicFramePr>
        <p:xfrm>
          <a:off x="861559" y="1533993"/>
          <a:ext cx="6526512" cy="3382622"/>
        </p:xfrm>
        <a:graphic>
          <a:graphicData uri="http://schemas.openxmlformats.org/drawingml/2006/table">
            <a:tbl>
              <a:tblPr/>
              <a:tblGrid>
                <a:gridCol w="6526512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3-9 : if-else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이용한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오전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혹은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오후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출력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if_else_hour_test.py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hour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hour &lt; 12: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오전입니다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오후입니다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861559" y="5073764"/>
            <a:ext cx="5058950" cy="1403237"/>
            <a:chOff x="5261709" y="4001171"/>
            <a:chExt cx="5058950" cy="1403237"/>
          </a:xfrm>
        </p:grpSpPr>
        <p:grpSp>
          <p:nvGrpSpPr>
            <p:cNvPr id="30" name="그룹 29"/>
            <p:cNvGrpSpPr/>
            <p:nvPr/>
          </p:nvGrpSpPr>
          <p:grpSpPr>
            <a:xfrm>
              <a:off x="5261709" y="4001171"/>
              <a:ext cx="5058950" cy="1403237"/>
              <a:chOff x="5586057" y="3914707"/>
              <a:chExt cx="5058950" cy="1403237"/>
            </a:xfrm>
          </p:grpSpPr>
          <p:sp>
            <p:nvSpPr>
              <p:cNvPr id="32" name="직사각형 32"/>
              <p:cNvSpPr/>
              <p:nvPr/>
            </p:nvSpPr>
            <p:spPr>
              <a:xfrm>
                <a:off x="5586058" y="4336274"/>
                <a:ext cx="5058949" cy="98167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467005" y="4685295"/>
              <a:ext cx="46048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오전입니다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26" y="2859556"/>
            <a:ext cx="4828745" cy="2948668"/>
          </a:xfrm>
          <a:prstGeom prst="rect">
            <a:avLst/>
          </a:prstGeom>
        </p:spPr>
      </p:pic>
      <p:sp>
        <p:nvSpPr>
          <p:cNvPr id="11" name="설명선 1 10"/>
          <p:cNvSpPr/>
          <p:nvPr/>
        </p:nvSpPr>
        <p:spPr>
          <a:xfrm>
            <a:off x="3777365" y="2846946"/>
            <a:ext cx="3132666" cy="445877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배타적인 관계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9" y="1196129"/>
            <a:ext cx="4821209" cy="52933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비교 </a:t>
            </a:r>
            <a:r>
              <a:rPr lang="en-US" altLang="ko-KR" smtClean="0"/>
              <a:t>: </a:t>
            </a:r>
            <a:r>
              <a:rPr lang="ko-KR" altLang="en-US" smtClean="0"/>
              <a:t>어느쪽이 명확해 보이세요</a:t>
            </a:r>
            <a:r>
              <a:rPr lang="en-US" altLang="ko-KR" smtClean="0"/>
              <a:t>?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55" y="2368490"/>
            <a:ext cx="4828745" cy="29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임의의 정수가 </a:t>
            </a:r>
            <a:r>
              <a:rPr lang="ko-KR" altLang="en-US" sz="4000"/>
              <a:t>음수인지 </a:t>
            </a:r>
            <a:r>
              <a:rPr lang="ko-KR" altLang="en-US" sz="4000" smtClean="0"/>
              <a:t>아닌지 </a:t>
            </a:r>
            <a:r>
              <a:rPr lang="ko-KR" altLang="en-US" sz="4000" dirty="0" smtClean="0"/>
              <a:t>판단하기</a:t>
            </a:r>
            <a:endParaRPr lang="ko-KR" altLang="en-US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75" y="2476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956"/>
              </p:ext>
            </p:extLst>
          </p:nvPr>
        </p:nvGraphicFramePr>
        <p:xfrm>
          <a:off x="838200" y="1521617"/>
          <a:ext cx="8015664" cy="308779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971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3-10 : if-else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＇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아님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21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2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if_else_minus_test.py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49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-10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음수가 아닙니다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4794106"/>
            <a:ext cx="6085243" cy="1717530"/>
            <a:chOff x="5261709" y="4001171"/>
            <a:chExt cx="6085243" cy="1717530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717530"/>
              <a:chOff x="5586057" y="3914707"/>
              <a:chExt cx="6085243" cy="171753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2959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57768" y="4609154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-10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ko-KR" altLang="en-US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음수입니다</a:t>
              </a:r>
              <a:r>
                <a:rPr lang="en-US" altLang="ko-KR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설명선 1 11"/>
          <p:cNvSpPr/>
          <p:nvPr/>
        </p:nvSpPr>
        <p:spPr>
          <a:xfrm>
            <a:off x="3599565" y="2369918"/>
            <a:ext cx="3132666" cy="563782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배타적인 관계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if-else</a:t>
            </a:r>
            <a:r>
              <a:rPr lang="ko-KR" altLang="en-US" sz="4000" dirty="0"/>
              <a:t>문으로 홀수</a:t>
            </a:r>
            <a:r>
              <a:rPr lang="en-US" altLang="ko-KR" sz="4000" dirty="0"/>
              <a:t>/</a:t>
            </a:r>
            <a:r>
              <a:rPr lang="ko-KR" altLang="en-US" sz="4000" dirty="0"/>
              <a:t>짝수를 </a:t>
            </a:r>
            <a:r>
              <a:rPr lang="ko-KR" altLang="en-US" sz="4000" dirty="0" smtClean="0"/>
              <a:t>판별 </a:t>
            </a:r>
            <a:r>
              <a:rPr lang="en-US" altLang="ko-KR" sz="4000" dirty="0" smtClean="0"/>
              <a:t>(</a:t>
            </a:r>
            <a:r>
              <a:rPr lang="ko-KR" altLang="en-US" sz="4000" dirty="0" err="1" smtClean="0"/>
              <a:t>배타적관계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75" y="2476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00615"/>
              </p:ext>
            </p:extLst>
          </p:nvPr>
        </p:nvGraphicFramePr>
        <p:xfrm>
          <a:off x="838200" y="1545429"/>
          <a:ext cx="8015664" cy="299247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3-11 : if-else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if_else_even_test.py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% 2 ==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4745730"/>
            <a:ext cx="6085243" cy="1701252"/>
            <a:chOff x="5261709" y="4001171"/>
            <a:chExt cx="6085243" cy="1701252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701252"/>
              <a:chOff x="5586057" y="3914707"/>
              <a:chExt cx="6085243" cy="1701252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27968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설명선 1 11"/>
          <p:cNvSpPr/>
          <p:nvPr/>
        </p:nvSpPr>
        <p:spPr>
          <a:xfrm>
            <a:off x="4073698" y="2417252"/>
            <a:ext cx="3132666" cy="516448"/>
          </a:xfrm>
          <a:prstGeom prst="borderCallout1">
            <a:avLst>
              <a:gd name="adj1" fmla="val 50374"/>
              <a:gd name="adj2" fmla="val -225"/>
              <a:gd name="adj3" fmla="val 145833"/>
              <a:gd name="adj4" fmla="val -488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배타적인 관계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032" y="493141"/>
            <a:ext cx="10975848" cy="139901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if</a:t>
            </a:r>
            <a:r>
              <a:rPr lang="ko-KR" altLang="en-US" sz="3600" dirty="0"/>
              <a:t>문으로 구성된 블록 </a:t>
            </a:r>
            <a:r>
              <a:rPr lang="ko-KR" altLang="en-US" sz="3600" dirty="0" smtClean="0"/>
              <a:t>내 </a:t>
            </a:r>
            <a:r>
              <a:rPr lang="ko-KR" altLang="en-US" sz="3600" dirty="0"/>
              <a:t>또 다른 </a:t>
            </a:r>
            <a:r>
              <a:rPr lang="en-US" altLang="ko-KR" sz="3600" dirty="0"/>
              <a:t>if</a:t>
            </a:r>
            <a:r>
              <a:rPr lang="ko-KR" altLang="en-US" sz="3600" dirty="0"/>
              <a:t>문이나 </a:t>
            </a:r>
            <a:r>
              <a:rPr lang="en-US" altLang="ko-KR" sz="3600" dirty="0" smtClean="0"/>
              <a:t>if-else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사용</a:t>
            </a:r>
            <a:br>
              <a:rPr lang="ko-KR" altLang="en-US" sz="3600" dirty="0"/>
            </a:br>
            <a:endParaRPr lang="ko-KR" altLang="en-US"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75" y="2476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76637"/>
              </p:ext>
            </p:extLst>
          </p:nvPr>
        </p:nvGraphicFramePr>
        <p:xfrm>
          <a:off x="637032" y="1316829"/>
          <a:ext cx="8015664" cy="53333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3-12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문과 내부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사용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if_block.py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음수가 아닙니다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홀수는 음수가 아닐 때만 판별함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% 2 == 0: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else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610074" y="3518045"/>
            <a:ext cx="6085243" cy="1679137"/>
            <a:chOff x="5261709" y="4001171"/>
            <a:chExt cx="6085243" cy="1679137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679137"/>
              <a:chOff x="5586057" y="3914707"/>
              <a:chExt cx="6085243" cy="1679137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25757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음수가 아닙니다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5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0329"/>
            <a:ext cx="10515600" cy="4351338"/>
          </a:xfrm>
        </p:spPr>
        <p:txBody>
          <a:bodyPr/>
          <a:lstStyle/>
          <a:p>
            <a:r>
              <a:rPr lang="ko-KR" altLang="en-US" dirty="0"/>
              <a:t>바깥의 </a:t>
            </a:r>
            <a:r>
              <a:rPr lang="en-US" dirty="0"/>
              <a:t>if-else</a:t>
            </a:r>
            <a:r>
              <a:rPr lang="ko-KR" altLang="en-US" dirty="0"/>
              <a:t>문을 </a:t>
            </a:r>
            <a:r>
              <a:rPr lang="ko-KR" altLang="en-US" b="1" dirty="0"/>
              <a:t>외부 </a:t>
            </a:r>
            <a:r>
              <a:rPr lang="en-US" b="1" dirty="0"/>
              <a:t>if-else</a:t>
            </a:r>
            <a:r>
              <a:rPr lang="ko-KR" altLang="en-US" b="1" dirty="0" smtClean="0"/>
              <a:t>문 </a:t>
            </a:r>
            <a:r>
              <a:rPr lang="ko-KR" altLang="en-US" dirty="0" err="1" smtClean="0"/>
              <a:t>이라고함</a:t>
            </a:r>
            <a:endParaRPr lang="en-US" altLang="ko-KR" dirty="0" smtClean="0"/>
          </a:p>
          <a:p>
            <a:pPr lvl="1"/>
            <a:r>
              <a:rPr lang="ko-KR" altLang="en-US" dirty="0"/>
              <a:t>외부의 </a:t>
            </a:r>
            <a:r>
              <a:rPr lang="en-US" altLang="ko-KR" dirty="0"/>
              <a:t>if-else </a:t>
            </a:r>
            <a:r>
              <a:rPr lang="ko-KR" altLang="en-US" dirty="0" err="1"/>
              <a:t>조건문</a:t>
            </a:r>
            <a:r>
              <a:rPr lang="ko-KR" altLang="en-US" dirty="0"/>
              <a:t> 블록을 살펴보면 </a:t>
            </a:r>
            <a:r>
              <a:rPr lang="en-US" altLang="ko-KR" dirty="0"/>
              <a:t>if</a:t>
            </a:r>
            <a:r>
              <a:rPr lang="ko-KR" altLang="en-US" dirty="0"/>
              <a:t>문은 변수 </a:t>
            </a:r>
            <a:r>
              <a:rPr lang="en-US" altLang="ko-KR" dirty="0" err="1"/>
              <a:t>num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보다 작을 때</a:t>
            </a:r>
            <a:r>
              <a:rPr lang="en-US" altLang="ko-KR" dirty="0"/>
              <a:t>, </a:t>
            </a:r>
            <a:r>
              <a:rPr lang="ko-KR" altLang="en-US" dirty="0"/>
              <a:t>즉 음수일 때만 실행</a:t>
            </a:r>
          </a:p>
          <a:p>
            <a:pPr lvl="1"/>
            <a:r>
              <a:rPr lang="en-US" altLang="ko-KR" dirty="0"/>
              <a:t>else</a:t>
            </a:r>
            <a:r>
              <a:rPr lang="ko-KR" altLang="en-US" dirty="0"/>
              <a:t>문은 </a:t>
            </a:r>
            <a:r>
              <a:rPr lang="en-US" altLang="ko-KR" dirty="0" err="1"/>
              <a:t>num</a:t>
            </a:r>
            <a:r>
              <a:rPr lang="ko-KR" altLang="en-US" dirty="0"/>
              <a:t>의 값이 음수가 아닐 때에만 실행</a:t>
            </a:r>
          </a:p>
          <a:p>
            <a:pPr lvl="1"/>
            <a:endParaRPr lang="ko-KR" altLang="en-US" dirty="0"/>
          </a:p>
          <a:p>
            <a:r>
              <a:rPr lang="en-US" dirty="0"/>
              <a:t>else</a:t>
            </a:r>
            <a:r>
              <a:rPr lang="ko-KR" altLang="en-US" dirty="0"/>
              <a:t>문 내의 </a:t>
            </a:r>
            <a:r>
              <a:rPr lang="en-US" dirty="0"/>
              <a:t>if-else</a:t>
            </a:r>
            <a:r>
              <a:rPr lang="ko-KR" altLang="en-US" dirty="0"/>
              <a:t>문을 </a:t>
            </a:r>
            <a:r>
              <a:rPr lang="ko-KR" altLang="en-US" b="1" dirty="0"/>
              <a:t>내부 </a:t>
            </a:r>
            <a:r>
              <a:rPr lang="en-US" b="1" dirty="0"/>
              <a:t>if-else</a:t>
            </a:r>
            <a:r>
              <a:rPr lang="ko-KR" altLang="en-US" b="1" dirty="0" smtClean="0"/>
              <a:t>문 </a:t>
            </a:r>
            <a:r>
              <a:rPr lang="ko-KR" altLang="en-US" dirty="0" err="1" smtClean="0"/>
              <a:t>이라고함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문은 변수 </a:t>
            </a:r>
            <a:r>
              <a:rPr lang="en-US" altLang="ko-KR" dirty="0" err="1"/>
              <a:t>num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로 나누어 나머지가 없을 때</a:t>
            </a:r>
            <a:r>
              <a:rPr lang="en-US" altLang="ko-KR" dirty="0"/>
              <a:t>, </a:t>
            </a:r>
            <a:r>
              <a:rPr lang="ko-KR" altLang="en-US" dirty="0"/>
              <a:t>즉 짝수일 때만 실행</a:t>
            </a:r>
          </a:p>
          <a:p>
            <a:pPr lvl="1"/>
            <a:r>
              <a:rPr lang="ko-KR" altLang="en-US" dirty="0"/>
              <a:t>음수일 때는 </a:t>
            </a:r>
            <a:r>
              <a:rPr lang="en-US" altLang="ko-KR" dirty="0"/>
              <a:t>else</a:t>
            </a:r>
            <a:r>
              <a:rPr lang="ko-KR" altLang="en-US" dirty="0"/>
              <a:t>문 블록이 실행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변수 </a:t>
            </a:r>
            <a:r>
              <a:rPr lang="en-US" altLang="ko-KR" dirty="0" err="1"/>
              <a:t>num</a:t>
            </a:r>
            <a:r>
              <a:rPr lang="ko-KR" altLang="en-US" dirty="0"/>
              <a:t>의 값을 </a:t>
            </a:r>
            <a:r>
              <a:rPr lang="en-US" altLang="ko-KR" dirty="0"/>
              <a:t>–100</a:t>
            </a:r>
            <a:r>
              <a:rPr lang="ko-KR" altLang="en-US" dirty="0"/>
              <a:t>으로 </a:t>
            </a:r>
            <a:r>
              <a:rPr lang="ko-KR" altLang="en-US" dirty="0" smtClean="0"/>
              <a:t>바꾸면 다음과 같이 실행됨</a:t>
            </a:r>
            <a:endParaRPr lang="ko-KR" altLang="en-US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06031"/>
              </p:ext>
            </p:extLst>
          </p:nvPr>
        </p:nvGraphicFramePr>
        <p:xfrm>
          <a:off x="1132620" y="5124667"/>
          <a:ext cx="7083679" cy="949452"/>
        </p:xfrm>
        <a:graphic>
          <a:graphicData uri="http://schemas.openxmlformats.org/drawingml/2006/table">
            <a:tbl>
              <a:tblPr/>
              <a:tblGrid>
                <a:gridCol w="7083679">
                  <a:extLst>
                    <a:ext uri="{9D8B030D-6E8A-4147-A177-3AD203B41FA5}">
                      <a16:colId xmlns:a16="http://schemas.microsoft.com/office/drawing/2014/main" xmlns="" val="236746396"/>
                    </a:ext>
                  </a:extLst>
                </a:gridCol>
              </a:tblGrid>
              <a:tr h="441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 = -100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수정한 후의 실행 결과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2239843"/>
                  </a:ext>
                </a:extLst>
              </a:tr>
              <a:tr h="441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-100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음수입니다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3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19" y="628434"/>
            <a:ext cx="9863563" cy="56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02" y="962891"/>
            <a:ext cx="10051596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61595" y="246928"/>
            <a:ext cx="9068811" cy="6495617"/>
            <a:chOff x="1340571" y="736455"/>
            <a:chExt cx="8781183" cy="6391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571" y="736455"/>
              <a:ext cx="8753475" cy="12287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804" y="1965180"/>
              <a:ext cx="8743950" cy="516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59" y="1369363"/>
            <a:ext cx="6797482" cy="4119274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3400983" y="1429789"/>
            <a:ext cx="237066" cy="30963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복합 조건식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0864"/>
            <a:ext cx="10515600" cy="4351338"/>
          </a:xfrm>
        </p:spPr>
        <p:txBody>
          <a:bodyPr/>
          <a:lstStyle/>
          <a:p>
            <a:r>
              <a:rPr lang="ko-KR" altLang="en-US" dirty="0"/>
              <a:t>더 정교한 조건을 걸어주기 위해 조건 연산자와 논리 연산자를 </a:t>
            </a:r>
            <a:r>
              <a:rPr lang="ko-KR" altLang="en-US" dirty="0" smtClean="0"/>
              <a:t>조합</a:t>
            </a:r>
            <a:endParaRPr lang="en-US" altLang="ko-KR" dirty="0" smtClean="0"/>
          </a:p>
          <a:p>
            <a:r>
              <a:rPr lang="ko-KR" altLang="en-US" dirty="0" smtClean="0"/>
              <a:t>모두 </a:t>
            </a:r>
            <a:r>
              <a:rPr lang="ko-KR" altLang="en-US" dirty="0" err="1"/>
              <a:t>부울</a:t>
            </a:r>
            <a:r>
              <a:rPr lang="ko-KR" altLang="en-US" dirty="0"/>
              <a:t> 값</a:t>
            </a:r>
            <a:r>
              <a:rPr lang="en-US" altLang="ko-KR" dirty="0"/>
              <a:t>(True, False)</a:t>
            </a:r>
            <a:r>
              <a:rPr lang="ko-KR" altLang="en-US" dirty="0"/>
              <a:t>을 반환한다는 공통점이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20863120" descr="EMB0000158c33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22" y="3197206"/>
            <a:ext cx="6252538" cy="28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1352" y="417449"/>
            <a:ext cx="10515600" cy="4351338"/>
          </a:xfrm>
        </p:spPr>
        <p:txBody>
          <a:bodyPr/>
          <a:lstStyle/>
          <a:p>
            <a:r>
              <a:rPr lang="ko-KR" altLang="en-US" dirty="0"/>
              <a:t>비교 연산자는 연산자 왼쪽의 값과 오른쪽의 값이 해당 연산자의 조건을 만족할 시 </a:t>
            </a:r>
            <a:r>
              <a:rPr lang="en-US" altLang="ko-KR" dirty="0"/>
              <a:t>True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25126"/>
              </p:ext>
            </p:extLst>
          </p:nvPr>
        </p:nvGraphicFramePr>
        <p:xfrm>
          <a:off x="1165785" y="1394926"/>
          <a:ext cx="9182102" cy="524895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 실습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 &lt; 10  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참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'True'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&gt; 10  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거짓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'False'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3 &lt;= 10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참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'True'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15 &gt;= 10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참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'True'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 == 2        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거짓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'False'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True or False   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참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'True'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True and False    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조건식이 거짓</a:t>
                      </a:r>
                      <a:r>
                        <a:rPr lang="en-US" altLang="ko-KR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'False' </a:t>
                      </a:r>
                      <a:r>
                        <a:rPr lang="ko-KR" altLang="en-US" sz="14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  <a:endParaRPr lang="en-US" sz="1400" kern="12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 </a:t>
            </a:r>
            <a:r>
              <a:rPr lang="ko-KR" altLang="en-US" dirty="0"/>
              <a:t>값 중에서 </a:t>
            </a:r>
            <a:r>
              <a:rPr lang="en-US" altLang="ko-KR" dirty="0">
                <a:solidFill>
                  <a:srgbClr val="FF0000"/>
                </a:solidFill>
              </a:rPr>
              <a:t>False </a:t>
            </a:r>
            <a:r>
              <a:rPr lang="ko-KR" altLang="en-US" dirty="0">
                <a:solidFill>
                  <a:srgbClr val="FF0000"/>
                </a:solidFill>
              </a:rPr>
              <a:t>상태에 영향을 받는 특징이 있음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1539"/>
            <a:ext cx="8853488" cy="34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출력 값이 </a:t>
            </a:r>
            <a:r>
              <a:rPr lang="ko-KR" altLang="en-US" dirty="0">
                <a:solidFill>
                  <a:srgbClr val="FF0000"/>
                </a:solidFill>
              </a:rPr>
              <a:t>입력 값의 </a:t>
            </a:r>
            <a:r>
              <a:rPr lang="en-US" altLang="ko-KR" dirty="0">
                <a:solidFill>
                  <a:srgbClr val="FF0000"/>
                </a:solidFill>
              </a:rPr>
              <a:t>True </a:t>
            </a:r>
            <a:r>
              <a:rPr lang="ko-KR" altLang="en-US" dirty="0">
                <a:solidFill>
                  <a:srgbClr val="FF0000"/>
                </a:solidFill>
              </a:rPr>
              <a:t>상태에 영향을 받음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3670"/>
            <a:ext cx="9586913" cy="37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51364" y="492564"/>
            <a:ext cx="10633271" cy="349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dirty="0"/>
              <a:t>변수 </a:t>
            </a:r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b</a:t>
            </a:r>
            <a:r>
              <a:rPr lang="ko-KR" altLang="en-US" sz="2400" dirty="0"/>
              <a:t>에 저장된 값은 각각 </a:t>
            </a:r>
            <a:r>
              <a:rPr lang="en-US" altLang="ko-KR" sz="2400" dirty="0"/>
              <a:t>10, 14</a:t>
            </a:r>
            <a:r>
              <a:rPr lang="ko-KR" altLang="en-US" sz="2400" dirty="0"/>
              <a:t>이므로 두 </a:t>
            </a:r>
            <a:r>
              <a:rPr lang="ko-KR" altLang="en-US" sz="2400" dirty="0" err="1"/>
              <a:t>조건문의</a:t>
            </a:r>
            <a:r>
              <a:rPr lang="ko-KR" altLang="en-US" sz="2400" dirty="0"/>
              <a:t> 조건식이 모두 참</a:t>
            </a:r>
            <a:r>
              <a:rPr lang="en-US" altLang="ko-KR" sz="2400" dirty="0"/>
              <a:t>(True</a:t>
            </a:r>
            <a:r>
              <a:rPr lang="en-US" altLang="ko-KR" sz="2400" dirty="0" smtClean="0"/>
              <a:t>)</a:t>
            </a:r>
          </a:p>
          <a:p>
            <a:pPr fontAlgn="base"/>
            <a:r>
              <a:rPr lang="ko-KR" altLang="en-US" sz="2400" dirty="0"/>
              <a:t>실행 결과는 두 개의 </a:t>
            </a:r>
            <a:r>
              <a:rPr lang="en-US" altLang="ko-KR" sz="2400" dirty="0"/>
              <a:t>print()</a:t>
            </a:r>
            <a:r>
              <a:rPr lang="ko-KR" altLang="en-US" sz="2400" dirty="0"/>
              <a:t>문이 모두 </a:t>
            </a:r>
            <a:r>
              <a:rPr lang="ko-KR" altLang="en-US" sz="2400" dirty="0" smtClean="0"/>
              <a:t>실행</a:t>
            </a:r>
            <a:r>
              <a:rPr lang="ko-KR" altLang="en-US" sz="2400" dirty="0"/>
              <a:t>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34897"/>
              </p:ext>
            </p:extLst>
          </p:nvPr>
        </p:nvGraphicFramePr>
        <p:xfrm>
          <a:off x="751364" y="1753231"/>
          <a:ext cx="10491386" cy="3382622"/>
        </p:xfrm>
        <a:graphic>
          <a:graphicData uri="http://schemas.openxmlformats.org/drawingml/2006/table">
            <a:tbl>
              <a:tblPr/>
              <a:tblGrid>
                <a:gridCol w="1049138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3-13 : and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if_and_or_test.py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14                 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13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으로 수정하면 첫 번째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조건문을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만족하지 않음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(a % 2 == 0) and (b % 2 == 0):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첫 번째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조건문</a:t>
                      </a:r>
                      <a:endParaRPr lang="ko-KR" altLang="en-US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 모두 짝수입니다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(a % 2 == 0) or (b % 2 == 0):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번째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조건문</a:t>
                      </a:r>
                      <a:endParaRPr lang="ko-KR" altLang="en-US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 중 하나 이상이 짝수입니다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51364" y="5247339"/>
            <a:ext cx="7831314" cy="1381945"/>
            <a:chOff x="5261709" y="4001171"/>
            <a:chExt cx="7831314" cy="138194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7831314" cy="1381945"/>
              <a:chOff x="5586057" y="3914707"/>
              <a:chExt cx="7831314" cy="138194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7831314" cy="96037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37695" y="4507401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 모두 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 중 하나 이상이 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24" y="783209"/>
            <a:ext cx="10515600" cy="4351338"/>
          </a:xfrm>
        </p:spPr>
        <p:txBody>
          <a:bodyPr/>
          <a:lstStyle/>
          <a:p>
            <a:r>
              <a:rPr lang="en-US" altLang="ko-KR" dirty="0"/>
              <a:t>(b = 13</a:t>
            </a:r>
            <a:r>
              <a:rPr lang="ko-KR" altLang="en-US" dirty="0"/>
              <a:t>으로 수정하면</a:t>
            </a:r>
            <a:r>
              <a:rPr lang="en-US" altLang="ko-KR" dirty="0"/>
              <a:t>) </a:t>
            </a:r>
            <a:r>
              <a:rPr lang="ko-KR" altLang="en-US" dirty="0"/>
              <a:t>첫 번째 </a:t>
            </a:r>
            <a:r>
              <a:rPr lang="ko-KR" altLang="en-US" dirty="0" err="1"/>
              <a:t>조건문의</a:t>
            </a:r>
            <a:r>
              <a:rPr lang="ko-KR" altLang="en-US" dirty="0"/>
              <a:t> 조건식을 만족하지 못해 두 번째 </a:t>
            </a:r>
            <a:r>
              <a:rPr lang="ko-KR" altLang="en-US" dirty="0" err="1"/>
              <a:t>조건문</a:t>
            </a:r>
            <a:r>
              <a:rPr lang="ko-KR" altLang="en-US" dirty="0"/>
              <a:t> 내부의 </a:t>
            </a:r>
            <a:r>
              <a:rPr lang="en-US" altLang="ko-KR" dirty="0"/>
              <a:t>print</a:t>
            </a:r>
            <a:r>
              <a:rPr lang="ko-KR" altLang="en-US" dirty="0"/>
              <a:t>문만 </a:t>
            </a:r>
            <a:r>
              <a:rPr lang="ko-KR" altLang="en-US" dirty="0" smtClean="0"/>
              <a:t>실행됨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42556" y="2088503"/>
            <a:ext cx="7831314" cy="1226197"/>
            <a:chOff x="5261709" y="4001171"/>
            <a:chExt cx="7831314" cy="1226197"/>
          </a:xfrm>
        </p:grpSpPr>
        <p:grpSp>
          <p:nvGrpSpPr>
            <p:cNvPr id="6" name="그룹 5"/>
            <p:cNvGrpSpPr/>
            <p:nvPr/>
          </p:nvGrpSpPr>
          <p:grpSpPr>
            <a:xfrm>
              <a:off x="5261709" y="4001171"/>
              <a:ext cx="7831314" cy="1226197"/>
              <a:chOff x="5586057" y="3914707"/>
              <a:chExt cx="7831314" cy="1226197"/>
            </a:xfrm>
          </p:grpSpPr>
          <p:sp>
            <p:nvSpPr>
              <p:cNvPr id="8" name="직사각형 32"/>
              <p:cNvSpPr/>
              <p:nvPr/>
            </p:nvSpPr>
            <p:spPr>
              <a:xfrm>
                <a:off x="5586057" y="4336273"/>
                <a:ext cx="7831314" cy="80463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5362633" y="461105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 중 하나 이상이 짝수입니다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1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19087"/>
            <a:ext cx="87820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복합 조건식으로 윤년 검사하기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윤년</a:t>
            </a:r>
            <a:r>
              <a:rPr lang="en-US" altLang="ko-KR" b="1" baseline="30000" dirty="0">
                <a:solidFill>
                  <a:schemeClr val="accent5"/>
                </a:solidFill>
              </a:rPr>
              <a:t>leap year</a:t>
            </a:r>
            <a:r>
              <a:rPr lang="ko-KR" altLang="en-US" dirty="0" smtClean="0"/>
              <a:t>의 규칙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5249"/>
              </p:ext>
            </p:extLst>
          </p:nvPr>
        </p:nvGraphicFramePr>
        <p:xfrm>
          <a:off x="838200" y="2660666"/>
          <a:ext cx="10365508" cy="2681256"/>
        </p:xfrm>
        <a:graphic>
          <a:graphicData uri="http://schemas.openxmlformats.org/drawingml/2006/table">
            <a:tbl>
              <a:tblPr/>
              <a:tblGrid>
                <a:gridCol w="10365508">
                  <a:extLst>
                    <a:ext uri="{9D8B030D-6E8A-4147-A177-3AD203B41FA5}">
                      <a16:colId xmlns:a16="http://schemas.microsoft.com/office/drawing/2014/main" xmlns="" val="3531267021"/>
                    </a:ext>
                  </a:extLst>
                </a:gridCol>
              </a:tblGrid>
              <a:tr h="2681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연수가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나누어 떨어지는 해는 윤년으로 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예를 들어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1992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2004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년등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2)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연수가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조건에 만족함에도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으로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나누어 떨어지는 해는 평년으로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한다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예를 들어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1900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2100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2200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2300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 등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3)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연수가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조건에 만족함에도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400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으로 나누어 떨어지는 해는 윤년으로 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예를 들어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2400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년등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551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5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윤년 판별하기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26418"/>
              </p:ext>
            </p:extLst>
          </p:nvPr>
        </p:nvGraphicFramePr>
        <p:xfrm>
          <a:off x="838200" y="1473732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3-14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윤년을 판별하기 위한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if_leapyear_test.py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윤년 판별하기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year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연도를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is_leap_year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((year % 4 == 0) and (year % 100 != 0) or (year % 400 == 0))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print(year,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년은 윤년입니까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?',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is_leap_year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4305116"/>
            <a:ext cx="6085243" cy="1809934"/>
            <a:chOff x="5261709" y="4001171"/>
            <a:chExt cx="6085243" cy="1809934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809934"/>
              <a:chOff x="5586057" y="3914707"/>
              <a:chExt cx="6085243" cy="1809934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38836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연도를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2000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2000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년은 윤년입니까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? True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6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if-</a:t>
            </a:r>
            <a:r>
              <a:rPr lang="en-US" altLang="ko-KR" dirty="0" err="1"/>
              <a:t>elif</a:t>
            </a:r>
            <a:r>
              <a:rPr lang="en-US" altLang="ko-KR" dirty="0"/>
              <a:t>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많은 </a:t>
            </a:r>
            <a:r>
              <a:rPr lang="en-US" altLang="ko-KR" dirty="0"/>
              <a:t>if</a:t>
            </a:r>
            <a:r>
              <a:rPr lang="ko-KR" altLang="en-US" dirty="0"/>
              <a:t>문을 사용해 </a:t>
            </a:r>
            <a:r>
              <a:rPr lang="ko-KR" altLang="en-US" dirty="0" err="1"/>
              <a:t>점수대별로</a:t>
            </a:r>
            <a:r>
              <a:rPr lang="ko-KR" altLang="en-US" dirty="0"/>
              <a:t> 등급을 나누는 학점 </a:t>
            </a:r>
            <a:r>
              <a:rPr lang="ko-KR" altLang="en-US" dirty="0" err="1" smtClean="0"/>
              <a:t>산출기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/>
              <a:t>여러 개의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if</a:t>
            </a:r>
            <a:r>
              <a:rPr lang="ko-KR" altLang="en-US" dirty="0" err="1"/>
              <a:t>문내의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조건을 적용하여 문제를 </a:t>
            </a:r>
            <a:r>
              <a:rPr lang="ko-KR" altLang="en-US" dirty="0" smtClean="0"/>
              <a:t>해결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38371"/>
              </p:ext>
            </p:extLst>
          </p:nvPr>
        </p:nvGraphicFramePr>
        <p:xfrm>
          <a:off x="838200" y="2857274"/>
          <a:ext cx="8070634" cy="2981976"/>
        </p:xfrm>
        <a:graphic>
          <a:graphicData uri="http://schemas.openxmlformats.org/drawingml/2006/table">
            <a:tbl>
              <a:tblPr/>
              <a:tblGrid>
                <a:gridCol w="4035317">
                  <a:extLst>
                    <a:ext uri="{9D8B030D-6E8A-4147-A177-3AD203B41FA5}">
                      <a16:colId xmlns:a16="http://schemas.microsoft.com/office/drawing/2014/main" xmlns="" val="4283999636"/>
                    </a:ext>
                  </a:extLst>
                </a:gridCol>
                <a:gridCol w="4035317">
                  <a:extLst>
                    <a:ext uri="{9D8B030D-6E8A-4147-A177-3AD203B41FA5}">
                      <a16:colId xmlns:a16="http://schemas.microsoft.com/office/drawing/2014/main" xmlns="" val="2640772450"/>
                    </a:ext>
                  </a:extLst>
                </a:gridCol>
              </a:tblGrid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3717920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90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7632843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미만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80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0159335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미만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70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9112123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미만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60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5997205"/>
                  </a:ext>
                </a:extLst>
              </a:tr>
              <a:tr h="496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 미만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115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순차문</a:t>
            </a:r>
            <a:r>
              <a:rPr lang="en-US" altLang="ko-KR" sz="3200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sequential statements</a:t>
            </a:r>
            <a:r>
              <a:rPr lang="ko-KR" altLang="en-US" sz="3200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이외의 </a:t>
            </a:r>
            <a:r>
              <a:rPr lang="ko-KR" altLang="en-US" dirty="0" err="1" smtClean="0"/>
              <a:t>흐름문</a:t>
            </a:r>
            <a:r>
              <a:rPr lang="en-US" altLang="ko-KR" sz="3200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flow statements</a:t>
            </a:r>
            <a:endParaRPr lang="ko-KR" altLang="en-US" sz="3200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제어문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control statements</a:t>
            </a:r>
          </a:p>
          <a:p>
            <a:pPr marL="685800" lvl="2">
              <a:spcBef>
                <a:spcPts val="1000"/>
              </a:spcBef>
            </a:pPr>
            <a:r>
              <a:rPr lang="ko-KR" altLang="en-US" dirty="0"/>
              <a:t>프로그램의 흐름을 제어하는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accent5"/>
                </a:solidFill>
              </a:rPr>
              <a:t>조건문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conditional statements</a:t>
            </a:r>
          </a:p>
          <a:p>
            <a:pPr marL="1143000" lvl="4">
              <a:spcBef>
                <a:spcPts val="1000"/>
              </a:spcBef>
            </a:pP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, if-else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accent5"/>
                </a:solidFill>
              </a:rPr>
              <a:t>반복문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marL="1143000" lvl="4">
              <a:spcBef>
                <a:spcPts val="1000"/>
              </a:spcBef>
            </a:pPr>
            <a:r>
              <a:rPr lang="en-US" altLang="ko-KR" smtClean="0"/>
              <a:t>for </a:t>
            </a:r>
            <a:r>
              <a:rPr lang="ko-KR" altLang="en-US" smtClean="0"/>
              <a:t>문</a:t>
            </a:r>
            <a:r>
              <a:rPr lang="en-US" altLang="ko-KR" dirty="0"/>
              <a:t>, 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accent5"/>
                </a:solidFill>
              </a:rPr>
              <a:t>반복문의</a:t>
            </a:r>
            <a:r>
              <a:rPr lang="ko-KR" altLang="en-US" dirty="0" smtClean="0">
                <a:solidFill>
                  <a:schemeClr val="accent5"/>
                </a:solidFill>
              </a:rPr>
              <a:t> 흐름 변경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marL="1143000" lvl="4">
              <a:spcBef>
                <a:spcPts val="1000"/>
              </a:spcBef>
            </a:pPr>
            <a:r>
              <a:rPr lang="en-US" altLang="ko-KR" dirty="0"/>
              <a:t>break, </a:t>
            </a:r>
            <a:r>
              <a:rPr lang="en-US" altLang="ko-KR" dirty="0" smtClean="0"/>
              <a:t>continue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8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39904"/>
              </p:ext>
            </p:extLst>
          </p:nvPr>
        </p:nvGraphicFramePr>
        <p:xfrm>
          <a:off x="573778" y="315645"/>
          <a:ext cx="8015664" cy="574242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3132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3-15 : 'A','B','C','D','F'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등급 계산을 위한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556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9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if_grade1.py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7295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점수를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&gt;= 90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    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'A'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&lt; 90 and score &gt;= 80 :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90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&lt; 80 and score &gt;= 70 :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80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70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'C'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&lt; 70 and score &gt;= 60 :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70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&lt; 60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     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등급은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grade)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066644" y="4590875"/>
            <a:ext cx="5800518" cy="1467194"/>
            <a:chOff x="5261709" y="4001171"/>
            <a:chExt cx="5744342" cy="1467194"/>
          </a:xfrm>
        </p:grpSpPr>
        <p:grpSp>
          <p:nvGrpSpPr>
            <p:cNvPr id="10" name="그룹 9"/>
            <p:cNvGrpSpPr/>
            <p:nvPr/>
          </p:nvGrpSpPr>
          <p:grpSpPr>
            <a:xfrm>
              <a:off x="5261709" y="4001171"/>
              <a:ext cx="4356477" cy="1467194"/>
              <a:chOff x="5586057" y="3914707"/>
              <a:chExt cx="4356477" cy="1467194"/>
            </a:xfrm>
          </p:grpSpPr>
          <p:sp>
            <p:nvSpPr>
              <p:cNvPr id="12" name="직사각형 32"/>
              <p:cNvSpPr/>
              <p:nvPr/>
            </p:nvSpPr>
            <p:spPr>
              <a:xfrm>
                <a:off x="5586058" y="4328293"/>
                <a:ext cx="4356476" cy="105360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467004" y="4546036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점수를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당신의 등급은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C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838200" y="713232"/>
            <a:ext cx="10515600" cy="546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이전에 살펴본 간단한 </a:t>
            </a:r>
            <a:r>
              <a:rPr lang="en-US" altLang="ko-KR" dirty="0"/>
              <a:t>if</a:t>
            </a:r>
            <a:r>
              <a:rPr lang="ko-KR" altLang="en-US" dirty="0"/>
              <a:t>문보다 복잡하고 코드를 읽기가 </a:t>
            </a:r>
            <a:r>
              <a:rPr lang="ko-KR" altLang="en-US" dirty="0" smtClean="0"/>
              <a:t>어려워졌음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세 번째 </a:t>
            </a:r>
            <a:r>
              <a:rPr lang="ko-KR" altLang="en-US" dirty="0" err="1"/>
              <a:t>조건문에서</a:t>
            </a:r>
            <a:r>
              <a:rPr lang="ko-KR" altLang="en-US" dirty="0"/>
              <a:t> 다음과 같은 잘못된 조건식이 들어가도 한눈에 오류를 파악하기가 </a:t>
            </a:r>
            <a:r>
              <a:rPr lang="ko-KR" altLang="en-US" dirty="0" smtClean="0"/>
              <a:t>힘듦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각각의 </a:t>
            </a:r>
            <a:r>
              <a:rPr lang="en-US" altLang="ko-KR" dirty="0"/>
              <a:t>if</a:t>
            </a:r>
            <a:r>
              <a:rPr lang="ko-KR" altLang="en-US" dirty="0"/>
              <a:t>문의 의미를 하나하나 파악해야하기 </a:t>
            </a:r>
            <a:r>
              <a:rPr lang="ko-KR" altLang="en-US" dirty="0" smtClean="0"/>
              <a:t>때문에 오류의 가능성이 높아짐</a:t>
            </a:r>
            <a:endParaRPr lang="en-US" altLang="ko-KR" dirty="0" smtClean="0"/>
          </a:p>
          <a:p>
            <a:pPr fontAlgn="base"/>
            <a:r>
              <a:rPr lang="ko-KR" altLang="en-US" dirty="0"/>
              <a:t>이를 해결하기 위하여 다음과 같이 </a:t>
            </a:r>
            <a:r>
              <a:rPr lang="en-US" altLang="ko-KR" dirty="0"/>
              <a:t>if-else </a:t>
            </a:r>
            <a:r>
              <a:rPr lang="ko-KR" altLang="en-US" dirty="0"/>
              <a:t>문을 적용</a:t>
            </a:r>
          </a:p>
          <a:p>
            <a:pPr fontAlgn="base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93" y="3200543"/>
            <a:ext cx="9893814" cy="8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41845"/>
              </p:ext>
            </p:extLst>
          </p:nvPr>
        </p:nvGraphicFramePr>
        <p:xfrm>
          <a:off x="943232" y="390042"/>
          <a:ext cx="8015664" cy="6130981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3-16 : 'A','B','C','D','F' 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등급 계산을 위한 복합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if_grade2.py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=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점수를 입력하세요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&gt;= 90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   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'A'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if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&gt;= 80 :            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90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grade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else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if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&gt;= 70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  </a:t>
                      </a:r>
                      <a:r>
                        <a:rPr lang="en-US" altLang="ko-KR" sz="1400" kern="0" spc="0" baseline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80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70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grade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'C'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else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&gt;= 60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     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70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미만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grade = 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else:                  </a:t>
                      </a:r>
                      <a:r>
                        <a:rPr lang="en-US" altLang="ko-KR" sz="14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60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미만인 경우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grade = 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등급은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grade)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838200" y="713232"/>
            <a:ext cx="10515600" cy="546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이전의 </a:t>
            </a:r>
            <a:r>
              <a:rPr lang="en-US" altLang="ko-KR" dirty="0"/>
              <a:t>if</a:t>
            </a:r>
            <a:r>
              <a:rPr lang="ko-KR" altLang="en-US" dirty="0"/>
              <a:t>문으로만 </a:t>
            </a:r>
            <a:r>
              <a:rPr lang="ko-KR" altLang="en-US" dirty="0" err="1"/>
              <a:t>구성되어있던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3-15]</a:t>
            </a:r>
            <a:r>
              <a:rPr lang="ko-KR" altLang="en-US" dirty="0"/>
              <a:t>보다는 </a:t>
            </a:r>
            <a:r>
              <a:rPr lang="ko-KR" altLang="en-US" dirty="0" smtClean="0"/>
              <a:t>읽기가 </a:t>
            </a:r>
            <a:r>
              <a:rPr lang="ko-KR" altLang="en-US" dirty="0" err="1" smtClean="0"/>
              <a:t>편해짐</a:t>
            </a:r>
            <a:endParaRPr lang="en-US" altLang="ko-KR" dirty="0"/>
          </a:p>
          <a:p>
            <a:pPr fontAlgn="base"/>
            <a:r>
              <a:rPr lang="ko-KR" altLang="en-US" dirty="0"/>
              <a:t>오류의 가능성도 이전에 비해서 </a:t>
            </a:r>
            <a:r>
              <a:rPr lang="ko-KR" altLang="en-US" dirty="0" smtClean="0"/>
              <a:t>줄어듦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if-else</a:t>
            </a:r>
            <a:r>
              <a:rPr lang="ko-KR" altLang="en-US" dirty="0"/>
              <a:t>가 조건을 </a:t>
            </a:r>
            <a:r>
              <a:rPr lang="en-US" altLang="ko-KR" dirty="0"/>
              <a:t>2</a:t>
            </a:r>
            <a:r>
              <a:rPr lang="ko-KR" altLang="en-US" dirty="0"/>
              <a:t>개밖에 나타낼 수밖에 없기 </a:t>
            </a:r>
            <a:r>
              <a:rPr lang="ko-KR" altLang="en-US" dirty="0" smtClean="0"/>
              <a:t>때문에 </a:t>
            </a:r>
            <a:r>
              <a:rPr lang="ko-KR" altLang="en-US" dirty="0" err="1" smtClean="0"/>
              <a:t>가독성은</a:t>
            </a:r>
            <a:r>
              <a:rPr lang="ko-KR" altLang="en-US" dirty="0" smtClean="0"/>
              <a:t> 여전히 떨어짐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조건이 여러 개인 경우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문까지 가기 전에 조건을 더 걸어줄 수는 없을까</a:t>
            </a:r>
            <a:r>
              <a:rPr lang="en-US" altLang="ko-KR" dirty="0" smtClean="0"/>
              <a:t>? -&gt; </a:t>
            </a:r>
            <a:r>
              <a:rPr lang="en-US" b="1" dirty="0" err="1" smtClean="0"/>
              <a:t>elif</a:t>
            </a:r>
            <a:r>
              <a:rPr lang="ko-KR" altLang="en-US" b="1" dirty="0" smtClean="0"/>
              <a:t>문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사용하기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4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</a:t>
            </a:r>
            <a:r>
              <a:rPr lang="ko-KR" altLang="en-US" dirty="0" smtClean="0"/>
              <a:t>문과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문의 비교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21079" y="5227193"/>
            <a:ext cx="10515600" cy="142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왼쪽과 오른쪽의 코드는 동일</a:t>
            </a:r>
          </a:p>
          <a:p>
            <a:r>
              <a:rPr lang="ko-KR" altLang="en-US" dirty="0" smtClean="0"/>
              <a:t>오른쪽의 코드가 들여쓰기도 더 </a:t>
            </a:r>
            <a:r>
              <a:rPr lang="ko-KR" altLang="en-US" dirty="0" err="1" smtClean="0"/>
              <a:t>적게하고</a:t>
            </a:r>
            <a:r>
              <a:rPr lang="ko-KR" altLang="en-US" dirty="0" smtClean="0"/>
              <a:t> 줄의 수도 더 줄어들어 코드를 이해하기가 더 </a:t>
            </a:r>
            <a:r>
              <a:rPr lang="ko-KR" altLang="en-US" dirty="0" err="1" smtClean="0"/>
              <a:t>편리해짐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547813"/>
            <a:ext cx="7910513" cy="34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if-</a:t>
            </a:r>
            <a:r>
              <a:rPr lang="en-US" altLang="ko-KR" sz="4000" dirty="0" err="1"/>
              <a:t>elif</a:t>
            </a:r>
            <a:r>
              <a:rPr lang="en-US" altLang="ko-KR" sz="4000" dirty="0"/>
              <a:t>-else </a:t>
            </a:r>
            <a:r>
              <a:rPr lang="ko-KR" altLang="en-US" sz="4000" dirty="0"/>
              <a:t>문의 실행 </a:t>
            </a:r>
            <a:r>
              <a:rPr lang="ko-KR" altLang="en-US" sz="4000" dirty="0" smtClean="0"/>
              <a:t>흐름도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80112" y="1110342"/>
            <a:ext cx="20402243" cy="59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5925"/>
            <a:ext cx="4052887" cy="53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29594"/>
              </p:ext>
            </p:extLst>
          </p:nvPr>
        </p:nvGraphicFramePr>
        <p:xfrm>
          <a:off x="546069" y="707114"/>
          <a:ext cx="8015664" cy="5723486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3-17 : if-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elif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-else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문으로 구성된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등급계산기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if_elif_grade.py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score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점수를 입력하세요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score &gt;= 90: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90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이상인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'A'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score &gt;= 80: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'A'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 아닌 경우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80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이상이면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'B'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'B'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score &gt;= 70: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'B'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도 아닌 경우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70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이상이면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'C'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elif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score &gt;= 60: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'C'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도 아닌 경우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60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이상이면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'D'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  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그 외의 경우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grade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'F'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당신의 등급은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grade)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494684" y="4255466"/>
            <a:ext cx="5414605" cy="1669084"/>
            <a:chOff x="5261709" y="3889685"/>
            <a:chExt cx="5414605" cy="2422216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3889685"/>
              <a:ext cx="5414605" cy="2422216"/>
              <a:chOff x="5586057" y="3803221"/>
              <a:chExt cx="5414605" cy="2422216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8" y="4336273"/>
                <a:ext cx="5414604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803221"/>
                <a:ext cx="1490563" cy="52507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67004" y="4685295"/>
              <a:ext cx="4928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점수를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당신의 등급은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B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if-</a:t>
            </a:r>
            <a:r>
              <a:rPr lang="en-US" altLang="ko-KR" sz="4000" dirty="0" err="1"/>
              <a:t>elif</a:t>
            </a:r>
            <a:r>
              <a:rPr lang="en-US" altLang="ko-KR" sz="4000" dirty="0"/>
              <a:t>-else</a:t>
            </a:r>
            <a:r>
              <a:rPr lang="ko-KR" altLang="en-US" sz="4000" dirty="0"/>
              <a:t>문의 </a:t>
            </a:r>
            <a:r>
              <a:rPr lang="ko-KR" altLang="en-US" sz="4000" dirty="0" smtClean="0"/>
              <a:t>구조</a:t>
            </a:r>
            <a:endParaRPr lang="ko-KR" altLang="en-US" sz="4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9507200" cy="33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1193801"/>
            <a:ext cx="4830651" cy="5462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013" y="2219798"/>
            <a:ext cx="413909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score </a:t>
            </a:r>
            <a:r>
              <a:rPr lang="ko-KR" altLang="en-US"/>
              <a:t>변수의 </a:t>
            </a:r>
            <a:r>
              <a:rPr lang="ko-KR" altLang="en-US" smtClean="0"/>
              <a:t>값이 </a:t>
            </a:r>
            <a:r>
              <a:rPr lang="en-US" altLang="ko-KR" smtClean="0"/>
              <a:t>88</a:t>
            </a:r>
            <a:r>
              <a:rPr lang="ko-KR" altLang="en-US" smtClean="0"/>
              <a:t>이면 다음과 같은 실행 흐름을 가지게 된다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34411" y="2886787"/>
            <a:ext cx="2715913" cy="291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71537"/>
            <a:ext cx="10287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for </a:t>
            </a:r>
            <a:r>
              <a:rPr lang="ko-KR" altLang="en-US" dirty="0" err="1"/>
              <a:t>반복문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작업을 여러 번 </a:t>
            </a:r>
            <a:r>
              <a:rPr lang="ko-KR" altLang="en-US" dirty="0" smtClean="0"/>
              <a:t>되풀이해서 수행하고 싶을 경우 사용</a:t>
            </a:r>
            <a:endParaRPr lang="en-US" altLang="ko-KR" dirty="0" smtClean="0"/>
          </a:p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문과 </a:t>
            </a:r>
            <a:r>
              <a:rPr lang="en-US" altLang="ko-KR" dirty="0"/>
              <a:t>while </a:t>
            </a:r>
            <a:r>
              <a:rPr lang="ko-KR" altLang="en-US" dirty="0"/>
              <a:t>문 두 종류가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for </a:t>
            </a:r>
            <a:r>
              <a:rPr lang="ko-KR" altLang="en-US" dirty="0"/>
              <a:t>문은 반복의 횟수가 미리 정해져 있는 경우</a:t>
            </a:r>
            <a:r>
              <a:rPr lang="en-US" altLang="ko-KR" dirty="0"/>
              <a:t>, while </a:t>
            </a:r>
            <a:r>
              <a:rPr lang="ko-KR" altLang="en-US" dirty="0"/>
              <a:t>문은 반복 횟수는 알지 못하지만 반복하는 조건이 명확한 경우에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if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conditional statements</a:t>
            </a:r>
          </a:p>
          <a:p>
            <a:pPr lvl="1"/>
            <a:r>
              <a:rPr lang="ko-KR" altLang="en-US" dirty="0" smtClean="0"/>
              <a:t>실행을 달리하는 여러 개의 </a:t>
            </a:r>
            <a:r>
              <a:rPr lang="ko-KR" altLang="en-US" dirty="0" err="1" smtClean="0"/>
              <a:t>실행문이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조건에 따라서 실행됨</a:t>
            </a:r>
            <a:endParaRPr lang="en-US" altLang="ko-KR" dirty="0" smtClean="0"/>
          </a:p>
          <a:p>
            <a:pPr lvl="1"/>
            <a:r>
              <a:rPr lang="en-US" dirty="0" err="1"/>
              <a:t>조건식은</a:t>
            </a:r>
            <a:r>
              <a:rPr lang="en-US" dirty="0"/>
              <a:t> True </a:t>
            </a:r>
            <a:r>
              <a:rPr lang="en-US" dirty="0" err="1"/>
              <a:t>혹은</a:t>
            </a:r>
            <a:r>
              <a:rPr lang="en-US" dirty="0"/>
              <a:t> </a:t>
            </a:r>
            <a:r>
              <a:rPr lang="en-US" dirty="0" err="1"/>
              <a:t>False를</a:t>
            </a:r>
            <a:r>
              <a:rPr lang="en-US" dirty="0"/>
              <a:t> </a:t>
            </a:r>
            <a:r>
              <a:rPr lang="en-US" dirty="0" err="1"/>
              <a:t>반환</a:t>
            </a:r>
            <a:endParaRPr lang="en-US" dirty="0"/>
          </a:p>
          <a:p>
            <a:pPr lvl="1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972815" y="2861197"/>
            <a:ext cx="4397745" cy="3149551"/>
            <a:chOff x="1508880" y="730252"/>
            <a:chExt cx="4397745" cy="3149551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3707471" y="1052736"/>
              <a:ext cx="0" cy="3479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508880" y="2437564"/>
              <a:ext cx="1910689" cy="597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실행문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다이아몬드 22"/>
            <p:cNvSpPr/>
            <p:nvPr/>
          </p:nvSpPr>
          <p:spPr>
            <a:xfrm>
              <a:off x="2636326" y="1400642"/>
              <a:ext cx="2142288" cy="74455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조건식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562422" y="730252"/>
              <a:ext cx="289498" cy="322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604940" y="3209412"/>
              <a:ext cx="289498" cy="322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2176326" y="136225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accent5"/>
                  </a:solidFill>
                </a:rPr>
                <a:t>True</a:t>
              </a:r>
              <a:endParaRPr lang="ko-KR" altLang="en-US" sz="1600" dirty="0">
                <a:solidFill>
                  <a:schemeClr val="accent5"/>
                </a:solidFill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4720714" y="1340768"/>
              <a:ext cx="636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accent5"/>
                  </a:solidFill>
                </a:rPr>
                <a:t>False</a:t>
              </a:r>
              <a:endParaRPr lang="ko-KR" altLang="en-US" sz="1600" dirty="0">
                <a:solidFill>
                  <a:schemeClr val="accent5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95936" y="2437563"/>
              <a:ext cx="1910689" cy="597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실행문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2214563" y="1772917"/>
              <a:ext cx="428625" cy="670245"/>
            </a:xfrm>
            <a:custGeom>
              <a:avLst/>
              <a:gdLst>
                <a:gd name="connsiteX0" fmla="*/ 428625 w 428625"/>
                <a:gd name="connsiteY0" fmla="*/ 0 h 685800"/>
                <a:gd name="connsiteX1" fmla="*/ 0 w 428625"/>
                <a:gd name="connsiteY1" fmla="*/ 0 h 685800"/>
                <a:gd name="connsiteX2" fmla="*/ 0 w 4286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685800">
                  <a:moveTo>
                    <a:pt x="428625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flipH="1">
              <a:off x="4770042" y="1772917"/>
              <a:ext cx="428625" cy="670245"/>
            </a:xfrm>
            <a:custGeom>
              <a:avLst/>
              <a:gdLst>
                <a:gd name="connsiteX0" fmla="*/ 428625 w 428625"/>
                <a:gd name="connsiteY0" fmla="*/ 0 h 685800"/>
                <a:gd name="connsiteX1" fmla="*/ 0 w 428625"/>
                <a:gd name="connsiteY1" fmla="*/ 0 h 685800"/>
                <a:gd name="connsiteX2" fmla="*/ 0 w 4286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685800">
                  <a:moveTo>
                    <a:pt x="428625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flipV="1">
              <a:off x="2222768" y="3035532"/>
              <a:ext cx="1382172" cy="335122"/>
            </a:xfrm>
            <a:custGeom>
              <a:avLst/>
              <a:gdLst>
                <a:gd name="connsiteX0" fmla="*/ 428625 w 428625"/>
                <a:gd name="connsiteY0" fmla="*/ 0 h 685800"/>
                <a:gd name="connsiteX1" fmla="*/ 0 w 428625"/>
                <a:gd name="connsiteY1" fmla="*/ 0 h 685800"/>
                <a:gd name="connsiteX2" fmla="*/ 0 w 4286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685800">
                  <a:moveTo>
                    <a:pt x="428625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flipH="1" flipV="1">
              <a:off x="3894438" y="3035532"/>
              <a:ext cx="1304228" cy="335122"/>
            </a:xfrm>
            <a:custGeom>
              <a:avLst/>
              <a:gdLst>
                <a:gd name="connsiteX0" fmla="*/ 428625 w 428625"/>
                <a:gd name="connsiteY0" fmla="*/ 0 h 685800"/>
                <a:gd name="connsiteX1" fmla="*/ 0 w 428625"/>
                <a:gd name="connsiteY1" fmla="*/ 0 h 685800"/>
                <a:gd name="connsiteX2" fmla="*/ 0 w 4286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685800">
                  <a:moveTo>
                    <a:pt x="428625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3749689" y="3531896"/>
              <a:ext cx="0" cy="3479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928159" y="700868"/>
            <a:ext cx="502933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흐름도 </a:t>
            </a:r>
            <a:r>
              <a:rPr lang="en-US" altLang="ko-KR" sz="2000" b="1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2000" b="1" smtClean="0">
                <a:solidFill>
                  <a:srgbClr val="FF0000"/>
                </a:solidFill>
              </a:rPr>
              <a:t>이와 같은 작업의 흐름을 나타내는 그림을 흐름도라고</a:t>
            </a:r>
            <a:r>
              <a:rPr lang="en-US" altLang="ko-KR" sz="2000" b="1">
                <a:solidFill>
                  <a:srgbClr val="FF0000"/>
                </a:solidFill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</a:rPr>
              <a:t>한다</a:t>
            </a:r>
            <a:r>
              <a:rPr lang="en-US" altLang="ko-KR" sz="2000" b="1" smtClean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010487" y="1711354"/>
            <a:ext cx="404729" cy="1541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4776" y="63690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사용하지 않고 </a:t>
            </a:r>
            <a:r>
              <a:rPr lang="en-US" altLang="ko-KR" dirty="0"/>
              <a:t>5</a:t>
            </a:r>
            <a:r>
              <a:rPr lang="ko-KR" altLang="en-US" dirty="0"/>
              <a:t>번 반복해 출력하려면 다음과 같이 </a:t>
            </a:r>
            <a:r>
              <a:rPr lang="en-US" altLang="ko-KR" dirty="0"/>
              <a:t>print() </a:t>
            </a:r>
            <a:r>
              <a:rPr lang="ko-KR" altLang="en-US" dirty="0"/>
              <a:t>함수를 </a:t>
            </a:r>
            <a:r>
              <a:rPr lang="en-US" altLang="ko-KR" dirty="0"/>
              <a:t>5</a:t>
            </a:r>
            <a:r>
              <a:rPr lang="ko-KR" altLang="en-US" dirty="0"/>
              <a:t>번에 걸쳐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1000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반복시</a:t>
            </a:r>
            <a:r>
              <a:rPr lang="ko-KR" altLang="en-US" dirty="0" smtClean="0"/>
              <a:t> 매우 </a:t>
            </a:r>
            <a:r>
              <a:rPr lang="ko-KR" altLang="en-US" dirty="0" err="1" smtClean="0"/>
              <a:t>비효율적임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74175"/>
              </p:ext>
            </p:extLst>
          </p:nvPr>
        </p:nvGraphicFramePr>
        <p:xfrm>
          <a:off x="874776" y="2165979"/>
          <a:ext cx="8015664" cy="315537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943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3-18 : print()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함수의 호출을 통한 반복적 수행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8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43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1313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print('Welcome to everyone!!')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736698" y="4141074"/>
            <a:ext cx="3536405" cy="2360558"/>
            <a:chOff x="5261709" y="4001171"/>
            <a:chExt cx="3536405" cy="2360558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3536405" cy="2310730"/>
              <a:chOff x="5586057" y="3914707"/>
              <a:chExt cx="3536405" cy="2310730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8" y="4336273"/>
                <a:ext cx="3536404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77380" y="4422737"/>
              <a:ext cx="321898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0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912" y="710057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range() </a:t>
            </a:r>
            <a:r>
              <a:rPr lang="ko-KR" altLang="en-US" dirty="0"/>
              <a:t>함수는 특정한 구간의 정수 </a:t>
            </a:r>
            <a:r>
              <a:rPr lang="ko-KR" altLang="en-US" b="1" dirty="0"/>
              <a:t>열</a:t>
            </a:r>
            <a:r>
              <a:rPr lang="en-US" altLang="ko-KR" b="1" baseline="30000" dirty="0">
                <a:solidFill>
                  <a:schemeClr val="accent5"/>
                </a:solidFill>
              </a:rPr>
              <a:t>sequence</a:t>
            </a:r>
            <a:r>
              <a:rPr lang="ko-KR" altLang="en-US" dirty="0"/>
              <a:t>을 반복해서 </a:t>
            </a:r>
            <a:r>
              <a:rPr lang="ko-KR" altLang="en-US" dirty="0" smtClean="0"/>
              <a:t>생성함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for </a:t>
            </a:r>
            <a:r>
              <a:rPr lang="ko-KR" altLang="en-US" dirty="0"/>
              <a:t>문에서 순환을 위한 </a:t>
            </a:r>
            <a:r>
              <a:rPr lang="ko-KR" altLang="en-US" dirty="0" smtClean="0"/>
              <a:t>용도이다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1170" y="1992086"/>
            <a:ext cx="21086523" cy="56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85" y="2559043"/>
            <a:ext cx="6718304" cy="34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04691"/>
              </p:ext>
            </p:extLst>
          </p:nvPr>
        </p:nvGraphicFramePr>
        <p:xfrm>
          <a:off x="546069" y="707115"/>
          <a:ext cx="8015664" cy="193633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751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3-19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반복적 수행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09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734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print_welcome_with_for1.py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878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('Welcome to everyone!!')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46067" y="2908127"/>
            <a:ext cx="6085243" cy="2316728"/>
            <a:chOff x="5261709" y="4001171"/>
            <a:chExt cx="6085243" cy="2316728"/>
          </a:xfrm>
        </p:grpSpPr>
        <p:grpSp>
          <p:nvGrpSpPr>
            <p:cNvPr id="10" name="그룹 9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2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471308" y="4416738"/>
              <a:ext cx="5539047" cy="190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Welcome to everyone!!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75401"/>
              </p:ext>
            </p:extLst>
          </p:nvPr>
        </p:nvGraphicFramePr>
        <p:xfrm>
          <a:off x="546068" y="5497726"/>
          <a:ext cx="6085243" cy="913638"/>
        </p:xfrm>
        <a:graphic>
          <a:graphicData uri="http://schemas.openxmlformats.org/drawingml/2006/table">
            <a:tbl>
              <a:tblPr/>
              <a:tblGrid>
                <a:gridCol w="6085243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</a:t>
                      </a:r>
                      <a:r>
                        <a:rPr lang="en-US" sz="1800" b="1" u="sng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('Welcome to everyone!!')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48414" y="4836737"/>
            <a:ext cx="7318868" cy="780197"/>
            <a:chOff x="2980676" y="4987465"/>
            <a:chExt cx="7318868" cy="780197"/>
          </a:xfrm>
        </p:grpSpPr>
        <p:sp>
          <p:nvSpPr>
            <p:cNvPr id="20" name="TextBox 19"/>
            <p:cNvSpPr txBox="1"/>
            <p:nvPr/>
          </p:nvSpPr>
          <p:spPr>
            <a:xfrm>
              <a:off x="3649967" y="4987465"/>
              <a:ext cx="6649577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/>
                <a:t>10</a:t>
              </a:r>
              <a:r>
                <a:rPr lang="ko-KR" altLang="en-US" sz="2000"/>
                <a:t>번 반복시 </a:t>
              </a:r>
              <a:r>
                <a:rPr lang="en-US" altLang="ko-KR" sz="2000"/>
                <a:t>range() </a:t>
              </a:r>
              <a:r>
                <a:rPr lang="ko-KR" altLang="en-US" sz="2000"/>
                <a:t>괄호 내의 값만 </a:t>
              </a:r>
              <a:r>
                <a:rPr lang="en-US" altLang="ko-KR" sz="2000" smtClean="0"/>
                <a:t>10</a:t>
              </a:r>
              <a:r>
                <a:rPr lang="ko-KR" altLang="en-US" sz="2000" smtClean="0"/>
                <a:t>으로 고쳐주면 </a:t>
              </a:r>
              <a:r>
                <a:rPr lang="ko-KR" altLang="en-US" sz="2000"/>
                <a:t>됨</a:t>
              </a:r>
              <a:endParaRPr lang="ko-KR" altLang="en-US" sz="20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2980676" y="5303669"/>
              <a:ext cx="669291" cy="463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5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038350"/>
            <a:ext cx="9353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6907316" y="697878"/>
            <a:ext cx="4871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err="1" smtClean="0"/>
              <a:t>반복문에서</a:t>
            </a:r>
            <a:r>
              <a:rPr lang="ko-KR" altLang="en-US" sz="2400" dirty="0" smtClean="0"/>
              <a:t> 사용되는 변수는    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j, k, l,... </a:t>
            </a:r>
            <a:r>
              <a:rPr lang="ko-KR" altLang="en-US" sz="2400" dirty="0"/>
              <a:t>과 같은 알파벳 </a:t>
            </a:r>
            <a:r>
              <a:rPr lang="ko-KR" altLang="en-US" sz="2400" dirty="0" smtClean="0"/>
              <a:t>문자를 할당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이러한 변수를 </a:t>
            </a:r>
            <a:r>
              <a:rPr lang="en-US" altLang="ko-KR" sz="2400" dirty="0"/>
              <a:t>C</a:t>
            </a:r>
            <a:r>
              <a:rPr lang="ko-KR" altLang="en-US" sz="2400" dirty="0"/>
              <a:t>나 </a:t>
            </a:r>
            <a:r>
              <a:rPr lang="en-US" altLang="ko-KR" sz="2400" dirty="0"/>
              <a:t>Java</a:t>
            </a:r>
            <a:r>
              <a:rPr lang="ko-KR" altLang="en-US" sz="2400" dirty="0"/>
              <a:t>에서는 </a:t>
            </a:r>
            <a:r>
              <a:rPr lang="ko-KR" altLang="en-US" sz="2400" b="1" dirty="0" smtClean="0"/>
              <a:t>루프</a:t>
            </a:r>
            <a:r>
              <a:rPr lang="en-US" altLang="ko-KR" sz="2400" b="1" baseline="30000" dirty="0">
                <a:solidFill>
                  <a:schemeClr val="accent5"/>
                </a:solidFill>
              </a:rPr>
              <a:t>loop</a:t>
            </a:r>
            <a:r>
              <a:rPr lang="ko-KR" altLang="en-US" sz="2400" b="1" dirty="0" smtClean="0"/>
              <a:t> 제어변수</a:t>
            </a:r>
            <a:r>
              <a:rPr lang="en-US" altLang="ko-KR" sz="2400" b="1" dirty="0"/>
              <a:t> </a:t>
            </a:r>
            <a:r>
              <a:rPr lang="ko-KR" altLang="en-US" sz="2400" dirty="0" smtClean="0"/>
              <a:t>라고 함</a:t>
            </a:r>
            <a:endParaRPr lang="ko-KR" altLang="en-US" sz="2400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95710"/>
              </p:ext>
            </p:extLst>
          </p:nvPr>
        </p:nvGraphicFramePr>
        <p:xfrm>
          <a:off x="892232" y="180643"/>
          <a:ext cx="5859549" cy="2080063"/>
        </p:xfrm>
        <a:graphic>
          <a:graphicData uri="http://schemas.openxmlformats.org/drawingml/2006/table">
            <a:tbl>
              <a:tblPr/>
              <a:tblGrid>
                <a:gridCol w="585954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9361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3-20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반복적 수행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- 10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 수행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5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91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print_welcome_with_for2.py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985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range(10):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'Welcome to everyone!!')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92232" y="2495550"/>
            <a:ext cx="5859549" cy="4191322"/>
            <a:chOff x="5261709" y="4002469"/>
            <a:chExt cx="5859549" cy="4191322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2469"/>
              <a:ext cx="5859549" cy="4191322"/>
              <a:chOff x="5586057" y="3916005"/>
              <a:chExt cx="5859549" cy="4191322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5859549" cy="377105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6005"/>
                <a:ext cx="1490563" cy="41228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21959" y="4445970"/>
              <a:ext cx="5539047" cy="3747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 Welcome to everyone!!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 Welcome to everyone!!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1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66" y="225281"/>
            <a:ext cx="8711869" cy="64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 smtClean="0"/>
              <a:t>함수의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range(0, 5)</a:t>
            </a:r>
            <a:r>
              <a:rPr lang="ko-KR" altLang="en-US" dirty="0"/>
              <a:t>와 같이 주어진 시작 값에서 마지막 값 사이의 연속적인 정수들을 생성할 수도 있으며</a:t>
            </a:r>
            <a:r>
              <a:rPr lang="en-US" altLang="ko-KR" dirty="0"/>
              <a:t>, range(0, 5, 2)</a:t>
            </a:r>
            <a:r>
              <a:rPr lang="ko-KR" altLang="en-US" dirty="0"/>
              <a:t>와 같이 마지막에 증가치 값을 넣어 줄 수도 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range(0, 5, 1)</a:t>
            </a:r>
            <a:r>
              <a:rPr lang="ko-KR" altLang="en-US" dirty="0"/>
              <a:t>과 같이 호출할 </a:t>
            </a:r>
            <a:r>
              <a:rPr lang="ko-KR" altLang="en-US" dirty="0" smtClean="0"/>
              <a:t>경우 마지막의 </a:t>
            </a:r>
            <a:r>
              <a:rPr lang="en-US" altLang="ko-KR" dirty="0"/>
              <a:t>1</a:t>
            </a:r>
            <a:r>
              <a:rPr lang="ko-KR" altLang="en-US" dirty="0"/>
              <a:t>은 디폴트 간격</a:t>
            </a:r>
            <a:r>
              <a:rPr lang="en-US" altLang="ko-KR" dirty="0"/>
              <a:t>(step) </a:t>
            </a:r>
            <a:r>
              <a:rPr lang="ko-KR" altLang="en-US" dirty="0"/>
              <a:t>값으로 </a:t>
            </a:r>
            <a:r>
              <a:rPr lang="en-US" altLang="ko-KR" dirty="0"/>
              <a:t>1</a:t>
            </a:r>
            <a:r>
              <a:rPr lang="ko-KR" altLang="en-US" dirty="0"/>
              <a:t>씩 더하면서 값을 변경하라는 의미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3866357"/>
            <a:ext cx="7267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466975"/>
            <a:ext cx="102774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99511"/>
              </p:ext>
            </p:extLst>
          </p:nvPr>
        </p:nvGraphicFramePr>
        <p:xfrm>
          <a:off x="1101130" y="111071"/>
          <a:ext cx="9182102" cy="671199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range()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활용과 리스트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list(range(5))   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사이의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정수열을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list(range(0, 5))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list(range(5))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동일한 결과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list(range(0, 5, 1))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list(range(0, 5))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동일한 결과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list(range(0, 5, 2))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생성하는 값을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씩 증가시킴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2,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list(range(2, 5))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5-1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까지의 연속된 수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2, 3, 4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list(range(0, 10, 2))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사이의 짝수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2, 4, 6, 8]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list(range(1, 10, 2))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사이의 홀수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3, 5, 7, 9]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list(range(-2, -10, -2))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음수 간격 값을 이용하여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-2,-4,-6,-8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[-2, -4, -6, -8]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8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4504" y="980351"/>
            <a:ext cx="10515600" cy="4351338"/>
          </a:xfrm>
        </p:spPr>
        <p:txBody>
          <a:bodyPr/>
          <a:lstStyle/>
          <a:p>
            <a:r>
              <a:rPr lang="en-US" altLang="ko-KR" dirty="0"/>
              <a:t>range(5)</a:t>
            </a:r>
            <a:r>
              <a:rPr lang="ko-KR" altLang="en-US" dirty="0"/>
              <a:t>의 시작 값과 종료 값</a:t>
            </a:r>
            <a:r>
              <a:rPr lang="en-US" altLang="ko-KR" dirty="0"/>
              <a:t>, </a:t>
            </a:r>
            <a:r>
              <a:rPr lang="ko-KR" altLang="en-US" dirty="0"/>
              <a:t>그리고 반환되는 열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16" y="2114549"/>
            <a:ext cx="7720634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구체적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상황 </a:t>
            </a:r>
            <a:r>
              <a:rPr lang="en-US" altLang="ko-KR" dirty="0"/>
              <a:t>1 : </a:t>
            </a:r>
            <a:r>
              <a:rPr lang="ko-KR" altLang="en-US" dirty="0"/>
              <a:t>나이가 </a:t>
            </a:r>
            <a:r>
              <a:rPr lang="en-US" altLang="ko-KR" dirty="0"/>
              <a:t>20</a:t>
            </a:r>
            <a:r>
              <a:rPr lang="ko-KR" altLang="en-US" dirty="0"/>
              <a:t>세 미만이면 ‘청소년 </a:t>
            </a:r>
            <a:r>
              <a:rPr lang="ko-KR" altLang="en-US" dirty="0" err="1"/>
              <a:t>할인’을</a:t>
            </a:r>
            <a:r>
              <a:rPr lang="ko-KR" altLang="en-US" dirty="0"/>
              <a:t> 출력하는 기능</a:t>
            </a:r>
          </a:p>
          <a:p>
            <a:pPr fontAlgn="base"/>
            <a:r>
              <a:rPr lang="ko-KR" altLang="en-US" dirty="0"/>
              <a:t>상황 </a:t>
            </a:r>
            <a:r>
              <a:rPr lang="en-US" altLang="ko-KR" dirty="0"/>
              <a:t>2 : 1000 </a:t>
            </a:r>
            <a:r>
              <a:rPr lang="ko-KR" altLang="en-US" dirty="0"/>
              <a:t>걸음 이상을 걸으면 ‘목표 </a:t>
            </a:r>
            <a:r>
              <a:rPr lang="ko-KR" altLang="en-US" dirty="0" smtClean="0"/>
              <a:t>달성</a:t>
            </a:r>
            <a:r>
              <a:rPr lang="en-US" altLang="ko-KR" dirty="0" smtClean="0"/>
              <a:t>’</a:t>
            </a:r>
            <a:r>
              <a:rPr lang="ko-KR" altLang="en-US" dirty="0"/>
              <a:t>을 출력하는 기능</a:t>
            </a:r>
          </a:p>
          <a:p>
            <a:pPr fontAlgn="base"/>
            <a:r>
              <a:rPr lang="ko-KR" altLang="en-US" dirty="0"/>
              <a:t>상황 </a:t>
            </a:r>
            <a:r>
              <a:rPr lang="en-US" altLang="ko-KR" dirty="0"/>
              <a:t>3 : </a:t>
            </a:r>
            <a:r>
              <a:rPr lang="ko-KR" altLang="en-US" dirty="0"/>
              <a:t>시간이 </a:t>
            </a:r>
            <a:r>
              <a:rPr lang="en-US" altLang="ko-KR" dirty="0"/>
              <a:t>12</a:t>
            </a:r>
            <a:r>
              <a:rPr lang="ko-KR" altLang="en-US" dirty="0"/>
              <a:t>시가 안되면 ‘오전입니다’</a:t>
            </a:r>
            <a:r>
              <a:rPr lang="en-US" altLang="ko-KR" dirty="0"/>
              <a:t>, 12</a:t>
            </a:r>
            <a:r>
              <a:rPr lang="ko-KR" altLang="en-US" dirty="0"/>
              <a:t>시 이후이면 ‘</a:t>
            </a:r>
            <a:r>
              <a:rPr lang="ko-KR" altLang="en-US" dirty="0" err="1"/>
              <a:t>오후입니다’를</a:t>
            </a:r>
            <a:r>
              <a:rPr lang="ko-KR" altLang="en-US" dirty="0"/>
              <a:t> 출력하는 기능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73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488" y="801497"/>
            <a:ext cx="10515600" cy="4351338"/>
          </a:xfrm>
        </p:spPr>
        <p:txBody>
          <a:bodyPr/>
          <a:lstStyle/>
          <a:p>
            <a:r>
              <a:rPr lang="en-US" altLang="ko-KR" dirty="0"/>
              <a:t>range(2, 5)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이상 </a:t>
            </a:r>
            <a:r>
              <a:rPr lang="en-US" altLang="ko-KR" dirty="0"/>
              <a:t>5</a:t>
            </a:r>
            <a:r>
              <a:rPr lang="ko-KR" altLang="en-US" dirty="0"/>
              <a:t>미만의 </a:t>
            </a:r>
            <a:r>
              <a:rPr lang="ko-KR" altLang="en-US" dirty="0" err="1"/>
              <a:t>정수열</a:t>
            </a:r>
            <a:r>
              <a:rPr lang="ko-KR" altLang="en-US" dirty="0"/>
              <a:t> </a:t>
            </a:r>
            <a:r>
              <a:rPr lang="en-US" altLang="ko-KR" dirty="0"/>
              <a:t>[2, 3, 4]</a:t>
            </a:r>
            <a:r>
              <a:rPr lang="ko-KR" altLang="en-US" dirty="0"/>
              <a:t>를 생성하며</a:t>
            </a:r>
            <a:r>
              <a:rPr lang="en-US" altLang="ko-KR" dirty="0"/>
              <a:t>, range(0, 5, 2)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미만의 정수들을 생성할 때 </a:t>
            </a:r>
            <a:r>
              <a:rPr lang="en-US" altLang="ko-KR" dirty="0"/>
              <a:t>2</a:t>
            </a:r>
            <a:r>
              <a:rPr lang="ko-KR" altLang="en-US" dirty="0"/>
              <a:t>씩 증가시키므로 </a:t>
            </a:r>
            <a:r>
              <a:rPr lang="en-US" altLang="ko-KR" dirty="0" smtClean="0"/>
              <a:t>[</a:t>
            </a:r>
            <a:r>
              <a:rPr lang="en-US" altLang="ko-KR" dirty="0"/>
              <a:t>0, 2, 4]</a:t>
            </a:r>
            <a:r>
              <a:rPr lang="ko-KR" altLang="en-US" dirty="0"/>
              <a:t>의 정수를 생성</a:t>
            </a:r>
          </a:p>
          <a:p>
            <a:r>
              <a:rPr lang="ko-KR" altLang="en-US" dirty="0"/>
              <a:t>양수 간격 값을 사용할 때는 </a:t>
            </a:r>
            <a:r>
              <a:rPr lang="en-US" altLang="ko-KR" dirty="0"/>
              <a:t>range(0, 5, 1)</a:t>
            </a:r>
            <a:r>
              <a:rPr lang="ko-KR" altLang="en-US" dirty="0"/>
              <a:t>과 같이 반드시 시작 값이 종료 값보다 작아야 하며</a:t>
            </a:r>
            <a:r>
              <a:rPr lang="en-US" altLang="ko-KR" dirty="0"/>
              <a:t>, </a:t>
            </a:r>
            <a:r>
              <a:rPr lang="ko-KR" altLang="en-US" dirty="0"/>
              <a:t>음수 간격 값을 </a:t>
            </a:r>
            <a:r>
              <a:rPr lang="ko-KR" altLang="en-US" dirty="0" smtClean="0"/>
              <a:t>사용할 </a:t>
            </a:r>
            <a:r>
              <a:rPr lang="ko-KR" altLang="en-US" dirty="0"/>
              <a:t>때는 </a:t>
            </a:r>
            <a:r>
              <a:rPr lang="en-US" altLang="ko-KR" dirty="0"/>
              <a:t>range(-2, -10, -2)</a:t>
            </a:r>
            <a:r>
              <a:rPr lang="ko-KR" altLang="en-US" dirty="0"/>
              <a:t>와 같이 시작 값이 반드시 종료 값보다 커야 한다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88" y="3662362"/>
            <a:ext cx="694639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119187"/>
            <a:ext cx="10267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7260336" y="801497"/>
            <a:ext cx="411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dirty="0" err="1"/>
              <a:t>에서</a:t>
            </a:r>
            <a:r>
              <a:rPr lang="en-US" dirty="0"/>
              <a:t> </a:t>
            </a:r>
            <a:r>
              <a:rPr lang="en-US" dirty="0" err="1"/>
              <a:t>수를</a:t>
            </a:r>
            <a:r>
              <a:rPr lang="en-US" dirty="0"/>
              <a:t> </a:t>
            </a:r>
            <a:r>
              <a:rPr lang="en-US" dirty="0" err="1"/>
              <a:t>출력한</a:t>
            </a:r>
            <a:r>
              <a:rPr lang="en-US" dirty="0"/>
              <a:t> 후 </a:t>
            </a:r>
            <a:r>
              <a:rPr lang="en-US" dirty="0" err="1"/>
              <a:t>매번</a:t>
            </a:r>
            <a:r>
              <a:rPr lang="en-US" dirty="0"/>
              <a:t> 줄 </a:t>
            </a:r>
            <a:r>
              <a:rPr lang="en-US" dirty="0" err="1"/>
              <a:t>바꿈을</a:t>
            </a:r>
            <a:r>
              <a:rPr lang="en-US" dirty="0"/>
              <a:t> </a:t>
            </a:r>
            <a:r>
              <a:rPr lang="en-US" dirty="0" err="1"/>
              <a:t>하므로</a:t>
            </a:r>
            <a:r>
              <a:rPr lang="en-US" dirty="0"/>
              <a:t> </a:t>
            </a:r>
            <a:r>
              <a:rPr lang="en-US" dirty="0" err="1"/>
              <a:t>결과를</a:t>
            </a:r>
            <a:r>
              <a:rPr lang="en-US" dirty="0"/>
              <a:t> </a:t>
            </a:r>
            <a:r>
              <a:rPr lang="en-US" dirty="0" err="1"/>
              <a:t>보는</a:t>
            </a:r>
            <a:r>
              <a:rPr lang="en-US" dirty="0"/>
              <a:t> </a:t>
            </a:r>
            <a:r>
              <a:rPr lang="en-US" dirty="0" err="1"/>
              <a:t>것이</a:t>
            </a:r>
            <a:r>
              <a:rPr lang="en-US" dirty="0"/>
              <a:t> </a:t>
            </a:r>
            <a:r>
              <a:rPr lang="en-US" dirty="0" err="1" smtClean="0"/>
              <a:t>불편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아래와 같은 방법을 사용하여 </a:t>
            </a:r>
            <a:r>
              <a:rPr lang="ko-KR" altLang="en-US" dirty="0"/>
              <a:t>디폴트 문자를 </a:t>
            </a:r>
            <a:r>
              <a:rPr lang="ko-KR" altLang="en-US" dirty="0" err="1"/>
              <a:t>공백문자로</a:t>
            </a:r>
            <a:r>
              <a:rPr lang="ko-KR" altLang="en-US" dirty="0"/>
              <a:t> 변경</a:t>
            </a:r>
          </a:p>
          <a:p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83625"/>
              </p:ext>
            </p:extLst>
          </p:nvPr>
        </p:nvGraphicFramePr>
        <p:xfrm>
          <a:off x="1059597" y="801497"/>
          <a:ext cx="6121953" cy="2299178"/>
        </p:xfrm>
        <a:graphic>
          <a:graphicData uri="http://schemas.openxmlformats.org/drawingml/2006/table">
            <a:tbl>
              <a:tblPr/>
              <a:tblGrid>
                <a:gridCol w="612195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1208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3-21 : range()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제어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4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718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for_in_range_test1.py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0988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59596" y="3572598"/>
            <a:ext cx="6121953" cy="2316728"/>
            <a:chOff x="5261709" y="4001171"/>
            <a:chExt cx="6011117" cy="2316728"/>
          </a:xfrm>
        </p:grpSpPr>
        <p:grpSp>
          <p:nvGrpSpPr>
            <p:cNvPr id="10" name="그룹 9"/>
            <p:cNvGrpSpPr/>
            <p:nvPr/>
          </p:nvGrpSpPr>
          <p:grpSpPr>
            <a:xfrm>
              <a:off x="5261709" y="4001171"/>
              <a:ext cx="6011117" cy="2310730"/>
              <a:chOff x="5586057" y="3914707"/>
              <a:chExt cx="6011117" cy="2310730"/>
            </a:xfrm>
          </p:grpSpPr>
          <p:sp>
            <p:nvSpPr>
              <p:cNvPr id="12" name="직사각형 32"/>
              <p:cNvSpPr/>
              <p:nvPr/>
            </p:nvSpPr>
            <p:spPr>
              <a:xfrm>
                <a:off x="5586058" y="4336273"/>
                <a:ext cx="6011116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497744" y="4416738"/>
              <a:ext cx="5539047" cy="190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11429"/>
              </p:ext>
            </p:extLst>
          </p:nvPr>
        </p:nvGraphicFramePr>
        <p:xfrm>
          <a:off x="7500723" y="4319229"/>
          <a:ext cx="4111752" cy="594516"/>
        </p:xfrm>
        <a:graphic>
          <a:graphicData uri="http://schemas.openxmlformats.org/drawingml/2006/table">
            <a:tbl>
              <a:tblPr/>
              <a:tblGrid>
                <a:gridCol w="4111752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94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</a:t>
                      </a: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 ')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42404"/>
              </p:ext>
            </p:extLst>
          </p:nvPr>
        </p:nvGraphicFramePr>
        <p:xfrm>
          <a:off x="1118724" y="540860"/>
          <a:ext cx="8015664" cy="338262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3-22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제어와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키워드 인자 사용방법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for_in_range_test2.py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end = ' 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118724" y="4166034"/>
            <a:ext cx="6085243" cy="1301316"/>
            <a:chOff x="5261709" y="4001171"/>
            <a:chExt cx="6085243" cy="1301316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301316"/>
              <a:chOff x="5586057" y="3914707"/>
              <a:chExt cx="6085243" cy="1301316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87975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0 1 2 3 4 0 1 2 3 4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6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34650"/>
              </p:ext>
            </p:extLst>
          </p:nvPr>
        </p:nvGraphicFramePr>
        <p:xfrm>
          <a:off x="1118724" y="374199"/>
          <a:ext cx="8015664" cy="455305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3-23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제어와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키워드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인자 사용방법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for_in_range_test3.py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 in range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range(0, 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118724" y="4993843"/>
            <a:ext cx="6085243" cy="1542039"/>
            <a:chOff x="5261709" y="4001171"/>
            <a:chExt cx="6085243" cy="1542039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542039"/>
              <a:chOff x="5586057" y="3914707"/>
              <a:chExt cx="6085243" cy="1542039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12047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57767" y="4586288"/>
              <a:ext cx="5539047" cy="7931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0 1 2 3 4 </a:t>
              </a:r>
              <a:endParaRPr lang="en-US" altLang="ko-KR" sz="1600" kern="0" dirty="0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1 2 3 4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1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82294"/>
              </p:ext>
            </p:extLst>
          </p:nvPr>
        </p:nvGraphicFramePr>
        <p:xfrm>
          <a:off x="1118724" y="540860"/>
          <a:ext cx="8015664" cy="53333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3-24 : range()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문의 제어와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간격값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for_in_range_test4.py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: 2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5-1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연속값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2, 3, 4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range(2, 5):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: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간격 값을 사용하여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0, 2, 4, 6, 8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range(0, 10, 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: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간격 값 사용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-2, -4, -6, -8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range(-2, -10, -2):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245733" y="2756931"/>
            <a:ext cx="3287771" cy="1978553"/>
            <a:chOff x="5261709" y="4001171"/>
            <a:chExt cx="3287771" cy="1978553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3287771" cy="1978553"/>
              <a:chOff x="5586057" y="3914707"/>
              <a:chExt cx="3287771" cy="1978553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3287771" cy="155698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2992669" cy="116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2 3 4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0 2 4 6 8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-2 -4 -6 -8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5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3.5.1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정수의 합 구하기</a:t>
            </a:r>
          </a:p>
          <a:p>
            <a:endParaRPr lang="ko-KR" altLang="en-US" dirty="0"/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1702"/>
              </p:ext>
            </p:extLst>
          </p:nvPr>
        </p:nvGraphicFramePr>
        <p:xfrm>
          <a:off x="838200" y="2429928"/>
          <a:ext cx="8015664" cy="299247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3-25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연속적인 값의 생성과 누적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for_sum_ex1.py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11):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527865" y="5200692"/>
            <a:ext cx="6085243" cy="1197985"/>
            <a:chOff x="5261709" y="4001171"/>
            <a:chExt cx="6085243" cy="1197985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197985"/>
              <a:chOff x="5586057" y="3914707"/>
              <a:chExt cx="6085243" cy="1197985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77641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599029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에서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55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1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252662"/>
            <a:ext cx="10315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09" y="216344"/>
            <a:ext cx="7511906" cy="652506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682313" y="2698679"/>
            <a:ext cx="4201027" cy="780197"/>
            <a:chOff x="2980676" y="4987465"/>
            <a:chExt cx="4201027" cy="780197"/>
          </a:xfrm>
        </p:grpSpPr>
        <p:sp>
          <p:nvSpPr>
            <p:cNvPr id="9" name="TextBox 8"/>
            <p:cNvSpPr txBox="1"/>
            <p:nvPr/>
          </p:nvSpPr>
          <p:spPr>
            <a:xfrm>
              <a:off x="3649967" y="4987465"/>
              <a:ext cx="3531736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이전 연산의 결과가 누적되어</a:t>
              </a:r>
              <a:endParaRPr lang="en-US" altLang="ko-KR" sz="2000" smtClean="0"/>
            </a:p>
            <a:p>
              <a:r>
                <a:rPr lang="ko-KR" altLang="en-US" sz="2000" smtClean="0"/>
                <a:t>더해지게 된다</a:t>
              </a:r>
              <a:endParaRPr lang="ko-KR" altLang="en-US" sz="20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2980676" y="5303669"/>
              <a:ext cx="669291" cy="463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5801462" y="3088777"/>
            <a:ext cx="4201027" cy="780197"/>
            <a:chOff x="2980676" y="4987465"/>
            <a:chExt cx="4201027" cy="780197"/>
          </a:xfrm>
        </p:grpSpPr>
        <p:sp>
          <p:nvSpPr>
            <p:cNvPr id="12" name="TextBox 11"/>
            <p:cNvSpPr txBox="1"/>
            <p:nvPr/>
          </p:nvSpPr>
          <p:spPr>
            <a:xfrm>
              <a:off x="3649967" y="4987465"/>
              <a:ext cx="3531736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이전 연산의 결과가 누적되어</a:t>
              </a:r>
              <a:endParaRPr lang="en-US" altLang="ko-KR" sz="2000" smtClean="0"/>
            </a:p>
            <a:p>
              <a:r>
                <a:rPr lang="ko-KR" altLang="en-US" sz="2000" smtClean="0"/>
                <a:t>더해지게 된다</a:t>
              </a:r>
              <a:endParaRPr lang="ko-KR" altLang="en-US" sz="20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2980676" y="5303669"/>
              <a:ext cx="669291" cy="463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5934466" y="3442720"/>
            <a:ext cx="4201027" cy="780197"/>
            <a:chOff x="2980676" y="4987465"/>
            <a:chExt cx="4201027" cy="780197"/>
          </a:xfrm>
        </p:grpSpPr>
        <p:sp>
          <p:nvSpPr>
            <p:cNvPr id="15" name="TextBox 14"/>
            <p:cNvSpPr txBox="1"/>
            <p:nvPr/>
          </p:nvSpPr>
          <p:spPr>
            <a:xfrm>
              <a:off x="3649967" y="4987465"/>
              <a:ext cx="3531736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이전 연산의 결과가 누적되어</a:t>
              </a:r>
              <a:endParaRPr lang="en-US" altLang="ko-KR" sz="2000" smtClean="0"/>
            </a:p>
            <a:p>
              <a:r>
                <a:rPr lang="ko-KR" altLang="en-US" sz="2000" smtClean="0"/>
                <a:t>더해지게 된다</a:t>
              </a:r>
              <a:endParaRPr lang="ko-KR" altLang="en-US" sz="20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2980676" y="5303669"/>
              <a:ext cx="669291" cy="463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117472" y="4430684"/>
            <a:ext cx="35298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/>
            </a:lvl1pPr>
          </a:lstStyle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1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85982" y="5178567"/>
            <a:ext cx="10791489" cy="142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코드 </a:t>
            </a:r>
            <a:r>
              <a:rPr lang="en-US" altLang="ko-KR" dirty="0" smtClean="0"/>
              <a:t>for_sum_ex1.py</a:t>
            </a:r>
            <a:r>
              <a:rPr lang="ko-KR" altLang="en-US" dirty="0"/>
              <a:t>에 비해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전체 </a:t>
            </a:r>
            <a:r>
              <a:rPr lang="ko-KR" altLang="en-US" dirty="0"/>
              <a:t>수행과정을 살펴볼 수 있어 이해하기 편하다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34642"/>
              </p:ext>
            </p:extLst>
          </p:nvPr>
        </p:nvGraphicFramePr>
        <p:xfrm>
          <a:off x="985982" y="596309"/>
          <a:ext cx="6643254" cy="4031109"/>
        </p:xfrm>
        <a:graphic>
          <a:graphicData uri="http://schemas.openxmlformats.org/drawingml/2006/table">
            <a:tbl>
              <a:tblPr/>
              <a:tblGrid>
                <a:gridCol w="664325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1607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3-26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누적 덧셈의 중간 결과 출력하기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861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5041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for_sum_ex2.py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24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11):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{}, s = {}'.format(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s) 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7931134" y="596309"/>
            <a:ext cx="3120767" cy="4801277"/>
            <a:chOff x="5261709" y="4001171"/>
            <a:chExt cx="3120767" cy="4801277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3120767" cy="4801276"/>
              <a:chOff x="5586057" y="3914707"/>
              <a:chExt cx="3120767" cy="4801276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2"/>
                <a:ext cx="3120767" cy="437971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67005" y="4685295"/>
              <a:ext cx="2849118" cy="4117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1, s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2, s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3, s = 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4, s = 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5, s = 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6, s = 21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7, s = 28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8, s = 36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9, s = 45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10, s = 55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에서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55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9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조건문의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19453" cy="4021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882838"/>
            <a:ext cx="430117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파이썬은 들여쓰기가 아주 중요하다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081190" y="4826000"/>
            <a:ext cx="596900" cy="105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647825"/>
            <a:ext cx="10429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912" y="512064"/>
            <a:ext cx="11503152" cy="1449186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임의의 양의 정수를 </a:t>
            </a:r>
            <a:r>
              <a:rPr lang="ko-KR" altLang="en-US" sz="3600" dirty="0" err="1"/>
              <a:t>입력받아</a:t>
            </a:r>
            <a:r>
              <a:rPr lang="ko-KR" altLang="en-US" sz="3600" dirty="0"/>
              <a:t> </a:t>
            </a:r>
            <a:r>
              <a:rPr lang="en-US" altLang="ko-KR" sz="3600" dirty="0"/>
              <a:t>1</a:t>
            </a:r>
            <a:r>
              <a:rPr lang="ko-KR" altLang="en-US" sz="3600" dirty="0"/>
              <a:t>부터 </a:t>
            </a:r>
            <a:r>
              <a:rPr lang="en-US" altLang="ko-KR" sz="3600" dirty="0"/>
              <a:t>n</a:t>
            </a:r>
            <a:r>
              <a:rPr lang="ko-KR" altLang="en-US" sz="3600" dirty="0"/>
              <a:t>까지의 </a:t>
            </a:r>
            <a:r>
              <a:rPr lang="ko-KR" altLang="en-US" sz="3600" dirty="0" smtClean="0"/>
              <a:t>정수 </a:t>
            </a:r>
            <a:r>
              <a:rPr lang="ko-KR" altLang="en-US" sz="3600" dirty="0"/>
              <a:t>출력</a:t>
            </a:r>
            <a:br>
              <a:rPr lang="ko-KR" altLang="en-US" sz="3600" dirty="0"/>
            </a:br>
            <a:endParaRPr lang="ko-KR" altLang="en-US" sz="3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62030" y="1529181"/>
            <a:ext cx="44800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</a:pPr>
            <a:r>
              <a:rPr lang="ko-KR" altLang="en-US" sz="2400" dirty="0"/>
              <a:t>여러 가지 방식 중에서 가장 </a:t>
            </a:r>
            <a:r>
              <a:rPr lang="ko-KR" altLang="en-US" sz="2400" b="1" dirty="0"/>
              <a:t>이해하기 쉽고</a:t>
            </a:r>
            <a:r>
              <a:rPr lang="ko-KR" altLang="en-US" sz="2400" dirty="0"/>
              <a:t> 다른 사람이 </a:t>
            </a:r>
            <a:r>
              <a:rPr lang="ko-KR" altLang="en-US" sz="2400" b="1" dirty="0"/>
              <a:t>읽기 좋은 </a:t>
            </a:r>
            <a:r>
              <a:rPr lang="ko-KR" altLang="en-US" sz="2400" b="1" dirty="0" err="1"/>
              <a:t>코딩방식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02741"/>
              </p:ext>
            </p:extLst>
          </p:nvPr>
        </p:nvGraphicFramePr>
        <p:xfrm>
          <a:off x="716128" y="1782070"/>
          <a:ext cx="6643254" cy="3906260"/>
        </p:xfrm>
        <a:graphic>
          <a:graphicData uri="http://schemas.openxmlformats.org/drawingml/2006/table">
            <a:tbl>
              <a:tblPr/>
              <a:tblGrid>
                <a:gridCol w="664325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3976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3-27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사용자로부터 입력을 받은 후 누적 합계 값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737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for_sum_input1.py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593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n)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(</a:t>
                      </a:r>
                      <a:r>
                        <a:rPr lang="en-US" altLang="ko-KR" sz="1600" kern="0" spc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i+1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698438" y="3674703"/>
            <a:ext cx="4007217" cy="1735497"/>
            <a:chOff x="5261709" y="4001171"/>
            <a:chExt cx="4007217" cy="1735497"/>
          </a:xfrm>
        </p:grpSpPr>
        <p:grpSp>
          <p:nvGrpSpPr>
            <p:cNvPr id="11" name="그룹 10"/>
            <p:cNvGrpSpPr/>
            <p:nvPr/>
          </p:nvGrpSpPr>
          <p:grpSpPr>
            <a:xfrm>
              <a:off x="5261709" y="4001171"/>
              <a:ext cx="4007217" cy="1735497"/>
              <a:chOff x="5586057" y="3914707"/>
              <a:chExt cx="4007217" cy="1735497"/>
            </a:xfrm>
          </p:grpSpPr>
          <p:sp>
            <p:nvSpPr>
              <p:cNvPr id="13" name="직사각형 32"/>
              <p:cNvSpPr/>
              <p:nvPr/>
            </p:nvSpPr>
            <p:spPr>
              <a:xfrm>
                <a:off x="5586057" y="4336273"/>
                <a:ext cx="4007217" cy="131393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467005" y="4685295"/>
              <a:ext cx="365840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5050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1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488" y="600329"/>
            <a:ext cx="10515600" cy="4351338"/>
          </a:xfrm>
        </p:spPr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함수의 시작 값을 </a:t>
            </a:r>
            <a:r>
              <a:rPr lang="en-US" altLang="ko-KR" dirty="0"/>
              <a:t>1</a:t>
            </a:r>
            <a:r>
              <a:rPr lang="ko-KR" altLang="en-US" dirty="0"/>
              <a:t>로 하고 마지막 값을 </a:t>
            </a:r>
            <a:r>
              <a:rPr lang="en-US" altLang="ko-KR" dirty="0"/>
              <a:t>n+1</a:t>
            </a:r>
            <a:r>
              <a:rPr lang="ko-KR" altLang="en-US" dirty="0"/>
              <a:t>로 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정수를 </a:t>
            </a:r>
            <a:r>
              <a:rPr lang="ko-KR" altLang="en-US" dirty="0" smtClean="0"/>
              <a:t>더하기</a:t>
            </a: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85345"/>
              </p:ext>
            </p:extLst>
          </p:nvPr>
        </p:nvGraphicFramePr>
        <p:xfrm>
          <a:off x="856488" y="1689014"/>
          <a:ext cx="8015664" cy="3387991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1687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3-28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사용자로부터 입력을 받은 후 누적 합계 값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581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for_sum_input2.py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956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합계를 구할 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s +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{}'.format(n, 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56488" y="5108597"/>
            <a:ext cx="8015664" cy="1396977"/>
            <a:chOff x="5261709" y="3974649"/>
            <a:chExt cx="6085243" cy="2337252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3974649"/>
              <a:ext cx="6085243" cy="2337252"/>
              <a:chOff x="5586057" y="3888185"/>
              <a:chExt cx="6085243" cy="2337252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454030"/>
                <a:ext cx="6085243" cy="177140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888185"/>
                <a:ext cx="1280480" cy="56584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합계를 구할 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100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부터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까지의 합은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5050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8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3.5.2 </a:t>
            </a:r>
            <a:r>
              <a:rPr lang="ko-KR" altLang="en-US" dirty="0" err="1" smtClean="0"/>
              <a:t>팩토리얼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factorial</a:t>
            </a:r>
            <a:r>
              <a:rPr lang="ko-KR" altLang="en-US" baseline="30000" dirty="0" smtClean="0"/>
              <a:t> </a:t>
            </a:r>
            <a:r>
              <a:rPr lang="ko-KR" altLang="en-US" dirty="0"/>
              <a:t>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 smtClean="0"/>
              <a:t>n</a:t>
            </a:r>
            <a:r>
              <a:rPr lang="ko-KR" altLang="en-US" sz="2500" dirty="0"/>
              <a:t>이 임의의 </a:t>
            </a:r>
            <a:r>
              <a:rPr lang="ko-KR" altLang="en-US" sz="2500"/>
              <a:t>자연수 </a:t>
            </a:r>
            <a:r>
              <a:rPr lang="ko-KR" altLang="en-US" sz="2500" smtClean="0"/>
              <a:t>일때 </a:t>
            </a:r>
            <a:r>
              <a:rPr lang="en-US" altLang="ko-KR" sz="2500" dirty="0"/>
              <a:t>1</a:t>
            </a:r>
            <a:r>
              <a:rPr lang="ko-KR" altLang="en-US" sz="2500" dirty="0"/>
              <a:t>에서 </a:t>
            </a:r>
            <a:r>
              <a:rPr lang="en-US" altLang="ko-KR" sz="2500" dirty="0"/>
              <a:t>n</a:t>
            </a:r>
            <a:r>
              <a:rPr lang="ko-KR" altLang="en-US" sz="2500" dirty="0"/>
              <a:t>까지의 모든 자연수를 </a:t>
            </a:r>
            <a:r>
              <a:rPr lang="ko-KR" altLang="en-US" sz="2500"/>
              <a:t>곱한 </a:t>
            </a:r>
            <a:r>
              <a:rPr lang="ko-KR" altLang="en-US" sz="2500" smtClean="0"/>
              <a:t>값이다</a:t>
            </a:r>
            <a:r>
              <a:rPr lang="en-US" altLang="ko-KR" sz="2500" smtClean="0"/>
              <a:t>.</a:t>
            </a:r>
            <a:endParaRPr lang="ko-KR" altLang="en-US" sz="2500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80592" y="2869322"/>
            <a:ext cx="13277893" cy="91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18062672" descr="EMB0000158c3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92" y="3326523"/>
            <a:ext cx="7085351" cy="9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359382" y="858433"/>
            <a:ext cx="4733544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smtClean="0"/>
              <a:t>변수 </a:t>
            </a:r>
            <a:r>
              <a:rPr lang="en-US" altLang="ko-KR" dirty="0" smtClean="0"/>
              <a:t>fact</a:t>
            </a:r>
            <a:r>
              <a:rPr lang="ko-KR" altLang="en-US" dirty="0"/>
              <a:t>의 초기 값은 </a:t>
            </a:r>
            <a:r>
              <a:rPr lang="en-US" altLang="ko-KR" dirty="0"/>
              <a:t>1</a:t>
            </a:r>
            <a:r>
              <a:rPr lang="ko-KR" altLang="en-US" dirty="0"/>
              <a:t>로 두고 덧셈</a:t>
            </a:r>
            <a:r>
              <a:rPr lang="en-US" altLang="ko-KR" dirty="0"/>
              <a:t>(+) </a:t>
            </a:r>
            <a:r>
              <a:rPr lang="ko-KR" altLang="en-US" dirty="0"/>
              <a:t>연산 대신 곱셈</a:t>
            </a:r>
            <a:r>
              <a:rPr lang="en-US" altLang="ko-KR" dirty="0"/>
              <a:t>(*) </a:t>
            </a:r>
            <a:r>
              <a:rPr lang="ko-KR" altLang="en-US" dirty="0"/>
              <a:t>연산을 </a:t>
            </a:r>
            <a:r>
              <a:rPr lang="en-US" altLang="ko-KR" dirty="0"/>
              <a:t>for</a:t>
            </a:r>
            <a:r>
              <a:rPr lang="ko-KR" altLang="en-US" dirty="0"/>
              <a:t>문 안에서 사용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61889"/>
              </p:ext>
            </p:extLst>
          </p:nvPr>
        </p:nvGraphicFramePr>
        <p:xfrm>
          <a:off x="716128" y="858433"/>
          <a:ext cx="6643254" cy="3845560"/>
        </p:xfrm>
        <a:graphic>
          <a:graphicData uri="http://schemas.openxmlformats.org/drawingml/2006/table">
            <a:tbl>
              <a:tblPr/>
              <a:tblGrid>
                <a:gridCol w="664325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3976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3-29 : for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반복문을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이용한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팩토리얼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(5!)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계산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86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for_factorial.py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593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fact =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range(1, n+1):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fact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fact *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print('{}! = {}'.format(n, fact))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5801560" y="4751042"/>
            <a:ext cx="5744342" cy="1583082"/>
            <a:chOff x="5261709" y="3849739"/>
            <a:chExt cx="5744342" cy="2246632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3849739"/>
              <a:ext cx="5133141" cy="2246632"/>
              <a:chOff x="5586057" y="3763275"/>
              <a:chExt cx="5133141" cy="2246632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8" y="4336273"/>
                <a:ext cx="5133140" cy="167363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763275"/>
                <a:ext cx="1490563" cy="56501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수를 입력하세요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5! = 120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457325"/>
            <a:ext cx="10420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3.5.3 for </a:t>
            </a:r>
            <a:r>
              <a:rPr lang="ko-KR" altLang="en-US" dirty="0"/>
              <a:t>문과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5280"/>
            <a:ext cx="10792968" cy="4351338"/>
          </a:xfrm>
        </p:spPr>
        <p:txBody>
          <a:bodyPr/>
          <a:lstStyle/>
          <a:p>
            <a:r>
              <a:rPr lang="en-US" altLang="ko-KR" dirty="0"/>
              <a:t>for in </a:t>
            </a:r>
            <a:r>
              <a:rPr lang="ko-KR" altLang="en-US" dirty="0"/>
              <a:t>구문</a:t>
            </a: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키워드 </a:t>
            </a:r>
            <a:r>
              <a:rPr lang="en-US" altLang="ko-KR" dirty="0"/>
              <a:t>for </a:t>
            </a:r>
            <a:r>
              <a:rPr lang="ko-KR" altLang="en-US" dirty="0"/>
              <a:t>와 </a:t>
            </a:r>
            <a:r>
              <a:rPr lang="en-US" altLang="ko-KR" dirty="0"/>
              <a:t>in </a:t>
            </a:r>
            <a:r>
              <a:rPr lang="ko-KR" altLang="en-US" dirty="0"/>
              <a:t>사이에 계속 새롭게 할당할 변수 </a:t>
            </a:r>
            <a:r>
              <a:rPr lang="en-US" altLang="ko-KR" dirty="0"/>
              <a:t>n</a:t>
            </a:r>
            <a:r>
              <a:rPr lang="ko-KR" altLang="en-US" dirty="0"/>
              <a:t>을 선언</a:t>
            </a:r>
          </a:p>
          <a:p>
            <a:pPr lvl="1"/>
            <a:r>
              <a:rPr lang="en-US" altLang="ko-KR" dirty="0"/>
              <a:t>in </a:t>
            </a:r>
            <a:r>
              <a:rPr lang="ko-KR" altLang="en-US" dirty="0"/>
              <a:t>뒤에 리스트 </a:t>
            </a:r>
            <a:r>
              <a:rPr lang="ko-KR" altLang="en-US" dirty="0" err="1"/>
              <a:t>자료형을</a:t>
            </a:r>
            <a:r>
              <a:rPr lang="ko-KR" altLang="en-US" dirty="0"/>
              <a:t> 넣어 </a:t>
            </a:r>
            <a:r>
              <a:rPr lang="ko-KR" altLang="en-US" dirty="0" smtClean="0"/>
              <a:t>리스트를 </a:t>
            </a:r>
            <a:r>
              <a:rPr lang="ko-KR" altLang="en-US" dirty="0"/>
              <a:t>차례대로 순회하는 실행이 가능</a:t>
            </a:r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63006" y="2794652"/>
            <a:ext cx="16433687" cy="37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293918" y="3042903"/>
            <a:ext cx="5608400" cy="3363624"/>
            <a:chOff x="3293918" y="3042903"/>
            <a:chExt cx="5608400" cy="33636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3918" y="3042903"/>
              <a:ext cx="5608400" cy="336362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172075" y="5172075"/>
              <a:ext cx="40005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2050" y="5688141"/>
              <a:ext cx="200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7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4132" y="4980000"/>
            <a:ext cx="10792968" cy="14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 in </a:t>
            </a:r>
            <a:r>
              <a:rPr lang="ko-KR" altLang="en-US" dirty="0"/>
              <a:t>구문의 </a:t>
            </a:r>
            <a:r>
              <a:rPr lang="en-US" altLang="ko-KR" dirty="0"/>
              <a:t>in </a:t>
            </a:r>
            <a:r>
              <a:rPr lang="ko-KR" altLang="en-US" dirty="0"/>
              <a:t>다음에 범위를 지정하는 함수 </a:t>
            </a:r>
            <a:r>
              <a:rPr lang="en-US" altLang="ko-KR" dirty="0"/>
              <a:t>range()</a:t>
            </a:r>
            <a:r>
              <a:rPr lang="ko-KR" altLang="en-US" dirty="0"/>
              <a:t>가 아닌 </a:t>
            </a:r>
            <a:r>
              <a:rPr lang="en-US" altLang="ko-KR" dirty="0"/>
              <a:t>numbers </a:t>
            </a:r>
            <a:r>
              <a:rPr lang="ko-KR" altLang="en-US" dirty="0"/>
              <a:t>라는 </a:t>
            </a:r>
            <a:r>
              <a:rPr lang="ko-KR" altLang="en-US" dirty="0" smtClean="0"/>
              <a:t>리스트가 있음</a:t>
            </a:r>
            <a:endParaRPr lang="ko-KR" altLang="en-US" dirty="0"/>
          </a:p>
          <a:p>
            <a:r>
              <a:rPr lang="ko-KR" altLang="en-US" dirty="0"/>
              <a:t>실수 리스트도 </a:t>
            </a:r>
            <a:r>
              <a:rPr lang="en-US" altLang="ko-KR" dirty="0"/>
              <a:t>for in</a:t>
            </a:r>
            <a:r>
              <a:rPr lang="ko-KR" altLang="en-US" dirty="0"/>
              <a:t>문을 통해 순회가 가능</a:t>
            </a:r>
          </a:p>
          <a:p>
            <a:endParaRPr lang="ko-KR" altLang="en-US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544"/>
              </p:ext>
            </p:extLst>
          </p:nvPr>
        </p:nvGraphicFramePr>
        <p:xfrm>
          <a:off x="834132" y="466969"/>
          <a:ext cx="5392913" cy="2776542"/>
        </p:xfrm>
        <a:graphic>
          <a:graphicData uri="http://schemas.openxmlformats.org/drawingml/2006/table">
            <a:tbl>
              <a:tblPr/>
              <a:tblGrid>
                <a:gridCol w="539291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3-30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리스트의 정수 객체 순회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for_in_numbers.py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numbers = [11, 22, 33, 44, 55,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n in numbers: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834132" y="3384640"/>
            <a:ext cx="5150885" cy="1098193"/>
            <a:chOff x="5261709" y="4001171"/>
            <a:chExt cx="5065411" cy="1098193"/>
          </a:xfrm>
        </p:grpSpPr>
        <p:grpSp>
          <p:nvGrpSpPr>
            <p:cNvPr id="16" name="그룹 15"/>
            <p:cNvGrpSpPr/>
            <p:nvPr/>
          </p:nvGrpSpPr>
          <p:grpSpPr>
            <a:xfrm>
              <a:off x="5261709" y="4001171"/>
              <a:ext cx="3793922" cy="1098193"/>
              <a:chOff x="5586057" y="3914707"/>
              <a:chExt cx="3793922" cy="1098193"/>
            </a:xfrm>
          </p:grpSpPr>
          <p:sp>
            <p:nvSpPr>
              <p:cNvPr id="18" name="직사각형 32"/>
              <p:cNvSpPr/>
              <p:nvPr/>
            </p:nvSpPr>
            <p:spPr>
              <a:xfrm>
                <a:off x="5586058" y="4336274"/>
                <a:ext cx="3793921" cy="67662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5499720" y="4549672"/>
              <a:ext cx="4827400" cy="421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11 22 33 44 55 66 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1729"/>
              </p:ext>
            </p:extLst>
          </p:nvPr>
        </p:nvGraphicFramePr>
        <p:xfrm>
          <a:off x="6449841" y="466969"/>
          <a:ext cx="5392913" cy="2776542"/>
        </p:xfrm>
        <a:graphic>
          <a:graphicData uri="http://schemas.openxmlformats.org/drawingml/2006/table">
            <a:tbl>
              <a:tblPr/>
              <a:tblGrid>
                <a:gridCol w="539291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3-31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리스트의 실수 객체 순회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for_in_f_numbers.py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f_numbers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[1.1, 2.5, 3.7, 5.6, 9.2, 11.3,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6.8]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f in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f_numbers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print(f,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449841" y="3384640"/>
            <a:ext cx="5036584" cy="1177835"/>
            <a:chOff x="5261709" y="4001171"/>
            <a:chExt cx="4953007" cy="1177835"/>
          </a:xfrm>
        </p:grpSpPr>
        <p:grpSp>
          <p:nvGrpSpPr>
            <p:cNvPr id="22" name="그룹 21"/>
            <p:cNvGrpSpPr/>
            <p:nvPr/>
          </p:nvGrpSpPr>
          <p:grpSpPr>
            <a:xfrm>
              <a:off x="5261709" y="4001171"/>
              <a:ext cx="3612261" cy="1177835"/>
              <a:chOff x="5586057" y="3914707"/>
              <a:chExt cx="3612261" cy="1177835"/>
            </a:xfrm>
          </p:grpSpPr>
          <p:sp>
            <p:nvSpPr>
              <p:cNvPr id="24" name="직사각형 32"/>
              <p:cNvSpPr/>
              <p:nvPr/>
            </p:nvSpPr>
            <p:spPr>
              <a:xfrm>
                <a:off x="5586058" y="4336273"/>
                <a:ext cx="3612260" cy="75626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5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5387316" y="4558229"/>
              <a:ext cx="4827400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1.1 2.5 3.7 5.6 9.2 11.3 6.8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8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65047" y="1101729"/>
            <a:ext cx="10792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</a:t>
            </a:r>
            <a:r>
              <a:rPr lang="ko-KR" altLang="en-US" dirty="0"/>
              <a:t>문을 이용하며 문자열을 원소로 가지는 리스트의 원소들을 출력</a:t>
            </a:r>
          </a:p>
          <a:p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49265"/>
              </p:ext>
            </p:extLst>
          </p:nvPr>
        </p:nvGraphicFramePr>
        <p:xfrm>
          <a:off x="765047" y="2479512"/>
          <a:ext cx="5940553" cy="2895068"/>
        </p:xfrm>
        <a:graphic>
          <a:graphicData uri="http://schemas.openxmlformats.org/drawingml/2006/table">
            <a:tbl>
              <a:tblPr/>
              <a:tblGrid>
                <a:gridCol w="594055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445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3-32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이용한 리스트의 문자열 객체 순회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029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441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for_in_str_list.py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8461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summer_fruits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수박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참외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체리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포도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fruit in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summer_fruits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print(fruit,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119502" y="4019365"/>
            <a:ext cx="3857941" cy="1238435"/>
            <a:chOff x="5261709" y="4001171"/>
            <a:chExt cx="3793922" cy="1355215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3793922" cy="1355215"/>
              <a:chOff x="5586057" y="3914707"/>
              <a:chExt cx="3793922" cy="1355215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8" y="4336273"/>
                <a:ext cx="3793921" cy="93364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99720" y="4677644"/>
              <a:ext cx="29108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수박 참외 체리 포도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6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765047" y="792048"/>
            <a:ext cx="10792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누적 덧셈의 기능을 활용하여 리스트 내에 있는 정수 항목 값들의 합을 구하는 프로그램</a:t>
            </a:r>
          </a:p>
          <a:p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07143"/>
              </p:ext>
            </p:extLst>
          </p:nvPr>
        </p:nvGraphicFramePr>
        <p:xfrm>
          <a:off x="765047" y="1946214"/>
          <a:ext cx="8015664" cy="299247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3-33 :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 항목내 정수 값들의 누적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numbers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n in numbers: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s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n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항목 값의 합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65047" y="5049406"/>
            <a:ext cx="6085243" cy="1107959"/>
            <a:chOff x="5261709" y="4001171"/>
            <a:chExt cx="6085243" cy="1107959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1107959"/>
              <a:chOff x="5586057" y="3914707"/>
              <a:chExt cx="6085243" cy="1107959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4"/>
                <a:ext cx="6085243" cy="68639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28904" y="4488792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리스트 항목 값의 합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150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912" y="4020185"/>
            <a:ext cx="10515600" cy="2202815"/>
          </a:xfrm>
        </p:spPr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상황 </a:t>
            </a:r>
            <a:r>
              <a:rPr lang="en-US" altLang="ko-KR" dirty="0"/>
              <a:t>1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</a:t>
            </a:r>
            <a:r>
              <a:rPr lang="ko-KR" altLang="en-US" dirty="0"/>
              <a:t>콜론</a:t>
            </a:r>
            <a:r>
              <a:rPr lang="en-US" altLang="ko-KR" dirty="0"/>
              <a:t>(:)</a:t>
            </a:r>
            <a:r>
              <a:rPr lang="ko-KR" altLang="en-US" dirty="0"/>
              <a:t>앞에 나타나는 </a:t>
            </a:r>
            <a:r>
              <a:rPr lang="ko-KR" altLang="en-US" dirty="0" err="1"/>
              <a:t>조건문</a:t>
            </a:r>
            <a:r>
              <a:rPr lang="ko-KR" altLang="en-US" dirty="0"/>
              <a:t> 절에서 </a:t>
            </a:r>
            <a:r>
              <a:rPr lang="en-US" altLang="ko-KR" dirty="0"/>
              <a:t>&lt; </a:t>
            </a:r>
            <a:r>
              <a:rPr lang="ko-KR" altLang="en-US" dirty="0"/>
              <a:t>연산자를 이용해 나이</a:t>
            </a:r>
            <a:r>
              <a:rPr lang="en-US" altLang="ko-KR" dirty="0"/>
              <a:t>(age)</a:t>
            </a:r>
            <a:r>
              <a:rPr lang="ko-KR" altLang="en-US" dirty="0"/>
              <a:t>가 </a:t>
            </a:r>
            <a:r>
              <a:rPr lang="en-US" altLang="ko-KR" dirty="0"/>
              <a:t>20</a:t>
            </a:r>
            <a:r>
              <a:rPr lang="ko-KR" altLang="en-US" dirty="0"/>
              <a:t>세 미만인 경우에만 </a:t>
            </a:r>
            <a:r>
              <a:rPr lang="en-US" altLang="ko-KR" dirty="0"/>
              <a:t>print</a:t>
            </a:r>
            <a:r>
              <a:rPr lang="en-US" altLang="ko-KR"/>
              <a:t>(‘</a:t>
            </a:r>
            <a:r>
              <a:rPr lang="ko-KR" altLang="en-US" smtClean="0"/>
              <a:t>청소년 </a:t>
            </a:r>
            <a:r>
              <a:rPr lang="ko-KR" altLang="en-US" dirty="0"/>
              <a:t>할인’</a:t>
            </a:r>
            <a:r>
              <a:rPr lang="en-US" altLang="ko-KR" dirty="0"/>
              <a:t>)</a:t>
            </a:r>
            <a:r>
              <a:rPr lang="ko-KR" altLang="en-US" dirty="0"/>
              <a:t>이라는 코드를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/>
              <a:t>상황 </a:t>
            </a:r>
            <a:r>
              <a:rPr lang="en-US" altLang="ko-KR" dirty="0"/>
              <a:t>2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절에서 </a:t>
            </a:r>
            <a:r>
              <a:rPr lang="en-US" altLang="ko-KR" dirty="0"/>
              <a:t>&gt;= </a:t>
            </a:r>
            <a:r>
              <a:rPr lang="ko-KR" altLang="en-US" dirty="0"/>
              <a:t>연산자를 이용해 걸음</a:t>
            </a:r>
            <a:r>
              <a:rPr lang="en-US" altLang="ko-KR" dirty="0"/>
              <a:t>(</a:t>
            </a:r>
            <a:r>
              <a:rPr lang="en-US" altLang="ko-KR" dirty="0" err="1"/>
              <a:t>walk_count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1,000 </a:t>
            </a:r>
            <a:r>
              <a:rPr lang="ko-KR" altLang="en-US" dirty="0"/>
              <a:t>이상이 되면 </a:t>
            </a:r>
            <a:r>
              <a:rPr lang="en-US" altLang="ko-KR" dirty="0"/>
              <a:t>print(‘</a:t>
            </a:r>
            <a:r>
              <a:rPr lang="ko-KR" altLang="en-US" dirty="0"/>
              <a:t>목표 달성’</a:t>
            </a:r>
            <a:r>
              <a:rPr lang="en-US" altLang="ko-KR" dirty="0"/>
              <a:t>)</a:t>
            </a:r>
            <a:r>
              <a:rPr lang="ko-KR" altLang="en-US" dirty="0"/>
              <a:t>이라는 </a:t>
            </a:r>
            <a:r>
              <a:rPr lang="ko-KR" altLang="en-US"/>
              <a:t>코드를 </a:t>
            </a:r>
            <a:r>
              <a:rPr lang="ko-KR" altLang="en-US" smtClean="0"/>
              <a:t>실행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_x181976736" descr="EMB00000c8828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81" y="1031684"/>
            <a:ext cx="9159061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048" y="984377"/>
            <a:ext cx="10515600" cy="4351338"/>
          </a:xfrm>
        </p:spPr>
        <p:txBody>
          <a:bodyPr/>
          <a:lstStyle/>
          <a:p>
            <a:r>
              <a:rPr lang="ko-KR" altLang="en-US" dirty="0"/>
              <a:t>리스트 원소들의 합은 </a:t>
            </a:r>
            <a:r>
              <a:rPr lang="en-US" altLang="ko-KR" dirty="0"/>
              <a:t>for </a:t>
            </a:r>
            <a:r>
              <a:rPr lang="ko-KR" altLang="en-US" dirty="0"/>
              <a:t>문을 사용하지 않고 </a:t>
            </a:r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sum()</a:t>
            </a:r>
            <a:r>
              <a:rPr lang="ko-KR" altLang="en-US" dirty="0"/>
              <a:t>을 사용하여 간편하게 합계를 구하는 것도 가능</a:t>
            </a:r>
          </a:p>
          <a:p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592"/>
              </p:ext>
            </p:extLst>
          </p:nvPr>
        </p:nvGraphicFramePr>
        <p:xfrm>
          <a:off x="765048" y="2057679"/>
          <a:ext cx="8015664" cy="2467279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8295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3-34 : sum()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함수의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17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601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for_sum2.py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4024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numbers = [10, 20, 30, 40,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항목 값의 합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sum(numbers))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65048" y="4720319"/>
            <a:ext cx="6085243" cy="1013313"/>
            <a:chOff x="5261709" y="4001171"/>
            <a:chExt cx="6085243" cy="1107959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107959"/>
              <a:chOff x="5586057" y="3914707"/>
              <a:chExt cx="6085243" cy="1107959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68639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381279" y="4481537"/>
              <a:ext cx="5539047" cy="423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리스트 항목 값의 합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150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41964"/>
            <a:ext cx="10515600" cy="2934999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 smtClean="0"/>
              <a:t>list</a:t>
            </a:r>
            <a:r>
              <a:rPr lang="en-US" altLang="ko-KR" dirty="0"/>
              <a:t>() </a:t>
            </a:r>
            <a:r>
              <a:rPr lang="ko-KR" altLang="en-US" dirty="0"/>
              <a:t>함수를 이용하여 리스트 객체로 만드는 것이 가능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82571"/>
              </p:ext>
            </p:extLst>
          </p:nvPr>
        </p:nvGraphicFramePr>
        <p:xfrm>
          <a:off x="838200" y="805884"/>
          <a:ext cx="9182102" cy="165098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5887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0921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print('1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까지의 합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:', sum(range(1, 101)))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합 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5050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62585"/>
              </p:ext>
            </p:extLst>
          </p:nvPr>
        </p:nvGraphicFramePr>
        <p:xfrm>
          <a:off x="838200" y="4301847"/>
          <a:ext cx="9182102" cy="176511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578215369"/>
                    </a:ext>
                  </a:extLst>
                </a:gridCol>
              </a:tblGrid>
              <a:tr h="55887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대화형 모드를 통한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자료형의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015489"/>
                  </a:ext>
                </a:extLst>
              </a:tr>
              <a:tr h="10921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'Hello'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list(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['H', 'e', 'l', 'l', 'o']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18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0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38200" y="821411"/>
            <a:ext cx="10515600" cy="349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문자열 ‘</a:t>
            </a:r>
            <a:r>
              <a:rPr lang="en-US" altLang="ko-KR" dirty="0"/>
              <a:t>Hello’</a:t>
            </a:r>
            <a:r>
              <a:rPr lang="ko-KR" altLang="en-US" dirty="0"/>
              <a:t>를 </a:t>
            </a:r>
            <a:r>
              <a:rPr lang="en-US" altLang="ko-KR" dirty="0"/>
              <a:t>list() </a:t>
            </a:r>
            <a:r>
              <a:rPr lang="ko-KR" altLang="en-US" dirty="0"/>
              <a:t>함수로 형 변환시켜 문자 원소들을 리스트로 만드는 것이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fontAlgn="base"/>
            <a:r>
              <a:rPr lang="en-US" altLang="ko-KR" dirty="0"/>
              <a:t>for in </a:t>
            </a:r>
            <a:r>
              <a:rPr lang="ko-KR" altLang="en-US" dirty="0"/>
              <a:t>구문 뒤에 문자열을 위치시켜 문자 단위로 분리해 순회할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72117"/>
              </p:ext>
            </p:extLst>
          </p:nvPr>
        </p:nvGraphicFramePr>
        <p:xfrm>
          <a:off x="838200" y="3006969"/>
          <a:ext cx="5920920" cy="1956706"/>
        </p:xfrm>
        <a:graphic>
          <a:graphicData uri="http://schemas.openxmlformats.org/drawingml/2006/table">
            <a:tbl>
              <a:tblPr/>
              <a:tblGrid>
                <a:gridCol w="592092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723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3-35 : for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반복문에서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문자열의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674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284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for_in_hello.py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0220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'Hello':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print(ch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5212054"/>
            <a:ext cx="4673861" cy="1036348"/>
            <a:chOff x="5257247" y="4001171"/>
            <a:chExt cx="4673861" cy="971222"/>
          </a:xfrm>
        </p:grpSpPr>
        <p:grpSp>
          <p:nvGrpSpPr>
            <p:cNvPr id="8" name="그룹 7"/>
            <p:cNvGrpSpPr/>
            <p:nvPr/>
          </p:nvGrpSpPr>
          <p:grpSpPr>
            <a:xfrm>
              <a:off x="5257247" y="4001171"/>
              <a:ext cx="4673861" cy="971222"/>
              <a:chOff x="5581595" y="3914707"/>
              <a:chExt cx="4673861" cy="971222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1595" y="4336274"/>
                <a:ext cx="4673861" cy="54965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81280" y="4488583"/>
              <a:ext cx="4254347" cy="39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 e l l o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b="1" baseline="30000" dirty="0">
                <a:solidFill>
                  <a:schemeClr val="accent5"/>
                </a:solidFill>
              </a:rPr>
              <a:t>nested for loop 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 안에 </a:t>
            </a:r>
            <a:r>
              <a:rPr lang="en-US" altLang="ko-KR" dirty="0"/>
              <a:t>for</a:t>
            </a:r>
            <a:r>
              <a:rPr lang="ko-KR" altLang="en-US" dirty="0"/>
              <a:t>문을 다시 넣음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구구단의 구조에 대해 살펴보면</a:t>
            </a:r>
            <a:r>
              <a:rPr lang="en-US" altLang="ko-KR" dirty="0"/>
              <a:t>, 2~9</a:t>
            </a:r>
            <a:r>
              <a:rPr lang="ko-KR" altLang="en-US" dirty="0"/>
              <a:t>단까지 있으며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를 단마다 곱하여 </a:t>
            </a:r>
            <a:r>
              <a:rPr lang="ko-KR" altLang="en-US" dirty="0" smtClean="0"/>
              <a:t>화면에 출력함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이를 구현하기 위해서는 </a:t>
            </a:r>
            <a:r>
              <a:rPr lang="en-US" altLang="ko-KR" dirty="0"/>
              <a:t>for </a:t>
            </a:r>
            <a:r>
              <a:rPr lang="ko-KR" altLang="en-US" dirty="0"/>
              <a:t>문 안에 </a:t>
            </a:r>
            <a:r>
              <a:rPr lang="en-US" altLang="ko-KR" dirty="0"/>
              <a:t>for </a:t>
            </a:r>
            <a:r>
              <a:rPr lang="ko-KR" altLang="en-US" dirty="0"/>
              <a:t>문을 다시 넣는 </a:t>
            </a:r>
            <a:r>
              <a:rPr lang="ko-KR" altLang="en-US" b="1" dirty="0"/>
              <a:t>이중 </a:t>
            </a:r>
            <a:r>
              <a:rPr lang="en-US" altLang="ko-KR" b="1" dirty="0"/>
              <a:t>for</a:t>
            </a:r>
            <a:r>
              <a:rPr lang="ko-KR" altLang="en-US" b="1" dirty="0" smtClean="0"/>
              <a:t>문</a:t>
            </a:r>
            <a:r>
              <a:rPr lang="ko-KR" altLang="en-US" dirty="0" smtClean="0"/>
              <a:t>이 </a:t>
            </a:r>
            <a:r>
              <a:rPr lang="ko-KR" altLang="en-US" dirty="0"/>
              <a:t>필요</a:t>
            </a:r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54714"/>
              </p:ext>
            </p:extLst>
          </p:nvPr>
        </p:nvGraphicFramePr>
        <p:xfrm>
          <a:off x="987857" y="232702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3-36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중첩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사용한 구구단 출력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double_for.py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range(2, 10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          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외부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루프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 in range(1, 10):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내부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루프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('{}*{} = {:2d}'.format(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*j),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print()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내부 루프 수행 후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줄바꿈을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함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987857" y="3101673"/>
            <a:ext cx="7498596" cy="3638174"/>
            <a:chOff x="5261709" y="4001171"/>
            <a:chExt cx="6085243" cy="3638174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3638174"/>
              <a:chOff x="5586057" y="3914707"/>
              <a:chExt cx="6085243" cy="3638174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2"/>
                <a:ext cx="6085243" cy="321660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72746" y="4510634"/>
              <a:ext cx="5663169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2*1= 2 2*2= 4 2*3= 6 2*4= 8 2*5=10 2*6=12 2*7=14 2*8=16 2*9=18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3*1= 3 3*2= 6 3*3= 9 3*4=12 3*5=15 3*6=18 3*7=21 3*8=24 3*9=27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4*1= 4 4*2= 8 4*3=12 4*4=16 4*5=20 4*6=24 4*7=28 4*8=32 4*9=36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5*1= 5 5*2=10 5*3=15 5*4=20 5*5=25 5*6=30 5*7=35 5*8=40 5*9=45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6*1= 6 6*2=12 6*3=18 6*4=24 6*5=30 6*6=36 6*7=42 6*8=48 6*9=54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7*1= 7 7*2=14 7*3=21 7*4=28 7*5=35 7*6=42 7*7=49 7*8=56 7*9=63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8*1= 8 8*2=16 8*3=24 8*4=32 8*5=40 8*6=48 8*7=56 8*8=64 8*9=72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9*1= 9 9*2=18 9*3=27 9*4=36 9*5=45 9*6=54 9*7=63 9*8=72 9*9=81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7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5744"/>
            <a:ext cx="10515600" cy="4363661"/>
          </a:xfrm>
        </p:spPr>
        <p:txBody>
          <a:bodyPr/>
          <a:lstStyle/>
          <a:p>
            <a:r>
              <a:rPr lang="en-US" altLang="ko-KR" dirty="0"/>
              <a:t>double_for.py</a:t>
            </a:r>
            <a:r>
              <a:rPr lang="ko-KR" altLang="en-US" dirty="0"/>
              <a:t>의 이중 </a:t>
            </a:r>
            <a:r>
              <a:rPr lang="en-US" altLang="ko-KR" dirty="0"/>
              <a:t>for </a:t>
            </a:r>
            <a:r>
              <a:rPr lang="ko-KR" altLang="en-US" dirty="0"/>
              <a:t>루프는 </a:t>
            </a:r>
            <a:r>
              <a:rPr lang="ko-KR" altLang="en-US" dirty="0" smtClean="0"/>
              <a:t>내부 </a:t>
            </a:r>
            <a:r>
              <a:rPr lang="ko-KR" altLang="en-US" dirty="0"/>
              <a:t>루프와 외부 루프를 </a:t>
            </a:r>
            <a:r>
              <a:rPr lang="ko-KR" altLang="en-US" dirty="0" smtClean="0"/>
              <a:t>가짐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0312" y="2417737"/>
            <a:ext cx="12747410" cy="8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254334448" descr="EMB0000158c3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12" y="2174143"/>
            <a:ext cx="10042902" cy="185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488" y="674796"/>
            <a:ext cx="10515600" cy="5557031"/>
          </a:xfrm>
        </p:spPr>
        <p:txBody>
          <a:bodyPr/>
          <a:lstStyle/>
          <a:p>
            <a:r>
              <a:rPr lang="ko-KR" altLang="en-US" dirty="0"/>
              <a:t>루프의 </a:t>
            </a:r>
            <a:r>
              <a:rPr lang="ko-KR" altLang="en-US" dirty="0" err="1"/>
              <a:t>실행구조를</a:t>
            </a:r>
            <a:r>
              <a:rPr lang="ko-KR" altLang="en-US" dirty="0"/>
              <a:t> </a:t>
            </a:r>
            <a:r>
              <a:rPr lang="ko-KR" altLang="en-US" dirty="0" smtClean="0"/>
              <a:t>표로 나타내어 보기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6249"/>
              </p:ext>
            </p:extLst>
          </p:nvPr>
        </p:nvGraphicFramePr>
        <p:xfrm>
          <a:off x="856488" y="1489266"/>
          <a:ext cx="8773527" cy="4617120"/>
        </p:xfrm>
        <a:graphic>
          <a:graphicData uri="http://schemas.openxmlformats.org/drawingml/2006/table">
            <a:tbl>
              <a:tblPr/>
              <a:tblGrid>
                <a:gridCol w="1815831">
                  <a:extLst>
                    <a:ext uri="{9D8B030D-6E8A-4147-A177-3AD203B41FA5}">
                      <a16:colId xmlns:a16="http://schemas.microsoft.com/office/drawing/2014/main" xmlns="" val="1810292187"/>
                    </a:ext>
                  </a:extLst>
                </a:gridCol>
                <a:gridCol w="1815831">
                  <a:extLst>
                    <a:ext uri="{9D8B030D-6E8A-4147-A177-3AD203B41FA5}">
                      <a16:colId xmlns:a16="http://schemas.microsoft.com/office/drawing/2014/main" xmlns="" val="230404436"/>
                    </a:ext>
                  </a:extLst>
                </a:gridCol>
                <a:gridCol w="1815831">
                  <a:extLst>
                    <a:ext uri="{9D8B030D-6E8A-4147-A177-3AD203B41FA5}">
                      <a16:colId xmlns:a16="http://schemas.microsoft.com/office/drawing/2014/main" xmlns="" val="1627280381"/>
                    </a:ext>
                  </a:extLst>
                </a:gridCol>
                <a:gridCol w="1510203">
                  <a:extLst>
                    <a:ext uri="{9D8B030D-6E8A-4147-A177-3AD203B41FA5}">
                      <a16:colId xmlns:a16="http://schemas.microsoft.com/office/drawing/2014/main" xmlns="" val="3247540529"/>
                    </a:ext>
                  </a:extLst>
                </a:gridCol>
                <a:gridCol w="1815831">
                  <a:extLst>
                    <a:ext uri="{9D8B030D-6E8A-4147-A177-3AD203B41FA5}">
                      <a16:colId xmlns:a16="http://schemas.microsoft.com/office/drawing/2014/main" xmlns="" val="992875018"/>
                    </a:ext>
                  </a:extLst>
                </a:gridCol>
              </a:tblGrid>
              <a:tr h="4617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2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 = 3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 = 4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때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 = 9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58473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1 : 2 * 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1 : 3 *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1 : 4 *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1 : 9 *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4946960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2 : 2 * 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2 : 3 *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2 : 4 *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2 : 9 *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092562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3 : 2 * 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3 : 3 *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3 : 4 *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3 : 9 *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364786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4 : 2 * 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4 : 3 * 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4 : 4 * 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4 : 9 * 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213676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5 : 2 * 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5 : 3 * 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5 : 4 * 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5 : 9 * 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390560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6 : 2 * 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6 : 3 * 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6 : 4 * 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6 : 9 * 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097769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7 : 2 * 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7 : 3 * 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7 : 4 * 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7 : 9 * 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239026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8 : 2 * 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8 : 3 *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8 : 4 *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8 : 9 *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090533"/>
                  </a:ext>
                </a:extLst>
              </a:tr>
              <a:tr h="461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9 : 2 * 9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9 : 3 * 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9 : 4 * 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 = 9 : 9 * 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49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7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73481"/>
            <a:ext cx="10515600" cy="4351338"/>
          </a:xfrm>
        </p:spPr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 </a:t>
            </a:r>
            <a:r>
              <a:rPr lang="ko-KR" altLang="en-US" dirty="0"/>
              <a:t>루프나 삼중 </a:t>
            </a:r>
            <a:r>
              <a:rPr lang="en-US" altLang="ko-KR" dirty="0"/>
              <a:t>for </a:t>
            </a:r>
            <a:r>
              <a:rPr lang="ko-KR" altLang="en-US" dirty="0"/>
              <a:t>루프의 경우 코드를 이해하는 것이 어려워지기 때문에 중첩 루프는 삼중 루프 이상의 구조를 잘 사용하지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3.6.1 </a:t>
            </a:r>
            <a:r>
              <a:rPr lang="ko-KR" altLang="en-US" sz="4000" dirty="0"/>
              <a:t>중첩 </a:t>
            </a:r>
            <a:r>
              <a:rPr lang="en-US" altLang="ko-KR" sz="4000" dirty="0"/>
              <a:t>for </a:t>
            </a:r>
            <a:r>
              <a:rPr lang="ko-KR" altLang="en-US" sz="4000" dirty="0"/>
              <a:t>루프를 이용한 패턴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패턴 만들어 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2198"/>
              </p:ext>
            </p:extLst>
          </p:nvPr>
        </p:nvGraphicFramePr>
        <p:xfrm>
          <a:off x="838200" y="2661622"/>
          <a:ext cx="9865962" cy="3340773"/>
        </p:xfrm>
        <a:graphic>
          <a:graphicData uri="http://schemas.openxmlformats.org/drawingml/2006/table">
            <a:tbl>
              <a:tblPr/>
              <a:tblGrid>
                <a:gridCol w="9865962">
                  <a:extLst>
                    <a:ext uri="{9D8B030D-6E8A-4147-A177-3AD203B41FA5}">
                      <a16:colId xmlns:a16="http://schemas.microsoft.com/office/drawing/2014/main" xmlns="" val="2995612127"/>
                    </a:ext>
                  </a:extLst>
                </a:gridCol>
              </a:tblGrid>
              <a:tr h="33407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#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630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4151" y="4168479"/>
            <a:ext cx="5531603" cy="215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dirty="0" smtClean="0"/>
              <a:t>이중 </a:t>
            </a:r>
            <a:r>
              <a:rPr lang="en-US" altLang="ko-KR" sz="2400" dirty="0"/>
              <a:t>for </a:t>
            </a:r>
            <a:r>
              <a:rPr lang="ko-KR" altLang="en-US" sz="2400" dirty="0"/>
              <a:t>루프를 </a:t>
            </a:r>
            <a:r>
              <a:rPr lang="ko-KR" altLang="en-US" sz="2400" dirty="0" smtClean="0"/>
              <a:t>사용하여 </a:t>
            </a:r>
            <a:r>
              <a:rPr lang="ko-KR" altLang="en-US" sz="2400" dirty="0"/>
              <a:t>외부 루프에서는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값이 </a:t>
            </a:r>
            <a:r>
              <a:rPr lang="en-US" altLang="ko-KR" sz="2400" dirty="0"/>
              <a:t>0</a:t>
            </a:r>
            <a:r>
              <a:rPr lang="ko-KR" altLang="en-US" sz="2400" dirty="0"/>
              <a:t>에서 </a:t>
            </a:r>
            <a:r>
              <a:rPr lang="en-US" altLang="ko-KR" sz="2400" dirty="0"/>
              <a:t>1</a:t>
            </a:r>
            <a:r>
              <a:rPr lang="ko-KR" altLang="en-US" sz="2400" dirty="0"/>
              <a:t>씩 증가하도록 하고 내부 루프에서는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갯수만큼의</a:t>
            </a:r>
            <a:r>
              <a:rPr lang="ko-KR" altLang="en-US" sz="2400" dirty="0"/>
              <a:t> 공백을 ‘</a:t>
            </a:r>
            <a:r>
              <a:rPr lang="en-US" altLang="ko-KR" sz="2400" dirty="0"/>
              <a:t>#’ </a:t>
            </a:r>
            <a:r>
              <a:rPr lang="ko-KR" altLang="en-US" sz="2400" dirty="0"/>
              <a:t>표시 앞에 추가</a:t>
            </a:r>
          </a:p>
          <a:p>
            <a:pPr fontAlgn="base"/>
            <a:endParaRPr lang="en-US" altLang="ko-KR" sz="24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51514" y="3123138"/>
            <a:ext cx="5663701" cy="32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dirty="0"/>
              <a:t>이중 </a:t>
            </a:r>
            <a:r>
              <a:rPr lang="en-US" altLang="ko-KR" sz="2400" dirty="0"/>
              <a:t>for </a:t>
            </a:r>
            <a:r>
              <a:rPr lang="ko-KR" altLang="en-US" sz="2400" dirty="0"/>
              <a:t>루프를 사용하지 않고 다음과 같이 </a:t>
            </a:r>
            <a:r>
              <a:rPr lang="en-US" altLang="ko-KR" sz="2400" dirty="0"/>
              <a:t>print</a:t>
            </a:r>
            <a:r>
              <a:rPr lang="ko-KR" altLang="en-US" sz="2400" dirty="0"/>
              <a:t>문 내에 공백의 </a:t>
            </a:r>
            <a:r>
              <a:rPr lang="ko-KR" altLang="en-US" sz="2400" dirty="0" err="1"/>
              <a:t>출력횟수를</a:t>
            </a:r>
            <a:r>
              <a:rPr lang="ko-KR" altLang="en-US" sz="2400" dirty="0"/>
              <a:t> 지정하는 </a:t>
            </a:r>
            <a:r>
              <a:rPr lang="ko-KR" altLang="en-US" sz="2400" dirty="0" smtClean="0"/>
              <a:t>방식   </a:t>
            </a:r>
            <a:r>
              <a:rPr lang="en-US" altLang="ko-KR" sz="2400" dirty="0" smtClean="0"/>
              <a:t>(' </a:t>
            </a:r>
            <a:r>
              <a:rPr lang="en-US" altLang="ko-KR" sz="2400" dirty="0"/>
              <a:t>' * </a:t>
            </a:r>
            <a:r>
              <a:rPr lang="en-US" altLang="ko-KR" sz="2400" dirty="0" err="1"/>
              <a:t>i</a:t>
            </a:r>
            <a:r>
              <a:rPr lang="en-US" altLang="ko-KR" sz="2400" dirty="0" smtClean="0"/>
              <a:t>)</a:t>
            </a:r>
          </a:p>
          <a:p>
            <a:pPr fontAlgn="base"/>
            <a:r>
              <a:rPr lang="en-US" altLang="ko-KR" sz="2400" smtClean="0"/>
              <a:t>for_pattern.py</a:t>
            </a:r>
            <a:r>
              <a:rPr lang="ko-KR" altLang="en-US" sz="2400" dirty="0"/>
              <a:t>의 방식이 더 이해하기 쉽고 </a:t>
            </a:r>
            <a:r>
              <a:rPr lang="ko-KR" altLang="en-US" sz="2400" dirty="0" smtClean="0"/>
              <a:t>간단함</a:t>
            </a:r>
            <a:endParaRPr lang="ko-KR" altLang="en-US" sz="2400" dirty="0"/>
          </a:p>
          <a:p>
            <a:pPr fontAlgn="base"/>
            <a:endParaRPr lang="en-US" altLang="ko-KR" sz="24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3673"/>
              </p:ext>
            </p:extLst>
          </p:nvPr>
        </p:nvGraphicFramePr>
        <p:xfrm>
          <a:off x="454151" y="444626"/>
          <a:ext cx="5531603" cy="3561539"/>
        </p:xfrm>
        <a:graphic>
          <a:graphicData uri="http://schemas.openxmlformats.org/drawingml/2006/table">
            <a:tbl>
              <a:tblPr/>
              <a:tblGrid>
                <a:gridCol w="553160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3-37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사용한 패턴 생성하기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6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double_for_pattern.py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555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7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루프는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 수행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0,1,2,3,4,5,6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증가</a:t>
                      </a:r>
                      <a:endParaRPr lang="en-US" altLang="ko-KR" sz="14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range(n):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st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 in range(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내부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루프는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번 수행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'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공백을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 추가함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'#')  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공백 추가 후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'#'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  <a:endParaRPr lang="en-US" altLang="ko-KR" sz="14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96867"/>
              </p:ext>
            </p:extLst>
          </p:nvPr>
        </p:nvGraphicFramePr>
        <p:xfrm>
          <a:off x="6351514" y="444627"/>
          <a:ext cx="5531603" cy="2694785"/>
        </p:xfrm>
        <a:graphic>
          <a:graphicData uri="http://schemas.openxmlformats.org/drawingml/2006/table">
            <a:tbl>
              <a:tblPr/>
              <a:tblGrid>
                <a:gridCol w="553160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812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3-38 : for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루프와 *를 사용한 패턴 생성하기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53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55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for_pattern.py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517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7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외부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루프는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번 수행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0,1,2,3,4,5,6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까지 증가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range(n):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 ' * 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'#')  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공백을 </a:t>
                      </a:r>
                      <a:r>
                        <a:rPr lang="en-US" altLang="ko-KR" sz="14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번 추가한 후 </a:t>
                      </a:r>
                      <a:r>
                        <a:rPr lang="en-US" altLang="ko-KR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'#'</a:t>
                      </a:r>
                      <a:r>
                        <a:rPr lang="ko-KR" altLang="en-US" sz="14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출력</a:t>
                      </a:r>
                      <a:endParaRPr lang="en-US" altLang="ko-KR" sz="14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6791</Words>
  <Application>Microsoft Office PowerPoint</Application>
  <PresentationFormat>와이드스크린</PresentationFormat>
  <Paragraphs>1022</Paragraphs>
  <Slides>126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HeadingPairs>
  <TitlesOfParts>
    <vt:vector size="132" baseType="lpstr">
      <vt:lpstr>D2Coding</vt:lpstr>
      <vt:lpstr>D2Coding ligature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3.1 순차문sequential statements</vt:lpstr>
      <vt:lpstr>PowerPoint 프레젠테이션</vt:lpstr>
      <vt:lpstr>순차문sequential statements 이외의 흐름문flow statements</vt:lpstr>
      <vt:lpstr>3.2 if 조건문</vt:lpstr>
      <vt:lpstr>조건문의 구체적 상황</vt:lpstr>
      <vt:lpstr>if 조건문의 사용법</vt:lpstr>
      <vt:lpstr>PowerPoint 프레젠테이션</vt:lpstr>
      <vt:lpstr>상황 1</vt:lpstr>
      <vt:lpstr>PowerPoint 프레젠테이션</vt:lpstr>
      <vt:lpstr>PowerPoint 프레젠테이션</vt:lpstr>
      <vt:lpstr>PowerPoint 프레젠테이션</vt:lpstr>
      <vt:lpstr>상황 2</vt:lpstr>
      <vt:lpstr>PowerPoint 프레젠테이션</vt:lpstr>
      <vt:lpstr>PowerPoint 프레젠테이션</vt:lpstr>
      <vt:lpstr>3.2.1 조건문과 블록</vt:lpstr>
      <vt:lpstr>파이썬의 들여쓰기</vt:lpstr>
      <vt:lpstr>PowerPoint 프레젠테이션</vt:lpstr>
      <vt:lpstr>PowerPoint 프레젠테이션</vt:lpstr>
      <vt:lpstr>PowerPoint 프레젠테이션</vt:lpstr>
      <vt:lpstr>블록의 규칙</vt:lpstr>
      <vt:lpstr>PowerPoint 프레젠테이션</vt:lpstr>
      <vt:lpstr>3.2.2 대화형 모드의 블록</vt:lpstr>
      <vt:lpstr>파이썬 IDLE에서 파이썬 쉘 수행</vt:lpstr>
      <vt:lpstr>3의 배수 판단</vt:lpstr>
      <vt:lpstr>3과 5의 배수 판단</vt:lpstr>
      <vt:lpstr>PowerPoint 프레젠테이션</vt:lpstr>
      <vt:lpstr>PowerPoint 프레젠테이션</vt:lpstr>
      <vt:lpstr>3.3 if-else 조건문</vt:lpstr>
      <vt:lpstr>if-else 문을 이용한 출력 : 배타적 관계</vt:lpstr>
      <vt:lpstr>비교 : 어느쪽이 명확해 보이세요?</vt:lpstr>
      <vt:lpstr>임의의 정수가 음수인지 아닌지 판단하기</vt:lpstr>
      <vt:lpstr>if-else문으로 홀수/짝수를 판별 (배타적관계)</vt:lpstr>
      <vt:lpstr>if문으로 구성된 블록 내 또 다른 if문이나 if-else 사용 </vt:lpstr>
      <vt:lpstr>PowerPoint 프레젠테이션</vt:lpstr>
      <vt:lpstr>PowerPoint 프레젠테이션</vt:lpstr>
      <vt:lpstr>PowerPoint 프레젠테이션</vt:lpstr>
      <vt:lpstr>PowerPoint 프레젠테이션</vt:lpstr>
      <vt:lpstr>3.3.1 복합 조건식</vt:lpstr>
      <vt:lpstr>PowerPoint 프레젠테이션</vt:lpstr>
      <vt:lpstr>논리 연산 and</vt:lpstr>
      <vt:lpstr>논리 연산 or</vt:lpstr>
      <vt:lpstr>PowerPoint 프레젠테이션</vt:lpstr>
      <vt:lpstr>PowerPoint 프레젠테이션</vt:lpstr>
      <vt:lpstr>PowerPoint 프레젠테이션</vt:lpstr>
      <vt:lpstr>3.3.2 복합 조건식으로 윤년 검사하기</vt:lpstr>
      <vt:lpstr>윤년 판별하기</vt:lpstr>
      <vt:lpstr>3.4 if-elif-else 문</vt:lpstr>
      <vt:lpstr>PowerPoint 프레젠테이션</vt:lpstr>
      <vt:lpstr>PowerPoint 프레젠테이션</vt:lpstr>
      <vt:lpstr>PowerPoint 프레젠테이션</vt:lpstr>
      <vt:lpstr>PowerPoint 프레젠테이션</vt:lpstr>
      <vt:lpstr>if-else문과 elif문의 비교</vt:lpstr>
      <vt:lpstr>if-elif-else 문의 실행 흐름도</vt:lpstr>
      <vt:lpstr>PowerPoint 프레젠테이션</vt:lpstr>
      <vt:lpstr>if-elif-else문의 구조</vt:lpstr>
      <vt:lpstr>PowerPoint 프레젠테이션</vt:lpstr>
      <vt:lpstr>3.5 for 반복문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range() 함수의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3.5.1 반복문의 활용</vt:lpstr>
      <vt:lpstr>PowerPoint 프레젠테이션</vt:lpstr>
      <vt:lpstr>PowerPoint 프레젠테이션</vt:lpstr>
      <vt:lpstr> </vt:lpstr>
      <vt:lpstr>PowerPoint 프레젠테이션</vt:lpstr>
      <vt:lpstr>임의의 양의 정수를 입력받아 1부터 n까지의 정수 출력 </vt:lpstr>
      <vt:lpstr>PowerPoint 프레젠테이션</vt:lpstr>
      <vt:lpstr>3.5.2 팩토리얼factorial 구하기</vt:lpstr>
      <vt:lpstr>PowerPoint 프레젠테이션</vt:lpstr>
      <vt:lpstr>PowerPoint 프레젠테이션</vt:lpstr>
      <vt:lpstr>3.5.3 for 문과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3.6 중첩 for 루프</vt:lpstr>
      <vt:lpstr>PowerPoint 프레젠테이션</vt:lpstr>
      <vt:lpstr>PowerPoint 프레젠테이션</vt:lpstr>
      <vt:lpstr>PowerPoint 프레젠테이션</vt:lpstr>
      <vt:lpstr>PowerPoint 프레젠테이션</vt:lpstr>
      <vt:lpstr>3.6.1 중첩 for 루프를 이용한 패턴 만들기</vt:lpstr>
      <vt:lpstr>PowerPoint 프레젠테이션</vt:lpstr>
      <vt:lpstr>PowerPoint 프레젠테이션</vt:lpstr>
      <vt:lpstr>3.6.2 상향식 문제풀이 기법</vt:lpstr>
      <vt:lpstr>PowerPoint 프레젠테이션</vt:lpstr>
      <vt:lpstr>‘+’ 문자의 증가 패턴인 1, 3, 5, 7, 9를 출력</vt:lpstr>
      <vt:lpstr>PowerPoint 프레젠테이션</vt:lpstr>
      <vt:lpstr>PowerPoint 프레젠테이션</vt:lpstr>
      <vt:lpstr>PowerPoint 프레젠테이션</vt:lpstr>
      <vt:lpstr>PowerPoint 프레젠테이션</vt:lpstr>
      <vt:lpstr>3.6.3 소수 구하기</vt:lpstr>
      <vt:lpstr>2부터 100까지의 소수 구하기</vt:lpstr>
      <vt:lpstr>3.7 while 반복문</vt:lpstr>
      <vt:lpstr>while문의 문법</vt:lpstr>
      <vt:lpstr>PowerPoint 프레젠테이션</vt:lpstr>
      <vt:lpstr>PowerPoint 프레젠테이션</vt:lpstr>
      <vt:lpstr>while문과 for문 비교</vt:lpstr>
      <vt:lpstr>3.7.2 while 반복문과 입력조건</vt:lpstr>
      <vt:lpstr>PowerPoint 프레젠테이션</vt:lpstr>
      <vt:lpstr>PowerPoint 프레젠테이션</vt:lpstr>
      <vt:lpstr>PowerPoint 프레젠테이션</vt:lpstr>
      <vt:lpstr>3.8 break와 continue</vt:lpstr>
      <vt:lpstr>break를 표현한 흐름도</vt:lpstr>
      <vt:lpstr>PowerPoint 프레젠테이션</vt:lpstr>
      <vt:lpstr>continue를 표현한 흐름도</vt:lpstr>
      <vt:lpstr>PowerPoint 프레젠테이션</vt:lpstr>
      <vt:lpstr>PowerPoint 프레젠테이션</vt:lpstr>
      <vt:lpstr>할일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174</cp:revision>
  <dcterms:created xsi:type="dcterms:W3CDTF">2019-07-01T11:22:40Z</dcterms:created>
  <dcterms:modified xsi:type="dcterms:W3CDTF">2024-05-10T02:04:44Z</dcterms:modified>
</cp:coreProperties>
</file>