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18" r:id="rId2"/>
    <p:sldId id="257" r:id="rId3"/>
    <p:sldId id="258" r:id="rId4"/>
    <p:sldId id="300" r:id="rId5"/>
    <p:sldId id="276" r:id="rId6"/>
    <p:sldId id="333" r:id="rId7"/>
    <p:sldId id="334" r:id="rId8"/>
    <p:sldId id="378" r:id="rId9"/>
    <p:sldId id="277" r:id="rId10"/>
    <p:sldId id="379" r:id="rId11"/>
    <p:sldId id="302" r:id="rId12"/>
    <p:sldId id="380" r:id="rId13"/>
    <p:sldId id="381" r:id="rId14"/>
    <p:sldId id="278" r:id="rId15"/>
    <p:sldId id="382" r:id="rId16"/>
    <p:sldId id="303" r:id="rId17"/>
    <p:sldId id="383" r:id="rId18"/>
    <p:sldId id="301" r:id="rId19"/>
    <p:sldId id="304" r:id="rId20"/>
    <p:sldId id="384" r:id="rId21"/>
    <p:sldId id="260" r:id="rId22"/>
    <p:sldId id="335" r:id="rId23"/>
    <p:sldId id="336" r:id="rId24"/>
    <p:sldId id="337" r:id="rId25"/>
    <p:sldId id="305" r:id="rId26"/>
    <p:sldId id="385" r:id="rId27"/>
    <p:sldId id="306" r:id="rId28"/>
    <p:sldId id="339" r:id="rId29"/>
    <p:sldId id="307" r:id="rId30"/>
    <p:sldId id="340" r:id="rId31"/>
    <p:sldId id="308" r:id="rId32"/>
    <p:sldId id="387" r:id="rId33"/>
    <p:sldId id="341" r:id="rId34"/>
    <p:sldId id="388" r:id="rId35"/>
    <p:sldId id="309" r:id="rId36"/>
    <p:sldId id="310" r:id="rId37"/>
    <p:sldId id="342" r:id="rId38"/>
    <p:sldId id="311" r:id="rId39"/>
    <p:sldId id="312" r:id="rId40"/>
    <p:sldId id="389" r:id="rId41"/>
    <p:sldId id="313" r:id="rId42"/>
    <p:sldId id="343" r:id="rId43"/>
    <p:sldId id="344" r:id="rId44"/>
    <p:sldId id="345" r:id="rId45"/>
    <p:sldId id="346" r:id="rId46"/>
    <p:sldId id="347" r:id="rId47"/>
    <p:sldId id="314" r:id="rId48"/>
    <p:sldId id="315" r:id="rId49"/>
    <p:sldId id="390" r:id="rId50"/>
    <p:sldId id="420" r:id="rId51"/>
    <p:sldId id="421" r:id="rId52"/>
    <p:sldId id="422" r:id="rId53"/>
    <p:sldId id="423" r:id="rId54"/>
    <p:sldId id="424" r:id="rId55"/>
    <p:sldId id="397" r:id="rId56"/>
    <p:sldId id="398" r:id="rId57"/>
    <p:sldId id="399" r:id="rId58"/>
    <p:sldId id="316" r:id="rId59"/>
    <p:sldId id="318" r:id="rId60"/>
    <p:sldId id="348" r:id="rId61"/>
    <p:sldId id="400" r:id="rId62"/>
    <p:sldId id="349" r:id="rId63"/>
    <p:sldId id="350" r:id="rId64"/>
    <p:sldId id="419" r:id="rId65"/>
    <p:sldId id="401" r:id="rId66"/>
    <p:sldId id="402" r:id="rId67"/>
    <p:sldId id="319" r:id="rId68"/>
    <p:sldId id="320" r:id="rId69"/>
    <p:sldId id="321" r:id="rId70"/>
    <p:sldId id="403" r:id="rId71"/>
    <p:sldId id="351" r:id="rId72"/>
    <p:sldId id="353" r:id="rId73"/>
    <p:sldId id="354" r:id="rId74"/>
    <p:sldId id="355" r:id="rId75"/>
    <p:sldId id="322" r:id="rId76"/>
    <p:sldId id="405" r:id="rId77"/>
    <p:sldId id="356" r:id="rId78"/>
    <p:sldId id="357" r:id="rId79"/>
    <p:sldId id="406" r:id="rId80"/>
    <p:sldId id="358" r:id="rId81"/>
    <p:sldId id="359" r:id="rId82"/>
    <p:sldId id="323" r:id="rId83"/>
    <p:sldId id="360" r:id="rId84"/>
    <p:sldId id="329" r:id="rId85"/>
    <p:sldId id="361" r:id="rId86"/>
    <p:sldId id="411" r:id="rId87"/>
    <p:sldId id="412" r:id="rId88"/>
    <p:sldId id="415" r:id="rId89"/>
    <p:sldId id="413" r:id="rId90"/>
    <p:sldId id="414" r:id="rId91"/>
    <p:sldId id="326" r:id="rId92"/>
    <p:sldId id="366" r:id="rId93"/>
    <p:sldId id="367" r:id="rId94"/>
    <p:sldId id="369" r:id="rId95"/>
    <p:sldId id="368" r:id="rId96"/>
    <p:sldId id="371" r:id="rId97"/>
    <p:sldId id="416" r:id="rId98"/>
    <p:sldId id="370" r:id="rId99"/>
    <p:sldId id="372" r:id="rId100"/>
    <p:sldId id="325" r:id="rId101"/>
    <p:sldId id="324" r:id="rId102"/>
    <p:sldId id="373" r:id="rId103"/>
    <p:sldId id="375" r:id="rId104"/>
    <p:sldId id="374" r:id="rId105"/>
    <p:sldId id="332" r:id="rId106"/>
    <p:sldId id="376" r:id="rId107"/>
    <p:sldId id="377" r:id="rId108"/>
    <p:sldId id="417" r:id="rId109"/>
  </p:sldIdLst>
  <p:sldSz cx="12192000" cy="6858000"/>
  <p:notesSz cx="6858000" cy="9144000"/>
  <p:embeddedFontLst>
    <p:embeddedFont>
      <p:font typeface="맑은 고딕" panose="020B0503020000020004" pitchFamily="50" charset="-127"/>
      <p:regular r:id="rId110"/>
      <p:bold r:id="rId111"/>
    </p:embeddedFont>
    <p:embeddedFont>
      <p:font typeface="D2Coding" panose="020B0600000101010101" charset="-127"/>
      <p:regular r:id="rId112"/>
      <p:bold r:id="rId1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FDD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1.fntdata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4.fntdata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2CB4BDB4-343E-48BB-BC5F-F6BC8D06DE0C}"/>
    <pc:docChg chg="modSld">
      <pc:chgData name="안혜강" userId="98b22b6e-56f4-4429-b5e0-faac91709a9d" providerId="ADAL" clId="{2CB4BDB4-343E-48BB-BC5F-F6BC8D06DE0C}" dt="2021-02-26T05:07:24.668" v="2" actId="113"/>
      <pc:docMkLst>
        <pc:docMk/>
      </pc:docMkLst>
      <pc:sldChg chg="modSp">
        <pc:chgData name="안혜강" userId="98b22b6e-56f4-4429-b5e0-faac91709a9d" providerId="ADAL" clId="{2CB4BDB4-343E-48BB-BC5F-F6BC8D06DE0C}" dt="2021-02-26T05:07:24.668" v="2" actId="113"/>
        <pc:sldMkLst>
          <pc:docMk/>
          <pc:sldMk cId="2258733903" sldId="413"/>
        </pc:sldMkLst>
        <pc:graphicFrameChg chg="modGraphic">
          <ac:chgData name="안혜강" userId="98b22b6e-56f4-4429-b5e0-faac91709a9d" providerId="ADAL" clId="{2CB4BDB4-343E-48BB-BC5F-F6BC8D06DE0C}" dt="2021-02-26T05:07:24.668" v="2" actId="113"/>
          <ac:graphicFrameMkLst>
            <pc:docMk/>
            <pc:sldMk cId="2258733903" sldId="413"/>
            <ac:graphicFrameMk id="4" creationId="{47083B40-337D-45E5-88DA-70D3A0D60120}"/>
          </ac:graphicFrameMkLst>
        </pc:graphicFrameChg>
      </pc:sldChg>
      <pc:sldChg chg="modSp">
        <pc:chgData name="안혜강" userId="98b22b6e-56f4-4429-b5e0-faac91709a9d" providerId="ADAL" clId="{2CB4BDB4-343E-48BB-BC5F-F6BC8D06DE0C}" dt="2021-02-26T05:07:20.147" v="1" actId="115"/>
        <pc:sldMkLst>
          <pc:docMk/>
          <pc:sldMk cId="1245367120" sldId="415"/>
        </pc:sldMkLst>
        <pc:graphicFrameChg chg="modGraphic">
          <ac:chgData name="안혜강" userId="98b22b6e-56f4-4429-b5e0-faac91709a9d" providerId="ADAL" clId="{2CB4BDB4-343E-48BB-BC5F-F6BC8D06DE0C}" dt="2021-02-26T05:07:20.147" v="1" actId="115"/>
          <ac:graphicFrameMkLst>
            <pc:docMk/>
            <pc:sldMk cId="1245367120" sldId="415"/>
            <ac:graphicFrameMk id="4" creationId="{DC747D22-CC36-419F-8B46-BE56BF69D7B5}"/>
          </ac:graphicFrameMkLst>
        </pc:graphicFrameChg>
      </pc:sldChg>
    </pc:docChg>
  </pc:docChgLst>
  <pc:docChgLst>
    <pc:chgData name="박동규" userId="cebcdd3f-733e-4af1-b963-9742717e494c" providerId="ADAL" clId="{1F42BE09-01DC-4C6D-B1B1-ED0199136055}"/>
    <pc:docChg chg="modSld">
      <pc:chgData name="박동규" userId="cebcdd3f-733e-4af1-b963-9742717e494c" providerId="ADAL" clId="{1F42BE09-01DC-4C6D-B1B1-ED0199136055}" dt="2021-01-25T14:08:10.694" v="33" actId="14100"/>
      <pc:docMkLst>
        <pc:docMk/>
      </pc:docMkLst>
      <pc:sldChg chg="modSp mod">
        <pc:chgData name="박동규" userId="cebcdd3f-733e-4af1-b963-9742717e494c" providerId="ADAL" clId="{1F42BE09-01DC-4C6D-B1B1-ED0199136055}" dt="2021-01-25T14:08:10.694" v="33" actId="14100"/>
        <pc:sldMkLst>
          <pc:docMk/>
          <pc:sldMk cId="2258733903" sldId="413"/>
        </pc:sldMkLst>
        <pc:spChg chg="mod">
          <ac:chgData name="박동규" userId="cebcdd3f-733e-4af1-b963-9742717e494c" providerId="ADAL" clId="{1F42BE09-01DC-4C6D-B1B1-ED0199136055}" dt="2021-01-25T14:08:10.694" v="33" actId="14100"/>
          <ac:spMkLst>
            <pc:docMk/>
            <pc:sldMk cId="2258733903" sldId="41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4</a:t>
            </a:r>
            <a:r>
              <a:rPr lang="ko-KR" altLang="en-US" sz="4000" b="1"/>
              <a:t>장 함수와 입출력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908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7" y="833524"/>
            <a:ext cx="95631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38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113227" y="3429000"/>
            <a:ext cx="10515600" cy="3005051"/>
          </a:xfrm>
        </p:spPr>
        <p:txBody>
          <a:bodyPr/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함수가 어떤 값을 반환하는지 알고 있기 때문에 자세한 동작 과정을 몰라도 사용함</a:t>
            </a:r>
          </a:p>
          <a:p>
            <a:r>
              <a:rPr lang="en-US" altLang="ko-KR"/>
              <a:t>print() </a:t>
            </a:r>
            <a:r>
              <a:rPr lang="ko-KR" altLang="en-US"/>
              <a:t>함수</a:t>
            </a:r>
            <a:r>
              <a:rPr lang="en-US" altLang="ko-KR"/>
              <a:t>, input() </a:t>
            </a:r>
            <a:r>
              <a:rPr lang="ko-KR" altLang="en-US"/>
              <a:t>함수도 </a:t>
            </a:r>
            <a:r>
              <a:rPr lang="ko-KR" altLang="en-US" dirty="0"/>
              <a:t>이런 함수에 속함</a:t>
            </a:r>
          </a:p>
          <a:p>
            <a:endParaRPr lang="ko-KR" altLang="en-US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기본으로 구현되어 있어 제공하는 함수를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b="1" dirty="0" err="1"/>
              <a:t>내장함수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built-in function</a:t>
            </a:r>
            <a:r>
              <a:rPr lang="ko-KR" altLang="en-US"/>
              <a:t>라고 한다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92B25C9-ECCB-43B4-8291-46D37727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44" y="691905"/>
            <a:ext cx="6678511" cy="27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88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E1147F-1092-4663-A04F-6A835D9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8" y="8313"/>
            <a:ext cx="9213396" cy="68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39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7E1341D-17E3-4B60-A953-89512DE4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6217"/>
              </p:ext>
            </p:extLst>
          </p:nvPr>
        </p:nvGraphicFramePr>
        <p:xfrm>
          <a:off x="889807" y="175007"/>
          <a:ext cx="8176080" cy="6163672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여러 가지 내장 함수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49487" marR="49487" marT="13682" marB="136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52496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abs(-100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절대값을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min(200, 100, 300, 400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원소들 중 최솟값을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max(200, 100, 300, 400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원소들 중 최댓값을 반환하는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str1 =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"FOO"          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"Foo" </a:t>
                      </a:r>
                      <a:r>
                        <a:rPr lang="ko-KR" altLang="en-US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'FOO' </a:t>
                      </a:r>
                      <a:r>
                        <a:rPr lang="ko-KR" altLang="en-US" sz="1600" b="0">
                          <a:solidFill>
                            <a:srgbClr val="80C53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형식으로 문자열 객체를 생성함</a:t>
                      </a:r>
                      <a:endParaRPr lang="en-US" altLang="ko-KR" sz="1600" b="0" kern="0" spc="0" dirty="0">
                        <a:solidFill>
                          <a:srgbClr val="80C53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(str1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길이를 반환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eval("100+200+300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수치값과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연산자로 변환하여 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600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sorted("EABFD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정렬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'D', 'E', 'F']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 = [200, 100, 300, 400]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sorted(list)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[100, 200, 300, 400]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sorted(list, reverse=True)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[400, 300, 200, 100]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49487" marR="49487" marT="13682" marB="136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416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90" y="483208"/>
            <a:ext cx="10640438" cy="603432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abs()</a:t>
            </a:r>
            <a:r>
              <a:rPr lang="en-US" altLang="ko-KR" dirty="0">
                <a:latin typeface="d2"/>
              </a:rPr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–100</a:t>
            </a:r>
            <a:r>
              <a:rPr lang="ko-KR" altLang="en-US" dirty="0"/>
              <a:t>이라는 정수를 입력 받아서 그 절댓값인 </a:t>
            </a:r>
            <a:r>
              <a:rPr lang="en-US" altLang="ko-KR" dirty="0"/>
              <a:t>100</a:t>
            </a:r>
            <a:r>
              <a:rPr lang="ko-KR" altLang="en-US" dirty="0"/>
              <a:t>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dirty="0">
                <a:latin typeface="d2"/>
              </a:rPr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200, 100, 300, 400 </a:t>
            </a:r>
            <a:r>
              <a:rPr lang="ko-KR" altLang="en-US" dirty="0"/>
              <a:t>의 값을 가지는 정수들 중에서 가장 작은 값을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dirty="0">
                <a:latin typeface="d2"/>
              </a:rPr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200, 100, 300, 400 </a:t>
            </a:r>
            <a:r>
              <a:rPr lang="ko-KR" altLang="en-US" dirty="0"/>
              <a:t>의 값을 가지는 정수들 중에서 가장 큰 값을 반환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dirty="0"/>
              <a:t>() </a:t>
            </a:r>
            <a:r>
              <a:rPr lang="ko-KR" altLang="en-US" dirty="0"/>
              <a:t>함수는 “</a:t>
            </a:r>
            <a:r>
              <a:rPr lang="en-US" altLang="ko-KR" dirty="0"/>
              <a:t>FOO”</a:t>
            </a:r>
            <a:r>
              <a:rPr lang="ko-KR" altLang="en-US" dirty="0"/>
              <a:t>라는 문자열이 저장된 변수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</a:t>
            </a:r>
            <a:r>
              <a:rPr lang="ko-KR" altLang="en-US" dirty="0"/>
              <a:t>의 </a:t>
            </a:r>
            <a:r>
              <a:rPr lang="en-US" altLang="ko-KR" dirty="0"/>
              <a:t>identity</a:t>
            </a:r>
            <a:r>
              <a:rPr lang="ko-KR" altLang="en-US" dirty="0"/>
              <a:t>를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dirty="0"/>
              <a:t>() </a:t>
            </a:r>
            <a:r>
              <a:rPr lang="ko-KR" altLang="en-US" dirty="0"/>
              <a:t>함수는 해당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반환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함수는 변수 </a:t>
            </a:r>
            <a:r>
              <a:rPr lang="en-US" altLang="ko-KR" dirty="0"/>
              <a:t>str1</a:t>
            </a:r>
            <a:r>
              <a:rPr lang="ko-KR" altLang="en-US" dirty="0"/>
              <a:t>에 저장된 문자열의 길이를 반환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함수는 문자열을 받아와 해당 문자열의 내용을 </a:t>
            </a:r>
            <a:r>
              <a:rPr lang="ko-KR" altLang="en-US" dirty="0" err="1"/>
              <a:t>수식화해서</a:t>
            </a:r>
            <a:r>
              <a:rPr lang="ko-KR" altLang="en-US" dirty="0"/>
              <a:t> 평가</a:t>
            </a:r>
            <a:r>
              <a:rPr lang="en-US" altLang="ko-KR" dirty="0"/>
              <a:t>(evaluate)</a:t>
            </a:r>
            <a:r>
              <a:rPr lang="ko-KR" altLang="en-US" dirty="0"/>
              <a:t>한 다음 평가한 값을 반환</a:t>
            </a:r>
            <a:endParaRPr lang="en-US" altLang="ko-KR" dirty="0"/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dirty="0"/>
              <a:t>() </a:t>
            </a:r>
            <a:r>
              <a:rPr lang="ko-KR" altLang="en-US" dirty="0"/>
              <a:t>함수는 문자열을 받아와 해당 문자열을 구성하는 문자들을 알파벳순으로 정렬해 반환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28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7111" y="77503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객체지향 프로그래밍 언어</a:t>
            </a:r>
            <a:r>
              <a:rPr lang="en-US" sz="2400" b="1" baseline="30000" dirty="0">
                <a:solidFill>
                  <a:schemeClr val="accent5"/>
                </a:solidFill>
              </a:rPr>
              <a:t>object oriented </a:t>
            </a:r>
            <a:r>
              <a:rPr lang="en-US" sz="2400" b="1" baseline="30000">
                <a:solidFill>
                  <a:schemeClr val="accent5"/>
                </a:solidFill>
              </a:rPr>
              <a:t>programming language</a:t>
            </a:r>
            <a:endParaRPr lang="en-US" sz="2400" b="1" baseline="30000" dirty="0">
              <a:solidFill>
                <a:schemeClr val="accent5"/>
              </a:solidFill>
            </a:endParaRPr>
          </a:p>
          <a:p>
            <a:r>
              <a:rPr lang="ko-KR" altLang="en-US" dirty="0"/>
              <a:t>다양한 속성과 기능을 가진 객체들이 프로그램을 구성하는 패러다임이 객체지향 언어의 핵심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객체는 다른 객체와 구별되는 고유한 </a:t>
            </a:r>
            <a:r>
              <a:rPr lang="ko-KR" altLang="en-US" b="1" dirty="0" err="1"/>
              <a:t>식별값</a:t>
            </a:r>
            <a:r>
              <a:rPr lang="en-US" altLang="ko-KR" b="1" baseline="30000" dirty="0">
                <a:solidFill>
                  <a:schemeClr val="accent5"/>
                </a:solidFill>
              </a:rPr>
              <a:t>identity</a:t>
            </a:r>
            <a:r>
              <a:rPr lang="ko-KR" altLang="en-US" dirty="0"/>
              <a:t>을 가지고 있으며 </a:t>
            </a:r>
            <a:r>
              <a:rPr lang="en-US" altLang="ko-KR" dirty="0"/>
              <a:t>id() </a:t>
            </a:r>
            <a:r>
              <a:rPr lang="ko-KR" altLang="en-US" dirty="0"/>
              <a:t>함수는 이 객체의 식별 값을 </a:t>
            </a:r>
            <a:r>
              <a:rPr lang="ko-KR" altLang="en-US" dirty="0" err="1"/>
              <a:t>정수형으로</a:t>
            </a:r>
            <a:r>
              <a:rPr lang="ko-KR" altLang="en-US" dirty="0"/>
              <a:t> 반환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84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7C900B3-0908-4C2D-A188-CF3B71F4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20888"/>
              </p:ext>
            </p:extLst>
          </p:nvPr>
        </p:nvGraphicFramePr>
        <p:xfrm>
          <a:off x="885742" y="1401444"/>
          <a:ext cx="8176080" cy="3009901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0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대화형 모드를 통한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id()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함수 실습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627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a_str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"Hello Python!"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id(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a_str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4549938992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n = 300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id(n)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4549735536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16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658306"/>
            <a:ext cx="10515600" cy="4351338"/>
          </a:xfrm>
        </p:spPr>
        <p:txBody>
          <a:bodyPr/>
          <a:lstStyle/>
          <a:p>
            <a:r>
              <a:rPr lang="en-US" altLang="ko-KR" dirty="0"/>
              <a:t>type() </a:t>
            </a:r>
            <a:r>
              <a:rPr lang="ko-KR" altLang="en-US" dirty="0"/>
              <a:t>함수는 객체의 </a:t>
            </a:r>
            <a:r>
              <a:rPr lang="ko-KR" altLang="en-US" dirty="0" err="1"/>
              <a:t>자료형을</a:t>
            </a:r>
            <a:r>
              <a:rPr lang="ko-KR" altLang="en-US" dirty="0"/>
              <a:t> 반환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A1FB0B-D1E8-47D6-BE4D-EAA37454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01465"/>
              </p:ext>
            </p:extLst>
          </p:nvPr>
        </p:nvGraphicFramePr>
        <p:xfrm>
          <a:off x="799289" y="1459663"/>
          <a:ext cx="8176080" cy="3967983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116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여러가지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5563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type(123)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type('Hello String!')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type(120.3)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'float'&gt;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type([100, 300, 600])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'list'&gt;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1182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4919" y="720396"/>
            <a:ext cx="10515600" cy="4351338"/>
          </a:xfrm>
        </p:spPr>
        <p:txBody>
          <a:bodyPr/>
          <a:lstStyle/>
          <a:p>
            <a:r>
              <a:rPr lang="ko-KR" altLang="en-US" dirty="0"/>
              <a:t>인자로 들어온 </a:t>
            </a:r>
            <a:r>
              <a:rPr lang="en-US" altLang="ko-KR" dirty="0"/>
              <a:t>string </a:t>
            </a:r>
            <a:r>
              <a:rPr lang="ko-KR" altLang="en-US" dirty="0"/>
              <a:t>값을 그대로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인터프리터가 실행하여 그 </a:t>
            </a:r>
            <a:r>
              <a:rPr lang="ko-KR" altLang="en-US"/>
              <a:t>결과를 출력하는 </a:t>
            </a:r>
            <a:r>
              <a:rPr lang="en-US" altLang="ko-KR"/>
              <a:t>eval() </a:t>
            </a:r>
            <a:r>
              <a:rPr lang="ko-KR" altLang="en-US"/>
              <a:t>함수</a:t>
            </a:r>
            <a:endParaRPr lang="ko-KR" altLang="en-US" dirty="0"/>
          </a:p>
          <a:p>
            <a:r>
              <a:rPr lang="en-US" altLang="ko-KR" dirty="0" err="1"/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함수는 스크립트 자체를 수행하는 등 기능이 매우 강력</a:t>
            </a:r>
          </a:p>
          <a:p>
            <a:r>
              <a:rPr lang="ko-KR" altLang="en-US" dirty="0"/>
              <a:t>시스템의 명령을 직접 호출하여 </a:t>
            </a:r>
            <a:r>
              <a:rPr lang="ko-KR" altLang="en-US" dirty="0" err="1"/>
              <a:t>파이썬이</a:t>
            </a:r>
            <a:r>
              <a:rPr lang="ko-KR" altLang="en-US" dirty="0"/>
              <a:t> 수행되는 시스템의 모든 파일의 정보를 얻거나 파일을 삭제하는 등의 기능까지 수행할 수 있으므로 </a:t>
            </a:r>
            <a:r>
              <a:rPr lang="ko-KR" altLang="en-US" dirty="0">
                <a:solidFill>
                  <a:srgbClr val="FF0000"/>
                </a:solidFill>
              </a:rPr>
              <a:t>주의해서 사용할 것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452CA5-33D9-4FAC-97C4-45F5A363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0901"/>
              </p:ext>
            </p:extLst>
          </p:nvPr>
        </p:nvGraphicFramePr>
        <p:xfrm>
          <a:off x="1014919" y="3578749"/>
          <a:ext cx="8176080" cy="3067876"/>
        </p:xfrm>
        <a:graphic>
          <a:graphicData uri="http://schemas.openxmlformats.org/drawingml/2006/table">
            <a:tbl>
              <a:tblPr/>
              <a:tblGrid>
                <a:gridCol w="817608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19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수식을 가진 문자열과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eval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670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eval('10 + 20＇)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 + 20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문장을 파이썬 번역기가 수행함 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eval('(5 * 20) / 2’)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(5 * 20) / 2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문장을 파이썬 번역기가 수행함 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(65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유니코드 값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알파벳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이며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chr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함수는 이를 반환함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'A’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('A')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알파벳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유니코드 값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52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7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/>
          <p:cNvSpPr>
            <a:spLocks noGrp="1"/>
          </p:cNvSpPr>
          <p:nvPr>
            <p:ph idx="1"/>
          </p:nvPr>
        </p:nvSpPr>
        <p:spPr>
          <a:xfrm>
            <a:off x="7707086" y="369651"/>
            <a:ext cx="3993502" cy="9727111"/>
          </a:xfrm>
        </p:spPr>
        <p:txBody>
          <a:bodyPr/>
          <a:lstStyle/>
          <a:p>
            <a:pPr fontAlgn="base"/>
            <a:r>
              <a:rPr lang="ko-KR" altLang="en-US" dirty="0"/>
              <a:t>한번 만들어진 함수는 다른 프로그램에서 재사용이 가능</a:t>
            </a:r>
            <a:endParaRPr lang="en-US" altLang="ko-KR" dirty="0"/>
          </a:p>
          <a:p>
            <a:pPr fontAlgn="base"/>
            <a:r>
              <a:rPr lang="ko-KR" altLang="en-US" dirty="0"/>
              <a:t>프로그램 개발의 시간과 비용을 절약할 수 있다</a:t>
            </a:r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89365E9-ECD6-4383-BA85-809A0BE7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1644"/>
              </p:ext>
            </p:extLst>
          </p:nvPr>
        </p:nvGraphicFramePr>
        <p:xfrm>
          <a:off x="712282" y="369651"/>
          <a:ext cx="6926114" cy="4234111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22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호출 방법의 수정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print_star_plus.py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print_star():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별표 기호를 한 줄 출력함 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>      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print_plus():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더하기 기호를 한 줄 출력함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print('++++++++++++++++++++++++')</a:t>
                      </a: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print_star()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별표 기호 출력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print_plus</a:t>
                      </a:r>
                      <a:r>
                        <a:rPr lang="fr-FR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</a:rPr>
                        <a:t>더하기 기호 출력</a:t>
                      </a:r>
                      <a: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  <a:t/>
                      </a:r>
                      <a:br>
                        <a:rPr lang="fr-FR" altLang="ko-KR" sz="1400" kern="0" spc="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print_star()</a:t>
                      </a:r>
                      <a:endParaRPr lang="fr-FR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print_plus()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225534B-EB31-4C5C-8BFF-11E0BC2CB87D}"/>
              </a:ext>
            </a:extLst>
          </p:cNvPr>
          <p:cNvGrpSpPr/>
          <p:nvPr/>
        </p:nvGrpSpPr>
        <p:grpSpPr>
          <a:xfrm>
            <a:off x="712282" y="4752975"/>
            <a:ext cx="6994804" cy="1735374"/>
            <a:chOff x="5215408" y="2155288"/>
            <a:chExt cx="4507104" cy="1274032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86AB40D-25D3-4739-8B13-F5B422A5A5B5}"/>
                </a:ext>
              </a:extLst>
            </p:cNvPr>
            <p:cNvGrpSpPr/>
            <p:nvPr/>
          </p:nvGrpSpPr>
          <p:grpSpPr>
            <a:xfrm>
              <a:off x="5215408" y="2155288"/>
              <a:ext cx="4507104" cy="12740327"/>
              <a:chOff x="5539756" y="2068824"/>
              <a:chExt cx="4507104" cy="12740327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A511909E-F398-47F4-952F-7EE09EB9F0D4}"/>
                  </a:ext>
                </a:extLst>
              </p:cNvPr>
              <p:cNvSpPr/>
              <p:nvPr/>
            </p:nvSpPr>
            <p:spPr>
              <a:xfrm>
                <a:off x="5539756" y="4336275"/>
                <a:ext cx="4507104" cy="1047287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24EF0A22-8C11-4256-9BF0-1B2FF1823CC0}"/>
                  </a:ext>
                </a:extLst>
              </p:cNvPr>
              <p:cNvSpPr/>
              <p:nvPr/>
            </p:nvSpPr>
            <p:spPr>
              <a:xfrm>
                <a:off x="5549230" y="2068824"/>
                <a:ext cx="1084896" cy="225947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5123F86-2181-48F8-B204-E7AA5B6DCEB7}"/>
                </a:ext>
              </a:extLst>
            </p:cNvPr>
            <p:cNvSpPr/>
            <p:nvPr/>
          </p:nvSpPr>
          <p:spPr>
            <a:xfrm>
              <a:off x="5224882" y="4721812"/>
              <a:ext cx="2642764" cy="9874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++++++++++++++++++++++++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++++++++++++++++++++++++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5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38" y="466725"/>
            <a:ext cx="9515475" cy="2924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7" y="3038475"/>
            <a:ext cx="9477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616E2D-416B-4844-9B0A-CCC6D94F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7" y="416502"/>
            <a:ext cx="7429500" cy="3448050"/>
          </a:xfrm>
          <a:prstGeom prst="rect">
            <a:avLst/>
          </a:prstGeom>
        </p:spPr>
      </p:pic>
      <p:pic>
        <p:nvPicPr>
          <p:cNvPr id="3" name="_x118118240" descr="EMB000023c40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7955" y="3794756"/>
            <a:ext cx="6455479" cy="29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함수와 매개변수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847850"/>
            <a:ext cx="4416755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67" y="1847850"/>
            <a:ext cx="7061477" cy="30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70CB923-F0A9-4F41-9866-5DFFD5D0B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76168"/>
              </p:ext>
            </p:extLst>
          </p:nvPr>
        </p:nvGraphicFramePr>
        <p:xfrm>
          <a:off x="818090" y="2042497"/>
          <a:ext cx="7130976" cy="2623376"/>
        </p:xfrm>
        <a:graphic>
          <a:graphicData uri="http://schemas.openxmlformats.org/drawingml/2006/table">
            <a:tbl>
              <a:tblPr/>
              <a:tblGrid>
                <a:gridCol w="7130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print('************************’)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print_star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별표 출력 </a:t>
                      </a:r>
                      <a:r>
                        <a:rPr lang="en-US" altLang="ko-KR" sz="18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8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31B715E5-37EB-4A38-9444-988419A3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87967"/>
              </p:ext>
            </p:extLst>
          </p:nvPr>
        </p:nvGraphicFramePr>
        <p:xfrm>
          <a:off x="969209" y="532928"/>
          <a:ext cx="6926114" cy="3472821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147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가진 별표 출력 함수와 인자를 이용한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35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7681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별표 출력을 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번만큼 반복하는 프로그램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4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별표 출력을 위해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4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라는 인자 값을 준다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8D017DC-6E39-452C-80E3-3D37EDA01B2D}"/>
              </a:ext>
            </a:extLst>
          </p:cNvPr>
          <p:cNvGrpSpPr/>
          <p:nvPr/>
        </p:nvGrpSpPr>
        <p:grpSpPr>
          <a:xfrm>
            <a:off x="969209" y="4475654"/>
            <a:ext cx="6926114" cy="1825312"/>
            <a:chOff x="5215408" y="2293741"/>
            <a:chExt cx="4507104" cy="12601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CF2DF51-9BD4-49F1-9086-4966A6495582}"/>
                </a:ext>
              </a:extLst>
            </p:cNvPr>
            <p:cNvGrpSpPr/>
            <p:nvPr/>
          </p:nvGrpSpPr>
          <p:grpSpPr>
            <a:xfrm>
              <a:off x="5215408" y="2293741"/>
              <a:ext cx="4507104" cy="12601874"/>
              <a:chOff x="5539756" y="2207277"/>
              <a:chExt cx="4507104" cy="12601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122DA57E-08B7-447E-A7EE-ED97630FDE9E}"/>
                  </a:ext>
                </a:extLst>
              </p:cNvPr>
              <p:cNvSpPr/>
              <p:nvPr/>
            </p:nvSpPr>
            <p:spPr>
              <a:xfrm>
                <a:off x="5539756" y="4336275"/>
                <a:ext cx="4507104" cy="1047287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F5E75638-C7D5-4DE5-86DE-199B5650D960}"/>
                  </a:ext>
                </a:extLst>
              </p:cNvPr>
              <p:cNvSpPr/>
              <p:nvPr/>
            </p:nvSpPr>
            <p:spPr>
              <a:xfrm>
                <a:off x="5539756" y="2207277"/>
                <a:ext cx="1236923" cy="21289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3A299D2-E27A-458F-8107-1C79358F6BF2}"/>
                </a:ext>
              </a:extLst>
            </p:cNvPr>
            <p:cNvSpPr/>
            <p:nvPr/>
          </p:nvSpPr>
          <p:spPr>
            <a:xfrm>
              <a:off x="5261707" y="4713301"/>
              <a:ext cx="2642764" cy="9891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  <a:endPara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941E9D-2637-4A2C-A5FC-45375B0F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" y="0"/>
            <a:ext cx="69818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38D14A6-2FE9-4FF3-A9A1-710230B3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60510"/>
              </p:ext>
            </p:extLst>
          </p:nvPr>
        </p:nvGraphicFramePr>
        <p:xfrm>
          <a:off x="825175" y="67863"/>
          <a:ext cx="6926114" cy="3892735"/>
        </p:xfrm>
        <a:graphic>
          <a:graphicData uri="http://schemas.openxmlformats.org/drawingml/2006/table">
            <a:tbl>
              <a:tblPr/>
              <a:tblGrid>
                <a:gridCol w="69261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22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4-6 : 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사용하여 지정된 문자를 인자 값만큼 반복 출력하기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print_hello_n_times.py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): 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          </a:t>
                      </a: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00B050"/>
                          </a:solidFill>
                        </a:rPr>
                        <a:t>매개변수를 이용한 반복 출력</a:t>
                      </a:r>
                      <a: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 ' * n)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두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세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3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를 네 번 출력합니다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print_hello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/>
                        </a:rPr>
                        <a:t>4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3D6BCC0-502A-478B-A04A-EC4B8D00AF70}"/>
              </a:ext>
            </a:extLst>
          </p:cNvPr>
          <p:cNvGrpSpPr/>
          <p:nvPr/>
        </p:nvGrpSpPr>
        <p:grpSpPr>
          <a:xfrm>
            <a:off x="825175" y="4026340"/>
            <a:ext cx="6926114" cy="2670238"/>
            <a:chOff x="5215408" y="2738073"/>
            <a:chExt cx="4507104" cy="121575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05618D2-1B2D-43B7-AA4F-6CBCF81E16AD}"/>
                </a:ext>
              </a:extLst>
            </p:cNvPr>
            <p:cNvGrpSpPr/>
            <p:nvPr/>
          </p:nvGrpSpPr>
          <p:grpSpPr>
            <a:xfrm>
              <a:off x="5215408" y="2738073"/>
              <a:ext cx="4507104" cy="12157543"/>
              <a:chOff x="5539756" y="2651609"/>
              <a:chExt cx="4507104" cy="1215754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87F3F6EF-3F15-4A94-AFA4-58F4307BF7EF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73AAF126-9220-4A84-9EE8-D810B5AA1341}"/>
                  </a:ext>
                </a:extLst>
              </p:cNvPr>
              <p:cNvSpPr/>
              <p:nvPr/>
            </p:nvSpPr>
            <p:spPr>
              <a:xfrm>
                <a:off x="5539756" y="2651609"/>
                <a:ext cx="1116338" cy="167668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50087119-7A7A-4316-936D-3461F4BFAF3D}"/>
                </a:ext>
              </a:extLst>
            </p:cNvPr>
            <p:cNvSpPr/>
            <p:nvPr/>
          </p:nvSpPr>
          <p:spPr>
            <a:xfrm>
              <a:off x="5215408" y="4713835"/>
              <a:ext cx="2642764" cy="966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두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세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를 네 번 출력합니다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Hello</a:t>
              </a:r>
              <a:endPara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" name="설명선 1 7"/>
          <p:cNvSpPr/>
          <p:nvPr/>
        </p:nvSpPr>
        <p:spPr>
          <a:xfrm>
            <a:off x="4042758" y="1953490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4042758" y="2668871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  <p:sp>
        <p:nvSpPr>
          <p:cNvPr id="14" name="설명선 1 13"/>
          <p:cNvSpPr/>
          <p:nvPr/>
        </p:nvSpPr>
        <p:spPr>
          <a:xfrm>
            <a:off x="4042758" y="3384252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인자가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이면 </a:t>
            </a:r>
            <a:r>
              <a:rPr lang="en-US" altLang="ko-KR" sz="1400">
                <a:solidFill>
                  <a:schemeClr val="tx1"/>
                </a:solidFill>
              </a:rPr>
              <a:t>Hello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회 출력</a:t>
            </a:r>
          </a:p>
        </p:txBody>
      </p:sp>
    </p:spTree>
    <p:extLst>
      <p:ext uri="{BB962C8B-B14F-4D97-AF65-F5344CB8AC3E}">
        <p14:creationId xmlns:p14="http://schemas.microsoft.com/office/powerpoint/2010/main" val="14385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4933"/>
              </p:ext>
            </p:extLst>
          </p:nvPr>
        </p:nvGraphicFramePr>
        <p:xfrm>
          <a:off x="5424297" y="4271079"/>
          <a:ext cx="2802532" cy="458014"/>
        </p:xfrm>
        <a:graphic>
          <a:graphicData uri="http://schemas.openxmlformats.org/drawingml/2006/table">
            <a:tbl>
              <a:tblPr/>
              <a:tblGrid>
                <a:gridCol w="2802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8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(10)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D2Coding"/>
                        </a:rPr>
                        <a:t>에러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32702"/>
              </p:ext>
            </p:extLst>
          </p:nvPr>
        </p:nvGraphicFramePr>
        <p:xfrm>
          <a:off x="5424297" y="5084280"/>
          <a:ext cx="6420570" cy="375287"/>
        </p:xfrm>
        <a:graphic>
          <a:graphicData uri="http://schemas.openxmlformats.org/drawingml/2006/table">
            <a:tbl>
              <a:tblPr/>
              <a:tblGrid>
                <a:gridCol w="6420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2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TypeError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() missing 1 required positional argument: 'b'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6627775" y="1248494"/>
            <a:ext cx="5178585" cy="6023625"/>
          </a:xfrm>
        </p:spPr>
        <p:txBody>
          <a:bodyPr/>
          <a:lstStyle/>
          <a:p>
            <a:pPr fontAlgn="base"/>
            <a:r>
              <a:rPr lang="ko-KR" altLang="en-US" dirty="0"/>
              <a:t>함수 </a:t>
            </a:r>
            <a:r>
              <a:rPr lang="ko-KR" altLang="en-US" dirty="0" err="1"/>
              <a:t>호출시에</a:t>
            </a:r>
            <a:r>
              <a:rPr lang="ko-KR" altLang="en-US" dirty="0"/>
              <a:t> 인자를 하나만 넣어주게 되면 함수에서 필요한 </a:t>
            </a:r>
            <a:r>
              <a:rPr lang="en-US" altLang="ko-KR" dirty="0"/>
              <a:t>b</a:t>
            </a:r>
            <a:r>
              <a:rPr lang="ko-KR" altLang="en-US"/>
              <a:t>라는 매개변수의 값이 </a:t>
            </a:r>
            <a:r>
              <a:rPr lang="ko-KR" altLang="en-US" dirty="0"/>
              <a:t>없으므로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메시지가 나타나며 실행되지 않음</a:t>
            </a:r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19857F4B-3A7E-4572-8801-27165CD3A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09335"/>
              </p:ext>
            </p:extLst>
          </p:nvPr>
        </p:nvGraphicFramePr>
        <p:xfrm>
          <a:off x="416625" y="752476"/>
          <a:ext cx="6180163" cy="3286908"/>
        </p:xfrm>
        <a:graphic>
          <a:graphicData uri="http://schemas.openxmlformats.org/drawingml/2006/table">
            <a:tbl>
              <a:tblPr/>
              <a:tblGrid>
                <a:gridCol w="618016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46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4-7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사용한 인자 값의 합계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21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9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41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):</a:t>
                      </a:r>
                      <a:r>
                        <a:rPr lang="en-US" altLang="ko-KR" sz="1400" kern="0" spc="0" dirty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            </a:t>
                      </a: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00B050"/>
                          </a:solidFill>
                        </a:rPr>
                        <a:t>두 개의 매개변수를 가진 함수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(100, 200)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88EA2DF-E309-4CFC-9940-70B954E027A5}"/>
              </a:ext>
            </a:extLst>
          </p:cNvPr>
          <p:cNvGrpSpPr/>
          <p:nvPr/>
        </p:nvGrpSpPr>
        <p:grpSpPr>
          <a:xfrm>
            <a:off x="416626" y="4741680"/>
            <a:ext cx="4677889" cy="1078096"/>
            <a:chOff x="5215408" y="1490546"/>
            <a:chExt cx="4507104" cy="134050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118E51B-5D37-4191-8837-A8B4F799EE0D}"/>
                </a:ext>
              </a:extLst>
            </p:cNvPr>
            <p:cNvGrpSpPr/>
            <p:nvPr/>
          </p:nvGrpSpPr>
          <p:grpSpPr>
            <a:xfrm>
              <a:off x="5215408" y="1490546"/>
              <a:ext cx="4507104" cy="13405070"/>
              <a:chOff x="5539756" y="1404082"/>
              <a:chExt cx="4507104" cy="13405070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34DB2286-6BF5-4460-9604-52FFE7BE431C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390247B9-C06D-4245-AE3F-BCF715A46B25}"/>
                  </a:ext>
                </a:extLst>
              </p:cNvPr>
              <p:cNvSpPr/>
              <p:nvPr/>
            </p:nvSpPr>
            <p:spPr>
              <a:xfrm>
                <a:off x="5586056" y="1404082"/>
                <a:ext cx="1174072" cy="292421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B0652C6-BB62-4DB2-9606-FF0AF049340B}"/>
                </a:ext>
              </a:extLst>
            </p:cNvPr>
            <p:cNvSpPr/>
            <p:nvPr/>
          </p:nvSpPr>
          <p:spPr>
            <a:xfrm>
              <a:off x="5571592" y="4721825"/>
              <a:ext cx="3311856" cy="9720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100 </a:t>
              </a:r>
              <a:r>
                <a:rPr lang="ko-KR" altLang="en-US" sz="1400" kern="0">
                  <a:solidFill>
                    <a:schemeClr val="accent5"/>
                  </a:solidFill>
                  <a:ea typeface="D2Coding"/>
                </a:rPr>
                <a:t>과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ea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6143105" y="4729093"/>
            <a:ext cx="307571" cy="272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1 13"/>
          <p:cNvSpPr/>
          <p:nvPr/>
        </p:nvSpPr>
        <p:spPr>
          <a:xfrm>
            <a:off x="8016241" y="3908294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 경우 인자의 수가 일치하지 않음</a:t>
            </a:r>
            <a:r>
              <a:rPr lang="en-US" altLang="ko-KR" sz="1400">
                <a:solidFill>
                  <a:schemeClr val="tx1"/>
                </a:solidFill>
              </a:rPr>
              <a:t>!!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0B311AD-F140-4E7F-B04A-4F42D0C7BE44}"/>
              </a:ext>
            </a:extLst>
          </p:cNvPr>
          <p:cNvGrpSpPr/>
          <p:nvPr/>
        </p:nvGrpSpPr>
        <p:grpSpPr>
          <a:xfrm>
            <a:off x="568689" y="540276"/>
            <a:ext cx="11054621" cy="5777447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xmlns="" id="{72D4A0C0-21BD-4390-9A3B-8C2230B227C1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414991F-E749-45F4-9BEA-4D17CD401EAF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E8E10B1A-83E2-4152-A86F-1470C6956557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458C4078-5D5D-453E-8B7E-F242E49DD9BB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xmlns="" id="{32A114FE-7655-4188-8816-CF919A3AF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598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함수에 대해 이해하고 그 필요성을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내장 함수와 사용자 정의 함수를 이해하고 설명할 수 있다</a:t>
                </a:r>
                <a:r>
                  <a:rPr lang="en-US" altLang="ko-KR" sz="1600" spc="-100" dirty="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사용자 정의 함수를 </a:t>
                </a:r>
                <a:r>
                  <a:rPr lang="en-US" altLang="ko-KR" sz="1600" spc="-100" dirty="0"/>
                  <a:t>def </a:t>
                </a:r>
                <a:r>
                  <a:rPr lang="ko-KR" altLang="en-US" sz="1600" spc="-100" dirty="0"/>
                  <a:t>문을 이용하여 정의하고 호출할 수 있다</a:t>
                </a:r>
                <a:r>
                  <a:rPr lang="en-US" altLang="ko-KR" sz="1600" spc="-100"/>
                  <a:t>. </a:t>
                </a:r>
                <a:r>
                  <a:rPr lang="en-US" altLang="ko-KR" sz="1600" spc="-100" smtClean="0"/>
                  <a:t> </a:t>
                </a:r>
                <a:endParaRPr lang="en-US" altLang="ko-KR" sz="1600" spc="-100" dirty="0"/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호출되는 함수에 값을 전달하기 위하여 매개변수를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함수의 반환문에 대해 이해하고 그 필요성을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다중 반환문을 사용하여 여러 개의 값을 반환할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지역변수와 전역변수를 올바르게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순서 매개변수와 키워드 매개변수를 이용하여 효율적으로 값을 전달할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함수에 전달되는 가변 인자를 처리하는 방법을 익힌다</a:t>
                </a:r>
                <a:r>
                  <a:rPr lang="en-US" altLang="ko-KR" sz="1600" spc="-100" dirty="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출력 함수와 입력 함수의 목적과 사용방법을 설명할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input() </a:t>
                </a:r>
                <a:r>
                  <a:rPr lang="ko-KR" altLang="en-US" sz="1600" spc="-100" dirty="0"/>
                  <a:t>함수를 이용한 입력 방법에 대해 이해하고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format() </a:t>
                </a:r>
                <a:r>
                  <a:rPr lang="ko-KR" altLang="en-US" sz="1600" spc="-100" dirty="0"/>
                  <a:t>메소드와 </a:t>
                </a:r>
                <a:r>
                  <a:rPr lang="ko-KR" altLang="en-US" sz="1600" spc="-100" dirty="0" err="1"/>
                  <a:t>플레이스홀더를</a:t>
                </a:r>
                <a:r>
                  <a:rPr lang="ko-KR" altLang="en-US" sz="1600" spc="-100" dirty="0"/>
                  <a:t> 이용한 출력을 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여러 가지 출력서식을 사용할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 err="1"/>
                  <a:t>파이썬의</a:t>
                </a:r>
                <a:r>
                  <a:rPr lang="ko-KR" altLang="en-US" sz="1600" spc="-100" dirty="0"/>
                  <a:t> 다양한 내장 함수를 사용할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06087" y="1208463"/>
            <a:ext cx="9448800" cy="4457700"/>
            <a:chOff x="906087" y="1208463"/>
            <a:chExt cx="9448800" cy="4457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087" y="1208463"/>
              <a:ext cx="9448800" cy="44577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62276" y="2438816"/>
              <a:ext cx="323850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76551" y="2362200"/>
              <a:ext cx="49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sub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90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104" y="427578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4.3 </a:t>
            </a:r>
            <a:r>
              <a:rPr lang="ko-KR" altLang="en-US" sz="4000" dirty="0"/>
              <a:t>매개변수를 활용한 </a:t>
            </a:r>
            <a:r>
              <a:rPr lang="en-US" altLang="ko-KR" sz="4000" dirty="0"/>
              <a:t>2</a:t>
            </a:r>
            <a:r>
              <a:rPr lang="ko-KR" altLang="en-US" sz="4000" dirty="0"/>
              <a:t>차 방정식의 근 구하기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88831" y="2537926"/>
            <a:ext cx="26468215" cy="9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16827496" descr="DRW000023c406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458" y="1840785"/>
            <a:ext cx="2770632" cy="48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18831" y="2679939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수식 </a:t>
            </a:r>
            <a:r>
              <a:rPr lang="en-US" altLang="ko-KR" dirty="0"/>
              <a:t>4-1] x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/>
              <a:t>차 방정식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116826936" descr="DRW000023c406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983" y="3964180"/>
            <a:ext cx="3278852" cy="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18831" y="5240463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수식 </a:t>
            </a:r>
            <a:r>
              <a:rPr lang="en-US" altLang="ko-KR" dirty="0"/>
              <a:t>4-2] 2</a:t>
            </a:r>
            <a:r>
              <a:rPr lang="ko-KR" altLang="en-US" dirty="0"/>
              <a:t>차 방정식의 근의 공식</a:t>
            </a:r>
          </a:p>
        </p:txBody>
      </p:sp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6782" y="499078"/>
            <a:ext cx="4841033" cy="4351338"/>
          </a:xfrm>
        </p:spPr>
        <p:txBody>
          <a:bodyPr/>
          <a:lstStyle/>
          <a:p>
            <a:r>
              <a:rPr lang="en-US" altLang="ko-KR" dirty="0"/>
              <a:t>a(a != 0), b, c</a:t>
            </a:r>
            <a:r>
              <a:rPr lang="ko-KR" altLang="en-US" dirty="0"/>
              <a:t>를 해당하는 값을 방정식에 맞게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a, b, c</a:t>
            </a:r>
            <a:r>
              <a:rPr lang="ko-KR" altLang="en-US" dirty="0"/>
              <a:t>에 해당하는 해를 변수 </a:t>
            </a:r>
            <a:r>
              <a:rPr lang="en-US" altLang="ko-KR" dirty="0"/>
              <a:t>r1, r2</a:t>
            </a:r>
            <a:r>
              <a:rPr lang="ko-KR" altLang="en-US" dirty="0"/>
              <a:t>에 저장하여 출력</a:t>
            </a:r>
          </a:p>
          <a:p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C4B1FDC-1637-44FA-812C-F1A52087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13934"/>
              </p:ext>
            </p:extLst>
          </p:nvPr>
        </p:nvGraphicFramePr>
        <p:xfrm>
          <a:off x="836585" y="387003"/>
          <a:ext cx="5328158" cy="398179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91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4-8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14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2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root_ex1.py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1385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 = -8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( a * x^2 ) + ( b * x ) + c =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0F893E2-A56C-49B5-9521-2810DB2709A0}"/>
              </a:ext>
            </a:extLst>
          </p:cNvPr>
          <p:cNvGrpSpPr/>
          <p:nvPr/>
        </p:nvGrpSpPr>
        <p:grpSpPr>
          <a:xfrm>
            <a:off x="836585" y="4796845"/>
            <a:ext cx="5328158" cy="924836"/>
            <a:chOff x="5215408" y="-1586620"/>
            <a:chExt cx="4507104" cy="15373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1D8DA3B-DC77-4A57-A9E5-A0D3BA0CC58B}"/>
                </a:ext>
              </a:extLst>
            </p:cNvPr>
            <p:cNvGrpSpPr/>
            <p:nvPr/>
          </p:nvGrpSpPr>
          <p:grpSpPr>
            <a:xfrm>
              <a:off x="5215408" y="-1586620"/>
              <a:ext cx="4507104" cy="15373874"/>
              <a:chOff x="5539756" y="-1673084"/>
              <a:chExt cx="4507104" cy="15373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06A193BA-C3EC-43FF-8225-FCCEF51DEDB9}"/>
                  </a:ext>
                </a:extLst>
              </p:cNvPr>
              <p:cNvSpPr/>
              <p:nvPr/>
            </p:nvSpPr>
            <p:spPr>
              <a:xfrm>
                <a:off x="5539756" y="4328295"/>
                <a:ext cx="4507104" cy="93724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2CF203C-3578-4555-9639-EB93D3F69F0F}"/>
                  </a:ext>
                </a:extLst>
              </p:cNvPr>
              <p:cNvSpPr/>
              <p:nvPr/>
            </p:nvSpPr>
            <p:spPr>
              <a:xfrm>
                <a:off x="5539757" y="-1673084"/>
                <a:ext cx="1195369" cy="600137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3207F20-73BC-4300-8020-EC997F025D90}"/>
                </a:ext>
              </a:extLst>
            </p:cNvPr>
            <p:cNvSpPr/>
            <p:nvPr/>
          </p:nvSpPr>
          <p:spPr>
            <a:xfrm>
              <a:off x="5215408" y="4935385"/>
              <a:ext cx="2642764" cy="1806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4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668" y="351389"/>
            <a:ext cx="11123645" cy="4351338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b, c</a:t>
            </a:r>
            <a:r>
              <a:rPr lang="ko-KR" altLang="en-US" dirty="0"/>
              <a:t>의 값을 </a:t>
            </a:r>
            <a:r>
              <a:rPr lang="en-US" altLang="ko-KR" dirty="0"/>
              <a:t>2, -6, -8</a:t>
            </a:r>
            <a:r>
              <a:rPr lang="ko-KR" altLang="en-US" dirty="0"/>
              <a:t>로 바꾼 방정식의 해를 구하고 싶을 때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5F8AF31-F456-48DA-AA1A-2ADF43FB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7532"/>
              </p:ext>
            </p:extLst>
          </p:nvPr>
        </p:nvGraphicFramePr>
        <p:xfrm>
          <a:off x="371668" y="892208"/>
          <a:ext cx="7945018" cy="5525897"/>
        </p:xfrm>
        <a:graphic>
          <a:graphicData uri="http://schemas.openxmlformats.org/drawingml/2006/table">
            <a:tbl>
              <a:tblPr/>
              <a:tblGrid>
                <a:gridCol w="794501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482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4-9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기능의 반복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82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970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root_ex2.py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78114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-8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근의 공식으로 해를 한 번 더 구한다</a:t>
                      </a: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.(</a:t>
                      </a:r>
                      <a:r>
                        <a:rPr lang="ko-KR" altLang="en-US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반복되는 코드</a:t>
                      </a:r>
                      <a:r>
                        <a:rPr lang="en-US" altLang="ko-KR" sz="13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r1 = (-b + (b ** 2 - 4 * a * c) ** 0.5) / (2 * 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 = (-b - (b ** 2 - 4 * a * c) ** 0.5) / (2 *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해는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r1, 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또는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2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-6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-8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근의 공식으로 해를 한 번 더 </a:t>
                      </a:r>
                      <a:r>
                        <a:rPr lang="ko-KR" altLang="en-US" sz="13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구한다</a:t>
                      </a:r>
                      <a:r>
                        <a:rPr lang="en-US" altLang="ko-KR" sz="13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반복되는 코드</a:t>
                      </a:r>
                      <a:r>
                        <a:rPr lang="en-US" altLang="ko-KR" sz="13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r1 = (-b + (b ** 2 - 4 * a * c) ** 0.5) / (2 * 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r2 = (-b - (b ** 2 - 4 * a * c) ** 0.5) / (2 *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해는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r1, 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또는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r2)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D133ADD-25B6-494D-92D1-E21409D72E6C}"/>
              </a:ext>
            </a:extLst>
          </p:cNvPr>
          <p:cNvGrpSpPr/>
          <p:nvPr/>
        </p:nvGrpSpPr>
        <p:grpSpPr>
          <a:xfrm>
            <a:off x="6164229" y="2276928"/>
            <a:ext cx="4913345" cy="1429113"/>
            <a:chOff x="5215408" y="287929"/>
            <a:chExt cx="3015287" cy="1445536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96723EDA-8099-4ED0-A701-9A2E36B2E62B}"/>
                </a:ext>
              </a:extLst>
            </p:cNvPr>
            <p:cNvGrpSpPr/>
            <p:nvPr/>
          </p:nvGrpSpPr>
          <p:grpSpPr>
            <a:xfrm>
              <a:off x="5215408" y="287929"/>
              <a:ext cx="3015287" cy="14455366"/>
              <a:chOff x="5539756" y="201465"/>
              <a:chExt cx="3015287" cy="14455366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49A3035E-92FD-419E-9A6D-85D9310F5B42}"/>
                  </a:ext>
                </a:extLst>
              </p:cNvPr>
              <p:cNvSpPr/>
              <p:nvPr/>
            </p:nvSpPr>
            <p:spPr>
              <a:xfrm>
                <a:off x="5539756" y="4336273"/>
                <a:ext cx="3015287" cy="1032055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AF237314-33CC-4EF4-9A59-7F5DEFF1A8FC}"/>
                  </a:ext>
                </a:extLst>
              </p:cNvPr>
              <p:cNvSpPr/>
              <p:nvPr/>
            </p:nvSpPr>
            <p:spPr>
              <a:xfrm>
                <a:off x="5586055" y="201465"/>
                <a:ext cx="1149070" cy="412683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AC81659-50DA-4F75-9E9F-E9D3C097211A}"/>
                </a:ext>
              </a:extLst>
            </p:cNvPr>
            <p:cNvSpPr/>
            <p:nvPr/>
          </p:nvSpPr>
          <p:spPr>
            <a:xfrm>
              <a:off x="5342018" y="4414756"/>
              <a:ext cx="2642764" cy="390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70537" y="3193339"/>
            <a:ext cx="2684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kern="0">
                <a:solidFill>
                  <a:schemeClr val="accent5"/>
                </a:solidFill>
                <a:latin typeface="D2Coding"/>
              </a:rPr>
              <a:t>해는 </a:t>
            </a:r>
            <a:r>
              <a:rPr lang="en-US" altLang="ko-KR" sz="1600" kern="0">
                <a:solidFill>
                  <a:schemeClr val="accent5"/>
                </a:solidFill>
                <a:latin typeface="D2Coding"/>
              </a:rPr>
              <a:t>4.0 </a:t>
            </a:r>
            <a:r>
              <a:rPr lang="ko-KR" altLang="en-US" sz="1600" kern="0">
                <a:solidFill>
                  <a:schemeClr val="accent5"/>
                </a:solidFill>
                <a:latin typeface="D2Coding"/>
              </a:rPr>
              <a:t>또는 </a:t>
            </a:r>
            <a:r>
              <a:rPr lang="en-US" altLang="ko-KR" sz="1600" kern="0">
                <a:solidFill>
                  <a:schemeClr val="accent5"/>
                </a:solidFill>
                <a:latin typeface="D2Coding"/>
              </a:rPr>
              <a:t>-1.0</a:t>
            </a:r>
            <a:endParaRPr lang="ko-KR" altLang="en-US" sz="1600" kern="0">
              <a:solidFill>
                <a:schemeClr val="accent5"/>
              </a:solidFill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97440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55" y="757076"/>
            <a:ext cx="10515600" cy="4351338"/>
          </a:xfrm>
        </p:spPr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ko-KR" altLang="en-US"/>
              <a:t>변수 </a:t>
            </a:r>
            <a:r>
              <a:rPr lang="en-US" altLang="ko-KR" dirty="0"/>
              <a:t>a, b, c</a:t>
            </a:r>
            <a:r>
              <a:rPr lang="ko-KR" altLang="en-US" dirty="0"/>
              <a:t>에 원하는 계수를 입력하고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r1, r2</a:t>
            </a:r>
            <a:r>
              <a:rPr lang="ko-KR" altLang="en-US" dirty="0"/>
              <a:t>의 수식을 구해줘야 함</a:t>
            </a:r>
            <a:endParaRPr lang="en-US" altLang="ko-KR" dirty="0"/>
          </a:p>
          <a:p>
            <a:pPr lvl="1"/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붙여 넣기를 한다 해도 코드가 중복되는 부분이 많고 불필요하게 긴 것을 한눈에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AC802E2-C4EC-45A7-A357-1CD9CAD4D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35905"/>
              </p:ext>
            </p:extLst>
          </p:nvPr>
        </p:nvGraphicFramePr>
        <p:xfrm>
          <a:off x="640768" y="752475"/>
          <a:ext cx="7945018" cy="3581071"/>
        </p:xfrm>
        <a:graphic>
          <a:graphicData uri="http://schemas.openxmlformats.org/drawingml/2006/table">
            <a:tbl>
              <a:tblPr/>
              <a:tblGrid>
                <a:gridCol w="794501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41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4-10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기능을 함수로 만들기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2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78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root_ex3.py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309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r1 = (-b + (b ** 2 - 4 * a * c) ** 0.5) / (2 * a)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r2 = (-b - (b ** 2 - 4 * a * c) ** 0.5) / (2 * a)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계수 값이 다른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차 방정식의 해를 구함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(2, -6, -8)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8F97A9C-AD51-4052-ADD8-98D622C55E87}"/>
              </a:ext>
            </a:extLst>
          </p:cNvPr>
          <p:cNvGrpSpPr/>
          <p:nvPr/>
        </p:nvGrpSpPr>
        <p:grpSpPr>
          <a:xfrm>
            <a:off x="640768" y="4622695"/>
            <a:ext cx="7344229" cy="1443385"/>
            <a:chOff x="5215408" y="295889"/>
            <a:chExt cx="4507104" cy="145997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0CBC7AD4-1FAA-4D84-9510-0D3DF6D1FF3B}"/>
                </a:ext>
              </a:extLst>
            </p:cNvPr>
            <p:cNvGrpSpPr/>
            <p:nvPr/>
          </p:nvGrpSpPr>
          <p:grpSpPr>
            <a:xfrm>
              <a:off x="5215408" y="295889"/>
              <a:ext cx="4507104" cy="14599727"/>
              <a:chOff x="5539756" y="209425"/>
              <a:chExt cx="4507104" cy="14599727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8F628D92-E7BC-4549-9383-180C5BD12B8C}"/>
                  </a:ext>
                </a:extLst>
              </p:cNvPr>
              <p:cNvSpPr/>
              <p:nvPr/>
            </p:nvSpPr>
            <p:spPr>
              <a:xfrm>
                <a:off x="5539756" y="4336274"/>
                <a:ext cx="4507104" cy="1047287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C343E8E2-5763-467C-85BE-7782667C65D3}"/>
                  </a:ext>
                </a:extLst>
              </p:cNvPr>
              <p:cNvSpPr/>
              <p:nvPr/>
            </p:nvSpPr>
            <p:spPr>
              <a:xfrm>
                <a:off x="5539756" y="209425"/>
                <a:ext cx="1149070" cy="41268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616054-EC2B-431C-AA49-2AC433C68ED5}"/>
                </a:ext>
              </a:extLst>
            </p:cNvPr>
            <p:cNvSpPr/>
            <p:nvPr/>
          </p:nvSpPr>
          <p:spPr>
            <a:xfrm>
              <a:off x="5261707" y="5909135"/>
              <a:ext cx="2642764" cy="7500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4.0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-1.0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78580" y="1125159"/>
            <a:ext cx="5294345" cy="1328569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ko-KR" altLang="en-US" sz="2000" b="1">
                <a:solidFill>
                  <a:srgbClr val="FF0000"/>
                </a:solidFill>
              </a:rPr>
              <a:t>밖에서 넘겨준 계수 </a:t>
            </a:r>
            <a:r>
              <a:rPr lang="en-US" altLang="ko-KR" sz="2000" b="1">
                <a:solidFill>
                  <a:srgbClr val="FF0000"/>
                </a:solidFill>
              </a:rPr>
              <a:t>3</a:t>
            </a:r>
            <a:r>
              <a:rPr lang="ko-KR" altLang="en-US" sz="2000" b="1">
                <a:solidFill>
                  <a:srgbClr val="FF0000"/>
                </a:solidFill>
              </a:rPr>
              <a:t>개 </a:t>
            </a:r>
            <a:r>
              <a:rPr lang="en-US" altLang="ko-KR" sz="2000" b="1" dirty="0">
                <a:solidFill>
                  <a:srgbClr val="FF0000"/>
                </a:solidFill>
              </a:rPr>
              <a:t>a, b, c</a:t>
            </a:r>
            <a:r>
              <a:rPr lang="ko-KR" altLang="en-US" sz="2000" b="1" dirty="0">
                <a:solidFill>
                  <a:srgbClr val="FF0000"/>
                </a:solidFill>
              </a:rPr>
              <a:t>를 매개변수로 받고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함수 몸체에 근의 공식 </a:t>
            </a:r>
            <a:r>
              <a:rPr lang="ko-KR" altLang="en-US" sz="2000" b="1">
                <a:solidFill>
                  <a:srgbClr val="FF0000"/>
                </a:solidFill>
              </a:rPr>
              <a:t>연산을 한 후</a:t>
            </a:r>
            <a:r>
              <a:rPr lang="en-US" altLang="ko-KR" sz="2000" b="1">
                <a:solidFill>
                  <a:srgbClr val="FF0000"/>
                </a:solidFill>
              </a:rPr>
              <a:t>, </a:t>
            </a:r>
            <a:r>
              <a:rPr lang="ko-KR" altLang="en-US" sz="2000" b="1">
                <a:solidFill>
                  <a:srgbClr val="FF0000"/>
                </a:solidFill>
              </a:rPr>
              <a:t>결과 </a:t>
            </a:r>
            <a:r>
              <a:rPr lang="en-US" altLang="ko-KR" sz="2000" b="1" dirty="0">
                <a:solidFill>
                  <a:srgbClr val="FF0000"/>
                </a:solidFill>
              </a:rPr>
              <a:t>r1, r2</a:t>
            </a:r>
            <a:r>
              <a:rPr lang="ko-KR" altLang="en-US" sz="2000" b="1" dirty="0">
                <a:solidFill>
                  <a:srgbClr val="FF0000"/>
                </a:solidFill>
              </a:rPr>
              <a:t>를 </a:t>
            </a:r>
            <a:r>
              <a:rPr lang="ko-KR" altLang="en-US" sz="2000" b="1">
                <a:solidFill>
                  <a:srgbClr val="FF0000"/>
                </a:solidFill>
              </a:rPr>
              <a:t>출력하는 코드</a:t>
            </a:r>
            <a:endParaRPr lang="en-US" altLang="ko-KR" sz="2000" b="1">
              <a:solidFill>
                <a:srgbClr val="FF0000"/>
              </a:solidFill>
            </a:endParaRPr>
          </a:p>
          <a:p>
            <a:pPr marL="0"/>
            <a:r>
              <a:rPr lang="ko-KR" altLang="en-US" sz="2000" b="1">
                <a:solidFill>
                  <a:srgbClr val="FF0000"/>
                </a:solidFill>
              </a:rPr>
              <a:t>코드가 </a:t>
            </a:r>
            <a:r>
              <a:rPr lang="ko-KR" altLang="en-US" sz="2000" b="1" dirty="0">
                <a:solidFill>
                  <a:srgbClr val="FF0000"/>
                </a:solidFill>
              </a:rPr>
              <a:t>훨씬 </a:t>
            </a:r>
            <a:r>
              <a:rPr lang="ko-KR" altLang="en-US" sz="2000" b="1" dirty="0" err="1">
                <a:solidFill>
                  <a:srgbClr val="FF0000"/>
                </a:solidFill>
              </a:rPr>
              <a:t>간결해지고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사용하기 편리함</a:t>
            </a: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2971800" y="1789444"/>
            <a:ext cx="3706780" cy="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2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D3E729-E204-4B3B-B351-1C44D3E8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6" y="1174086"/>
            <a:ext cx="7410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 err="1"/>
              <a:t>반환문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" y="1690688"/>
            <a:ext cx="6858000" cy="31398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43" y="941908"/>
            <a:ext cx="4329113" cy="2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반환문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일반적으로</a:t>
            </a:r>
            <a:r>
              <a:rPr lang="en-US" dirty="0"/>
              <a:t> </a:t>
            </a:r>
            <a:r>
              <a:rPr lang="en-US" dirty="0" err="1"/>
              <a:t>함수</a:t>
            </a:r>
            <a:r>
              <a:rPr lang="en-US" dirty="0"/>
              <a:t> </a:t>
            </a:r>
            <a:r>
              <a:rPr lang="en-US" dirty="0" err="1"/>
              <a:t>내부는</a:t>
            </a:r>
            <a:r>
              <a:rPr lang="en-US" dirty="0"/>
              <a:t> </a:t>
            </a:r>
            <a:r>
              <a:rPr lang="en-US" b="1" dirty="0" err="1"/>
              <a:t>블랙박스</a:t>
            </a:r>
            <a:r>
              <a:rPr lang="en-US" b="1" baseline="30000" dirty="0" err="1">
                <a:solidFill>
                  <a:schemeClr val="accent5"/>
                </a:solidFill>
              </a:rPr>
              <a:t>black</a:t>
            </a:r>
            <a:r>
              <a:rPr lang="en-US" b="1" baseline="30000" dirty="0">
                <a:solidFill>
                  <a:schemeClr val="accent5"/>
                </a:solidFill>
              </a:rPr>
              <a:t> </a:t>
            </a:r>
            <a:r>
              <a:rPr lang="en-US" b="1" baseline="30000" dirty="0" err="1">
                <a:solidFill>
                  <a:schemeClr val="accent5"/>
                </a:solidFill>
              </a:rPr>
              <a:t>box</a:t>
            </a:r>
            <a:r>
              <a:rPr lang="en-US" dirty="0" err="1"/>
              <a:t>라고</a:t>
            </a:r>
            <a:r>
              <a:rPr lang="en-US" dirty="0"/>
              <a:t> </a:t>
            </a:r>
            <a:r>
              <a:rPr lang="en-US" dirty="0" err="1"/>
              <a:t>가정</a:t>
            </a:r>
            <a:endParaRPr lang="en-US" dirty="0"/>
          </a:p>
          <a:p>
            <a:r>
              <a:rPr lang="ko-KR" altLang="en-US" dirty="0"/>
              <a:t>함수의 내부는 특정한 코드를 가지고 있으며 주어진 일을 수행하고 결과를 반환할 수 있음</a:t>
            </a:r>
          </a:p>
          <a:p>
            <a:r>
              <a:rPr lang="en-US" altLang="ko-KR" b="1" dirty="0"/>
              <a:t>return </a:t>
            </a:r>
            <a:r>
              <a:rPr lang="ko-KR" altLang="en-US" dirty="0"/>
              <a:t>키워드를 사용하여 하나 이상의 값을 반환해 줄 수 있음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98EF237-9CAF-4128-9F77-016F2965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55283"/>
              </p:ext>
            </p:extLst>
          </p:nvPr>
        </p:nvGraphicFramePr>
        <p:xfrm>
          <a:off x="818111" y="509658"/>
          <a:ext cx="7077924" cy="3733551"/>
        </p:xfrm>
        <a:graphic>
          <a:graphicData uri="http://schemas.openxmlformats.org/drawingml/2006/table">
            <a:tbl>
              <a:tblPr/>
              <a:tblGrid>
                <a:gridCol w="707792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12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값의 합을 반환하는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18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sum_with_return1.py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72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b):          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두 수의 합을 반환하는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result    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return 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문을 사용하여 </a:t>
                      </a:r>
                      <a:r>
                        <a:rPr lang="en-US" altLang="ko-KR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result</a:t>
                      </a:r>
                      <a:r>
                        <a:rPr lang="ko-KR" altLang="en-US" sz="1600" b="1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를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n1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(10, 20)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20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=', n1)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(100, 200)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200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=', n2)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DFA74BD-3C15-4329-A289-9B6B76724FA2}"/>
              </a:ext>
            </a:extLst>
          </p:cNvPr>
          <p:cNvGrpSpPr/>
          <p:nvPr/>
        </p:nvGrpSpPr>
        <p:grpSpPr>
          <a:xfrm>
            <a:off x="818111" y="4635558"/>
            <a:ext cx="7077924" cy="1128629"/>
            <a:chOff x="5261708" y="3450889"/>
            <a:chExt cx="6085243" cy="319821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3E744A9-7674-4BCB-A462-DFA1BD7836BF}"/>
                </a:ext>
              </a:extLst>
            </p:cNvPr>
            <p:cNvGrpSpPr/>
            <p:nvPr/>
          </p:nvGrpSpPr>
          <p:grpSpPr>
            <a:xfrm>
              <a:off x="5261708" y="3450889"/>
              <a:ext cx="6085243" cy="3198217"/>
              <a:chOff x="5586056" y="3364425"/>
              <a:chExt cx="6085243" cy="3198217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EE105381-3D52-4F60-B9BF-20C9505BB0AB}"/>
                  </a:ext>
                </a:extLst>
              </p:cNvPr>
              <p:cNvSpPr/>
              <p:nvPr/>
            </p:nvSpPr>
            <p:spPr>
              <a:xfrm>
                <a:off x="5586056" y="4328295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0360A879-7C54-4102-B6E0-2B851205437D}"/>
                  </a:ext>
                </a:extLst>
              </p:cNvPr>
              <p:cNvSpPr/>
              <p:nvPr/>
            </p:nvSpPr>
            <p:spPr>
              <a:xfrm>
                <a:off x="5586056" y="3364425"/>
                <a:ext cx="1123704" cy="96387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67C6A2A-2EB3-4284-8A94-C1EA60BE4926}"/>
                </a:ext>
              </a:extLst>
            </p:cNvPr>
            <p:cNvSpPr/>
            <p:nvPr/>
          </p:nvSpPr>
          <p:spPr>
            <a:xfrm>
              <a:off x="5261708" y="4414759"/>
              <a:ext cx="5551282" cy="2101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= 30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100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= 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함수의 역할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8118240" descr="EMB000023c4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435" y="1724887"/>
            <a:ext cx="6455479" cy="29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80256" y="525866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4-1] </a:t>
            </a:r>
            <a:r>
              <a:rPr lang="ko-KR" altLang="en-US" dirty="0" err="1"/>
              <a:t>레고</a:t>
            </a:r>
            <a:r>
              <a:rPr lang="ko-KR" altLang="en-US" dirty="0"/>
              <a:t> 블록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7985800" descr="EMB000023c4068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410" y="1225894"/>
            <a:ext cx="4518991" cy="38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824095" y="5258665"/>
            <a:ext cx="485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4-2] </a:t>
            </a:r>
            <a:r>
              <a:rPr lang="ko-KR" altLang="en-US" dirty="0" err="1"/>
              <a:t>레고</a:t>
            </a:r>
            <a:r>
              <a:rPr lang="ko-KR" altLang="en-US" dirty="0"/>
              <a:t> 블록을 조립해서 만든 자동차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9071" y="5866231"/>
            <a:ext cx="229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출처</a:t>
            </a:r>
            <a:r>
              <a:rPr lang="en-US" altLang="ko-KR"/>
              <a:t>: bricklink.com)</a:t>
            </a:r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3305542" y="5767806"/>
            <a:ext cx="3611723" cy="734324"/>
          </a:xfrm>
          <a:prstGeom prst="borderCallout1">
            <a:avLst>
              <a:gd name="adj1" fmla="val -357"/>
              <a:gd name="adj2" fmla="val 47363"/>
              <a:gd name="adj3" fmla="val -166818"/>
              <a:gd name="adj4" fmla="val 1118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여러분이 사용하는 프로그램도 많은 부품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함수나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클래스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r>
              <a:rPr lang="ko-KR" altLang="en-US" sz="1400">
                <a:solidFill>
                  <a:schemeClr val="tx1"/>
                </a:solidFill>
              </a:rPr>
              <a:t>으로 이루어져 있습니다</a:t>
            </a:r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910" y="967210"/>
            <a:ext cx="10515600" cy="4351338"/>
          </a:xfrm>
        </p:spPr>
        <p:txBody>
          <a:bodyPr/>
          <a:lstStyle/>
          <a:p>
            <a:r>
              <a:rPr lang="en-US" dirty="0" err="1"/>
              <a:t>return을</a:t>
            </a:r>
            <a:r>
              <a:rPr lang="en-US" dirty="0"/>
              <a:t> </a:t>
            </a:r>
            <a:r>
              <a:rPr lang="en-US" dirty="0" err="1"/>
              <a:t>이용하여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반환할</a:t>
            </a:r>
            <a:r>
              <a:rPr lang="en-US" dirty="0"/>
              <a:t> </a:t>
            </a:r>
            <a:r>
              <a:rPr lang="en-US" dirty="0" err="1"/>
              <a:t>때는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return </a:t>
            </a:r>
            <a:r>
              <a:rPr lang="en-US" dirty="0" err="1"/>
              <a:t>키워드</a:t>
            </a:r>
            <a:r>
              <a:rPr lang="en-US" dirty="0"/>
              <a:t> </a:t>
            </a:r>
            <a:r>
              <a:rPr lang="en-US" dirty="0" err="1"/>
              <a:t>다음에</a:t>
            </a:r>
            <a:r>
              <a:rPr lang="en-US" dirty="0"/>
              <a:t> </a:t>
            </a:r>
            <a:r>
              <a:rPr lang="en-US" dirty="0" err="1"/>
              <a:t>수식을</a:t>
            </a:r>
            <a:r>
              <a:rPr lang="en-US" dirty="0"/>
              <a:t> </a:t>
            </a:r>
            <a:r>
              <a:rPr lang="en-US" dirty="0" err="1"/>
              <a:t>입력하여</a:t>
            </a:r>
            <a:r>
              <a:rPr lang="en-US" dirty="0"/>
              <a:t> </a:t>
            </a:r>
            <a:r>
              <a:rPr lang="en-US" dirty="0" err="1"/>
              <a:t>수식의</a:t>
            </a:r>
            <a:r>
              <a:rPr lang="en-US" dirty="0"/>
              <a:t> </a:t>
            </a:r>
            <a:r>
              <a:rPr lang="en-US" dirty="0" err="1"/>
              <a:t>결과를</a:t>
            </a:r>
            <a:r>
              <a:rPr lang="en-US" dirty="0"/>
              <a:t> </a:t>
            </a:r>
            <a:r>
              <a:rPr lang="en-US" dirty="0" err="1"/>
              <a:t>반환하는</a:t>
            </a:r>
            <a:r>
              <a:rPr lang="en-US" dirty="0"/>
              <a:t> </a:t>
            </a:r>
            <a:r>
              <a:rPr lang="en-US" dirty="0" err="1"/>
              <a:t>것도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630C390-7CE5-40E6-B532-ADF154B34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18333"/>
              </p:ext>
            </p:extLst>
          </p:nvPr>
        </p:nvGraphicFramePr>
        <p:xfrm>
          <a:off x="688910" y="2114692"/>
          <a:ext cx="7061719" cy="2807003"/>
        </p:xfrm>
        <a:graphic>
          <a:graphicData uri="http://schemas.openxmlformats.org/drawingml/2006/table">
            <a:tbl>
              <a:tblPr/>
              <a:tblGrid>
                <a:gridCol w="706171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085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4-12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값의 합을 반환하는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문의 사용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sum_with_return2.py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2777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baseline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   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(100, 200)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8E1EE5F-9437-424E-AB51-A8EABFB0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78785"/>
              </p:ext>
            </p:extLst>
          </p:nvPr>
        </p:nvGraphicFramePr>
        <p:xfrm>
          <a:off x="688910" y="5133650"/>
          <a:ext cx="5390781" cy="772541"/>
        </p:xfrm>
        <a:graphic>
          <a:graphicData uri="http://schemas.openxmlformats.org/drawingml/2006/table">
            <a:tbl>
              <a:tblPr/>
              <a:tblGrid>
                <a:gridCol w="5390781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get_sum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(100, 200)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DA4887E-49B4-4A70-AC42-612D8B84B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89057"/>
              </p:ext>
            </p:extLst>
          </p:nvPr>
        </p:nvGraphicFramePr>
        <p:xfrm>
          <a:off x="688910" y="6135709"/>
          <a:ext cx="5390781" cy="388553"/>
        </p:xfrm>
        <a:graphic>
          <a:graphicData uri="http://schemas.openxmlformats.org/drawingml/2006/table">
            <a:tbl>
              <a:tblPr/>
              <a:tblGrid>
                <a:gridCol w="5390781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수의 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get_sum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(100, 200))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sp>
        <p:nvSpPr>
          <p:cNvPr id="2" name="오른쪽 중괄호 1"/>
          <p:cNvSpPr/>
          <p:nvPr/>
        </p:nvSpPr>
        <p:spPr>
          <a:xfrm>
            <a:off x="6248400" y="5219700"/>
            <a:ext cx="295275" cy="12001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2384" y="5573874"/>
            <a:ext cx="395561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두가지 방법의 결과는 동일함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40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85D83FE-2B8F-4D70-9080-7CA661483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4304"/>
              </p:ext>
            </p:extLst>
          </p:nvPr>
        </p:nvGraphicFramePr>
        <p:xfrm>
          <a:off x="715320" y="412659"/>
          <a:ext cx="7077924" cy="4292300"/>
        </p:xfrm>
        <a:graphic>
          <a:graphicData uri="http://schemas.openxmlformats.org/drawingml/2006/table">
            <a:tbl>
              <a:tblPr/>
              <a:tblGrid>
                <a:gridCol w="707792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861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4-13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값을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반환하는 방법과 전달받는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r1, r2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함수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호출시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1, 2, -8</a:t>
                      </a:r>
                      <a:r>
                        <a:rPr lang="en-US" altLang="ko-KR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인자를</a:t>
                      </a:r>
                      <a:r>
                        <a:rPr lang="en-US" altLang="ko-KR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사용함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result1, result2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이용해서 결과 값을 반환 받는다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.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result1,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result2)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4F3D07-0D05-4FB1-8932-6127E50CCA89}"/>
              </a:ext>
            </a:extLst>
          </p:cNvPr>
          <p:cNvGrpSpPr/>
          <p:nvPr/>
        </p:nvGrpSpPr>
        <p:grpSpPr>
          <a:xfrm>
            <a:off x="715320" y="4731501"/>
            <a:ext cx="7077924" cy="1000126"/>
            <a:chOff x="5261709" y="3228105"/>
            <a:chExt cx="6085243" cy="28340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B18D6CD1-D521-4A06-BDBA-C8FB215CC8D9}"/>
                </a:ext>
              </a:extLst>
            </p:cNvPr>
            <p:cNvGrpSpPr/>
            <p:nvPr/>
          </p:nvGrpSpPr>
          <p:grpSpPr>
            <a:xfrm>
              <a:off x="5261709" y="3228105"/>
              <a:ext cx="6085243" cy="2834075"/>
              <a:chOff x="5586057" y="3141641"/>
              <a:chExt cx="6085243" cy="2834075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AAF11AD7-EFD1-47F9-822E-65D23B484CB6}"/>
                  </a:ext>
                </a:extLst>
              </p:cNvPr>
              <p:cNvSpPr/>
              <p:nvPr/>
            </p:nvSpPr>
            <p:spPr>
              <a:xfrm>
                <a:off x="5586057" y="4408313"/>
                <a:ext cx="6085243" cy="156740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24C76504-1F8B-4870-B253-73F97D57A722}"/>
                  </a:ext>
                </a:extLst>
              </p:cNvPr>
              <p:cNvSpPr/>
              <p:nvPr/>
            </p:nvSpPr>
            <p:spPr>
              <a:xfrm>
                <a:off x="5586057" y="3141641"/>
                <a:ext cx="1123704" cy="118665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0BE97CF-950A-4B89-A9B7-C2B6811B6BBE}"/>
                </a:ext>
              </a:extLst>
            </p:cNvPr>
            <p:cNvSpPr/>
            <p:nvPr/>
          </p:nvSpPr>
          <p:spPr>
            <a:xfrm>
              <a:off x="5261709" y="4680145"/>
              <a:ext cx="5551282" cy="1124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–4.0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3" name="설명선 1 12"/>
          <p:cNvSpPr/>
          <p:nvPr/>
        </p:nvSpPr>
        <p:spPr>
          <a:xfrm>
            <a:off x="4134197" y="2819327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두 근 </a:t>
            </a:r>
            <a:r>
              <a:rPr lang="en-US" altLang="ko-KR" sz="1400">
                <a:solidFill>
                  <a:schemeClr val="tx1"/>
                </a:solidFill>
              </a:rPr>
              <a:t>r1, r2</a:t>
            </a:r>
            <a:r>
              <a:rPr lang="ko-KR" altLang="en-US" sz="1400">
                <a:solidFill>
                  <a:schemeClr val="tx1"/>
                </a:solidFill>
              </a:rPr>
              <a:t>를 반환함</a:t>
            </a:r>
          </a:p>
        </p:txBody>
      </p:sp>
      <p:sp>
        <p:nvSpPr>
          <p:cNvPr id="14" name="설명선 1 13"/>
          <p:cNvSpPr/>
          <p:nvPr/>
        </p:nvSpPr>
        <p:spPr>
          <a:xfrm>
            <a:off x="6226911" y="3974728"/>
            <a:ext cx="3132666" cy="495668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result1, result2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r1, r2</a:t>
            </a:r>
            <a:r>
              <a:rPr lang="ko-KR" altLang="en-US" sz="1400">
                <a:solidFill>
                  <a:schemeClr val="tx1"/>
                </a:solidFill>
              </a:rPr>
              <a:t>의 값을 받아온다</a:t>
            </a:r>
          </a:p>
        </p:txBody>
      </p:sp>
    </p:spTree>
    <p:extLst>
      <p:ext uri="{BB962C8B-B14F-4D97-AF65-F5344CB8AC3E}">
        <p14:creationId xmlns:p14="http://schemas.microsoft.com/office/powerpoint/2010/main" val="18995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28" y="1157375"/>
            <a:ext cx="9439275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7" y="4114887"/>
            <a:ext cx="9477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8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878" y="761934"/>
            <a:ext cx="10515600" cy="5788155"/>
          </a:xfrm>
        </p:spPr>
        <p:txBody>
          <a:bodyPr>
            <a:normAutofit/>
          </a:bodyPr>
          <a:lstStyle/>
          <a:p>
            <a:r>
              <a:rPr lang="ko-KR" altLang="en-US" dirty="0"/>
              <a:t>위의 코드에서는 계수 </a:t>
            </a:r>
            <a:r>
              <a:rPr lang="en-US" altLang="ko-KR" dirty="0"/>
              <a:t>a, b, c</a:t>
            </a:r>
            <a:r>
              <a:rPr lang="ko-KR" altLang="en-US" dirty="0"/>
              <a:t>를 매개변수로 받아서 근의 공식으로 해를 계산해 변수 </a:t>
            </a:r>
            <a:r>
              <a:rPr lang="en-US" altLang="ko-KR" dirty="0"/>
              <a:t>r1, r2</a:t>
            </a:r>
            <a:r>
              <a:rPr lang="ko-KR" altLang="en-US" dirty="0"/>
              <a:t>에 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문으로 두 값을 반환</a:t>
            </a:r>
            <a:endParaRPr lang="en-US" altLang="ko-KR" dirty="0"/>
          </a:p>
          <a:p>
            <a:r>
              <a:rPr lang="ko-KR" altLang="en-US" dirty="0"/>
              <a:t>함수 외부에서는 함수 </a:t>
            </a:r>
            <a:r>
              <a:rPr lang="en-US" altLang="ko-KR" dirty="0" err="1"/>
              <a:t>get_root</a:t>
            </a:r>
            <a:r>
              <a:rPr lang="ko-KR" altLang="en-US" dirty="0"/>
              <a:t>를 호출해 그 해를 변수 </a:t>
            </a:r>
            <a:r>
              <a:rPr lang="en-US" altLang="ko-KR" dirty="0"/>
              <a:t>result1, result2</a:t>
            </a:r>
            <a:r>
              <a:rPr lang="ko-KR" altLang="en-US" dirty="0"/>
              <a:t>에 저장하여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같이 두 개 이상의 값을 반환하는 </a:t>
            </a:r>
            <a:r>
              <a:rPr lang="ko-KR" altLang="en-US" dirty="0" err="1"/>
              <a:t>반환문을</a:t>
            </a:r>
            <a:r>
              <a:rPr lang="ko-KR" altLang="en-US" dirty="0"/>
              <a:t> </a:t>
            </a:r>
            <a:r>
              <a:rPr lang="ko-KR" altLang="en-US" b="1" dirty="0"/>
              <a:t>다중 </a:t>
            </a:r>
            <a:r>
              <a:rPr lang="ko-KR" altLang="en-US" b="1" dirty="0" err="1"/>
              <a:t>반환문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multiple return statement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ko-KR" altLang="en-US" dirty="0" err="1"/>
              <a:t>반환문에서</a:t>
            </a:r>
            <a:r>
              <a:rPr lang="ko-KR" altLang="en-US" dirty="0"/>
              <a:t> 쉼표로 구분되는 두 개의 값은 </a:t>
            </a:r>
            <a:r>
              <a:rPr lang="ko-KR" altLang="en-US" dirty="0" err="1"/>
              <a:t>튜플</a:t>
            </a:r>
            <a:r>
              <a:rPr lang="ko-KR" altLang="en-US" dirty="0"/>
              <a:t> 형으로 반환이 이루어짐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C08877-96CC-4B47-A215-4E1BFE16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0" y="837774"/>
            <a:ext cx="8387572" cy="4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040" y="1459865"/>
            <a:ext cx="3778994" cy="2828356"/>
          </a:xfrm>
        </p:spPr>
        <p:txBody>
          <a:bodyPr>
            <a:normAutofit/>
          </a:bodyPr>
          <a:lstStyle/>
          <a:p>
            <a:r>
              <a:rPr lang="ko-KR" altLang="en-US" dirty="0"/>
              <a:t>전역변수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global variable</a:t>
            </a:r>
          </a:p>
          <a:p>
            <a:pPr marL="0" indent="0">
              <a:buNone/>
            </a:pPr>
            <a:endParaRPr lang="en-US" altLang="ko-KR" sz="700" dirty="0"/>
          </a:p>
          <a:p>
            <a:pPr lvl="1"/>
            <a:r>
              <a:rPr lang="ko-KR" altLang="en-US" dirty="0"/>
              <a:t>함수 바깥에서 선언되거나</a:t>
            </a:r>
            <a:r>
              <a:rPr lang="en-US" altLang="ko-KR" dirty="0"/>
              <a:t> </a:t>
            </a:r>
            <a:r>
              <a:rPr lang="ko-KR" altLang="en-US" dirty="0"/>
              <a:t>전체 영역에서 사용 가능한 변수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243205"/>
            <a:ext cx="10515600" cy="1325563"/>
          </a:xfrm>
        </p:spPr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전역 변수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C180384-5978-4995-AD32-3754723D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63354"/>
              </p:ext>
            </p:extLst>
          </p:nvPr>
        </p:nvGraphicFramePr>
        <p:xfrm>
          <a:off x="3973286" y="295184"/>
          <a:ext cx="7837714" cy="4540162"/>
        </p:xfrm>
        <a:graphic>
          <a:graphicData uri="http://schemas.openxmlformats.org/drawingml/2006/table">
            <a:tbl>
              <a:tblPr/>
              <a:tblGrid>
                <a:gridCol w="78377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572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4-14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매개변수를 사용하지 않고 외부 변수를 사용하는 경우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전역변수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전역변수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외부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C7310DE-5A87-41EF-8AA0-12859894E8B4}"/>
              </a:ext>
            </a:extLst>
          </p:cNvPr>
          <p:cNvGrpSpPr/>
          <p:nvPr/>
        </p:nvGrpSpPr>
        <p:grpSpPr>
          <a:xfrm>
            <a:off x="3058886" y="5074400"/>
            <a:ext cx="7837714" cy="1112037"/>
            <a:chOff x="5261709" y="3505883"/>
            <a:chExt cx="6085243" cy="31512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088B0E3-ABDF-4FC4-BB55-A2707A95A92F}"/>
                </a:ext>
              </a:extLst>
            </p:cNvPr>
            <p:cNvGrpSpPr/>
            <p:nvPr/>
          </p:nvGrpSpPr>
          <p:grpSpPr>
            <a:xfrm>
              <a:off x="5261709" y="3505883"/>
              <a:ext cx="6085243" cy="3151200"/>
              <a:chOff x="5586057" y="3419419"/>
              <a:chExt cx="6085243" cy="3151200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EF26C3B3-7CE4-43B1-A1EC-EF483DEDB9D4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FBA9FECC-BC36-43D4-9675-82A0AD3C61F5}"/>
                  </a:ext>
                </a:extLst>
              </p:cNvPr>
              <p:cNvSpPr/>
              <p:nvPr/>
            </p:nvSpPr>
            <p:spPr>
              <a:xfrm>
                <a:off x="5586057" y="3419419"/>
                <a:ext cx="1123704" cy="9088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866C365-9B87-4A27-B660-4F1EF14A2805}"/>
                </a:ext>
              </a:extLst>
            </p:cNvPr>
            <p:cNvSpPr/>
            <p:nvPr/>
          </p:nvSpPr>
          <p:spPr>
            <a:xfrm>
              <a:off x="5261709" y="4305252"/>
              <a:ext cx="5551282" cy="2246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8732" y="4486810"/>
            <a:ext cx="4935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4-8]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파일과 전역변수</a:t>
            </a:r>
            <a:r>
              <a:rPr lang="en-US" altLang="ko-KR" dirty="0"/>
              <a:t>, </a:t>
            </a:r>
          </a:p>
          <a:p>
            <a:pPr algn="ctr" fontAlgn="base" latinLnBrk="0"/>
            <a:r>
              <a:rPr lang="ko-KR" altLang="en-US" dirty="0"/>
              <a:t>그리고 이 </a:t>
            </a:r>
            <a:r>
              <a:rPr lang="ko-KR" altLang="en-US" dirty="0" err="1"/>
              <a:t>전역변수를</a:t>
            </a:r>
            <a:r>
              <a:rPr lang="ko-KR" altLang="en-US" dirty="0"/>
              <a:t> 사용하는</a:t>
            </a:r>
            <a:endParaRPr lang="en-US" altLang="ko-KR" dirty="0"/>
          </a:p>
          <a:p>
            <a:pPr algn="ctr" fontAlgn="base" latinLnBrk="0"/>
            <a:r>
              <a:rPr lang="ko-KR" altLang="en-US" dirty="0"/>
              <a:t> </a:t>
            </a:r>
            <a:r>
              <a:rPr lang="en-US" altLang="ko-KR" dirty="0" err="1"/>
              <a:t>print_sum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54906" y="1702676"/>
            <a:ext cx="4469838" cy="2397731"/>
            <a:chOff x="1418717" y="1622764"/>
            <a:chExt cx="5308266" cy="3087479"/>
          </a:xfrm>
        </p:grpSpPr>
        <p:sp>
          <p:nvSpPr>
            <p:cNvPr id="10" name="직사각형 9"/>
            <p:cNvSpPr/>
            <p:nvPr/>
          </p:nvSpPr>
          <p:spPr>
            <a:xfrm>
              <a:off x="1763688" y="1628800"/>
              <a:ext cx="1404156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8717" y="3877984"/>
              <a:ext cx="2001155" cy="83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D2Coding" pitchFamily="49" charset="-127"/>
                  <a:ea typeface="D2Coding" pitchFamily="49" charset="-127"/>
                </a:rPr>
                <a:t>    파이썬 </a:t>
              </a:r>
              <a:endParaRPr lang="en-US" altLang="ko-KR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>
                  <a:latin typeface="D2Coding" pitchFamily="49" charset="-127"/>
                  <a:ea typeface="D2Coding" pitchFamily="49" charset="-127"/>
                </a:rPr>
                <a:t>스크립트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파일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07704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19872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8064" y="1622764"/>
              <a:ext cx="1368152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5662" y="3865445"/>
              <a:ext cx="203132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D2Coding" pitchFamily="49" charset="-127"/>
                  <a:ea typeface="D2Coding" pitchFamily="49" charset="-127"/>
                </a:rPr>
                <a:t>print_sum</a:t>
              </a:r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()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함수</a:t>
              </a:r>
              <a:endParaRPr lang="en-US" altLang="ko-KR" dirty="0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전역변수의 사용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4088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64088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20" name="직선 화살표 연결선 19"/>
            <p:cNvCxnSpPr>
              <a:stCxn id="12" idx="3"/>
              <a:endCxn id="14" idx="1"/>
            </p:cNvCxnSpPr>
            <p:nvPr/>
          </p:nvCxnSpPr>
          <p:spPr>
            <a:xfrm>
              <a:off x="2915816" y="213285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15" idx="1"/>
            </p:cNvCxnSpPr>
            <p:nvPr/>
          </p:nvCxnSpPr>
          <p:spPr>
            <a:xfrm>
              <a:off x="2940879" y="2708920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427984" y="2104403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4427984" y="2680467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4818EFB0-B55D-4C0A-8142-C27A7A098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29581"/>
              </p:ext>
            </p:extLst>
          </p:nvPr>
        </p:nvGraphicFramePr>
        <p:xfrm>
          <a:off x="5410181" y="488210"/>
          <a:ext cx="6592637" cy="4274938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12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외부에서 정의된 값을 함수 내부에서 변경하는 경우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a = 100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b = 200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1A0471A-4FB5-439C-8382-08363081AFF1}"/>
              </a:ext>
            </a:extLst>
          </p:cNvPr>
          <p:cNvGrpSpPr/>
          <p:nvPr/>
        </p:nvGrpSpPr>
        <p:grpSpPr>
          <a:xfrm>
            <a:off x="5410181" y="4897334"/>
            <a:ext cx="6592637" cy="1025611"/>
            <a:chOff x="5261709" y="3750790"/>
            <a:chExt cx="6085243" cy="29062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929A326D-14EA-4137-B86F-108BA3D6EA06}"/>
                </a:ext>
              </a:extLst>
            </p:cNvPr>
            <p:cNvGrpSpPr/>
            <p:nvPr/>
          </p:nvGrpSpPr>
          <p:grpSpPr>
            <a:xfrm>
              <a:off x="5261709" y="3750790"/>
              <a:ext cx="6085243" cy="2906292"/>
              <a:chOff x="5586057" y="3664326"/>
              <a:chExt cx="6085243" cy="2906292"/>
            </a:xfrm>
          </p:grpSpPr>
          <p:sp>
            <p:nvSpPr>
              <p:cNvPr id="28" name="직사각형 32">
                <a:extLst>
                  <a:ext uri="{FF2B5EF4-FFF2-40B4-BE49-F238E27FC236}">
                    <a16:creationId xmlns:a16="http://schemas.microsoft.com/office/drawing/2014/main" xmlns="" id="{8A3EDA36-D1F5-4D96-BB39-4199A4FB971C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9" name="모서리가 둥근 직사각형 2">
                <a:extLst>
                  <a:ext uri="{FF2B5EF4-FFF2-40B4-BE49-F238E27FC236}">
                    <a16:creationId xmlns:a16="http://schemas.microsoft.com/office/drawing/2014/main" xmlns="" id="{66592696-E602-4B43-A53C-96DB3C26C903}"/>
                  </a:ext>
                </a:extLst>
              </p:cNvPr>
              <p:cNvSpPr/>
              <p:nvPr/>
            </p:nvSpPr>
            <p:spPr>
              <a:xfrm>
                <a:off x="5586057" y="3664326"/>
                <a:ext cx="1123704" cy="66396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13819B7-DC4C-4A49-A982-905941179F50}"/>
                </a:ext>
              </a:extLst>
            </p:cNvPr>
            <p:cNvSpPr/>
            <p:nvPr/>
          </p:nvSpPr>
          <p:spPr>
            <a:xfrm>
              <a:off x="5495267" y="5078242"/>
              <a:ext cx="5551282" cy="1124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4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5748" y="471078"/>
            <a:ext cx="3769566" cy="4351338"/>
          </a:xfrm>
        </p:spPr>
        <p:txBody>
          <a:bodyPr/>
          <a:lstStyle/>
          <a:p>
            <a:pPr fontAlgn="base"/>
            <a:r>
              <a:rPr lang="en-US" altLang="ko-KR" dirty="0" err="1"/>
              <a:t>print_sum</a:t>
            </a:r>
            <a:r>
              <a:rPr lang="en-US" altLang="ko-KR" dirty="0"/>
              <a:t>()</a:t>
            </a:r>
            <a:r>
              <a:rPr lang="ko-KR" altLang="en-US" dirty="0"/>
              <a:t>을 수행한 다음 함수 외부에서 다시 한번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합하여 </a:t>
            </a:r>
            <a:r>
              <a:rPr lang="en-US" altLang="ko-KR" dirty="0"/>
              <a:t>result</a:t>
            </a:r>
            <a:r>
              <a:rPr lang="ko-KR" altLang="en-US" dirty="0"/>
              <a:t>에 대입하고 그 결과를 출력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ABE10F4-C999-49EE-9EC5-67900C48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10471"/>
              </p:ext>
            </p:extLst>
          </p:nvPr>
        </p:nvGraphicFramePr>
        <p:xfrm>
          <a:off x="843869" y="451330"/>
          <a:ext cx="6592637" cy="4440288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1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4-16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내부에서 값을 변경하고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그 값을 외부에서 확인하기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80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26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200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print_sum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83954FF-238A-43A7-B177-A7EF6898E6B9}"/>
              </a:ext>
            </a:extLst>
          </p:cNvPr>
          <p:cNvGrpSpPr/>
          <p:nvPr/>
        </p:nvGrpSpPr>
        <p:grpSpPr>
          <a:xfrm>
            <a:off x="843869" y="5257800"/>
            <a:ext cx="6592637" cy="1148870"/>
            <a:chOff x="5261709" y="3401509"/>
            <a:chExt cx="6085243" cy="32555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3E45595-03AD-40F1-8126-1B7FAE184067}"/>
                </a:ext>
              </a:extLst>
            </p:cNvPr>
            <p:cNvGrpSpPr/>
            <p:nvPr/>
          </p:nvGrpSpPr>
          <p:grpSpPr>
            <a:xfrm>
              <a:off x="5261709" y="3401509"/>
              <a:ext cx="6085243" cy="3255573"/>
              <a:chOff x="5586057" y="3315045"/>
              <a:chExt cx="6085243" cy="3255573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3FD7FE1D-51A3-423D-B76B-B79F830DC81C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5DB74BA7-486B-4EE3-834B-1C919998A174}"/>
                  </a:ext>
                </a:extLst>
              </p:cNvPr>
              <p:cNvSpPr/>
              <p:nvPr/>
            </p:nvSpPr>
            <p:spPr>
              <a:xfrm>
                <a:off x="5586057" y="3315045"/>
                <a:ext cx="1123704" cy="101325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10E98867-0E81-4CC5-96A2-5D8C707C6ABB}"/>
                </a:ext>
              </a:extLst>
            </p:cNvPr>
            <p:cNvSpPr/>
            <p:nvPr/>
          </p:nvSpPr>
          <p:spPr>
            <a:xfrm>
              <a:off x="5261709" y="4405478"/>
              <a:ext cx="5551282" cy="225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3203172" y="3726268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10, 20</a:t>
            </a:r>
            <a:r>
              <a:rPr lang="ko-KR" altLang="en-US" sz="1400">
                <a:solidFill>
                  <a:schemeClr val="tx1"/>
                </a:solidFill>
              </a:rPr>
              <a:t>을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참조하는 </a:t>
            </a:r>
            <a:r>
              <a:rPr lang="en-US" altLang="ko-KR" sz="1400">
                <a:solidFill>
                  <a:schemeClr val="tx1"/>
                </a:solidFill>
              </a:rPr>
              <a:t>a, b </a:t>
            </a:r>
            <a:r>
              <a:rPr lang="ko-KR" altLang="en-US" sz="1400">
                <a:solidFill>
                  <a:schemeClr val="tx1"/>
                </a:solidFill>
              </a:rPr>
              <a:t>변수 생성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3725357" y="2277688"/>
            <a:ext cx="3132666" cy="482062"/>
          </a:xfrm>
          <a:prstGeom prst="borderCallout1">
            <a:avLst>
              <a:gd name="adj1" fmla="val 50374"/>
              <a:gd name="adj2" fmla="val -225"/>
              <a:gd name="adj3" fmla="val -1166"/>
              <a:gd name="adj4" fmla="val -525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100, 200</a:t>
            </a:r>
            <a:r>
              <a:rPr lang="ko-KR" altLang="en-US" sz="1400">
                <a:solidFill>
                  <a:schemeClr val="tx1"/>
                </a:solidFill>
              </a:rPr>
              <a:t>을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참조하는 </a:t>
            </a:r>
            <a:r>
              <a:rPr lang="ko-KR" altLang="en-US" sz="1400">
                <a:solidFill>
                  <a:srgbClr val="FF0000"/>
                </a:solidFill>
              </a:rPr>
              <a:t>새로운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a, b </a:t>
            </a:r>
            <a:r>
              <a:rPr lang="ko-KR" altLang="en-US" sz="1400">
                <a:solidFill>
                  <a:schemeClr val="tx1"/>
                </a:solidFill>
              </a:rPr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590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0560" y="1459865"/>
            <a:ext cx="5044440" cy="37369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할당</a:t>
            </a:r>
            <a:r>
              <a:rPr lang="en-US" altLang="ko-KR" b="1" baseline="30000" dirty="0">
                <a:solidFill>
                  <a:schemeClr val="accent5"/>
                </a:solidFill>
              </a:rPr>
              <a:t>assign</a:t>
            </a:r>
          </a:p>
          <a:p>
            <a:pPr lvl="1" fontAlgn="base"/>
            <a:r>
              <a:rPr lang="en-US" altLang="ko-KR" dirty="0"/>
              <a:t>a = 100, b = 200</a:t>
            </a:r>
          </a:p>
          <a:p>
            <a:pPr marL="457200" lvl="1" indent="0" fontAlgn="base">
              <a:buNone/>
            </a:pPr>
            <a:endParaRPr lang="en-US" altLang="ko-KR" sz="2800" dirty="0"/>
          </a:p>
          <a:p>
            <a:pPr fontAlgn="base"/>
            <a:r>
              <a:rPr lang="ko-KR" altLang="en-US" dirty="0"/>
              <a:t>지역 변수</a:t>
            </a:r>
            <a:r>
              <a:rPr lang="en-US" altLang="ko-KR" sz="2000" b="1" dirty="0">
                <a:solidFill>
                  <a:schemeClr val="accent5"/>
                </a:solidFill>
              </a:rPr>
              <a:t>local variable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참조</a:t>
            </a:r>
            <a:r>
              <a:rPr lang="en-US" altLang="ko-KR" sz="2000" b="1" dirty="0">
                <a:solidFill>
                  <a:schemeClr val="accent5"/>
                </a:solidFill>
              </a:rPr>
              <a:t>reference</a:t>
            </a:r>
          </a:p>
          <a:p>
            <a:pPr fontAlgn="base"/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276258" y="4429035"/>
            <a:ext cx="6504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4-9]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파일과 전역변수</a:t>
            </a:r>
            <a:r>
              <a:rPr lang="en-US" altLang="ko-KR" dirty="0"/>
              <a:t>, </a:t>
            </a:r>
            <a:r>
              <a:rPr lang="ko-KR" altLang="en-US" dirty="0"/>
              <a:t>그리고  지역변수를 사용하는 </a:t>
            </a:r>
            <a:r>
              <a:rPr lang="en-US" altLang="ko-KR" dirty="0" err="1"/>
              <a:t>print_sum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. </a:t>
            </a:r>
            <a:r>
              <a:rPr lang="ko-KR" altLang="en-US" dirty="0"/>
              <a:t>이 함수 내부의 </a:t>
            </a:r>
            <a:r>
              <a:rPr lang="en-US" altLang="ko-KR" dirty="0"/>
              <a:t>a, b</a:t>
            </a:r>
            <a:r>
              <a:rPr lang="ko-KR" altLang="en-US" dirty="0"/>
              <a:t>는 지역변수가 참조하는 객체가 아닌 별개의 객체를 참조함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110937" y="1424524"/>
            <a:ext cx="6599902" cy="2668591"/>
            <a:chOff x="1284466" y="1622764"/>
            <a:chExt cx="6599902" cy="2668591"/>
          </a:xfrm>
        </p:grpSpPr>
        <p:sp>
          <p:nvSpPr>
            <p:cNvPr id="9" name="직사각형 8"/>
            <p:cNvSpPr/>
            <p:nvPr/>
          </p:nvSpPr>
          <p:spPr>
            <a:xfrm>
              <a:off x="1763688" y="1628800"/>
              <a:ext cx="1404156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4466" y="378049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D2Coding" pitchFamily="49" charset="-127"/>
                  <a:ea typeface="D2Coding" pitchFamily="49" charset="-127"/>
                </a:rPr>
                <a:t>파이썬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 스크립트 파일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07704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9872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48064" y="1622764"/>
              <a:ext cx="1368152" cy="20162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8874" y="364502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D2Coding" pitchFamily="49" charset="-127"/>
                  <a:ea typeface="D2Coding" pitchFamily="49" charset="-127"/>
                </a:rPr>
                <a:t>print_sum</a:t>
              </a:r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() </a:t>
              </a:r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함수</a:t>
              </a:r>
              <a:endParaRPr lang="en-US" altLang="ko-KR" dirty="0">
                <a:latin typeface="D2Coding" pitchFamily="49" charset="-127"/>
                <a:ea typeface="D2Coding" pitchFamily="49" charset="-127"/>
              </a:endParaRPr>
            </a:p>
            <a:p>
              <a:r>
                <a:rPr lang="ko-KR" altLang="en-US" dirty="0">
                  <a:latin typeface="D2Coding" pitchFamily="49" charset="-127"/>
                  <a:ea typeface="D2Coding" pitchFamily="49" charset="-127"/>
                </a:rPr>
                <a:t>지역변수의 사용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4088" y="1916832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4088" y="2492896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19" name="직선 화살표 연결선 18"/>
            <p:cNvCxnSpPr>
              <a:stCxn id="11" idx="3"/>
              <a:endCxn id="13" idx="1"/>
            </p:cNvCxnSpPr>
            <p:nvPr/>
          </p:nvCxnSpPr>
          <p:spPr>
            <a:xfrm>
              <a:off x="2915816" y="213285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2940879" y="2708920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876256" y="1933744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D2Coding" pitchFamily="49" charset="-127"/>
                  <a:ea typeface="D2Coding" pitchFamily="49" charset="-127"/>
                </a:rPr>
                <a:t>100</a:t>
              </a:r>
              <a:endParaRPr lang="ko-KR" altLang="en-US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76256" y="2509808"/>
              <a:ext cx="1008112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D2Coding" pitchFamily="49" charset="-127"/>
                  <a:ea typeface="D2Coding" pitchFamily="49" charset="-127"/>
                </a:rPr>
                <a:t>200</a:t>
              </a:r>
              <a:endParaRPr lang="ko-KR" altLang="en-US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cxnSp>
          <p:nvCxnSpPr>
            <p:cNvPr id="23" name="직선 화살표 연결선 22"/>
            <p:cNvCxnSpPr>
              <a:endCxn id="21" idx="1"/>
            </p:cNvCxnSpPr>
            <p:nvPr/>
          </p:nvCxnSpPr>
          <p:spPr>
            <a:xfrm>
              <a:off x="6372200" y="21497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2" idx="1"/>
            </p:cNvCxnSpPr>
            <p:nvPr/>
          </p:nvCxnSpPr>
          <p:spPr>
            <a:xfrm>
              <a:off x="6397263" y="2725832"/>
              <a:ext cx="478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351789" y="422449"/>
            <a:ext cx="2252138" cy="1276712"/>
            <a:chOff x="5351789" y="422449"/>
            <a:chExt cx="2252138" cy="1276712"/>
          </a:xfrm>
        </p:grpSpPr>
        <p:sp>
          <p:nvSpPr>
            <p:cNvPr id="3" name="직사각형 2"/>
            <p:cNvSpPr/>
            <p:nvPr/>
          </p:nvSpPr>
          <p:spPr>
            <a:xfrm>
              <a:off x="5351789" y="422449"/>
              <a:ext cx="1512168" cy="614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a, b</a:t>
              </a:r>
              <a:r>
                <a:rPr lang="ko-KR" altLang="en-US" sz="1400">
                  <a:solidFill>
                    <a:schemeClr val="tx1"/>
                  </a:solidFill>
                </a:rPr>
                <a:t>가 </a:t>
              </a:r>
              <a:r>
                <a:rPr lang="en-US" altLang="ko-KR" sz="1400">
                  <a:solidFill>
                    <a:schemeClr val="tx1"/>
                  </a:solidFill>
                </a:rPr>
                <a:t>10, 20</a:t>
              </a:r>
              <a:r>
                <a:rPr lang="ko-KR" altLang="en-US" sz="1400">
                  <a:solidFill>
                    <a:schemeClr val="tx1"/>
                  </a:solidFill>
                </a:rPr>
                <a:t>을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참조함</a:t>
              </a:r>
            </a:p>
          </p:txBody>
        </p:sp>
        <p:cxnSp>
          <p:nvCxnSpPr>
            <p:cNvPr id="26" name="직선 연결선 25"/>
            <p:cNvCxnSpPr>
              <a:stCxn id="3" idx="3"/>
            </p:cNvCxnSpPr>
            <p:nvPr/>
          </p:nvCxnSpPr>
          <p:spPr>
            <a:xfrm>
              <a:off x="6863957" y="729913"/>
              <a:ext cx="739970" cy="969248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752884" y="430335"/>
            <a:ext cx="2376979" cy="1276712"/>
            <a:chOff x="8752884" y="430335"/>
            <a:chExt cx="2376979" cy="1276712"/>
          </a:xfrm>
        </p:grpSpPr>
        <p:sp>
          <p:nvSpPr>
            <p:cNvPr id="27" name="직사각형 26"/>
            <p:cNvSpPr/>
            <p:nvPr/>
          </p:nvSpPr>
          <p:spPr>
            <a:xfrm>
              <a:off x="8752884" y="430335"/>
              <a:ext cx="1637009" cy="614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a, b</a:t>
              </a:r>
              <a:r>
                <a:rPr lang="ko-KR" altLang="en-US" sz="1400">
                  <a:solidFill>
                    <a:schemeClr val="tx1"/>
                  </a:solidFill>
                </a:rPr>
                <a:t>가 새 객체</a:t>
              </a:r>
              <a:r>
                <a:rPr lang="en-US" altLang="ko-KR" sz="1400">
                  <a:solidFill>
                    <a:schemeClr val="tx1"/>
                  </a:solidFill>
                </a:rPr>
                <a:t>100, 200</a:t>
              </a:r>
              <a:r>
                <a:rPr lang="ko-KR" altLang="en-US" sz="1400">
                  <a:solidFill>
                    <a:schemeClr val="tx1"/>
                  </a:solidFill>
                </a:rPr>
                <a:t>을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>
                  <a:solidFill>
                    <a:schemeClr val="tx1"/>
                  </a:solidFill>
                </a:rPr>
                <a:t>참조함</a:t>
              </a:r>
            </a:p>
          </p:txBody>
        </p:sp>
        <p:cxnSp>
          <p:nvCxnSpPr>
            <p:cNvPr id="28" name="직선 연결선 27"/>
            <p:cNvCxnSpPr>
              <a:stCxn id="27" idx="3"/>
            </p:cNvCxnSpPr>
            <p:nvPr/>
          </p:nvCxnSpPr>
          <p:spPr>
            <a:xfrm>
              <a:off x="10389893" y="737799"/>
              <a:ext cx="739970" cy="969248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78" y="532696"/>
            <a:ext cx="5788321" cy="501599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64416"/>
              </p:ext>
            </p:extLst>
          </p:nvPr>
        </p:nvGraphicFramePr>
        <p:xfrm>
          <a:off x="7522630" y="278082"/>
          <a:ext cx="4483103" cy="408458"/>
        </p:xfrm>
        <a:graphic>
          <a:graphicData uri="http://schemas.openxmlformats.org/drawingml/2006/table">
            <a:tbl>
              <a:tblPr/>
              <a:tblGrid>
                <a:gridCol w="4483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4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global a = 100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ea typeface="D2Coding"/>
                        </a:rPr>
                        <a:t>문법 오류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D91B5E70-F213-493E-9F59-BA989F22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1745"/>
              </p:ext>
            </p:extLst>
          </p:nvPr>
        </p:nvGraphicFramePr>
        <p:xfrm>
          <a:off x="347069" y="114004"/>
          <a:ext cx="6592637" cy="4988370"/>
        </p:xfrm>
        <a:graphic>
          <a:graphicData uri="http://schemas.openxmlformats.org/drawingml/2006/table">
            <a:tbl>
              <a:tblPr/>
              <a:tblGrid>
                <a:gridCol w="65926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1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4-17 : global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키워드를 사용한 전역변수의 참조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044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37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sum_func_global4.py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202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():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    global a, b            </a:t>
                      </a:r>
                      <a:r>
                        <a:rPr 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a,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는 함수외부에서 선언된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를 사용한다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.</a:t>
                      </a:r>
                      <a:endParaRPr lang="en-US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a = 100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b = 200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a + 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 = 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 = 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 = a + 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print_sum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외부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b,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합은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1072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4FD52A0-14C6-4A00-9247-3ACD96A3E33E}"/>
              </a:ext>
            </a:extLst>
          </p:cNvPr>
          <p:cNvGrpSpPr/>
          <p:nvPr/>
        </p:nvGrpSpPr>
        <p:grpSpPr>
          <a:xfrm>
            <a:off x="347069" y="5183433"/>
            <a:ext cx="6592637" cy="1062274"/>
            <a:chOff x="5261709" y="3646897"/>
            <a:chExt cx="6085243" cy="301018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E8C1A3E1-4861-4282-8A2D-3406FBB26D1D}"/>
                </a:ext>
              </a:extLst>
            </p:cNvPr>
            <p:cNvGrpSpPr/>
            <p:nvPr/>
          </p:nvGrpSpPr>
          <p:grpSpPr>
            <a:xfrm>
              <a:off x="5261709" y="3646897"/>
              <a:ext cx="6085243" cy="3010185"/>
              <a:chOff x="5586057" y="3560433"/>
              <a:chExt cx="6085243" cy="3010185"/>
            </a:xfrm>
          </p:grpSpPr>
          <p:sp>
            <p:nvSpPr>
              <p:cNvPr id="31" name="직사각형 32">
                <a:extLst>
                  <a:ext uri="{FF2B5EF4-FFF2-40B4-BE49-F238E27FC236}">
                    <a16:creationId xmlns:a16="http://schemas.microsoft.com/office/drawing/2014/main" xmlns="" id="{E83DA3E1-8E6F-4416-9C34-AFEF76FE7702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xmlns="" id="{BF2E6317-7C80-4707-9978-F079C2513928}"/>
                  </a:ext>
                </a:extLst>
              </p:cNvPr>
              <p:cNvSpPr/>
              <p:nvPr/>
            </p:nvSpPr>
            <p:spPr>
              <a:xfrm>
                <a:off x="5586057" y="3560433"/>
                <a:ext cx="1123704" cy="76786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2A11C86-2F0F-4B8D-B29A-5E3397C0BCDE}"/>
                </a:ext>
              </a:extLst>
            </p:cNvPr>
            <p:cNvSpPr/>
            <p:nvPr/>
          </p:nvSpPr>
          <p:spPr>
            <a:xfrm>
              <a:off x="5261709" y="4199691"/>
              <a:ext cx="5551282" cy="225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내부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print_sum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()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외부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100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과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의 합은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300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입니다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sp>
        <p:nvSpPr>
          <p:cNvPr id="10" name="설명선 1 9"/>
          <p:cNvSpPr/>
          <p:nvPr/>
        </p:nvSpPr>
        <p:spPr>
          <a:xfrm>
            <a:off x="3249785" y="990026"/>
            <a:ext cx="3132666" cy="333643"/>
          </a:xfrm>
          <a:prstGeom prst="borderCallout1">
            <a:avLst>
              <a:gd name="adj1" fmla="val 50374"/>
              <a:gd name="adj2" fmla="val -225"/>
              <a:gd name="adj3" fmla="val 138358"/>
              <a:gd name="adj4" fmla="val -4489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전역변수 </a:t>
            </a:r>
            <a:r>
              <a:rPr lang="en-US" altLang="ko-KR" sz="1400">
                <a:solidFill>
                  <a:schemeClr val="tx1"/>
                </a:solidFill>
              </a:rPr>
              <a:t>a, b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100, 200</a:t>
            </a:r>
            <a:r>
              <a:rPr lang="ko-KR" altLang="en-US" sz="1400">
                <a:solidFill>
                  <a:schemeClr val="tx1"/>
                </a:solidFill>
              </a:rPr>
              <a:t>을 참조함</a:t>
            </a:r>
          </a:p>
        </p:txBody>
      </p:sp>
    </p:spTree>
    <p:extLst>
      <p:ext uri="{BB962C8B-B14F-4D97-AF65-F5344CB8AC3E}">
        <p14:creationId xmlns:p14="http://schemas.microsoft.com/office/powerpoint/2010/main" val="30059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258" y="1330950"/>
            <a:ext cx="11082957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반복적으로 사용되는 코드 </a:t>
            </a:r>
            <a:r>
              <a:rPr lang="en-US" altLang="ko-KR" dirty="0"/>
              <a:t>-</a:t>
            </a:r>
            <a:r>
              <a:rPr lang="ko-KR" altLang="en-US" dirty="0"/>
              <a:t> 덩어리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ko-KR" altLang="en-US" b="1" dirty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  <a:r>
              <a:rPr lang="en-US" altLang="ko-KR" dirty="0"/>
              <a:t>) </a:t>
            </a:r>
            <a:r>
              <a:rPr lang="ko-KR" altLang="en-US" dirty="0"/>
              <a:t>이라고 함</a:t>
            </a:r>
          </a:p>
          <a:p>
            <a:pPr fontAlgn="base"/>
            <a:r>
              <a:rPr lang="ko-KR" altLang="en-US" dirty="0"/>
              <a:t>기능에 따라 미리 만들어진 블록은 필요할 때 </a:t>
            </a:r>
            <a:r>
              <a:rPr lang="ko-KR" altLang="en-US" b="1" dirty="0"/>
              <a:t>호출</a:t>
            </a:r>
            <a:r>
              <a:rPr lang="en-US" altLang="ko-KR" b="1" baseline="30000" dirty="0">
                <a:solidFill>
                  <a:schemeClr val="accent5"/>
                </a:solidFill>
              </a:rPr>
              <a:t>function call</a:t>
            </a:r>
            <a:r>
              <a:rPr lang="ko-KR" altLang="en-US" dirty="0"/>
              <a:t>함</a:t>
            </a:r>
          </a:p>
          <a:p>
            <a:pPr fontAlgn="base"/>
            <a:r>
              <a:rPr lang="ko-KR" altLang="en-US" dirty="0" err="1"/>
              <a:t>파이썬에서</a:t>
            </a:r>
            <a:r>
              <a:rPr lang="ko-KR" altLang="en-US" dirty="0"/>
              <a:t> 미리 만들어서 제공하는 함수는 인터프리터에 포함되어 배포되는데 이러한 </a:t>
            </a:r>
            <a:r>
              <a:rPr lang="ko-KR" altLang="en-US"/>
              <a:t>함수를 </a:t>
            </a:r>
            <a:r>
              <a:rPr lang="ko-KR" altLang="en-US" b="1"/>
              <a:t>내장함수</a:t>
            </a:r>
            <a:r>
              <a:rPr lang="en-US" altLang="ko-KR" b="1" baseline="30000">
                <a:solidFill>
                  <a:schemeClr val="accent5"/>
                </a:solidFill>
              </a:rPr>
              <a:t>built-in </a:t>
            </a:r>
            <a:r>
              <a:rPr lang="en-US" altLang="ko-KR" b="1" baseline="30000" dirty="0">
                <a:solidFill>
                  <a:schemeClr val="accent5"/>
                </a:solidFill>
              </a:rPr>
              <a:t>function </a:t>
            </a:r>
            <a:r>
              <a:rPr lang="ko-KR" altLang="en-US" sz="2400" dirty="0"/>
              <a:t>라고 함</a:t>
            </a:r>
            <a:endParaRPr lang="ko-KR" altLang="en-US" dirty="0"/>
          </a:p>
          <a:p>
            <a:pPr lvl="1" fontAlgn="base"/>
            <a:r>
              <a:rPr lang="ko-KR" altLang="en-US" dirty="0"/>
              <a:t>대표적으로 </a:t>
            </a:r>
            <a:r>
              <a:rPr lang="en-US" altLang="ko-KR" dirty="0"/>
              <a:t>print()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fontAlgn="base"/>
            <a:r>
              <a:rPr lang="ko-KR" altLang="en-US" dirty="0"/>
              <a:t>사용자가 직접 필요한 함수를 만들 수 있음</a:t>
            </a:r>
            <a:endParaRPr lang="en-US" altLang="ko-KR" dirty="0"/>
          </a:p>
          <a:p>
            <a:pPr fontAlgn="base"/>
            <a:r>
              <a:rPr lang="ko-KR" altLang="en-US" dirty="0"/>
              <a:t>이러한 함수를 </a:t>
            </a:r>
            <a:r>
              <a:rPr lang="ko-KR" altLang="en-US" b="1" dirty="0"/>
              <a:t>사용자 정의 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user defined function</a:t>
            </a:r>
            <a:r>
              <a:rPr lang="ko-KR" altLang="en-US"/>
              <a:t>라고 함</a:t>
            </a:r>
            <a:endParaRPr lang="en-US" altLang="ko-KR"/>
          </a:p>
          <a:p>
            <a:pPr fontAlgn="base"/>
            <a:r>
              <a:rPr lang="en-US" altLang="ko-KR"/>
              <a:t>def </a:t>
            </a:r>
            <a:r>
              <a:rPr lang="ko-KR" altLang="en-US"/>
              <a:t>키워드 사용 </a:t>
            </a:r>
            <a:r>
              <a:rPr lang="en-US" altLang="ko-KR"/>
              <a:t>: define</a:t>
            </a:r>
            <a:r>
              <a:rPr lang="ko-KR" altLang="en-US"/>
              <a:t>의 약자</a:t>
            </a:r>
            <a:endParaRPr lang="ko-KR" altLang="en-US" dirty="0"/>
          </a:p>
          <a:p>
            <a:pPr lvl="1" fontAlgn="base"/>
            <a:r>
              <a:rPr lang="en-US" altLang="ko-KR"/>
              <a:t>def</a:t>
            </a:r>
            <a:r>
              <a:rPr lang="ko-KR" altLang="en-US"/>
              <a:t>를 이용한 함수 정의 방법을 배워볼 예정</a:t>
            </a:r>
            <a:endParaRPr lang="en-US" altLang="ko-KR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148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FF934C-0EB8-46B9-813C-D5016253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" y="783561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6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함수의 인자 전달 방식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01542"/>
              </p:ext>
            </p:extLst>
          </p:nvPr>
        </p:nvGraphicFramePr>
        <p:xfrm>
          <a:off x="70128" y="4563375"/>
          <a:ext cx="6282467" cy="273304"/>
        </p:xfrm>
        <a:graphic>
          <a:graphicData uri="http://schemas.openxmlformats.org/drawingml/2006/table">
            <a:tbl>
              <a:tblPr/>
              <a:tblGrid>
                <a:gridCol w="6282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TypeError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() missing 1 required positional argument: 'n'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5082268" y="3174112"/>
            <a:ext cx="56388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52BF3F8C-2249-4C50-9696-01AFA905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5775"/>
              </p:ext>
            </p:extLst>
          </p:nvPr>
        </p:nvGraphicFramePr>
        <p:xfrm>
          <a:off x="595187" y="1690688"/>
          <a:ext cx="4150984" cy="2508025"/>
        </p:xfrm>
        <a:graphic>
          <a:graphicData uri="http://schemas.openxmlformats.org/drawingml/2006/table">
            <a:tbl>
              <a:tblPr/>
              <a:tblGrid>
                <a:gridCol w="415098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956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빠뜨린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240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773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print_star_param_error.py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6395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(n):    </a:t>
                      </a:r>
                      <a:r>
                        <a:rPr lang="en-US" altLang="ko-KR" sz="1400" b="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b="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인자를 필요로 함</a:t>
                      </a:r>
                      <a:endParaRPr lang="en-US" altLang="ko-KR" sz="1400" b="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없으므로 에러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AA2A45B-43C3-4385-BD1F-BFF1663813FF}"/>
              </a:ext>
            </a:extLst>
          </p:cNvPr>
          <p:cNvGrpSpPr/>
          <p:nvPr/>
        </p:nvGrpSpPr>
        <p:grpSpPr>
          <a:xfrm>
            <a:off x="6463042" y="4473033"/>
            <a:ext cx="5034845" cy="956233"/>
            <a:chOff x="5261708" y="3902757"/>
            <a:chExt cx="6085243" cy="24823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3E52BD78-A4E7-4297-9A80-A7C283443083}"/>
                </a:ext>
              </a:extLst>
            </p:cNvPr>
            <p:cNvGrpSpPr/>
            <p:nvPr/>
          </p:nvGrpSpPr>
          <p:grpSpPr>
            <a:xfrm>
              <a:off x="5261708" y="3902757"/>
              <a:ext cx="6085243" cy="2482376"/>
              <a:chOff x="5586056" y="3816293"/>
              <a:chExt cx="6085243" cy="2482376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xmlns="" id="{B611B589-16DE-47EE-93AF-174F8C2B16F5}"/>
                  </a:ext>
                </a:extLst>
              </p:cNvPr>
              <p:cNvSpPr/>
              <p:nvPr/>
            </p:nvSpPr>
            <p:spPr>
              <a:xfrm>
                <a:off x="5586056" y="4856246"/>
                <a:ext cx="6085243" cy="14424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xmlns="" id="{ECD77BD7-A211-485A-8184-A29047E2AAF1}"/>
                  </a:ext>
                </a:extLst>
              </p:cNvPr>
              <p:cNvSpPr/>
              <p:nvPr/>
            </p:nvSpPr>
            <p:spPr>
              <a:xfrm>
                <a:off x="5586057" y="3816293"/>
                <a:ext cx="1478913" cy="99215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F69FE7D-7115-4F2A-9CE9-AE8BB14EAA1F}"/>
                </a:ext>
              </a:extLst>
            </p:cNvPr>
            <p:cNvSpPr/>
            <p:nvPr/>
          </p:nvSpPr>
          <p:spPr>
            <a:xfrm>
              <a:off x="5261708" y="4952959"/>
              <a:ext cx="5551282" cy="1124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9F43D9D0-C28A-4436-918F-286D1422C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69641"/>
              </p:ext>
            </p:extLst>
          </p:nvPr>
        </p:nvGraphicFramePr>
        <p:xfrm>
          <a:off x="6463043" y="1690688"/>
          <a:ext cx="5034845" cy="2722306"/>
        </p:xfrm>
        <a:graphic>
          <a:graphicData uri="http://schemas.openxmlformats.org/drawingml/2006/table">
            <a:tbl>
              <a:tblPr/>
              <a:tblGrid>
                <a:gridCol w="503484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값을 가지는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print_star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print_default_param.py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n =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):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은 디폴트 값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+mn-lt"/>
                          <a:ea typeface="D2Coding"/>
                        </a:rPr>
                        <a:t>을 가짐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없더라도 에러 없이 수행됨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74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522" y="799257"/>
            <a:ext cx="10515600" cy="4351338"/>
          </a:xfrm>
        </p:spPr>
        <p:txBody>
          <a:bodyPr/>
          <a:lstStyle/>
          <a:p>
            <a:r>
              <a:rPr lang="ko-KR" altLang="en-US" dirty="0"/>
              <a:t>함수에 특정한 작업을 위임하기 위하여 정확한 인자를 넣어주는 것도 필요하지만 가끔씩은 위와 같은 에러를 예방하고</a:t>
            </a:r>
            <a:r>
              <a:rPr lang="en-US" altLang="ko-KR" dirty="0"/>
              <a:t>, </a:t>
            </a:r>
            <a:r>
              <a:rPr lang="ko-KR" altLang="en-US" dirty="0"/>
              <a:t>좀 더 유연성 있는 작업을 위해서 디폴트 값을 사용하는 것이 편리할 때가 있음</a:t>
            </a:r>
          </a:p>
          <a:p>
            <a:r>
              <a:rPr lang="ko-KR" altLang="en-US" dirty="0"/>
              <a:t>이때 사용하는 것이 </a:t>
            </a:r>
            <a:r>
              <a:rPr lang="ko-KR" altLang="en-US" b="1" dirty="0"/>
              <a:t>디폴트 매개변수</a:t>
            </a:r>
            <a:r>
              <a:rPr lang="en-US" altLang="ko-KR" sz="2000" b="1" dirty="0">
                <a:solidFill>
                  <a:schemeClr val="accent5"/>
                </a:solidFill>
              </a:rPr>
              <a:t>default parameter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4-19]</a:t>
            </a:r>
            <a:r>
              <a:rPr lang="ko-KR" altLang="en-US" dirty="0"/>
              <a:t>와 같이 매개변수에 </a:t>
            </a:r>
            <a:r>
              <a:rPr lang="en-US" altLang="ko-KR" dirty="0"/>
              <a:t>= 1</a:t>
            </a:r>
            <a:r>
              <a:rPr lang="ko-KR" altLang="en-US" dirty="0"/>
              <a:t>과 같이 디폴트 값을 할당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18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910" y="668629"/>
            <a:ext cx="10515600" cy="4351338"/>
          </a:xfrm>
        </p:spPr>
        <p:txBody>
          <a:bodyPr/>
          <a:lstStyle/>
          <a:p>
            <a:r>
              <a:rPr lang="ko-KR" altLang="en-US" dirty="0"/>
              <a:t>인자가 없이 호출해도 디폴트 값 </a:t>
            </a:r>
            <a:r>
              <a:rPr lang="en-US" altLang="ko-KR" dirty="0"/>
              <a:t>1</a:t>
            </a:r>
            <a:r>
              <a:rPr lang="ko-KR" altLang="en-US" dirty="0"/>
              <a:t>을 매개변수 </a:t>
            </a:r>
            <a:r>
              <a:rPr lang="en-US" altLang="ko-KR" dirty="0"/>
              <a:t>n</a:t>
            </a:r>
            <a:r>
              <a:rPr lang="ko-KR" altLang="en-US" dirty="0"/>
              <a:t>에 전달하므로 한 줄의 별표 라인이 정상적으로 출력됨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F267945-B825-4527-81F1-14C7158F1A50}"/>
              </a:ext>
            </a:extLst>
          </p:cNvPr>
          <p:cNvGrpSpPr/>
          <p:nvPr/>
        </p:nvGrpSpPr>
        <p:grpSpPr>
          <a:xfrm>
            <a:off x="688910" y="4809134"/>
            <a:ext cx="6437604" cy="970283"/>
            <a:chOff x="5261709" y="3698980"/>
            <a:chExt cx="6085243" cy="236152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6B4981-A038-4E4C-BDAE-5FC2A5414D1F}"/>
                </a:ext>
              </a:extLst>
            </p:cNvPr>
            <p:cNvGrpSpPr/>
            <p:nvPr/>
          </p:nvGrpSpPr>
          <p:grpSpPr>
            <a:xfrm>
              <a:off x="5261709" y="3698980"/>
              <a:ext cx="6085243" cy="2361527"/>
              <a:chOff x="5586057" y="3612516"/>
              <a:chExt cx="6085243" cy="2361527"/>
            </a:xfrm>
          </p:grpSpPr>
          <p:sp>
            <p:nvSpPr>
              <p:cNvPr id="14" name="직사각형 32">
                <a:extLst>
                  <a:ext uri="{FF2B5EF4-FFF2-40B4-BE49-F238E27FC236}">
                    <a16:creationId xmlns:a16="http://schemas.microsoft.com/office/drawing/2014/main" xmlns="" id="{EF0643FE-8BF3-45C7-A9C6-4AE43BB71A46}"/>
                  </a:ext>
                </a:extLst>
              </p:cNvPr>
              <p:cNvSpPr/>
              <p:nvPr/>
            </p:nvSpPr>
            <p:spPr>
              <a:xfrm>
                <a:off x="5586057" y="4400316"/>
                <a:ext cx="6085243" cy="157372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" name="모서리가 둥근 직사각형 2">
                <a:extLst>
                  <a:ext uri="{FF2B5EF4-FFF2-40B4-BE49-F238E27FC236}">
                    <a16:creationId xmlns:a16="http://schemas.microsoft.com/office/drawing/2014/main" xmlns="" id="{2B46A3F7-AF14-4A1B-B23E-CA8DEE9F1192}"/>
                  </a:ext>
                </a:extLst>
              </p:cNvPr>
              <p:cNvSpPr/>
              <p:nvPr/>
            </p:nvSpPr>
            <p:spPr>
              <a:xfrm>
                <a:off x="5586057" y="3612516"/>
                <a:ext cx="1367089" cy="71577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E64E32-1E4E-44F7-9683-74CCC76B18C9}"/>
                </a:ext>
              </a:extLst>
            </p:cNvPr>
            <p:cNvSpPr/>
            <p:nvPr/>
          </p:nvSpPr>
          <p:spPr>
            <a:xfrm>
              <a:off x="5261709" y="4715632"/>
              <a:ext cx="5551282" cy="1124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3E18EBD-B12E-4B45-AEB9-685DADAF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30793"/>
              </p:ext>
            </p:extLst>
          </p:nvPr>
        </p:nvGraphicFramePr>
        <p:xfrm>
          <a:off x="688910" y="1758089"/>
          <a:ext cx="6437604" cy="2807305"/>
        </p:xfrm>
        <a:graphic>
          <a:graphicData uri="http://schemas.openxmlformats.org/drawingml/2006/table">
            <a:tbl>
              <a:tblPr/>
              <a:tblGrid>
                <a:gridCol w="643760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408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값을 가지는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print_star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print_default_param.py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(n = 1):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매개변수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은 디폴트 값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을 가짐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 in range(n):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없더라도 에러 없이 수행됨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28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216" y="705951"/>
            <a:ext cx="10515600" cy="4351338"/>
          </a:xfrm>
        </p:spPr>
        <p:txBody>
          <a:bodyPr/>
          <a:lstStyle/>
          <a:p>
            <a:r>
              <a:rPr lang="en-US" altLang="ko-KR" dirty="0" err="1"/>
              <a:t>print_star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인자 </a:t>
            </a:r>
            <a:r>
              <a:rPr lang="en-US" altLang="ko-KR" dirty="0"/>
              <a:t>2</a:t>
            </a:r>
            <a:r>
              <a:rPr lang="ko-KR" altLang="en-US" dirty="0"/>
              <a:t>를 입력하게 되면 디폴트 값 </a:t>
            </a:r>
            <a:r>
              <a:rPr lang="en-US" altLang="ko-KR" dirty="0"/>
              <a:t>1</a:t>
            </a:r>
            <a:r>
              <a:rPr lang="ko-KR" altLang="en-US" dirty="0"/>
              <a:t>을 취하지 않고 인자 값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n </a:t>
            </a:r>
            <a:r>
              <a:rPr lang="ko-KR" altLang="en-US" dirty="0"/>
              <a:t>값으로 가짐</a:t>
            </a:r>
            <a:endParaRPr lang="en-US" altLang="ko-KR" dirty="0"/>
          </a:p>
          <a:p>
            <a:r>
              <a:rPr lang="ko-KR" altLang="en-US" dirty="0"/>
              <a:t>이 경우 </a:t>
            </a:r>
            <a:r>
              <a:rPr lang="en-US" altLang="ko-KR" dirty="0"/>
              <a:t>2</a:t>
            </a:r>
            <a:r>
              <a:rPr lang="ko-KR" altLang="en-US" dirty="0"/>
              <a:t>개의 별표 줄을 출력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60418"/>
              </p:ext>
            </p:extLst>
          </p:nvPr>
        </p:nvGraphicFramePr>
        <p:xfrm>
          <a:off x="1064083" y="2199380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인자 값이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이므로 디폴트 매개변수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수행되지 않음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C68817B-0A3D-4D2F-9997-1BADDE5D63B1}"/>
              </a:ext>
            </a:extLst>
          </p:cNvPr>
          <p:cNvGrpSpPr/>
          <p:nvPr/>
        </p:nvGrpSpPr>
        <p:grpSpPr>
          <a:xfrm>
            <a:off x="1054354" y="2942536"/>
            <a:ext cx="6886277" cy="1467541"/>
            <a:chOff x="5253100" y="3745850"/>
            <a:chExt cx="6093852" cy="232426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219B9FD-D6C2-4A77-A8BE-EF45296F8261}"/>
                </a:ext>
              </a:extLst>
            </p:cNvPr>
            <p:cNvGrpSpPr/>
            <p:nvPr/>
          </p:nvGrpSpPr>
          <p:grpSpPr>
            <a:xfrm>
              <a:off x="5253100" y="3745850"/>
              <a:ext cx="6093852" cy="2324266"/>
              <a:chOff x="5577448" y="3659386"/>
              <a:chExt cx="6093852" cy="2324266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E22F6003-918F-4BB1-A63E-41C58BE65D79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164738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94BA5644-CA51-4902-A8B5-DA137FE926CC}"/>
                  </a:ext>
                </a:extLst>
              </p:cNvPr>
              <p:cNvSpPr/>
              <p:nvPr/>
            </p:nvSpPr>
            <p:spPr>
              <a:xfrm>
                <a:off x="5577448" y="3659386"/>
                <a:ext cx="2373303" cy="66890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print_star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(2)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의 실행 결과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85D1A69-4446-49C6-815A-48D81057CEDF}"/>
                </a:ext>
              </a:extLst>
            </p:cNvPr>
            <p:cNvSpPr/>
            <p:nvPr/>
          </p:nvSpPr>
          <p:spPr>
            <a:xfrm>
              <a:off x="5326395" y="4657778"/>
              <a:ext cx="5551282" cy="1177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755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646"/>
            <a:ext cx="10515600" cy="4351338"/>
          </a:xfrm>
        </p:spPr>
        <p:txBody>
          <a:bodyPr/>
          <a:lstStyle/>
          <a:p>
            <a:r>
              <a:rPr lang="ko-KR" altLang="en-US" dirty="0"/>
              <a:t>두 개의 매개변수를 사용하는 </a:t>
            </a:r>
            <a:r>
              <a:rPr lang="en-US" altLang="ko-KR" dirty="0"/>
              <a:t>div()</a:t>
            </a:r>
            <a:r>
              <a:rPr lang="ko-KR" altLang="en-US" dirty="0"/>
              <a:t>라는 함수</a:t>
            </a:r>
          </a:p>
          <a:p>
            <a:r>
              <a:rPr lang="ko-KR" altLang="en-US" dirty="0"/>
              <a:t>두 번째 매개변수에 </a:t>
            </a:r>
            <a:r>
              <a:rPr lang="en-US" altLang="ko-KR" dirty="0"/>
              <a:t>2</a:t>
            </a:r>
            <a:r>
              <a:rPr lang="ko-KR" altLang="en-US" dirty="0"/>
              <a:t>라는 디폴트 값을 할당</a:t>
            </a:r>
          </a:p>
          <a:p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807596-B728-4B03-A25E-EA4AD638FAEB}"/>
              </a:ext>
            </a:extLst>
          </p:cNvPr>
          <p:cNvGrpSpPr/>
          <p:nvPr/>
        </p:nvGrpSpPr>
        <p:grpSpPr>
          <a:xfrm>
            <a:off x="838200" y="4638502"/>
            <a:ext cx="6437604" cy="1156425"/>
            <a:chOff x="5261709" y="3444057"/>
            <a:chExt cx="6085243" cy="327698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5A4376D2-ADDF-4DD5-9016-8D1FBD5712A0}"/>
                </a:ext>
              </a:extLst>
            </p:cNvPr>
            <p:cNvGrpSpPr/>
            <p:nvPr/>
          </p:nvGrpSpPr>
          <p:grpSpPr>
            <a:xfrm>
              <a:off x="5261709" y="3444057"/>
              <a:ext cx="6085243" cy="3276982"/>
              <a:chOff x="5586057" y="3357593"/>
              <a:chExt cx="6085243" cy="327698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36414478-133A-47B1-A9CA-A1035D3676E3}"/>
                  </a:ext>
                </a:extLst>
              </p:cNvPr>
              <p:cNvSpPr/>
              <p:nvPr/>
            </p:nvSpPr>
            <p:spPr>
              <a:xfrm>
                <a:off x="5586057" y="4400229"/>
                <a:ext cx="6085243" cy="22343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FBB28724-2F1C-485D-A07D-FB9E040C6299}"/>
                  </a:ext>
                </a:extLst>
              </p:cNvPr>
              <p:cNvSpPr/>
              <p:nvPr/>
            </p:nvSpPr>
            <p:spPr>
              <a:xfrm>
                <a:off x="5586057" y="3357593"/>
                <a:ext cx="1367089" cy="9707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A7834E4A-9C4F-4A0F-84B8-73910D4DB32D}"/>
                </a:ext>
              </a:extLst>
            </p:cNvPr>
            <p:cNvSpPr/>
            <p:nvPr/>
          </p:nvSpPr>
          <p:spPr>
            <a:xfrm>
              <a:off x="5261709" y="4486693"/>
              <a:ext cx="5551282" cy="2106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div(4) = 2.0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div(6, 3) = 2.0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30C88617-2097-41E4-8EF6-FCA0D16A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21524"/>
              </p:ext>
            </p:extLst>
          </p:nvPr>
        </p:nvGraphicFramePr>
        <p:xfrm>
          <a:off x="838200" y="1826836"/>
          <a:ext cx="6437604" cy="2636690"/>
        </p:xfrm>
        <a:graphic>
          <a:graphicData uri="http://schemas.openxmlformats.org/drawingml/2006/table">
            <a:tbl>
              <a:tblPr/>
              <a:tblGrid>
                <a:gridCol w="643760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92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디폴트 인자를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div()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18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default_param1.py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26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div(a, b = 2):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a /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print('div(4) =', div(4))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print('div(6, 3) =', div(6, 3))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18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2" y="519339"/>
            <a:ext cx="10515600" cy="6665232"/>
          </a:xfrm>
        </p:spPr>
        <p:txBody>
          <a:bodyPr>
            <a:normAutofit/>
          </a:bodyPr>
          <a:lstStyle/>
          <a:p>
            <a:r>
              <a:rPr lang="ko-KR" altLang="en-US" dirty="0"/>
              <a:t>다음과 같이 첫 번째 매개변수에 디폴트 값 </a:t>
            </a:r>
            <a:r>
              <a:rPr lang="en-US" altLang="ko-KR" dirty="0"/>
              <a:t>2</a:t>
            </a:r>
            <a:r>
              <a:rPr lang="ko-KR" altLang="en-US" dirty="0"/>
              <a:t>를 할당하고 두 번째 매개변수를 생략한다면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에러메시지를 출력함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매개변수는 전체 변수에 대해 모두 할당하거나 매개변수의 </a:t>
            </a:r>
            <a:r>
              <a:rPr lang="ko-KR" altLang="en-US" u="sng" dirty="0"/>
              <a:t>출현 순서상 뒤에 있는 변수</a:t>
            </a:r>
            <a:r>
              <a:rPr lang="ko-KR" altLang="en-US" dirty="0"/>
              <a:t>부터 할당하여야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63812"/>
              </p:ext>
            </p:extLst>
          </p:nvPr>
        </p:nvGraphicFramePr>
        <p:xfrm>
          <a:off x="814489" y="1755051"/>
          <a:ext cx="8585907" cy="1224339"/>
        </p:xfrm>
        <a:graphic>
          <a:graphicData uri="http://schemas.openxmlformats.org/drawingml/2006/table">
            <a:tbl>
              <a:tblPr/>
              <a:tblGrid>
                <a:gridCol w="8585907">
                  <a:extLst>
                    <a:ext uri="{9D8B030D-6E8A-4147-A177-3AD203B41FA5}">
                      <a16:colId xmlns:a16="http://schemas.microsoft.com/office/drawing/2014/main" xmlns="" val="153837385"/>
                    </a:ext>
                  </a:extLst>
                </a:gridCol>
              </a:tblGrid>
              <a:tr h="12243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div(a = 2, b):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a / 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477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98799"/>
              </p:ext>
            </p:extLst>
          </p:nvPr>
        </p:nvGraphicFramePr>
        <p:xfrm>
          <a:off x="707572" y="4215102"/>
          <a:ext cx="8585908" cy="511629"/>
        </p:xfrm>
        <a:graphic>
          <a:graphicData uri="http://schemas.openxmlformats.org/drawingml/2006/table">
            <a:tbl>
              <a:tblPr/>
              <a:tblGrid>
                <a:gridCol w="8585908">
                  <a:extLst>
                    <a:ext uri="{9D8B030D-6E8A-4147-A177-3AD203B41FA5}">
                      <a16:colId xmlns:a16="http://schemas.microsoft.com/office/drawing/2014/main" xmlns="" val="4142017388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non-default argument follows default argument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0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1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36686" y="4077757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4-1] </a:t>
            </a:r>
            <a:r>
              <a:rPr lang="ko-KR" altLang="en-US" dirty="0"/>
              <a:t>디폴트 매개변수를 고려한 함수 호출과</a:t>
            </a:r>
            <a:endParaRPr lang="en-US" altLang="ko-KR" dirty="0"/>
          </a:p>
          <a:p>
            <a:pPr algn="ctr" fontAlgn="base" latinLnBrk="0"/>
            <a:r>
              <a:rPr lang="ko-KR" altLang="en-US" dirty="0"/>
              <a:t> 실제 </a:t>
            </a:r>
            <a:r>
              <a:rPr lang="ko-KR" altLang="en-US" dirty="0" err="1"/>
              <a:t>수행시</a:t>
            </a:r>
            <a:r>
              <a:rPr lang="ko-KR" altLang="en-US" dirty="0"/>
              <a:t> 가지는 인자 값</a:t>
            </a:r>
            <a:r>
              <a:rPr lang="en-US" altLang="ko-KR" dirty="0"/>
              <a:t>(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1, 2</a:t>
            </a:r>
            <a:r>
              <a:rPr lang="ko-KR" altLang="en-US" dirty="0"/>
              <a:t>는 디폴트 인자로 </a:t>
            </a:r>
            <a:r>
              <a:rPr lang="ko-KR" altLang="en-US" dirty="0" err="1"/>
              <a:t>함수호출시</a:t>
            </a:r>
            <a:r>
              <a:rPr lang="ko-KR" altLang="en-US" dirty="0"/>
              <a:t> 빼먹을 경우 넘겨짐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BFACFB0-F200-4689-B664-ADFB533AF936}"/>
              </a:ext>
            </a:extLst>
          </p:cNvPr>
          <p:cNvGrpSpPr/>
          <p:nvPr/>
        </p:nvGrpSpPr>
        <p:grpSpPr>
          <a:xfrm>
            <a:off x="292714" y="3802747"/>
            <a:ext cx="5282475" cy="1462270"/>
            <a:chOff x="5261709" y="3426273"/>
            <a:chExt cx="6085243" cy="414366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BC6482A-707F-4AD9-B6D0-397588118996}"/>
                </a:ext>
              </a:extLst>
            </p:cNvPr>
            <p:cNvGrpSpPr/>
            <p:nvPr/>
          </p:nvGrpSpPr>
          <p:grpSpPr>
            <a:xfrm>
              <a:off x="5261709" y="3426273"/>
              <a:ext cx="6085243" cy="4143657"/>
              <a:chOff x="5586057" y="3339809"/>
              <a:chExt cx="6085243" cy="414365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3B316276-1454-43B1-8B77-E9CF1F607F80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20A0DAB5-E784-4962-8F7B-4AEB5A460C23}"/>
                  </a:ext>
                </a:extLst>
              </p:cNvPr>
              <p:cNvSpPr/>
              <p:nvPr/>
            </p:nvSpPr>
            <p:spPr>
              <a:xfrm>
                <a:off x="5586057" y="3339809"/>
                <a:ext cx="1367089" cy="9884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30D080E-3C76-4CB8-A101-2E1C15DC02DF}"/>
                </a:ext>
              </a:extLst>
            </p:cNvPr>
            <p:cNvSpPr/>
            <p:nvPr/>
          </p:nvSpPr>
          <p:spPr>
            <a:xfrm>
              <a:off x="5528690" y="4486693"/>
              <a:ext cx="5551282" cy="3083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div() = 0.5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div(4) = 2.0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div(6, 3) = 2.0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8D393EF-0E2C-49E2-BA48-50E9BBDB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03970"/>
              </p:ext>
            </p:extLst>
          </p:nvPr>
        </p:nvGraphicFramePr>
        <p:xfrm>
          <a:off x="292713" y="563372"/>
          <a:ext cx="5617635" cy="2893763"/>
        </p:xfrm>
        <a:graphic>
          <a:graphicData uri="http://schemas.openxmlformats.org/drawingml/2006/table">
            <a:tbl>
              <a:tblPr/>
              <a:tblGrid>
                <a:gridCol w="561763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392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4-21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매개변수에 디폴트 값을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div()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default_param2.py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div(a = 1, b = 2):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return a / b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print('div() =', div())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인자가 없을 경우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div(1, 2)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로 간주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print('div(4) =', div(4))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div(4, 2)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로 간주함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print('div(6, 3) =', div(6, 3))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3D357DE-6984-4192-835A-81E5E54A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48" y="1650982"/>
            <a:ext cx="6121392" cy="1763939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719156" y="2635135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719156" y="2895600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19156" y="3173220"/>
            <a:ext cx="290946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64775" y="228600"/>
            <a:ext cx="10515600" cy="1325563"/>
          </a:xfrm>
        </p:spPr>
        <p:txBody>
          <a:bodyPr/>
          <a:lstStyle/>
          <a:p>
            <a:r>
              <a:rPr lang="en-US" altLang="ko-KR" dirty="0"/>
              <a:t>4.6.2 </a:t>
            </a:r>
            <a:r>
              <a:rPr lang="ko-KR" altLang="en-US" dirty="0"/>
              <a:t>키워드 인자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keyword argument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655362" y="1554163"/>
            <a:ext cx="4030825" cy="5788155"/>
          </a:xfrm>
        </p:spPr>
        <p:txBody>
          <a:bodyPr>
            <a:normAutofit/>
          </a:bodyPr>
          <a:lstStyle/>
          <a:p>
            <a:r>
              <a:rPr lang="ko-KR" altLang="en-US" dirty="0"/>
              <a:t>함수를 호출할 때 인자의 값만을 전달하는 것이 아니라 그 인자의 이름을 함께 명시하여 전달하는 방식</a:t>
            </a:r>
          </a:p>
          <a:p>
            <a:endParaRPr lang="en-US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기본 인자 전달 방식을 </a:t>
            </a:r>
            <a:r>
              <a:rPr lang="ko-KR" altLang="en-US" b="1" dirty="0"/>
              <a:t>위치 인자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positional argument</a:t>
            </a:r>
            <a:r>
              <a:rPr lang="ko-KR" altLang="en-US" b="1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방식이라고 함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527FDB2-10BA-4AA3-B3ED-A9BF151859AA}"/>
              </a:ext>
            </a:extLst>
          </p:cNvPr>
          <p:cNvGrpSpPr/>
          <p:nvPr/>
        </p:nvGrpSpPr>
        <p:grpSpPr>
          <a:xfrm>
            <a:off x="601080" y="5413829"/>
            <a:ext cx="5282476" cy="998484"/>
            <a:chOff x="5261708" y="3175776"/>
            <a:chExt cx="6085244" cy="43941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EF71A3AA-01D1-4F35-A7BA-AC1A7CF9C55F}"/>
                </a:ext>
              </a:extLst>
            </p:cNvPr>
            <p:cNvGrpSpPr/>
            <p:nvPr/>
          </p:nvGrpSpPr>
          <p:grpSpPr>
            <a:xfrm>
              <a:off x="5261708" y="3175776"/>
              <a:ext cx="6085244" cy="4394154"/>
              <a:chOff x="5586056" y="3089312"/>
              <a:chExt cx="6085244" cy="4394154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B882254C-7ADA-4734-A9C4-A050A97AC34B}"/>
                  </a:ext>
                </a:extLst>
              </p:cNvPr>
              <p:cNvSpPr/>
              <p:nvPr/>
            </p:nvSpPr>
            <p:spPr>
              <a:xfrm>
                <a:off x="5586057" y="4336268"/>
                <a:ext cx="6085243" cy="314719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783F1E3F-660D-47CF-AC9A-58B0994F0B10}"/>
                  </a:ext>
                </a:extLst>
              </p:cNvPr>
              <p:cNvSpPr/>
              <p:nvPr/>
            </p:nvSpPr>
            <p:spPr>
              <a:xfrm>
                <a:off x="5586056" y="3089312"/>
                <a:ext cx="1531333" cy="123898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13A1DBD-7414-4312-8DE0-312A1B6EDABC}"/>
                </a:ext>
              </a:extLst>
            </p:cNvPr>
            <p:cNvSpPr/>
            <p:nvPr/>
          </p:nvSpPr>
          <p:spPr>
            <a:xfrm>
              <a:off x="5420923" y="4966872"/>
              <a:ext cx="5551281" cy="1746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  <a:endParaRPr lang="ko-KR" altLang="en-US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91674CE8-8FAD-439E-A730-A77700CC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60887"/>
              </p:ext>
            </p:extLst>
          </p:nvPr>
        </p:nvGraphicFramePr>
        <p:xfrm>
          <a:off x="601080" y="1325331"/>
          <a:ext cx="5359400" cy="3942745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87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4-22 : 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차 방정식의 근을 구하는 함수와 함수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호출문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43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7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root_func.py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0482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(a, b, c):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r1 = (-b +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r2 = (-b - (b ** 2 - 4 * a * c) ** 0.5) / (2 * a)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r1, r2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함수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호출시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인자를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1, 2, -8</a:t>
                      </a:r>
                      <a:r>
                        <a:rPr lang="ko-KR" altLang="en-US" sz="14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인자를 사용함</a:t>
                      </a:r>
                      <a:r>
                        <a:rPr lang="en-US" altLang="ko-KR" sz="1400" kern="0" spc="0" baseline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.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result1, result2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이용해서 결과 값을 반환 받는다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result1, result2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get_root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2, -8)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또는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result2)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20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E186945-DAEA-4F42-B96F-D9BADFD0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9237"/>
              </p:ext>
            </p:extLst>
          </p:nvPr>
        </p:nvGraphicFramePr>
        <p:xfrm>
          <a:off x="1378107" y="3142344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(-8, 2,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1)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-8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인자로 줄 때와 그 결과가 다름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FF91559-B11D-482F-8EA8-1AB0D7AD164C}"/>
              </a:ext>
            </a:extLst>
          </p:cNvPr>
          <p:cNvGrpSpPr/>
          <p:nvPr/>
        </p:nvGrpSpPr>
        <p:grpSpPr>
          <a:xfrm>
            <a:off x="1353338" y="3940233"/>
            <a:ext cx="9015114" cy="1009138"/>
            <a:chOff x="5261708" y="2647811"/>
            <a:chExt cx="6085244" cy="492211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154DDF4F-8C17-43B9-861B-2F337492612D}"/>
                </a:ext>
              </a:extLst>
            </p:cNvPr>
            <p:cNvGrpSpPr/>
            <p:nvPr/>
          </p:nvGrpSpPr>
          <p:grpSpPr>
            <a:xfrm>
              <a:off x="5261708" y="2647811"/>
              <a:ext cx="6085244" cy="4922119"/>
              <a:chOff x="5586056" y="2561347"/>
              <a:chExt cx="6085244" cy="4922119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CC04BA09-9C5D-44DB-9ACD-9F27DFEFF560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31471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69FA77A-8EFF-49AE-9D3B-4E3DFB41F39D}"/>
                  </a:ext>
                </a:extLst>
              </p:cNvPr>
              <p:cNvSpPr/>
              <p:nvPr/>
            </p:nvSpPr>
            <p:spPr>
              <a:xfrm>
                <a:off x="5586056" y="2561347"/>
                <a:ext cx="1134553" cy="176694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F53244E-CF77-4BA0-9226-9B032394609D}"/>
                </a:ext>
              </a:extLst>
            </p:cNvPr>
            <p:cNvSpPr/>
            <p:nvPr/>
          </p:nvSpPr>
          <p:spPr>
            <a:xfrm>
              <a:off x="5334653" y="4922816"/>
              <a:ext cx="5551281" cy="214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-0.25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0.5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03854" y="389274"/>
            <a:ext cx="8114084" cy="2731634"/>
            <a:chOff x="1803854" y="389274"/>
            <a:chExt cx="8114084" cy="27316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370F9A6-96B6-4279-B446-9E0CF17A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854" y="389274"/>
              <a:ext cx="8114084" cy="273163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91250" y="1679171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</a:t>
              </a:r>
              <a:r>
                <a:rPr lang="ko-KR" altLang="en-US">
                  <a:solidFill>
                    <a:schemeClr val="accent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호출문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9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2" y="644739"/>
            <a:ext cx="8024812" cy="51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9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6BF5B9A-292F-459D-8096-785091D317CC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67491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= 1, b = 2, c = -8)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1130D8A-1227-4EA8-B4F4-FE13006C0BFC}"/>
              </a:ext>
            </a:extLst>
          </p:cNvPr>
          <p:cNvGrpSpPr/>
          <p:nvPr/>
        </p:nvGrpSpPr>
        <p:grpSpPr>
          <a:xfrm>
            <a:off x="1222710" y="1473507"/>
            <a:ext cx="9015114" cy="878995"/>
            <a:chOff x="5261708" y="2651235"/>
            <a:chExt cx="6085244" cy="42873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9AED200-A579-42A6-8AE8-007A62118728}"/>
                </a:ext>
              </a:extLst>
            </p:cNvPr>
            <p:cNvGrpSpPr/>
            <p:nvPr/>
          </p:nvGrpSpPr>
          <p:grpSpPr>
            <a:xfrm>
              <a:off x="5261708" y="2651235"/>
              <a:ext cx="6085244" cy="4287340"/>
              <a:chOff x="5586056" y="2564771"/>
              <a:chExt cx="6085244" cy="4287340"/>
            </a:xfrm>
          </p:grpSpPr>
          <p:sp>
            <p:nvSpPr>
              <p:cNvPr id="6" name="직사각형 32">
                <a:extLst>
                  <a:ext uri="{FF2B5EF4-FFF2-40B4-BE49-F238E27FC236}">
                    <a16:creationId xmlns:a16="http://schemas.microsoft.com/office/drawing/2014/main" xmlns="" id="{86F6D088-62D6-4090-9997-94F00A0D198A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251584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7" name="모서리가 둥근 직사각형 2">
                <a:extLst>
                  <a:ext uri="{FF2B5EF4-FFF2-40B4-BE49-F238E27FC236}">
                    <a16:creationId xmlns:a16="http://schemas.microsoft.com/office/drawing/2014/main" xmlns="" id="{F904AFD1-72BD-4DDA-A20C-C78AA463B45E}"/>
                  </a:ext>
                </a:extLst>
              </p:cNvPr>
              <p:cNvSpPr/>
              <p:nvPr/>
            </p:nvSpPr>
            <p:spPr>
              <a:xfrm>
                <a:off x="5586056" y="2564771"/>
                <a:ext cx="1430339" cy="176352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53FD1D-B569-45CA-8D1D-14CF41E4C131}"/>
                </a:ext>
              </a:extLst>
            </p:cNvPr>
            <p:cNvSpPr/>
            <p:nvPr/>
          </p:nvSpPr>
          <p:spPr>
            <a:xfrm>
              <a:off x="5278427" y="4604020"/>
              <a:ext cx="5551281" cy="1935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C0C6FF06-9505-40A0-ABEE-115FF1F9861F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313162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= 1, c = -8, b = 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25F4F0A-A514-4818-B095-EB10E51188D7}"/>
              </a:ext>
            </a:extLst>
          </p:cNvPr>
          <p:cNvGraphicFramePr>
            <a:graphicFrameLocks noGrp="1"/>
          </p:cNvGraphicFramePr>
          <p:nvPr/>
        </p:nvGraphicFramePr>
        <p:xfrm>
          <a:off x="1247479" y="437605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 = -8, b = 2, a = 1)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8C657A5-6A20-4CB3-86BF-2A0E5470B8BA}"/>
              </a:ext>
            </a:extLst>
          </p:cNvPr>
          <p:cNvGrpSpPr/>
          <p:nvPr/>
        </p:nvGrpSpPr>
        <p:grpSpPr>
          <a:xfrm>
            <a:off x="1222710" y="5334000"/>
            <a:ext cx="9015114" cy="933450"/>
            <a:chOff x="5261708" y="2687595"/>
            <a:chExt cx="6085244" cy="488233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991D0D5-842C-47F1-A8FF-28C23054FB17}"/>
                </a:ext>
              </a:extLst>
            </p:cNvPr>
            <p:cNvGrpSpPr/>
            <p:nvPr/>
          </p:nvGrpSpPr>
          <p:grpSpPr>
            <a:xfrm>
              <a:off x="5261708" y="2687595"/>
              <a:ext cx="6085244" cy="4882335"/>
              <a:chOff x="5586056" y="2601131"/>
              <a:chExt cx="6085244" cy="4882335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xmlns="" id="{1A369610-2651-4668-AECE-00F54C29D085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31471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xmlns="" id="{873987F8-0C12-41B9-A18D-63E0BBB35FBD}"/>
                  </a:ext>
                </a:extLst>
              </p:cNvPr>
              <p:cNvSpPr/>
              <p:nvPr/>
            </p:nvSpPr>
            <p:spPr>
              <a:xfrm>
                <a:off x="5586056" y="2601131"/>
                <a:ext cx="1430339" cy="172716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E0FF2143-94EC-49B4-A146-E4D252A8D36D}"/>
                </a:ext>
              </a:extLst>
            </p:cNvPr>
            <p:cNvSpPr/>
            <p:nvPr/>
          </p:nvSpPr>
          <p:spPr>
            <a:xfrm>
              <a:off x="5317819" y="4965845"/>
              <a:ext cx="5551281" cy="193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해는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2.0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또는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-4.0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6414" y="3781488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위의 코드와 아래 코드는 그 결과가 동일하다</a:t>
            </a:r>
            <a:r>
              <a:rPr lang="en-US" altLang="ko-KR"/>
              <a:t>,</a:t>
            </a:r>
          </a:p>
          <a:p>
            <a:r>
              <a:rPr lang="ko-KR" altLang="en-US"/>
              <a:t>키워드 인자를 사용하면 인자의 위치는 중요하지 않다</a:t>
            </a:r>
          </a:p>
        </p:txBody>
      </p:sp>
      <p:sp>
        <p:nvSpPr>
          <p:cNvPr id="16" name="원호 15"/>
          <p:cNvSpPr/>
          <p:nvPr/>
        </p:nvSpPr>
        <p:spPr>
          <a:xfrm rot="10800000">
            <a:off x="706580" y="980900"/>
            <a:ext cx="1097281" cy="2385753"/>
          </a:xfrm>
          <a:prstGeom prst="arc">
            <a:avLst>
              <a:gd name="adj1" fmla="val 16200000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0800000">
            <a:off x="706579" y="3488865"/>
            <a:ext cx="1097281" cy="1207825"/>
          </a:xfrm>
          <a:prstGeom prst="arc">
            <a:avLst>
              <a:gd name="adj1" fmla="val 16269912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0800000">
            <a:off x="674069" y="4795414"/>
            <a:ext cx="1097281" cy="1207825"/>
          </a:xfrm>
          <a:prstGeom prst="arc">
            <a:avLst>
              <a:gd name="adj1" fmla="val 16269912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5717" y="213423"/>
            <a:ext cx="5522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위치와 상관없이 키워드에 의해서 인자 값이 결정됨</a:t>
            </a:r>
          </a:p>
        </p:txBody>
      </p:sp>
    </p:spTree>
    <p:extLst>
      <p:ext uri="{BB962C8B-B14F-4D97-AF65-F5344CB8AC3E}">
        <p14:creationId xmlns:p14="http://schemas.microsoft.com/office/powerpoint/2010/main" val="1771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36FF1F4-2FB3-4E3F-97ED-8EA680B1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9" y="-25739"/>
            <a:ext cx="7754135" cy="293438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07E3ACE-AF6D-4A3D-B6D4-3315B42EE73C}"/>
              </a:ext>
            </a:extLst>
          </p:cNvPr>
          <p:cNvGraphicFramePr>
            <a:graphicFrameLocks noGrp="1"/>
          </p:cNvGraphicFramePr>
          <p:nvPr/>
        </p:nvGraphicFramePr>
        <p:xfrm>
          <a:off x="1588441" y="2931096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 = -8, b = 2, 1)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2AA2B84-79FF-4977-8CA1-6B98AC800C6D}"/>
              </a:ext>
            </a:extLst>
          </p:cNvPr>
          <p:cNvGraphicFramePr>
            <a:graphicFrameLocks noGrp="1"/>
          </p:cNvGraphicFramePr>
          <p:nvPr/>
        </p:nvGraphicFramePr>
        <p:xfrm>
          <a:off x="1588440" y="430600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positional argument follows keyword argument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610FB72-F95A-4736-B03F-CCE5949954CB}"/>
              </a:ext>
            </a:extLst>
          </p:cNvPr>
          <p:cNvGraphicFramePr>
            <a:graphicFrameLocks noGrp="1"/>
          </p:cNvGraphicFramePr>
          <p:nvPr/>
        </p:nvGraphicFramePr>
        <p:xfrm>
          <a:off x="1588440" y="538354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c = -8)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0857" y="3592761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키워드 인자와 위치 인자를 섞어서 사용할 적에는 </a:t>
            </a:r>
            <a:r>
              <a:rPr lang="ko-KR" altLang="en-US">
                <a:solidFill>
                  <a:srgbClr val="FF0000"/>
                </a:solidFill>
              </a:rPr>
              <a:t>반드시 위치인자가 먼저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나타나야 한다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위의 경우는 오류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857" y="5979016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키워드 인자와 위치 인자를 섞어서 사용할 적에 위치인자를 먼저 적어주면 된다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018415" y="2589547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05E9AC-CFB0-47FA-971A-571C8F49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9" y="740230"/>
            <a:ext cx="9075961" cy="25506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5" y="3681412"/>
            <a:ext cx="9486900" cy="20859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136371" y="5212080"/>
            <a:ext cx="4887884" cy="34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AE8DD48D-B08A-4ED4-9B4F-1F6921A3365B}"/>
              </a:ext>
            </a:extLst>
          </p:cNvPr>
          <p:cNvGraphicFramePr>
            <a:graphicFrameLocks noGrp="1"/>
          </p:cNvGraphicFramePr>
          <p:nvPr/>
        </p:nvGraphicFramePr>
        <p:xfrm>
          <a:off x="940048" y="110873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result1, result2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-8, b = 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1813941-9FD5-4EA8-AB0E-0575F35C07FC}"/>
              </a:ext>
            </a:extLst>
          </p:cNvPr>
          <p:cNvGraphicFramePr>
            <a:graphicFrameLocks noGrp="1"/>
          </p:cNvGraphicFramePr>
          <p:nvPr/>
        </p:nvGraphicFramePr>
        <p:xfrm>
          <a:off x="940048" y="212473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get_root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got multiple values for argument 'b'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CF4796F-5371-416B-9131-8298E13C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64754"/>
              </p:ext>
            </p:extLst>
          </p:nvPr>
        </p:nvGraphicFramePr>
        <p:xfrm>
          <a:off x="940048" y="3139938"/>
          <a:ext cx="9015115" cy="305650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b, c) :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print(a, b, c)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c=2, b=3)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1 3 2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b=2, 3)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positional argument follows keyword argument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sp>
        <p:nvSpPr>
          <p:cNvPr id="9" name="곱셈 기호 8"/>
          <p:cNvSpPr/>
          <p:nvPr/>
        </p:nvSpPr>
        <p:spPr>
          <a:xfrm>
            <a:off x="2635135" y="5124929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9997150-D01C-4AAA-A92D-26D07F8F1E0F}"/>
              </a:ext>
            </a:extLst>
          </p:cNvPr>
          <p:cNvGrpSpPr/>
          <p:nvPr/>
        </p:nvGrpSpPr>
        <p:grpSpPr>
          <a:xfrm>
            <a:off x="1065797" y="4737582"/>
            <a:ext cx="6775742" cy="1426182"/>
            <a:chOff x="5261708" y="3079453"/>
            <a:chExt cx="6085244" cy="566580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D23817C-ADA9-40CE-B16F-EFCC933C91DD}"/>
                </a:ext>
              </a:extLst>
            </p:cNvPr>
            <p:cNvGrpSpPr/>
            <p:nvPr/>
          </p:nvGrpSpPr>
          <p:grpSpPr>
            <a:xfrm>
              <a:off x="5261708" y="3079453"/>
              <a:ext cx="6085244" cy="4490477"/>
              <a:chOff x="5586056" y="2992989"/>
              <a:chExt cx="6085244" cy="4490477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xmlns="" id="{080DEC61-B77E-4AA3-A621-B86C283AB9C8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xmlns="" id="{1DBCA0FE-4326-4BE8-842C-B9ABE745589D}"/>
                  </a:ext>
                </a:extLst>
              </p:cNvPr>
              <p:cNvSpPr/>
              <p:nvPr/>
            </p:nvSpPr>
            <p:spPr>
              <a:xfrm>
                <a:off x="5586056" y="2992989"/>
                <a:ext cx="1468562" cy="12846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8488372-90B7-45C7-844D-C608AC35B70D}"/>
                </a:ext>
              </a:extLst>
            </p:cNvPr>
            <p:cNvSpPr/>
            <p:nvPr/>
          </p:nvSpPr>
          <p:spPr>
            <a:xfrm>
              <a:off x="5261708" y="4422732"/>
              <a:ext cx="5551282" cy="4322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err="1">
                  <a:solidFill>
                    <a:schemeClr val="accent5"/>
                  </a:solidFill>
                  <a:latin typeface="D2Coding"/>
                </a:rPr>
                <a:t>rect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area = 20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circle area = 78.5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 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BB59D481-11B4-45BD-B4EE-602128A2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47879"/>
              </p:ext>
            </p:extLst>
          </p:nvPr>
        </p:nvGraphicFramePr>
        <p:xfrm>
          <a:off x="1065797" y="685168"/>
          <a:ext cx="6775743" cy="3872862"/>
        </p:xfrm>
        <a:graphic>
          <a:graphicData uri="http://schemas.openxmlformats.org/drawingml/2006/table">
            <a:tbl>
              <a:tblPr/>
              <a:tblGrid>
                <a:gridCol w="677574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70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4-23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직사각형과 원의 면적을 구하는 함수의 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00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areas_of_shapes.py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5231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(shape, width=1, height=1, radius=1):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shape == 0 :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# shape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값이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이면 사각형의 면적을 반환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width * height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shape == 1  :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shape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값이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이면 원의 면적을 반환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 3.14 * radius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rect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area =",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(0, width=10, height=2))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print("circle area =",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func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(1, radius=5))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sp>
        <p:nvSpPr>
          <p:cNvPr id="10" name="원호 9"/>
          <p:cNvSpPr/>
          <p:nvPr/>
        </p:nvSpPr>
        <p:spPr>
          <a:xfrm rot="10800000" flipH="1" flipV="1">
            <a:off x="5087388" y="2086495"/>
            <a:ext cx="806336" cy="1679169"/>
          </a:xfrm>
          <a:prstGeom prst="arc">
            <a:avLst>
              <a:gd name="adj1" fmla="val 16418407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/>
          <p:cNvSpPr/>
          <p:nvPr/>
        </p:nvSpPr>
        <p:spPr>
          <a:xfrm rot="10800000" flipH="1" flipV="1">
            <a:off x="4391889" y="3017520"/>
            <a:ext cx="806336" cy="1091737"/>
          </a:xfrm>
          <a:prstGeom prst="arc">
            <a:avLst>
              <a:gd name="adj1" fmla="val 16418407"/>
              <a:gd name="adj2" fmla="val 53349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0203" y="3075709"/>
            <a:ext cx="45175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첫번째 인자의 값에 의해 반환값이 결정됨</a:t>
            </a:r>
          </a:p>
        </p:txBody>
      </p:sp>
    </p:spTree>
    <p:extLst>
      <p:ext uri="{BB962C8B-B14F-4D97-AF65-F5344CB8AC3E}">
        <p14:creationId xmlns:p14="http://schemas.microsoft.com/office/powerpoint/2010/main" val="29567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F05CCDF-16CD-4670-B5BE-D30AC1CA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01506"/>
              </p:ext>
            </p:extLst>
          </p:nvPr>
        </p:nvGraphicFramePr>
        <p:xfrm>
          <a:off x="848609" y="58503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rect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area =",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radius=5))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27D6EF8-CC10-43DC-9194-A256CE06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50527"/>
              </p:ext>
            </p:extLst>
          </p:nvPr>
        </p:nvGraphicFramePr>
        <p:xfrm>
          <a:off x="848609" y="1956635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rect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area = 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4152" y="1245044"/>
            <a:ext cx="817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위의 경우 </a:t>
            </a:r>
            <a:r>
              <a:rPr lang="en-US" altLang="ko-KR"/>
              <a:t>func(0, radius=5)</a:t>
            </a:r>
            <a:r>
              <a:rPr lang="ko-KR" altLang="en-US"/>
              <a:t>를 입력하였는데 첫</a:t>
            </a:r>
            <a:r>
              <a:rPr lang="en-US" altLang="ko-KR"/>
              <a:t> </a:t>
            </a:r>
            <a:r>
              <a:rPr lang="ko-KR" altLang="en-US"/>
              <a:t>인자 </a:t>
            </a:r>
            <a:r>
              <a:rPr lang="en-US" altLang="ko-KR"/>
              <a:t>0</a:t>
            </a:r>
            <a:r>
              <a:rPr lang="ko-KR" altLang="en-US"/>
              <a:t>은 함수 내부에서 </a:t>
            </a:r>
            <a:r>
              <a:rPr lang="en-US" altLang="ko-KR"/>
              <a:t>rect</a:t>
            </a:r>
          </a:p>
          <a:p>
            <a:r>
              <a:rPr lang="en-US" altLang="ko-KR"/>
              <a:t>shape</a:t>
            </a:r>
            <a:r>
              <a:rPr lang="ko-KR" altLang="en-US"/>
              <a:t>을 의미함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152" y="2616644"/>
            <a:ext cx="85667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문법적인 오류는 없으나 논리적인 문제점이 있음</a:t>
            </a:r>
            <a:r>
              <a:rPr lang="en-US" altLang="ko-KR"/>
              <a:t>, </a:t>
            </a:r>
            <a:r>
              <a:rPr lang="ko-KR" altLang="en-US"/>
              <a:t>첫 매개변수가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en-US" altLang="ko-KR"/>
          </a:p>
          <a:p>
            <a:r>
              <a:rPr lang="ko-KR" altLang="en-US"/>
              <a:t>디폴트 인자 </a:t>
            </a:r>
            <a:r>
              <a:rPr lang="en-US" altLang="ko-KR"/>
              <a:t>width, heigh</a:t>
            </a:r>
            <a:r>
              <a:rPr lang="ko-KR" altLang="en-US"/>
              <a:t>가 각각 </a:t>
            </a:r>
            <a:r>
              <a:rPr lang="en-US" altLang="ko-KR"/>
              <a:t>1</a:t>
            </a:r>
            <a:r>
              <a:rPr lang="ko-KR" altLang="en-US"/>
              <a:t>로 처리된 후 아래 문장</a:t>
            </a:r>
            <a:endParaRPr lang="en-US" altLang="ko-KR"/>
          </a:p>
          <a:p>
            <a:endParaRPr lang="en-US" altLang="ko-KR"/>
          </a:p>
          <a:p>
            <a:r>
              <a:rPr lang="en-US" altLang="ko-KR" kern="0">
                <a:solidFill>
                  <a:schemeClr val="accent5"/>
                </a:solidFill>
                <a:latin typeface="D2Coding"/>
              </a:rPr>
              <a:t>return width * height</a:t>
            </a:r>
          </a:p>
          <a:p>
            <a:endParaRPr lang="en-US" altLang="ko-KR"/>
          </a:p>
          <a:p>
            <a:r>
              <a:rPr lang="ko-KR" altLang="en-US"/>
              <a:t>이 실행되어 </a:t>
            </a:r>
            <a:r>
              <a:rPr lang="en-US" altLang="ko-KR"/>
              <a:t>rect_area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됨</a:t>
            </a:r>
            <a:endParaRPr lang="en-US" altLang="ko-KR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F05CCDF-16CD-4670-B5BE-D30AC1CA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86120"/>
              </p:ext>
            </p:extLst>
          </p:nvPr>
        </p:nvGraphicFramePr>
        <p:xfrm>
          <a:off x="848608" y="4818988"/>
          <a:ext cx="9015115" cy="594749"/>
        </p:xfrm>
        <a:graphic>
          <a:graphicData uri="http://schemas.openxmlformats.org/drawingml/2006/table">
            <a:tbl>
              <a:tblPr/>
              <a:tblGrid>
                <a:gridCol w="9015115">
                  <a:extLst>
                    <a:ext uri="{9D8B030D-6E8A-4147-A177-3AD203B41FA5}">
                      <a16:colId xmlns:a16="http://schemas.microsoft.com/office/drawing/2014/main" xmlns="" val="3892209160"/>
                    </a:ext>
                  </a:extLst>
                </a:gridCol>
              </a:tblGrid>
              <a:tr h="594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=", func(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radius=5))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79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4152" y="445483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아래와 같이 수정할 것</a:t>
            </a:r>
          </a:p>
        </p:txBody>
      </p:sp>
      <p:sp>
        <p:nvSpPr>
          <p:cNvPr id="10" name="곱셈 기호 9"/>
          <p:cNvSpPr/>
          <p:nvPr/>
        </p:nvSpPr>
        <p:spPr>
          <a:xfrm>
            <a:off x="4799212" y="280544"/>
            <a:ext cx="1113905" cy="1223227"/>
          </a:xfrm>
          <a:prstGeom prst="mathMultiply">
            <a:avLst>
              <a:gd name="adj1" fmla="val 10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9" y="693160"/>
            <a:ext cx="9429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5175F3F-6482-4DD1-8E00-EAFE04D31E2E}"/>
              </a:ext>
            </a:extLst>
          </p:cNvPr>
          <p:cNvGrpSpPr/>
          <p:nvPr/>
        </p:nvGrpSpPr>
        <p:grpSpPr>
          <a:xfrm>
            <a:off x="325964" y="3867324"/>
            <a:ext cx="5282475" cy="825548"/>
            <a:chOff x="5261708" y="3298381"/>
            <a:chExt cx="6085243" cy="32796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E6EF6394-1FF4-4D00-AE2E-8B91FC19D731}"/>
                </a:ext>
              </a:extLst>
            </p:cNvPr>
            <p:cNvGrpSpPr/>
            <p:nvPr/>
          </p:nvGrpSpPr>
          <p:grpSpPr>
            <a:xfrm>
              <a:off x="5261708" y="3298381"/>
              <a:ext cx="6085243" cy="3279660"/>
              <a:chOff x="5586056" y="3211917"/>
              <a:chExt cx="6085243" cy="3279660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xmlns="" id="{E70E264D-BDF8-4134-B1DC-BAFA07C76268}"/>
                  </a:ext>
                </a:extLst>
              </p:cNvPr>
              <p:cNvSpPr/>
              <p:nvPr/>
            </p:nvSpPr>
            <p:spPr>
              <a:xfrm>
                <a:off x="5586056" y="4478825"/>
                <a:ext cx="6085243" cy="201275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xmlns="" id="{441CA9DB-29A3-4E09-A581-EB3E9F8C0323}"/>
                  </a:ext>
                </a:extLst>
              </p:cNvPr>
              <p:cNvSpPr/>
              <p:nvPr/>
            </p:nvSpPr>
            <p:spPr>
              <a:xfrm>
                <a:off x="5586056" y="3211917"/>
                <a:ext cx="1468562" cy="11163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3663D79-15CD-4CCE-8B87-51EF4D030D7D}"/>
                </a:ext>
              </a:extLst>
            </p:cNvPr>
            <p:cNvSpPr/>
            <p:nvPr/>
          </p:nvSpPr>
          <p:spPr>
            <a:xfrm>
              <a:off x="5278951" y="4783533"/>
              <a:ext cx="5551282" cy="157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EA9CB05-4679-4C54-B8B3-BBB6D509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05176"/>
              </p:ext>
            </p:extLst>
          </p:nvPr>
        </p:nvGraphicFramePr>
        <p:xfrm>
          <a:off x="325964" y="934552"/>
          <a:ext cx="5359400" cy="2479102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05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하나 가지는 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48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10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greet1(name):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greet1('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9997150-D01C-4AAA-A92D-26D07F8F1E0F}"/>
              </a:ext>
            </a:extLst>
          </p:cNvPr>
          <p:cNvGrpSpPr/>
          <p:nvPr/>
        </p:nvGrpSpPr>
        <p:grpSpPr>
          <a:xfrm>
            <a:off x="5912116" y="3775885"/>
            <a:ext cx="5282476" cy="1075224"/>
            <a:chOff x="5261708" y="3298381"/>
            <a:chExt cx="6085244" cy="42715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7D23817C-ADA9-40CE-B16F-EFCC933C91DD}"/>
                </a:ext>
              </a:extLst>
            </p:cNvPr>
            <p:cNvGrpSpPr/>
            <p:nvPr/>
          </p:nvGrpSpPr>
          <p:grpSpPr>
            <a:xfrm>
              <a:off x="5261708" y="3298381"/>
              <a:ext cx="6085244" cy="4271549"/>
              <a:chOff x="5586056" y="3211917"/>
              <a:chExt cx="6085244" cy="4271549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xmlns="" id="{080DEC61-B77E-4AA3-A621-B86C283AB9C8}"/>
                  </a:ext>
                </a:extLst>
              </p:cNvPr>
              <p:cNvSpPr/>
              <p:nvPr/>
            </p:nvSpPr>
            <p:spPr>
              <a:xfrm>
                <a:off x="5586057" y="4336269"/>
                <a:ext cx="6085243" cy="314719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xmlns="" id="{1DBCA0FE-4326-4BE8-842C-B9ABE745589D}"/>
                  </a:ext>
                </a:extLst>
              </p:cNvPr>
              <p:cNvSpPr/>
              <p:nvPr/>
            </p:nvSpPr>
            <p:spPr>
              <a:xfrm>
                <a:off x="5586056" y="3211917"/>
                <a:ext cx="1468562" cy="11163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8488372-90B7-45C7-844D-C608AC35B70D}"/>
                </a:ext>
              </a:extLst>
            </p:cNvPr>
            <p:cNvSpPr/>
            <p:nvPr/>
          </p:nvSpPr>
          <p:spPr>
            <a:xfrm>
              <a:off x="5528689" y="4624228"/>
              <a:ext cx="5551281" cy="2945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 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ko-KR" altLang="en-US" sz="1400" kern="0" dirty="0" err="1">
                  <a:solidFill>
                    <a:schemeClr val="accent5"/>
                  </a:solidFill>
                  <a:latin typeface="D2Coding"/>
                </a:rPr>
                <a:t>홍길순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 씨</a:t>
              </a: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BB59D481-11B4-45BD-B4EE-602128A2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1754"/>
              </p:ext>
            </p:extLst>
          </p:nvPr>
        </p:nvGraphicFramePr>
        <p:xfrm>
          <a:off x="5912116" y="934552"/>
          <a:ext cx="5359400" cy="2676262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2898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4-25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인자를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가지는 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1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068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848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greet2(name1, name2):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name1,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name2, 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greet2('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홍길순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5964" y="5152026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인자의 개수를 미리 알 수 없을 경우에는 어떻게 해야만 할까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46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8655" y="2547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4.6.3 </a:t>
            </a:r>
            <a:r>
              <a:rPr lang="ko-KR" altLang="en-US" sz="4000" dirty="0"/>
              <a:t>가변적인 인자전달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84375" y="1761213"/>
            <a:ext cx="5212080" cy="4868999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인자의 수가 정해지지 않은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 </a:t>
            </a:r>
            <a:r>
              <a:rPr lang="ko-KR" altLang="en-US" b="1" dirty="0"/>
              <a:t>가변 인자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arbitrary argument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→별표</a:t>
            </a:r>
            <a:r>
              <a:rPr lang="en-US" altLang="ko-KR" dirty="0"/>
              <a:t>(*)</a:t>
            </a:r>
            <a:r>
              <a:rPr lang="ko-KR" altLang="en-US" dirty="0"/>
              <a:t>를 매개변수의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앞에 넣어 사용</a:t>
            </a:r>
          </a:p>
          <a:p>
            <a:endParaRPr lang="en-US" altLang="ko-KR" dirty="0"/>
          </a:p>
          <a:p>
            <a:r>
              <a:rPr lang="ko-KR" altLang="en-US" dirty="0"/>
              <a:t>가변적 인자는 </a:t>
            </a:r>
            <a:r>
              <a:rPr lang="ko-KR" altLang="en-US" dirty="0" err="1"/>
              <a:t>튜플이나</a:t>
            </a:r>
            <a:r>
              <a:rPr lang="ko-KR" altLang="en-US" dirty="0"/>
              <a:t> 리스트와 비슷하게 </a:t>
            </a:r>
            <a:r>
              <a:rPr lang="en-US" altLang="ko-KR" dirty="0"/>
              <a:t>for - in</a:t>
            </a:r>
            <a:r>
              <a:rPr lang="ko-KR" altLang="en-US" dirty="0"/>
              <a:t>문에서 사용가능</a:t>
            </a: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DA9EDFC-72B6-44F1-8AF1-358326E7B0FA}"/>
              </a:ext>
            </a:extLst>
          </p:cNvPr>
          <p:cNvGrpSpPr/>
          <p:nvPr/>
        </p:nvGrpSpPr>
        <p:grpSpPr>
          <a:xfrm>
            <a:off x="6293945" y="3765665"/>
            <a:ext cx="5282476" cy="2310938"/>
            <a:chOff x="5261708" y="3073900"/>
            <a:chExt cx="6085244" cy="94920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9BFFFCE-2B55-4B9B-B765-9AF596848FB6}"/>
                </a:ext>
              </a:extLst>
            </p:cNvPr>
            <p:cNvGrpSpPr/>
            <p:nvPr/>
          </p:nvGrpSpPr>
          <p:grpSpPr>
            <a:xfrm>
              <a:off x="5261708" y="3073900"/>
              <a:ext cx="6085244" cy="9492073"/>
              <a:chOff x="5586056" y="2987436"/>
              <a:chExt cx="6085244" cy="949207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1E6E8EF7-2608-4415-9040-E7469C8CE1BB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814323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90DF8286-842E-442E-AC17-139DF2890871}"/>
                  </a:ext>
                </a:extLst>
              </p:cNvPr>
              <p:cNvSpPr/>
              <p:nvPr/>
            </p:nvSpPr>
            <p:spPr>
              <a:xfrm>
                <a:off x="5586056" y="2987436"/>
                <a:ext cx="1611173" cy="134086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B0299F7-7B11-41C2-B8F5-CFAD902CD76E}"/>
                </a:ext>
              </a:extLst>
            </p:cNvPr>
            <p:cNvSpPr/>
            <p:nvPr/>
          </p:nvSpPr>
          <p:spPr>
            <a:xfrm>
              <a:off x="5528689" y="4624228"/>
              <a:ext cx="5551281" cy="7053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홍길동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양만춘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이순신 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James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씨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안녕하세요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Thomas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씨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1C78A8-257E-45ED-90AA-9047A9B36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89800"/>
              </p:ext>
            </p:extLst>
          </p:nvPr>
        </p:nvGraphicFramePr>
        <p:xfrm>
          <a:off x="6293945" y="612507"/>
          <a:ext cx="5359400" cy="2891608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17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4-26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함수의 정의와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1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068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arg_greet.py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84888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greet(*names):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name in names: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안녕하세요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name,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양만춘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이순신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greet('James', 'Thomas')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인자가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개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sp>
        <p:nvSpPr>
          <p:cNvPr id="2" name="원호 1"/>
          <p:cNvSpPr/>
          <p:nvPr/>
        </p:nvSpPr>
        <p:spPr>
          <a:xfrm>
            <a:off x="8973645" y="3034145"/>
            <a:ext cx="1022465" cy="1828800"/>
          </a:xfrm>
          <a:prstGeom prst="arc">
            <a:avLst>
              <a:gd name="adj1" fmla="val 16200000"/>
              <a:gd name="adj2" fmla="val 4325445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525706" y="4143108"/>
            <a:ext cx="3108745" cy="1077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25705" y="5269449"/>
            <a:ext cx="3108745" cy="6400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9089525" y="3358342"/>
            <a:ext cx="1022465" cy="2269374"/>
          </a:xfrm>
          <a:prstGeom prst="arc">
            <a:avLst>
              <a:gd name="adj1" fmla="val 16200000"/>
              <a:gd name="adj2" fmla="val 50967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85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41375" y="671299"/>
            <a:ext cx="4965123" cy="54682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이용하여 다음과 같이 가변적으로 전달된 인자의 개수를 출력하는 것도 가능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D7A7BD5-0C2C-4759-BBBB-44DE7D020619}"/>
              </a:ext>
            </a:extLst>
          </p:cNvPr>
          <p:cNvGrpSpPr/>
          <p:nvPr/>
        </p:nvGrpSpPr>
        <p:grpSpPr>
          <a:xfrm>
            <a:off x="905846" y="3638942"/>
            <a:ext cx="5282475" cy="1154824"/>
            <a:chOff x="5261708" y="3611717"/>
            <a:chExt cx="6085243" cy="32296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A5B9797-1D61-4C23-8B71-B0A3A4A93CC5}"/>
                </a:ext>
              </a:extLst>
            </p:cNvPr>
            <p:cNvGrpSpPr/>
            <p:nvPr/>
          </p:nvGrpSpPr>
          <p:grpSpPr>
            <a:xfrm>
              <a:off x="5261708" y="3611717"/>
              <a:ext cx="6085243" cy="3229647"/>
              <a:chOff x="5586056" y="3525253"/>
              <a:chExt cx="6085243" cy="3229647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627AF026-7FED-4F38-83D5-5A2787713D70}"/>
                  </a:ext>
                </a:extLst>
              </p:cNvPr>
              <p:cNvSpPr/>
              <p:nvPr/>
            </p:nvSpPr>
            <p:spPr>
              <a:xfrm>
                <a:off x="5586056" y="4336270"/>
                <a:ext cx="6085243" cy="241863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012C8D23-6C64-41B4-8642-E48D8E5F1697}"/>
                  </a:ext>
                </a:extLst>
              </p:cNvPr>
              <p:cNvSpPr/>
              <p:nvPr/>
            </p:nvSpPr>
            <p:spPr>
              <a:xfrm>
                <a:off x="5586056" y="3525253"/>
                <a:ext cx="1627892" cy="80304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D97BAB5D-DE1A-4279-9A22-D1ABCFDCE160}"/>
                </a:ext>
              </a:extLst>
            </p:cNvPr>
            <p:cNvSpPr/>
            <p:nvPr/>
          </p:nvSpPr>
          <p:spPr>
            <a:xfrm>
              <a:off x="5261708" y="4414758"/>
              <a:ext cx="5551282" cy="2217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인자의 개수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3 </a:t>
              </a: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인자들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(10, 20, 30)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D8E98342-A22D-4B3E-9C42-7F7CE049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82122"/>
              </p:ext>
            </p:extLst>
          </p:nvPr>
        </p:nvGraphicFramePr>
        <p:xfrm>
          <a:off x="905846" y="694205"/>
          <a:ext cx="5359400" cy="2726588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779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4-27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함수에서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 활용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4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arg_foo.py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860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foo(*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인자의 개수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len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인자들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foo(10, 20, 30)</a:t>
                      </a: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588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799" marR="59799" marT="16533" marB="165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5730" y="724613"/>
            <a:ext cx="10515600" cy="4351338"/>
          </a:xfrm>
        </p:spPr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문이 없는 간단한 코드로 함수를 정의하고 호출하기</a:t>
            </a:r>
            <a:endParaRPr lang="en-US" dirty="0"/>
          </a:p>
        </p:txBody>
      </p:sp>
      <p:pic>
        <p:nvPicPr>
          <p:cNvPr id="5" name="_x119350664" descr="EMB000023c4069d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8258" y="1938962"/>
            <a:ext cx="265113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EBCE529-9749-4DA0-B257-2B311B55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5654"/>
              </p:ext>
            </p:extLst>
          </p:nvPr>
        </p:nvGraphicFramePr>
        <p:xfrm>
          <a:off x="725730" y="1514475"/>
          <a:ext cx="6924750" cy="2475108"/>
        </p:xfrm>
        <a:graphic>
          <a:graphicData uri="http://schemas.openxmlformats.org/drawingml/2006/table">
            <a:tbl>
              <a:tblPr/>
              <a:tblGrid>
                <a:gridCol w="692475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628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4-1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출력을 위한 함수 정의     </a:t>
                      </a:r>
                      <a:endParaRPr lang="en-US" altLang="ko-KR" sz="16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print('************************')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출력을 위한 함수 호출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02B6D02-425F-49F4-B9E0-121EB43B9D0C}"/>
              </a:ext>
            </a:extLst>
          </p:cNvPr>
          <p:cNvGrpSpPr/>
          <p:nvPr/>
        </p:nvGrpSpPr>
        <p:grpSpPr>
          <a:xfrm>
            <a:off x="725730" y="4086225"/>
            <a:ext cx="6924750" cy="813938"/>
            <a:chOff x="5261707" y="2245146"/>
            <a:chExt cx="6085245" cy="55447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EA0E89F-DA65-4B12-B153-ABA622F5A627}"/>
                </a:ext>
              </a:extLst>
            </p:cNvPr>
            <p:cNvGrpSpPr/>
            <p:nvPr/>
          </p:nvGrpSpPr>
          <p:grpSpPr>
            <a:xfrm>
              <a:off x="5261707" y="2245146"/>
              <a:ext cx="6085245" cy="5544796"/>
              <a:chOff x="5586055" y="2158682"/>
              <a:chExt cx="6085245" cy="5544796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7D3174FA-383A-400A-91F7-C79AAF45293C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9505DE9B-9C19-4009-86AF-F18F577C18AE}"/>
                  </a:ext>
                </a:extLst>
              </p:cNvPr>
              <p:cNvSpPr/>
              <p:nvPr/>
            </p:nvSpPr>
            <p:spPr>
              <a:xfrm>
                <a:off x="5586055" y="2158682"/>
                <a:ext cx="1236923" cy="216961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5174D9E-029E-4692-8402-CA6C0CD9317E}"/>
                </a:ext>
              </a:extLst>
            </p:cNvPr>
            <p:cNvSpPr/>
            <p:nvPr/>
          </p:nvSpPr>
          <p:spPr>
            <a:xfrm>
              <a:off x="5528690" y="4617927"/>
              <a:ext cx="5262161" cy="2715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345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621" y="426033"/>
            <a:ext cx="10515600" cy="4351338"/>
          </a:xfrm>
        </p:spPr>
        <p:txBody>
          <a:bodyPr/>
          <a:lstStyle/>
          <a:p>
            <a:r>
              <a:rPr lang="ko-KR" altLang="en-US" dirty="0"/>
              <a:t>숫자의 합을 구하는 프로그램</a:t>
            </a:r>
          </a:p>
          <a:p>
            <a:r>
              <a:rPr lang="en-US" altLang="ko-KR" dirty="0" err="1"/>
              <a:t>sum_num</a:t>
            </a:r>
            <a:r>
              <a:rPr lang="en-US" altLang="ko-KR" dirty="0"/>
              <a:t>() </a:t>
            </a:r>
            <a:r>
              <a:rPr lang="ko-KR" altLang="en-US" dirty="0"/>
              <a:t>함수에 전달될 인자의 개수를 미리 알 수 없는 경우</a:t>
            </a:r>
            <a:r>
              <a:rPr lang="en-US" altLang="ko-KR" dirty="0"/>
              <a:t>, </a:t>
            </a:r>
            <a:r>
              <a:rPr lang="ko-KR" altLang="en-US" dirty="0" err="1"/>
              <a:t>가변인자를</a:t>
            </a:r>
            <a:r>
              <a:rPr lang="ko-KR" altLang="en-US" dirty="0"/>
              <a:t> 받는 *</a:t>
            </a:r>
            <a:r>
              <a:rPr lang="en-US" altLang="ko-KR" dirty="0"/>
              <a:t>numbers</a:t>
            </a:r>
            <a:r>
              <a:rPr lang="ko-KR" altLang="en-US" dirty="0"/>
              <a:t>라는 매개변수를 사용하여 전체 인자를 </a:t>
            </a:r>
            <a:r>
              <a:rPr lang="ko-KR" altLang="en-US" dirty="0" err="1"/>
              <a:t>튜플</a:t>
            </a:r>
            <a:r>
              <a:rPr lang="ko-KR" altLang="en-US" dirty="0"/>
              <a:t> 형식으로 받을 수 있음</a:t>
            </a:r>
          </a:p>
          <a:p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E0FC7F8-85A3-46DE-9902-55D6CE66E027}"/>
              </a:ext>
            </a:extLst>
          </p:cNvPr>
          <p:cNvGrpSpPr/>
          <p:nvPr/>
        </p:nvGrpSpPr>
        <p:grpSpPr>
          <a:xfrm>
            <a:off x="539621" y="5542792"/>
            <a:ext cx="7312608" cy="1141234"/>
            <a:chOff x="5261707" y="3020238"/>
            <a:chExt cx="6085244" cy="45917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85B05AE8-2617-4A70-B77E-BF68121D6468}"/>
                </a:ext>
              </a:extLst>
            </p:cNvPr>
            <p:cNvGrpSpPr/>
            <p:nvPr/>
          </p:nvGrpSpPr>
          <p:grpSpPr>
            <a:xfrm>
              <a:off x="5261707" y="3020238"/>
              <a:ext cx="6085244" cy="4591786"/>
              <a:chOff x="5586055" y="2933774"/>
              <a:chExt cx="6085244" cy="4591786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6B839B8D-9F9F-4A1C-A31C-0E4583782792}"/>
                  </a:ext>
                </a:extLst>
              </p:cNvPr>
              <p:cNvSpPr/>
              <p:nvPr/>
            </p:nvSpPr>
            <p:spPr>
              <a:xfrm>
                <a:off x="5586056" y="4378365"/>
                <a:ext cx="6085243" cy="31471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AFF4F42D-C4E7-4EC0-9CED-139F0FB07EDB}"/>
                  </a:ext>
                </a:extLst>
              </p:cNvPr>
              <p:cNvSpPr/>
              <p:nvPr/>
            </p:nvSpPr>
            <p:spPr>
              <a:xfrm>
                <a:off x="5586055" y="2933774"/>
                <a:ext cx="1397923" cy="139452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AA47B93-1BDA-450F-ACA4-CCA8C0C1AD42}"/>
                </a:ext>
              </a:extLst>
            </p:cNvPr>
            <p:cNvSpPr/>
            <p:nvPr/>
          </p:nvSpPr>
          <p:spPr>
            <a:xfrm>
              <a:off x="5346383" y="4414760"/>
              <a:ext cx="5551281" cy="3197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60 </a:t>
              </a:r>
            </a:p>
            <a:p>
              <a:pPr algn="just" fontAlgn="base">
                <a:lnSpc>
                  <a:spcPct val="16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150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E414053-5828-46D1-9B1D-1F9A1A38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69825"/>
              </p:ext>
            </p:extLst>
          </p:nvPr>
        </p:nvGraphicFramePr>
        <p:xfrm>
          <a:off x="539621" y="2187557"/>
          <a:ext cx="7312609" cy="3305277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782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가변 인자를 가지는 함수를 이용한 합계 구하기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49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26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arg_sum_nums.py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31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(*numbers):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result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result +=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return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20, 30))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10, 20, 30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인자들의 합을 출력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sum_nums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(10, 20, 30, 40, 50))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# 10, 20, 30, 40, 50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인자들의 합을 출력</a:t>
                      </a: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835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23" y="176472"/>
            <a:ext cx="8320118" cy="2471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23" y="2572009"/>
            <a:ext cx="8320118" cy="40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재귀함수</a:t>
            </a:r>
            <a:r>
              <a:rPr lang="en-US" altLang="ko-KR" b="1" baseline="30000" dirty="0">
                <a:solidFill>
                  <a:schemeClr val="accent5"/>
                </a:solidFill>
              </a:rPr>
              <a:t>recursion</a:t>
            </a:r>
            <a:r>
              <a:rPr lang="ko-KR" altLang="en-US" dirty="0"/>
              <a:t>란 함수 내부에서 자기 자신을 호출하는 함수를 말함</a:t>
            </a:r>
            <a:endParaRPr lang="en-US" altLang="ko-KR" dirty="0"/>
          </a:p>
          <a:p>
            <a:r>
              <a:rPr lang="ko-KR" altLang="en-US" dirty="0"/>
              <a:t>절차적 기법으로 해결하기 어려운 문제를 직관적이고 간단하게 해결 가능</a:t>
            </a:r>
          </a:p>
        </p:txBody>
      </p:sp>
    </p:spTree>
    <p:extLst>
      <p:ext uri="{BB962C8B-B14F-4D97-AF65-F5344CB8AC3E}">
        <p14:creationId xmlns:p14="http://schemas.microsoft.com/office/powerpoint/2010/main" val="3626286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2" y="500678"/>
            <a:ext cx="10515600" cy="4351338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factorial()</a:t>
            </a:r>
            <a:r>
              <a:rPr lang="ko-KR" altLang="en-US" dirty="0"/>
              <a:t>은 </a:t>
            </a:r>
            <a:r>
              <a:rPr lang="en-US" altLang="ko-KR" dirty="0"/>
              <a:t>n! = n * (n-1)! </a:t>
            </a:r>
            <a:r>
              <a:rPr lang="ko-KR" altLang="en-US" dirty="0"/>
              <a:t>이라는 정의에 맞게 다음과 같이 다시 정의가 가능함</a:t>
            </a:r>
          </a:p>
          <a:p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921E0F5-F12F-4BE1-9770-78FF59837EB1}"/>
              </a:ext>
            </a:extLst>
          </p:cNvPr>
          <p:cNvGrpSpPr/>
          <p:nvPr/>
        </p:nvGrpSpPr>
        <p:grpSpPr>
          <a:xfrm>
            <a:off x="707572" y="5300655"/>
            <a:ext cx="7312609" cy="766236"/>
            <a:chOff x="5261707" y="3098516"/>
            <a:chExt cx="6085245" cy="30829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768400D-0EDF-4234-B148-56A6CBCBFE06}"/>
                </a:ext>
              </a:extLst>
            </p:cNvPr>
            <p:cNvGrpSpPr/>
            <p:nvPr/>
          </p:nvGrpSpPr>
          <p:grpSpPr>
            <a:xfrm>
              <a:off x="5261707" y="3098516"/>
              <a:ext cx="6085245" cy="3082971"/>
              <a:chOff x="5586055" y="3012052"/>
              <a:chExt cx="6085245" cy="3082971"/>
            </a:xfrm>
          </p:grpSpPr>
          <p:sp>
            <p:nvSpPr>
              <p:cNvPr id="14" name="직사각형 32">
                <a:extLst>
                  <a:ext uri="{FF2B5EF4-FFF2-40B4-BE49-F238E27FC236}">
                    <a16:creationId xmlns:a16="http://schemas.microsoft.com/office/drawing/2014/main" xmlns="" id="{9CE156A6-A017-422D-80CB-EBF7F1F3732A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6085243" cy="175875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" name="모서리가 둥근 직사각형 2">
                <a:extLst>
                  <a:ext uri="{FF2B5EF4-FFF2-40B4-BE49-F238E27FC236}">
                    <a16:creationId xmlns:a16="http://schemas.microsoft.com/office/drawing/2014/main" xmlns="" id="{224EBB5A-C5B6-4B43-819F-4CBDD42882EE}"/>
                  </a:ext>
                </a:extLst>
              </p:cNvPr>
              <p:cNvSpPr/>
              <p:nvPr/>
            </p:nvSpPr>
            <p:spPr>
              <a:xfrm>
                <a:off x="5586055" y="3012052"/>
                <a:ext cx="1472604" cy="131624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D59E4AB-A4DA-4687-A6C8-1FBAEFB6B006}"/>
                </a:ext>
              </a:extLst>
            </p:cNvPr>
            <p:cNvSpPr/>
            <p:nvPr/>
          </p:nvSpPr>
          <p:spPr>
            <a:xfrm>
              <a:off x="5330885" y="4373423"/>
              <a:ext cx="5551281" cy="160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5! = 120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830A1D60-1751-46DC-A55A-9A5166DC6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27782"/>
              </p:ext>
            </p:extLst>
          </p:nvPr>
        </p:nvGraphicFramePr>
        <p:xfrm>
          <a:off x="707572" y="1390649"/>
          <a:ext cx="7312609" cy="3822933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16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재귀함수를 이용하여 정의한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팩토리얼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39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36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factorial_recursion.py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82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factorial(n):  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n!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재귀적 구현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&lt;= 1 :   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종료조건이 반드시 필요하다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1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pt-BR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n * factorial(n-1)   </a:t>
                      </a:r>
                      <a:r>
                        <a:rPr lang="pt-BR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n * (n-1)!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정의에 따른 구현</a:t>
                      </a:r>
                      <a:endParaRPr lang="pt-BR" altLang="ko-KR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print('{}! = {}'.format(n, factorial(n)))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6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5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피보나치 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1534679"/>
            <a:ext cx="10515600" cy="4351338"/>
          </a:xfrm>
        </p:spPr>
        <p:txBody>
          <a:bodyPr/>
          <a:lstStyle/>
          <a:p>
            <a:r>
              <a:rPr lang="ko-KR" altLang="en-US"/>
              <a:t>피보나치 수열의 첫번째 항</a:t>
            </a:r>
            <a:r>
              <a:rPr lang="en-US" altLang="ko-KR"/>
              <a:t> F</a:t>
            </a:r>
            <a:r>
              <a:rPr lang="en-US" altLang="ko-KR" baseline="-25000"/>
              <a:t>0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이고</a:t>
            </a:r>
            <a:r>
              <a:rPr lang="en-US" altLang="ko-KR"/>
              <a:t>, F</a:t>
            </a:r>
            <a:r>
              <a:rPr lang="en-US" altLang="ko-KR" baseline="-25000"/>
              <a:t>1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이며</a:t>
            </a:r>
            <a:r>
              <a:rPr lang="en-US" altLang="ko-KR"/>
              <a:t>, F</a:t>
            </a:r>
            <a:r>
              <a:rPr lang="en-US" altLang="ko-KR" baseline="-25000"/>
              <a:t>n</a:t>
            </a:r>
            <a:r>
              <a:rPr lang="ko-KR" altLang="en-US"/>
              <a:t>은 다음과 같이 정의된다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이 정의에 따르면 피보나치 수열은 다음과 같다</a:t>
            </a:r>
            <a:endParaRPr lang="en-US" altLang="ko-KR"/>
          </a:p>
          <a:p>
            <a:pPr lvl="1"/>
            <a:r>
              <a:rPr lang="en-US" altLang="ko-KR"/>
              <a:t>0, 1, 1, 2, 3, 5, 8, 13, 21,...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44" y="2079192"/>
            <a:ext cx="3209925" cy="781050"/>
          </a:xfrm>
          <a:prstGeom prst="rect">
            <a:avLst/>
          </a:prstGeom>
        </p:spPr>
      </p:pic>
      <p:pic>
        <p:nvPicPr>
          <p:cNvPr id="1026" name="Picture 2" descr="https://upload.wikimedia.org/wikipedia/commons/8/83/Fibonacci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022" y="3841075"/>
            <a:ext cx="4272555" cy="264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24439" y="51630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위키백과</a:t>
            </a:r>
          </a:p>
        </p:txBody>
      </p:sp>
    </p:spTree>
    <p:extLst>
      <p:ext uri="{BB962C8B-B14F-4D97-AF65-F5344CB8AC3E}">
        <p14:creationId xmlns:p14="http://schemas.microsoft.com/office/powerpoint/2010/main" val="1484236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94B8F208-234A-425C-A625-61DE61DD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015"/>
              </p:ext>
            </p:extLst>
          </p:nvPr>
        </p:nvGraphicFramePr>
        <p:xfrm>
          <a:off x="953522" y="123335"/>
          <a:ext cx="7312609" cy="5932645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172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재귀함수를 이용하여 정의한 피보나치 수열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38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51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fibonacci_recursion.py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31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 함수의 재귀적 구현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&lt;= 1: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 함수의 종료조건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(n-1)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(n-2))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F_(n-1) + F_(n-2)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int(input("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몇 개의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피보나치수를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원하세요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 "))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음수일 경우 피보나치 수를 구할 수 없음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양수를 입력하세요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print("Fibonacci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", end='')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nterms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fibonacci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), end=' ') </a:t>
                      </a: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BF74885-FE49-4969-B803-55E87D853CDB}"/>
              </a:ext>
            </a:extLst>
          </p:cNvPr>
          <p:cNvGrpSpPr/>
          <p:nvPr/>
        </p:nvGrpSpPr>
        <p:grpSpPr>
          <a:xfrm>
            <a:off x="4976883" y="5278091"/>
            <a:ext cx="5954354" cy="1147648"/>
            <a:chOff x="5261707" y="2802040"/>
            <a:chExt cx="6085245" cy="444101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8AE266D-5E24-47C4-B98C-9AA462C5F76C}"/>
                </a:ext>
              </a:extLst>
            </p:cNvPr>
            <p:cNvGrpSpPr/>
            <p:nvPr/>
          </p:nvGrpSpPr>
          <p:grpSpPr>
            <a:xfrm>
              <a:off x="5261707" y="2802040"/>
              <a:ext cx="6085245" cy="4441019"/>
              <a:chOff x="5586055" y="2715576"/>
              <a:chExt cx="6085245" cy="4441019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xmlns="" id="{A0C44FF9-AD38-4111-A9CB-5E61815DC2C7}"/>
                  </a:ext>
                </a:extLst>
              </p:cNvPr>
              <p:cNvSpPr/>
              <p:nvPr/>
            </p:nvSpPr>
            <p:spPr>
              <a:xfrm>
                <a:off x="5586057" y="4009400"/>
                <a:ext cx="6085243" cy="31471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xmlns="" id="{66485F26-B23F-4B36-B3F7-BA282A6B109C}"/>
                  </a:ext>
                </a:extLst>
              </p:cNvPr>
              <p:cNvSpPr/>
              <p:nvPr/>
            </p:nvSpPr>
            <p:spPr>
              <a:xfrm>
                <a:off x="5586055" y="2715576"/>
                <a:ext cx="1331620" cy="137573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A3F4211-733A-4BAD-B1AA-4B2E6C14EE08}"/>
                </a:ext>
              </a:extLst>
            </p:cNvPr>
            <p:cNvSpPr/>
            <p:nvPr/>
          </p:nvSpPr>
          <p:spPr>
            <a:xfrm>
              <a:off x="5528688" y="4111583"/>
              <a:ext cx="5551281" cy="3025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몇 개의 </a:t>
              </a:r>
              <a:r>
                <a:rPr lang="ko-KR" altLang="en-US" sz="1400" kern="0" dirty="0" err="1">
                  <a:solidFill>
                    <a:schemeClr val="accent5"/>
                  </a:solidFill>
                  <a:latin typeface="D2Coding"/>
                </a:rPr>
                <a:t>피보나치수를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 원하세요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? </a:t>
              </a:r>
              <a:r>
                <a:rPr lang="en-US" altLang="ko-KR" sz="1400" kern="0">
                  <a:latin typeface="D2Coding"/>
                </a:rPr>
                <a:t>10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Fibonacci 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/>
                </a:rPr>
                <a:t>수열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: 0 1 1 2 3 5 8 13 21 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5974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38237"/>
            <a:ext cx="996315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8660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ko-KR" altLang="en-US" dirty="0"/>
              <a:t>입력함수와 출력함수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3920" y="1593575"/>
            <a:ext cx="9006840" cy="98198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accent5"/>
                </a:solidFill>
              </a:rPr>
              <a:t>input()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 fontAlgn="base"/>
            <a:r>
              <a:rPr lang="ko-KR" altLang="en-US"/>
              <a:t>사용자로부터 </a:t>
            </a:r>
            <a:r>
              <a:rPr lang="ko-KR" altLang="en-US" dirty="0"/>
              <a:t>입력을 받기 </a:t>
            </a:r>
            <a:r>
              <a:rPr lang="ko-KR" altLang="en-US"/>
              <a:t>위한 함수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C7962A8-DAFF-4A8A-B546-EC4E555B157C}"/>
              </a:ext>
            </a:extLst>
          </p:cNvPr>
          <p:cNvGrpSpPr/>
          <p:nvPr/>
        </p:nvGrpSpPr>
        <p:grpSpPr>
          <a:xfrm>
            <a:off x="883920" y="4744834"/>
            <a:ext cx="7312608" cy="1477011"/>
            <a:chOff x="5261708" y="3679233"/>
            <a:chExt cx="6085244" cy="5942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701E4E5-F95B-4C08-8654-6758C714F6CC}"/>
                </a:ext>
              </a:extLst>
            </p:cNvPr>
            <p:cNvGrpSpPr/>
            <p:nvPr/>
          </p:nvGrpSpPr>
          <p:grpSpPr>
            <a:xfrm>
              <a:off x="5261708" y="3679233"/>
              <a:ext cx="6085244" cy="5942793"/>
              <a:chOff x="5586056" y="3592769"/>
              <a:chExt cx="6085244" cy="5942793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F2D74989-DB50-48DD-8C7C-DEC59ED07403}"/>
                  </a:ext>
                </a:extLst>
              </p:cNvPr>
              <p:cNvSpPr/>
              <p:nvPr/>
            </p:nvSpPr>
            <p:spPr>
              <a:xfrm>
                <a:off x="5586057" y="5003212"/>
                <a:ext cx="6085243" cy="45323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539B0702-BF91-4AB7-8EDF-BDD5D1BAE5A8}"/>
                  </a:ext>
                </a:extLst>
              </p:cNvPr>
              <p:cNvSpPr/>
              <p:nvPr/>
            </p:nvSpPr>
            <p:spPr>
              <a:xfrm>
                <a:off x="5586056" y="3592769"/>
                <a:ext cx="1401948" cy="142067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6D763B79-C38F-4191-AD4D-7139C9BBD591}"/>
                </a:ext>
              </a:extLst>
            </p:cNvPr>
            <p:cNvSpPr/>
            <p:nvPr/>
          </p:nvSpPr>
          <p:spPr>
            <a:xfrm>
              <a:off x="5528688" y="5089676"/>
              <a:ext cx="5551281" cy="4532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Enter your name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/>
                </a:rPr>
                <a:t> </a:t>
              </a:r>
              <a:r>
                <a:rPr lang="en-US" altLang="ko-KR" sz="1400" kern="0">
                  <a:solidFill>
                    <a:srgbClr val="000000"/>
                  </a:solidFill>
                  <a:latin typeface="D2Coding"/>
                </a:rPr>
                <a:t>: </a:t>
              </a:r>
            </a:p>
            <a:p>
              <a:pPr algn="just" fontAlgn="base">
                <a:lnSpc>
                  <a:spcPct val="160000"/>
                </a:lnSpc>
              </a:pPr>
              <a:endParaRPr lang="en-US" altLang="ko-KR" sz="1400" kern="0">
                <a:solidFill>
                  <a:schemeClr val="accent5"/>
                </a:solidFill>
                <a:latin typeface="D2Coding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Hello Hong GilDong !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9770F998-5590-4041-9111-471CCAFE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5089"/>
              </p:ext>
            </p:extLst>
          </p:nvPr>
        </p:nvGraphicFramePr>
        <p:xfrm>
          <a:off x="883920" y="2613615"/>
          <a:ext cx="7312609" cy="2046938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2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4-31 : input()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입력함수를 사용한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입력 방법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686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305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input_name1.py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1602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print('Enter your name : 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input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/>
                        </a:rPr>
                        <a:t>()</a:t>
                      </a:r>
                      <a:r>
                        <a:rPr lang="en-US" altLang="ko-KR" sz="1400" kern="0" spc="0">
                          <a:solidFill>
                            <a:srgbClr val="00B050"/>
                          </a:solidFill>
                          <a:effectLst/>
                          <a:latin typeface="D2Coding"/>
                        </a:rPr>
                        <a:t>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</a:rPr>
                        <a:t>사용자의 키보드 입력 값을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</a:rPr>
                        <a:t>이 참조함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print('Hello', name, '!')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06750" y="5448474"/>
            <a:ext cx="1261884" cy="396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D2Coding"/>
              </a:rPr>
              <a:t>Hong GilDong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70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3BEEA0D-C08C-4491-9226-66DBA867B9DE}"/>
              </a:ext>
            </a:extLst>
          </p:cNvPr>
          <p:cNvGrpSpPr/>
          <p:nvPr/>
        </p:nvGrpSpPr>
        <p:grpSpPr>
          <a:xfrm>
            <a:off x="975396" y="4297680"/>
            <a:ext cx="7312608" cy="1168720"/>
            <a:chOff x="5261708" y="2803687"/>
            <a:chExt cx="6085244" cy="58448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84BFD83E-2AE1-4438-BDBB-C6B6668EBED8}"/>
                </a:ext>
              </a:extLst>
            </p:cNvPr>
            <p:cNvGrpSpPr/>
            <p:nvPr/>
          </p:nvGrpSpPr>
          <p:grpSpPr>
            <a:xfrm>
              <a:off x="5261708" y="2803687"/>
              <a:ext cx="6085244" cy="5844806"/>
              <a:chOff x="5586056" y="2717223"/>
              <a:chExt cx="6085244" cy="5844806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68C82710-DAD5-476F-B3E9-67583B9280A4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422576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404F11B1-11C6-4216-A2A1-795F59C26F0D}"/>
                  </a:ext>
                </a:extLst>
              </p:cNvPr>
              <p:cNvSpPr/>
              <p:nvPr/>
            </p:nvSpPr>
            <p:spPr>
              <a:xfrm>
                <a:off x="5586056" y="2717223"/>
                <a:ext cx="1450340" cy="161106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87296CB-31CE-41A6-B3DA-DFF84A6F4C3E}"/>
                </a:ext>
              </a:extLst>
            </p:cNvPr>
            <p:cNvSpPr/>
            <p:nvPr/>
          </p:nvSpPr>
          <p:spPr>
            <a:xfrm>
              <a:off x="5528689" y="4414755"/>
              <a:ext cx="5551281" cy="3909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Enter your name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/>
                </a:rPr>
                <a:t> : Hong </a:t>
              </a:r>
              <a:r>
                <a:rPr lang="en-US" altLang="ko-KR" sz="1400" kern="0" dirty="0" err="1">
                  <a:solidFill>
                    <a:srgbClr val="000000"/>
                  </a:solidFill>
                  <a:latin typeface="D2Coding"/>
                </a:rPr>
                <a:t>GilDong</a:t>
              </a:r>
              <a:endParaRPr lang="en-US" altLang="ko-KR" sz="1400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/>
                </a:rPr>
                <a:t>Hello </a:t>
              </a:r>
              <a:r>
                <a:rPr lang="en-US" altLang="ko-KR" sz="1400" kern="0">
                  <a:solidFill>
                    <a:schemeClr val="accent5"/>
                  </a:solidFill>
                  <a:latin typeface="D2Coding"/>
                </a:rPr>
                <a:t>Hong GilDong !</a:t>
              </a:r>
              <a:endParaRPr lang="en-US" altLang="ko-KR" sz="14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05A683F-10F8-41EB-BD42-DBFF535C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13653"/>
              </p:ext>
            </p:extLst>
          </p:nvPr>
        </p:nvGraphicFramePr>
        <p:xfrm>
          <a:off x="975395" y="2350251"/>
          <a:ext cx="7312609" cy="1693040"/>
        </p:xfrm>
        <a:graphic>
          <a:graphicData uri="http://schemas.openxmlformats.org/drawingml/2006/table">
            <a:tbl>
              <a:tblPr/>
              <a:tblGrid>
                <a:gridCol w="73126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69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4-32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이용한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입력함수의 사용법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94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input_name2.py</a:t>
                      </a:r>
                    </a:p>
                  </a:txBody>
                  <a:tcPr marL="65399" marR="65399" marT="18081" marB="180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786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input('Enter your name : 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print('Hello', name, '!')</a:t>
                      </a:r>
                      <a:endParaRPr lang="pt-BR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380" marR="60380" marT="16694" marB="16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1559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95" y="665363"/>
            <a:ext cx="7312609" cy="13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0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4.8.1 input() </a:t>
            </a:r>
            <a:r>
              <a:rPr lang="ko-KR" altLang="en-US" dirty="0"/>
              <a:t>함수와 </a:t>
            </a:r>
            <a:r>
              <a:rPr lang="en-US" altLang="ko-KR" dirty="0"/>
              <a:t>int()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AD6CA0D-70BC-47E7-AC37-844017A6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7152"/>
              </p:ext>
            </p:extLst>
          </p:nvPr>
        </p:nvGraphicFramePr>
        <p:xfrm>
          <a:off x="838200" y="1655360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정수형과 문자열형의 덧셈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서로 다른 자료형의 덧셈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정수의 덧셈으로 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'1'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덧셈으로 문자열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연산을 통해 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문자를 연결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'1001’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정수의 덧셈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File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"&lt;stdin&gt;", line 1, in &lt;module&gt;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must be str, not int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1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240555" y="601110"/>
            <a:ext cx="4310743" cy="6023625"/>
          </a:xfrm>
        </p:spPr>
        <p:txBody>
          <a:bodyPr/>
          <a:lstStyle/>
          <a:p>
            <a:r>
              <a:rPr lang="en-US" altLang="ko-KR" dirty="0" err="1"/>
              <a:t>print_star</a:t>
            </a:r>
            <a:r>
              <a:rPr lang="en-US" altLang="ko-KR" dirty="0"/>
              <a:t>()</a:t>
            </a:r>
            <a:r>
              <a:rPr lang="ko-KR" altLang="en-US" dirty="0"/>
              <a:t>라는 </a:t>
            </a:r>
            <a:r>
              <a:rPr lang="ko-KR" altLang="en-US" b="1" dirty="0"/>
              <a:t>함수는 어떤 일을 하도록 정의된 명령어들의 집합</a:t>
            </a:r>
            <a:r>
              <a:rPr lang="en-US" altLang="ko-KR" dirty="0"/>
              <a:t>(</a:t>
            </a:r>
            <a:r>
              <a:rPr lang="ko-KR" altLang="en-US" dirty="0"/>
              <a:t>혹은 블록</a:t>
            </a:r>
            <a:r>
              <a:rPr lang="en-US" altLang="ko-KR" dirty="0"/>
              <a:t>)</a:t>
            </a:r>
            <a:r>
              <a:rPr lang="ko-KR" altLang="en-US" dirty="0"/>
              <a:t>이며 이 집합은 외부에서 호출할 때마다 수행되는 것을 확인해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1ED9BD7F-BCB0-42BC-92AA-2AAA9EC0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3610"/>
              </p:ext>
            </p:extLst>
          </p:nvPr>
        </p:nvGraphicFramePr>
        <p:xfrm>
          <a:off x="315805" y="675698"/>
          <a:ext cx="4574540" cy="3500495"/>
        </p:xfrm>
        <a:graphic>
          <a:graphicData uri="http://schemas.openxmlformats.org/drawingml/2006/table">
            <a:tbl>
              <a:tblPr/>
              <a:tblGrid>
                <a:gridCol w="45745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4-2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별표 출력을 위한 함수 정의와 반복 호출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print_star_4.py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별표 출력함수 호출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530AFEB-9FAE-4CC3-8AE5-64C30520CC81}"/>
              </a:ext>
            </a:extLst>
          </p:cNvPr>
          <p:cNvGrpSpPr/>
          <p:nvPr/>
        </p:nvGrpSpPr>
        <p:grpSpPr>
          <a:xfrm>
            <a:off x="315805" y="4371976"/>
            <a:ext cx="6924750" cy="2089784"/>
            <a:chOff x="5261707" y="2098009"/>
            <a:chExt cx="6085245" cy="135842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780CB5DA-FD59-424E-A13F-08ACD5A90920}"/>
                </a:ext>
              </a:extLst>
            </p:cNvPr>
            <p:cNvGrpSpPr/>
            <p:nvPr/>
          </p:nvGrpSpPr>
          <p:grpSpPr>
            <a:xfrm>
              <a:off x="5261707" y="2098009"/>
              <a:ext cx="6085245" cy="12797606"/>
              <a:chOff x="5586055" y="2011545"/>
              <a:chExt cx="6085245" cy="12797606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FF0DCDBA-A2A6-488B-8CC2-4BF7CE53CE12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1047288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187F20F0-3A88-4757-9D08-4090BD5756AC}"/>
                  </a:ext>
                </a:extLst>
              </p:cNvPr>
              <p:cNvSpPr/>
              <p:nvPr/>
            </p:nvSpPr>
            <p:spPr>
              <a:xfrm>
                <a:off x="5586055" y="2011545"/>
                <a:ext cx="1236923" cy="231675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FA08A12-598C-4AFE-AB25-8490545454F6}"/>
                </a:ext>
              </a:extLst>
            </p:cNvPr>
            <p:cNvSpPr/>
            <p:nvPr/>
          </p:nvSpPr>
          <p:spPr>
            <a:xfrm>
              <a:off x="5528690" y="4617927"/>
              <a:ext cx="5262161" cy="11064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810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D443BDF-DB9D-4C7F-9108-70F3986D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21988"/>
              </p:ext>
            </p:extLst>
          </p:nvPr>
        </p:nvGraphicFramePr>
        <p:xfrm>
          <a:off x="592207" y="414024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float(), str()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문자열의 변환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int('100')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'100＇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덧셈을 위해 정수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(int)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101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float('100') + 1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덧셈을 위해 실수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(float)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변환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101.0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'100' + str(1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덧셈을 위해서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문자열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‘1’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</a:t>
                      </a:r>
                      <a:r>
                        <a:rPr lang="ko-KR" altLang="en-US" sz="16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변환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'1001'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C7AD2687-F067-4C01-BF8E-9737BE0F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014"/>
              </p:ext>
            </p:extLst>
          </p:nvPr>
        </p:nvGraphicFramePr>
        <p:xfrm>
          <a:off x="1988745" y="3315166"/>
          <a:ext cx="9182102" cy="315504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 = int(input("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숫자를 입력하세요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숫자를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num2 = int(input("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숫자를 입력하세요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숫자를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num3 = num1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num2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수의 합은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num3, "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두 수의 합은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300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.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설명선 1 4"/>
          <p:cNvSpPr/>
          <p:nvPr/>
        </p:nvSpPr>
        <p:spPr>
          <a:xfrm>
            <a:off x="5183258" y="3315166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int() </a:t>
            </a:r>
            <a:r>
              <a:rPr lang="ko-KR" altLang="en-US">
                <a:solidFill>
                  <a:schemeClr val="tx1"/>
                </a:solidFill>
              </a:rPr>
              <a:t>함수로 감싸야 정수값이 됨</a:t>
            </a:r>
          </a:p>
        </p:txBody>
      </p:sp>
      <p:sp>
        <p:nvSpPr>
          <p:cNvPr id="6" name="설명선 1 5"/>
          <p:cNvSpPr/>
          <p:nvPr/>
        </p:nvSpPr>
        <p:spPr>
          <a:xfrm>
            <a:off x="5183258" y="4207785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int() </a:t>
            </a:r>
            <a:r>
              <a:rPr lang="ko-KR" altLang="en-US">
                <a:solidFill>
                  <a:schemeClr val="tx1"/>
                </a:solidFill>
              </a:rPr>
              <a:t>함수로 감싸야 정수값이 됨</a:t>
            </a:r>
          </a:p>
        </p:txBody>
      </p:sp>
    </p:spTree>
    <p:extLst>
      <p:ext uri="{BB962C8B-B14F-4D97-AF65-F5344CB8AC3E}">
        <p14:creationId xmlns:p14="http://schemas.microsoft.com/office/powerpoint/2010/main" val="7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184" y="836580"/>
            <a:ext cx="10515600" cy="4351338"/>
          </a:xfrm>
        </p:spPr>
        <p:txBody>
          <a:bodyPr/>
          <a:lstStyle/>
          <a:p>
            <a:r>
              <a:rPr lang="en-US" dirty="0"/>
              <a:t>‘100’이라는 </a:t>
            </a:r>
            <a:r>
              <a:rPr lang="en-US" dirty="0" err="1"/>
              <a:t>문자형을</a:t>
            </a:r>
            <a:r>
              <a:rPr lang="en-US" dirty="0"/>
              <a:t> </a:t>
            </a:r>
            <a:r>
              <a:rPr lang="en-US" dirty="0" err="1"/>
              <a:t>정수</a:t>
            </a:r>
            <a:r>
              <a:rPr lang="en-US" dirty="0"/>
              <a:t> 100으로 </a:t>
            </a:r>
            <a:r>
              <a:rPr lang="en-US" dirty="0" err="1"/>
              <a:t>변환할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방법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 함수를 이용하여 괄호 안의 문자열을 </a:t>
            </a:r>
            <a:r>
              <a:rPr lang="ko-KR" altLang="en-US" err="1"/>
              <a:t>정수형으로</a:t>
            </a:r>
            <a:r>
              <a:rPr lang="ko-KR" altLang="en-US"/>
              <a:t> 변환하기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 대신에 </a:t>
            </a:r>
            <a:r>
              <a:rPr lang="en-US" altLang="ko-KR" dirty="0"/>
              <a:t>float() </a:t>
            </a:r>
            <a:r>
              <a:rPr lang="ko-KR" altLang="en-US" dirty="0"/>
              <a:t>함수를 </a:t>
            </a:r>
            <a:r>
              <a:rPr lang="ko-KR" altLang="en-US"/>
              <a:t>사용하면 실수 값으로 변환할 수 있다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749944"/>
              </p:ext>
            </p:extLst>
          </p:nvPr>
        </p:nvGraphicFramePr>
        <p:xfrm>
          <a:off x="1276571" y="3538192"/>
          <a:ext cx="7332529" cy="2235418"/>
        </p:xfrm>
        <a:graphic>
          <a:graphicData uri="http://schemas.openxmlformats.org/drawingml/2006/table">
            <a:tbl>
              <a:tblPr/>
              <a:tblGrid>
                <a:gridCol w="7332529">
                  <a:extLst>
                    <a:ext uri="{9D8B030D-6E8A-4147-A177-3AD203B41FA5}">
                      <a16:colId xmlns:a16="http://schemas.microsoft.com/office/drawing/2014/main" xmlns="" val="3432580634"/>
                    </a:ext>
                  </a:extLst>
                </a:gridCol>
              </a:tblGrid>
              <a:tr h="462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문자열의 변환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9986640"/>
                  </a:ext>
                </a:extLst>
              </a:tr>
              <a:tr h="17725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('100') + 1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 float('100') + 1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101.0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018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21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378" y="658306"/>
            <a:ext cx="10515600" cy="4351338"/>
          </a:xfrm>
        </p:spPr>
        <p:txBody>
          <a:bodyPr/>
          <a:lstStyle/>
          <a:p>
            <a:r>
              <a:rPr lang="ko-KR" altLang="en-US" dirty="0"/>
              <a:t>한꺼번에 여러 개의 입력 값 받기</a:t>
            </a:r>
            <a:endParaRPr lang="en-US" altLang="ko-KR" dirty="0"/>
          </a:p>
          <a:p>
            <a:r>
              <a:rPr lang="ko-KR" altLang="en-US" dirty="0"/>
              <a:t>이를 위해서는 앞에서 배운 </a:t>
            </a:r>
            <a:r>
              <a:rPr lang="en-US" altLang="ko-KR" dirty="0"/>
              <a:t>split()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입력된 문자를 공백 단위로 나누어주는 작업이 필요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C4BECE0-3DE0-409B-97E5-35B9F02D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398"/>
              </p:ext>
            </p:extLst>
          </p:nvPr>
        </p:nvGraphicFramePr>
        <p:xfrm>
          <a:off x="760378" y="2483498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split()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s1, s2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개를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Hello Python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'Python'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설명선 1 3"/>
          <p:cNvSpPr/>
          <p:nvPr/>
        </p:nvSpPr>
        <p:spPr>
          <a:xfrm>
            <a:off x="4435113" y="3980185"/>
            <a:ext cx="3860682" cy="382385"/>
          </a:xfrm>
          <a:prstGeom prst="borderCallout1">
            <a:avLst>
              <a:gd name="adj1" fmla="val 50374"/>
              <a:gd name="adj2" fmla="val -225"/>
              <a:gd name="adj3" fmla="val -85541"/>
              <a:gd name="adj4" fmla="val -129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공백으로 구분하여 입력함</a:t>
            </a:r>
          </a:p>
        </p:txBody>
      </p:sp>
    </p:spTree>
    <p:extLst>
      <p:ext uri="{BB962C8B-B14F-4D97-AF65-F5344CB8AC3E}">
        <p14:creationId xmlns:p14="http://schemas.microsoft.com/office/powerpoint/2010/main" val="42140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566" y="599940"/>
            <a:ext cx="10515600" cy="4351338"/>
          </a:xfrm>
        </p:spPr>
        <p:txBody>
          <a:bodyPr/>
          <a:lstStyle/>
          <a:p>
            <a:r>
              <a:rPr lang="ko-KR" altLang="en-US" dirty="0"/>
              <a:t>정수형 다중 입력과 문자열 다중입력과의 차이점은 각 변수에 문자열을 할당한 뒤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정수형으로</a:t>
            </a:r>
            <a:r>
              <a:rPr lang="ko-KR" altLang="en-US" dirty="0"/>
              <a:t> 형 변환을 해야 함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5DB15B6-CE07-42E1-B6E4-8B4E9628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73376"/>
              </p:ext>
            </p:extLst>
          </p:nvPr>
        </p:nvGraphicFramePr>
        <p:xfrm>
          <a:off x="1270639" y="1967378"/>
          <a:ext cx="6474778" cy="2609828"/>
        </p:xfrm>
        <a:graphic>
          <a:graphicData uri="http://schemas.openxmlformats.org/drawingml/2006/table">
            <a:tbl>
              <a:tblPr/>
              <a:tblGrid>
                <a:gridCol w="64747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100 200 300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int(num1), int(num2), int(num3)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5DB15B6-CE07-42E1-B6E4-8B4E9628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585"/>
              </p:ext>
            </p:extLst>
          </p:nvPr>
        </p:nvGraphicFramePr>
        <p:xfrm>
          <a:off x="1270639" y="4671784"/>
          <a:ext cx="7679398" cy="2016092"/>
        </p:xfrm>
        <a:graphic>
          <a:graphicData uri="http://schemas.openxmlformats.org/drawingml/2006/table">
            <a:tbl>
              <a:tblPr/>
              <a:tblGrid>
                <a:gridCol w="767939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2807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TIP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다음과 같은 방법도 가능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장의 내용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6336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map(int, input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split())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100 200 300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894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638851"/>
            <a:ext cx="10515600" cy="4351338"/>
          </a:xfrm>
        </p:spPr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 err="1"/>
              <a:t>메소드의</a:t>
            </a:r>
            <a:r>
              <a:rPr lang="ko-KR" altLang="en-US" dirty="0"/>
              <a:t> 디폴트 </a:t>
            </a:r>
            <a:r>
              <a:rPr lang="ko-KR" altLang="en-US" dirty="0" err="1"/>
              <a:t>구분자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separator</a:t>
            </a:r>
            <a:r>
              <a:rPr lang="ko-KR" altLang="en-US" dirty="0"/>
              <a:t>인 공백 대신 쉼표를 사용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4B9B9F7-3BA4-4D20-B7E6-7055F2C52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53534"/>
              </p:ext>
            </p:extLst>
          </p:nvPr>
        </p:nvGraphicFramePr>
        <p:xfrm>
          <a:off x="799289" y="1851721"/>
          <a:ext cx="8100378" cy="2609828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구분자를 사용한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정수를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구분하여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').split(',')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세 정수를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로 구분하여 입력하세요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100,200,300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 = int(num1), int(num2), int(num3)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num1, num2, num3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(100, 200, 300)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587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4.8.2 </a:t>
            </a:r>
            <a:r>
              <a:rPr lang="ko-KR" altLang="en-US"/>
              <a:t>여러가지 문자열 처리</a:t>
            </a:r>
            <a:r>
              <a:rPr lang="en-US" altLang="ko-KR"/>
              <a:t>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87C5544-B2AC-4424-BCE2-01FD5C22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7115"/>
              </p:ext>
            </p:extLst>
          </p:nvPr>
        </p:nvGraphicFramePr>
        <p:xfrm>
          <a:off x="838200" y="1690688"/>
          <a:ext cx="8100378" cy="4373708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64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여러가지 문자열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'hello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'.upper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HELLO'.lower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‘hello'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'Guido van Rossum’.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split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[‘Guido’, ‘van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', 'Rossum']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Apple,Banana,Orange'.split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(',')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['Apple', 'Banana', 'Orange']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Apple|Banana|Orange|Kiwi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'.split('|')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['Apple', 'Banana', 'Orange', 'Kiwi']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358939" y="2260539"/>
            <a:ext cx="59131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/>
              <a:t>구분자</a:t>
            </a:r>
            <a:r>
              <a:rPr lang="en-US" altLang="ko-KR" sz="3000" b="1" baseline="30000">
                <a:solidFill>
                  <a:schemeClr val="accent5"/>
                </a:solidFill>
              </a:rPr>
              <a:t>separator</a:t>
            </a:r>
          </a:p>
          <a:p>
            <a:r>
              <a:rPr lang="ko-KR" altLang="en-US"/>
              <a:t>한 문자열을 하나 이상의 개별 문자열로 나누는 문자</a:t>
            </a:r>
            <a:endParaRPr lang="en-US" altLang="ko-KR"/>
          </a:p>
        </p:txBody>
      </p:sp>
      <p:sp>
        <p:nvSpPr>
          <p:cNvPr id="6" name="설명선 1 5"/>
          <p:cNvSpPr/>
          <p:nvPr/>
        </p:nvSpPr>
        <p:spPr>
          <a:xfrm>
            <a:off x="4522739" y="3357339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디폴트 구분자는 공백</a:t>
            </a:r>
          </a:p>
        </p:txBody>
      </p:sp>
      <p:sp>
        <p:nvSpPr>
          <p:cNvPr id="7" name="설명선 1 6"/>
          <p:cNvSpPr/>
          <p:nvPr/>
        </p:nvSpPr>
        <p:spPr>
          <a:xfrm>
            <a:off x="5955299" y="4173800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구분자로 쉼표를 사용</a:t>
            </a:r>
          </a:p>
        </p:txBody>
      </p:sp>
      <p:sp>
        <p:nvSpPr>
          <p:cNvPr id="8" name="설명선 1 7"/>
          <p:cNvSpPr/>
          <p:nvPr/>
        </p:nvSpPr>
        <p:spPr>
          <a:xfrm>
            <a:off x="6373706" y="4874094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123155"/>
              <a:gd name="adj4" fmla="val -441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구분자로 세로바를 사용</a:t>
            </a:r>
          </a:p>
        </p:txBody>
      </p:sp>
    </p:spTree>
    <p:extLst>
      <p:ext uri="{BB962C8B-B14F-4D97-AF65-F5344CB8AC3E}">
        <p14:creationId xmlns:p14="http://schemas.microsoft.com/office/powerpoint/2010/main" val="32229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2599243-1538-49EC-BC08-16088D63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10836"/>
            <a:ext cx="7743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75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</a:t>
            </a:r>
            <a:r>
              <a:rPr lang="ko-KR" altLang="en-US" b="1" dirty="0" err="1"/>
              <a:t>메소드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method</a:t>
            </a:r>
            <a:endParaRPr 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메소드는</a:t>
            </a:r>
            <a:r>
              <a:rPr lang="ko-KR" altLang="en-US" dirty="0"/>
              <a:t> 특정한 일을 하도록 정의된 동작을 수행한다는 점에서 동일함</a:t>
            </a:r>
          </a:p>
          <a:p>
            <a:r>
              <a:rPr lang="ko-KR" altLang="en-US" dirty="0"/>
              <a:t>함수 </a:t>
            </a:r>
            <a:r>
              <a:rPr lang="en-US" altLang="ko-KR"/>
              <a:t>-</a:t>
            </a:r>
            <a:r>
              <a:rPr lang="ko-KR" altLang="en-US"/>
              <a:t> 호출될때 매개변수를 전달받아</a:t>
            </a:r>
            <a:r>
              <a:rPr lang="en-US" altLang="ko-KR"/>
              <a:t>(</a:t>
            </a:r>
            <a:r>
              <a:rPr lang="ko-KR" altLang="en-US"/>
              <a:t>생략가능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ko-KR" altLang="en-US" dirty="0"/>
              <a:t>특정한 동작을 수행하고 필요한 경우 그 결과를 반환하는 모든 프로그래밍 모듈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객체지향 프로그래밍에서 다루는 </a:t>
            </a:r>
            <a:r>
              <a:rPr lang="ko-KR" altLang="en-US" b="1" dirty="0"/>
              <a:t>객체</a:t>
            </a:r>
            <a:r>
              <a:rPr lang="en-US" altLang="ko-KR" b="1" baseline="30000" dirty="0">
                <a:solidFill>
                  <a:schemeClr val="accent5"/>
                </a:solidFill>
              </a:rPr>
              <a:t>object</a:t>
            </a:r>
            <a:r>
              <a:rPr lang="ko-KR" altLang="en-US" dirty="0"/>
              <a:t>에 부속되는 함수</a:t>
            </a:r>
          </a:p>
          <a:p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b="1" dirty="0"/>
              <a:t>인스턴스</a:t>
            </a:r>
            <a:r>
              <a:rPr lang="en-US" altLang="ko-KR" b="1" baseline="30000" dirty="0">
                <a:solidFill>
                  <a:schemeClr val="accent5"/>
                </a:solidFill>
              </a:rPr>
              <a:t>instance</a:t>
            </a:r>
            <a:r>
              <a:rPr lang="ko-KR" altLang="en-US" dirty="0"/>
              <a:t>라고 하는 각각 다른 값을 가진 </a:t>
            </a:r>
            <a:r>
              <a:rPr lang="ko-KR" altLang="en-US" dirty="0" err="1"/>
              <a:t>객체들마다</a:t>
            </a:r>
            <a:r>
              <a:rPr lang="ko-KR" altLang="en-US" dirty="0"/>
              <a:t> 호출할 </a:t>
            </a:r>
            <a:r>
              <a:rPr lang="ko-KR" altLang="en-US"/>
              <a:t>수 있음</a:t>
            </a:r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장에서 상세히 다루게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122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55" y="891770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ko-KR" sz="500" dirty="0"/>
          </a:p>
          <a:p>
            <a:r>
              <a:rPr lang="ko-KR" altLang="en-US" sz="3000" dirty="0"/>
              <a:t>템플릿 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template string </a:t>
            </a:r>
            <a:r>
              <a:rPr lang="ko-KR" altLang="en-US" sz="2400" dirty="0"/>
              <a:t>혹은</a:t>
            </a:r>
            <a:r>
              <a:rPr lang="ko-KR" altLang="en-US" dirty="0"/>
              <a:t> </a:t>
            </a:r>
            <a:r>
              <a:rPr lang="ko-KR" altLang="en-US" sz="3000" dirty="0"/>
              <a:t>베이스 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base string</a:t>
            </a:r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대화창에</a:t>
            </a:r>
            <a:r>
              <a:rPr lang="ko-KR" altLang="en-US" dirty="0"/>
              <a:t> 입력할 때 사용되는 문자열</a:t>
            </a:r>
            <a:endParaRPr lang="en-US" altLang="ko-KR" sz="500" dirty="0"/>
          </a:p>
          <a:p>
            <a:pPr lvl="1"/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  <a:r>
              <a:rPr lang="ko-KR" altLang="en-US" dirty="0"/>
              <a:t>을 호출하는 문자열</a:t>
            </a:r>
            <a:endParaRPr lang="en-US" altLang="ko-KR" sz="500" dirty="0"/>
          </a:p>
          <a:p>
            <a:r>
              <a:rPr lang="ko-KR" altLang="en-US" dirty="0" err="1"/>
              <a:t>플레이스홀더</a:t>
            </a:r>
            <a:r>
              <a:rPr lang="en-US" altLang="ko-KR" b="1" baseline="30000" dirty="0" err="1">
                <a:solidFill>
                  <a:schemeClr val="accent5"/>
                </a:solidFill>
              </a:rPr>
              <a:t>placehoder</a:t>
            </a:r>
            <a:endParaRPr lang="en-US" altLang="ko-KR" b="1" baseline="30000" dirty="0">
              <a:solidFill>
                <a:schemeClr val="accent5"/>
              </a:solidFill>
            </a:endParaRPr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/>
              <a:t>인자의 출력을 목적으로 사용되는 중괄호</a:t>
            </a:r>
          </a:p>
        </p:txBody>
      </p:sp>
    </p:spTree>
    <p:extLst>
      <p:ext uri="{BB962C8B-B14F-4D97-AF65-F5344CB8AC3E}">
        <p14:creationId xmlns:p14="http://schemas.microsoft.com/office/powerpoint/2010/main" val="598792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64D3EB1-DC24-4E16-8E0C-DB5E5117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8649"/>
              </p:ext>
            </p:extLst>
          </p:nvPr>
        </p:nvGraphicFramePr>
        <p:xfrm>
          <a:off x="823840" y="226324"/>
          <a:ext cx="8100378" cy="2209305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79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513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Python!'.format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('Hello')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Python!'.format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('Hi')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Hi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39091"/>
              </p:ext>
            </p:extLst>
          </p:nvPr>
        </p:nvGraphicFramePr>
        <p:xfrm>
          <a:off x="823840" y="2727576"/>
          <a:ext cx="8100378" cy="81610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Python!'.format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('Hello’)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Hello Python!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64D3EB1-DC24-4E16-8E0C-DB5E5117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83276"/>
              </p:ext>
            </p:extLst>
          </p:nvPr>
        </p:nvGraphicFramePr>
        <p:xfrm>
          <a:off x="823840" y="3995449"/>
          <a:ext cx="8100378" cy="2280660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79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22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{} and {}'.format('Python', 'Java’)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Python and Java’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{0} and {1}'.format('Python', 'Java’)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Python and Java'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3497502" y="1255222"/>
            <a:ext cx="3132666" cy="382385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플레이스 홀더</a:t>
            </a:r>
          </a:p>
        </p:txBody>
      </p:sp>
      <p:sp>
        <p:nvSpPr>
          <p:cNvPr id="7" name="설명선 1 6"/>
          <p:cNvSpPr/>
          <p:nvPr/>
        </p:nvSpPr>
        <p:spPr>
          <a:xfrm>
            <a:off x="5320760" y="630766"/>
            <a:ext cx="3274600" cy="382385"/>
          </a:xfrm>
          <a:prstGeom prst="borderCallout1">
            <a:avLst>
              <a:gd name="adj1" fmla="val 50374"/>
              <a:gd name="adj2" fmla="val -225"/>
              <a:gd name="adj3" fmla="val 77503"/>
              <a:gd name="adj4" fmla="val -456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플레이스 홀더에 들어갈 내용</a:t>
            </a:r>
          </a:p>
        </p:txBody>
      </p:sp>
      <p:sp>
        <p:nvSpPr>
          <p:cNvPr id="8" name="설명선 1 7"/>
          <p:cNvSpPr/>
          <p:nvPr/>
        </p:nvSpPr>
        <p:spPr>
          <a:xfrm>
            <a:off x="3714709" y="3229553"/>
            <a:ext cx="2969800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베이스 문자열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템플릿 문자열</a:t>
            </a:r>
          </a:p>
        </p:txBody>
      </p:sp>
      <p:sp>
        <p:nvSpPr>
          <p:cNvPr id="9" name="설명선 1 8"/>
          <p:cNvSpPr/>
          <p:nvPr/>
        </p:nvSpPr>
        <p:spPr>
          <a:xfrm>
            <a:off x="5199609" y="5879698"/>
            <a:ext cx="3132666" cy="549897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인덱스에 따라 </a:t>
            </a:r>
            <a:r>
              <a:rPr lang="en-US" altLang="ko-KR" sz="1600">
                <a:solidFill>
                  <a:schemeClr val="tx1"/>
                </a:solidFill>
              </a:rPr>
              <a:t>Python, Java</a:t>
            </a:r>
            <a:r>
              <a:rPr lang="ko-KR" altLang="en-US" sz="1600">
                <a:solidFill>
                  <a:schemeClr val="tx1"/>
                </a:solidFill>
              </a:rPr>
              <a:t>가 각각 들어감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6909" y="2823445"/>
            <a:ext cx="1371600" cy="295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67B2C5-B7A4-4269-8A52-89BFA65C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4" y="1181100"/>
            <a:ext cx="8667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6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8045" y="687259"/>
            <a:ext cx="10515600" cy="4351338"/>
          </a:xfrm>
        </p:spPr>
        <p:txBody>
          <a:bodyPr/>
          <a:lstStyle/>
          <a:p>
            <a:r>
              <a:rPr lang="ko-KR" altLang="en-US" dirty="0" err="1"/>
              <a:t>플레이스홀더</a:t>
            </a:r>
            <a:r>
              <a:rPr lang="ko-KR" altLang="en-US" dirty="0"/>
              <a:t> 내에 필요한 </a:t>
            </a:r>
            <a:r>
              <a:rPr lang="ko-KR" altLang="en-US"/>
              <a:t>정수 값</a:t>
            </a:r>
            <a:r>
              <a:rPr lang="en-US" altLang="ko-KR"/>
              <a:t>(</a:t>
            </a:r>
            <a:r>
              <a:rPr lang="ko-KR" altLang="en-US"/>
              <a:t>인덱스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dirty="0"/>
              <a:t>할당하여 </a:t>
            </a:r>
            <a:r>
              <a:rPr lang="ko-KR" altLang="en-US"/>
              <a:t>출력 순서를 제어할 수 있다</a:t>
            </a:r>
            <a:r>
              <a:rPr lang="en-US" altLang="ko-KR"/>
              <a:t>(</a:t>
            </a:r>
            <a:r>
              <a:rPr lang="ko-KR" altLang="en-US"/>
              <a:t>디폴트로 </a:t>
            </a:r>
            <a:r>
              <a:rPr lang="en-US" altLang="ko-KR"/>
              <a:t>0, 1, .. </a:t>
            </a:r>
            <a:r>
              <a:rPr lang="ko-KR" altLang="en-US"/>
              <a:t>이 할당됨</a:t>
            </a:r>
            <a:r>
              <a:rPr lang="en-US" altLang="ko-KR"/>
              <a:t>)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8" y="1592929"/>
            <a:ext cx="6560597" cy="2539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3B15E5-A906-4E05-AA9C-5C32D2F2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96" y="4407349"/>
            <a:ext cx="7255389" cy="1817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32909" y="2700500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16334" y="2685812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32909" y="4422037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16334" y="4407349"/>
            <a:ext cx="465513" cy="52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6021" y="483208"/>
            <a:ext cx="10515600" cy="4351338"/>
          </a:xfrm>
        </p:spPr>
        <p:txBody>
          <a:bodyPr/>
          <a:lstStyle/>
          <a:p>
            <a:r>
              <a:rPr lang="en-US" altLang="ko-KR" dirty="0"/>
              <a:t>{0}, {1}, {2}</a:t>
            </a:r>
            <a:r>
              <a:rPr lang="ko-KR" altLang="en-US" dirty="0"/>
              <a:t>와 같이 </a:t>
            </a:r>
            <a:r>
              <a:rPr lang="ko-KR" altLang="en-US" dirty="0" err="1"/>
              <a:t>플레이스홀더의</a:t>
            </a:r>
            <a:r>
              <a:rPr lang="ko-KR" altLang="en-US" dirty="0"/>
              <a:t> 번호를 이용하여 </a:t>
            </a:r>
            <a:r>
              <a:rPr lang="ko-KR" altLang="en-US"/>
              <a:t>다양한 출력을 할 수 있다</a:t>
            </a:r>
            <a:endParaRPr lang="en-US" altLang="ko-KR" dirty="0"/>
          </a:p>
          <a:p>
            <a:r>
              <a:rPr lang="en-US" altLang="ko-KR"/>
              <a:t> </a:t>
            </a:r>
            <a:r>
              <a:rPr lang="ko-KR" altLang="en-US"/>
              <a:t>플레이스홀더에는 </a:t>
            </a:r>
            <a:r>
              <a:rPr lang="ko-KR" altLang="en-US" dirty="0" err="1"/>
              <a:t>문자열뿐만</a:t>
            </a:r>
            <a:r>
              <a:rPr lang="ko-KR" altLang="en-US" dirty="0"/>
              <a:t> 아니라 </a:t>
            </a:r>
            <a:r>
              <a:rPr lang="en-US" altLang="ko-KR" dirty="0"/>
              <a:t>100, 200</a:t>
            </a:r>
            <a:r>
              <a:rPr lang="ko-KR" altLang="en-US" dirty="0"/>
              <a:t>과 같은 </a:t>
            </a:r>
            <a:r>
              <a:rPr lang="ko-KR" altLang="en-US" dirty="0" err="1"/>
              <a:t>정수형이나</a:t>
            </a:r>
            <a:r>
              <a:rPr lang="ko-KR" altLang="en-US" dirty="0"/>
              <a:t> </a:t>
            </a:r>
            <a:r>
              <a:rPr lang="ko-KR" altLang="en-US" dirty="0" err="1"/>
              <a:t>실수형등</a:t>
            </a:r>
            <a:r>
              <a:rPr lang="ko-KR" altLang="en-US" dirty="0"/>
              <a:t> 임의의 </a:t>
            </a:r>
            <a:r>
              <a:rPr lang="ko-KR" altLang="en-US" dirty="0" err="1"/>
              <a:t>자료형도</a:t>
            </a:r>
            <a:r>
              <a:rPr lang="ko-KR" altLang="en-US" dirty="0"/>
              <a:t> 올 수 있음</a:t>
            </a:r>
          </a:p>
          <a:p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FB68D59-BF5B-42B1-A4E0-1280E66DB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547"/>
              </p:ext>
            </p:extLst>
          </p:nvPr>
        </p:nvGraphicFramePr>
        <p:xfrm>
          <a:off x="916021" y="2960201"/>
          <a:ext cx="8100378" cy="1242060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659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'I like {1} and {0}'.format('Python', 'Java’)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'I like Java and Python'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899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BFCC076-D27B-445D-8170-BA09D15AE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40615"/>
              </p:ext>
            </p:extLst>
          </p:nvPr>
        </p:nvGraphicFramePr>
        <p:xfrm>
          <a:off x="815528" y="1622910"/>
          <a:ext cx="8100378" cy="349580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659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format()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플레이스홀더의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 사용법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'{0}, {0}, {0}!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'Hello, Hello, Hello! Python'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'{0}, {0}, {0}!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'Hi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'Hello, Hello, Hello! Python'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{1}, {0} {1}, {0} {1}!'.format('Hello', ‘Python')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'Hello Python, Hello Python, Hello Python!'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'{0} {1}, {0} {1}, {0} {1}!'.format(100, 200)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‘100 200, 100 200, 100 200!’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설명선 1 4"/>
          <p:cNvSpPr/>
          <p:nvPr/>
        </p:nvSpPr>
        <p:spPr>
          <a:xfrm>
            <a:off x="3605567" y="1047404"/>
            <a:ext cx="3132666" cy="382385"/>
          </a:xfrm>
          <a:prstGeom prst="borderCallout1">
            <a:avLst>
              <a:gd name="adj1" fmla="val 50374"/>
              <a:gd name="adj2" fmla="val -225"/>
              <a:gd name="adj3" fmla="val 284025"/>
              <a:gd name="adj4" fmla="val -350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인덱스를 중복할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30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6671"/>
            <a:ext cx="10515600" cy="4351338"/>
          </a:xfrm>
        </p:spPr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내부에는 문자열 </a:t>
            </a:r>
            <a:r>
              <a:rPr lang="ko-KR" altLang="en-US" dirty="0" err="1"/>
              <a:t>리터럴</a:t>
            </a:r>
            <a:r>
              <a:rPr lang="ko-KR" altLang="en-US" dirty="0"/>
              <a:t> 뿐만 아니라 다음과 같이 변수나 객체를 넣을 수 있음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843D730-4D3B-4F73-B41D-4455FBAD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4134"/>
              </p:ext>
            </p:extLst>
          </p:nvPr>
        </p:nvGraphicFramePr>
        <p:xfrm>
          <a:off x="838200" y="1640987"/>
          <a:ext cx="8100378" cy="1545082"/>
        </p:xfrm>
        <a:graphic>
          <a:graphicData uri="http://schemas.openxmlformats.org/drawingml/2006/table">
            <a:tbl>
              <a:tblPr/>
              <a:tblGrid>
                <a:gridCol w="81003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949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플레이스홀더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내의 객체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08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greet = 'Hello'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'{}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World!'.format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(greet)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World!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1F3219-6ED2-4373-97CC-42008D0E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08777"/>
              </p:ext>
            </p:extLst>
          </p:nvPr>
        </p:nvGraphicFramePr>
        <p:xfrm>
          <a:off x="838200" y="3560557"/>
          <a:ext cx="8015664" cy="164370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9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4-33 :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플레이스홀더와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format()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75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print_format1.py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629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'Hong GilDong‘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('My Name is {}!'.format(name))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C40B1D4-082A-495F-9E4E-4F8A7E90A723}"/>
              </a:ext>
            </a:extLst>
          </p:cNvPr>
          <p:cNvGrpSpPr/>
          <p:nvPr/>
        </p:nvGrpSpPr>
        <p:grpSpPr>
          <a:xfrm>
            <a:off x="838200" y="5418539"/>
            <a:ext cx="8015664" cy="863939"/>
            <a:chOff x="5261709" y="3211028"/>
            <a:chExt cx="6085243" cy="31008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33079484-6A83-49D9-851E-B9419D53EA61}"/>
                </a:ext>
              </a:extLst>
            </p:cNvPr>
            <p:cNvGrpSpPr/>
            <p:nvPr/>
          </p:nvGrpSpPr>
          <p:grpSpPr>
            <a:xfrm>
              <a:off x="5261709" y="3211028"/>
              <a:ext cx="6085243" cy="3100873"/>
              <a:chOff x="5586057" y="3124564"/>
              <a:chExt cx="6085243" cy="310087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E91C0B2E-73E5-4F61-BEC4-A7690E1EE86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94225C6D-0F0D-4995-AC7C-FAD09F6E92C5}"/>
                  </a:ext>
                </a:extLst>
              </p:cNvPr>
              <p:cNvSpPr/>
              <p:nvPr/>
            </p:nvSpPr>
            <p:spPr>
              <a:xfrm>
                <a:off x="5586057" y="3124564"/>
                <a:ext cx="1500445" cy="120373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CC3386A2-08AF-4213-8A50-24B0CF8D4AD8}"/>
                </a:ext>
              </a:extLst>
            </p:cNvPr>
            <p:cNvSpPr/>
            <p:nvPr/>
          </p:nvSpPr>
          <p:spPr>
            <a:xfrm>
              <a:off x="5261709" y="4414758"/>
              <a:ext cx="5539047" cy="442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My Name is Hong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/>
                </a:rPr>
                <a:t>GilDong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!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416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0BBDBA0-F27C-4A11-8B74-78F3E2D2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2332"/>
              </p:ext>
            </p:extLst>
          </p:nvPr>
        </p:nvGraphicFramePr>
        <p:xfrm>
          <a:off x="1040764" y="885216"/>
          <a:ext cx="8015664" cy="294456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21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4-34 :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플레이스홀더와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format()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메소드의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117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4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print_format2.py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2670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이름을 입력해주세요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age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나이를 입력해주세요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job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직업을 입력해주세요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직업은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.'.format(name, age, job))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96BD0F8-4EC4-47F0-A779-B5B65FDCFEEB}"/>
              </a:ext>
            </a:extLst>
          </p:cNvPr>
          <p:cNvGrpSpPr/>
          <p:nvPr/>
        </p:nvGrpSpPr>
        <p:grpSpPr>
          <a:xfrm>
            <a:off x="1040764" y="3948809"/>
            <a:ext cx="8015664" cy="2230665"/>
            <a:chOff x="5261709" y="4094530"/>
            <a:chExt cx="6085243" cy="22173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325E4051-4CB4-4FB7-BE6F-442A4C95C732}"/>
                </a:ext>
              </a:extLst>
            </p:cNvPr>
            <p:cNvGrpSpPr/>
            <p:nvPr/>
          </p:nvGrpSpPr>
          <p:grpSpPr>
            <a:xfrm>
              <a:off x="5261709" y="4094530"/>
              <a:ext cx="6085243" cy="2217371"/>
              <a:chOff x="5586057" y="4008066"/>
              <a:chExt cx="6085243" cy="2217371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696B1EE0-D993-4FD4-B796-FBE41B4ACB9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5EE8597E-5F36-4977-B457-26A558C624ED}"/>
                  </a:ext>
                </a:extLst>
              </p:cNvPr>
              <p:cNvSpPr/>
              <p:nvPr/>
            </p:nvSpPr>
            <p:spPr>
              <a:xfrm>
                <a:off x="5586057" y="4008066"/>
                <a:ext cx="1158408" cy="32022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92AAD5C-F0C9-42EC-B0EB-6F45E6712490}"/>
                </a:ext>
              </a:extLst>
            </p:cNvPr>
            <p:cNvSpPr/>
            <p:nvPr/>
          </p:nvSpPr>
          <p:spPr>
            <a:xfrm>
              <a:off x="5351307" y="4533082"/>
              <a:ext cx="5539047" cy="1473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당신의 이름을 입력해주세요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김철수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나이를 입력해주세요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21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직업을 입력해주세요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/>
                </a:rPr>
                <a:t>: </a:t>
              </a:r>
              <a:r>
                <a:rPr lang="ko-KR" altLang="en-US" sz="1600" kern="0" dirty="0">
                  <a:solidFill>
                    <a:srgbClr val="000000"/>
                  </a:solidFill>
                  <a:ea typeface="D2Coding"/>
                </a:rPr>
                <a:t>학생</a:t>
              </a:r>
              <a:endParaRPr lang="ko-KR" altLang="en-US" sz="1600" kern="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당신의 이름은 김철수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나이는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21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살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/>
                </a:rPr>
                <a:t>직업은 학생입니다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8872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44" y="775037"/>
            <a:ext cx="10515600" cy="5645217"/>
          </a:xfrm>
        </p:spPr>
        <p:txBody>
          <a:bodyPr>
            <a:normAutofit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 내부에 있는 </a:t>
            </a:r>
            <a:r>
              <a:rPr lang="en-US" altLang="ko-KR" dirty="0"/>
              <a:t>{}</a:t>
            </a:r>
            <a:r>
              <a:rPr lang="ko-KR" altLang="en-US" dirty="0"/>
              <a:t>의 의미는 </a:t>
            </a:r>
            <a:r>
              <a:rPr lang="en-US" altLang="ko-KR" dirty="0"/>
              <a:t>{}</a:t>
            </a:r>
            <a:r>
              <a:rPr lang="ko-KR" altLang="en-US" dirty="0"/>
              <a:t>가 있는 곳에 </a:t>
            </a:r>
            <a:r>
              <a:rPr lang="en-US" altLang="ko-KR" dirty="0"/>
              <a:t>format() </a:t>
            </a:r>
            <a:r>
              <a:rPr lang="ko-KR" altLang="en-US" dirty="0"/>
              <a:t>함수의 인자 값 </a:t>
            </a:r>
            <a:r>
              <a:rPr lang="en-US" altLang="ko-KR" dirty="0"/>
              <a:t>name</a:t>
            </a:r>
            <a:r>
              <a:rPr lang="ko-KR" altLang="en-US" dirty="0"/>
              <a:t>을 출력하라는 뜻</a:t>
            </a:r>
          </a:p>
          <a:p>
            <a:r>
              <a:rPr lang="ko-KR" altLang="en-US" dirty="0"/>
              <a:t>사용자의 이름과 나이를 입력으로 받아서 </a:t>
            </a:r>
            <a:r>
              <a:rPr lang="en-US" altLang="ko-KR" dirty="0"/>
              <a:t>name, age</a:t>
            </a:r>
            <a:r>
              <a:rPr lang="ko-KR" altLang="en-US" dirty="0"/>
              <a:t>라는 이름의 변수에 저장한 후 </a:t>
            </a:r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/>
              <a:t>출력이 가능</a:t>
            </a:r>
            <a:endParaRPr lang="en-US" altLang="ko-KR" dirty="0"/>
          </a:p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</a:t>
            </a:r>
            <a:r>
              <a:rPr lang="en-US" altLang="ko-KR" dirty="0"/>
              <a:t>{} </a:t>
            </a:r>
            <a:r>
              <a:rPr lang="ko-KR" altLang="en-US" dirty="0"/>
              <a:t>필드에 각각 이름</a:t>
            </a:r>
            <a:r>
              <a:rPr lang="en-US" altLang="ko-KR" dirty="0"/>
              <a:t>(name)</a:t>
            </a:r>
            <a:r>
              <a:rPr lang="ko-KR" altLang="en-US" dirty="0"/>
              <a:t>과 나이</a:t>
            </a:r>
            <a:r>
              <a:rPr lang="en-US" altLang="ko-KR" dirty="0"/>
              <a:t>(age), </a:t>
            </a:r>
            <a:r>
              <a:rPr lang="ko-KR" altLang="en-US" dirty="0"/>
              <a:t>직업</a:t>
            </a:r>
            <a:r>
              <a:rPr lang="en-US" altLang="ko-KR" dirty="0"/>
              <a:t>(job)</a:t>
            </a:r>
            <a:r>
              <a:rPr lang="ko-KR" altLang="en-US" dirty="0"/>
              <a:t>이 위치하도록 문자열 </a:t>
            </a:r>
            <a:r>
              <a:rPr lang="ko-KR" altLang="en-US" dirty="0" err="1"/>
              <a:t>포매팅을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사용하지 않는다면 </a:t>
            </a:r>
            <a:r>
              <a:rPr lang="ko-KR" altLang="en-US" dirty="0" err="1"/>
              <a:t>출력문은</a:t>
            </a:r>
            <a:r>
              <a:rPr lang="ko-KR" altLang="en-US" dirty="0"/>
              <a:t> 복잡한 형태로 나타남</a:t>
            </a:r>
            <a:r>
              <a:rPr lang="en-US" altLang="ko-KR" dirty="0"/>
              <a:t>. </a:t>
            </a:r>
            <a:r>
              <a:rPr lang="ko-KR" altLang="en-US" dirty="0"/>
              <a:t>이 경우 쉼표가 너무 많고 따옴표도 많아서 </a:t>
            </a:r>
            <a:r>
              <a:rPr lang="ko-KR" altLang="en-US" dirty="0">
                <a:solidFill>
                  <a:srgbClr val="FF0000"/>
                </a:solidFill>
              </a:rPr>
              <a:t>코드를 읽기도 힘들고 오류가 날 가능성도 매우 높다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10671"/>
              </p:ext>
            </p:extLst>
          </p:nvPr>
        </p:nvGraphicFramePr>
        <p:xfrm>
          <a:off x="1151253" y="5436524"/>
          <a:ext cx="7600730" cy="484966"/>
        </p:xfrm>
        <a:graphic>
          <a:graphicData uri="http://schemas.openxmlformats.org/drawingml/2006/table">
            <a:tbl>
              <a:tblPr/>
              <a:tblGrid>
                <a:gridCol w="7600730">
                  <a:extLst>
                    <a:ext uri="{9D8B030D-6E8A-4147-A177-3AD203B41FA5}">
                      <a16:colId xmlns:a16="http://schemas.microsoft.com/office/drawing/2014/main" xmlns="" val="1890850059"/>
                    </a:ext>
                  </a:extLst>
                </a:gridCol>
              </a:tblGrid>
              <a:tr h="4849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이름은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job,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522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BEA692-6719-4DA2-987A-13686F19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6" y="1062715"/>
            <a:ext cx="7805511" cy="40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8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4.9 </a:t>
            </a:r>
            <a:r>
              <a:rPr lang="ko-KR" altLang="en-US" dirty="0"/>
              <a:t>고급 </a:t>
            </a:r>
            <a:r>
              <a:rPr lang="en-US" altLang="ko-KR" dirty="0"/>
              <a:t>format() </a:t>
            </a:r>
            <a:r>
              <a:rPr lang="ko-KR" altLang="en-US" dirty="0"/>
              <a:t>메소드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0CC3335D-B4DD-49FB-9D5C-8C9F2221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포매팅을</a:t>
            </a:r>
            <a:r>
              <a:rPr lang="ko-KR" altLang="en-US" dirty="0"/>
              <a:t> 더욱더 세밀하게 하기 위하여 </a:t>
            </a:r>
            <a:r>
              <a:rPr lang="en-US" altLang="ko-KR" dirty="0"/>
              <a:t>format() </a:t>
            </a:r>
            <a:r>
              <a:rPr lang="ko-KR" altLang="en-US" dirty="0" err="1"/>
              <a:t>메소드의</a:t>
            </a:r>
            <a:r>
              <a:rPr lang="ko-KR" altLang="en-US" dirty="0"/>
              <a:t> 고급 기능에 대하여 알아보기</a:t>
            </a:r>
            <a:endParaRPr lang="en-US" altLang="ko-KR" dirty="0"/>
          </a:p>
          <a:p>
            <a:r>
              <a:rPr lang="en-US" altLang="ko-KR" dirty="0"/>
              <a:t>format()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플레이스홀더</a:t>
            </a:r>
            <a:r>
              <a:rPr lang="ko-KR" altLang="en-US" dirty="0"/>
              <a:t> 내에 콜론</a:t>
            </a:r>
            <a:r>
              <a:rPr lang="en-US" altLang="ko-KR" dirty="0"/>
              <a:t>(:)</a:t>
            </a:r>
            <a:r>
              <a:rPr lang="ko-KR" altLang="en-US" dirty="0"/>
              <a:t>을 </a:t>
            </a:r>
            <a:r>
              <a:rPr lang="ko-KR" altLang="en-US"/>
              <a:t>찍고 출력의 </a:t>
            </a:r>
            <a:r>
              <a:rPr lang="ko-KR" altLang="en-US" dirty="0"/>
              <a:t>크기와 </a:t>
            </a:r>
            <a:r>
              <a:rPr lang="ko-KR" altLang="en-US"/>
              <a:t>형식 지정을 할 수 있다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49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C747D22-CC36-419F-8B46-BE56BF69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2302"/>
              </p:ext>
            </p:extLst>
          </p:nvPr>
        </p:nvGraphicFramePr>
        <p:xfrm>
          <a:off x="956309" y="1273529"/>
          <a:ext cx="9182102" cy="432756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표현을 위한 기본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nn-NO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 </a:t>
                      </a:r>
                      <a:r>
                        <a:rPr lang="nn-NO" altLang="ko-KR" sz="1600" b="1" u="sng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range(2, 15, 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   print('{0} {1} {2}'.format(i, i*i, i*i*i))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2 4 8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4 16 64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6 36 216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8 64 512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10 100 1000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12 144 1728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14 196 2744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63103" y="257284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별도의 정렬기능이 없음</a:t>
            </a:r>
          </a:p>
        </p:txBody>
      </p:sp>
      <p:sp>
        <p:nvSpPr>
          <p:cNvPr id="5" name="설명선 1 4"/>
          <p:cNvSpPr/>
          <p:nvPr/>
        </p:nvSpPr>
        <p:spPr>
          <a:xfrm>
            <a:off x="3759045" y="473692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보기 불편한 출력</a:t>
            </a:r>
          </a:p>
        </p:txBody>
      </p:sp>
    </p:spTree>
    <p:extLst>
      <p:ext uri="{BB962C8B-B14F-4D97-AF65-F5344CB8AC3E}">
        <p14:creationId xmlns:p14="http://schemas.microsoft.com/office/powerpoint/2010/main" val="1245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7083B40-337D-45E5-88DA-70D3A0D6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63433"/>
              </p:ext>
            </p:extLst>
          </p:nvPr>
        </p:nvGraphicFramePr>
        <p:xfrm>
          <a:off x="806680" y="1240278"/>
          <a:ext cx="9182102" cy="432756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 간의 크기 지정을 통한 정수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range(2, 15, 2):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   print('{0:3d} {1:4d} {2:5d}'.format(i, i*i, i*i*i))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"/>
                          <a:ea typeface="D2Coding" panose="020B0609020101020101" pitchFamily="49" charset="-127"/>
                          <a:cs typeface="+mn-cs"/>
                        </a:rPr>
                        <a:t>   </a:t>
                      </a: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2    4     8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4   16    64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6   36   216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 8   64   512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10  100  1000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12  144  1728 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14  196  2744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63103" y="2572847"/>
            <a:ext cx="2368513" cy="58321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출력 칸 수 지정과 오른쪽 정렬기능이 있음</a:t>
            </a:r>
          </a:p>
        </p:txBody>
      </p:sp>
      <p:sp>
        <p:nvSpPr>
          <p:cNvPr id="5" name="설명선 1 4"/>
          <p:cNvSpPr/>
          <p:nvPr/>
        </p:nvSpPr>
        <p:spPr>
          <a:xfrm>
            <a:off x="3933612" y="4736927"/>
            <a:ext cx="2368513" cy="58321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오른쪽으로 정렬된 보기 좋은 출력</a:t>
            </a:r>
          </a:p>
        </p:txBody>
      </p:sp>
    </p:spTree>
    <p:extLst>
      <p:ext uri="{BB962C8B-B14F-4D97-AF65-F5344CB8AC3E}">
        <p14:creationId xmlns:p14="http://schemas.microsoft.com/office/powerpoint/2010/main" val="22587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F9A166FB-27EC-41B8-9E6D-B4526D40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64678"/>
              </p:ext>
            </p:extLst>
          </p:nvPr>
        </p:nvGraphicFramePr>
        <p:xfrm>
          <a:off x="967105" y="1257710"/>
          <a:ext cx="4930140" cy="4009850"/>
        </p:xfrm>
        <a:graphic>
          <a:graphicData uri="http://schemas.openxmlformats.org/drawingml/2006/table">
            <a:tbl>
              <a:tblPr/>
              <a:tblGrid>
                <a:gridCol w="49301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635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4-3 :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별표 출력을 위한 함수 정의와 호출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89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3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print_star3.py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8611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print_star3():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print('************************')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print_star3()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줄의 별표가 출력됨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A09A25F-8C8D-424E-B1D1-119A029B61AF}"/>
              </a:ext>
            </a:extLst>
          </p:cNvPr>
          <p:cNvGrpSpPr/>
          <p:nvPr/>
        </p:nvGrpSpPr>
        <p:grpSpPr>
          <a:xfrm>
            <a:off x="6096000" y="1243168"/>
            <a:ext cx="6426232" cy="3725072"/>
            <a:chOff x="5261707" y="2994023"/>
            <a:chExt cx="5647164" cy="119878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308B03A9-8461-461F-8F1F-A9C73317A4C2}"/>
                </a:ext>
              </a:extLst>
            </p:cNvPr>
            <p:cNvGrpSpPr/>
            <p:nvPr/>
          </p:nvGrpSpPr>
          <p:grpSpPr>
            <a:xfrm>
              <a:off x="5261707" y="2994023"/>
              <a:ext cx="4507106" cy="11901592"/>
              <a:chOff x="5586055" y="2907559"/>
              <a:chExt cx="4507106" cy="11901592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xmlns="" id="{26EDA999-F479-469B-9816-3F4F743A0F11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4507104" cy="104728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xmlns="" id="{A8543A93-27BC-4B64-A1BB-74C4B4BEB7EC}"/>
                  </a:ext>
                </a:extLst>
              </p:cNvPr>
              <p:cNvSpPr/>
              <p:nvPr/>
            </p:nvSpPr>
            <p:spPr>
              <a:xfrm>
                <a:off x="5586055" y="2907559"/>
                <a:ext cx="1236923" cy="142073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58EEFD6-5F4E-4CFB-B527-7AEA97D5CACF}"/>
                </a:ext>
              </a:extLst>
            </p:cNvPr>
            <p:cNvSpPr/>
            <p:nvPr/>
          </p:nvSpPr>
          <p:spPr>
            <a:xfrm>
              <a:off x="5646710" y="4336504"/>
              <a:ext cx="5262161" cy="106453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746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7083B40-337D-45E5-88DA-70D3A0D6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0251"/>
              </p:ext>
            </p:extLst>
          </p:nvPr>
        </p:nvGraphicFramePr>
        <p:xfrm>
          <a:off x="906432" y="1622109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아래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자리수를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조절하는 실수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두 자리로 표현한 원주율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{0:10.2f}'.format(3.1415926))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두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  3.14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세 자리로 표현한 원주율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{0:10.3f}'.format(3.1415926))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세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 3.142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&gt;&gt;&gt; print('</a:t>
                      </a:r>
                      <a:r>
                        <a:rPr lang="ko-KR" altLang="en-US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소수점 네 자리로 표현한 원주율 </a:t>
                      </a:r>
                      <a:r>
                        <a:rPr lang="en-US" altLang="ko-KR" sz="1600" kern="0" dirty="0">
                          <a:solidFill>
                            <a:schemeClr val="tx1"/>
                          </a:solidFill>
                          <a:latin typeface="D2Coding"/>
                          <a:ea typeface="+mn-ea"/>
                          <a:cs typeface="+mn-cs"/>
                        </a:rPr>
                        <a:t>= {0:10.4f}'.format(3.1415926))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소수점 네 자리로 표현한 원주율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=     3.1416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nn-NO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443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878" y="2582086"/>
            <a:ext cx="526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4-19] {0:10.3f}</a:t>
            </a:r>
            <a:r>
              <a:rPr lang="ko-KR" altLang="en-US" dirty="0"/>
              <a:t>과 </a:t>
            </a:r>
            <a:r>
              <a:rPr lang="en-US" altLang="ko-KR" dirty="0"/>
              <a:t>{0:10.4f} </a:t>
            </a:r>
            <a:r>
              <a:rPr lang="ko-KR" altLang="en-US" dirty="0" err="1"/>
              <a:t>포맷팅</a:t>
            </a:r>
            <a:r>
              <a:rPr lang="ko-KR" altLang="en-US" dirty="0"/>
              <a:t> 출력의 예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2332" y="626242"/>
            <a:ext cx="7512257" cy="1656184"/>
            <a:chOff x="827584" y="980728"/>
            <a:chExt cx="7512257" cy="1656184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980728"/>
              <a:ext cx="353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‘{0:10.3f}’.format(3.1415926)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713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7745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55777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3809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31841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9873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07905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95937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3969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001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279713" y="204511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160033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79713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07705" y="175661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전체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칸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495737" y="1268760"/>
              <a:ext cx="0" cy="524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8" idx="1"/>
            </p:cNvCxnSpPr>
            <p:nvPr/>
          </p:nvCxnSpPr>
          <p:spPr>
            <a:xfrm>
              <a:off x="1783769" y="1268760"/>
              <a:ext cx="930289" cy="35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295937" y="1810164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160033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95937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14058" y="1484784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소수점 아래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칸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8105" y="980728"/>
              <a:ext cx="353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itchFamily="49" charset="-127"/>
                  <a:ea typeface="D2Coding" pitchFamily="49" charset="-127"/>
                </a:rPr>
                <a:t>‘{0:10.4f}’.format(3.1415926)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60234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48266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836298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4330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12362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00394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88426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276458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4490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52522" y="2204864"/>
              <a:ext cx="28803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260234" y="204511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140554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260234" y="19731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8226" y="175661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전체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칸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5476258" y="1268760"/>
              <a:ext cx="0" cy="524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49" idx="1"/>
            </p:cNvCxnSpPr>
            <p:nvPr/>
          </p:nvCxnSpPr>
          <p:spPr>
            <a:xfrm>
              <a:off x="5764290" y="1268760"/>
              <a:ext cx="930289" cy="35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68345" y="1803486"/>
              <a:ext cx="1172209" cy="6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40554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968345" y="1709477"/>
              <a:ext cx="0" cy="201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694579" y="1484784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소수점 아래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칸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E5410CD6-5F6E-4749-A4A1-5E5754287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4441"/>
              </p:ext>
            </p:extLst>
          </p:nvPr>
        </p:nvGraphicFramePr>
        <p:xfrm>
          <a:off x="798369" y="3285046"/>
          <a:ext cx="9182102" cy="11594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745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실수 표현을 위한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포매팅에서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소수점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7708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print('1/3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{:.3f}'.format(1/3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소수점 아래 출력만 지정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1/3</a:t>
                      </a:r>
                      <a:r>
                        <a:rPr lang="ko-KR" altLang="en-US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0.333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5BE95061-2FFC-468C-A976-A81E0EC1A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25593"/>
              </p:ext>
            </p:extLst>
          </p:nvPr>
        </p:nvGraphicFramePr>
        <p:xfrm>
          <a:off x="798369" y="5002327"/>
          <a:ext cx="9182102" cy="11594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745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1000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쉼표 출력방법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7708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print('{:,}'.format(1234567890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쉼표 출력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1,234,567,890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569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58048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플레이스홀더에</a:t>
            </a:r>
            <a:r>
              <a:rPr lang="ko-KR" altLang="en-US" dirty="0"/>
              <a:t> 출력을 할 때는 </a:t>
            </a:r>
            <a:r>
              <a:rPr lang="en-US" altLang="ko-KR" dirty="0"/>
              <a:t>key=value</a:t>
            </a:r>
            <a:r>
              <a:rPr lang="ko-KR" altLang="en-US" dirty="0"/>
              <a:t>와 같이 키와 값을 인자로 넘겨주고 이 키를 이용한 출력도 가능</a:t>
            </a:r>
          </a:p>
          <a:p>
            <a:r>
              <a:rPr lang="ko-KR" altLang="en-US" dirty="0"/>
              <a:t>부산시의 위도 </a:t>
            </a:r>
            <a:r>
              <a:rPr lang="en-US" altLang="ko-KR" dirty="0"/>
              <a:t>35.17N</a:t>
            </a:r>
            <a:r>
              <a:rPr lang="ko-KR" altLang="en-US" dirty="0"/>
              <a:t>와 경도 </a:t>
            </a:r>
            <a:r>
              <a:rPr lang="en-US" altLang="ko-KR" dirty="0"/>
              <a:t>129.07E</a:t>
            </a:r>
            <a:r>
              <a:rPr lang="ko-KR" altLang="en-US" dirty="0"/>
              <a:t>를 출력하는 경우</a:t>
            </a:r>
          </a:p>
          <a:p>
            <a:r>
              <a:rPr lang="ko-KR" altLang="en-US" dirty="0"/>
              <a:t>순서에 상관없이 키와 값 형식으로 입력된 정보가 유지되기만 하면 정상적인 출력을 얻을 수 있다</a:t>
            </a:r>
          </a:p>
          <a:p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792E736-334A-46F7-B31E-F3D92825C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3309"/>
              </p:ext>
            </p:extLst>
          </p:nvPr>
        </p:nvGraphicFramePr>
        <p:xfrm>
          <a:off x="799289" y="3106788"/>
          <a:ext cx="9182102" cy="276489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플레이스홀더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내에 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 형식으로 인자를 전달하는 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{0},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{1}'.format('35.17N', '129.07E'))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{long}'.format(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='35.17N', long='129.07E'))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위도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{long}'.format(long='129.07E',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='35.17N'))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35.17N, </a:t>
                      </a: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: 129.07E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설명선 1 3"/>
          <p:cNvSpPr/>
          <p:nvPr/>
        </p:nvSpPr>
        <p:spPr>
          <a:xfrm>
            <a:off x="8660783" y="4805027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키워드 인자와 유사</a:t>
            </a:r>
          </a:p>
        </p:txBody>
      </p:sp>
      <p:sp>
        <p:nvSpPr>
          <p:cNvPr id="6" name="설명선 1 5"/>
          <p:cNvSpPr/>
          <p:nvPr/>
        </p:nvSpPr>
        <p:spPr>
          <a:xfrm>
            <a:off x="8730056" y="5555922"/>
            <a:ext cx="2368513" cy="390868"/>
          </a:xfrm>
          <a:prstGeom prst="borderCallout1">
            <a:avLst>
              <a:gd name="adj1" fmla="val 50374"/>
              <a:gd name="adj2" fmla="val -225"/>
              <a:gd name="adj3" fmla="val -26845"/>
              <a:gd name="adj4" fmla="val -63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키워드 인자와 유사</a:t>
            </a:r>
          </a:p>
        </p:txBody>
      </p:sp>
    </p:spTree>
    <p:extLst>
      <p:ext uri="{BB962C8B-B14F-4D97-AF65-F5344CB8AC3E}">
        <p14:creationId xmlns:p14="http://schemas.microsoft.com/office/powerpoint/2010/main" val="13987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4.10 </a:t>
            </a:r>
            <a:r>
              <a:rPr lang="ko-KR" altLang="en-US" dirty="0"/>
              <a:t>문자열의 다양한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객체 유형에 적용할 수 있는 기능을 </a:t>
            </a:r>
            <a:r>
              <a:rPr lang="ko-KR" altLang="en-US" b="1" dirty="0" err="1"/>
              <a:t>메소드</a:t>
            </a:r>
            <a:r>
              <a:rPr lang="en-US" altLang="ko-KR" b="1" baseline="30000" dirty="0">
                <a:solidFill>
                  <a:schemeClr val="accent5"/>
                </a:solidFill>
              </a:rPr>
              <a:t>method</a:t>
            </a:r>
            <a:r>
              <a:rPr lang="ko-KR" altLang="en-US" dirty="0"/>
              <a:t>라고 부름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자료형의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)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format()</a:t>
            </a:r>
            <a:endParaRPr lang="en-US" altLang="ko-KR" dirty="0"/>
          </a:p>
          <a:p>
            <a:r>
              <a:rPr lang="ko-KR" altLang="en-US" dirty="0" err="1"/>
              <a:t>파싱을</a:t>
            </a:r>
            <a:r>
              <a:rPr lang="ko-KR" altLang="en-US" dirty="0"/>
              <a:t> 위한 </a:t>
            </a:r>
            <a:r>
              <a:rPr lang="en-US" dirty="0"/>
              <a:t>parse(), capitalize(), </a:t>
            </a:r>
            <a:r>
              <a:rPr lang="en-US" dirty="0" err="1"/>
              <a:t>casefold</a:t>
            </a:r>
            <a:r>
              <a:rPr lang="en-US" dirty="0"/>
              <a:t>(), count(), </a:t>
            </a:r>
            <a:r>
              <a:rPr lang="en-US" dirty="0" err="1"/>
              <a:t>endswith</a:t>
            </a:r>
            <a:r>
              <a:rPr lang="en-US" dirty="0"/>
              <a:t>(), </a:t>
            </a:r>
            <a:r>
              <a:rPr lang="en-US" dirty="0" err="1"/>
              <a:t>expandtabs</a:t>
            </a:r>
            <a:r>
              <a:rPr lang="en-US" dirty="0"/>
              <a:t>(), encode(), find(), index(), </a:t>
            </a:r>
            <a:r>
              <a:rPr lang="en-US" dirty="0" err="1"/>
              <a:t>isalnum</a:t>
            </a:r>
            <a:r>
              <a:rPr lang="en-US" dirty="0"/>
              <a:t>(), </a:t>
            </a:r>
            <a:r>
              <a:rPr lang="en-US" dirty="0" err="1"/>
              <a:t>isdecimal</a:t>
            </a:r>
            <a:r>
              <a:rPr lang="en-US" dirty="0"/>
              <a:t>()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6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00C9F6C-A7CB-4530-B188-B5A3FCDE9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91946"/>
              </p:ext>
            </p:extLst>
          </p:nvPr>
        </p:nvGraphicFramePr>
        <p:xfrm>
          <a:off x="889807" y="626789"/>
          <a:ext cx="9182102" cy="510785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다양한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abc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'.upper()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대문자로 만든다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'ABC'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ABC'.lower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소문자로 만든다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600" kern="0" dirty="0" err="1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hobby'.count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‘h’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문자가 나타나는 횟수를 구한다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1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hobby'.count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‘b’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문자가 나타나는 횟수를 구한다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hobby'.find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'h'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문자의 위치를 반환한다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0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hobby'.find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'b'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문자의 위치를 반환한다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498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371" y="755581"/>
            <a:ext cx="11204642" cy="6715261"/>
          </a:xfrm>
        </p:spPr>
        <p:txBody>
          <a:bodyPr>
            <a:norm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해당 문자열을 </a:t>
            </a:r>
            <a:r>
              <a:rPr lang="ko-KR" altLang="en-US" dirty="0">
                <a:solidFill>
                  <a:srgbClr val="FF0000"/>
                </a:solidFill>
              </a:rPr>
              <a:t>대문자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lower() :</a:t>
            </a:r>
            <a:r>
              <a:rPr lang="ko-KR" altLang="en-US" dirty="0"/>
              <a:t> 해당 문자열을 </a:t>
            </a:r>
            <a:r>
              <a:rPr lang="ko-KR" altLang="en-US" dirty="0">
                <a:solidFill>
                  <a:srgbClr val="FF0000"/>
                </a:solidFill>
              </a:rPr>
              <a:t>소문자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count() :</a:t>
            </a:r>
            <a:r>
              <a:rPr lang="ko-KR" altLang="en-US" dirty="0"/>
              <a:t> 매개변수로 넘어온 문자와 동일한 문자가 해당 문자열 내에 몇 번 등장하는지 그 </a:t>
            </a:r>
            <a:r>
              <a:rPr lang="ko-KR" altLang="en-US" dirty="0">
                <a:solidFill>
                  <a:srgbClr val="FF0000"/>
                </a:solidFill>
              </a:rPr>
              <a:t>횟수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find() :</a:t>
            </a:r>
            <a:r>
              <a:rPr lang="ko-KR" altLang="en-US" dirty="0"/>
              <a:t> 매개변수로 넘어온 문자와 동일한 문자가 문자열에서 어디에서 있는지 그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ko-KR" altLang="en-US" dirty="0"/>
              <a:t>를 반환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70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949E5FC-E9BF-4CA1-A95F-5CFDA461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84824"/>
              </p:ext>
            </p:extLst>
          </p:nvPr>
        </p:nvGraphicFramePr>
        <p:xfrm>
          <a:off x="798367" y="67845"/>
          <a:ext cx="9182102" cy="66724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','.join('ABCD')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'A,B,C,D'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오른쪽 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hello'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 hello '.strip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공백 지우기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'Long live the King!'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s1.replace('King', 'Queen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  </a:t>
                      </a:r>
                      <a:r>
                        <a:rPr lang="en-US" sz="14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 교환</a:t>
                      </a:r>
                      <a:endParaRPr lang="en-US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Queen!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s1.title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</a:t>
                      </a:r>
                      <a:r>
                        <a:rPr lang="en-US" sz="14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타이틀 문자열로 변환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King!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s1.capitalize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첫 문자만 대문자로 변환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Long live the 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king!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"X:Y:Z" 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s2.split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(':')       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: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구분자로 하여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s2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문자를 리스트로 분리함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X', 'Y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', 'Z</a:t>
                      </a:r>
                      <a:r>
                        <a:rPr lang="en-US" altLang="ko-KR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] </a:t>
                      </a:r>
                      <a:endParaRPr lang="en-US" sz="1400" kern="0" dirty="0">
                        <a:solidFill>
                          <a:schemeClr val="accent5"/>
                        </a:solidFill>
                        <a:latin typeface="D2Coding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'Hello ' +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'Python!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</a:t>
                      </a:r>
                      <a:r>
                        <a:rPr 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+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연산자를 이용하여 문자를 연결함 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0" dirty="0">
                          <a:solidFill>
                            <a:schemeClr val="accent5"/>
                          </a:solidFill>
                          <a:latin typeface="D2Coding"/>
                          <a:ea typeface="+mn-ea"/>
                          <a:cs typeface="+mn-cs"/>
                        </a:rPr>
                        <a:t>Hello Python!'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설명선 1 2"/>
          <p:cNvSpPr/>
          <p:nvPr/>
        </p:nvSpPr>
        <p:spPr>
          <a:xfrm>
            <a:off x="4378651" y="5099916"/>
            <a:ext cx="3169305" cy="390868"/>
          </a:xfrm>
          <a:prstGeom prst="borderCallout1">
            <a:avLst>
              <a:gd name="adj1" fmla="val 50374"/>
              <a:gd name="adj2" fmla="val -225"/>
              <a:gd name="adj3" fmla="val 85872"/>
              <a:gd name="adj4" fmla="val -674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여기서는 콜론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문자가 구분자임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48895" y="2842430"/>
            <a:ext cx="59131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/>
              <a:t>구분자</a:t>
            </a:r>
            <a:r>
              <a:rPr lang="en-US" altLang="ko-KR" sz="3000" b="1" baseline="30000">
                <a:solidFill>
                  <a:schemeClr val="accent5"/>
                </a:solidFill>
              </a:rPr>
              <a:t>separator</a:t>
            </a:r>
          </a:p>
          <a:p>
            <a:r>
              <a:rPr lang="ko-KR" altLang="en-US"/>
              <a:t>한 문자열을 하나 이상의 개별 문자열로 나누는 문자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0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2CCEB3-0518-470B-9692-0CDE8E7F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4" y="1935501"/>
            <a:ext cx="9712321" cy="27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462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105778"/>
            <a:ext cx="10515600" cy="4351338"/>
          </a:xfrm>
        </p:spPr>
        <p:txBody>
          <a:bodyPr/>
          <a:lstStyle/>
          <a:p>
            <a:r>
              <a:rPr lang="en-US" altLang="ko-KR" dirty="0"/>
              <a:t>join() :</a:t>
            </a:r>
            <a:r>
              <a:rPr lang="ko-KR" altLang="en-US" dirty="0"/>
              <a:t> 매개변수로 넘어온 문자열을 해당 문자를 </a:t>
            </a:r>
            <a:r>
              <a:rPr lang="ko-KR" altLang="en-US" dirty="0" err="1"/>
              <a:t>구분자로</a:t>
            </a:r>
            <a:r>
              <a:rPr lang="ko-KR" altLang="en-US" dirty="0"/>
              <a:t> 나누어서 반환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</a:t>
            </a:r>
            <a:r>
              <a:rPr lang="ko-KR" altLang="en-US" dirty="0"/>
              <a:t> 해당 문자열 오른쪽 끝에 있는 공백을 제거해 반환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() :</a:t>
            </a:r>
            <a:r>
              <a:rPr lang="ko-KR" altLang="en-US" dirty="0"/>
              <a:t> 해당 문자열의 왼쪽 끝에 있는 공백 제거해 반환</a:t>
            </a:r>
          </a:p>
          <a:p>
            <a:r>
              <a:rPr lang="en-US" altLang="ko-KR" dirty="0"/>
              <a:t>strip() :</a:t>
            </a:r>
            <a:r>
              <a:rPr lang="ko-KR" altLang="en-US" dirty="0"/>
              <a:t> 해당 문자열의 양쪽 끝에 있는 공백을 제거해 반환</a:t>
            </a:r>
          </a:p>
          <a:p>
            <a:r>
              <a:rPr lang="en-US" altLang="ko-KR" dirty="0"/>
              <a:t>replace() :</a:t>
            </a:r>
            <a:r>
              <a:rPr lang="ko-KR" altLang="en-US" dirty="0"/>
              <a:t> 해당 문자열 내에서 교환하고 싶은 문자열과 교환할 문자열을 각각 매개변수로 받아 원하는 문자열로 교환해 반환</a:t>
            </a:r>
          </a:p>
          <a:p>
            <a:r>
              <a:rPr lang="en-US" altLang="ko-KR" dirty="0"/>
              <a:t>split() :</a:t>
            </a:r>
            <a:r>
              <a:rPr lang="ko-KR" altLang="en-US" dirty="0"/>
              <a:t> 매개변수로 받은 문자를 </a:t>
            </a:r>
            <a:r>
              <a:rPr lang="ko-KR" altLang="en-US" dirty="0" err="1"/>
              <a:t>구분자로</a:t>
            </a:r>
            <a:r>
              <a:rPr lang="ko-KR" altLang="en-US" dirty="0"/>
              <a:t> 해당 문자열을 분리시켜 리스트로 반환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717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4.11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프로그래밍에서 함수는 흔히 </a:t>
            </a:r>
            <a:r>
              <a:rPr lang="ko-KR" altLang="en-US" b="1" dirty="0"/>
              <a:t>블랙박스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black box</a:t>
            </a:r>
            <a:r>
              <a:rPr lang="ko-KR" altLang="en-US" dirty="0"/>
              <a:t>라는 비유를 함</a:t>
            </a:r>
          </a:p>
          <a:p>
            <a:r>
              <a:rPr lang="ko-KR" altLang="en-US" dirty="0"/>
              <a:t>함수를 호출하는 사용자는 제대로 된 입력 값을 주고 그 결과인 출력</a:t>
            </a:r>
            <a:r>
              <a:rPr lang="en-US" altLang="ko-KR" dirty="0"/>
              <a:t>(</a:t>
            </a:r>
            <a:r>
              <a:rPr lang="ko-KR" altLang="en-US" dirty="0"/>
              <a:t>결과 값</a:t>
            </a:r>
            <a:r>
              <a:rPr lang="en-US" altLang="ko-KR" dirty="0"/>
              <a:t>)</a:t>
            </a:r>
            <a:r>
              <a:rPr lang="ko-KR" altLang="en-US" dirty="0"/>
              <a:t>을 사용만 하면 되기 때문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03EDBB9-53E9-4293-A4C4-4495070A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26" y="3685382"/>
            <a:ext cx="7120748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6282</Words>
  <Application>Microsoft Office PowerPoint</Application>
  <PresentationFormat>와이드스크린</PresentationFormat>
  <Paragraphs>914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6" baseType="lpstr">
      <vt:lpstr>맑은 고딕</vt:lpstr>
      <vt:lpstr>굴림</vt:lpstr>
      <vt:lpstr>Wingdings</vt:lpstr>
      <vt:lpstr>Arial</vt:lpstr>
      <vt:lpstr>D2Coding</vt:lpstr>
      <vt:lpstr>한컴바탕</vt:lpstr>
      <vt:lpstr>d2</vt:lpstr>
      <vt:lpstr>Office 테마</vt:lpstr>
      <vt:lpstr>PowerPoint 프레젠테이션</vt:lpstr>
      <vt:lpstr>PowerPoint 프레젠테이션</vt:lpstr>
      <vt:lpstr>4.1 함수의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함수와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매개변수를 활용한 2차 방정식의 근 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 반환문 return</vt:lpstr>
      <vt:lpstr>반환문 return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4.5 전역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 함수의 인자 전달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4.6.2 키워드 인자keyword argument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4.6.3 가변적인 인자전달</vt:lpstr>
      <vt:lpstr>PowerPoint 프레젠테이션</vt:lpstr>
      <vt:lpstr>PowerPoint 프레젠테이션</vt:lpstr>
      <vt:lpstr>PowerPoint 프레젠테이션</vt:lpstr>
      <vt:lpstr>4.7 재귀함수</vt:lpstr>
      <vt:lpstr>PowerPoint 프레젠테이션</vt:lpstr>
      <vt:lpstr>피보나치 수</vt:lpstr>
      <vt:lpstr>PowerPoint 프레젠테이션</vt:lpstr>
      <vt:lpstr>PowerPoint 프레젠테이션</vt:lpstr>
      <vt:lpstr>4.8 입력함수와 출력함수</vt:lpstr>
      <vt:lpstr>PowerPoint 프레젠테이션</vt:lpstr>
      <vt:lpstr>4.8.1 input() 함수와 int()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4.8.2 여러가지 문자열 처리 메소드</vt:lpstr>
      <vt:lpstr>PowerPoint 프레젠테이션</vt:lpstr>
      <vt:lpstr>함수와 메소드method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4.9 고급 format()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4.10 문자열의 다양한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4.11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300</cp:revision>
  <dcterms:created xsi:type="dcterms:W3CDTF">2019-07-01T11:22:40Z</dcterms:created>
  <dcterms:modified xsi:type="dcterms:W3CDTF">2024-05-10T02:04:58Z</dcterms:modified>
</cp:coreProperties>
</file>