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1" r:id="rId2"/>
    <p:sldId id="257" r:id="rId3"/>
    <p:sldId id="421" r:id="rId4"/>
    <p:sldId id="343" r:id="rId5"/>
    <p:sldId id="344" r:id="rId6"/>
    <p:sldId id="345" r:id="rId7"/>
    <p:sldId id="346" r:id="rId8"/>
    <p:sldId id="347" r:id="rId9"/>
    <p:sldId id="427" r:id="rId10"/>
    <p:sldId id="349" r:id="rId11"/>
    <p:sldId id="348" r:id="rId12"/>
    <p:sldId id="350" r:id="rId13"/>
    <p:sldId id="351" r:id="rId14"/>
    <p:sldId id="352" r:id="rId15"/>
    <p:sldId id="428" r:id="rId16"/>
    <p:sldId id="353" r:id="rId17"/>
    <p:sldId id="354" r:id="rId18"/>
    <p:sldId id="355" r:id="rId19"/>
    <p:sldId id="357" r:id="rId20"/>
    <p:sldId id="356" r:id="rId21"/>
    <p:sldId id="422" r:id="rId22"/>
    <p:sldId id="423" r:id="rId23"/>
    <p:sldId id="439" r:id="rId24"/>
    <p:sldId id="358" r:id="rId25"/>
    <p:sldId id="429" r:id="rId26"/>
    <p:sldId id="430" r:id="rId27"/>
    <p:sldId id="361" r:id="rId28"/>
    <p:sldId id="362" r:id="rId29"/>
    <p:sldId id="366" r:id="rId30"/>
    <p:sldId id="367" r:id="rId31"/>
    <p:sldId id="431" r:id="rId32"/>
    <p:sldId id="363" r:id="rId33"/>
    <p:sldId id="364" r:id="rId34"/>
    <p:sldId id="365" r:id="rId35"/>
    <p:sldId id="368" r:id="rId36"/>
    <p:sldId id="371" r:id="rId37"/>
    <p:sldId id="372" r:id="rId38"/>
    <p:sldId id="369" r:id="rId39"/>
    <p:sldId id="373" r:id="rId40"/>
    <p:sldId id="374" r:id="rId41"/>
    <p:sldId id="375" r:id="rId42"/>
    <p:sldId id="376" r:id="rId43"/>
    <p:sldId id="432" r:id="rId44"/>
    <p:sldId id="433" r:id="rId45"/>
    <p:sldId id="434" r:id="rId46"/>
    <p:sldId id="370" r:id="rId47"/>
    <p:sldId id="377" r:id="rId48"/>
    <p:sldId id="378" r:id="rId49"/>
    <p:sldId id="379" r:id="rId50"/>
    <p:sldId id="380" r:id="rId51"/>
    <p:sldId id="381" r:id="rId52"/>
    <p:sldId id="382" r:id="rId53"/>
    <p:sldId id="435" r:id="rId54"/>
    <p:sldId id="383" r:id="rId55"/>
    <p:sldId id="384" r:id="rId56"/>
    <p:sldId id="385" r:id="rId57"/>
    <p:sldId id="391" r:id="rId58"/>
    <p:sldId id="388" r:id="rId59"/>
    <p:sldId id="389" r:id="rId60"/>
    <p:sldId id="390" r:id="rId61"/>
    <p:sldId id="392" r:id="rId62"/>
    <p:sldId id="393" r:id="rId63"/>
    <p:sldId id="395" r:id="rId64"/>
    <p:sldId id="394" r:id="rId65"/>
    <p:sldId id="396" r:id="rId66"/>
    <p:sldId id="397" r:id="rId67"/>
    <p:sldId id="398" r:id="rId68"/>
    <p:sldId id="399" r:id="rId69"/>
    <p:sldId id="400" r:id="rId70"/>
    <p:sldId id="401" r:id="rId71"/>
    <p:sldId id="437" r:id="rId72"/>
    <p:sldId id="440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3" clrIdx="0">
    <p:extLst>
      <p:ext uri="{19B8F6BF-5375-455C-9EA6-DF929625EA0E}">
        <p15:presenceInfo xmlns:p15="http://schemas.microsoft.com/office/powerpoint/2012/main" userId="dongup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동규" userId="cebcdd3f-733e-4af1-b963-9742717e494c" providerId="ADAL" clId="{9D47D9C2-294B-43B3-B690-CE3A39D12360}"/>
    <pc:docChg chg="modSld">
      <pc:chgData name="박동규" userId="cebcdd3f-733e-4af1-b963-9742717e494c" providerId="ADAL" clId="{9D47D9C2-294B-43B3-B690-CE3A39D12360}" dt="2021-08-13T10:31:35.069" v="1" actId="1076"/>
      <pc:docMkLst>
        <pc:docMk/>
      </pc:docMkLst>
      <pc:sldChg chg="modSp mod">
        <pc:chgData name="박동규" userId="cebcdd3f-733e-4af1-b963-9742717e494c" providerId="ADAL" clId="{9D47D9C2-294B-43B3-B690-CE3A39D12360}" dt="2021-08-13T10:15:00.640" v="0" actId="14100"/>
        <pc:sldMkLst>
          <pc:docMk/>
          <pc:sldMk cId="1570807444" sldId="348"/>
        </pc:sldMkLst>
        <pc:grpChg chg="mod">
          <ac:chgData name="박동규" userId="cebcdd3f-733e-4af1-b963-9742717e494c" providerId="ADAL" clId="{9D47D9C2-294B-43B3-B690-CE3A39D12360}" dt="2021-08-13T10:15:00.640" v="0" actId="14100"/>
          <ac:grpSpMkLst>
            <pc:docMk/>
            <pc:sldMk cId="1570807444" sldId="348"/>
            <ac:grpSpMk id="8" creationId="{00000000-0000-0000-0000-000000000000}"/>
          </ac:grpSpMkLst>
        </pc:grpChg>
      </pc:sldChg>
      <pc:sldChg chg="modSp mod">
        <pc:chgData name="박동규" userId="cebcdd3f-733e-4af1-b963-9742717e494c" providerId="ADAL" clId="{9D47D9C2-294B-43B3-B690-CE3A39D12360}" dt="2021-08-13T10:31:35.069" v="1" actId="1076"/>
        <pc:sldMkLst>
          <pc:docMk/>
          <pc:sldMk cId="1953174621" sldId="352"/>
        </pc:sldMkLst>
        <pc:picChg chg="mod">
          <ac:chgData name="박동규" userId="cebcdd3f-733e-4af1-b963-9742717e494c" providerId="ADAL" clId="{9D47D9C2-294B-43B3-B690-CE3A39D12360}" dt="2021-08-13T10:31:35.069" v="1" actId="1076"/>
          <ac:picMkLst>
            <pc:docMk/>
            <pc:sldMk cId="1953174621" sldId="352"/>
            <ac:picMk id="2" creationId="{00000000-0000-0000-0000-000000000000}"/>
          </ac:picMkLst>
        </pc:picChg>
      </pc:sldChg>
    </pc:docChg>
  </pc:docChgLst>
  <pc:docChgLst>
    <pc:chgData name="안혜강" userId="98b22b6e-56f4-4429-b5e0-faac91709a9d" providerId="ADAL" clId="{DE6B9A2C-69E9-4907-838C-27139D83D94B}"/>
    <pc:docChg chg="undo modSld">
      <pc:chgData name="안혜강" userId="98b22b6e-56f4-4429-b5e0-faac91709a9d" providerId="ADAL" clId="{DE6B9A2C-69E9-4907-838C-27139D83D94B}" dt="2021-02-26T05:17:27.094" v="14" actId="113"/>
      <pc:docMkLst>
        <pc:docMk/>
      </pc:docMkLst>
      <pc:sldChg chg="modSp">
        <pc:chgData name="안혜강" userId="98b22b6e-56f4-4429-b5e0-faac91709a9d" providerId="ADAL" clId="{DE6B9A2C-69E9-4907-838C-27139D83D94B}" dt="2021-02-26T05:09:59.391" v="1" actId="113"/>
        <pc:sldMkLst>
          <pc:docMk/>
          <pc:sldMk cId="2052784670" sldId="355"/>
        </pc:sldMkLst>
        <pc:graphicFrameChg chg="modGraphic">
          <ac:chgData name="안혜강" userId="98b22b6e-56f4-4429-b5e0-faac91709a9d" providerId="ADAL" clId="{DE6B9A2C-69E9-4907-838C-27139D83D94B}" dt="2021-02-26T05:09:59.391" v="1" actId="113"/>
          <ac:graphicFrameMkLst>
            <pc:docMk/>
            <pc:sldMk cId="2052784670" sldId="355"/>
            <ac:graphicFrameMk id="7" creationId="{00000000-0000-0000-0000-000000000000}"/>
          </ac:graphicFrameMkLst>
        </pc:graphicFrameChg>
      </pc:sldChg>
      <pc:sldChg chg="modSp">
        <pc:chgData name="안혜강" userId="98b22b6e-56f4-4429-b5e0-faac91709a9d" providerId="ADAL" clId="{DE6B9A2C-69E9-4907-838C-27139D83D94B}" dt="2021-02-26T05:11:07.802" v="12" actId="113"/>
        <pc:sldMkLst>
          <pc:docMk/>
          <pc:sldMk cId="96302233" sldId="358"/>
        </pc:sldMkLst>
        <pc:graphicFrameChg chg="modGraphic">
          <ac:chgData name="안혜강" userId="98b22b6e-56f4-4429-b5e0-faac91709a9d" providerId="ADAL" clId="{DE6B9A2C-69E9-4907-838C-27139D83D94B}" dt="2021-02-26T05:11:07.802" v="12" actId="113"/>
          <ac:graphicFrameMkLst>
            <pc:docMk/>
            <pc:sldMk cId="96302233" sldId="358"/>
            <ac:graphicFrameMk id="5" creationId="{00000000-0000-0000-0000-000000000000}"/>
          </ac:graphicFrameMkLst>
        </pc:graphicFrameChg>
      </pc:sldChg>
      <pc:sldChg chg="modSp">
        <pc:chgData name="안혜강" userId="98b22b6e-56f4-4429-b5e0-faac91709a9d" providerId="ADAL" clId="{DE6B9A2C-69E9-4907-838C-27139D83D94B}" dt="2021-02-26T05:17:27.094" v="14" actId="113"/>
        <pc:sldMkLst>
          <pc:docMk/>
          <pc:sldMk cId="4165007769" sldId="383"/>
        </pc:sldMkLst>
        <pc:graphicFrameChg chg="modGraphic">
          <ac:chgData name="안혜강" userId="98b22b6e-56f4-4429-b5e0-faac91709a9d" providerId="ADAL" clId="{DE6B9A2C-69E9-4907-838C-27139D83D94B}" dt="2021-02-26T05:17:27.094" v="14" actId="113"/>
          <ac:graphicFrameMkLst>
            <pc:docMk/>
            <pc:sldMk cId="4165007769" sldId="383"/>
            <ac:graphicFrameMk id="6" creationId="{00000000-0000-0000-0000-000000000000}"/>
          </ac:graphicFrameMkLst>
        </pc:graphicFrameChg>
      </pc:sldChg>
      <pc:sldChg chg="modSp">
        <pc:chgData name="안혜강" userId="98b22b6e-56f4-4429-b5e0-faac91709a9d" providerId="ADAL" clId="{DE6B9A2C-69E9-4907-838C-27139D83D94B}" dt="2021-02-26T05:10:48.851" v="10" actId="113"/>
        <pc:sldMkLst>
          <pc:docMk/>
          <pc:sldMk cId="4099132854" sldId="423"/>
        </pc:sldMkLst>
        <pc:graphicFrameChg chg="modGraphic">
          <ac:chgData name="안혜강" userId="98b22b6e-56f4-4429-b5e0-faac91709a9d" providerId="ADAL" clId="{DE6B9A2C-69E9-4907-838C-27139D83D94B}" dt="2021-02-26T05:10:48.851" v="10" actId="113"/>
          <ac:graphicFrameMkLst>
            <pc:docMk/>
            <pc:sldMk cId="4099132854" sldId="423"/>
            <ac:graphicFrameMk id="6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/>
          </a:p>
          <a:p>
            <a:r>
              <a:rPr lang="en-US" altLang="ko-KR" sz="4000" b="1"/>
              <a:t>5</a:t>
            </a:r>
            <a:r>
              <a:rPr lang="ko-KR" altLang="en-US" sz="4000" b="1"/>
              <a:t>장 리스트</a:t>
            </a:r>
          </a:p>
        </p:txBody>
      </p:sp>
    </p:spTree>
    <p:extLst>
      <p:ext uri="{BB962C8B-B14F-4D97-AF65-F5344CB8AC3E}">
        <p14:creationId xmlns:p14="http://schemas.microsoft.com/office/powerpoint/2010/main" val="320107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5.2 </a:t>
            </a:r>
            <a:r>
              <a:rPr lang="ko-KR" altLang="en-US"/>
              <a:t>리스트의 인덱스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리스트</a:t>
            </a:r>
            <a:r>
              <a:rPr lang="en-US" altLang="ko-KR" b="1" baseline="30000">
                <a:solidFill>
                  <a:schemeClr val="accent5"/>
                </a:solidFill>
              </a:rPr>
              <a:t>list</a:t>
            </a:r>
          </a:p>
          <a:p>
            <a:pPr lvl="1"/>
            <a:r>
              <a:rPr lang="ko-KR" altLang="en-US"/>
              <a:t>여러개의 항목을 포함할 수 있는 파이썬 자료구조로 내부 항목을 교체할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또한 저장된 항목들 중 필요한 값을 추출하는 기능을 지원한다</a:t>
            </a:r>
            <a:endParaRPr lang="en-US" altLang="ko-KR"/>
          </a:p>
          <a:p>
            <a:r>
              <a:rPr lang="ko-KR" altLang="en-US"/>
              <a:t>인덱스</a:t>
            </a:r>
            <a:r>
              <a:rPr lang="en-US" altLang="ko-KR" b="1" baseline="30000">
                <a:solidFill>
                  <a:schemeClr val="accent5"/>
                </a:solidFill>
              </a:rPr>
              <a:t>index</a:t>
            </a:r>
          </a:p>
          <a:p>
            <a:pPr lvl="1"/>
            <a:r>
              <a:rPr lang="ko-KR" altLang="en-US"/>
              <a:t>리스트의 항목 값을 가리키는 숫자</a:t>
            </a:r>
            <a:endParaRPr lang="en-US" altLang="ko-KR"/>
          </a:p>
          <a:p>
            <a:pPr lvl="1"/>
            <a:r>
              <a:rPr lang="en-US" altLang="ko-KR"/>
              <a:t>n</a:t>
            </a:r>
            <a:r>
              <a:rPr lang="ko-KR" altLang="en-US"/>
              <a:t>개의 항목을 가진 리스트의 인덱스는 </a:t>
            </a:r>
            <a:r>
              <a:rPr lang="en-US" altLang="ko-KR"/>
              <a:t>0</a:t>
            </a:r>
            <a:r>
              <a:rPr lang="ko-KR" altLang="en-US"/>
              <a:t>부터 </a:t>
            </a:r>
            <a:r>
              <a:rPr lang="en-US" altLang="ko-KR"/>
              <a:t>n-1 </a:t>
            </a:r>
            <a:r>
              <a:rPr lang="ko-KR" altLang="en-US"/>
              <a:t>까지 증가</a:t>
            </a:r>
            <a:endParaRPr lang="en-US" altLang="ko-KR"/>
          </a:p>
          <a:p>
            <a:r>
              <a:rPr lang="ko-KR" altLang="en-US"/>
              <a:t>인덱싱</a:t>
            </a:r>
            <a:r>
              <a:rPr lang="en-US" altLang="ko-KR" b="1" baseline="30000">
                <a:solidFill>
                  <a:schemeClr val="accent5"/>
                </a:solidFill>
              </a:rPr>
              <a:t>indexing</a:t>
            </a:r>
          </a:p>
          <a:p>
            <a:pPr lvl="1"/>
            <a:r>
              <a:rPr lang="ko-KR" altLang="en-US"/>
              <a:t>항목의 인덱스를 이용하여 </a:t>
            </a:r>
            <a:r>
              <a:rPr lang="ko-KR" altLang="en-US" err="1"/>
              <a:t>자료값에</a:t>
            </a:r>
            <a:r>
              <a:rPr lang="ko-KR" altLang="en-US"/>
              <a:t> 접근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315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내용 개체 틀 2"/>
          <p:cNvSpPr txBox="1">
            <a:spLocks/>
          </p:cNvSpPr>
          <p:nvPr/>
        </p:nvSpPr>
        <p:spPr>
          <a:xfrm>
            <a:off x="838200" y="15435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리스트에서 항목 위치는 </a:t>
            </a:r>
            <a:r>
              <a:rPr lang="ko-KR" altLang="en-US">
                <a:solidFill>
                  <a:schemeClr val="accent5"/>
                </a:solidFill>
              </a:rPr>
              <a:t>제일 첫 항목의 인덱스가 </a:t>
            </a:r>
            <a:r>
              <a:rPr lang="en-US" altLang="ko-KR">
                <a:solidFill>
                  <a:schemeClr val="accent5"/>
                </a:solidFill>
              </a:rPr>
              <a:t>0</a:t>
            </a:r>
            <a:r>
              <a:rPr lang="ko-KR" altLang="en-US"/>
              <a:t>이 되며 마지막 항목은 </a:t>
            </a:r>
            <a:r>
              <a:rPr lang="en-US" altLang="ko-KR"/>
              <a:t>n-1</a:t>
            </a:r>
            <a:endParaRPr lang="ko-KR" altLang="en-US"/>
          </a:p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950" y="107743"/>
            <a:ext cx="10515600" cy="1325563"/>
          </a:xfrm>
        </p:spPr>
        <p:txBody>
          <a:bodyPr/>
          <a:lstStyle/>
          <a:p>
            <a:r>
              <a:rPr lang="en-US" altLang="ko-KR" err="1"/>
              <a:t>n_list</a:t>
            </a:r>
            <a:r>
              <a:rPr lang="en-US" altLang="ko-KR"/>
              <a:t> </a:t>
            </a:r>
            <a:r>
              <a:rPr lang="ko-KR" altLang="en-US"/>
              <a:t>리스트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24596" y="3591630"/>
            <a:ext cx="14236292" cy="53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945550" y="2591322"/>
            <a:ext cx="4892082" cy="2955463"/>
            <a:chOff x="2561449" y="1340768"/>
            <a:chExt cx="4890871" cy="2873238"/>
          </a:xfrm>
        </p:grpSpPr>
        <p:sp>
          <p:nvSpPr>
            <p:cNvPr id="9" name="직사각형 8"/>
            <p:cNvSpPr/>
            <p:nvPr/>
          </p:nvSpPr>
          <p:spPr>
            <a:xfrm>
              <a:off x="3563888" y="1340768"/>
              <a:ext cx="648072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[0]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11960" y="1340768"/>
              <a:ext cx="648072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[1]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0032" y="1340768"/>
              <a:ext cx="648072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[2]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08104" y="1340768"/>
              <a:ext cx="648072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[3]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56176" y="1340768"/>
              <a:ext cx="648072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[4]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04248" y="1340768"/>
              <a:ext cx="648072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[5]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61449" y="1779472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err="1">
                  <a:latin typeface="D2Coding" panose="020B0609020101020101" pitchFamily="49" charset="-127"/>
                  <a:ea typeface="D2Coding" panose="020B0609020101020101" pitchFamily="49" charset="-127"/>
                </a:rPr>
                <a:t>n_list</a:t>
              </a:r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 = </a:t>
              </a:r>
              <a:endParaRPr lang="ko-KR" altLang="en-US" sz="16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3888" y="1772816"/>
              <a:ext cx="6480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2">
                      <a:lumMod val="75000"/>
                    </a:schemeClr>
                  </a:solidFill>
                </a:rPr>
                <a:t>11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11960" y="1772816"/>
              <a:ext cx="6480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2">
                      <a:lumMod val="75000"/>
                    </a:schemeClr>
                  </a:solidFill>
                </a:rPr>
                <a:t>22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860032" y="1772816"/>
              <a:ext cx="6480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2">
                      <a:lumMod val="75000"/>
                    </a:schemeClr>
                  </a:solidFill>
                </a:rPr>
                <a:t>33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08104" y="1772816"/>
              <a:ext cx="6480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2">
                      <a:lumMod val="75000"/>
                    </a:schemeClr>
                  </a:solidFill>
                </a:rPr>
                <a:t>44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156176" y="1772816"/>
              <a:ext cx="6480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2">
                      <a:lumMod val="75000"/>
                    </a:schemeClr>
                  </a:solidFill>
                </a:rPr>
                <a:t>55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04248" y="1772816"/>
              <a:ext cx="6480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2">
                      <a:lumMod val="75000"/>
                    </a:schemeClr>
                  </a:solidFill>
                </a:rPr>
                <a:t>66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66633" y="1387514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index</a:t>
              </a:r>
              <a:endParaRPr lang="ko-KR" altLang="en-US" sz="16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27784" y="2348880"/>
              <a:ext cx="1620957" cy="1865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1600" err="1">
                  <a:latin typeface="D2Coding" panose="020B0609020101020101" pitchFamily="49" charset="-127"/>
                  <a:ea typeface="D2Coding" panose="020B0609020101020101" pitchFamily="49" charset="-127"/>
                </a:rPr>
                <a:t>n_list</a:t>
              </a:r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[0] = 11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600" err="1">
                  <a:latin typeface="D2Coding" panose="020B0609020101020101" pitchFamily="49" charset="-127"/>
                  <a:ea typeface="D2Coding" panose="020B0609020101020101" pitchFamily="49" charset="-127"/>
                </a:rPr>
                <a:t>n_list</a:t>
              </a:r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[1] = 22</a:t>
              </a:r>
              <a:endParaRPr lang="ko-KR" altLang="en-US" sz="160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600" err="1">
                  <a:latin typeface="D2Coding" panose="020B0609020101020101" pitchFamily="49" charset="-127"/>
                  <a:ea typeface="D2Coding" panose="020B0609020101020101" pitchFamily="49" charset="-127"/>
                </a:rPr>
                <a:t>n_list</a:t>
              </a:r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[2] = 33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600" err="1">
                  <a:latin typeface="D2Coding" panose="020B0609020101020101" pitchFamily="49" charset="-127"/>
                  <a:ea typeface="D2Coding" panose="020B0609020101020101" pitchFamily="49" charset="-127"/>
                </a:rPr>
                <a:t>n_list</a:t>
              </a:r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[3] = 44</a:t>
              </a:r>
              <a:endParaRPr lang="ko-KR" altLang="en-US" sz="160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600" err="1">
                  <a:latin typeface="D2Coding" panose="020B0609020101020101" pitchFamily="49" charset="-127"/>
                  <a:ea typeface="D2Coding" panose="020B0609020101020101" pitchFamily="49" charset="-127"/>
                </a:rPr>
                <a:t>n_list</a:t>
              </a:r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[4] = 55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600" err="1">
                  <a:latin typeface="D2Coding" panose="020B0609020101020101" pitchFamily="49" charset="-127"/>
                  <a:ea typeface="D2Coding" panose="020B0609020101020101" pitchFamily="49" charset="-127"/>
                </a:rPr>
                <a:t>n_list</a:t>
              </a:r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[5] = 66</a:t>
              </a:r>
              <a:endParaRPr lang="ko-KR" altLang="en-US" sz="16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02154"/>
              </p:ext>
            </p:extLst>
          </p:nvPr>
        </p:nvGraphicFramePr>
        <p:xfrm>
          <a:off x="804950" y="2555577"/>
          <a:ext cx="6140599" cy="3934364"/>
        </p:xfrm>
        <a:graphic>
          <a:graphicData uri="http://schemas.openxmlformats.org/drawingml/2006/table">
            <a:tbl>
              <a:tblPr/>
              <a:tblGrid>
                <a:gridCol w="6140599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081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6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원소를 가지는 리스트 만들기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7835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[11, 22, 33, 44, 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[11, 22, 33, 44, 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len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요소의 개수를 구하는 함수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[0]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첫 번째 항목의 인덱스는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0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이다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[1]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두 번째 항목의 인덱스는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이다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80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721822" y="5122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인덱스 값에 최대 인덱스 값보다 더 큰 값을 넣으면 안 됨</a:t>
            </a:r>
            <a:endParaRPr lang="en-US" altLang="ko-KR"/>
          </a:p>
          <a:p>
            <a:r>
              <a:rPr lang="ko-KR" altLang="en-US"/>
              <a:t>최대 인덱스는 </a:t>
            </a:r>
            <a:r>
              <a:rPr lang="en-US" altLang="ko-KR" err="1"/>
              <a:t>len</a:t>
            </a:r>
            <a:r>
              <a:rPr lang="en-US" altLang="ko-KR"/>
              <a:t>(</a:t>
            </a:r>
            <a:r>
              <a:rPr lang="en-US" altLang="ko-KR" err="1"/>
              <a:t>n_list</a:t>
            </a:r>
            <a:r>
              <a:rPr lang="en-US" altLang="ko-KR"/>
              <a:t>)-1</a:t>
            </a:r>
            <a:endParaRPr lang="ko-KR" altLang="en-US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40925"/>
              </p:ext>
            </p:extLst>
          </p:nvPr>
        </p:nvGraphicFramePr>
        <p:xfrm>
          <a:off x="721822" y="1647845"/>
          <a:ext cx="9182102" cy="276699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인덱스를 통한 요소의 접근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[11, 22, 33, 44, 55, 66]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6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개의 요소를 가진 리스트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[5]                     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여섯 번째 요소 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66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[6]                     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일곱 번째 요소 값은 존재하지 않음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IndexError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list index out of range</a:t>
                      </a:r>
                      <a:endParaRPr lang="en-US" sz="1600" kern="0" spc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92"/>
          <a:stretch/>
        </p:blipFill>
        <p:spPr>
          <a:xfrm>
            <a:off x="721822" y="4584667"/>
            <a:ext cx="8574060" cy="17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8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음수 인덱스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05386"/>
              </p:ext>
            </p:extLst>
          </p:nvPr>
        </p:nvGraphicFramePr>
        <p:xfrm>
          <a:off x="838200" y="1690688"/>
          <a:ext cx="9182102" cy="3157135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음수 인덱스 사용법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[11, 22, 33, 44, 55, 66]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[-1]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마지막 요소 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66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[-2]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[-3]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44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14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8" y="478963"/>
            <a:ext cx="10515600" cy="4351338"/>
          </a:xfrm>
        </p:spPr>
        <p:txBody>
          <a:bodyPr/>
          <a:lstStyle/>
          <a:p>
            <a:r>
              <a:rPr lang="ko-KR" altLang="en-US"/>
              <a:t>리스트의 제일 마지막 원소의 항목은 </a:t>
            </a:r>
            <a:r>
              <a:rPr lang="en-US" altLang="ko-KR"/>
              <a:t>[-1 + </a:t>
            </a:r>
            <a:r>
              <a:rPr lang="en-US" altLang="ko-KR" err="1"/>
              <a:t>len</a:t>
            </a:r>
            <a:r>
              <a:rPr lang="en-US" altLang="ko-KR"/>
              <a:t>(</a:t>
            </a:r>
            <a:r>
              <a:rPr lang="en-US" altLang="ko-KR" err="1"/>
              <a:t>n_list</a:t>
            </a:r>
            <a:r>
              <a:rPr lang="en-US" altLang="ko-KR"/>
              <a:t>)]</a:t>
            </a:r>
          </a:p>
          <a:p>
            <a:r>
              <a:rPr lang="ko-KR" altLang="en-US"/>
              <a:t>첫 항목은 </a:t>
            </a:r>
            <a:r>
              <a:rPr lang="en-US" altLang="ko-KR"/>
              <a:t>[-</a:t>
            </a:r>
            <a:r>
              <a:rPr lang="en-US" altLang="ko-KR" err="1"/>
              <a:t>len</a:t>
            </a:r>
            <a:r>
              <a:rPr lang="en-US" altLang="ko-KR"/>
              <a:t>(</a:t>
            </a:r>
            <a:r>
              <a:rPr lang="en-US" altLang="ko-KR" err="1"/>
              <a:t>n_list</a:t>
            </a:r>
            <a:r>
              <a:rPr lang="en-US" altLang="ko-KR"/>
              <a:t>) + </a:t>
            </a:r>
            <a:r>
              <a:rPr lang="en-US" altLang="ko-KR" err="1"/>
              <a:t>len</a:t>
            </a:r>
            <a:r>
              <a:rPr lang="en-US" altLang="ko-KR"/>
              <a:t>(</a:t>
            </a:r>
            <a:r>
              <a:rPr lang="en-US" altLang="ko-KR" err="1"/>
              <a:t>n_list</a:t>
            </a:r>
            <a:r>
              <a:rPr lang="en-US" altLang="ko-KR"/>
              <a:t>)]=[0]</a:t>
            </a:r>
          </a:p>
          <a:p>
            <a:r>
              <a:rPr lang="ko-KR" altLang="en-US"/>
              <a:t>파이썬 리스트는 음수 인덱스를 이용하여 원소들을 참조 가능</a:t>
            </a:r>
            <a:endParaRPr lang="en-US" altLang="ko-KR"/>
          </a:p>
          <a:p>
            <a:r>
              <a:rPr lang="ko-KR" altLang="en-US"/>
              <a:t>제일 마지막 </a:t>
            </a:r>
            <a:r>
              <a:rPr lang="ko-KR" altLang="en-US" err="1"/>
              <a:t>원소로부터</a:t>
            </a:r>
            <a:r>
              <a:rPr lang="ko-KR" altLang="en-US"/>
              <a:t> </a:t>
            </a:r>
            <a:r>
              <a:rPr lang="en-US" altLang="ko-KR"/>
              <a:t>-1, -2, -3</a:t>
            </a:r>
            <a:r>
              <a:rPr lang="ko-KR" altLang="en-US"/>
              <a:t>과 같이 </a:t>
            </a:r>
            <a:r>
              <a:rPr lang="en-US" altLang="ko-KR"/>
              <a:t>-1</a:t>
            </a:r>
            <a:r>
              <a:rPr lang="ko-KR" altLang="en-US"/>
              <a:t>씩 감소하면서 인덱싱</a:t>
            </a:r>
          </a:p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27068" y="2427316"/>
            <a:ext cx="19846125" cy="59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591" y="2684542"/>
            <a:ext cx="5569836" cy="386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3217" y="170812"/>
            <a:ext cx="6030438" cy="6687188"/>
            <a:chOff x="2568813" y="-654472"/>
            <a:chExt cx="6696480" cy="742576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8813" y="-654472"/>
              <a:ext cx="6685832" cy="51354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269" y="4481022"/>
              <a:ext cx="6677024" cy="2290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903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0845"/>
            <a:ext cx="10515600" cy="1325563"/>
          </a:xfrm>
        </p:spPr>
        <p:txBody>
          <a:bodyPr/>
          <a:lstStyle/>
          <a:p>
            <a:r>
              <a:rPr lang="en-US" altLang="ko-KR"/>
              <a:t>5.3 </a:t>
            </a:r>
            <a:r>
              <a:rPr lang="ko-KR" altLang="en-US"/>
              <a:t>리스트의 항목의 추가와 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21345"/>
            <a:ext cx="10515600" cy="4351338"/>
          </a:xfrm>
        </p:spPr>
        <p:txBody>
          <a:bodyPr/>
          <a:lstStyle/>
          <a:p>
            <a:r>
              <a:rPr lang="ko-KR" altLang="en-US"/>
              <a:t>기존의 리스트에 원하는 항목을 추가 또는 삭제 가능</a:t>
            </a:r>
          </a:p>
          <a:p>
            <a:r>
              <a:rPr lang="en-US" altLang="ko-KR"/>
              <a:t>append() </a:t>
            </a:r>
            <a:r>
              <a:rPr lang="ko-KR" altLang="en-US" err="1"/>
              <a:t>메소드</a:t>
            </a:r>
            <a:endParaRPr lang="en-US" altLang="ko-KR"/>
          </a:p>
          <a:p>
            <a:pPr lvl="1"/>
            <a:r>
              <a:rPr lang="ko-KR" altLang="en-US"/>
              <a:t>이미 존재하는 리스트의 끝에 새로운 항목을 삽입하는 기능</a:t>
            </a:r>
          </a:p>
          <a:p>
            <a:pPr lvl="1"/>
            <a:endParaRPr lang="ko-KR" altLang="en-US"/>
          </a:p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033429"/>
              </p:ext>
            </p:extLst>
          </p:nvPr>
        </p:nvGraphicFramePr>
        <p:xfrm>
          <a:off x="838200" y="3106441"/>
          <a:ext cx="9182102" cy="3547279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append() </a:t>
                      </a: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메소드를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사용한 항목의 추가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['a', 'b', 'c', 'd', 'e']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a_list.append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('f')           </a:t>
                      </a:r>
                      <a:r>
                        <a:rPr 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'f'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항목 추가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endParaRPr lang="en-US" sz="1600" kern="120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['a', 'b', 'c', 'd', 'e', 'f']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[10, 20, 30, 40]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n_list.append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(50)            </a:t>
                      </a:r>
                      <a:r>
                        <a:rPr 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50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항목 추가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endParaRPr lang="en-US" sz="1600" kern="120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20, 30, 40, 50]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79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리스트내의</a:t>
            </a:r>
            <a:r>
              <a:rPr lang="ko-KR" altLang="en-US" sz="4800"/>
              <a:t> 항목을 지우는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파이썬의</a:t>
            </a:r>
            <a:r>
              <a:rPr lang="ko-KR" altLang="en-US"/>
              <a:t> 키워드 </a:t>
            </a:r>
            <a:r>
              <a:rPr lang="en-US" altLang="ko-KR"/>
              <a:t>del</a:t>
            </a:r>
            <a:r>
              <a:rPr lang="ko-KR" altLang="en-US"/>
              <a:t> 사용</a:t>
            </a:r>
            <a:r>
              <a:rPr lang="en-US" altLang="ko-KR"/>
              <a:t>(</a:t>
            </a:r>
            <a:r>
              <a:rPr lang="ko-KR" altLang="en-US"/>
              <a:t>명령어임</a:t>
            </a:r>
            <a:r>
              <a:rPr lang="en-US" altLang="ko-KR"/>
              <a:t>)</a:t>
            </a:r>
          </a:p>
          <a:p>
            <a:endParaRPr lang="ko-KR" altLang="en-US"/>
          </a:p>
          <a:p>
            <a:r>
              <a:rPr lang="ko-KR" altLang="en-US"/>
              <a:t>리스트 클래스에 있는 </a:t>
            </a:r>
            <a:r>
              <a:rPr lang="en-US" altLang="ko-KR"/>
              <a:t>remove() </a:t>
            </a:r>
            <a:r>
              <a:rPr lang="ko-KR" altLang="en-US"/>
              <a:t>라는 </a:t>
            </a:r>
            <a:r>
              <a:rPr lang="ko-KR" altLang="en-US" err="1"/>
              <a:t>메소드</a:t>
            </a:r>
            <a:r>
              <a:rPr lang="ko-KR" altLang="en-US"/>
              <a:t> 사용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pop() </a:t>
            </a:r>
            <a:r>
              <a:rPr lang="ko-KR" altLang="en-US" err="1"/>
              <a:t>메소드를</a:t>
            </a:r>
            <a:r>
              <a:rPr lang="ko-KR" altLang="en-US"/>
              <a:t> 사용</a:t>
            </a:r>
            <a:endParaRPr lang="en-US" altLang="ko-KR"/>
          </a:p>
          <a:p>
            <a:pPr lvl="1"/>
            <a:r>
              <a:rPr lang="ko-KR" altLang="en-US"/>
              <a:t>리스트의 특정 위치에 있는 항목을 삭제함과 동시에 이 항목을 반환</a:t>
            </a:r>
          </a:p>
          <a:p>
            <a:pPr lvl="1"/>
            <a:endParaRPr lang="ko-KR" altLang="en-US"/>
          </a:p>
          <a:p>
            <a:endParaRPr lang="ko-KR" altLang="en-US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989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949" y="212207"/>
            <a:ext cx="10515600" cy="1325563"/>
          </a:xfrm>
        </p:spPr>
        <p:txBody>
          <a:bodyPr/>
          <a:lstStyle/>
          <a:p>
            <a:r>
              <a:rPr lang="en-US" altLang="ko-KR"/>
              <a:t>del </a:t>
            </a:r>
            <a:r>
              <a:rPr lang="ko-KR" altLang="en-US"/>
              <a:t>키워드로 삭제하는 방법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899390" y="2246189"/>
            <a:ext cx="3722716" cy="3523375"/>
          </a:xfrm>
        </p:spPr>
        <p:txBody>
          <a:bodyPr>
            <a:normAutofit/>
          </a:bodyPr>
          <a:lstStyle/>
          <a:p>
            <a:r>
              <a:rPr lang="ko-KR" altLang="en-US" b="1"/>
              <a:t>지정된 인덱스</a:t>
            </a:r>
            <a:r>
              <a:rPr lang="ko-KR" altLang="en-US"/>
              <a:t>에 위치한 항목을 삭제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 44</a:t>
            </a:r>
            <a:r>
              <a:rPr lang="ko-KR" altLang="en-US"/>
              <a:t>와 같은 방법으로 삭제할 수 없다</a:t>
            </a:r>
          </a:p>
          <a:p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57968"/>
              </p:ext>
            </p:extLst>
          </p:nvPr>
        </p:nvGraphicFramePr>
        <p:xfrm>
          <a:off x="804949" y="1272139"/>
          <a:ext cx="7035545" cy="2917500"/>
        </p:xfrm>
        <a:graphic>
          <a:graphicData uri="http://schemas.openxmlformats.org/drawingml/2006/table">
            <a:tbl>
              <a:tblPr/>
              <a:tblGrid>
                <a:gridCol w="703554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5-1 : del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명령어를 통한 리스트의 항목 삭제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list_del_ex.py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[11, 22, 33, 44, 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전체 항목 출력</a:t>
                      </a:r>
                      <a:endParaRPr lang="en-US" altLang="ko-KR" sz="1600" kern="120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120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del 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[3]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네 번째 항목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(44)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삭제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804949" y="4331423"/>
            <a:ext cx="6085243" cy="1200097"/>
            <a:chOff x="5261709" y="4001171"/>
            <a:chExt cx="6085243" cy="1200097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1171"/>
              <a:ext cx="6085243" cy="1200097"/>
              <a:chOff x="5586057" y="3914707"/>
              <a:chExt cx="6085243" cy="1200097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28293"/>
                <a:ext cx="6085243" cy="78651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261709" y="4410218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[11, 22, 33, 44, 55, 66]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[11, 22, 33, 55, 66]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78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949" y="114931"/>
            <a:ext cx="10515600" cy="1325563"/>
          </a:xfrm>
        </p:spPr>
        <p:txBody>
          <a:bodyPr/>
          <a:lstStyle/>
          <a:p>
            <a:r>
              <a:rPr lang="en-US" altLang="ko-KR"/>
              <a:t>remove </a:t>
            </a:r>
            <a:r>
              <a:rPr lang="ko-KR" altLang="en-US" err="1"/>
              <a:t>메소드로</a:t>
            </a:r>
            <a:r>
              <a:rPr lang="ko-KR" altLang="en-US"/>
              <a:t> 삭제하는 방법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002099" y="1529590"/>
            <a:ext cx="3722716" cy="4351338"/>
          </a:xfrm>
        </p:spPr>
        <p:txBody>
          <a:bodyPr>
            <a:normAutofit/>
          </a:bodyPr>
          <a:lstStyle/>
          <a:p>
            <a:pPr fontAlgn="base"/>
            <a:r>
              <a:rPr lang="en-US" altLang="ko-KR"/>
              <a:t>list</a:t>
            </a:r>
            <a:r>
              <a:rPr lang="ko-KR" altLang="en-US"/>
              <a:t>가 가진 </a:t>
            </a:r>
            <a:r>
              <a:rPr lang="ko-KR" altLang="en-US" err="1"/>
              <a:t>메소드로</a:t>
            </a:r>
            <a:r>
              <a:rPr lang="ko-KR" altLang="en-US"/>
              <a:t> </a:t>
            </a:r>
            <a:r>
              <a:rPr lang="ko-KR" altLang="en-US" b="1"/>
              <a:t>특정한 값</a:t>
            </a:r>
            <a:r>
              <a:rPr lang="ko-KR" altLang="en-US"/>
              <a:t>을 리스트의 항목에서 삭제</a:t>
            </a:r>
            <a:endParaRPr lang="en-US" altLang="ko-KR"/>
          </a:p>
          <a:p>
            <a:pPr fontAlgn="base"/>
            <a:r>
              <a:rPr lang="en-US" altLang="ko-KR"/>
              <a:t>.remove(44) </a:t>
            </a:r>
            <a:r>
              <a:rPr lang="ko-KR" altLang="en-US"/>
              <a:t>와 같은 방법을 사용할 수 있다</a:t>
            </a:r>
          </a:p>
          <a:p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72316"/>
              </p:ext>
            </p:extLst>
          </p:nvPr>
        </p:nvGraphicFramePr>
        <p:xfrm>
          <a:off x="804950" y="1255270"/>
          <a:ext cx="6938268" cy="2917500"/>
        </p:xfrm>
        <a:graphic>
          <a:graphicData uri="http://schemas.openxmlformats.org/drawingml/2006/table">
            <a:tbl>
              <a:tblPr/>
              <a:tblGrid>
                <a:gridCol w="6938268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5-2 : remove() </a:t>
                      </a: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메소드를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이용한 리스트의 항목 삭제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list_remove_ex1.py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[11, 22, 33, 44, 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n_list.remove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(44)  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44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라는 값을 가진 항목 삭제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804949" y="4549808"/>
            <a:ext cx="6085243" cy="1212990"/>
            <a:chOff x="5261709" y="4001171"/>
            <a:chExt cx="6085243" cy="1376702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1171"/>
              <a:ext cx="6085243" cy="1376702"/>
              <a:chOff x="5586057" y="3914707"/>
              <a:chExt cx="6085243" cy="1376702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36274"/>
                <a:ext cx="6085243" cy="95513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261709" y="4422737"/>
              <a:ext cx="5539047" cy="791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[11, 22, 33, 44, 55, 66]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[11, 22, 33, 55, 66]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31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899081" y="517586"/>
            <a:ext cx="11054621" cy="5777447"/>
            <a:chOff x="1043098" y="4462353"/>
            <a:chExt cx="6985286" cy="1832681"/>
          </a:xfrm>
        </p:grpSpPr>
        <p:sp>
          <p:nvSpPr>
            <p:cNvPr id="13" name="모서리가 둥근 직사각형 2"/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직사각형 23"/>
              <p:cNvSpPr>
                <a:spLocks noChangeArrowheads="1"/>
              </p:cNvSpPr>
              <p:nvPr/>
            </p:nvSpPr>
            <p:spPr bwMode="auto">
              <a:xfrm>
                <a:off x="859284" y="2856461"/>
                <a:ext cx="6696744" cy="1025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/>
                  <a:t>리스트 </a:t>
                </a:r>
                <a:r>
                  <a:rPr lang="ko-KR" altLang="en-US" sz="1600" spc="-100" err="1"/>
                  <a:t>자료형의</a:t>
                </a:r>
                <a:r>
                  <a:rPr lang="ko-KR" altLang="en-US" sz="1600" spc="-100"/>
                  <a:t> 필요성과 개념에 대해서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/>
                  <a:t>리스트의 인덱싱을 비롯한 기본적인 사용법에 대해 이해하고 활용할 수 있다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/>
                  <a:t>리스트의 연산에 대해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/>
                  <a:t>리스트의 다양한 기능을 </a:t>
                </a:r>
                <a:r>
                  <a:rPr lang="ko-KR" altLang="en-US" sz="1600" spc="-100" err="1"/>
                  <a:t>내장함수를</a:t>
                </a:r>
                <a:r>
                  <a:rPr lang="ko-KR" altLang="en-US" sz="1600" spc="-100"/>
                  <a:t> 이용하여 활용할 수 있다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/>
                  <a:t>for </a:t>
                </a:r>
                <a:r>
                  <a:rPr lang="ko-KR" altLang="en-US" sz="1600" spc="-100" err="1"/>
                  <a:t>반복문을</a:t>
                </a:r>
                <a:r>
                  <a:rPr lang="ko-KR" altLang="en-US" sz="1600" spc="-100"/>
                  <a:t> 이용하여 리스트의 원소를 순회하는 방법을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/>
                  <a:t>리스트에서 제공하는 여러 </a:t>
                </a:r>
                <a:r>
                  <a:rPr lang="ko-KR" altLang="en-US" sz="1600" spc="-100" err="1"/>
                  <a:t>메소드들을</a:t>
                </a:r>
                <a:r>
                  <a:rPr lang="ko-KR" altLang="en-US" sz="1600" spc="-100"/>
                  <a:t> 활용해 본다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/>
                  <a:t>리스트의 </a:t>
                </a:r>
                <a:r>
                  <a:rPr lang="ko-KR" altLang="en-US" sz="1600" spc="-100" err="1"/>
                  <a:t>슬라이싱을</a:t>
                </a:r>
                <a:r>
                  <a:rPr lang="ko-KR" altLang="en-US" sz="1600" spc="-100"/>
                  <a:t> 통해 필요한 데이터를 추출할 수 있다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/>
                  <a:t>다양한 </a:t>
                </a:r>
                <a:r>
                  <a:rPr lang="ko-KR" altLang="en-US" sz="1600" spc="-100" err="1"/>
                  <a:t>슬라이싱</a:t>
                </a:r>
                <a:r>
                  <a:rPr lang="ko-KR" altLang="en-US" sz="1600" spc="-100"/>
                  <a:t> 방법을 사용할 수 있다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/>
                  <a:t>리스트와 </a:t>
                </a:r>
                <a:r>
                  <a:rPr lang="ko-KR" altLang="en-US" sz="1600" spc="-100" err="1"/>
                  <a:t>튜플</a:t>
                </a:r>
                <a:r>
                  <a:rPr lang="en-US" altLang="ko-KR" sz="1600" spc="-100"/>
                  <a:t>, </a:t>
                </a:r>
                <a:r>
                  <a:rPr lang="ko-KR" altLang="en-US" sz="1600" spc="-100"/>
                  <a:t>문자열 등 다양한 </a:t>
                </a:r>
                <a:r>
                  <a:rPr lang="ko-KR" altLang="en-US" sz="1600" spc="-100" err="1"/>
                  <a:t>자료형에도</a:t>
                </a:r>
                <a:r>
                  <a:rPr lang="ko-KR" altLang="en-US" sz="1600" spc="-100"/>
                  <a:t> </a:t>
                </a:r>
                <a:r>
                  <a:rPr lang="ko-KR" altLang="en-US" sz="1600" spc="-100" err="1"/>
                  <a:t>슬라이싱을</a:t>
                </a:r>
                <a:r>
                  <a:rPr lang="ko-KR" altLang="en-US" sz="1600" spc="-100"/>
                  <a:t> 적용할 수 있다</a:t>
                </a:r>
                <a:r>
                  <a:rPr lang="en-US" altLang="ko-KR" sz="1600" spc="-10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52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1933"/>
            <a:ext cx="10515600" cy="1325563"/>
          </a:xfrm>
        </p:spPr>
        <p:txBody>
          <a:bodyPr/>
          <a:lstStyle/>
          <a:p>
            <a:r>
              <a:rPr lang="en-US" altLang="ko-KR"/>
              <a:t>remove </a:t>
            </a:r>
            <a:r>
              <a:rPr lang="ko-KR" altLang="en-US" err="1"/>
              <a:t>메소드의</a:t>
            </a:r>
            <a:r>
              <a:rPr lang="ko-KR" altLang="en-US"/>
              <a:t> 문제점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22083"/>
              </p:ext>
            </p:extLst>
          </p:nvPr>
        </p:nvGraphicFramePr>
        <p:xfrm>
          <a:off x="838200" y="1447496"/>
          <a:ext cx="8015664" cy="2944204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3361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5-3 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내부에 존재하지 않는 항목을 삭제하는 경우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list_remove_ex2.py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9765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 = [11, 22, 33, 44, 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print(n_list)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n_list.remove(88)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print(n_list)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838200" y="4669612"/>
            <a:ext cx="5753793" cy="1398680"/>
            <a:chOff x="5261709" y="4001171"/>
            <a:chExt cx="6085243" cy="1376854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1171"/>
              <a:ext cx="6085243" cy="1376854"/>
              <a:chOff x="5586057" y="3914707"/>
              <a:chExt cx="6085243" cy="1376854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36273"/>
                <a:ext cx="6085243" cy="95528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400502" y="4464183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...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ValueError</a:t>
              </a:r>
              <a:r>
                <a:rPr lang="en-US" altLang="ko-KR" sz="1600" ker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list.remove</a:t>
              </a:r>
              <a:r>
                <a:rPr lang="en-US" altLang="ko-KR" sz="1600" ker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(x): x not in list</a:t>
              </a:r>
              <a:endParaRPr lang="ko-KR" altLang="en-US" sz="1600" ker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3" name="폭발 1 12"/>
          <p:cNvSpPr/>
          <p:nvPr/>
        </p:nvSpPr>
        <p:spPr>
          <a:xfrm>
            <a:off x="7441781" y="3714751"/>
            <a:ext cx="4424346" cy="218288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존재하지 않는 항목을 </a:t>
            </a:r>
            <a:r>
              <a:rPr lang="en-US" altLang="ko-KR"/>
              <a:t>remove()</a:t>
            </a:r>
            <a:r>
              <a:rPr lang="ko-KR" altLang="en-US"/>
              <a:t>로 삭제하면 오류가 발생</a:t>
            </a:r>
          </a:p>
        </p:txBody>
      </p:sp>
    </p:spTree>
    <p:extLst>
      <p:ext uri="{BB962C8B-B14F-4D97-AF65-F5344CB8AC3E}">
        <p14:creationId xmlns:p14="http://schemas.microsoft.com/office/powerpoint/2010/main" val="191016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5.4 </a:t>
            </a:r>
            <a:r>
              <a:rPr lang="ko-KR" altLang="en-US"/>
              <a:t>멤버 연산자</a:t>
            </a:r>
            <a:r>
              <a:rPr lang="en-US" altLang="ko-KR"/>
              <a:t>: in, not 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1989" y="1933201"/>
            <a:ext cx="10515600" cy="4351338"/>
          </a:xfrm>
        </p:spPr>
        <p:txBody>
          <a:bodyPr/>
          <a:lstStyle/>
          <a:p>
            <a:r>
              <a:rPr lang="ko-KR" altLang="en-US"/>
              <a:t>멤버 연산자는 참</a:t>
            </a:r>
            <a:r>
              <a:rPr lang="en-US" altLang="ko-KR"/>
              <a:t>(True) </a:t>
            </a:r>
            <a:r>
              <a:rPr lang="ko-KR" altLang="en-US"/>
              <a:t>혹은 거짓</a:t>
            </a:r>
            <a:r>
              <a:rPr lang="en-US" altLang="ko-KR"/>
              <a:t>(False)</a:t>
            </a:r>
            <a:r>
              <a:rPr lang="ko-KR" altLang="en-US"/>
              <a:t>를 반환하는 연산자</a:t>
            </a:r>
            <a:endParaRPr lang="en-US" altLang="ko-KR"/>
          </a:p>
          <a:p>
            <a:r>
              <a:rPr lang="ko-KR" altLang="en-US"/>
              <a:t>특정한 원소가 문자열</a:t>
            </a:r>
            <a:r>
              <a:rPr lang="en-US" altLang="ko-KR"/>
              <a:t>, </a:t>
            </a:r>
            <a:r>
              <a:rPr lang="ko-KR" altLang="en-US"/>
              <a:t>리스트</a:t>
            </a:r>
            <a:r>
              <a:rPr lang="en-US" altLang="ko-KR"/>
              <a:t>, </a:t>
            </a:r>
            <a:r>
              <a:rPr lang="ko-KR" altLang="en-US" err="1"/>
              <a:t>튜플과</a:t>
            </a:r>
            <a:r>
              <a:rPr lang="ko-KR" altLang="en-US"/>
              <a:t> 같은 </a:t>
            </a:r>
            <a:r>
              <a:rPr lang="ko-KR" altLang="en-US" b="1"/>
              <a:t>자료구조의 내부에 포함되어 있는가를 검사하는 용도로 사용됨</a:t>
            </a:r>
          </a:p>
          <a:p>
            <a:endParaRPr lang="ko-KR" altLang="en-US"/>
          </a:p>
        </p:txBody>
      </p:sp>
      <p:sp>
        <p:nvSpPr>
          <p:cNvPr id="4" name="폭발 1 3"/>
          <p:cNvSpPr/>
          <p:nvPr/>
        </p:nvSpPr>
        <p:spPr>
          <a:xfrm>
            <a:off x="6149789" y="3187254"/>
            <a:ext cx="5703452" cy="309728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존재하지 않는 항목을 </a:t>
            </a:r>
            <a:r>
              <a:rPr lang="en-US" altLang="ko-KR"/>
              <a:t>remove()</a:t>
            </a:r>
            <a:r>
              <a:rPr lang="ko-KR" altLang="en-US"/>
              <a:t>로 삭제하려하면 </a:t>
            </a:r>
            <a:endParaRPr lang="en-US" altLang="ko-KR"/>
          </a:p>
          <a:p>
            <a:pPr algn="ctr"/>
            <a:r>
              <a:rPr lang="ko-KR" altLang="en-US"/>
              <a:t>오류가 발생함</a:t>
            </a:r>
            <a:endParaRPr lang="en-US" altLang="ko-KR"/>
          </a:p>
          <a:p>
            <a:pPr algn="ctr"/>
            <a:r>
              <a:rPr lang="en-US" altLang="ko-KR"/>
              <a:t>: </a:t>
            </a:r>
            <a:r>
              <a:rPr lang="ko-KR" altLang="en-US"/>
              <a:t>존재 여부를 미리 확인</a:t>
            </a:r>
          </a:p>
        </p:txBody>
      </p:sp>
    </p:spTree>
    <p:extLst>
      <p:ext uri="{BB962C8B-B14F-4D97-AF65-F5344CB8AC3E}">
        <p14:creationId xmlns:p14="http://schemas.microsoft.com/office/powerpoint/2010/main" val="2792802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96137"/>
              </p:ext>
            </p:extLst>
          </p:nvPr>
        </p:nvGraphicFramePr>
        <p:xfrm>
          <a:off x="1165785" y="1394926"/>
          <a:ext cx="7241540" cy="3937423"/>
        </p:xfrm>
        <a:graphic>
          <a:graphicData uri="http://schemas.openxmlformats.org/drawingml/2006/table">
            <a:tbl>
              <a:tblPr/>
              <a:tblGrid>
                <a:gridCol w="7241540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멤버 연산자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리스트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[10, 20, 30, 40]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10 </a:t>
                      </a:r>
                      <a:r>
                        <a:rPr lang="en-US" sz="1600" b="1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</a:t>
                      </a:r>
                      <a:r>
                        <a:rPr 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요소로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있으므로 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50 </a:t>
                      </a:r>
                      <a:r>
                        <a:rPr lang="en-US" sz="1600" b="1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     </a:t>
                      </a:r>
                      <a:r>
                        <a:rPr 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요소로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50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없으므로 거짓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10 not </a:t>
                      </a:r>
                      <a:r>
                        <a:rPr lang="en-US" sz="1600" b="1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endParaRPr lang="en-US" sz="1600" kern="0" spc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50 not </a:t>
                      </a:r>
                      <a:r>
                        <a:rPr lang="en-US" sz="1600" b="1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endParaRPr lang="en-US" sz="1600" kern="0" spc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95617" y="505000"/>
            <a:ext cx="595227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/>
              <a:t>in </a:t>
            </a:r>
            <a:r>
              <a:rPr lang="ko-KR" altLang="en-US" sz="2000"/>
              <a:t>연산으로 존재여부를 확인하고 </a:t>
            </a:r>
            <a:r>
              <a:rPr lang="en-US" altLang="ko-KR" sz="2000"/>
              <a:t>True</a:t>
            </a:r>
            <a:r>
              <a:rPr lang="ko-KR" altLang="en-US" sz="2000"/>
              <a:t>인 경우에만</a:t>
            </a:r>
            <a:endParaRPr lang="en-US" altLang="ko-KR" sz="2000"/>
          </a:p>
          <a:p>
            <a:r>
              <a:rPr lang="ko-KR" altLang="en-US" sz="2000"/>
              <a:t>삭제할 경우는 오류가 생기지 않음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3" idx="1"/>
          </p:cNvCxnSpPr>
          <p:nvPr/>
        </p:nvCxnSpPr>
        <p:spPr>
          <a:xfrm flipH="1">
            <a:off x="2895600" y="858943"/>
            <a:ext cx="1500017" cy="1598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132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949" y="217554"/>
            <a:ext cx="10515600" cy="4351338"/>
          </a:xfrm>
        </p:spPr>
        <p:txBody>
          <a:bodyPr/>
          <a:lstStyle/>
          <a:p>
            <a:r>
              <a:rPr lang="en-US" altLang="ko-KR"/>
              <a:t>in </a:t>
            </a:r>
            <a:r>
              <a:rPr lang="ko-KR" altLang="en-US"/>
              <a:t>연산자의 사용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55826"/>
              </p:ext>
            </p:extLst>
          </p:nvPr>
        </p:nvGraphicFramePr>
        <p:xfrm>
          <a:off x="804949" y="1291457"/>
          <a:ext cx="8015664" cy="2745125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/>
                        <a:t>코드 </a:t>
                      </a:r>
                      <a:r>
                        <a:rPr lang="en-US" altLang="ko-KR" sz="1600"/>
                        <a:t>5-4 : </a:t>
                      </a:r>
                      <a:r>
                        <a:rPr lang="ko-KR" altLang="en-US" sz="1600"/>
                        <a:t>리스트 내부에 값이 존재하는가를 확인하는 기능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value_in_list.py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[11, 22, 33, 44, 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print(88 in n_list)       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88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없음</a:t>
                      </a:r>
                      <a:endParaRPr lang="en-US" altLang="ko-KR" sz="160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print(55 in n_list)       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55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있음</a:t>
                      </a:r>
                      <a:endParaRPr lang="en-US" altLang="ko-KR" sz="1600" kern="0" spc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804949" y="4400908"/>
            <a:ext cx="6085243" cy="1419153"/>
            <a:chOff x="5261709" y="4001171"/>
            <a:chExt cx="6085243" cy="1419153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1419153"/>
              <a:chOff x="5586057" y="3914707"/>
              <a:chExt cx="6085243" cy="1419153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3"/>
                <a:ext cx="6085243" cy="99758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75316" y="4506031"/>
              <a:ext cx="55390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False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True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61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949" y="217554"/>
            <a:ext cx="10515600" cy="4351338"/>
          </a:xfrm>
        </p:spPr>
        <p:txBody>
          <a:bodyPr/>
          <a:lstStyle/>
          <a:p>
            <a:r>
              <a:rPr lang="en-US" altLang="ko-KR"/>
              <a:t>in </a:t>
            </a:r>
            <a:r>
              <a:rPr lang="ko-KR" altLang="en-US"/>
              <a:t>연산을 사용하여 오류 발생을 미리 방지</a:t>
            </a:r>
            <a:endParaRPr lang="en-US" altLang="ko-KR"/>
          </a:p>
          <a:p>
            <a:pPr lvl="1"/>
            <a:r>
              <a:rPr lang="ko-KR" altLang="en-US"/>
              <a:t>리스트 내부에 지우고자 하는 값이 있는 지 확인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816961"/>
              </p:ext>
            </p:extLst>
          </p:nvPr>
        </p:nvGraphicFramePr>
        <p:xfrm>
          <a:off x="804949" y="1291457"/>
          <a:ext cx="8015664" cy="3307644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5-5 : in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연산자를 이용한 안전한 원소 삭제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list_remove_ex3.py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[11, 22, 33, 44, 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(55 in 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: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요소로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55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 있을 경우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n_list.remove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(55)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리스트에서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55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삭제함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(88 in 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: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요소로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88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있을 경우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n_list.remove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(88)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리스트에서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88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삭제함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804949" y="4846212"/>
            <a:ext cx="6085243" cy="1419153"/>
            <a:chOff x="5261709" y="4001171"/>
            <a:chExt cx="6085243" cy="1419153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1419153"/>
              <a:chOff x="5586057" y="3914707"/>
              <a:chExt cx="6085243" cy="1419153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3"/>
                <a:ext cx="6085243" cy="99758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67004" y="4685295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[11, 22, 33, 44, 66]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0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79" y="937705"/>
            <a:ext cx="7947846" cy="47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94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14276" y="1204237"/>
            <a:ext cx="8053995" cy="4432902"/>
            <a:chOff x="2500515" y="2905125"/>
            <a:chExt cx="7181850" cy="39528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9362" y="2905125"/>
              <a:ext cx="7153275" cy="10477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0515" y="3810000"/>
              <a:ext cx="7181850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6395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5.5 </a:t>
            </a:r>
            <a:r>
              <a:rPr lang="ko-KR" altLang="en-US"/>
              <a:t>리스트에 적용되는 </a:t>
            </a:r>
            <a:r>
              <a:rPr lang="ko-KR" altLang="en-US" err="1"/>
              <a:t>내장함수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/>
              <a:t>4</a:t>
            </a:r>
            <a:r>
              <a:rPr lang="ko-KR" altLang="en-US"/>
              <a:t>장의 내장함수에서 다루었음</a:t>
            </a:r>
            <a:endParaRPr lang="en-US" altLang="ko-KR"/>
          </a:p>
          <a:p>
            <a:pPr fontAlgn="base"/>
            <a:r>
              <a:rPr lang="en-US" altLang="ko-KR"/>
              <a:t>min(), max(), sum()</a:t>
            </a:r>
            <a:r>
              <a:rPr lang="ko-KR" altLang="en-US"/>
              <a:t>과 같은 </a:t>
            </a:r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err="1"/>
              <a:t>내장함수의</a:t>
            </a:r>
            <a:r>
              <a:rPr lang="ko-KR" altLang="en-US"/>
              <a:t> 인자로 리스트를 넘겨주면 각각 리스트 안의 최솟값</a:t>
            </a:r>
            <a:r>
              <a:rPr lang="en-US" altLang="ko-KR"/>
              <a:t>, </a:t>
            </a:r>
            <a:r>
              <a:rPr lang="ko-KR" altLang="en-US"/>
              <a:t>최댓값</a:t>
            </a:r>
            <a:r>
              <a:rPr lang="en-US" altLang="ko-KR"/>
              <a:t>, </a:t>
            </a:r>
            <a:r>
              <a:rPr lang="ko-KR" altLang="en-US"/>
              <a:t>합 연산 가능</a:t>
            </a:r>
            <a:endParaRPr lang="en-US" altLang="ko-KR"/>
          </a:p>
          <a:p>
            <a:pPr fontAlgn="base"/>
            <a:r>
              <a:rPr lang="en-US" altLang="ko-KR" err="1"/>
              <a:t>len</a:t>
            </a:r>
            <a:r>
              <a:rPr lang="en-US" altLang="ko-KR"/>
              <a:t>() </a:t>
            </a:r>
            <a:r>
              <a:rPr lang="ko-KR" altLang="en-US"/>
              <a:t>함수는 리스트 내 항목의 개수를 반환</a:t>
            </a:r>
          </a:p>
          <a:p>
            <a:pPr fontAlgn="base"/>
            <a:endParaRPr lang="ko-KR" altLang="en-US"/>
          </a:p>
          <a:p>
            <a:pPr fontAlgn="base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33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251766" y="1218270"/>
            <a:ext cx="39402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/>
              <a:t>list1</a:t>
            </a:r>
            <a:r>
              <a:rPr lang="ko-KR" altLang="en-US"/>
              <a:t>은 </a:t>
            </a:r>
            <a:r>
              <a:rPr lang="en-US" altLang="ko-KR"/>
              <a:t>5</a:t>
            </a:r>
            <a:r>
              <a:rPr lang="ko-KR" altLang="en-US"/>
              <a:t>개의 항목을 가짐</a:t>
            </a:r>
          </a:p>
          <a:p>
            <a:pPr fontAlgn="base"/>
            <a:r>
              <a:rPr lang="en-US" altLang="ko-KR"/>
              <a:t>len(list1)</a:t>
            </a:r>
            <a:r>
              <a:rPr lang="ko-KR" altLang="en-US"/>
              <a:t>은 리스트 내 항목 개수 반환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2919"/>
              </p:ext>
            </p:extLst>
          </p:nvPr>
        </p:nvGraphicFramePr>
        <p:xfrm>
          <a:off x="990689" y="893695"/>
          <a:ext cx="7268096" cy="3200696"/>
        </p:xfrm>
        <a:graphic>
          <a:graphicData uri="http://schemas.openxmlformats.org/drawingml/2006/table">
            <a:tbl>
              <a:tblPr/>
              <a:tblGrid>
                <a:gridCol w="726809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리스트와 </a:t>
                      </a: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내장함수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min(), max(), sum()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[20, 10, 40, 50, 30]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min(list1)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원소들 중 가장 작은 원소를 구한다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max(list1)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원소들 중 가장 큰 원소를 구한다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sum(list1)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리스트내의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원소의 합을 구한다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150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81142" y="4648375"/>
            <a:ext cx="531427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/>
              <a:t>파이썬은 좋은 내장함수를 많이 가지고 있음</a:t>
            </a:r>
            <a:endParaRPr lang="en-US" altLang="ko-KR" sz="2000"/>
          </a:p>
          <a:p>
            <a:r>
              <a:rPr lang="en-US" altLang="ko-KR" sz="2000"/>
              <a:t>min, max, sum </a:t>
            </a:r>
            <a:r>
              <a:rPr lang="ko-KR" altLang="en-US" sz="2000"/>
              <a:t>내장함수는 리스트를 인자로 </a:t>
            </a:r>
            <a:endParaRPr lang="en-US" altLang="ko-KR" sz="2000"/>
          </a:p>
          <a:p>
            <a:r>
              <a:rPr lang="ko-KR" altLang="en-US" sz="2000"/>
              <a:t>가질 수</a:t>
            </a:r>
            <a:r>
              <a:rPr lang="ko-KR" altLang="en-US"/>
              <a:t> 있음</a:t>
            </a:r>
            <a:endParaRPr lang="en-US" altLang="ko-KR" sz="2000"/>
          </a:p>
        </p:txBody>
      </p: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 flipV="1">
            <a:off x="2105026" y="3648078"/>
            <a:ext cx="776116" cy="1508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31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982508" y="965280"/>
            <a:ext cx="108381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/>
              <a:t>문자열이 들어있는 리스트 변수에도 </a:t>
            </a:r>
            <a:r>
              <a:rPr lang="en-US" altLang="ko-KR"/>
              <a:t>min(), max() </a:t>
            </a:r>
            <a:r>
              <a:rPr lang="ko-KR" altLang="en-US"/>
              <a:t>함수 동작</a:t>
            </a:r>
            <a:endParaRPr lang="en-US" altLang="ko-KR"/>
          </a:p>
          <a:p>
            <a:pPr fontAlgn="base"/>
            <a:r>
              <a:rPr lang="en-US" altLang="ko-KR"/>
              <a:t>sum() </a:t>
            </a:r>
            <a:r>
              <a:rPr lang="ko-KR" altLang="en-US"/>
              <a:t>함수는 문자열에 대해서는 동작하지 않음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6444"/>
              </p:ext>
            </p:extLst>
          </p:nvPr>
        </p:nvGraphicFramePr>
        <p:xfrm>
          <a:off x="982508" y="2221777"/>
          <a:ext cx="9182102" cy="2607248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리스트와 </a:t>
                      </a: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내장함수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min(), max()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fruits = ['banana', 'orange', 'apple', 'kiwi']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min(fruits)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영어사전 순서로 가장 앞에 있는 단어를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'apple'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max(fruits)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영어사전 순서로 가장 뒤에 있는 단어를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'orange'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04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11" y="149311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/>
              <a:t>아래와 같이 유사한 특성을 가진 변수가 여러개 필요한 경우를 생각해 보자</a:t>
            </a:r>
            <a:r>
              <a:rPr lang="en-US" altLang="ko-KR" sz="200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/>
              <a:t>데이터가 </a:t>
            </a:r>
            <a:r>
              <a:rPr lang="en-US" altLang="ko-KR" sz="2000"/>
              <a:t>7</a:t>
            </a:r>
            <a:r>
              <a:rPr lang="ko-KR" altLang="en-US" sz="2000"/>
              <a:t>개 있기 때문에 </a:t>
            </a:r>
            <a:r>
              <a:rPr lang="en-US" altLang="ko-KR" sz="2000"/>
              <a:t>7</a:t>
            </a:r>
            <a:r>
              <a:rPr lang="ko-KR" altLang="en-US" sz="2000"/>
              <a:t>개의 개별적인 변수를 선언하여 이 변수에 값을 담아서 사용해야 할 것이다</a:t>
            </a:r>
            <a:r>
              <a:rPr lang="en-US" altLang="ko-KR" sz="2000"/>
              <a:t>. </a:t>
            </a:r>
            <a:r>
              <a:rPr lang="ko-KR" altLang="en-US" sz="2000">
                <a:solidFill>
                  <a:schemeClr val="accent5"/>
                </a:solidFill>
              </a:rPr>
              <a:t>개별 원소를 복사하고 조작하려면 많은 코딩이 필요하다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167553"/>
            <a:ext cx="10515600" cy="1325563"/>
          </a:xfrm>
        </p:spPr>
        <p:txBody>
          <a:bodyPr/>
          <a:lstStyle/>
          <a:p>
            <a:pPr fontAlgn="base"/>
            <a:r>
              <a:rPr lang="en-US" altLang="ko-KR"/>
              <a:t>5.1 </a:t>
            </a:r>
            <a:r>
              <a:rPr lang="ko-KR" altLang="en-US"/>
              <a:t>리스트 </a:t>
            </a:r>
            <a:r>
              <a:rPr lang="ko-KR" altLang="en-US" err="1"/>
              <a:t>자료형의</a:t>
            </a:r>
            <a:r>
              <a:rPr lang="ko-KR" altLang="en-US"/>
              <a:t> 필요성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9888"/>
              </p:ext>
            </p:extLst>
          </p:nvPr>
        </p:nvGraphicFramePr>
        <p:xfrm>
          <a:off x="1100294" y="2773151"/>
          <a:ext cx="7253996" cy="3937423"/>
        </p:xfrm>
        <a:graphic>
          <a:graphicData uri="http://schemas.openxmlformats.org/drawingml/2006/table">
            <a:tbl>
              <a:tblPr/>
              <a:tblGrid>
                <a:gridCol w="725399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 개의 변수를 생성하고 사용하기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score0 = 87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score1 = 84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score2 = 95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score3 = 67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score4 = 88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score5 = 94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score6 = 63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print(score0, score3)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87 67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5" name="폭발 1 4"/>
          <p:cNvSpPr/>
          <p:nvPr/>
        </p:nvSpPr>
        <p:spPr>
          <a:xfrm>
            <a:off x="7350341" y="3352681"/>
            <a:ext cx="4424346" cy="282192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번거로운 작업</a:t>
            </a:r>
            <a:r>
              <a:rPr lang="en-US" altLang="ko-KR"/>
              <a:t>:</a:t>
            </a:r>
          </a:p>
          <a:p>
            <a:pPr algn="ctr"/>
            <a:r>
              <a:rPr lang="ko-KR" altLang="en-US"/>
              <a:t>데이터가 </a:t>
            </a:r>
            <a:r>
              <a:rPr lang="en-US" altLang="ko-KR"/>
              <a:t>10,000</a:t>
            </a:r>
            <a:r>
              <a:rPr lang="ko-KR" altLang="en-US"/>
              <a:t>개라면</a:t>
            </a:r>
            <a:r>
              <a:rPr lang="en-US" altLang="ko-KR"/>
              <a:t>, 10,000</a:t>
            </a:r>
            <a:r>
              <a:rPr lang="ko-KR" altLang="en-US"/>
              <a:t>개의 변수가 필요하다</a:t>
            </a:r>
          </a:p>
        </p:txBody>
      </p:sp>
    </p:spTree>
    <p:extLst>
      <p:ext uri="{BB962C8B-B14F-4D97-AF65-F5344CB8AC3E}">
        <p14:creationId xmlns:p14="http://schemas.microsoft.com/office/powerpoint/2010/main" val="1302292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982508" y="965280"/>
            <a:ext cx="108381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/>
              <a:t>min()</a:t>
            </a:r>
            <a:r>
              <a:rPr lang="ko-KR" altLang="en-US"/>
              <a:t>과 </a:t>
            </a:r>
            <a:r>
              <a:rPr lang="en-US" altLang="ko-KR"/>
              <a:t>max()</a:t>
            </a:r>
            <a:r>
              <a:rPr lang="ko-KR" altLang="en-US"/>
              <a:t>는 한글 문자열을 요소로 가지는 리스트에도 동작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16566"/>
              </p:ext>
            </p:extLst>
          </p:nvPr>
        </p:nvGraphicFramePr>
        <p:xfrm>
          <a:off x="982508" y="1764578"/>
          <a:ext cx="9182102" cy="2607248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한글 문자열 리스트와 </a:t>
                      </a: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내장함수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min(), max()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k_fruits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['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사과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오렌지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포도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바나나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min(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k_fruits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바나나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max(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k_fruits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포도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3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35516" y="440835"/>
            <a:ext cx="7096125" cy="5743575"/>
            <a:chOff x="2543175" y="2619375"/>
            <a:chExt cx="7096125" cy="57435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2619375"/>
              <a:ext cx="7086600" cy="16192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3175" y="4238625"/>
              <a:ext cx="7096125" cy="4124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1728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5.6 </a:t>
            </a:r>
            <a:r>
              <a:rPr lang="ko-KR" altLang="en-US"/>
              <a:t>리스트의 </a:t>
            </a:r>
            <a:r>
              <a:rPr lang="ko-KR" altLang="en-US" err="1"/>
              <a:t>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/>
              <a:t>정렬</a:t>
            </a:r>
            <a:r>
              <a:rPr lang="en-US" altLang="ko-KR" b="1" baseline="30000">
                <a:solidFill>
                  <a:schemeClr val="accent5"/>
                </a:solidFill>
              </a:rPr>
              <a:t>sorting</a:t>
            </a:r>
            <a:r>
              <a:rPr lang="ko-KR" altLang="en-US" baseline="30000"/>
              <a:t> </a:t>
            </a:r>
            <a:r>
              <a:rPr lang="ko-KR" altLang="en-US" err="1"/>
              <a:t>메소드인</a:t>
            </a:r>
            <a:r>
              <a:rPr lang="ko-KR" altLang="en-US"/>
              <a:t> </a:t>
            </a:r>
            <a:r>
              <a:rPr lang="en-US" altLang="ko-KR"/>
              <a:t>sort()</a:t>
            </a:r>
          </a:p>
          <a:p>
            <a:pPr lvl="1"/>
            <a:r>
              <a:rPr lang="ko-KR" altLang="en-US"/>
              <a:t>디폴트로 오름차순 정렬을 수행</a:t>
            </a:r>
          </a:p>
          <a:p>
            <a:pPr lvl="1"/>
            <a:r>
              <a:rPr lang="ko-KR" altLang="en-US"/>
              <a:t>리스트 변수 뒤에 마침표</a:t>
            </a:r>
            <a:r>
              <a:rPr lang="en-US" altLang="ko-KR"/>
              <a:t>(.)</a:t>
            </a:r>
            <a:r>
              <a:rPr lang="ko-KR" altLang="en-US"/>
              <a:t>와 </a:t>
            </a:r>
            <a:r>
              <a:rPr lang="en-US" altLang="ko-KR"/>
              <a:t>sort()</a:t>
            </a:r>
            <a:r>
              <a:rPr lang="ko-KR" altLang="en-US"/>
              <a:t>를 적음</a:t>
            </a:r>
          </a:p>
          <a:p>
            <a:pPr lvl="1"/>
            <a:endParaRPr lang="ko-KR" altLang="en-US"/>
          </a:p>
          <a:p>
            <a:r>
              <a:rPr lang="ko-KR" altLang="en-US" b="1"/>
              <a:t>오름차순 정렬</a:t>
            </a:r>
            <a:r>
              <a:rPr lang="en-US" altLang="ko-KR" b="1" baseline="30000">
                <a:solidFill>
                  <a:schemeClr val="accent5"/>
                </a:solidFill>
              </a:rPr>
              <a:t>ascending order sorting</a:t>
            </a:r>
          </a:p>
          <a:p>
            <a:pPr lvl="1"/>
            <a:r>
              <a:rPr lang="ko-KR" altLang="en-US"/>
              <a:t>값이 증가하는 정렬</a:t>
            </a:r>
          </a:p>
          <a:p>
            <a:pPr lvl="1"/>
            <a:endParaRPr lang="en-US" altLang="ko-KR"/>
          </a:p>
          <a:p>
            <a:r>
              <a:rPr lang="ko-KR" altLang="en-US" b="1"/>
              <a:t>내림차순 정렬</a:t>
            </a:r>
            <a:r>
              <a:rPr lang="en-US" altLang="ko-KR" b="1" baseline="30000">
                <a:solidFill>
                  <a:schemeClr val="accent5"/>
                </a:solidFill>
              </a:rPr>
              <a:t>descending order sorting</a:t>
            </a:r>
          </a:p>
          <a:p>
            <a:pPr lvl="1"/>
            <a:r>
              <a:rPr lang="en-US" altLang="ko-KR" err="1"/>
              <a:t>값이</a:t>
            </a:r>
            <a:r>
              <a:rPr lang="en-US" altLang="ko-KR"/>
              <a:t> </a:t>
            </a:r>
            <a:r>
              <a:rPr lang="en-US" altLang="ko-KR" err="1"/>
              <a:t>감소하는</a:t>
            </a:r>
            <a:r>
              <a:rPr lang="en-US" altLang="ko-KR"/>
              <a:t> </a:t>
            </a:r>
            <a:r>
              <a:rPr lang="en-US" altLang="ko-KR" err="1"/>
              <a:t>정렬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01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sort() </a:t>
            </a:r>
            <a:r>
              <a:rPr lang="ko-KR" altLang="en-US" err="1"/>
              <a:t>메소드</a:t>
            </a:r>
            <a:r>
              <a:rPr lang="ko-KR" altLang="en-US"/>
              <a:t> 실습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144460"/>
              </p:ext>
            </p:extLst>
          </p:nvPr>
        </p:nvGraphicFramePr>
        <p:xfrm>
          <a:off x="838200" y="1570024"/>
          <a:ext cx="9182102" cy="3200696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리스트와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sort() </a:t>
                      </a: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[20, 10, 40, 50, 30]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list1.sort()              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list1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원소를 오름차순 정렬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list1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20, 30, 40, 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list1.sort(reverse = True)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list1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원소를 내림차순 정렬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list1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[50, 40, 30, 20, 10]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8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1945" y="232121"/>
            <a:ext cx="10515600" cy="1325563"/>
          </a:xfrm>
        </p:spPr>
        <p:txBody>
          <a:bodyPr/>
          <a:lstStyle/>
          <a:p>
            <a:r>
              <a:rPr lang="ko-KR" altLang="en-US"/>
              <a:t>리스트가 제공하는 </a:t>
            </a:r>
            <a:r>
              <a:rPr lang="ko-KR" altLang="en-US" err="1"/>
              <a:t>메소드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71945" y="1557684"/>
            <a:ext cx="8315256" cy="4819954"/>
            <a:chOff x="671945" y="1557684"/>
            <a:chExt cx="8315256" cy="48199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945" y="1557684"/>
              <a:ext cx="8315256" cy="481995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039100" y="5343525"/>
              <a:ext cx="419100" cy="238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977187" y="5283785"/>
              <a:ext cx="695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True</a:t>
              </a:r>
              <a:endParaRPr lang="ko-KR" altLang="en-US" sz="1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471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0028"/>
            <a:ext cx="10515600" cy="1325563"/>
          </a:xfrm>
        </p:spPr>
        <p:txBody>
          <a:bodyPr/>
          <a:lstStyle/>
          <a:p>
            <a:r>
              <a:rPr lang="en-US" altLang="ko-KR"/>
              <a:t>index() </a:t>
            </a:r>
            <a:r>
              <a:rPr lang="en-US" altLang="ko-KR" err="1"/>
              <a:t>메소드</a:t>
            </a:r>
            <a:r>
              <a:rPr lang="en-US" altLang="ko-KR"/>
              <a:t> </a:t>
            </a:r>
            <a:r>
              <a:rPr lang="ko-KR" altLang="en-US"/>
              <a:t>실습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608978" y="2755165"/>
            <a:ext cx="3099054" cy="345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400"/>
              <a:t>list</a:t>
            </a:r>
            <a:r>
              <a:rPr lang="ko-KR" altLang="en-US" sz="2400"/>
              <a:t>의 가장 첫 번째에 </a:t>
            </a:r>
            <a:r>
              <a:rPr lang="en-US" altLang="ko-KR" sz="2400"/>
              <a:t>‘a’</a:t>
            </a:r>
            <a:r>
              <a:rPr lang="ko-KR" altLang="en-US" sz="2400"/>
              <a:t>가</a:t>
            </a:r>
            <a:r>
              <a:rPr lang="en-US" altLang="ko-KR" sz="2400"/>
              <a:t> </a:t>
            </a:r>
            <a:r>
              <a:rPr lang="ko-KR" altLang="en-US" sz="2400"/>
              <a:t>위치</a:t>
            </a:r>
            <a:r>
              <a:rPr lang="en-US" altLang="ko-KR" sz="2400"/>
              <a:t>, 0</a:t>
            </a:r>
            <a:r>
              <a:rPr lang="ko-KR" altLang="en-US" sz="2400"/>
              <a:t>번째 인덱스이므로 </a:t>
            </a:r>
            <a:r>
              <a:rPr lang="en-US" altLang="ko-KR" sz="2400"/>
              <a:t>0</a:t>
            </a:r>
            <a:r>
              <a:rPr lang="ko-KR" altLang="en-US" sz="2400"/>
              <a:t>반환</a:t>
            </a:r>
            <a:endParaRPr lang="en-US" altLang="ko-KR" sz="2400"/>
          </a:p>
          <a:p>
            <a:pPr fontAlgn="base"/>
            <a:r>
              <a:rPr lang="ko-KR" altLang="en-US" sz="2400"/>
              <a:t>‘</a:t>
            </a:r>
            <a:r>
              <a:rPr lang="en-US" altLang="ko-KR" sz="2400"/>
              <a:t>x’</a:t>
            </a:r>
            <a:r>
              <a:rPr lang="ko-KR" altLang="en-US" sz="2400"/>
              <a:t>는 리스트에 존재하지 않음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79322"/>
              </p:ext>
            </p:extLst>
          </p:nvPr>
        </p:nvGraphicFramePr>
        <p:xfrm>
          <a:off x="838199" y="1515590"/>
          <a:ext cx="7770779" cy="4282096"/>
        </p:xfrm>
        <a:graphic>
          <a:graphicData uri="http://schemas.openxmlformats.org/drawingml/2006/table">
            <a:tbl>
              <a:tblPr/>
              <a:tblGrid>
                <a:gridCol w="7770779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7858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인덱스를 반환하는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index() </a:t>
                      </a: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8035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['a', 'b', 'c', 'd', 'e']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a_list.index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('a')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'a'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인덱스를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a_list.index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('b')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a_list.index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('x')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존재하지 않는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x'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인덱스를 조회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–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발생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ValueError</a:t>
                      </a: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'x' is not in list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148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count() </a:t>
            </a:r>
            <a:r>
              <a:rPr lang="en-US" altLang="ko-KR" err="1"/>
              <a:t>메소드</a:t>
            </a:r>
            <a:r>
              <a:rPr lang="en-US" altLang="ko-KR"/>
              <a:t> </a:t>
            </a:r>
            <a:r>
              <a:rPr lang="ko-KR" altLang="en-US"/>
              <a:t>실습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575696"/>
            <a:ext cx="10907684" cy="204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/>
              <a:t>count('a') </a:t>
            </a:r>
            <a:r>
              <a:rPr lang="ko-KR" altLang="en-US" err="1"/>
              <a:t>메소드를</a:t>
            </a:r>
            <a:r>
              <a:rPr lang="ko-KR" altLang="en-US"/>
              <a:t> 호출하면 </a:t>
            </a:r>
            <a:r>
              <a:rPr lang="en-US" altLang="ko-KR"/>
              <a:t>‘a’</a:t>
            </a:r>
            <a:r>
              <a:rPr lang="ko-KR" altLang="en-US"/>
              <a:t> 원소 개수 </a:t>
            </a:r>
            <a:r>
              <a:rPr lang="en-US" altLang="ko-KR"/>
              <a:t>3 </a:t>
            </a:r>
            <a:r>
              <a:rPr lang="ko-KR" altLang="en-US"/>
              <a:t>반환</a:t>
            </a:r>
            <a:endParaRPr lang="en-US" altLang="ko-KR"/>
          </a:p>
          <a:p>
            <a:pPr fontAlgn="base"/>
            <a:r>
              <a:rPr lang="ko-KR" altLang="en-US"/>
              <a:t>마찬가지로 </a:t>
            </a:r>
            <a:r>
              <a:rPr lang="en-US" altLang="ko-KR"/>
              <a:t>count('b')</a:t>
            </a:r>
            <a:r>
              <a:rPr lang="ko-KR" altLang="en-US"/>
              <a:t>는 </a:t>
            </a:r>
            <a:r>
              <a:rPr lang="en-US" altLang="ko-KR"/>
              <a:t>2 </a:t>
            </a:r>
            <a:r>
              <a:rPr lang="ko-KR" altLang="en-US"/>
              <a:t>반환</a:t>
            </a:r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76335"/>
              </p:ext>
            </p:extLst>
          </p:nvPr>
        </p:nvGraphicFramePr>
        <p:xfrm>
          <a:off x="1162397" y="2786877"/>
          <a:ext cx="6327370" cy="2636452"/>
        </p:xfrm>
        <a:graphic>
          <a:graphicData uri="http://schemas.openxmlformats.org/drawingml/2006/table">
            <a:tbl>
              <a:tblPr/>
              <a:tblGrid>
                <a:gridCol w="6327370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8251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count() </a:t>
                      </a: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539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b_list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['a', 'b', 'c', 'a', 'b', 'a']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b_list.count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('a') 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'a'</a:t>
                      </a:r>
                      <a:r>
                        <a:rPr lang="ko-KR" alt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 몇 개 있는지 그 개수를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b_list.count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('b') 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'b'</a:t>
                      </a:r>
                      <a:r>
                        <a:rPr lang="ko-KR" alt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개수를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901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extend() </a:t>
            </a:r>
            <a:r>
              <a:rPr lang="en-US" altLang="ko-KR" err="1"/>
              <a:t>메소드</a:t>
            </a:r>
            <a:r>
              <a:rPr lang="en-US" altLang="ko-KR"/>
              <a:t> </a:t>
            </a:r>
            <a:r>
              <a:rPr lang="ko-KR" altLang="en-US"/>
              <a:t>실습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615777" y="1656423"/>
            <a:ext cx="5353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/>
              <a:t>extend()</a:t>
            </a:r>
            <a:r>
              <a:rPr lang="ko-KR" altLang="en-US"/>
              <a:t>는 리스트 뒤에 리스트나 항목을 추가하는 </a:t>
            </a:r>
            <a:r>
              <a:rPr lang="ko-KR" altLang="en-US" err="1"/>
              <a:t>메소드</a:t>
            </a:r>
            <a:endParaRPr lang="ko-KR" altLang="en-US"/>
          </a:p>
          <a:p>
            <a:pPr fontAlgn="base"/>
            <a:r>
              <a:rPr lang="ko-KR" altLang="en-US"/>
              <a:t>인자로는 ‘</a:t>
            </a:r>
            <a:r>
              <a:rPr lang="en-US" altLang="ko-KR"/>
              <a:t>d'</a:t>
            </a:r>
            <a:r>
              <a:rPr lang="ko-KR" altLang="en-US"/>
              <a:t>와 같은 개별적인 원소 또한</a:t>
            </a:r>
            <a:r>
              <a:rPr lang="en-US" altLang="ko-KR"/>
              <a:t> </a:t>
            </a:r>
            <a:r>
              <a:rPr lang="ko-KR" altLang="en-US"/>
              <a:t>삽입 가능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38121"/>
              </p:ext>
            </p:extLst>
          </p:nvPr>
        </p:nvGraphicFramePr>
        <p:xfrm>
          <a:off x="838200" y="1653777"/>
          <a:ext cx="5777577" cy="3754802"/>
        </p:xfrm>
        <a:graphic>
          <a:graphicData uri="http://schemas.openxmlformats.org/drawingml/2006/table">
            <a:tbl>
              <a:tblPr/>
              <a:tblGrid>
                <a:gridCol w="5777577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52470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extend() </a:t>
                      </a: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2301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['a', 'b', 'c']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list2 = [1, 2, 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list1.extend(list2)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'b', 'c', 1, 2, 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list1.extend('d')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'b', 'c', 1, 2, 3, 'd']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485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altLang="ko-KR"/>
              <a:t>append() </a:t>
            </a:r>
            <a:r>
              <a:rPr lang="ko-KR" altLang="en-US"/>
              <a:t>함수와 </a:t>
            </a:r>
            <a:r>
              <a:rPr lang="en-US" altLang="ko-KR"/>
              <a:t>extend() </a:t>
            </a:r>
            <a:r>
              <a:rPr lang="ko-KR" altLang="en-US"/>
              <a:t>함수의 차이점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85940"/>
            <a:ext cx="7115175" cy="5505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5696" y="3014663"/>
            <a:ext cx="548098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(list1)</a:t>
            </a:r>
            <a:r>
              <a:rPr lang="en-US" altLang="ko-KR" sz="2000" smtClean="0"/>
              <a:t> </a:t>
            </a:r>
            <a:r>
              <a:rPr lang="ko-KR" altLang="en-US" sz="2000" smtClean="0"/>
              <a:t>로 항목의 수를 조사하면 </a:t>
            </a:r>
            <a:r>
              <a:rPr lang="en-US" altLang="ko-KR" sz="2000" b="1" smtClean="0">
                <a:solidFill>
                  <a:srgbClr val="FF0000"/>
                </a:solidFill>
              </a:rPr>
              <a:t>5</a:t>
            </a:r>
            <a:r>
              <a:rPr lang="ko-KR" altLang="en-US" sz="2000" smtClean="0"/>
              <a:t>가 출력</a:t>
            </a:r>
            <a:endParaRPr lang="en-US" altLang="ko-KR" sz="2000"/>
          </a:p>
        </p:txBody>
      </p:sp>
      <p:cxnSp>
        <p:nvCxnSpPr>
          <p:cNvPr id="6" name="직선 화살표 연결선 5"/>
          <p:cNvCxnSpPr>
            <a:stCxn id="4" idx="1"/>
          </p:cNvCxnSpPr>
          <p:nvPr/>
        </p:nvCxnSpPr>
        <p:spPr>
          <a:xfrm flipH="1">
            <a:off x="3167150" y="3214718"/>
            <a:ext cx="1008546" cy="700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0763" y="5303929"/>
            <a:ext cx="5391219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(list1)</a:t>
            </a:r>
            <a:r>
              <a:rPr lang="ko-KR" altLang="en-US" sz="2000" smtClean="0"/>
              <a:t>로 항목의 수를 조사하면 </a:t>
            </a:r>
            <a:r>
              <a:rPr lang="en-US" altLang="ko-KR" sz="2000" b="1">
                <a:solidFill>
                  <a:srgbClr val="FF0000"/>
                </a:solidFill>
              </a:rPr>
              <a:t>6</a:t>
            </a:r>
            <a:r>
              <a:rPr lang="ko-KR" altLang="en-US" sz="2000" smtClean="0"/>
              <a:t>이 출력</a:t>
            </a:r>
            <a:endParaRPr lang="en-US" altLang="ko-KR" sz="200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>
            <a:off x="2992583" y="5503984"/>
            <a:ext cx="1068180" cy="688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85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insert() </a:t>
            </a:r>
            <a:r>
              <a:rPr lang="en-US" altLang="ko-KR" err="1"/>
              <a:t>메소드</a:t>
            </a:r>
            <a:r>
              <a:rPr lang="en-US" altLang="ko-KR"/>
              <a:t> </a:t>
            </a:r>
            <a:r>
              <a:rPr lang="ko-KR" altLang="en-US"/>
              <a:t>실습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615777" y="1656423"/>
            <a:ext cx="5353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/>
              <a:t>이미 생성된 리스트의 특정 위치에 새로운 원소를 삽입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3081"/>
              </p:ext>
            </p:extLst>
          </p:nvPr>
        </p:nvGraphicFramePr>
        <p:xfrm>
          <a:off x="838200" y="1653777"/>
          <a:ext cx="5777577" cy="2558300"/>
        </p:xfrm>
        <a:graphic>
          <a:graphicData uri="http://schemas.openxmlformats.org/drawingml/2006/table">
            <a:tbl>
              <a:tblPr/>
              <a:tblGrid>
                <a:gridCol w="5777577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52470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insert() </a:t>
                      </a: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</a:t>
                      </a:r>
                      <a:endParaRPr lang="ko-KR" altLang="en-US" sz="1600" kern="0" spc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033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['a', 'c', 'd']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list1.insert(1, 'b')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'b', 'c', 'd']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86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85680"/>
            <a:ext cx="10515600" cy="4351338"/>
          </a:xfrm>
        </p:spPr>
        <p:txBody>
          <a:bodyPr/>
          <a:lstStyle/>
          <a:p>
            <a:r>
              <a:rPr lang="ko-KR" altLang="en-US" dirty="0"/>
              <a:t>개별적인 변수의 생성과 값의 할당으로 이루어진 메모리 구조</a:t>
            </a:r>
            <a:endParaRPr lang="en-US" altLang="ko-KR" dirty="0"/>
          </a:p>
          <a:p>
            <a:r>
              <a:rPr lang="ko-KR" altLang="en-US"/>
              <a:t>많은 변수 이름이 필요할 </a:t>
            </a:r>
            <a:r>
              <a:rPr lang="ko-KR" altLang="en-US" smtClean="0"/>
              <a:t>것이다 </a:t>
            </a:r>
            <a:endParaRPr lang="en-US" altLang="ko-KR"/>
          </a:p>
          <a:p>
            <a:r>
              <a:rPr lang="ko-KR" altLang="en-US" dirty="0"/>
              <a:t>변수의 합과 </a:t>
            </a:r>
            <a:r>
              <a:rPr lang="ko-KR" altLang="en-US" dirty="0" err="1"/>
              <a:t>평균등</a:t>
            </a:r>
            <a:r>
              <a:rPr lang="ko-KR" altLang="en-US" dirty="0"/>
              <a:t> 연산을 할 경우 </a:t>
            </a:r>
            <a:r>
              <a:rPr lang="ko-KR" altLang="en-US" dirty="0">
                <a:solidFill>
                  <a:schemeClr val="accent5"/>
                </a:solidFill>
              </a:rPr>
              <a:t>코딩이 복잡하고 에러의 가능성이 높다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968732" y="2674303"/>
            <a:ext cx="7203399" cy="2970040"/>
            <a:chOff x="2063419" y="731912"/>
            <a:chExt cx="5639642" cy="1891781"/>
          </a:xfrm>
        </p:grpSpPr>
        <p:sp>
          <p:nvSpPr>
            <p:cNvPr id="8" name="list"/>
            <p:cNvSpPr txBox="1"/>
            <p:nvPr/>
          </p:nvSpPr>
          <p:spPr>
            <a:xfrm>
              <a:off x="2063419" y="1206800"/>
              <a:ext cx="872034" cy="4103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>
                  <a:latin typeface="D2Coding" pitchFamily="49" charset="-127"/>
                  <a:ea typeface="D2Coding" pitchFamily="49" charset="-127"/>
                </a:rPr>
                <a:t>score0</a:t>
              </a:r>
              <a:endParaRPr sz="2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9" name="0"/>
            <p:cNvSpPr/>
            <p:nvPr/>
          </p:nvSpPr>
          <p:spPr>
            <a:xfrm>
              <a:off x="2271310" y="1673644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87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0" name="1"/>
            <p:cNvSpPr/>
            <p:nvPr/>
          </p:nvSpPr>
          <p:spPr>
            <a:xfrm>
              <a:off x="3022133" y="1390383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84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1" name="list"/>
            <p:cNvSpPr txBox="1"/>
            <p:nvPr/>
          </p:nvSpPr>
          <p:spPr>
            <a:xfrm>
              <a:off x="2877684" y="915495"/>
              <a:ext cx="872034" cy="4103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>
                  <a:latin typeface="D2Coding" pitchFamily="49" charset="-127"/>
                  <a:ea typeface="D2Coding" pitchFamily="49" charset="-127"/>
                </a:rPr>
                <a:t>score1</a:t>
              </a:r>
              <a:endParaRPr sz="2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2" name="list"/>
            <p:cNvSpPr txBox="1"/>
            <p:nvPr/>
          </p:nvSpPr>
          <p:spPr>
            <a:xfrm>
              <a:off x="3670630" y="1023217"/>
              <a:ext cx="872034" cy="4103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>
                  <a:latin typeface="D2Coding" pitchFamily="49" charset="-127"/>
                  <a:ea typeface="D2Coding" pitchFamily="49" charset="-127"/>
                </a:rPr>
                <a:t>score2</a:t>
              </a:r>
              <a:endParaRPr sz="2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3" name="0"/>
            <p:cNvSpPr/>
            <p:nvPr/>
          </p:nvSpPr>
          <p:spPr>
            <a:xfrm>
              <a:off x="3878521" y="1490061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95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4" name="1"/>
            <p:cNvSpPr/>
            <p:nvPr/>
          </p:nvSpPr>
          <p:spPr>
            <a:xfrm>
              <a:off x="4629344" y="1206800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67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5" name="list"/>
            <p:cNvSpPr txBox="1"/>
            <p:nvPr/>
          </p:nvSpPr>
          <p:spPr>
            <a:xfrm>
              <a:off x="4484895" y="731912"/>
              <a:ext cx="872034" cy="4103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>
                  <a:latin typeface="D2Coding" pitchFamily="49" charset="-127"/>
                  <a:ea typeface="D2Coding" pitchFamily="49" charset="-127"/>
                </a:rPr>
                <a:t>score3</a:t>
              </a:r>
              <a:endParaRPr sz="2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6" name="list"/>
            <p:cNvSpPr txBox="1"/>
            <p:nvPr/>
          </p:nvSpPr>
          <p:spPr>
            <a:xfrm>
              <a:off x="5241745" y="1490061"/>
              <a:ext cx="872034" cy="4103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>
                  <a:latin typeface="D2Coding" pitchFamily="49" charset="-127"/>
                  <a:ea typeface="D2Coding" pitchFamily="49" charset="-127"/>
                </a:rPr>
                <a:t>score4</a:t>
              </a:r>
              <a:endParaRPr sz="2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7" name="0"/>
            <p:cNvSpPr/>
            <p:nvPr/>
          </p:nvSpPr>
          <p:spPr>
            <a:xfrm>
              <a:off x="5449636" y="1956905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88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8" name="1"/>
            <p:cNvSpPr/>
            <p:nvPr/>
          </p:nvSpPr>
          <p:spPr>
            <a:xfrm>
              <a:off x="6200459" y="1673644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94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9" name="list"/>
            <p:cNvSpPr txBox="1"/>
            <p:nvPr/>
          </p:nvSpPr>
          <p:spPr>
            <a:xfrm>
              <a:off x="6150664" y="1273247"/>
              <a:ext cx="682728" cy="2613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>
                  <a:latin typeface="D2Coding" pitchFamily="49" charset="-127"/>
                  <a:ea typeface="D2Coding" pitchFamily="49" charset="-127"/>
                </a:rPr>
                <a:t>score5</a:t>
              </a:r>
              <a:endParaRPr sz="2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20" name="1"/>
            <p:cNvSpPr/>
            <p:nvPr/>
          </p:nvSpPr>
          <p:spPr>
            <a:xfrm>
              <a:off x="6975476" y="1303581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63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21" name="list"/>
            <p:cNvSpPr txBox="1"/>
            <p:nvPr/>
          </p:nvSpPr>
          <p:spPr>
            <a:xfrm>
              <a:off x="6831027" y="828693"/>
              <a:ext cx="872034" cy="4103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>
                  <a:latin typeface="D2Coding" pitchFamily="49" charset="-127"/>
                  <a:ea typeface="D2Coding" pitchFamily="49" charset="-127"/>
                </a:rPr>
                <a:t>score6</a:t>
              </a:r>
              <a:endParaRPr sz="2000">
                <a:latin typeface="D2Coding" pitchFamily="49" charset="-127"/>
                <a:ea typeface="D2Coding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801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remove() </a:t>
            </a:r>
            <a:r>
              <a:rPr lang="en-US" altLang="ko-KR" err="1"/>
              <a:t>메소드</a:t>
            </a:r>
            <a:r>
              <a:rPr lang="en-US" altLang="ko-KR"/>
              <a:t> </a:t>
            </a:r>
            <a:r>
              <a:rPr lang="ko-KR" altLang="en-US"/>
              <a:t>실습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661412" y="1690688"/>
            <a:ext cx="4456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/>
              <a:t>리스트 내의 원소를 삭제</a:t>
            </a:r>
            <a:endParaRPr lang="en-US" altLang="ko-KR"/>
          </a:p>
          <a:p>
            <a:pPr fontAlgn="base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94446"/>
              </p:ext>
            </p:extLst>
          </p:nvPr>
        </p:nvGraphicFramePr>
        <p:xfrm>
          <a:off x="838200" y="1498134"/>
          <a:ext cx="6720191" cy="3247963"/>
        </p:xfrm>
        <a:graphic>
          <a:graphicData uri="http://schemas.openxmlformats.org/drawingml/2006/table">
            <a:tbl>
              <a:tblPr/>
              <a:tblGrid>
                <a:gridCol w="6720191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52470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remove() </a:t>
                      </a: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</a:t>
                      </a:r>
                      <a:endParaRPr lang="ko-KR" altLang="en-US" sz="1600" kern="0" spc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03359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['a', 'b', 'c', 'b', 'd']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list1.remove('b')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제일 먼저 나타나는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b'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원소를 삭제함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list1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'c', 'b', 'd']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list1.remove('b')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list1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있는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b'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원소를 삭제함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list1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'c', 'd']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21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938" y="306318"/>
            <a:ext cx="10515600" cy="1325563"/>
          </a:xfrm>
        </p:spPr>
        <p:txBody>
          <a:bodyPr/>
          <a:lstStyle/>
          <a:p>
            <a:r>
              <a:rPr lang="en-US" altLang="ko-KR"/>
              <a:t>pop() </a:t>
            </a:r>
            <a:r>
              <a:rPr lang="en-US" altLang="ko-KR" err="1"/>
              <a:t>메소드</a:t>
            </a:r>
            <a:r>
              <a:rPr lang="en-US" altLang="ko-KR"/>
              <a:t> </a:t>
            </a:r>
            <a:r>
              <a:rPr lang="ko-KR" altLang="en-US"/>
              <a:t>실습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87023" y="2506662"/>
            <a:ext cx="4456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/>
              <a:t>디폴트로 리스트의 제일 마지막 항목을 삭제한 후 이 항목을 반환</a:t>
            </a:r>
            <a:endParaRPr lang="en-US" altLang="ko-KR"/>
          </a:p>
          <a:p>
            <a:pPr fontAlgn="base"/>
            <a:r>
              <a:rPr lang="en-US" altLang="ko-KR"/>
              <a:t>remove()</a:t>
            </a:r>
            <a:r>
              <a:rPr lang="ko-KR" altLang="en-US"/>
              <a:t>는 삭제만 수행할 뿐 삭제한 항목을 반환하지 않음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03267"/>
              </p:ext>
            </p:extLst>
          </p:nvPr>
        </p:nvGraphicFramePr>
        <p:xfrm>
          <a:off x="405938" y="1631881"/>
          <a:ext cx="6720191" cy="4418395"/>
        </p:xfrm>
        <a:graphic>
          <a:graphicData uri="http://schemas.openxmlformats.org/drawingml/2006/table">
            <a:tbl>
              <a:tblPr/>
              <a:tblGrid>
                <a:gridCol w="6720191">
                  <a:extLst>
                    <a:ext uri="{9D8B030D-6E8A-4147-A177-3AD203B41FA5}">
                      <a16:colId xmlns:a16="http://schemas.microsoft.com/office/drawing/2014/main" xmlns="" val="3989474213"/>
                    </a:ext>
                  </a:extLst>
                </a:gridCol>
              </a:tblGrid>
              <a:tr h="52470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pop() </a:t>
                      </a: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</a:t>
                      </a:r>
                      <a:endParaRPr lang="ko-KR" altLang="en-US" sz="1600" kern="0" spc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7854891"/>
                  </a:ext>
                </a:extLst>
              </a:tr>
              <a:tr h="203359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['a', 'b', 'c', 'd']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list1.pop()   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list1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마지막 원소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d'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삭제하고 반환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'b', 'c']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['a', 'b', 'c', 'd']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list1.pop(1)  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list1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두 번째 원소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b'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삭제하고 반환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'c', 'd']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171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334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remove()</a:t>
            </a:r>
            <a:r>
              <a:rPr lang="ko-KR" altLang="en-US"/>
              <a:t>를 이용한 마지막 원소의 삭제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3918655"/>
            <a:ext cx="10202695" cy="512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/>
              <a:t>remove()</a:t>
            </a:r>
            <a:r>
              <a:rPr lang="ko-KR" altLang="en-US"/>
              <a:t>는 삭제만 수행할 뿐 </a:t>
            </a:r>
            <a:r>
              <a:rPr lang="ko-KR" altLang="en-US">
                <a:solidFill>
                  <a:srgbClr val="FF0000"/>
                </a:solidFill>
              </a:rPr>
              <a:t>삭제한 항목을 반환하지 않는다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38078"/>
              </p:ext>
            </p:extLst>
          </p:nvPr>
        </p:nvGraphicFramePr>
        <p:xfrm>
          <a:off x="838200" y="1690688"/>
          <a:ext cx="8694907" cy="2136115"/>
        </p:xfrm>
        <a:graphic>
          <a:graphicData uri="http://schemas.openxmlformats.org/drawingml/2006/table">
            <a:tbl>
              <a:tblPr/>
              <a:tblGrid>
                <a:gridCol w="8694907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1132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remove()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와 인덱스를 이용한 마지막 원소의 삭제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72479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['a', 'b', 'c', 'd']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list1.remove(list1[-1])   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pop()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과 유사하게 리스트의 마지막 원소 삭제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list1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'b', 'c']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174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reserve() </a:t>
            </a:r>
            <a:r>
              <a:rPr lang="ko-KR" altLang="en-US"/>
              <a:t>메소드를 이용한 재배열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15229"/>
            <a:ext cx="10907684" cy="333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/>
              <a:t>리스트의 원소를 역순으로 </a:t>
            </a:r>
            <a:r>
              <a:rPr lang="ko-KR" altLang="en-US">
                <a:solidFill>
                  <a:srgbClr val="FF0000"/>
                </a:solidFill>
              </a:rPr>
              <a:t>재배열</a:t>
            </a:r>
          </a:p>
          <a:p>
            <a:pPr fontAlgn="base"/>
            <a:r>
              <a:rPr lang="ko-KR" altLang="en-US"/>
              <a:t>내림차순 정렬을 하는 것은 아님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9355"/>
              </p:ext>
            </p:extLst>
          </p:nvPr>
        </p:nvGraphicFramePr>
        <p:xfrm>
          <a:off x="1220585" y="2802991"/>
          <a:ext cx="6146260" cy="2136115"/>
        </p:xfrm>
        <a:graphic>
          <a:graphicData uri="http://schemas.openxmlformats.org/drawingml/2006/table">
            <a:tbl>
              <a:tblPr/>
              <a:tblGrid>
                <a:gridCol w="6146260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1132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reverse() </a:t>
                      </a: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</a:t>
                      </a:r>
                      <a:endParaRPr lang="ko-KR" altLang="en-US" sz="1600" kern="0" spc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72479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[10, 20, 30, 40]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list1.reverse()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원소를 역순으로 다시 배열함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[40, 30, 20, 10]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687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65" y="296660"/>
            <a:ext cx="71913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19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16" y="1313150"/>
            <a:ext cx="71913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12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5.7 </a:t>
            </a:r>
            <a:r>
              <a:rPr lang="ko-KR" altLang="en-US"/>
              <a:t>리스트와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리스트 사이에는 더하기 연산자 사용 가능</a:t>
            </a:r>
            <a:endParaRPr lang="en-US" altLang="ko-KR"/>
          </a:p>
          <a:p>
            <a:r>
              <a:rPr lang="ko-KR" altLang="en-US"/>
              <a:t>빼기 연산자나 곱하기</a:t>
            </a:r>
            <a:r>
              <a:rPr lang="en-US" altLang="ko-KR"/>
              <a:t>, </a:t>
            </a:r>
            <a:r>
              <a:rPr lang="ko-KR" altLang="en-US"/>
              <a:t>나누기 연산자는 사용 불가</a:t>
            </a:r>
          </a:p>
        </p:txBody>
      </p:sp>
    </p:spTree>
    <p:extLst>
      <p:ext uri="{BB962C8B-B14F-4D97-AF65-F5344CB8AC3E}">
        <p14:creationId xmlns:p14="http://schemas.microsoft.com/office/powerpoint/2010/main" val="3459959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6882938" y="1257358"/>
            <a:ext cx="48047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/>
              <a:t>리스트 </a:t>
            </a:r>
            <a:r>
              <a:rPr lang="en-US" altLang="ko-KR"/>
              <a:t>list1</a:t>
            </a:r>
            <a:r>
              <a:rPr lang="ko-KR" altLang="en-US"/>
              <a:t>의 항목에 </a:t>
            </a:r>
            <a:r>
              <a:rPr lang="en-US" altLang="ko-KR"/>
              <a:t>list2 </a:t>
            </a:r>
            <a:r>
              <a:rPr lang="ko-KR" altLang="en-US"/>
              <a:t>항목을 추가</a:t>
            </a:r>
            <a:endParaRPr lang="en-US" altLang="ko-KR"/>
          </a:p>
          <a:p>
            <a:pPr fontAlgn="base"/>
            <a:r>
              <a:rPr lang="ko-KR" altLang="en-US"/>
              <a:t>결과를 다른 리스트에 할당해야 </a:t>
            </a:r>
            <a:r>
              <a:rPr lang="en-US" altLang="ko-KR"/>
              <a:t>list1</a:t>
            </a:r>
            <a:r>
              <a:rPr lang="ko-KR" altLang="en-US"/>
              <a:t>의 상태변화가 있음</a:t>
            </a:r>
          </a:p>
          <a:p>
            <a:pPr fontAlgn="base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56429"/>
              </p:ext>
            </p:extLst>
          </p:nvPr>
        </p:nvGraphicFramePr>
        <p:xfrm>
          <a:off x="1194436" y="795639"/>
          <a:ext cx="5688501" cy="3251066"/>
        </p:xfrm>
        <a:graphic>
          <a:graphicData uri="http://schemas.openxmlformats.org/drawingml/2006/table">
            <a:tbl>
              <a:tblPr/>
              <a:tblGrid>
                <a:gridCol w="5688501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9910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5-6 :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두 리스트를 합치는 연산자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+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8000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987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list_plus_ex1.py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0732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list1 = [11, 22, 33, 44]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list2 = [55,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print(list1)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print(list1 + list2)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194436" y="4158272"/>
            <a:ext cx="6085243" cy="1286565"/>
            <a:chOff x="5261709" y="4001171"/>
            <a:chExt cx="6085243" cy="1325860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1325860"/>
              <a:chOff x="5586057" y="3914707"/>
              <a:chExt cx="6085243" cy="1325860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47844"/>
                <a:ext cx="6085243" cy="89272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11163" y="4434308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[11, 22, 33, 44]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[11, 22, 33, 44, 55, 66]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900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142050" y="1982602"/>
            <a:ext cx="35456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/>
              <a:t>list1</a:t>
            </a:r>
            <a:r>
              <a:rPr lang="ko-KR" altLang="en-US"/>
              <a:t>과 </a:t>
            </a:r>
            <a:r>
              <a:rPr lang="en-US" altLang="ko-KR"/>
              <a:t>list2</a:t>
            </a:r>
            <a:r>
              <a:rPr lang="ko-KR" altLang="en-US"/>
              <a:t>를 더한 결과를 </a:t>
            </a:r>
            <a:r>
              <a:rPr lang="en-US" altLang="ko-KR"/>
              <a:t>list3</a:t>
            </a:r>
            <a:r>
              <a:rPr lang="ko-KR" altLang="en-US"/>
              <a:t>에 </a:t>
            </a:r>
            <a:r>
              <a:rPr lang="ko-KR" altLang="en-US" err="1"/>
              <a:t>할당해줌</a:t>
            </a:r>
            <a:endParaRPr lang="ko-KR" altLang="en-US"/>
          </a:p>
          <a:p>
            <a:pPr fontAlgn="base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0173"/>
              </p:ext>
            </p:extLst>
          </p:nvPr>
        </p:nvGraphicFramePr>
        <p:xfrm>
          <a:off x="1194435" y="795639"/>
          <a:ext cx="6947615" cy="3171837"/>
        </p:xfrm>
        <a:graphic>
          <a:graphicData uri="http://schemas.openxmlformats.org/drawingml/2006/table">
            <a:tbl>
              <a:tblPr/>
              <a:tblGrid>
                <a:gridCol w="694761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9910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5-7 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리스트를 합치는 연산자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이용하여 그 결과를 저장함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987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list_plus_ex2.py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0732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list1 = [11, 22, 33, 44]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list2 = [55,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list3 = list1 + list2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print(list3)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194436" y="4158270"/>
            <a:ext cx="6085243" cy="1053808"/>
            <a:chOff x="5261709" y="4001171"/>
            <a:chExt cx="6085243" cy="1144651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1144651"/>
              <a:chOff x="5586057" y="3914707"/>
              <a:chExt cx="6085243" cy="1144651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28293"/>
                <a:ext cx="6085243" cy="73106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00503" y="4518984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[11, 22, 33, 44, 55, 66]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44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리스트의 곱셈 연산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39338"/>
              </p:ext>
            </p:extLst>
          </p:nvPr>
        </p:nvGraphicFramePr>
        <p:xfrm>
          <a:off x="838200" y="1589479"/>
          <a:ext cx="9182102" cy="2992249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*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연산자를 이용한 반복 리스트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5583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list1 = [1, 2, 3, 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list1 *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2, 3, 4, 1, 2, 3, 4]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list2 = list1 * 3   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list1 * 3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결과를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list2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list2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2, 3, 4, 1, 2, 3, 4, 1, 2, 3, 4]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25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455" y="197224"/>
            <a:ext cx="10515600" cy="1325563"/>
          </a:xfrm>
        </p:spPr>
        <p:txBody>
          <a:bodyPr/>
          <a:lstStyle/>
          <a:p>
            <a:r>
              <a:rPr lang="ko-KR" altLang="en-US"/>
              <a:t>리스트</a:t>
            </a:r>
            <a:r>
              <a:rPr lang="en-US" altLang="ko-KR" b="1" baseline="3000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list</a:t>
            </a:r>
            <a:endParaRPr lang="ko-KR" altLang="en-US" b="1" baseline="3000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455" y="1460500"/>
            <a:ext cx="10515600" cy="4351338"/>
          </a:xfrm>
        </p:spPr>
        <p:txBody>
          <a:bodyPr/>
          <a:lstStyle/>
          <a:p>
            <a:r>
              <a:rPr lang="ko-KR" altLang="en-US"/>
              <a:t>개별적인 값을 하나의 변수에 담아서 처리</a:t>
            </a:r>
            <a:endParaRPr lang="en-US" altLang="ko-KR"/>
          </a:p>
          <a:p>
            <a:pPr lvl="1"/>
            <a:r>
              <a:rPr lang="ko-KR" altLang="en-US"/>
              <a:t>매번 변수의 이름을 작성하고 관리하는 것보다 편리하고 효율적</a:t>
            </a:r>
            <a:endParaRPr lang="en-US" altLang="ko-KR"/>
          </a:p>
          <a:p>
            <a:pPr lvl="1"/>
            <a:r>
              <a:rPr lang="ko-KR" altLang="en-US"/>
              <a:t>한꺼번에 복사하고 조작할 수 있다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 b="1"/>
              <a:t>항목</a:t>
            </a:r>
            <a:r>
              <a:rPr lang="en-US" altLang="ko-KR" b="1" baseline="30000">
                <a:solidFill>
                  <a:schemeClr val="accent5"/>
                </a:solidFill>
              </a:rPr>
              <a:t>item</a:t>
            </a:r>
            <a:r>
              <a:rPr lang="en-US" altLang="ko-KR"/>
              <a:t> </a:t>
            </a:r>
            <a:r>
              <a:rPr lang="ko-KR" altLang="en-US"/>
              <a:t>또는 </a:t>
            </a:r>
            <a:r>
              <a:rPr lang="ko-KR" altLang="en-US" b="1"/>
              <a:t>요소</a:t>
            </a:r>
            <a:r>
              <a:rPr lang="en-US" altLang="ko-KR" b="1" baseline="30000">
                <a:solidFill>
                  <a:schemeClr val="accent5"/>
                </a:solidFill>
              </a:rPr>
              <a:t>element</a:t>
            </a:r>
          </a:p>
          <a:p>
            <a:pPr lvl="1"/>
            <a:r>
              <a:rPr lang="ko-KR" altLang="en-US"/>
              <a:t>리스트를 이루는 원소로 쉼표로 구분된 자료 값</a:t>
            </a:r>
          </a:p>
          <a:p>
            <a:pPr lvl="1"/>
            <a:endParaRPr lang="en-US" altLang="ko-KR" b="1"/>
          </a:p>
          <a:p>
            <a:endParaRPr lang="ko-KR" altLang="en-US"/>
          </a:p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07905"/>
              </p:ext>
            </p:extLst>
          </p:nvPr>
        </p:nvGraphicFramePr>
        <p:xfrm>
          <a:off x="1345532" y="3770067"/>
          <a:ext cx="6950570" cy="2607248"/>
        </p:xfrm>
        <a:graphic>
          <a:graphicData uri="http://schemas.openxmlformats.org/drawingml/2006/table">
            <a:tbl>
              <a:tblPr/>
              <a:tblGrid>
                <a:gridCol w="6950570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수치 값을 가진 리스트 만들기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score_list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[87, 84, 95, 67, 88, 94, 63]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score_list</a:t>
                      </a:r>
                      <a:endParaRPr lang="en-US" sz="1600" kern="120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[87, 84, 95, 67, 88, 94, 63]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score_list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[0],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score_list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[3])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87 67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92558" y="4961865"/>
            <a:ext cx="464903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요소의 참조는 리스트 이름과 인덱스를 사용한다</a:t>
            </a:r>
            <a:endParaRPr lang="ko-KR" altLang="en-US" sz="140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223267" y="5154855"/>
            <a:ext cx="669291" cy="463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8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57655" y="803092"/>
            <a:ext cx="10515600" cy="4351338"/>
          </a:xfrm>
        </p:spPr>
        <p:txBody>
          <a:bodyPr/>
          <a:lstStyle/>
          <a:p>
            <a:r>
              <a:rPr lang="ko-KR" altLang="en-US"/>
              <a:t>다음의 경우 오류 반환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86965"/>
              </p:ext>
            </p:extLst>
          </p:nvPr>
        </p:nvGraphicFramePr>
        <p:xfrm>
          <a:off x="857655" y="1482638"/>
          <a:ext cx="9182102" cy="242284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70853">
                <a:tc>
                  <a:txBody>
                    <a:bodyPr/>
                    <a:lstStyle/>
                    <a:p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문법오류를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유발하는 두 리스트의 * 연산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 -, /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연산도 사용불가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9519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list1 = [1, 2, 3, 4]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list2 = [10, 20, 30]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list1 * list2</a:t>
                      </a:r>
                    </a:p>
                    <a:p>
                      <a:r>
                        <a:rPr lang="en-US" altLang="ko-KR" sz="160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r>
                        <a:rPr lang="en-US" altLang="ko-KR" sz="160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can't multiply sequence by non-</a:t>
                      </a:r>
                      <a:r>
                        <a:rPr lang="en-US" altLang="ko-KR" sz="160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of type 'list'</a:t>
                      </a:r>
                      <a:endParaRPr lang="ko-KR" altLang="en-US" sz="160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8182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리스트의 </a:t>
            </a:r>
            <a:r>
              <a:rPr lang="ko-KR" altLang="en-US" err="1"/>
              <a:t>비교연산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== </a:t>
            </a:r>
            <a:r>
              <a:rPr lang="en-US" altLang="ko-KR" err="1"/>
              <a:t>연산자</a:t>
            </a:r>
            <a:endParaRPr lang="en-US" altLang="ko-KR"/>
          </a:p>
          <a:p>
            <a:pPr lvl="1"/>
            <a:r>
              <a:rPr lang="ko-KR" altLang="en-US"/>
              <a:t>두 리스트의 항목 값이 모두 같은지를 검사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14120"/>
              </p:ext>
            </p:extLst>
          </p:nvPr>
        </p:nvGraphicFramePr>
        <p:xfrm>
          <a:off x="838200" y="2922331"/>
          <a:ext cx="9182102" cy="2992543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==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연산자를 이용한 리스트의 비교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5583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list1 = [1, 2, 3, 4]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list2 = [1, 2, 3, 4]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list1 == list2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list3 = [4, 1, 2, 3]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list1 == list3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False</a:t>
                      </a:r>
                      <a:endParaRPr lang="ko-KR" alt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6358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리스트의 크기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2992"/>
            <a:ext cx="10515600" cy="4351338"/>
          </a:xfrm>
        </p:spPr>
        <p:txBody>
          <a:bodyPr/>
          <a:lstStyle/>
          <a:p>
            <a:r>
              <a:rPr lang="en-US" altLang="ko-KR"/>
              <a:t>&gt;, &gt;=, &lt;, &lt;= </a:t>
            </a:r>
            <a:r>
              <a:rPr lang="en-US" altLang="ko-KR" err="1"/>
              <a:t>연산자</a:t>
            </a:r>
            <a:r>
              <a:rPr lang="en-US" altLang="ko-KR"/>
              <a:t> </a:t>
            </a:r>
            <a:r>
              <a:rPr lang="en-US" altLang="ko-KR" err="1"/>
              <a:t>사용</a:t>
            </a:r>
            <a:endParaRPr lang="en-US" altLang="ko-KR"/>
          </a:p>
          <a:p>
            <a:r>
              <a:rPr lang="ko-KR" altLang="en-US"/>
              <a:t>문자열의 경우 </a:t>
            </a:r>
            <a:r>
              <a:rPr lang="ko-KR" altLang="en-US" b="1"/>
              <a:t>사전적 순서</a:t>
            </a:r>
            <a:r>
              <a:rPr lang="en-US" altLang="ko-KR" b="1" baseline="30000">
                <a:solidFill>
                  <a:schemeClr val="accent5"/>
                </a:solidFill>
              </a:rPr>
              <a:t>lexicographic order</a:t>
            </a:r>
            <a:r>
              <a:rPr lang="ko-KR" altLang="en-US"/>
              <a:t>를 비교</a:t>
            </a:r>
          </a:p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79916"/>
              </p:ext>
            </p:extLst>
          </p:nvPr>
        </p:nvGraphicFramePr>
        <p:xfrm>
          <a:off x="838200" y="3029336"/>
          <a:ext cx="9182102" cy="2992249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&gt;, &lt;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연산자를 이용한 리스트의 비교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5583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[1, 2, 3, 4]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list2 = [2, 3, 3, 4]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&gt; list2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False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&lt; list2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  <a:endParaRPr lang="ko-KR" alt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536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9" y="1520703"/>
            <a:ext cx="8799926" cy="379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59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1661"/>
            <a:ext cx="10515600" cy="1325563"/>
          </a:xfrm>
        </p:spPr>
        <p:txBody>
          <a:bodyPr/>
          <a:lstStyle/>
          <a:p>
            <a:r>
              <a:rPr lang="en-US" altLang="ko-KR"/>
              <a:t>5.8 </a:t>
            </a:r>
            <a:r>
              <a:rPr lang="ko-KR" altLang="en-US"/>
              <a:t>리스트의 내용 갱신을 위한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358500"/>
            <a:ext cx="10766367" cy="4351338"/>
          </a:xfrm>
        </p:spPr>
        <p:txBody>
          <a:bodyPr/>
          <a:lstStyle/>
          <a:p>
            <a:r>
              <a:rPr lang="en-US" altLang="ko-KR"/>
              <a:t>for </a:t>
            </a:r>
            <a:r>
              <a:rPr lang="ko-KR" altLang="en-US"/>
              <a:t>문을 통해 리스트의 항목을 하나하나씩 나열 또는 연산 가능</a:t>
            </a:r>
          </a:p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62996"/>
              </p:ext>
            </p:extLst>
          </p:nvPr>
        </p:nvGraphicFramePr>
        <p:xfrm>
          <a:off x="838199" y="2049333"/>
          <a:ext cx="8015664" cy="3826173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5-8 :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 요소들을 하나하나 방문하며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곱하는 기능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list_element_ex1.py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85164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list1 = [10, 20, 30, 40, 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list1: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list1[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= n *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print(list1)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563457" y="5569361"/>
            <a:ext cx="6085243" cy="909529"/>
            <a:chOff x="5261709" y="4001171"/>
            <a:chExt cx="6085243" cy="909529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909529"/>
              <a:chOff x="5586057" y="3914707"/>
              <a:chExt cx="6085243" cy="909529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4"/>
                <a:ext cx="6085243" cy="48796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325688" y="4467124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[100, 200, 300, 400, 500]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007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모든 원소에 </a:t>
            </a:r>
            <a:r>
              <a:rPr lang="en-US" altLang="ko-KR"/>
              <a:t>10</a:t>
            </a:r>
            <a:r>
              <a:rPr lang="ko-KR" altLang="en-US"/>
              <a:t>을 곱하여 보기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5676"/>
              </p:ext>
            </p:extLst>
          </p:nvPr>
        </p:nvGraphicFramePr>
        <p:xfrm>
          <a:off x="838200" y="1717473"/>
          <a:ext cx="8015664" cy="2745125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5-9 :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축약 표현을 사용하여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곱하는 기능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list_element_ex2.py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list1 = [10, 20, 30, 40, 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list1 = [n * 10 for n in list1]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print(list1)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838200" y="4685647"/>
            <a:ext cx="6085243" cy="1016884"/>
            <a:chOff x="5261709" y="4001171"/>
            <a:chExt cx="6085243" cy="1016884"/>
          </a:xfrm>
        </p:grpSpPr>
        <p:grpSp>
          <p:nvGrpSpPr>
            <p:cNvPr id="13" name="그룹 12"/>
            <p:cNvGrpSpPr/>
            <p:nvPr/>
          </p:nvGrpSpPr>
          <p:grpSpPr>
            <a:xfrm>
              <a:off x="5261709" y="4001171"/>
              <a:ext cx="6085243" cy="1016884"/>
              <a:chOff x="5586057" y="3914707"/>
              <a:chExt cx="6085243" cy="1016884"/>
            </a:xfrm>
          </p:grpSpPr>
          <p:sp>
            <p:nvSpPr>
              <p:cNvPr id="15" name="직사각형 32"/>
              <p:cNvSpPr/>
              <p:nvPr/>
            </p:nvSpPr>
            <p:spPr>
              <a:xfrm>
                <a:off x="5586057" y="4336273"/>
                <a:ext cx="6085243" cy="59531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61709" y="4485789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[100, 200, 300, 400, 500]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816795" y="2915687"/>
            <a:ext cx="532473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/>
              <a:t>고급 기능으로 </a:t>
            </a:r>
            <a:r>
              <a:rPr lang="en-US" altLang="ko-KR" sz="2000"/>
              <a:t>10</a:t>
            </a:r>
            <a:r>
              <a:rPr lang="ko-KR" altLang="en-US" sz="2000"/>
              <a:t>장에서 상세히 다룹니다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>
            <a:off x="4006737" y="3115742"/>
            <a:ext cx="810058" cy="458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183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1325563"/>
          </a:xfrm>
        </p:spPr>
        <p:txBody>
          <a:bodyPr/>
          <a:lstStyle/>
          <a:p>
            <a:r>
              <a:rPr lang="ko-KR" altLang="en-US"/>
              <a:t>모든 원소에 </a:t>
            </a:r>
            <a:r>
              <a:rPr lang="en-US" altLang="ko-KR"/>
              <a:t>10</a:t>
            </a:r>
            <a:r>
              <a:rPr lang="ko-KR" altLang="en-US"/>
              <a:t>을 곱하여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7253"/>
            <a:ext cx="11135217" cy="4446231"/>
          </a:xfrm>
        </p:spPr>
        <p:txBody>
          <a:bodyPr/>
          <a:lstStyle/>
          <a:p>
            <a:r>
              <a:rPr lang="ko-KR" altLang="en-US"/>
              <a:t>이전과 동일한 결과가 나옴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47279"/>
              </p:ext>
            </p:extLst>
          </p:nvPr>
        </p:nvGraphicFramePr>
        <p:xfrm>
          <a:off x="838200" y="2155217"/>
          <a:ext cx="8015664" cy="252484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761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5-10 :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람다 함수와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map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이용하여 리스트 요소들을 조작하기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3979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7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list_element_ex5.py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6100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list1 = [10, 20, 30, 40, 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list1 = list(map(lambda x: x*10, list1))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print(list1)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38200" y="5123391"/>
            <a:ext cx="6085243" cy="978151"/>
            <a:chOff x="5261709" y="4001171"/>
            <a:chExt cx="6085243" cy="978151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978151"/>
              <a:chOff x="5586057" y="3914707"/>
              <a:chExt cx="6085243" cy="978151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55658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261709" y="4455410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[100, 200, 300, 400, 500]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64941" y="3147981"/>
            <a:ext cx="475790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/>
              <a:t>람다함수는 </a:t>
            </a:r>
            <a:r>
              <a:rPr lang="en-US" altLang="ko-KR" sz="2000"/>
              <a:t>10</a:t>
            </a:r>
            <a:r>
              <a:rPr lang="ko-KR" altLang="en-US" sz="2000"/>
              <a:t>장에서 상세히 다룹니다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>
            <a:off x="4621876" y="3348036"/>
            <a:ext cx="943065" cy="463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117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5.9 </a:t>
            </a:r>
            <a:r>
              <a:rPr lang="ko-KR" altLang="en-US"/>
              <a:t>리스트의 </a:t>
            </a:r>
            <a:r>
              <a:rPr lang="ko-KR" altLang="en-US" err="1"/>
              <a:t>슬라이싱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err="1"/>
              <a:t>슬라이싱</a:t>
            </a:r>
            <a:r>
              <a:rPr lang="en-US" altLang="ko-KR" b="1" baseline="30000">
                <a:solidFill>
                  <a:schemeClr val="accent5"/>
                </a:solidFill>
              </a:rPr>
              <a:t>slicing</a:t>
            </a:r>
          </a:p>
          <a:p>
            <a:pPr lvl="1"/>
            <a:r>
              <a:rPr lang="ko-KR" altLang="en-US" err="1"/>
              <a:t>리스트내의</a:t>
            </a:r>
            <a:r>
              <a:rPr lang="ko-KR" altLang="en-US"/>
              <a:t> 항목을 특정한 구간별로 선택하여 잘라내는 기능</a:t>
            </a:r>
            <a:endParaRPr lang="en-US" altLang="ko-KR"/>
          </a:p>
          <a:p>
            <a:pPr lvl="1"/>
            <a:r>
              <a:rPr lang="ko-KR" altLang="en-US"/>
              <a:t>구간을 명시하기 위해 </a:t>
            </a:r>
            <a:r>
              <a:rPr lang="ko-KR" altLang="en-US" b="1"/>
              <a:t>리스트</a:t>
            </a:r>
            <a:r>
              <a:rPr lang="en-US" altLang="ko-KR" b="1"/>
              <a:t>_</a:t>
            </a:r>
            <a:r>
              <a:rPr lang="ko-KR" altLang="en-US" b="1"/>
              <a:t>이름</a:t>
            </a:r>
            <a:r>
              <a:rPr lang="en-US" altLang="ko-KR" b="1"/>
              <a:t>[</a:t>
            </a:r>
            <a:r>
              <a:rPr lang="en-US" altLang="ko-KR"/>
              <a:t>start : end</a:t>
            </a:r>
            <a:r>
              <a:rPr lang="en-US" altLang="ko-KR" b="1"/>
              <a:t>] </a:t>
            </a:r>
            <a:r>
              <a:rPr lang="ko-KR" altLang="en-US"/>
              <a:t>문법 사용</a:t>
            </a:r>
            <a:endParaRPr lang="en-US" altLang="ko-KR"/>
          </a:p>
          <a:p>
            <a:pPr lvl="1"/>
            <a:r>
              <a:rPr lang="en-US" altLang="ko-KR"/>
              <a:t>end-1</a:t>
            </a:r>
            <a:r>
              <a:rPr lang="ko-KR" altLang="en-US" smtClean="0"/>
              <a:t>까지</a:t>
            </a:r>
            <a:r>
              <a:rPr lang="en-US" altLang="ko-KR" smtClean="0"/>
              <a:t>(end </a:t>
            </a:r>
            <a:r>
              <a:rPr lang="ko-KR" altLang="en-US" smtClean="0"/>
              <a:t>미만</a:t>
            </a:r>
            <a:r>
              <a:rPr lang="en-US" altLang="ko-KR" smtClean="0"/>
              <a:t>)</a:t>
            </a:r>
            <a:r>
              <a:rPr lang="ko-KR" altLang="en-US" smtClean="0"/>
              <a:t>의 </a:t>
            </a:r>
            <a:r>
              <a:rPr lang="ko-KR" altLang="en-US"/>
              <a:t>항목을 새 리스트에 삽입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58835" y="3059082"/>
            <a:ext cx="20157353" cy="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list"/>
          <p:cNvSpPr txBox="1"/>
          <p:nvPr/>
        </p:nvSpPr>
        <p:spPr>
          <a:xfrm>
            <a:off x="2483464" y="4253825"/>
            <a:ext cx="151323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latin typeface="D2Coding" pitchFamily="49" charset="-127"/>
                <a:ea typeface="D2Coding" pitchFamily="49" charset="-127"/>
              </a:rPr>
              <a:t>원본</a:t>
            </a:r>
            <a:r>
              <a:rPr lang="en-US" altLang="ko-KR" sz="200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2000">
                <a:latin typeface="D2Coding" pitchFamily="49" charset="-127"/>
                <a:ea typeface="D2Coding" pitchFamily="49" charset="-127"/>
              </a:rPr>
              <a:t>리스트</a:t>
            </a:r>
            <a:endParaRPr lang="en-US" altLang="ko-KR" sz="2000"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a_list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7" name="list"/>
          <p:cNvSpPr txBox="1"/>
          <p:nvPr/>
        </p:nvSpPr>
        <p:spPr>
          <a:xfrm>
            <a:off x="4993784" y="6311900"/>
            <a:ext cx="241091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D2Coding" pitchFamily="49" charset="-127"/>
                <a:ea typeface="D2Coding" pitchFamily="49" charset="-127"/>
              </a:rPr>
              <a:t>a_list[1:5]</a:t>
            </a:r>
            <a:r>
              <a:rPr lang="ko-KR" altLang="en-US" sz="2000">
                <a:latin typeface="D2Coding" pitchFamily="49" charset="-127"/>
                <a:ea typeface="D2Coding" pitchFamily="49" charset="-127"/>
              </a:rPr>
              <a:t>의 결과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" name="0"/>
          <p:cNvSpPr/>
          <p:nvPr/>
        </p:nvSpPr>
        <p:spPr>
          <a:xfrm>
            <a:off x="3996699" y="4279504"/>
            <a:ext cx="625915" cy="666788"/>
          </a:xfrm>
          <a:prstGeom prst="rect">
            <a:avLst/>
          </a:prstGeom>
          <a:solidFill>
            <a:srgbClr val="A0DCF9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  <a:r>
              <a:rPr sz="2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1"/>
          <p:cNvSpPr/>
          <p:nvPr/>
        </p:nvSpPr>
        <p:spPr>
          <a:xfrm>
            <a:off x="4709295" y="4279504"/>
            <a:ext cx="625915" cy="666788"/>
          </a:xfrm>
          <a:prstGeom prst="rect">
            <a:avLst/>
          </a:prstGeom>
          <a:solidFill>
            <a:srgbClr val="A0DCF9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20</a:t>
            </a:r>
            <a:endParaRPr sz="2400" b="1">
              <a:solidFill>
                <a:schemeClr val="tx1"/>
              </a:solidFill>
            </a:endParaRPr>
          </a:p>
        </p:txBody>
      </p:sp>
      <p:sp>
        <p:nvSpPr>
          <p:cNvPr id="10" name="2"/>
          <p:cNvSpPr/>
          <p:nvPr/>
        </p:nvSpPr>
        <p:spPr>
          <a:xfrm>
            <a:off x="5421889" y="4279504"/>
            <a:ext cx="625915" cy="666788"/>
          </a:xfrm>
          <a:prstGeom prst="rect">
            <a:avLst/>
          </a:prstGeom>
          <a:solidFill>
            <a:srgbClr val="A0DCF9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30</a:t>
            </a:r>
            <a:endParaRPr sz="2400" b="1">
              <a:solidFill>
                <a:schemeClr val="tx1"/>
              </a:solidFill>
            </a:endParaRPr>
          </a:p>
        </p:txBody>
      </p:sp>
      <p:sp>
        <p:nvSpPr>
          <p:cNvPr id="11" name="3"/>
          <p:cNvSpPr/>
          <p:nvPr/>
        </p:nvSpPr>
        <p:spPr>
          <a:xfrm>
            <a:off x="6134484" y="4279504"/>
            <a:ext cx="625915" cy="666788"/>
          </a:xfrm>
          <a:prstGeom prst="rect">
            <a:avLst/>
          </a:prstGeom>
          <a:solidFill>
            <a:srgbClr val="A0DCF9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40</a:t>
            </a:r>
            <a:endParaRPr sz="2400" b="1">
              <a:solidFill>
                <a:schemeClr val="tx1"/>
              </a:solidFill>
            </a:endParaRPr>
          </a:p>
        </p:txBody>
      </p:sp>
      <p:sp>
        <p:nvSpPr>
          <p:cNvPr id="12" name="4"/>
          <p:cNvSpPr/>
          <p:nvPr/>
        </p:nvSpPr>
        <p:spPr>
          <a:xfrm>
            <a:off x="6847079" y="4279504"/>
            <a:ext cx="625915" cy="666788"/>
          </a:xfrm>
          <a:prstGeom prst="rect">
            <a:avLst/>
          </a:prstGeom>
          <a:solidFill>
            <a:srgbClr val="A0DCF9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50</a:t>
            </a:r>
            <a:endParaRPr sz="2400" b="1">
              <a:solidFill>
                <a:schemeClr val="tx1"/>
              </a:solidFill>
            </a:endParaRPr>
          </a:p>
        </p:txBody>
      </p:sp>
      <p:sp>
        <p:nvSpPr>
          <p:cNvPr id="13" name="5"/>
          <p:cNvSpPr/>
          <p:nvPr/>
        </p:nvSpPr>
        <p:spPr>
          <a:xfrm>
            <a:off x="7559673" y="4279504"/>
            <a:ext cx="625915" cy="666788"/>
          </a:xfrm>
          <a:prstGeom prst="rect">
            <a:avLst/>
          </a:prstGeom>
          <a:solidFill>
            <a:srgbClr val="A0DCF9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</a:rPr>
              <a:t>60</a:t>
            </a:r>
            <a:endParaRPr sz="2400">
              <a:solidFill>
                <a:schemeClr val="tx1"/>
              </a:solidFill>
            </a:endParaRPr>
          </a:p>
        </p:txBody>
      </p:sp>
      <p:sp>
        <p:nvSpPr>
          <p:cNvPr id="14" name="6"/>
          <p:cNvSpPr/>
          <p:nvPr/>
        </p:nvSpPr>
        <p:spPr>
          <a:xfrm>
            <a:off x="8271271" y="4279504"/>
            <a:ext cx="625915" cy="666788"/>
          </a:xfrm>
          <a:prstGeom prst="rect">
            <a:avLst/>
          </a:prstGeom>
          <a:solidFill>
            <a:srgbClr val="A0DCF9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</a:rPr>
              <a:t>70</a:t>
            </a:r>
            <a:endParaRPr sz="240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671454" y="3913957"/>
            <a:ext cx="0" cy="161325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504552" y="3913956"/>
            <a:ext cx="0" cy="161325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"/>
          <p:cNvSpPr/>
          <p:nvPr/>
        </p:nvSpPr>
        <p:spPr>
          <a:xfrm>
            <a:off x="4709294" y="5407409"/>
            <a:ext cx="625915" cy="666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20</a:t>
            </a:r>
            <a:endParaRPr sz="2400" b="1">
              <a:solidFill>
                <a:schemeClr val="tx1"/>
              </a:solidFill>
            </a:endParaRPr>
          </a:p>
        </p:txBody>
      </p:sp>
      <p:sp>
        <p:nvSpPr>
          <p:cNvPr id="18" name="2"/>
          <p:cNvSpPr/>
          <p:nvPr/>
        </p:nvSpPr>
        <p:spPr>
          <a:xfrm>
            <a:off x="5421888" y="5407409"/>
            <a:ext cx="625915" cy="666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30</a:t>
            </a:r>
            <a:endParaRPr sz="2400" b="1">
              <a:solidFill>
                <a:schemeClr val="tx1"/>
              </a:solidFill>
            </a:endParaRPr>
          </a:p>
        </p:txBody>
      </p:sp>
      <p:sp>
        <p:nvSpPr>
          <p:cNvPr id="19" name="3"/>
          <p:cNvSpPr/>
          <p:nvPr/>
        </p:nvSpPr>
        <p:spPr>
          <a:xfrm>
            <a:off x="6134483" y="5407409"/>
            <a:ext cx="625915" cy="666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40</a:t>
            </a:r>
            <a:endParaRPr sz="2400" b="1">
              <a:solidFill>
                <a:schemeClr val="tx1"/>
              </a:solidFill>
            </a:endParaRPr>
          </a:p>
        </p:txBody>
      </p:sp>
      <p:sp>
        <p:nvSpPr>
          <p:cNvPr id="20" name="4"/>
          <p:cNvSpPr/>
          <p:nvPr/>
        </p:nvSpPr>
        <p:spPr>
          <a:xfrm>
            <a:off x="6847078" y="5407409"/>
            <a:ext cx="625915" cy="666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50</a:t>
            </a:r>
            <a:endParaRPr sz="2400" b="1">
              <a:solidFill>
                <a:schemeClr val="tx1"/>
              </a:solidFill>
            </a:endParaRPr>
          </a:p>
        </p:txBody>
      </p:sp>
      <p:sp>
        <p:nvSpPr>
          <p:cNvPr id="21" name="list"/>
          <p:cNvSpPr txBox="1"/>
          <p:nvPr/>
        </p:nvSpPr>
        <p:spPr>
          <a:xfrm>
            <a:off x="2611704" y="5642149"/>
            <a:ext cx="125675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D2Coding" pitchFamily="49" charset="-127"/>
                <a:ea typeface="D2Coding" pitchFamily="49" charset="-127"/>
              </a:rPr>
              <a:t>새</a:t>
            </a:r>
            <a:r>
              <a:rPr lang="en-US" altLang="ko-KR" sz="200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2000">
                <a:latin typeface="D2Coding" pitchFamily="49" charset="-127"/>
                <a:ea typeface="D2Coding" pitchFamily="49" charset="-127"/>
              </a:rPr>
              <a:t>리스트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2" name="6"/>
          <p:cNvSpPr/>
          <p:nvPr/>
        </p:nvSpPr>
        <p:spPr>
          <a:xfrm>
            <a:off x="8982869" y="4282062"/>
            <a:ext cx="625915" cy="666788"/>
          </a:xfrm>
          <a:prstGeom prst="rect">
            <a:avLst/>
          </a:prstGeom>
          <a:solidFill>
            <a:srgbClr val="A0DCF9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</a:rPr>
              <a:t>80</a:t>
            </a:r>
            <a:endParaRPr sz="240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687233" y="4034317"/>
            <a:ext cx="2801539" cy="5130"/>
          </a:xfrm>
          <a:prstGeom prst="line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ist"/>
          <p:cNvSpPr txBox="1"/>
          <p:nvPr/>
        </p:nvSpPr>
        <p:spPr>
          <a:xfrm>
            <a:off x="2984837" y="3583943"/>
            <a:ext cx="87203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latin typeface="D2Coding" pitchFamily="49" charset="-127"/>
                <a:ea typeface="D2Coding" pitchFamily="49" charset="-127"/>
              </a:rPr>
              <a:t>인덱스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5" name="list"/>
          <p:cNvSpPr txBox="1"/>
          <p:nvPr/>
        </p:nvSpPr>
        <p:spPr>
          <a:xfrm>
            <a:off x="4083931" y="3583943"/>
            <a:ext cx="4873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[0]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6" name="list"/>
          <p:cNvSpPr txBox="1"/>
          <p:nvPr/>
        </p:nvSpPr>
        <p:spPr>
          <a:xfrm>
            <a:off x="4778830" y="3583943"/>
            <a:ext cx="4873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[1]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7" name="list"/>
          <p:cNvSpPr txBox="1"/>
          <p:nvPr/>
        </p:nvSpPr>
        <p:spPr>
          <a:xfrm>
            <a:off x="5496087" y="3583943"/>
            <a:ext cx="4873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[2]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8" name="list"/>
          <p:cNvSpPr txBox="1"/>
          <p:nvPr/>
        </p:nvSpPr>
        <p:spPr>
          <a:xfrm>
            <a:off x="6203783" y="3583943"/>
            <a:ext cx="4873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[3]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9" name="list"/>
          <p:cNvSpPr txBox="1"/>
          <p:nvPr/>
        </p:nvSpPr>
        <p:spPr>
          <a:xfrm>
            <a:off x="6894046" y="3573200"/>
            <a:ext cx="4873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[4]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0" name="list"/>
          <p:cNvSpPr txBox="1"/>
          <p:nvPr/>
        </p:nvSpPr>
        <p:spPr>
          <a:xfrm>
            <a:off x="7588945" y="3573200"/>
            <a:ext cx="4873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[5]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1" name="list"/>
          <p:cNvSpPr txBox="1"/>
          <p:nvPr/>
        </p:nvSpPr>
        <p:spPr>
          <a:xfrm>
            <a:off x="8306202" y="3573200"/>
            <a:ext cx="4873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[6]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2" name="list"/>
          <p:cNvSpPr txBox="1"/>
          <p:nvPr/>
        </p:nvSpPr>
        <p:spPr>
          <a:xfrm>
            <a:off x="9013898" y="3573200"/>
            <a:ext cx="4873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[7]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838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7631082" y="658294"/>
            <a:ext cx="3772593" cy="5073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/>
              <a:t>콜론</a:t>
            </a:r>
            <a:r>
              <a:rPr lang="en-US" altLang="ko-KR"/>
              <a:t>(:)</a:t>
            </a:r>
            <a:r>
              <a:rPr lang="ko-KR" altLang="en-US"/>
              <a:t>을 사용하여 가져올 항목의 범위를 지정</a:t>
            </a:r>
            <a:endParaRPr lang="en-US" altLang="ko-KR"/>
          </a:p>
          <a:p>
            <a:pPr fontAlgn="base"/>
            <a:r>
              <a:rPr lang="ko-KR" altLang="en-US"/>
              <a:t>시작 인덱스와 끝 인덱스는 </a:t>
            </a:r>
            <a:r>
              <a:rPr lang="ko-KR" altLang="en-US" err="1"/>
              <a:t>생략가능</a:t>
            </a:r>
            <a:endParaRPr lang="ko-KR" altLang="en-US"/>
          </a:p>
          <a:p>
            <a:pPr fontAlgn="base"/>
            <a:endParaRPr lang="en-US" altLang="ko-KR"/>
          </a:p>
          <a:p>
            <a:pPr lvl="1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773232"/>
              </p:ext>
            </p:extLst>
          </p:nvPr>
        </p:nvGraphicFramePr>
        <p:xfrm>
          <a:off x="1039326" y="658294"/>
          <a:ext cx="6285602" cy="5518669"/>
        </p:xfrm>
        <a:graphic>
          <a:graphicData uri="http://schemas.openxmlformats.org/drawingml/2006/table">
            <a:tbl>
              <a:tblPr/>
              <a:tblGrid>
                <a:gridCol w="62856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5454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리스트와 </a:t>
                      </a: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슬라이싱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2769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[10, 20, 30, 40, 50, 60, 70, 80]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[1:5]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[20, 30, 40, 50]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[0:1]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[0:2]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[0:5]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20, 30, 40, 50]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[1:]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[20, 30, 40, 50, 60, 70, 80]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[:5]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20, 30, 40, 50]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066" y="3344913"/>
            <a:ext cx="7059494" cy="12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82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8" y="512214"/>
            <a:ext cx="10515600" cy="555679"/>
          </a:xfrm>
        </p:spPr>
        <p:txBody>
          <a:bodyPr/>
          <a:lstStyle/>
          <a:p>
            <a:r>
              <a:rPr lang="ko-KR" altLang="en-US" err="1"/>
              <a:t>파이썬의</a:t>
            </a:r>
            <a:r>
              <a:rPr lang="ko-KR" altLang="en-US"/>
              <a:t> </a:t>
            </a:r>
            <a:r>
              <a:rPr lang="ko-KR" altLang="en-US" err="1"/>
              <a:t>슬라이싱</a:t>
            </a:r>
            <a:r>
              <a:rPr lang="ko-KR" altLang="en-US"/>
              <a:t> 기능은 음수 인덱스와 음수 스텝 값을 지원</a:t>
            </a:r>
          </a:p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" y="1156414"/>
            <a:ext cx="8972550" cy="494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2950" y="5173943"/>
            <a:ext cx="27241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역순으로 가져옴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7423" y="5570241"/>
            <a:ext cx="27241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항목을 역순으로 </a:t>
            </a:r>
            <a:r>
              <a:rPr lang="ko-KR" altLang="en-US" sz="1400" err="1"/>
              <a:t>슬라이싱</a:t>
            </a:r>
            <a:endParaRPr lang="ko-KR" altLang="en-US" sz="1400"/>
          </a:p>
        </p:txBody>
      </p:sp>
      <p:sp>
        <p:nvSpPr>
          <p:cNvPr id="6" name="직사각형 5"/>
          <p:cNvSpPr/>
          <p:nvPr/>
        </p:nvSpPr>
        <p:spPr>
          <a:xfrm>
            <a:off x="8002570" y="3942603"/>
            <a:ext cx="215155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200" smtClean="0"/>
              <a:t>end </a:t>
            </a:r>
            <a:r>
              <a:rPr lang="ko-KR" altLang="en-US" sz="1200" smtClean="0"/>
              <a:t>인덱스는 포함하지 않음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5825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949" y="729631"/>
            <a:ext cx="10515600" cy="4351338"/>
          </a:xfrm>
        </p:spPr>
        <p:txBody>
          <a:bodyPr/>
          <a:lstStyle/>
          <a:p>
            <a:r>
              <a:rPr lang="ko-KR" altLang="en-US"/>
              <a:t>연속적인 </a:t>
            </a:r>
            <a:r>
              <a:rPr lang="ko-KR" altLang="en-US" err="1"/>
              <a:t>자료값들은</a:t>
            </a:r>
            <a:r>
              <a:rPr lang="ko-KR" altLang="en-US"/>
              <a:t> </a:t>
            </a:r>
            <a:r>
              <a:rPr lang="en-US" altLang="ko-KR" err="1"/>
              <a:t>score_list</a:t>
            </a:r>
            <a:r>
              <a:rPr lang="ko-KR" altLang="en-US"/>
              <a:t>라는 변수와 인덱스를 통해서 참조하는 것이 가능</a:t>
            </a:r>
          </a:p>
          <a:p>
            <a:r>
              <a:rPr lang="ko-KR" altLang="en-US"/>
              <a:t>리스트는 대괄호 </a:t>
            </a:r>
            <a:r>
              <a:rPr lang="en-US" altLang="ko-KR"/>
              <a:t>[ ]</a:t>
            </a:r>
            <a:r>
              <a:rPr lang="ko-KR" altLang="en-US"/>
              <a:t>내에 쉼표를 이용하여 값을 구분</a:t>
            </a:r>
          </a:p>
          <a:p>
            <a:r>
              <a:rPr lang="ko-KR" altLang="en-US"/>
              <a:t>‘세 번째 </a:t>
            </a:r>
            <a:r>
              <a:rPr lang="ko-KR" altLang="en-US" err="1"/>
              <a:t>변수’와</a:t>
            </a:r>
            <a:r>
              <a:rPr lang="ko-KR" altLang="en-US"/>
              <a:t> 같이 위치를 지정해서 원하는 값을 불러오는 것도 가능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61555" y="2676700"/>
            <a:ext cx="23285201" cy="103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061555" y="3479598"/>
            <a:ext cx="7219450" cy="2286507"/>
            <a:chOff x="875414" y="4067352"/>
            <a:chExt cx="5982084" cy="1478052"/>
          </a:xfrm>
        </p:grpSpPr>
        <p:sp>
          <p:nvSpPr>
            <p:cNvPr id="7" name="list"/>
            <p:cNvSpPr txBox="1"/>
            <p:nvPr/>
          </p:nvSpPr>
          <p:spPr>
            <a:xfrm>
              <a:off x="875414" y="4108754"/>
              <a:ext cx="1384995" cy="4103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err="1">
                  <a:latin typeface="D2Coding" pitchFamily="49" charset="-127"/>
                  <a:ea typeface="D2Coding" pitchFamily="49" charset="-127"/>
                </a:rPr>
                <a:t>score_list</a:t>
              </a:r>
              <a:endParaRPr sz="2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8" name="0"/>
            <p:cNvSpPr/>
            <p:nvPr/>
          </p:nvSpPr>
          <p:spPr>
            <a:xfrm>
              <a:off x="1957011" y="4878616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87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9" name="1"/>
            <p:cNvSpPr/>
            <p:nvPr/>
          </p:nvSpPr>
          <p:spPr>
            <a:xfrm>
              <a:off x="2669607" y="4878616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84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0" name="2"/>
            <p:cNvSpPr/>
            <p:nvPr/>
          </p:nvSpPr>
          <p:spPr>
            <a:xfrm>
              <a:off x="3382201" y="4878616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95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1" name="3"/>
            <p:cNvSpPr/>
            <p:nvPr/>
          </p:nvSpPr>
          <p:spPr>
            <a:xfrm>
              <a:off x="4094796" y="4878616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67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2" name="4"/>
            <p:cNvSpPr/>
            <p:nvPr/>
          </p:nvSpPr>
          <p:spPr>
            <a:xfrm>
              <a:off x="4807391" y="4878616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88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3" name="5"/>
            <p:cNvSpPr/>
            <p:nvPr/>
          </p:nvSpPr>
          <p:spPr>
            <a:xfrm>
              <a:off x="5519985" y="4878616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94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4" name="6"/>
            <p:cNvSpPr/>
            <p:nvPr/>
          </p:nvSpPr>
          <p:spPr>
            <a:xfrm>
              <a:off x="6231583" y="4878616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63</a:t>
              </a:r>
              <a:endParaRPr sz="2400">
                <a:solidFill>
                  <a:schemeClr val="tx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531174" y="4067352"/>
              <a:ext cx="1015372" cy="488948"/>
              <a:chOff x="2407395" y="4053812"/>
              <a:chExt cx="1015372" cy="488948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407395" y="4053813"/>
                <a:ext cx="507686" cy="48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list"/>
              <p:cNvSpPr txBox="1"/>
              <p:nvPr/>
            </p:nvSpPr>
            <p:spPr>
              <a:xfrm>
                <a:off x="2556008" y="4102924"/>
                <a:ext cx="230832" cy="4103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>
                    <a:latin typeface="D2Coding" pitchFamily="49" charset="-127"/>
                    <a:ea typeface="D2Coding" pitchFamily="49" charset="-127"/>
                  </a:rPr>
                  <a:t>0</a:t>
                </a:r>
                <a:endParaRPr sz="2000">
                  <a:latin typeface="D2Coding" pitchFamily="49" charset="-127"/>
                  <a:ea typeface="D2Coding" pitchFamily="49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915081" y="4053812"/>
                <a:ext cx="507686" cy="48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9" name="list"/>
              <p:cNvSpPr txBox="1"/>
              <p:nvPr/>
            </p:nvSpPr>
            <p:spPr>
              <a:xfrm>
                <a:off x="3069922" y="4102924"/>
                <a:ext cx="230832" cy="4103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>
                    <a:latin typeface="D2Coding" pitchFamily="49" charset="-127"/>
                    <a:ea typeface="D2Coding" pitchFamily="49" charset="-127"/>
                  </a:rPr>
                  <a:t>1</a:t>
                </a:r>
                <a:endParaRPr sz="2000">
                  <a:latin typeface="D2Coding" pitchFamily="49" charset="-127"/>
                  <a:ea typeface="D2Coding" pitchFamily="49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546546" y="4067352"/>
              <a:ext cx="1015372" cy="488948"/>
              <a:chOff x="2407395" y="4053812"/>
              <a:chExt cx="1015372" cy="48894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407395" y="4053813"/>
                <a:ext cx="507686" cy="48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3" name="list"/>
              <p:cNvSpPr txBox="1"/>
              <p:nvPr/>
            </p:nvSpPr>
            <p:spPr>
              <a:xfrm>
                <a:off x="2556008" y="4102924"/>
                <a:ext cx="230832" cy="4103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>
                    <a:latin typeface="D2Coding" pitchFamily="49" charset="-127"/>
                    <a:ea typeface="D2Coding" pitchFamily="49" charset="-127"/>
                  </a:rPr>
                  <a:t>2</a:t>
                </a:r>
                <a:endParaRPr sz="2000">
                  <a:latin typeface="D2Coding" pitchFamily="49" charset="-127"/>
                  <a:ea typeface="D2Coding" pitchFamily="49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915081" y="4053812"/>
                <a:ext cx="507686" cy="48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5" name="list"/>
              <p:cNvSpPr txBox="1"/>
              <p:nvPr/>
            </p:nvSpPr>
            <p:spPr>
              <a:xfrm>
                <a:off x="3069922" y="4102924"/>
                <a:ext cx="230832" cy="4103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>
                    <a:latin typeface="D2Coding" pitchFamily="49" charset="-127"/>
                    <a:ea typeface="D2Coding" pitchFamily="49" charset="-127"/>
                  </a:rPr>
                  <a:t>3</a:t>
                </a:r>
                <a:endParaRPr sz="2000">
                  <a:latin typeface="D2Coding" pitchFamily="49" charset="-127"/>
                  <a:ea typeface="D2Coding" pitchFamily="49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561918" y="4067352"/>
              <a:ext cx="1015372" cy="488948"/>
              <a:chOff x="2407395" y="4053812"/>
              <a:chExt cx="1015372" cy="488948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407395" y="4053813"/>
                <a:ext cx="507686" cy="48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9" name="list"/>
              <p:cNvSpPr txBox="1"/>
              <p:nvPr/>
            </p:nvSpPr>
            <p:spPr>
              <a:xfrm>
                <a:off x="2556008" y="4102924"/>
                <a:ext cx="230832" cy="4103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>
                    <a:latin typeface="D2Coding" pitchFamily="49" charset="-127"/>
                    <a:ea typeface="D2Coding" pitchFamily="49" charset="-127"/>
                  </a:rPr>
                  <a:t>4</a:t>
                </a:r>
                <a:endParaRPr sz="2000">
                  <a:latin typeface="D2Coding" pitchFamily="49" charset="-127"/>
                  <a:ea typeface="D2Coding" pitchFamily="49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915081" y="4053812"/>
                <a:ext cx="507686" cy="48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1" name="list"/>
              <p:cNvSpPr txBox="1"/>
              <p:nvPr/>
            </p:nvSpPr>
            <p:spPr>
              <a:xfrm>
                <a:off x="3069922" y="4102924"/>
                <a:ext cx="230832" cy="4103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>
                    <a:latin typeface="D2Coding" pitchFamily="49" charset="-127"/>
                    <a:ea typeface="D2Coding" pitchFamily="49" charset="-127"/>
                  </a:rPr>
                  <a:t>5</a:t>
                </a:r>
                <a:endParaRPr sz="2000">
                  <a:latin typeface="D2Coding" pitchFamily="49" charset="-127"/>
                  <a:ea typeface="D2Coding" pitchFamily="49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577290" y="4067353"/>
              <a:ext cx="507686" cy="488947"/>
              <a:chOff x="5577290" y="4064723"/>
              <a:chExt cx="507686" cy="48894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577290" y="4064723"/>
                <a:ext cx="507686" cy="48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7" name="list"/>
              <p:cNvSpPr txBox="1"/>
              <p:nvPr/>
            </p:nvSpPr>
            <p:spPr>
              <a:xfrm>
                <a:off x="5725903" y="4113834"/>
                <a:ext cx="230832" cy="4103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>
                    <a:latin typeface="D2Coding" pitchFamily="49" charset="-127"/>
                    <a:ea typeface="D2Coding" pitchFamily="49" charset="-127"/>
                  </a:rPr>
                  <a:t>6</a:t>
                </a:r>
                <a:endParaRPr sz="2000">
                  <a:latin typeface="D2Coding" pitchFamily="49" charset="-127"/>
                  <a:ea typeface="D2Coding" pitchFamily="49" charset="-127"/>
                </a:endParaRPr>
              </a:p>
            </p:txBody>
          </p:sp>
        </p:grpSp>
        <p:cxnSp>
          <p:nvCxnSpPr>
            <p:cNvPr id="19" name="직선 화살표 연결선 18"/>
            <p:cNvCxnSpPr>
              <a:stCxn id="36" idx="2"/>
              <a:endCxn id="8" idx="0"/>
            </p:cNvCxnSpPr>
            <p:nvPr/>
          </p:nvCxnSpPr>
          <p:spPr>
            <a:xfrm flipH="1">
              <a:off x="2269969" y="4556300"/>
              <a:ext cx="515048" cy="3223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38" idx="2"/>
              <a:endCxn id="9" idx="0"/>
            </p:cNvCxnSpPr>
            <p:nvPr/>
          </p:nvCxnSpPr>
          <p:spPr>
            <a:xfrm flipH="1">
              <a:off x="2982565" y="4556299"/>
              <a:ext cx="310138" cy="322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32" idx="2"/>
              <a:endCxn id="10" idx="0"/>
            </p:cNvCxnSpPr>
            <p:nvPr/>
          </p:nvCxnSpPr>
          <p:spPr>
            <a:xfrm flipH="1">
              <a:off x="3695159" y="4556300"/>
              <a:ext cx="105230" cy="322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34" idx="2"/>
              <a:endCxn id="11" idx="0"/>
            </p:cNvCxnSpPr>
            <p:nvPr/>
          </p:nvCxnSpPr>
          <p:spPr>
            <a:xfrm>
              <a:off x="4308075" y="4556299"/>
              <a:ext cx="99679" cy="322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28" idx="2"/>
              <a:endCxn id="12" idx="0"/>
            </p:cNvCxnSpPr>
            <p:nvPr/>
          </p:nvCxnSpPr>
          <p:spPr>
            <a:xfrm>
              <a:off x="4815761" y="4556300"/>
              <a:ext cx="304588" cy="322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30" idx="2"/>
              <a:endCxn id="13" idx="0"/>
            </p:cNvCxnSpPr>
            <p:nvPr/>
          </p:nvCxnSpPr>
          <p:spPr>
            <a:xfrm>
              <a:off x="5323447" y="4556299"/>
              <a:ext cx="509496" cy="322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6" idx="2"/>
              <a:endCxn id="14" idx="0"/>
            </p:cNvCxnSpPr>
            <p:nvPr/>
          </p:nvCxnSpPr>
          <p:spPr>
            <a:xfrm>
              <a:off x="5831133" y="4556300"/>
              <a:ext cx="713408" cy="322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150295" y="5995871"/>
            <a:ext cx="222689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항목</a:t>
            </a:r>
            <a:r>
              <a:rPr lang="en-US" altLang="ko-KR" sz="2000" b="1"/>
              <a:t>, </a:t>
            </a:r>
            <a:r>
              <a:rPr lang="ko-KR" altLang="en-US" sz="2000" b="1"/>
              <a:t>요소라고 함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2820428" y="5633129"/>
            <a:ext cx="849753" cy="36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965881" y="2676700"/>
            <a:ext cx="232627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항목값을 참조하는</a:t>
            </a:r>
            <a:endParaRPr lang="en-US" altLang="ko-KR" sz="2000" b="1"/>
          </a:p>
          <a:p>
            <a:r>
              <a:rPr lang="ko-KR" altLang="en-US" sz="2000" b="1">
                <a:solidFill>
                  <a:srgbClr val="FF0000"/>
                </a:solidFill>
              </a:rPr>
              <a:t>인덱스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/>
          <p:cNvCxnSpPr>
            <a:endCxn id="26" idx="3"/>
          </p:cNvCxnSpPr>
          <p:nvPr/>
        </p:nvCxnSpPr>
        <p:spPr>
          <a:xfrm flipH="1">
            <a:off x="8348690" y="3395347"/>
            <a:ext cx="999340" cy="462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4831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974" y="335430"/>
            <a:ext cx="11006051" cy="1413987"/>
          </a:xfrm>
        </p:spPr>
        <p:txBody>
          <a:bodyPr>
            <a:normAutofit/>
          </a:bodyPr>
          <a:lstStyle/>
          <a:p>
            <a:r>
              <a:rPr lang="ko-KR" altLang="en-US" sz="3200"/>
              <a:t>시작 인덱스와 마지막 인덱스가 명시된 리스트 </a:t>
            </a:r>
            <a:r>
              <a:rPr lang="ko-KR" altLang="en-US" sz="3200" err="1"/>
              <a:t>슬라이싱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77280"/>
            <a:ext cx="10515600" cy="4351338"/>
          </a:xfrm>
        </p:spPr>
        <p:txBody>
          <a:bodyPr/>
          <a:lstStyle/>
          <a:p>
            <a:r>
              <a:rPr lang="en-US" altLang="ko-KR"/>
              <a:t>a_list[1]</a:t>
            </a:r>
            <a:r>
              <a:rPr lang="ko-KR" altLang="en-US"/>
              <a:t>부터 </a:t>
            </a:r>
            <a:r>
              <a:rPr lang="en-US" altLang="ko-KR"/>
              <a:t>a_list[5-1]</a:t>
            </a:r>
            <a:r>
              <a:rPr lang="ko-KR" altLang="en-US"/>
              <a:t>까지 항목을 가져온다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36323"/>
            <a:ext cx="6313489" cy="2649499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26509"/>
              </p:ext>
            </p:extLst>
          </p:nvPr>
        </p:nvGraphicFramePr>
        <p:xfrm>
          <a:off x="1160140" y="2398365"/>
          <a:ext cx="5669605" cy="1325735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13257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 = [10, 20, 30, 40, 50, 60, 70, 80]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a_list[1:5]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[20, 30, 40, 50]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1623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974" y="335430"/>
            <a:ext cx="11006051" cy="1413987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sz="4000"/>
              <a:t>마지막 </a:t>
            </a:r>
            <a:r>
              <a:rPr lang="ko-KR" altLang="en-US" sz="4000" err="1"/>
              <a:t>슬라이싱</a:t>
            </a:r>
            <a:r>
              <a:rPr lang="ko-KR" altLang="en-US" sz="4000"/>
              <a:t> 인덱스를 생략하는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77280"/>
            <a:ext cx="10515600" cy="4351338"/>
          </a:xfrm>
        </p:spPr>
        <p:txBody>
          <a:bodyPr/>
          <a:lstStyle/>
          <a:p>
            <a:pPr fontAlgn="base"/>
            <a:r>
              <a:rPr lang="ko-KR" altLang="en-US"/>
              <a:t>리스트의 마지막 항목까지 모두 가져옴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199" y="2227810"/>
            <a:ext cx="18770373" cy="84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49921"/>
            <a:ext cx="6730499" cy="2789406"/>
          </a:xfrm>
          <a:prstGeom prst="rect">
            <a:avLst/>
          </a:prstGeom>
        </p:spPr>
      </p:pic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93483"/>
              </p:ext>
            </p:extLst>
          </p:nvPr>
        </p:nvGraphicFramePr>
        <p:xfrm>
          <a:off x="1368647" y="2398059"/>
          <a:ext cx="5669605" cy="864680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a_list[1:]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[20, 30, 40, 50, 60, 70, 80]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002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974" y="335430"/>
            <a:ext cx="11006051" cy="1413987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4000"/>
              <a:t>시작 인덱스와 마지막 인덱스를 모두 생략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77280"/>
            <a:ext cx="10515600" cy="4351338"/>
          </a:xfrm>
        </p:spPr>
        <p:txBody>
          <a:bodyPr/>
          <a:lstStyle/>
          <a:p>
            <a:pPr fontAlgn="base"/>
            <a:r>
              <a:rPr lang="ko-KR" altLang="en-US"/>
              <a:t>리스트의 </a:t>
            </a:r>
            <a:r>
              <a:rPr lang="ko-KR" altLang="en-US">
                <a:solidFill>
                  <a:srgbClr val="FF0000"/>
                </a:solidFill>
              </a:rPr>
              <a:t>모든 항목</a:t>
            </a:r>
            <a:r>
              <a:rPr lang="ko-KR" altLang="en-US"/>
              <a:t>을 다 가져옴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199" y="2227810"/>
            <a:ext cx="18770373" cy="84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43200" y="2227810"/>
            <a:ext cx="19275032" cy="83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18057" y="2449655"/>
            <a:ext cx="18795515" cy="79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92529"/>
              </p:ext>
            </p:extLst>
          </p:nvPr>
        </p:nvGraphicFramePr>
        <p:xfrm>
          <a:off x="1347361" y="2338792"/>
          <a:ext cx="5669605" cy="864680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a_list[:]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20, 30, 40, 50, 60, 70, 80]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390654"/>
            <a:ext cx="6687930" cy="27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388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974" y="335430"/>
            <a:ext cx="11006051" cy="1413987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4000"/>
              <a:t>음수 인덱스를 사용한 </a:t>
            </a:r>
            <a:r>
              <a:rPr lang="ko-KR" altLang="en-US" sz="4000" err="1"/>
              <a:t>슬라이싱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77280"/>
            <a:ext cx="10515600" cy="4351338"/>
          </a:xfrm>
        </p:spPr>
        <p:txBody>
          <a:bodyPr/>
          <a:lstStyle/>
          <a:p>
            <a:pPr fontAlgn="base"/>
            <a:r>
              <a:rPr lang="ko-KR" altLang="en-US"/>
              <a:t>가장 끝 원소의 인덱스가 </a:t>
            </a:r>
            <a:r>
              <a:rPr lang="en-US" altLang="ko-KR"/>
              <a:t>-1</a:t>
            </a:r>
            <a:r>
              <a:rPr lang="ko-KR" altLang="en-US"/>
              <a:t>이 되며 그 앞의 원소가 </a:t>
            </a:r>
            <a:r>
              <a:rPr lang="en-US" altLang="ko-KR"/>
              <a:t>-2, -3, …</a:t>
            </a:r>
            <a:r>
              <a:rPr lang="ko-KR" altLang="en-US"/>
              <a:t>과 같이 부여됨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199" y="2227810"/>
            <a:ext cx="18770373" cy="84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43200" y="2227810"/>
            <a:ext cx="19275032" cy="83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18057" y="2449655"/>
            <a:ext cx="18795515" cy="79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92974" y="2634066"/>
            <a:ext cx="20230834" cy="96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3" y="2924804"/>
            <a:ext cx="8350586" cy="22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576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078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/>
              <a:t>음수 인덱스를 사용한 </a:t>
            </a:r>
            <a:r>
              <a:rPr lang="ko-KR" altLang="en-US" sz="4000" err="1"/>
              <a:t>슬라이싱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7" y="1333371"/>
            <a:ext cx="10515600" cy="4351338"/>
          </a:xfrm>
        </p:spPr>
        <p:txBody>
          <a:bodyPr/>
          <a:lstStyle/>
          <a:p>
            <a:r>
              <a:rPr lang="en-US" altLang="ko-KR"/>
              <a:t>a_list[-7:-2]</a:t>
            </a:r>
            <a:r>
              <a:rPr lang="ko-KR" altLang="en-US"/>
              <a:t>를 설정한다면 </a:t>
            </a:r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5-10]</a:t>
            </a:r>
            <a:r>
              <a:rPr lang="ko-KR" altLang="en-US"/>
              <a:t>과 같이 </a:t>
            </a:r>
            <a:r>
              <a:rPr lang="en-US" altLang="ko-KR"/>
              <a:t>[20, 30, 40, 50, 60] </a:t>
            </a:r>
            <a:r>
              <a:rPr lang="ko-KR" altLang="en-US"/>
              <a:t>항목을 포함하게 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36205"/>
              </p:ext>
            </p:extLst>
          </p:nvPr>
        </p:nvGraphicFramePr>
        <p:xfrm>
          <a:off x="1628277" y="2318041"/>
          <a:ext cx="5669605" cy="864680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a_list[-7:-2]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[20, 30, 40, 50, 60]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4" y="3425913"/>
            <a:ext cx="7249773" cy="29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850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음수 인덱스를 사용한 </a:t>
            </a:r>
            <a:r>
              <a:rPr lang="ko-KR" altLang="en-US" sz="4000" err="1"/>
              <a:t>슬라이싱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마지막 인덱스를 생략할 경우 리스트의 마지막 항목까지 가져옴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1683"/>
            <a:ext cx="7291622" cy="2790217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59051"/>
              </p:ext>
            </p:extLst>
          </p:nvPr>
        </p:nvGraphicFramePr>
        <p:xfrm>
          <a:off x="1649208" y="2473108"/>
          <a:ext cx="5669605" cy="864680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a_list[-7:]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[20, 30, 40, 50, 60, 70, 80]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5459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음수 인덱스를 사용한 </a:t>
            </a:r>
            <a:r>
              <a:rPr lang="ko-KR" altLang="en-US" sz="4000" err="1"/>
              <a:t>슬라이싱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85410"/>
            <a:ext cx="10515600" cy="4351338"/>
          </a:xfrm>
        </p:spPr>
        <p:txBody>
          <a:bodyPr/>
          <a:lstStyle/>
          <a:p>
            <a:pPr fontAlgn="base"/>
            <a:r>
              <a:rPr lang="ko-KR" altLang="en-US"/>
              <a:t>첫 번째 인덱스를 생략하여 </a:t>
            </a:r>
            <a:r>
              <a:rPr lang="ko-KR" altLang="en-US" err="1"/>
              <a:t>슬라이싱</a:t>
            </a:r>
            <a:endParaRPr lang="en-US" altLang="ko-KR"/>
          </a:p>
          <a:p>
            <a:pPr lvl="1" fontAlgn="base"/>
            <a:r>
              <a:rPr lang="en-US" altLang="ko-KR"/>
              <a:t>(-2-1)=-3 </a:t>
            </a:r>
            <a:r>
              <a:rPr lang="ko-KR" altLang="en-US"/>
              <a:t>인덱스 항목 값을 가져옴</a:t>
            </a:r>
          </a:p>
          <a:p>
            <a:pPr lvl="1" fontAlgn="base"/>
            <a:endParaRPr lang="en-US" altLang="ko-KR"/>
          </a:p>
          <a:p>
            <a:pPr fontAlgn="base"/>
            <a:endParaRPr lang="ko-KR" altLang="en-US"/>
          </a:p>
          <a:p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5392"/>
              </p:ext>
            </p:extLst>
          </p:nvPr>
        </p:nvGraphicFramePr>
        <p:xfrm>
          <a:off x="1260948" y="2709974"/>
          <a:ext cx="5669605" cy="864680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a_list[:-2]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20, 30, 40, 50, 60]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2033"/>
            <a:ext cx="65151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542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음수 인덱스를 사용한 </a:t>
            </a:r>
            <a:r>
              <a:rPr lang="ko-KR" altLang="en-US" sz="4000" err="1"/>
              <a:t>슬라이싱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85410"/>
            <a:ext cx="10515600" cy="4351338"/>
          </a:xfrm>
        </p:spPr>
        <p:txBody>
          <a:bodyPr/>
          <a:lstStyle/>
          <a:p>
            <a:pPr fontAlgn="base"/>
            <a:r>
              <a:rPr lang="en-US" altLang="ko-KR"/>
              <a:t>a_list[-2:]</a:t>
            </a:r>
            <a:r>
              <a:rPr lang="ko-KR" altLang="en-US"/>
              <a:t>를 통해 </a:t>
            </a:r>
            <a:r>
              <a:rPr lang="ko-KR" altLang="en-US" err="1"/>
              <a:t>슬라이싱</a:t>
            </a:r>
            <a:endParaRPr lang="en-US" altLang="ko-KR"/>
          </a:p>
          <a:p>
            <a:pPr lvl="1" fontAlgn="base"/>
            <a:r>
              <a:rPr lang="ko-KR" altLang="en-US"/>
              <a:t>맨 뒤에서부터 </a:t>
            </a:r>
            <a:r>
              <a:rPr lang="en-US" altLang="ko-KR"/>
              <a:t>2</a:t>
            </a:r>
            <a:r>
              <a:rPr lang="ko-KR" altLang="en-US"/>
              <a:t>개의 인덱스를 </a:t>
            </a:r>
            <a:r>
              <a:rPr lang="ko-KR" altLang="en-US" err="1"/>
              <a:t>슬라이싱한다</a:t>
            </a:r>
            <a:r>
              <a:rPr lang="en-US" altLang="ko-KR"/>
              <a:t>.</a:t>
            </a:r>
            <a:endParaRPr lang="ko-KR" altLang="en-US"/>
          </a:p>
          <a:p>
            <a:pPr lvl="1" fontAlgn="base"/>
            <a:endParaRPr lang="ko-KR" altLang="en-US"/>
          </a:p>
          <a:p>
            <a:pPr lvl="1" fontAlgn="base"/>
            <a:endParaRPr lang="en-US" altLang="ko-KR"/>
          </a:p>
          <a:p>
            <a:pPr fontAlgn="base"/>
            <a:endParaRPr lang="ko-KR" altLang="en-US"/>
          </a:p>
          <a:p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40321"/>
              </p:ext>
            </p:extLst>
          </p:nvPr>
        </p:nvGraphicFramePr>
        <p:xfrm>
          <a:off x="1736400" y="2693348"/>
          <a:ext cx="5669605" cy="864680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a_list[-2:]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[70, 80]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7624"/>
            <a:ext cx="7466004" cy="28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54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err="1"/>
              <a:t>슬라이싱의</a:t>
            </a:r>
            <a:r>
              <a:rPr lang="ko-KR" altLang="en-US" sz="4000"/>
              <a:t> 덧셈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85410"/>
            <a:ext cx="10515600" cy="4351338"/>
          </a:xfrm>
        </p:spPr>
        <p:txBody>
          <a:bodyPr/>
          <a:lstStyle/>
          <a:p>
            <a:pPr fontAlgn="base"/>
            <a:r>
              <a:rPr lang="en-US" altLang="ko-KR"/>
              <a:t>a_list[:-2] + a_list[-2:]</a:t>
            </a:r>
            <a:r>
              <a:rPr lang="ko-KR" altLang="en-US"/>
              <a:t>은 </a:t>
            </a:r>
            <a:r>
              <a:rPr lang="en-US" altLang="ko-KR"/>
              <a:t>a_list[:]</a:t>
            </a:r>
            <a:r>
              <a:rPr lang="ko-KR" altLang="en-US"/>
              <a:t>와 같다</a:t>
            </a:r>
            <a:endParaRPr lang="en-US" altLang="ko-KR"/>
          </a:p>
          <a:p>
            <a:pPr fontAlgn="base"/>
            <a:r>
              <a:rPr lang="en-US" altLang="ko-KR"/>
              <a:t>a_list[-2:] + a_list[:-2]</a:t>
            </a:r>
            <a:r>
              <a:rPr lang="ko-KR" altLang="en-US"/>
              <a:t>의 결과는 </a:t>
            </a:r>
            <a:r>
              <a:rPr lang="en-US" altLang="ko-KR"/>
              <a:t>a_list[:]</a:t>
            </a:r>
            <a:r>
              <a:rPr lang="ko-KR" altLang="en-US"/>
              <a:t>와 같지 않다</a:t>
            </a:r>
          </a:p>
          <a:p>
            <a:pPr fontAlgn="base"/>
            <a:endParaRPr lang="ko-KR" altLang="en-US"/>
          </a:p>
          <a:p>
            <a:pPr fontAlgn="base"/>
            <a:endParaRPr lang="ko-KR" altLang="en-US"/>
          </a:p>
          <a:p>
            <a:pPr lvl="1" fontAlgn="base"/>
            <a:endParaRPr lang="ko-KR" altLang="en-US"/>
          </a:p>
          <a:p>
            <a:pPr lvl="1" fontAlgn="base"/>
            <a:endParaRPr lang="en-US" altLang="ko-KR"/>
          </a:p>
          <a:p>
            <a:pPr fontAlgn="base"/>
            <a:endParaRPr lang="ko-KR" altLang="en-US"/>
          </a:p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93205"/>
              </p:ext>
            </p:extLst>
          </p:nvPr>
        </p:nvGraphicFramePr>
        <p:xfrm>
          <a:off x="838200" y="5123110"/>
          <a:ext cx="4296781" cy="864680"/>
        </p:xfrm>
        <a:graphic>
          <a:graphicData uri="http://schemas.openxmlformats.org/drawingml/2006/table">
            <a:tbl>
              <a:tblPr/>
              <a:tblGrid>
                <a:gridCol w="4296781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a_list[:-2] + a_list[-2:]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20, 30, 40, 50, 60, 70, 80]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54168"/>
              </p:ext>
            </p:extLst>
          </p:nvPr>
        </p:nvGraphicFramePr>
        <p:xfrm>
          <a:off x="838199" y="6005591"/>
          <a:ext cx="4296781" cy="864680"/>
        </p:xfrm>
        <a:graphic>
          <a:graphicData uri="http://schemas.openxmlformats.org/drawingml/2006/table">
            <a:tbl>
              <a:tblPr/>
              <a:tblGrid>
                <a:gridCol w="4296781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a_list[-2:] + a_list[:-2]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[70, 80, 10, 20, 30, 40, 50, 60]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549" y="2868206"/>
            <a:ext cx="5267325" cy="895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878" y="4158452"/>
            <a:ext cx="2009775" cy="238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324" y="4189218"/>
            <a:ext cx="3228975" cy="190500"/>
          </a:xfrm>
          <a:prstGeom prst="rect">
            <a:avLst/>
          </a:prstGeom>
        </p:spPr>
      </p:pic>
      <p:cxnSp>
        <p:nvCxnSpPr>
          <p:cNvPr id="14" name="꺾인 연결선 13"/>
          <p:cNvCxnSpPr/>
          <p:nvPr/>
        </p:nvCxnSpPr>
        <p:spPr>
          <a:xfrm rot="5400000" flipH="1" flipV="1">
            <a:off x="3929707" y="3786791"/>
            <a:ext cx="400689" cy="354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4119962" y="3807252"/>
            <a:ext cx="2724539" cy="345232"/>
          </a:xfrm>
          <a:custGeom>
            <a:avLst/>
            <a:gdLst>
              <a:gd name="connsiteX0" fmla="*/ 0 w 2724539"/>
              <a:gd name="connsiteY0" fmla="*/ 345232 h 345232"/>
              <a:gd name="connsiteX1" fmla="*/ 0 w 2724539"/>
              <a:gd name="connsiteY1" fmla="*/ 251926 h 345232"/>
              <a:gd name="connsiteX2" fmla="*/ 2724539 w 2724539"/>
              <a:gd name="connsiteY2" fmla="*/ 251926 h 345232"/>
              <a:gd name="connsiteX3" fmla="*/ 2724539 w 2724539"/>
              <a:gd name="connsiteY3" fmla="*/ 0 h 34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4539" h="345232">
                <a:moveTo>
                  <a:pt x="0" y="345232"/>
                </a:moveTo>
                <a:lnTo>
                  <a:pt x="0" y="251926"/>
                </a:lnTo>
                <a:lnTo>
                  <a:pt x="2724539" y="251926"/>
                </a:lnTo>
                <a:lnTo>
                  <a:pt x="2724539" y="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/>
          <p:nvPr/>
        </p:nvCxnSpPr>
        <p:spPr>
          <a:xfrm rot="5400000" flipH="1" flipV="1">
            <a:off x="7127386" y="3943835"/>
            <a:ext cx="385945" cy="373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5400000" flipH="1" flipV="1">
            <a:off x="7437083" y="3775027"/>
            <a:ext cx="400689" cy="354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324" y="4547380"/>
            <a:ext cx="4774131" cy="4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558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85410"/>
            <a:ext cx="10515600" cy="4351338"/>
          </a:xfrm>
        </p:spPr>
        <p:txBody>
          <a:bodyPr/>
          <a:lstStyle/>
          <a:p>
            <a:pPr fontAlgn="base"/>
            <a:r>
              <a:rPr lang="ko-KR" altLang="en-US"/>
              <a:t>특정 구간의 원소들을 일정한 간격</a:t>
            </a:r>
            <a:r>
              <a:rPr lang="en-US" altLang="ko-KR"/>
              <a:t>(</a:t>
            </a:r>
            <a:r>
              <a:rPr lang="ko-KR" altLang="en-US"/>
              <a:t>스텝</a:t>
            </a:r>
            <a:r>
              <a:rPr lang="en-US" altLang="ko-KR"/>
              <a:t>)</a:t>
            </a:r>
            <a:r>
              <a:rPr lang="ko-KR" altLang="en-US"/>
              <a:t>만큼 건너뛰며 가져오는 역할</a:t>
            </a:r>
          </a:p>
          <a:p>
            <a:pPr fontAlgn="base"/>
            <a:endParaRPr lang="ko-KR" altLang="en-US"/>
          </a:p>
          <a:p>
            <a:pPr fontAlgn="base"/>
            <a:endParaRPr lang="ko-KR" altLang="en-US"/>
          </a:p>
          <a:p>
            <a:pPr lvl="1" fontAlgn="base"/>
            <a:endParaRPr lang="ko-KR" altLang="en-US"/>
          </a:p>
          <a:p>
            <a:pPr lvl="1" fontAlgn="base"/>
            <a:endParaRPr lang="en-US" altLang="ko-KR"/>
          </a:p>
          <a:p>
            <a:pPr fontAlgn="base"/>
            <a:endParaRPr lang="ko-KR" altLang="en-US"/>
          </a:p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err="1"/>
              <a:t>슬라이싱에서</a:t>
            </a:r>
            <a:r>
              <a:rPr lang="ko-KR" altLang="en-US" sz="4000"/>
              <a:t> 사용하는 스텝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09338"/>
              </p:ext>
            </p:extLst>
          </p:nvPr>
        </p:nvGraphicFramePr>
        <p:xfrm>
          <a:off x="1316748" y="2628510"/>
          <a:ext cx="5669605" cy="864680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a_list[0:8:3]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40, 70]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8591"/>
            <a:ext cx="6626699" cy="27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9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45128" y="7232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/>
              <a:t>fruits</a:t>
            </a:r>
            <a:r>
              <a:rPr lang="ko-KR" altLang="en-US"/>
              <a:t> 리스트에 </a:t>
            </a:r>
            <a:r>
              <a:rPr lang="en-US" altLang="ko-KR"/>
              <a:t>'banana', 'apple', 'orange', 'kiwi'</a:t>
            </a:r>
            <a:r>
              <a:rPr lang="ko-KR" altLang="en-US"/>
              <a:t>의 </a:t>
            </a:r>
            <a:r>
              <a:rPr lang="en-US" altLang="ko-KR"/>
              <a:t>4</a:t>
            </a:r>
            <a:r>
              <a:rPr lang="ko-KR" altLang="en-US"/>
              <a:t>개 문자열 값을 한꺼번에 저장하고 출력</a:t>
            </a:r>
            <a:endParaRPr lang="en-US" altLang="ko-KR"/>
          </a:p>
          <a:p>
            <a:pPr fontAlgn="base"/>
            <a:r>
              <a:rPr lang="en-US" altLang="ko-KR" err="1"/>
              <a:t>mixed_list</a:t>
            </a:r>
            <a:r>
              <a:rPr lang="ko-KR" altLang="en-US"/>
              <a:t>에 </a:t>
            </a:r>
            <a:r>
              <a:rPr lang="en-US" altLang="ko-KR"/>
              <a:t>100, 200, 400</a:t>
            </a:r>
            <a:r>
              <a:rPr lang="ko-KR" altLang="en-US"/>
              <a:t>과 같은 정수 값과 ‘</a:t>
            </a:r>
            <a:r>
              <a:rPr lang="en-US" altLang="ko-KR"/>
              <a:t>apple'</a:t>
            </a:r>
            <a:r>
              <a:rPr lang="ko-KR" altLang="en-US"/>
              <a:t>이라는 문자열 값을 동시에 리스트에 저장하고 출력</a:t>
            </a:r>
          </a:p>
          <a:p>
            <a:endParaRPr lang="ko-KR" altLang="en-US"/>
          </a:p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670802"/>
              </p:ext>
            </p:extLst>
          </p:nvPr>
        </p:nvGraphicFramePr>
        <p:xfrm>
          <a:off x="1202575" y="2698432"/>
          <a:ext cx="9182102" cy="276699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문자열과 복합 </a:t>
                      </a: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자료값을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가진 리스트 만들기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fruits = ['banana', 'apple', 'orange', 'kiwi']   </a:t>
                      </a:r>
                      <a:r>
                        <a:rPr 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문자열을 가지는 리스트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fruits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['banana', 'apple', 'orange', 'kiwi']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mixed_list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[100, 200, 'apple', 400]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mixed_list</a:t>
                      </a:r>
                      <a:endParaRPr lang="en-US" sz="1600" kern="120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[100, 200, 'apple', 400]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439062" y="3749765"/>
            <a:ext cx="5781418" cy="803354"/>
            <a:chOff x="5439062" y="3749765"/>
            <a:chExt cx="5781418" cy="803354"/>
          </a:xfrm>
        </p:grpSpPr>
        <p:sp>
          <p:nvSpPr>
            <p:cNvPr id="4" name="TextBox 3"/>
            <p:cNvSpPr txBox="1"/>
            <p:nvPr/>
          </p:nvSpPr>
          <p:spPr>
            <a:xfrm>
              <a:off x="6438402" y="3749765"/>
              <a:ext cx="4782078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000" b="1"/>
                <a:t>파이썬의 리스트는 정수</a:t>
              </a:r>
              <a:r>
                <a:rPr lang="en-US" altLang="ko-KR" sz="2000" b="1"/>
                <a:t>, </a:t>
              </a:r>
              <a:r>
                <a:rPr lang="ko-KR" altLang="en-US" sz="2000" b="1"/>
                <a:t>실수</a:t>
              </a:r>
              <a:r>
                <a:rPr lang="en-US" altLang="ko-KR" sz="2000" b="1"/>
                <a:t>, </a:t>
              </a:r>
              <a:r>
                <a:rPr lang="ko-KR" altLang="en-US" sz="2000" b="1"/>
                <a:t>문자열등</a:t>
              </a:r>
              <a:endParaRPr lang="en-US" altLang="ko-KR" sz="2000" b="1"/>
            </a:p>
            <a:p>
              <a:r>
                <a:rPr lang="ko-KR" altLang="en-US" sz="2000" b="1"/>
                <a:t>서로 다른 자료형을 가질 수 있다</a:t>
              </a:r>
              <a:endParaRPr lang="en-US" altLang="ko-KR" sz="2000" b="1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H="1">
              <a:off x="5439062" y="4090672"/>
              <a:ext cx="999340" cy="4624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4034097" y="4321895"/>
            <a:ext cx="838200" cy="4120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85410"/>
            <a:ext cx="10515600" cy="4351338"/>
          </a:xfrm>
        </p:spPr>
        <p:txBody>
          <a:bodyPr/>
          <a:lstStyle/>
          <a:p>
            <a:pPr fontAlgn="base"/>
            <a:r>
              <a:rPr lang="ko-KR" altLang="en-US"/>
              <a:t>음수의 스텝 값을 줄 경우 전체 구간의 뒤에서부터 앞으로 나아가며 </a:t>
            </a:r>
            <a:r>
              <a:rPr lang="ko-KR" altLang="en-US" err="1"/>
              <a:t>슬라이싱</a:t>
            </a:r>
            <a:endParaRPr lang="ko-KR" altLang="en-US"/>
          </a:p>
          <a:p>
            <a:pPr fontAlgn="base"/>
            <a:r>
              <a:rPr lang="en-US" altLang="ko-KR"/>
              <a:t>a_list[::-1]</a:t>
            </a:r>
            <a:r>
              <a:rPr lang="ko-KR" altLang="en-US"/>
              <a:t>의 예시</a:t>
            </a:r>
            <a:endParaRPr lang="en-US" altLang="ko-KR"/>
          </a:p>
          <a:p>
            <a:pPr fontAlgn="base"/>
            <a:endParaRPr lang="ko-KR" altLang="en-US"/>
          </a:p>
          <a:p>
            <a:pPr lvl="1" fontAlgn="base"/>
            <a:endParaRPr lang="ko-KR" altLang="en-US"/>
          </a:p>
          <a:p>
            <a:pPr lvl="1" fontAlgn="base"/>
            <a:endParaRPr lang="en-US" altLang="ko-KR"/>
          </a:p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err="1"/>
              <a:t>슬라이싱에서</a:t>
            </a:r>
            <a:r>
              <a:rPr lang="ko-KR" altLang="en-US" sz="4000"/>
              <a:t> 사용하는 스텝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96127"/>
              </p:ext>
            </p:extLst>
          </p:nvPr>
        </p:nvGraphicFramePr>
        <p:xfrm>
          <a:off x="5109453" y="2551553"/>
          <a:ext cx="5669605" cy="864680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xmlns="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a_list[::-1]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[80, 70, 60, 50, 40, 30, 20, 10]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99736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48" y="3650302"/>
            <a:ext cx="6096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714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41" y="117611"/>
            <a:ext cx="7827994" cy="64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641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/>
              <a:t>Questions?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67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5221" y="1458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range()</a:t>
            </a:r>
            <a:r>
              <a:rPr lang="ko-KR" altLang="en-US"/>
              <a:t>나 문자열을 이용하여 리스트 만들기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005221" y="899793"/>
            <a:ext cx="10515600" cy="1240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en-US" altLang="ko-KR" sz="2400"/>
              <a:t>range(1, 10)</a:t>
            </a:r>
            <a:r>
              <a:rPr lang="ko-KR" altLang="en-US" sz="2400"/>
              <a:t>이라는 함수를 통해 </a:t>
            </a:r>
            <a:r>
              <a:rPr lang="en-US" altLang="ko-KR" sz="2400"/>
              <a:t>1</a:t>
            </a:r>
            <a:r>
              <a:rPr lang="ko-KR" altLang="en-US" sz="2400"/>
              <a:t>부터 </a:t>
            </a:r>
            <a:r>
              <a:rPr lang="en-US" altLang="ko-KR" sz="2400"/>
              <a:t>9</a:t>
            </a:r>
            <a:r>
              <a:rPr lang="ko-KR" altLang="en-US" sz="2400"/>
              <a:t>까지의 숫자의 </a:t>
            </a:r>
            <a:r>
              <a:rPr lang="ko-KR" altLang="en-US" sz="2400" b="1"/>
              <a:t>열</a:t>
            </a:r>
            <a:r>
              <a:rPr lang="en-US" altLang="ko-KR" sz="2400" b="1" baseline="30000">
                <a:solidFill>
                  <a:schemeClr val="accent5"/>
                </a:solidFill>
              </a:rPr>
              <a:t>sequence</a:t>
            </a:r>
            <a:r>
              <a:rPr lang="ko-KR" altLang="en-US" sz="2400"/>
              <a:t>을 얻은 후 이 열을 원소로 가지는 리스트를 </a:t>
            </a:r>
            <a:r>
              <a:rPr lang="en-US" altLang="ko-KR" sz="2400"/>
              <a:t>list() </a:t>
            </a:r>
            <a:r>
              <a:rPr lang="ko-KR" altLang="en-US" sz="2400"/>
              <a:t>함수를 통해 생성</a:t>
            </a:r>
          </a:p>
          <a:p>
            <a:pPr fontAlgn="base">
              <a:lnSpc>
                <a:spcPct val="100000"/>
              </a:lnSpc>
            </a:pPr>
            <a:endParaRPr lang="ko-KR" altLang="en-US" sz="2400"/>
          </a:p>
          <a:p>
            <a:pPr>
              <a:lnSpc>
                <a:spcPct val="100000"/>
              </a:lnSpc>
            </a:pPr>
            <a:endParaRPr lang="ko-KR" altLang="en-US" sz="2400"/>
          </a:p>
          <a:p>
            <a:pPr>
              <a:lnSpc>
                <a:spcPct val="100000"/>
              </a:lnSpc>
            </a:pPr>
            <a:endParaRPr lang="ko-KR" altLang="en-US" sz="240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61277"/>
              </p:ext>
            </p:extLst>
          </p:nvPr>
        </p:nvGraphicFramePr>
        <p:xfrm>
          <a:off x="1329417" y="1848989"/>
          <a:ext cx="7615078" cy="4717711"/>
        </p:xfrm>
        <a:graphic>
          <a:graphicData uri="http://schemas.openxmlformats.org/drawingml/2006/table">
            <a:tbl>
              <a:tblPr/>
              <a:tblGrid>
                <a:gridCol w="7615078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다양한 방법으로 리스트 만들기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list()          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빈 리스트 생성하기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list2 = []              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빈 리스트 생성하기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list3 = list((1, 2, 3)) 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튜플로부터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리스트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2, 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list4 = list(range(1, 10))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range() </a:t>
                      </a:r>
                      <a:r>
                        <a:rPr lang="ko-KR" altLang="en-US" sz="1600" kern="120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함수로부터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리스트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2, 3, 4, 5, 6, 7, 8, 9]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list5 = list('ABCDEF')  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문자열로부터 리스트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['A', 'B', 'C', 'D', 'E', 'F']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52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33" y="145944"/>
            <a:ext cx="6756863" cy="64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9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12495</TotalTime>
  <Words>3861</Words>
  <Application>Microsoft Office PowerPoint</Application>
  <PresentationFormat>와이드스크린</PresentationFormat>
  <Paragraphs>609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6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5.1 리스트 자료형의 필요성</vt:lpstr>
      <vt:lpstr>PowerPoint 프레젠테이션</vt:lpstr>
      <vt:lpstr>리스트list</vt:lpstr>
      <vt:lpstr>PowerPoint 프레젠테이션</vt:lpstr>
      <vt:lpstr>PowerPoint 프레젠테이션</vt:lpstr>
      <vt:lpstr>range()나 문자열을 이용하여 리스트 만들기 </vt:lpstr>
      <vt:lpstr>PowerPoint 프레젠테이션</vt:lpstr>
      <vt:lpstr>5.2 리스트의 인덱스</vt:lpstr>
      <vt:lpstr>n_list 리스트</vt:lpstr>
      <vt:lpstr>PowerPoint 프레젠테이션</vt:lpstr>
      <vt:lpstr>음수 인덱스</vt:lpstr>
      <vt:lpstr>PowerPoint 프레젠테이션</vt:lpstr>
      <vt:lpstr>PowerPoint 프레젠테이션</vt:lpstr>
      <vt:lpstr>5.3 리스트의 항목의 추가와 삭제</vt:lpstr>
      <vt:lpstr>리스트내의 항목을 지우는 방법</vt:lpstr>
      <vt:lpstr>del 키워드로 삭제하는 방법</vt:lpstr>
      <vt:lpstr>remove 메소드로 삭제하는 방법</vt:lpstr>
      <vt:lpstr>remove 메소드의 문제점</vt:lpstr>
      <vt:lpstr>5.4 멤버 연산자: in, not 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5.5 리스트에 적용되는 내장함수</vt:lpstr>
      <vt:lpstr>PowerPoint 프레젠테이션</vt:lpstr>
      <vt:lpstr>PowerPoint 프레젠테이션</vt:lpstr>
      <vt:lpstr>PowerPoint 프레젠테이션</vt:lpstr>
      <vt:lpstr>PowerPoint 프레젠테이션</vt:lpstr>
      <vt:lpstr>5.6 리스트의 메소드</vt:lpstr>
      <vt:lpstr>sort() 메소드 실습</vt:lpstr>
      <vt:lpstr>리스트가 제공하는 메소드</vt:lpstr>
      <vt:lpstr>index() 메소드 실습</vt:lpstr>
      <vt:lpstr>count() 메소드 실습</vt:lpstr>
      <vt:lpstr>extend() 메소드 실습</vt:lpstr>
      <vt:lpstr>append() 함수와 extend() 함수의 차이점</vt:lpstr>
      <vt:lpstr>insert() 메소드 실습</vt:lpstr>
      <vt:lpstr>remove() 메소드 실습</vt:lpstr>
      <vt:lpstr>pop() 메소드 실습</vt:lpstr>
      <vt:lpstr>remove()를 이용한 마지막 원소의 삭제</vt:lpstr>
      <vt:lpstr>reserve() 메소드를 이용한 재배열</vt:lpstr>
      <vt:lpstr>PowerPoint 프레젠테이션</vt:lpstr>
      <vt:lpstr>PowerPoint 프레젠테이션</vt:lpstr>
      <vt:lpstr>5.7 리스트와 연산</vt:lpstr>
      <vt:lpstr>PowerPoint 프레젠테이션</vt:lpstr>
      <vt:lpstr>PowerPoint 프레젠테이션</vt:lpstr>
      <vt:lpstr>리스트의 곱셈 연산</vt:lpstr>
      <vt:lpstr>PowerPoint 프레젠테이션</vt:lpstr>
      <vt:lpstr>리스트의 비교연산</vt:lpstr>
      <vt:lpstr>리스트의 크기 비교</vt:lpstr>
      <vt:lpstr>PowerPoint 프레젠테이션</vt:lpstr>
      <vt:lpstr>5.8 리스트의 내용 갱신을 위한 방법</vt:lpstr>
      <vt:lpstr>모든 원소에 10을 곱하여 보기</vt:lpstr>
      <vt:lpstr>모든 원소에 10을 곱하여 보기</vt:lpstr>
      <vt:lpstr>5.9 리스트의 슬라이싱</vt:lpstr>
      <vt:lpstr>PowerPoint 프레젠테이션</vt:lpstr>
      <vt:lpstr>PowerPoint 프레젠테이션</vt:lpstr>
      <vt:lpstr>시작 인덱스와 마지막 인덱스가 명시된 리스트 슬라이싱</vt:lpstr>
      <vt:lpstr>마지막 슬라이싱 인덱스를 생략하는 경우</vt:lpstr>
      <vt:lpstr>시작 인덱스와 마지막 인덱스를 모두 생략</vt:lpstr>
      <vt:lpstr>음수 인덱스를 사용한 슬라이싱</vt:lpstr>
      <vt:lpstr>음수 인덱스를 사용한 슬라이싱</vt:lpstr>
      <vt:lpstr>음수 인덱스를 사용한 슬라이싱</vt:lpstr>
      <vt:lpstr>음수 인덱스를 사용한 슬라이싱</vt:lpstr>
      <vt:lpstr>음수 인덱스를 사용한 슬라이싱</vt:lpstr>
      <vt:lpstr>슬라이싱의 덧셈 결과</vt:lpstr>
      <vt:lpstr>슬라이싱에서 사용하는 스텝</vt:lpstr>
      <vt:lpstr>슬라이싱에서 사용하는 스텝</vt:lpstr>
      <vt:lpstr>PowerPoint 프레젠테이션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Acorn</cp:lastModifiedBy>
  <cp:revision>164</cp:revision>
  <dcterms:created xsi:type="dcterms:W3CDTF">2019-07-01T11:22:40Z</dcterms:created>
  <dcterms:modified xsi:type="dcterms:W3CDTF">2024-05-10T02:05:10Z</dcterms:modified>
</cp:coreProperties>
</file>