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4" r:id="rId2"/>
    <p:sldId id="257" r:id="rId3"/>
    <p:sldId id="316" r:id="rId4"/>
    <p:sldId id="344" r:id="rId5"/>
    <p:sldId id="343" r:id="rId6"/>
    <p:sldId id="345" r:id="rId7"/>
    <p:sldId id="323" r:id="rId8"/>
    <p:sldId id="346" r:id="rId9"/>
    <p:sldId id="390" r:id="rId10"/>
    <p:sldId id="391" r:id="rId11"/>
    <p:sldId id="347" r:id="rId12"/>
    <p:sldId id="327" r:id="rId13"/>
    <p:sldId id="332" r:id="rId14"/>
    <p:sldId id="392" r:id="rId15"/>
    <p:sldId id="331" r:id="rId16"/>
    <p:sldId id="348" r:id="rId17"/>
    <p:sldId id="393" r:id="rId18"/>
    <p:sldId id="330" r:id="rId19"/>
    <p:sldId id="349" r:id="rId20"/>
    <p:sldId id="351" r:id="rId21"/>
    <p:sldId id="350" r:id="rId22"/>
    <p:sldId id="352" r:id="rId23"/>
    <p:sldId id="394" r:id="rId24"/>
    <p:sldId id="353" r:id="rId25"/>
    <p:sldId id="329" r:id="rId26"/>
    <p:sldId id="328" r:id="rId27"/>
    <p:sldId id="326" r:id="rId28"/>
    <p:sldId id="354" r:id="rId29"/>
    <p:sldId id="335" r:id="rId30"/>
    <p:sldId id="355" r:id="rId31"/>
    <p:sldId id="395" r:id="rId32"/>
    <p:sldId id="356" r:id="rId33"/>
    <p:sldId id="334" r:id="rId34"/>
    <p:sldId id="396" r:id="rId35"/>
    <p:sldId id="357" r:id="rId36"/>
    <p:sldId id="333" r:id="rId37"/>
    <p:sldId id="358" r:id="rId38"/>
    <p:sldId id="336" r:id="rId39"/>
    <p:sldId id="398" r:id="rId40"/>
    <p:sldId id="360" r:id="rId41"/>
    <p:sldId id="359" r:id="rId42"/>
    <p:sldId id="325" r:id="rId43"/>
    <p:sldId id="361" r:id="rId44"/>
    <p:sldId id="399" r:id="rId45"/>
    <p:sldId id="339" r:id="rId46"/>
    <p:sldId id="400" r:id="rId47"/>
    <p:sldId id="338" r:id="rId48"/>
    <p:sldId id="363" r:id="rId49"/>
    <p:sldId id="401" r:id="rId50"/>
    <p:sldId id="337" r:id="rId51"/>
    <p:sldId id="364" r:id="rId52"/>
    <p:sldId id="369" r:id="rId53"/>
    <p:sldId id="366" r:id="rId54"/>
    <p:sldId id="370" r:id="rId55"/>
    <p:sldId id="371" r:id="rId56"/>
    <p:sldId id="372" r:id="rId57"/>
    <p:sldId id="365" r:id="rId58"/>
    <p:sldId id="368" r:id="rId59"/>
    <p:sldId id="367" r:id="rId60"/>
    <p:sldId id="402" r:id="rId61"/>
    <p:sldId id="403" r:id="rId62"/>
    <p:sldId id="374" r:id="rId63"/>
    <p:sldId id="375" r:id="rId64"/>
    <p:sldId id="404" r:id="rId65"/>
    <p:sldId id="416" r:id="rId66"/>
    <p:sldId id="405" r:id="rId67"/>
    <p:sldId id="406" r:id="rId68"/>
    <p:sldId id="376" r:id="rId69"/>
    <p:sldId id="407" r:id="rId70"/>
    <p:sldId id="378" r:id="rId71"/>
    <p:sldId id="381" r:id="rId72"/>
    <p:sldId id="380" r:id="rId73"/>
    <p:sldId id="408" r:id="rId74"/>
    <p:sldId id="409" r:id="rId75"/>
    <p:sldId id="410" r:id="rId76"/>
    <p:sldId id="384" r:id="rId77"/>
    <p:sldId id="386" r:id="rId78"/>
    <p:sldId id="383" r:id="rId79"/>
    <p:sldId id="412" r:id="rId80"/>
    <p:sldId id="385" r:id="rId81"/>
    <p:sldId id="389" r:id="rId82"/>
    <p:sldId id="388" r:id="rId83"/>
    <p:sldId id="387" r:id="rId84"/>
    <p:sldId id="413" r:id="rId8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upak" initials="d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혜강" userId="98b22b6e-56f4-4429-b5e0-faac91709a9d" providerId="ADAL" clId="{D9EF7A47-50D1-44EF-9EC9-B08CE61B7FF4}"/>
    <pc:docChg chg="modSld">
      <pc:chgData name="안혜강" userId="98b22b6e-56f4-4429-b5e0-faac91709a9d" providerId="ADAL" clId="{D9EF7A47-50D1-44EF-9EC9-B08CE61B7FF4}" dt="2021-02-26T05:30:52.887" v="46" actId="113"/>
      <pc:docMkLst>
        <pc:docMk/>
      </pc:docMkLst>
      <pc:sldChg chg="modSp">
        <pc:chgData name="안혜강" userId="98b22b6e-56f4-4429-b5e0-faac91709a9d" providerId="ADAL" clId="{D9EF7A47-50D1-44EF-9EC9-B08CE61B7FF4}" dt="2021-02-26T05:18:46.733" v="2" actId="113"/>
        <pc:sldMkLst>
          <pc:docMk/>
          <pc:sldMk cId="1635668742" sldId="331"/>
        </pc:sldMkLst>
        <pc:graphicFrameChg chg="modGraphic">
          <ac:chgData name="안혜강" userId="98b22b6e-56f4-4429-b5e0-faac91709a9d" providerId="ADAL" clId="{D9EF7A47-50D1-44EF-9EC9-B08CE61B7FF4}" dt="2021-02-26T05:18:46.733" v="2" actId="113"/>
          <ac:graphicFrameMkLst>
            <pc:docMk/>
            <pc:sldMk cId="1635668742" sldId="331"/>
            <ac:graphicFrameMk id="6" creationId="{1CC523FF-916E-42F3-8D71-7A16C12D3B8F}"/>
          </ac:graphicFrameMkLst>
        </pc:graphicFrameChg>
      </pc:sldChg>
      <pc:sldChg chg="modSp">
        <pc:chgData name="안혜강" userId="98b22b6e-56f4-4429-b5e0-faac91709a9d" providerId="ADAL" clId="{D9EF7A47-50D1-44EF-9EC9-B08CE61B7FF4}" dt="2021-02-26T05:27:48.321" v="5" actId="113"/>
        <pc:sldMkLst>
          <pc:docMk/>
          <pc:sldMk cId="3666939044" sldId="339"/>
        </pc:sldMkLst>
        <pc:graphicFrameChg chg="modGraphic">
          <ac:chgData name="안혜강" userId="98b22b6e-56f4-4429-b5e0-faac91709a9d" providerId="ADAL" clId="{D9EF7A47-50D1-44EF-9EC9-B08CE61B7FF4}" dt="2021-02-26T05:27:48.321" v="5" actId="113"/>
          <ac:graphicFrameMkLst>
            <pc:docMk/>
            <pc:sldMk cId="3666939044" sldId="339"/>
            <ac:graphicFrameMk id="5" creationId="{9E5D3FD2-FD81-44C5-9615-C76C3D3C070D}"/>
          </ac:graphicFrameMkLst>
        </pc:graphicFrameChg>
      </pc:sldChg>
      <pc:sldChg chg="modSp">
        <pc:chgData name="안혜강" userId="98b22b6e-56f4-4429-b5e0-faac91709a9d" providerId="ADAL" clId="{D9EF7A47-50D1-44EF-9EC9-B08CE61B7FF4}" dt="2021-02-26T05:19:02.806" v="4" actId="113"/>
        <pc:sldMkLst>
          <pc:docMk/>
          <pc:sldMk cId="1651950050" sldId="353"/>
        </pc:sldMkLst>
        <pc:graphicFrameChg chg="modGraphic">
          <ac:chgData name="안혜강" userId="98b22b6e-56f4-4429-b5e0-faac91709a9d" providerId="ADAL" clId="{D9EF7A47-50D1-44EF-9EC9-B08CE61B7FF4}" dt="2021-02-26T05:19:02.806" v="4" actId="113"/>
          <ac:graphicFrameMkLst>
            <pc:docMk/>
            <pc:sldMk cId="1651950050" sldId="353"/>
            <ac:graphicFrameMk id="5" creationId="{592BB44D-822B-4551-BA37-41DE5972138B}"/>
          </ac:graphicFrameMkLst>
        </pc:graphicFrameChg>
      </pc:sldChg>
      <pc:sldChg chg="modSp">
        <pc:chgData name="안혜강" userId="98b22b6e-56f4-4429-b5e0-faac91709a9d" providerId="ADAL" clId="{D9EF7A47-50D1-44EF-9EC9-B08CE61B7FF4}" dt="2021-02-26T05:28:28.128" v="10" actId="113"/>
        <pc:sldMkLst>
          <pc:docMk/>
          <pc:sldMk cId="775057621" sldId="375"/>
        </pc:sldMkLst>
        <pc:graphicFrameChg chg="modGraphic">
          <ac:chgData name="안혜강" userId="98b22b6e-56f4-4429-b5e0-faac91709a9d" providerId="ADAL" clId="{D9EF7A47-50D1-44EF-9EC9-B08CE61B7FF4}" dt="2021-02-26T05:28:28.128" v="10" actId="113"/>
          <ac:graphicFrameMkLst>
            <pc:docMk/>
            <pc:sldMk cId="775057621" sldId="375"/>
            <ac:graphicFrameMk id="7" creationId="{C3D938E5-AAEE-4B30-B1F2-F6F597724347}"/>
          </ac:graphicFrameMkLst>
        </pc:graphicFrameChg>
      </pc:sldChg>
      <pc:sldChg chg="modSp">
        <pc:chgData name="안혜강" userId="98b22b6e-56f4-4429-b5e0-faac91709a9d" providerId="ADAL" clId="{D9EF7A47-50D1-44EF-9EC9-B08CE61B7FF4}" dt="2021-02-26T05:29:54.640" v="34" actId="113"/>
        <pc:sldMkLst>
          <pc:docMk/>
          <pc:sldMk cId="2107957014" sldId="378"/>
        </pc:sldMkLst>
        <pc:graphicFrameChg chg="modGraphic">
          <ac:chgData name="안혜강" userId="98b22b6e-56f4-4429-b5e0-faac91709a9d" providerId="ADAL" clId="{D9EF7A47-50D1-44EF-9EC9-B08CE61B7FF4}" dt="2021-02-26T05:29:54.640" v="34" actId="113"/>
          <ac:graphicFrameMkLst>
            <pc:docMk/>
            <pc:sldMk cId="2107957014" sldId="378"/>
            <ac:graphicFrameMk id="5" creationId="{5AF21FCF-B6FE-4A4B-98D7-FBE7CB17E02A}"/>
          </ac:graphicFrameMkLst>
        </pc:graphicFrameChg>
      </pc:sldChg>
      <pc:sldChg chg="modSp">
        <pc:chgData name="안혜강" userId="98b22b6e-56f4-4429-b5e0-faac91709a9d" providerId="ADAL" clId="{D9EF7A47-50D1-44EF-9EC9-B08CE61B7FF4}" dt="2021-02-26T05:30:52.887" v="46" actId="113"/>
        <pc:sldMkLst>
          <pc:docMk/>
          <pc:sldMk cId="3653205957" sldId="383"/>
        </pc:sldMkLst>
        <pc:graphicFrameChg chg="modGraphic">
          <ac:chgData name="안혜강" userId="98b22b6e-56f4-4429-b5e0-faac91709a9d" providerId="ADAL" clId="{D9EF7A47-50D1-44EF-9EC9-B08CE61B7FF4}" dt="2021-02-26T05:30:52.887" v="46" actId="113"/>
          <ac:graphicFrameMkLst>
            <pc:docMk/>
            <pc:sldMk cId="3653205957" sldId="383"/>
            <ac:graphicFrameMk id="5" creationId="{27AB8D59-8538-4716-A9A7-6D2983C131BE}"/>
          </ac:graphicFrameMkLst>
        </pc:graphicFrameChg>
      </pc:sldChg>
      <pc:sldChg chg="modSp">
        <pc:chgData name="안혜강" userId="98b22b6e-56f4-4429-b5e0-faac91709a9d" providerId="ADAL" clId="{D9EF7A47-50D1-44EF-9EC9-B08CE61B7FF4}" dt="2021-02-26T05:28:46.504" v="17" actId="113"/>
        <pc:sldMkLst>
          <pc:docMk/>
          <pc:sldMk cId="830879901" sldId="405"/>
        </pc:sldMkLst>
        <pc:graphicFrameChg chg="modGraphic">
          <ac:chgData name="안혜강" userId="98b22b6e-56f4-4429-b5e0-faac91709a9d" providerId="ADAL" clId="{D9EF7A47-50D1-44EF-9EC9-B08CE61B7FF4}" dt="2021-02-26T05:28:46.504" v="17" actId="113"/>
          <ac:graphicFrameMkLst>
            <pc:docMk/>
            <pc:sldMk cId="830879901" sldId="405"/>
            <ac:graphicFrameMk id="7" creationId="{C3D938E5-AAEE-4B30-B1F2-F6F597724347}"/>
          </ac:graphicFrameMkLst>
        </pc:graphicFrameChg>
      </pc:sldChg>
      <pc:sldChg chg="modSp">
        <pc:chgData name="안혜강" userId="98b22b6e-56f4-4429-b5e0-faac91709a9d" providerId="ADAL" clId="{D9EF7A47-50D1-44EF-9EC9-B08CE61B7FF4}" dt="2021-02-26T05:29:14.345" v="22" actId="113"/>
        <pc:sldMkLst>
          <pc:docMk/>
          <pc:sldMk cId="1055318786" sldId="406"/>
        </pc:sldMkLst>
        <pc:graphicFrameChg chg="modGraphic">
          <ac:chgData name="안혜강" userId="98b22b6e-56f4-4429-b5e0-faac91709a9d" providerId="ADAL" clId="{D9EF7A47-50D1-44EF-9EC9-B08CE61B7FF4}" dt="2021-02-26T05:29:14.345" v="22" actId="113"/>
          <ac:graphicFrameMkLst>
            <pc:docMk/>
            <pc:sldMk cId="1055318786" sldId="406"/>
            <ac:graphicFrameMk id="7" creationId="{C3D938E5-AAEE-4B30-B1F2-F6F597724347}"/>
          </ac:graphicFrameMkLst>
        </pc:graphicFrameChg>
      </pc:sldChg>
      <pc:sldChg chg="modSp">
        <pc:chgData name="안혜강" userId="98b22b6e-56f4-4429-b5e0-faac91709a9d" providerId="ADAL" clId="{D9EF7A47-50D1-44EF-9EC9-B08CE61B7FF4}" dt="2021-02-26T05:29:29.088" v="29" actId="113"/>
        <pc:sldMkLst>
          <pc:docMk/>
          <pc:sldMk cId="1868303621" sldId="407"/>
        </pc:sldMkLst>
        <pc:graphicFrameChg chg="modGraphic">
          <ac:chgData name="안혜강" userId="98b22b6e-56f4-4429-b5e0-faac91709a9d" providerId="ADAL" clId="{D9EF7A47-50D1-44EF-9EC9-B08CE61B7FF4}" dt="2021-02-26T05:29:29.088" v="29" actId="113"/>
          <ac:graphicFrameMkLst>
            <pc:docMk/>
            <pc:sldMk cId="1868303621" sldId="407"/>
            <ac:graphicFrameMk id="7" creationId="{C3D938E5-AAEE-4B30-B1F2-F6F597724347}"/>
          </ac:graphicFrameMkLst>
        </pc:graphicFrameChg>
      </pc:sldChg>
      <pc:sldChg chg="modSp">
        <pc:chgData name="안혜강" userId="98b22b6e-56f4-4429-b5e0-faac91709a9d" providerId="ADAL" clId="{D9EF7A47-50D1-44EF-9EC9-B08CE61B7FF4}" dt="2021-02-26T05:30:32.408" v="44" actId="113"/>
        <pc:sldMkLst>
          <pc:docMk/>
          <pc:sldMk cId="1605782211" sldId="408"/>
        </pc:sldMkLst>
        <pc:graphicFrameChg chg="modGraphic">
          <ac:chgData name="안혜강" userId="98b22b6e-56f4-4429-b5e0-faac91709a9d" providerId="ADAL" clId="{D9EF7A47-50D1-44EF-9EC9-B08CE61B7FF4}" dt="2021-02-26T05:30:32.408" v="44" actId="113"/>
          <ac:graphicFrameMkLst>
            <pc:docMk/>
            <pc:sldMk cId="1605782211" sldId="408"/>
            <ac:graphicFrameMk id="7" creationId="{C3D938E5-AAEE-4B30-B1F2-F6F597724347}"/>
          </ac:graphicFrameMkLst>
        </pc:graphicFrameChg>
      </pc:sldChg>
    </pc:docChg>
  </pc:docChgLst>
  <pc:docChgLst>
    <pc:chgData name=" " userId="cebcdd3f-733e-4af1-b963-9742717e494c" providerId="ADAL" clId="{06FCD161-A0C8-40D0-B89B-07257B5A7391}"/>
    <pc:docChg chg="undo modSld">
      <pc:chgData name=" " userId="cebcdd3f-733e-4af1-b963-9742717e494c" providerId="ADAL" clId="{06FCD161-A0C8-40D0-B89B-07257B5A7391}" dt="2021-02-26T06:40:15.335" v="39" actId="113"/>
      <pc:docMkLst>
        <pc:docMk/>
      </pc:docMkLst>
      <pc:sldChg chg="modSp">
        <pc:chgData name=" " userId="cebcdd3f-733e-4af1-b963-9742717e494c" providerId="ADAL" clId="{06FCD161-A0C8-40D0-B89B-07257B5A7391}" dt="2021-02-26T06:38:19.955" v="5" actId="113"/>
        <pc:sldMkLst>
          <pc:docMk/>
          <pc:sldMk cId="794392331" sldId="326"/>
        </pc:sldMkLst>
        <pc:graphicFrameChg chg="modGraphic">
          <ac:chgData name=" " userId="cebcdd3f-733e-4af1-b963-9742717e494c" providerId="ADAL" clId="{06FCD161-A0C8-40D0-B89B-07257B5A7391}" dt="2021-02-26T06:38:19.955" v="5" actId="113"/>
          <ac:graphicFrameMkLst>
            <pc:docMk/>
            <pc:sldMk cId="794392331" sldId="326"/>
            <ac:graphicFrameMk id="4" creationId="{6F16DFD3-3C07-48AA-8194-C7FAEFBC9EDA}"/>
          </ac:graphicFrameMkLst>
        </pc:graphicFrameChg>
      </pc:sldChg>
      <pc:sldChg chg="modSp">
        <pc:chgData name=" " userId="cebcdd3f-733e-4af1-b963-9742717e494c" providerId="ADAL" clId="{06FCD161-A0C8-40D0-B89B-07257B5A7391}" dt="2021-02-26T06:37:53.409" v="1" actId="113"/>
        <pc:sldMkLst>
          <pc:docMk/>
          <pc:sldMk cId="1482613431" sldId="332"/>
        </pc:sldMkLst>
        <pc:graphicFrameChg chg="modGraphic">
          <ac:chgData name=" " userId="cebcdd3f-733e-4af1-b963-9742717e494c" providerId="ADAL" clId="{06FCD161-A0C8-40D0-B89B-07257B5A7391}" dt="2021-02-26T06:37:53.409" v="1" actId="113"/>
          <ac:graphicFrameMkLst>
            <pc:docMk/>
            <pc:sldMk cId="1482613431" sldId="332"/>
            <ac:graphicFrameMk id="6" creationId="{2ACA2184-FD32-4B68-9B33-085C243C109D}"/>
          </ac:graphicFrameMkLst>
        </pc:graphicFrameChg>
        <pc:graphicFrameChg chg="modGraphic">
          <ac:chgData name=" " userId="cebcdd3f-733e-4af1-b963-9742717e494c" providerId="ADAL" clId="{06FCD161-A0C8-40D0-B89B-07257B5A7391}" dt="2021-02-26T06:37:51.201" v="0" actId="113"/>
          <ac:graphicFrameMkLst>
            <pc:docMk/>
            <pc:sldMk cId="1482613431" sldId="332"/>
            <ac:graphicFrameMk id="7" creationId="{0F71EB4D-C7C2-4442-AB9D-29198278CAFC}"/>
          </ac:graphicFrameMkLst>
        </pc:graphicFrameChg>
      </pc:sldChg>
      <pc:sldChg chg="modSp">
        <pc:chgData name=" " userId="cebcdd3f-733e-4af1-b963-9742717e494c" providerId="ADAL" clId="{06FCD161-A0C8-40D0-B89B-07257B5A7391}" dt="2021-02-26T06:38:36.904" v="6" actId="113"/>
        <pc:sldMkLst>
          <pc:docMk/>
          <pc:sldMk cId="3666939044" sldId="339"/>
        </pc:sldMkLst>
        <pc:graphicFrameChg chg="modGraphic">
          <ac:chgData name=" " userId="cebcdd3f-733e-4af1-b963-9742717e494c" providerId="ADAL" clId="{06FCD161-A0C8-40D0-B89B-07257B5A7391}" dt="2021-02-26T06:38:36.904" v="6" actId="113"/>
          <ac:graphicFrameMkLst>
            <pc:docMk/>
            <pc:sldMk cId="3666939044" sldId="339"/>
            <ac:graphicFrameMk id="5" creationId="{9E5D3FD2-FD81-44C5-9615-C76C3D3C070D}"/>
          </ac:graphicFrameMkLst>
        </pc:graphicFrameChg>
      </pc:sldChg>
      <pc:sldChg chg="modSp">
        <pc:chgData name=" " userId="cebcdd3f-733e-4af1-b963-9742717e494c" providerId="ADAL" clId="{06FCD161-A0C8-40D0-B89B-07257B5A7391}" dt="2021-02-26T06:38:55.673" v="7" actId="113"/>
        <pc:sldMkLst>
          <pc:docMk/>
          <pc:sldMk cId="775057621" sldId="375"/>
        </pc:sldMkLst>
        <pc:graphicFrameChg chg="modGraphic">
          <ac:chgData name=" " userId="cebcdd3f-733e-4af1-b963-9742717e494c" providerId="ADAL" clId="{06FCD161-A0C8-40D0-B89B-07257B5A7391}" dt="2021-02-26T06:38:55.673" v="7" actId="113"/>
          <ac:graphicFrameMkLst>
            <pc:docMk/>
            <pc:sldMk cId="775057621" sldId="375"/>
            <ac:graphicFrameMk id="7" creationId="{C3D938E5-AAEE-4B30-B1F2-F6F597724347}"/>
          </ac:graphicFrameMkLst>
        </pc:graphicFrameChg>
      </pc:sldChg>
      <pc:sldChg chg="modSp">
        <pc:chgData name=" " userId="cebcdd3f-733e-4af1-b963-9742717e494c" providerId="ADAL" clId="{06FCD161-A0C8-40D0-B89B-07257B5A7391}" dt="2021-02-26T06:39:43.394" v="25" actId="108"/>
        <pc:sldMkLst>
          <pc:docMk/>
          <pc:sldMk cId="2107957014" sldId="378"/>
        </pc:sldMkLst>
        <pc:graphicFrameChg chg="mod modGraphic">
          <ac:chgData name=" " userId="cebcdd3f-733e-4af1-b963-9742717e494c" providerId="ADAL" clId="{06FCD161-A0C8-40D0-B89B-07257B5A7391}" dt="2021-02-26T06:39:43.394" v="25" actId="108"/>
          <ac:graphicFrameMkLst>
            <pc:docMk/>
            <pc:sldMk cId="2107957014" sldId="378"/>
            <ac:graphicFrameMk id="5" creationId="{5AF21FCF-B6FE-4A4B-98D7-FBE7CB17E02A}"/>
          </ac:graphicFrameMkLst>
        </pc:graphicFrameChg>
      </pc:sldChg>
      <pc:sldChg chg="modSp">
        <pc:chgData name=" " userId="cebcdd3f-733e-4af1-b963-9742717e494c" providerId="ADAL" clId="{06FCD161-A0C8-40D0-B89B-07257B5A7391}" dt="2021-02-26T06:39:57.723" v="35" actId="113"/>
        <pc:sldMkLst>
          <pc:docMk/>
          <pc:sldMk cId="864476899" sldId="381"/>
        </pc:sldMkLst>
        <pc:graphicFrameChg chg="modGraphic">
          <ac:chgData name=" " userId="cebcdd3f-733e-4af1-b963-9742717e494c" providerId="ADAL" clId="{06FCD161-A0C8-40D0-B89B-07257B5A7391}" dt="2021-02-26T06:39:57.723" v="35" actId="113"/>
          <ac:graphicFrameMkLst>
            <pc:docMk/>
            <pc:sldMk cId="864476899" sldId="381"/>
            <ac:graphicFrameMk id="5" creationId="{7BFBE9A9-69E6-423F-BA74-D3DC2953BB8C}"/>
          </ac:graphicFrameMkLst>
        </pc:graphicFrameChg>
      </pc:sldChg>
      <pc:sldChg chg="modSp">
        <pc:chgData name=" " userId="cebcdd3f-733e-4af1-b963-9742717e494c" providerId="ADAL" clId="{06FCD161-A0C8-40D0-B89B-07257B5A7391}" dt="2021-02-26T06:39:10.613" v="13" actId="108"/>
        <pc:sldMkLst>
          <pc:docMk/>
          <pc:sldMk cId="830879901" sldId="405"/>
        </pc:sldMkLst>
        <pc:graphicFrameChg chg="mod modGraphic">
          <ac:chgData name=" " userId="cebcdd3f-733e-4af1-b963-9742717e494c" providerId="ADAL" clId="{06FCD161-A0C8-40D0-B89B-07257B5A7391}" dt="2021-02-26T06:39:10.613" v="13" actId="108"/>
          <ac:graphicFrameMkLst>
            <pc:docMk/>
            <pc:sldMk cId="830879901" sldId="405"/>
            <ac:graphicFrameMk id="7" creationId="{C3D938E5-AAEE-4B30-B1F2-F6F597724347}"/>
          </ac:graphicFrameMkLst>
        </pc:graphicFrameChg>
      </pc:sldChg>
      <pc:sldChg chg="modSp">
        <pc:chgData name=" " userId="cebcdd3f-733e-4af1-b963-9742717e494c" providerId="ADAL" clId="{06FCD161-A0C8-40D0-B89B-07257B5A7391}" dt="2021-02-26T06:39:25.970" v="17" actId="108"/>
        <pc:sldMkLst>
          <pc:docMk/>
          <pc:sldMk cId="1055318786" sldId="406"/>
        </pc:sldMkLst>
        <pc:graphicFrameChg chg="mod modGraphic">
          <ac:chgData name=" " userId="cebcdd3f-733e-4af1-b963-9742717e494c" providerId="ADAL" clId="{06FCD161-A0C8-40D0-B89B-07257B5A7391}" dt="2021-02-26T06:39:25.970" v="17" actId="108"/>
          <ac:graphicFrameMkLst>
            <pc:docMk/>
            <pc:sldMk cId="1055318786" sldId="406"/>
            <ac:graphicFrameMk id="7" creationId="{C3D938E5-AAEE-4B30-B1F2-F6F597724347}"/>
          </ac:graphicFrameMkLst>
        </pc:graphicFrameChg>
      </pc:sldChg>
      <pc:sldChg chg="modSp">
        <pc:chgData name=" " userId="cebcdd3f-733e-4af1-b963-9742717e494c" providerId="ADAL" clId="{06FCD161-A0C8-40D0-B89B-07257B5A7391}" dt="2021-02-26T06:39:34.825" v="21" actId="108"/>
        <pc:sldMkLst>
          <pc:docMk/>
          <pc:sldMk cId="1868303621" sldId="407"/>
        </pc:sldMkLst>
        <pc:graphicFrameChg chg="mod modGraphic">
          <ac:chgData name=" " userId="cebcdd3f-733e-4af1-b963-9742717e494c" providerId="ADAL" clId="{06FCD161-A0C8-40D0-B89B-07257B5A7391}" dt="2021-02-26T06:39:34.825" v="21" actId="108"/>
          <ac:graphicFrameMkLst>
            <pc:docMk/>
            <pc:sldMk cId="1868303621" sldId="407"/>
            <ac:graphicFrameMk id="7" creationId="{C3D938E5-AAEE-4B30-B1F2-F6F597724347}"/>
          </ac:graphicFrameMkLst>
        </pc:graphicFrameChg>
      </pc:sldChg>
      <pc:sldChg chg="modSp">
        <pc:chgData name=" " userId="cebcdd3f-733e-4af1-b963-9742717e494c" providerId="ADAL" clId="{06FCD161-A0C8-40D0-B89B-07257B5A7391}" dt="2021-02-26T06:40:15.335" v="39" actId="113"/>
        <pc:sldMkLst>
          <pc:docMk/>
          <pc:sldMk cId="1605782211" sldId="408"/>
        </pc:sldMkLst>
        <pc:graphicFrameChg chg="modGraphic">
          <ac:chgData name=" " userId="cebcdd3f-733e-4af1-b963-9742717e494c" providerId="ADAL" clId="{06FCD161-A0C8-40D0-B89B-07257B5A7391}" dt="2021-02-26T06:40:15.335" v="39" actId="113"/>
          <ac:graphicFrameMkLst>
            <pc:docMk/>
            <pc:sldMk cId="1605782211" sldId="408"/>
            <ac:graphicFrameMk id="7" creationId="{C3D938E5-AAEE-4B30-B1F2-F6F59772434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3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5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4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3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9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7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057274"/>
            <a:ext cx="5010149" cy="5010149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57725" y="3096418"/>
            <a:ext cx="7534275" cy="1655762"/>
          </a:xfrm>
        </p:spPr>
        <p:txBody>
          <a:bodyPr>
            <a:normAutofit/>
          </a:bodyPr>
          <a:lstStyle/>
          <a:p>
            <a:endParaRPr lang="en-US" altLang="ko-KR" sz="4000" b="1" dirty="0"/>
          </a:p>
          <a:p>
            <a:r>
              <a:rPr lang="en-US" altLang="ko-KR" sz="4000" b="1"/>
              <a:t>6</a:t>
            </a:r>
            <a:r>
              <a:rPr lang="ko-KR" altLang="en-US" sz="4000" b="1"/>
              <a:t>장 딕셔너리</a:t>
            </a:r>
            <a:r>
              <a:rPr lang="en-US" altLang="ko-KR" sz="4000" b="1"/>
              <a:t>, </a:t>
            </a:r>
            <a:r>
              <a:rPr lang="ko-KR" altLang="en-US" sz="4000" b="1"/>
              <a:t>튜플</a:t>
            </a:r>
            <a:r>
              <a:rPr lang="en-US" altLang="ko-KR" sz="4000" b="1"/>
              <a:t>, </a:t>
            </a:r>
            <a:r>
              <a:rPr lang="ko-KR" altLang="en-US" sz="4000" b="1"/>
              <a:t>집합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05661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7B508CC-3B73-4021-8C69-61EE96849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95" y="830523"/>
            <a:ext cx="9337968" cy="318778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ADC44CB-FD9C-43D5-BF8D-514D04F4A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82" y="3936667"/>
            <a:ext cx="9180030" cy="217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7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6.2 </a:t>
            </a:r>
            <a:r>
              <a:rPr lang="ko-KR" altLang="en-US" dirty="0" err="1"/>
              <a:t>딕셔너리의</a:t>
            </a:r>
            <a:r>
              <a:rPr lang="ko-KR" altLang="en-US" dirty="0"/>
              <a:t> 삽입과 삭제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딕셔너리에</a:t>
            </a:r>
            <a:r>
              <a:rPr lang="ko-KR" altLang="en-US" dirty="0"/>
              <a:t> 새로운 항목을 삽입하려면 </a:t>
            </a:r>
            <a:r>
              <a:rPr lang="en-US" altLang="ko-KR" dirty="0" err="1"/>
              <a:t>다음과</a:t>
            </a:r>
            <a:r>
              <a:rPr lang="en-US" altLang="ko-KR" dirty="0"/>
              <a:t> </a:t>
            </a:r>
            <a:r>
              <a:rPr lang="ko-KR" altLang="en-US" dirty="0"/>
              <a:t>같은 방법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삭제 시 </a:t>
            </a:r>
            <a:r>
              <a:rPr lang="en-US" altLang="ko-KR" dirty="0"/>
              <a:t>del </a:t>
            </a:r>
            <a:r>
              <a:rPr lang="ko-KR" altLang="en-US" dirty="0"/>
              <a:t>키워드 다음에 삭제할 </a:t>
            </a:r>
            <a:r>
              <a:rPr lang="ko-KR" altLang="en-US" dirty="0" err="1"/>
              <a:t>딕셔너리</a:t>
            </a:r>
            <a:r>
              <a:rPr lang="ko-KR" altLang="en-US" dirty="0"/>
              <a:t> 항목의 키를 입력</a:t>
            </a:r>
            <a:endParaRPr lang="en-US" altLang="ko-KR" dirty="0"/>
          </a:p>
          <a:p>
            <a:r>
              <a:rPr lang="ko-KR" altLang="en-US" dirty="0"/>
              <a:t>존재하지 않는 키를 이용하여 항목을 </a:t>
            </a:r>
            <a:r>
              <a:rPr lang="ko-KR" altLang="en-US" dirty="0" err="1"/>
              <a:t>삭제하려하면</a:t>
            </a:r>
            <a:r>
              <a:rPr lang="ko-KR" altLang="en-US" dirty="0"/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KeyError</a:t>
            </a:r>
            <a:r>
              <a:rPr lang="ko-KR" altLang="en-US" dirty="0"/>
              <a:t>라는 오류메시지가 출력됨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32">
            <a:extLst>
              <a:ext uri="{FF2B5EF4-FFF2-40B4-BE49-F238E27FC236}">
                <a16:creationId xmlns:a16="http://schemas.microsoft.com/office/drawing/2014/main" xmlns="" id="{C8D6E9FE-BDEA-471D-9EAB-96822145D708}"/>
              </a:ext>
            </a:extLst>
          </p:cNvPr>
          <p:cNvSpPr/>
          <p:nvPr/>
        </p:nvSpPr>
        <p:spPr>
          <a:xfrm>
            <a:off x="1085230" y="2688774"/>
            <a:ext cx="10021540" cy="541867"/>
          </a:xfrm>
          <a:prstGeom prst="roundRect">
            <a:avLst>
              <a:gd name="adj" fmla="val 2291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AE0ACCA-C553-45B5-B4B2-941FE5ACD0E8}"/>
              </a:ext>
            </a:extLst>
          </p:cNvPr>
          <p:cNvSpPr/>
          <p:nvPr/>
        </p:nvSpPr>
        <p:spPr>
          <a:xfrm>
            <a:off x="1225211" y="2688774"/>
            <a:ext cx="912203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kern="0" dirty="0" err="1">
                <a:solidFill>
                  <a:srgbClr val="1C3D6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딕셔너리이름</a:t>
            </a:r>
            <a:r>
              <a:rPr lang="en-US" altLang="ko-KR" b="1" kern="0" dirty="0">
                <a:solidFill>
                  <a:srgbClr val="1C3D6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ko-KR" altLang="en-US" b="1" kern="0" dirty="0">
                <a:solidFill>
                  <a:srgbClr val="1C3D6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키</a:t>
            </a:r>
            <a:r>
              <a:rPr lang="en-US" altLang="ko-KR" b="1" kern="0" dirty="0">
                <a:solidFill>
                  <a:srgbClr val="1C3D6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= </a:t>
            </a:r>
            <a:r>
              <a:rPr lang="ko-KR" altLang="en-US" b="1" kern="0" dirty="0">
                <a:solidFill>
                  <a:srgbClr val="1C3D6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312716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498DFBD3-20AB-4876-98F2-071B7D28A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06348"/>
              </p:ext>
            </p:extLst>
          </p:nvPr>
        </p:nvGraphicFramePr>
        <p:xfrm>
          <a:off x="931371" y="3787997"/>
          <a:ext cx="9182102" cy="2017454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27382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딕셔너리의</a:t>
                      </a:r>
                      <a:r>
                        <a:rPr lang="ko-KR" altLang="en-US" sz="1600" dirty="0"/>
                        <a:t> 항목 수정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6371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 = {'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26,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82}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person['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 = 27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{'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27, 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82}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AEF26113-AE90-40C9-8A62-39F821B6A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137772"/>
              </p:ext>
            </p:extLst>
          </p:nvPr>
        </p:nvGraphicFramePr>
        <p:xfrm>
          <a:off x="931371" y="491769"/>
          <a:ext cx="9182102" cy="2300714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45763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딕셔너리의</a:t>
                      </a:r>
                      <a:r>
                        <a:rPr lang="ko-KR" altLang="en-US" sz="1600" dirty="0"/>
                        <a:t> 항목 삽입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854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 = {'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26,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82}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person['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직업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 = '</a:t>
                      </a:r>
                      <a:r>
                        <a:rPr lang="ko-KR" altLang="en-US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율도국의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왕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새로운 키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값의 항목 삽입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{'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26, 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82, 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직업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'</a:t>
                      </a:r>
                      <a:r>
                        <a:rPr lang="ko-KR" altLang="en-US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율도국의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왕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'}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083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2ACA2184-FD32-4B68-9B33-085C243C1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528150"/>
              </p:ext>
            </p:extLst>
          </p:nvPr>
        </p:nvGraphicFramePr>
        <p:xfrm>
          <a:off x="864869" y="3754746"/>
          <a:ext cx="9182102" cy="2017454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27382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딕셔너리의</a:t>
                      </a:r>
                      <a:r>
                        <a:rPr lang="ko-KR" altLang="en-US" sz="1600" dirty="0"/>
                        <a:t> 항목 삭제 </a:t>
                      </a:r>
                      <a:r>
                        <a:rPr lang="en-US" altLang="ko-KR" sz="1600" dirty="0"/>
                        <a:t>- </a:t>
                      </a:r>
                      <a:r>
                        <a:rPr lang="en-US" altLang="ko-KR" sz="1600" dirty="0" err="1"/>
                        <a:t>KeyError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오류 발생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6371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 = {'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26,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82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del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person['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출생지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KeyError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출생지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endParaRPr lang="en-US" altLang="ko-KR" sz="1600" kern="0" spc="0" dirty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F71EB4D-C7C2-4442-AB9D-29198278C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28761"/>
              </p:ext>
            </p:extLst>
          </p:nvPr>
        </p:nvGraphicFramePr>
        <p:xfrm>
          <a:off x="864869" y="458518"/>
          <a:ext cx="9182102" cy="2300714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45763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딕셔너리의</a:t>
                      </a:r>
                      <a:r>
                        <a:rPr lang="ko-KR" altLang="en-US" sz="1600" dirty="0"/>
                        <a:t> 항목 삭제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854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 = {'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26,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82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del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person['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{'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82}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613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77208D7-53C9-4006-AA97-D0230BE2D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56" y="256222"/>
            <a:ext cx="9846474" cy="24445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BDBA989-E8F0-49F9-89EA-4E3A74017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92" y="2700746"/>
            <a:ext cx="9710402" cy="380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38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6.3 </a:t>
            </a:r>
            <a:r>
              <a:rPr lang="ko-KR" altLang="en-US" dirty="0" err="1"/>
              <a:t>딕셔너리를</a:t>
            </a:r>
            <a:r>
              <a:rPr lang="ko-KR" altLang="en-US" dirty="0"/>
              <a:t> 위한 함수와 연산</a:t>
            </a:r>
          </a:p>
        </p:txBody>
      </p:sp>
      <p:pic>
        <p:nvPicPr>
          <p:cNvPr id="41985" name="_x118523736" descr="EMB00001f74136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002" y="1704716"/>
            <a:ext cx="296863" cy="25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26084" y="1761213"/>
            <a:ext cx="5212080" cy="4564941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err="1"/>
              <a:t>len</a:t>
            </a:r>
            <a:r>
              <a:rPr lang="en-US" altLang="ko-KR" dirty="0"/>
              <a:t>()</a:t>
            </a:r>
          </a:p>
          <a:p>
            <a:pPr lvl="1" fontAlgn="base"/>
            <a:r>
              <a:rPr lang="ko-KR" altLang="en-US" dirty="0" err="1"/>
              <a:t>딕셔너리</a:t>
            </a:r>
            <a:r>
              <a:rPr lang="ko-KR" altLang="en-US" dirty="0"/>
              <a:t> 내의 항목의 수를 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ko-KR" altLang="en-US" dirty="0"/>
              <a:t>  얻기 위해 사용</a:t>
            </a:r>
            <a:endParaRPr lang="en-US" altLang="ko-KR" dirty="0"/>
          </a:p>
          <a:p>
            <a:pPr fontAlgn="base"/>
            <a:r>
              <a:rPr lang="en-US" altLang="ko-KR" dirty="0"/>
              <a:t>in , not in</a:t>
            </a:r>
            <a:r>
              <a:rPr lang="ko-KR" altLang="en-US" dirty="0"/>
              <a:t> </a:t>
            </a:r>
            <a:endParaRPr lang="en-US" altLang="ko-KR" dirty="0"/>
          </a:p>
          <a:p>
            <a:pPr lvl="1" fontAlgn="base"/>
            <a:r>
              <a:rPr lang="ko-KR" altLang="en-US" dirty="0"/>
              <a:t>키와 값이 </a:t>
            </a:r>
            <a:r>
              <a:rPr lang="ko-KR" altLang="en-US" dirty="0" err="1"/>
              <a:t>딕셔너리에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ko-KR" altLang="en-US" dirty="0"/>
              <a:t> 있는지 확인</a:t>
            </a:r>
            <a:endParaRPr lang="en-US" altLang="ko-KR" dirty="0"/>
          </a:p>
          <a:p>
            <a:pPr fontAlgn="base"/>
            <a:r>
              <a:rPr lang="en-US" altLang="ko-KR" dirty="0"/>
              <a:t>==,</a:t>
            </a:r>
            <a:r>
              <a:rPr lang="ko-KR" altLang="en-US" dirty="0"/>
              <a:t> </a:t>
            </a:r>
            <a:r>
              <a:rPr lang="en-US" altLang="ko-KR" dirty="0"/>
              <a:t>!=</a:t>
            </a:r>
            <a:r>
              <a:rPr lang="ko-KR" altLang="en-US" dirty="0"/>
              <a:t> </a:t>
            </a:r>
            <a:endParaRPr lang="en-US" altLang="ko-KR" dirty="0"/>
          </a:p>
          <a:p>
            <a:pPr lvl="1" fontAlgn="base"/>
            <a:r>
              <a:rPr lang="ko-KR" altLang="en-US" dirty="0"/>
              <a:t>두 개의 </a:t>
            </a:r>
            <a:r>
              <a:rPr lang="ko-KR" altLang="en-US" dirty="0" err="1"/>
              <a:t>딕셔너리가</a:t>
            </a:r>
            <a:r>
              <a:rPr lang="ko-KR" altLang="en-US" dirty="0"/>
              <a:t> 동일한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ko-KR" altLang="en-US" dirty="0"/>
              <a:t> 항목을 가지고 있는지 확인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CC523FF-916E-42F3-8D71-7A16C12D3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338583"/>
              </p:ext>
            </p:extLst>
          </p:nvPr>
        </p:nvGraphicFramePr>
        <p:xfrm>
          <a:off x="5276849" y="1690688"/>
          <a:ext cx="6594022" cy="4007421"/>
        </p:xfrm>
        <a:graphic>
          <a:graphicData uri="http://schemas.openxmlformats.org/drawingml/2006/table">
            <a:tbl>
              <a:tblPr/>
              <a:tblGrid>
                <a:gridCol w="659402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503872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딕셔너리의</a:t>
                      </a:r>
                      <a:r>
                        <a:rPr lang="ko-KR" altLang="en-US" sz="1600" dirty="0"/>
                        <a:t> 항목 삽입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38154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 = {'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26,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': 82}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len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(person)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딕셔너리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항목의 개수를 반환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person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'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 키에 있음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직업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person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'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직업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 키에 없음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False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person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'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은 값에 있으나 키에 없음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주의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False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668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333" y="589492"/>
            <a:ext cx="10515600" cy="4351338"/>
          </a:xfrm>
        </p:spPr>
        <p:txBody>
          <a:bodyPr/>
          <a:lstStyle/>
          <a:p>
            <a:r>
              <a:rPr lang="ko-KR" altLang="en-US" dirty="0" err="1"/>
              <a:t>딕셔너리에서는</a:t>
            </a:r>
            <a:r>
              <a:rPr lang="ko-KR" altLang="en-US" dirty="0"/>
              <a:t> </a:t>
            </a:r>
            <a:r>
              <a:rPr lang="en-US" altLang="ko-KR" dirty="0"/>
              <a:t>&gt;, &gt;=, &lt;, &lt;=</a:t>
            </a:r>
            <a:r>
              <a:rPr lang="ko-KR" altLang="en-US" dirty="0"/>
              <a:t>와 같은 비교연산을 지원하지 않는다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121" name="_x372544696" descr="EMB000005dc533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08" y="1930020"/>
            <a:ext cx="296863" cy="25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C1B8B6EB-C442-46BC-8DD2-2EA46CBF8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705417"/>
              </p:ext>
            </p:extLst>
          </p:nvPr>
        </p:nvGraphicFramePr>
        <p:xfrm>
          <a:off x="804333" y="1996523"/>
          <a:ext cx="9190266" cy="3570170"/>
        </p:xfrm>
        <a:graphic>
          <a:graphicData uri="http://schemas.openxmlformats.org/drawingml/2006/table">
            <a:tbl>
              <a:tblPr/>
              <a:tblGrid>
                <a:gridCol w="9190266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62183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딕셔너리의</a:t>
                      </a:r>
                      <a:r>
                        <a:rPr lang="ko-KR" altLang="en-US" sz="1600" dirty="0"/>
                        <a:t> 비교 연산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9483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d1 = {'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26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d2 = {'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26,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d1 == d2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d1 &gt; d2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TypeError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'&gt;' not supported between instances of '</a:t>
                      </a: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dict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and '</a:t>
                      </a: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dict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endParaRPr lang="en-US" altLang="ko-KR" sz="1600" kern="0" spc="0" dirty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27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D23658A-B2E0-4B7E-B15C-65CEF94F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803" y="530212"/>
            <a:ext cx="7726074" cy="576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62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6.4 </a:t>
            </a:r>
            <a:r>
              <a:rPr lang="ko-KR" altLang="en-US" dirty="0" err="1"/>
              <a:t>딕셔너리의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C18FFBC-B552-4202-8005-13F8A0165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5873"/>
            <a:ext cx="9890764" cy="427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66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1267" y="470959"/>
            <a:ext cx="10515600" cy="4351338"/>
          </a:xfrm>
        </p:spPr>
        <p:txBody>
          <a:bodyPr/>
          <a:lstStyle/>
          <a:p>
            <a:pPr fontAlgn="base"/>
            <a:r>
              <a:rPr lang="en-US" altLang="ko-KR"/>
              <a:t>person.items() </a:t>
            </a:r>
            <a:r>
              <a:rPr lang="ko-KR" altLang="en-US"/>
              <a:t>메소드를 통해 반환되는 항목들은 </a:t>
            </a:r>
            <a:r>
              <a:rPr lang="en-US" altLang="ko-KR"/>
              <a:t>(‘</a:t>
            </a:r>
            <a:r>
              <a:rPr lang="ko-KR" altLang="en-US"/>
              <a:t>이름’</a:t>
            </a:r>
            <a:r>
              <a:rPr lang="en-US" altLang="ko-KR"/>
              <a:t>, ‘</a:t>
            </a:r>
            <a:r>
              <a:rPr lang="ko-KR" altLang="en-US"/>
              <a:t>홍길동’</a:t>
            </a:r>
            <a:r>
              <a:rPr lang="en-US" altLang="ko-KR"/>
              <a:t>)</a:t>
            </a:r>
            <a:r>
              <a:rPr lang="ko-KR" altLang="en-US"/>
              <a:t>과 같이 괄호내에서 쉼표로 구분되어 있음</a:t>
            </a:r>
            <a:endParaRPr lang="en-US" altLang="ko-KR"/>
          </a:p>
          <a:p>
            <a:pPr fontAlgn="base"/>
            <a:r>
              <a:rPr lang="ko-KR" altLang="en-US"/>
              <a:t>이러한 집합 자료형을 </a:t>
            </a:r>
            <a:r>
              <a:rPr lang="ko-KR" altLang="en-US" b="1"/>
              <a:t>튜플</a:t>
            </a:r>
            <a:r>
              <a:rPr lang="en-US" altLang="ko-KR" sz="2000" b="1">
                <a:solidFill>
                  <a:schemeClr val="accent5"/>
                </a:solidFill>
              </a:rPr>
              <a:t>tuple</a:t>
            </a:r>
            <a:r>
              <a:rPr lang="ko-KR" altLang="en-US"/>
              <a:t>이라고 함</a:t>
            </a:r>
            <a:endParaRPr lang="ko-KR" altLang="en-US" dirty="0"/>
          </a:p>
        </p:txBody>
      </p:sp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082AA2D-E439-46F5-A75E-9B6FEFD2F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67" y="1890988"/>
            <a:ext cx="6137502" cy="387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6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391D96DF-ED14-43EF-8AD2-775738E9DC06}"/>
              </a:ext>
            </a:extLst>
          </p:cNvPr>
          <p:cNvGrpSpPr/>
          <p:nvPr/>
        </p:nvGrpSpPr>
        <p:grpSpPr>
          <a:xfrm>
            <a:off x="549459" y="732738"/>
            <a:ext cx="11054621" cy="5115771"/>
            <a:chOff x="1043098" y="4462353"/>
            <a:chExt cx="6985286" cy="1832681"/>
          </a:xfrm>
        </p:grpSpPr>
        <p:sp>
          <p:nvSpPr>
            <p:cNvPr id="9" name="모서리가 둥근 직사각형 2">
              <a:extLst>
                <a:ext uri="{FF2B5EF4-FFF2-40B4-BE49-F238E27FC236}">
                  <a16:creationId xmlns:a16="http://schemas.microsoft.com/office/drawing/2014/main" xmlns="" id="{2D8B340E-E6E6-412E-856D-02EA379E3959}"/>
                </a:ext>
              </a:extLst>
            </p:cNvPr>
            <p:cNvSpPr/>
            <p:nvPr/>
          </p:nvSpPr>
          <p:spPr>
            <a:xfrm>
              <a:off x="1043098" y="4462353"/>
              <a:ext cx="1081140" cy="183886"/>
            </a:xfrm>
            <a:custGeom>
              <a:avLst/>
              <a:gdLst>
                <a:gd name="connsiteX0" fmla="*/ 0 w 1080120"/>
                <a:gd name="connsiteY0" fmla="*/ 60008 h 360040"/>
                <a:gd name="connsiteX1" fmla="*/ 60008 w 1080120"/>
                <a:gd name="connsiteY1" fmla="*/ 0 h 360040"/>
                <a:gd name="connsiteX2" fmla="*/ 1020112 w 1080120"/>
                <a:gd name="connsiteY2" fmla="*/ 0 h 360040"/>
                <a:gd name="connsiteX3" fmla="*/ 1080120 w 1080120"/>
                <a:gd name="connsiteY3" fmla="*/ 60008 h 360040"/>
                <a:gd name="connsiteX4" fmla="*/ 1080120 w 1080120"/>
                <a:gd name="connsiteY4" fmla="*/ 300032 h 360040"/>
                <a:gd name="connsiteX5" fmla="*/ 1020112 w 1080120"/>
                <a:gd name="connsiteY5" fmla="*/ 360040 h 360040"/>
                <a:gd name="connsiteX6" fmla="*/ 60008 w 1080120"/>
                <a:gd name="connsiteY6" fmla="*/ 360040 h 360040"/>
                <a:gd name="connsiteX7" fmla="*/ 0 w 1080120"/>
                <a:gd name="connsiteY7" fmla="*/ 300032 h 360040"/>
                <a:gd name="connsiteX8" fmla="*/ 0 w 1080120"/>
                <a:gd name="connsiteY8" fmla="*/ 60008 h 360040"/>
                <a:gd name="connsiteX0" fmla="*/ 0 w 1080630"/>
                <a:gd name="connsiteY0" fmla="*/ 60008 h 360040"/>
                <a:gd name="connsiteX1" fmla="*/ 60008 w 1080630"/>
                <a:gd name="connsiteY1" fmla="*/ 0 h 360040"/>
                <a:gd name="connsiteX2" fmla="*/ 1020112 w 1080630"/>
                <a:gd name="connsiteY2" fmla="*/ 0 h 360040"/>
                <a:gd name="connsiteX3" fmla="*/ 1080120 w 1080630"/>
                <a:gd name="connsiteY3" fmla="*/ 60008 h 360040"/>
                <a:gd name="connsiteX4" fmla="*/ 1080120 w 1080630"/>
                <a:gd name="connsiteY4" fmla="*/ 300032 h 360040"/>
                <a:gd name="connsiteX5" fmla="*/ 1053449 w 1080630"/>
                <a:gd name="connsiteY5" fmla="*/ 360040 h 360040"/>
                <a:gd name="connsiteX6" fmla="*/ 60008 w 1080630"/>
                <a:gd name="connsiteY6" fmla="*/ 360040 h 360040"/>
                <a:gd name="connsiteX7" fmla="*/ 0 w 1080630"/>
                <a:gd name="connsiteY7" fmla="*/ 300032 h 360040"/>
                <a:gd name="connsiteX8" fmla="*/ 0 w 1080630"/>
                <a:gd name="connsiteY8" fmla="*/ 60008 h 360040"/>
                <a:gd name="connsiteX0" fmla="*/ 510 w 1081140"/>
                <a:gd name="connsiteY0" fmla="*/ 60008 h 362421"/>
                <a:gd name="connsiteX1" fmla="*/ 60518 w 1081140"/>
                <a:gd name="connsiteY1" fmla="*/ 0 h 362421"/>
                <a:gd name="connsiteX2" fmla="*/ 1020622 w 1081140"/>
                <a:gd name="connsiteY2" fmla="*/ 0 h 362421"/>
                <a:gd name="connsiteX3" fmla="*/ 1080630 w 1081140"/>
                <a:gd name="connsiteY3" fmla="*/ 60008 h 362421"/>
                <a:gd name="connsiteX4" fmla="*/ 1080630 w 1081140"/>
                <a:gd name="connsiteY4" fmla="*/ 300032 h 362421"/>
                <a:gd name="connsiteX5" fmla="*/ 1053959 w 1081140"/>
                <a:gd name="connsiteY5" fmla="*/ 360040 h 362421"/>
                <a:gd name="connsiteX6" fmla="*/ 27180 w 1081140"/>
                <a:gd name="connsiteY6" fmla="*/ 362421 h 362421"/>
                <a:gd name="connsiteX7" fmla="*/ 510 w 1081140"/>
                <a:gd name="connsiteY7" fmla="*/ 300032 h 362421"/>
                <a:gd name="connsiteX8" fmla="*/ 510 w 1081140"/>
                <a:gd name="connsiteY8" fmla="*/ 60008 h 3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140" h="362421">
                  <a:moveTo>
                    <a:pt x="510" y="60008"/>
                  </a:moveTo>
                  <a:cubicBezTo>
                    <a:pt x="510" y="26866"/>
                    <a:pt x="27376" y="0"/>
                    <a:pt x="60518" y="0"/>
                  </a:cubicBezTo>
                  <a:lnTo>
                    <a:pt x="1020622" y="0"/>
                  </a:lnTo>
                  <a:cubicBezTo>
                    <a:pt x="1053764" y="0"/>
                    <a:pt x="1080630" y="26866"/>
                    <a:pt x="1080630" y="60008"/>
                  </a:cubicBezTo>
                  <a:lnTo>
                    <a:pt x="1080630" y="300032"/>
                  </a:lnTo>
                  <a:cubicBezTo>
                    <a:pt x="1080630" y="333174"/>
                    <a:pt x="1087101" y="360040"/>
                    <a:pt x="1053959" y="360040"/>
                  </a:cubicBezTo>
                  <a:lnTo>
                    <a:pt x="27180" y="362421"/>
                  </a:lnTo>
                  <a:cubicBezTo>
                    <a:pt x="-5962" y="362421"/>
                    <a:pt x="510" y="333174"/>
                    <a:pt x="510" y="300032"/>
                  </a:cubicBezTo>
                  <a:lnTo>
                    <a:pt x="510" y="60008"/>
                  </a:lnTo>
                  <a:close/>
                </a:path>
              </a:pathLst>
            </a:custGeom>
            <a:solidFill>
              <a:srgbClr val="598377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93ED14A9-BCA1-4665-9DC2-D9E3DDB74EE5}"/>
                </a:ext>
              </a:extLst>
            </p:cNvPr>
            <p:cNvGrpSpPr/>
            <p:nvPr/>
          </p:nvGrpSpPr>
          <p:grpSpPr>
            <a:xfrm>
              <a:off x="1043608" y="4481073"/>
              <a:ext cx="6984776" cy="1813961"/>
              <a:chOff x="643260" y="2641203"/>
              <a:chExt cx="6984776" cy="181396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="" id="{FE73042E-6C35-4BF1-A7A4-4BAED1239536}"/>
                  </a:ext>
                </a:extLst>
              </p:cNvPr>
              <p:cNvSpPr/>
              <p:nvPr/>
            </p:nvSpPr>
            <p:spPr>
              <a:xfrm>
                <a:off x="736015" y="2641203"/>
                <a:ext cx="894610" cy="146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b="1" dirty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학습목표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직사각형 32">
                <a:extLst>
                  <a:ext uri="{FF2B5EF4-FFF2-40B4-BE49-F238E27FC236}">
                    <a16:creationId xmlns:a16="http://schemas.microsoft.com/office/drawing/2014/main" xmlns="" id="{357E5469-C323-4D04-B745-FAE26DB2C0DF}"/>
                  </a:ext>
                </a:extLst>
              </p:cNvPr>
              <p:cNvSpPr/>
              <p:nvPr/>
            </p:nvSpPr>
            <p:spPr>
              <a:xfrm>
                <a:off x="643260" y="2806369"/>
                <a:ext cx="6984776" cy="164879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직사각형 23">
                <a:extLst>
                  <a:ext uri="{FF2B5EF4-FFF2-40B4-BE49-F238E27FC236}">
                    <a16:creationId xmlns:a16="http://schemas.microsoft.com/office/drawing/2014/main" xmlns="" id="{BE521D67-8F89-417A-8F15-3189EB60E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1292" y="2920806"/>
                <a:ext cx="6696744" cy="1416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 err="1"/>
                  <a:t>딕셔너리</a:t>
                </a:r>
                <a:r>
                  <a:rPr lang="en-US" altLang="ko-KR" sz="1600" spc="-100" dirty="0"/>
                  <a:t>, </a:t>
                </a:r>
                <a:r>
                  <a:rPr lang="ko-KR" altLang="en-US" sz="1600" spc="-100" dirty="0" err="1"/>
                  <a:t>튜플</a:t>
                </a:r>
                <a:r>
                  <a:rPr lang="en-US" altLang="ko-KR" sz="1600" spc="-100" dirty="0"/>
                  <a:t>, </a:t>
                </a:r>
                <a:r>
                  <a:rPr lang="ko-KR" altLang="en-US" sz="1600" spc="-100" dirty="0"/>
                  <a:t>집합 자료형 객체를 생성하고 사용하는 법에 대해서 알아본다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 err="1"/>
                  <a:t>딕셔너리와</a:t>
                </a:r>
                <a:r>
                  <a:rPr lang="ko-KR" altLang="en-US" sz="1600" spc="-100" dirty="0"/>
                  <a:t> 리스트의 차이점에 대해서 알아본다</a:t>
                </a:r>
                <a:r>
                  <a:rPr lang="en-US" altLang="ko-KR" sz="1600" spc="-100" smtClean="0"/>
                  <a:t>. </a:t>
                </a:r>
                <a:endParaRPr lang="en-US" altLang="ko-KR" sz="1600" spc="-100" dirty="0"/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 err="1"/>
                  <a:t>튜플</a:t>
                </a:r>
                <a:r>
                  <a:rPr lang="ko-KR" altLang="en-US" sz="1600" spc="-100" dirty="0"/>
                  <a:t> 데이터에 대해 이해하고 그 활용 방법을 익힌다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 err="1"/>
                  <a:t>튜플의</a:t>
                </a:r>
                <a:r>
                  <a:rPr lang="ko-KR" altLang="en-US" sz="1600" spc="-100" dirty="0"/>
                  <a:t> 패킹과 </a:t>
                </a:r>
                <a:r>
                  <a:rPr lang="ko-KR" altLang="en-US" sz="1600" spc="-100" dirty="0" err="1"/>
                  <a:t>언패킹에</a:t>
                </a:r>
                <a:r>
                  <a:rPr lang="ko-KR" altLang="en-US" sz="1600" spc="-100" dirty="0"/>
                  <a:t> 대해서 알아본다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 err="1"/>
                  <a:t>튜플을</a:t>
                </a:r>
                <a:r>
                  <a:rPr lang="ko-KR" altLang="en-US" sz="1600" spc="-100" dirty="0"/>
                  <a:t> 이용하여 함수에서 여러 개의 값을 반환해 본다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/>
                  <a:t>집합 데이터를 이해하고</a:t>
                </a:r>
                <a:r>
                  <a:rPr lang="en-US" altLang="ko-KR" sz="1600" spc="-100" dirty="0"/>
                  <a:t>, </a:t>
                </a:r>
                <a:r>
                  <a:rPr lang="ko-KR" altLang="en-US" sz="1600" spc="-100" dirty="0"/>
                  <a:t>집합 연산에 대해서 알아본다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/>
                  <a:t>반복가능 자료형의 종류와 특징들을 이해하고 비교할 수 있다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/>
                  <a:t>불변 시퀀스 자료형에 대해 이해하고</a:t>
                </a:r>
                <a:r>
                  <a:rPr lang="en-US" altLang="ko-KR" sz="1600" spc="-100" dirty="0"/>
                  <a:t>, </a:t>
                </a:r>
                <a:r>
                  <a:rPr lang="ko-KR" altLang="en-US" sz="1600" spc="-100" dirty="0"/>
                  <a:t>이를 다루는 법을 익힌다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/>
                  <a:t>반복가능 자료형들을 집적하여 </a:t>
                </a:r>
                <a:r>
                  <a:rPr lang="ko-KR" altLang="en-US" sz="1600" spc="-100" dirty="0" err="1"/>
                  <a:t>튜플의</a:t>
                </a:r>
                <a:r>
                  <a:rPr lang="ko-KR" altLang="en-US" sz="1600" spc="-100" dirty="0"/>
                  <a:t> 리스트를 만드는 방법을 이해한다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/>
                  <a:t>리스트</a:t>
                </a:r>
                <a:r>
                  <a:rPr lang="en-US" altLang="ko-KR" sz="1600" spc="-100" dirty="0"/>
                  <a:t>, </a:t>
                </a:r>
                <a:r>
                  <a:rPr lang="ko-KR" altLang="en-US" sz="1600" spc="-100" dirty="0" err="1"/>
                  <a:t>딕셔너리</a:t>
                </a:r>
                <a:r>
                  <a:rPr lang="en-US" altLang="ko-KR" sz="1600" spc="-100" dirty="0"/>
                  <a:t>, </a:t>
                </a:r>
                <a:r>
                  <a:rPr lang="ko-KR" altLang="en-US" sz="1600" spc="-100" dirty="0" err="1"/>
                  <a:t>튜플</a:t>
                </a:r>
                <a:r>
                  <a:rPr lang="en-US" altLang="ko-KR" sz="1600" spc="-100" dirty="0"/>
                  <a:t>, </a:t>
                </a:r>
                <a:r>
                  <a:rPr lang="ko-KR" altLang="en-US" sz="1600" spc="-100" dirty="0"/>
                  <a:t>집합형 클래스가 가진 다양한 메소드를 활용할 수 있다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 err="1"/>
                  <a:t>튜플을</a:t>
                </a:r>
                <a:r>
                  <a:rPr lang="ko-KR" altLang="en-US" sz="1600" spc="-100" dirty="0"/>
                  <a:t> 이용하여 여러 개의 데이터를 반환하는 함수를 구현할 수 있다</a:t>
                </a:r>
                <a:r>
                  <a:rPr lang="en-US" altLang="ko-KR" sz="1600" spc="-100" dirty="0"/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8523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6205"/>
            <a:ext cx="10515600" cy="4351338"/>
          </a:xfrm>
        </p:spPr>
        <p:txBody>
          <a:bodyPr/>
          <a:lstStyle/>
          <a:p>
            <a:r>
              <a:rPr lang="en-US" altLang="ko-KR" dirty="0"/>
              <a:t>person['</a:t>
            </a:r>
            <a:r>
              <a:rPr lang="ko-KR" altLang="en-US" dirty="0"/>
              <a:t>취미‘</a:t>
            </a:r>
            <a:r>
              <a:rPr lang="en-US" altLang="ko-KR" dirty="0"/>
              <a:t>]</a:t>
            </a:r>
            <a:r>
              <a:rPr lang="ko-KR" altLang="en-US" dirty="0"/>
              <a:t>를 통해서 ’취미‘를 키로 하는 항목을 가져오기</a:t>
            </a:r>
          </a:p>
          <a:p>
            <a:r>
              <a:rPr lang="en-US" altLang="ko-KR" dirty="0"/>
              <a:t>'</a:t>
            </a:r>
            <a:r>
              <a:rPr lang="ko-KR" altLang="en-US" dirty="0"/>
              <a:t>취미’ 키가 </a:t>
            </a:r>
            <a:r>
              <a:rPr lang="en-US" altLang="ko-KR" dirty="0"/>
              <a:t>person</a:t>
            </a:r>
            <a:r>
              <a:rPr lang="ko-KR" altLang="en-US" dirty="0"/>
              <a:t>의 항목에 들어 있지 않기 때문에 </a:t>
            </a:r>
            <a:r>
              <a:rPr lang="en-US" altLang="ko-KR" dirty="0" err="1"/>
              <a:t>KeyError</a:t>
            </a:r>
            <a:r>
              <a:rPr lang="ko-KR" altLang="en-US" dirty="0"/>
              <a:t>라는 예외를 발생시키고 프로그램은 중지됨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6F2322D6-3E61-42D2-873C-F720B5782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980612"/>
              </p:ext>
            </p:extLst>
          </p:nvPr>
        </p:nvGraphicFramePr>
        <p:xfrm>
          <a:off x="838200" y="2443331"/>
          <a:ext cx="9190266" cy="3393094"/>
        </p:xfrm>
        <a:graphic>
          <a:graphicData uri="http://schemas.openxmlformats.org/drawingml/2006/table">
            <a:tbl>
              <a:tblPr/>
              <a:tblGrid>
                <a:gridCol w="9190266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62183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딕셔너리의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keys(), values(), items() </a:t>
                      </a:r>
                      <a:r>
                        <a:rPr lang="ko-KR" altLang="en-US" sz="1600" dirty="0"/>
                        <a:t>메소드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7712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 = {'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26,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': 82}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person.keys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dict_keys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(['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person.values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dict_values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(['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26, 82])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person.items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dict_items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([('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'), ('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26), ('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82)])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574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41891"/>
            <a:ext cx="10515600" cy="4351338"/>
          </a:xfrm>
        </p:spPr>
        <p:txBody>
          <a:bodyPr/>
          <a:lstStyle/>
          <a:p>
            <a:r>
              <a:rPr lang="ko-KR" altLang="en-US" dirty="0"/>
              <a:t>이를 방지하기 위해서 우리는 </a:t>
            </a:r>
            <a:r>
              <a:rPr lang="en-US" altLang="ko-KR" dirty="0"/>
              <a:t>get()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</a:t>
            </a:r>
          </a:p>
          <a:p>
            <a:r>
              <a:rPr lang="en-US" altLang="ko-KR" dirty="0"/>
              <a:t>get() </a:t>
            </a:r>
            <a:r>
              <a:rPr lang="ko-KR" altLang="en-US" dirty="0" err="1"/>
              <a:t>메소드는</a:t>
            </a:r>
            <a:r>
              <a:rPr lang="ko-KR" altLang="en-US" dirty="0"/>
              <a:t> 키를 인자로 넣어서 이 키가 </a:t>
            </a:r>
            <a:r>
              <a:rPr lang="ko-KR" altLang="en-US" dirty="0" err="1"/>
              <a:t>딕셔너리에</a:t>
            </a:r>
            <a:r>
              <a:rPr lang="ko-KR" altLang="en-US" dirty="0"/>
              <a:t> 있을 경우 값을 반환하며</a:t>
            </a:r>
            <a:r>
              <a:rPr lang="en-US" altLang="ko-KR" dirty="0"/>
              <a:t>, </a:t>
            </a:r>
            <a:r>
              <a:rPr lang="ko-KR" altLang="en-US" dirty="0"/>
              <a:t>키가 없을 경우 </a:t>
            </a:r>
            <a:r>
              <a:rPr lang="en-US" altLang="ko-KR" dirty="0"/>
              <a:t>None</a:t>
            </a:r>
            <a:r>
              <a:rPr lang="ko-KR" altLang="en-US" dirty="0"/>
              <a:t>이라는 값을 반환</a:t>
            </a:r>
          </a:p>
          <a:p>
            <a:endParaRPr lang="ko-KR" altLang="en-US" dirty="0"/>
          </a:p>
        </p:txBody>
      </p:sp>
      <p:pic>
        <p:nvPicPr>
          <p:cNvPr id="7169" name="_x209957224" descr="EMB000005dc535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278" y="2499524"/>
            <a:ext cx="454396" cy="39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65A7BD2B-FCA5-47B9-A5A0-0B665EC36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700219"/>
              </p:ext>
            </p:extLst>
          </p:nvPr>
        </p:nvGraphicFramePr>
        <p:xfrm>
          <a:off x="838200" y="2507837"/>
          <a:ext cx="9190266" cy="3616585"/>
        </p:xfrm>
        <a:graphic>
          <a:graphicData uri="http://schemas.openxmlformats.org/drawingml/2006/table">
            <a:tbl>
              <a:tblPr/>
              <a:tblGrid>
                <a:gridCol w="9190266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566081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딕셔너리의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get() </a:t>
                      </a:r>
                      <a:r>
                        <a:rPr lang="ko-KR" altLang="en-US" sz="1600" dirty="0"/>
                        <a:t>메소드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30505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 = {'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26,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': 82}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person['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취미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취미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키가 없으므로 여기서는 예외를 발생시킴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KeyError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취미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person.get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취미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'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취미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키가 없으므로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None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반환함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person.get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398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EB580091-762D-4895-AFC0-A6CDDF365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24078"/>
              </p:ext>
            </p:extLst>
          </p:nvPr>
        </p:nvGraphicFramePr>
        <p:xfrm>
          <a:off x="669595" y="685015"/>
          <a:ext cx="9604936" cy="5054283"/>
        </p:xfrm>
        <a:graphic>
          <a:graphicData uri="http://schemas.openxmlformats.org/drawingml/2006/table">
            <a:tbl>
              <a:tblPr/>
              <a:tblGrid>
                <a:gridCol w="9604936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37481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딕셔너리의</a:t>
                      </a:r>
                      <a:r>
                        <a:rPr lang="ko-KR" altLang="en-US" sz="1600" dirty="0"/>
                        <a:t> 메소드 살펴보기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360704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 = {'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26,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': 82}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person.popitem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랜덤하게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아이템을 선택하여 반환한 후 삭제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82)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    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랜덤하게 선택된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항목이 삭제되었으므로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 항목만 있음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{'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26}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person.pop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’)     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항목을 반환한 후 삭제함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26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person                 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항목이 삭제되었으므로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 항목만 있음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{'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person.clear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person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딕셔너리의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모든 항목을 삭제함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{}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207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D0A469B-8923-4B9B-81DC-BEABE21A3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35" y="1472595"/>
            <a:ext cx="10311257" cy="36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90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91091"/>
            <a:ext cx="10515600" cy="4351338"/>
          </a:xfrm>
        </p:spPr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항목을 하나하나 열거하기 위해서 </a:t>
            </a:r>
            <a:r>
              <a:rPr lang="en-US" altLang="ko-KR" dirty="0"/>
              <a:t>for - in</a:t>
            </a:r>
            <a:r>
              <a:rPr lang="ko-KR" altLang="en-US" dirty="0"/>
              <a:t>문을 사용</a:t>
            </a:r>
          </a:p>
          <a:p>
            <a:r>
              <a:rPr lang="ko-KR" altLang="en-US" dirty="0"/>
              <a:t>리스트의 </a:t>
            </a:r>
            <a:r>
              <a:rPr lang="en-US" altLang="ko-KR" dirty="0"/>
              <a:t>for - in </a:t>
            </a:r>
            <a:r>
              <a:rPr lang="ko-KR" altLang="en-US" dirty="0"/>
              <a:t>문이 하나의 항목을 반환하는 반면 </a:t>
            </a:r>
            <a:r>
              <a:rPr lang="ko-KR" altLang="en-US" dirty="0" err="1"/>
              <a:t>딕셔너리의</a:t>
            </a:r>
            <a:r>
              <a:rPr lang="ko-KR" altLang="en-US" dirty="0"/>
              <a:t> </a:t>
            </a:r>
            <a:r>
              <a:rPr lang="en-US" altLang="ko-KR" dirty="0"/>
              <a:t>for - in </a:t>
            </a:r>
            <a:r>
              <a:rPr lang="ko-KR" altLang="en-US" dirty="0"/>
              <a:t>문은 </a:t>
            </a:r>
            <a:r>
              <a:rPr lang="ko-KR" altLang="en-US" b="1" dirty="0"/>
              <a:t>항목의 키를 반환</a:t>
            </a:r>
            <a:r>
              <a:rPr lang="ko-KR" altLang="en-US" dirty="0"/>
              <a:t>한다는 특징이 있음</a:t>
            </a:r>
          </a:p>
          <a:p>
            <a:endParaRPr lang="ko-KR" altLang="en-US" dirty="0"/>
          </a:p>
        </p:txBody>
      </p:sp>
      <p:pic>
        <p:nvPicPr>
          <p:cNvPr id="9217" name="_x373813904" descr="EMB000005dc53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84" y="2487985"/>
            <a:ext cx="468315" cy="40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592BB44D-822B-4551-BA37-41DE59721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79077"/>
              </p:ext>
            </p:extLst>
          </p:nvPr>
        </p:nvGraphicFramePr>
        <p:xfrm>
          <a:off x="838200" y="2487985"/>
          <a:ext cx="9190266" cy="3154545"/>
        </p:xfrm>
        <a:graphic>
          <a:graphicData uri="http://schemas.openxmlformats.org/drawingml/2006/table">
            <a:tbl>
              <a:tblPr/>
              <a:tblGrid>
                <a:gridCol w="9190266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28827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for </a:t>
                      </a:r>
                      <a:r>
                        <a:rPr lang="ko-KR" altLang="en-US" sz="1600" dirty="0"/>
                        <a:t>문을 이용한 </a:t>
                      </a:r>
                      <a:r>
                        <a:rPr lang="ko-KR" altLang="en-US" sz="1600" dirty="0" err="1"/>
                        <a:t>딕셔너리의</a:t>
                      </a:r>
                      <a:r>
                        <a:rPr lang="ko-KR" altLang="en-US" sz="1600" dirty="0"/>
                        <a:t> 순회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7742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 = {'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26,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82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key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person: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     print('{} : {}'.format(key, person[key]))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이름 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홍길동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나이 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26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몸무게 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82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950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6.5 </a:t>
            </a:r>
            <a:r>
              <a:rPr lang="ko-KR" altLang="en-US" dirty="0"/>
              <a:t>리스트와 </a:t>
            </a:r>
            <a:r>
              <a:rPr lang="ko-KR" altLang="en-US" dirty="0" err="1"/>
              <a:t>딕셔너리의</a:t>
            </a:r>
            <a:r>
              <a:rPr lang="ko-KR" altLang="en-US" dirty="0"/>
              <a:t> 비교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2D24FE1-72C7-4D58-997D-D2B8D4699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917034" cy="405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98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861079" y="934946"/>
            <a:ext cx="8574542" cy="5121112"/>
            <a:chOff x="861079" y="934946"/>
            <a:chExt cx="8574542" cy="512111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51257D68-B2C1-484A-8336-9FE874C4E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1079" y="934946"/>
              <a:ext cx="8574542" cy="5121112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7758820" y="2127564"/>
              <a:ext cx="461727" cy="208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632078" y="2073246"/>
              <a:ext cx="2263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3146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6F16DFD3-3C07-48AA-8194-C7FAEFBC9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911885"/>
              </p:ext>
            </p:extLst>
          </p:nvPr>
        </p:nvGraphicFramePr>
        <p:xfrm>
          <a:off x="990888" y="208537"/>
          <a:ext cx="8015664" cy="3590655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6409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6-1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리스트의 항목 삭제와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항목의 변화 여부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6737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295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list_pop.py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5296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[11, 22, 33, 44, 55]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print('pop(0)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이전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print('pop(0)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이전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 = ',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r>
                        <a:rPr lang="en-US" altLang="ko-KR" sz="1600" b="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pop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(0)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인덱스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이용하여 리스트의 첫 항목을 삭제한다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print('pop(0)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이후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print('pop(0)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이후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 = ', </a:t>
                      </a:r>
                      <a:r>
                        <a:rPr lang="en-US" altLang="ko-KR" sz="160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참조하는 값이 바뀐다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07ED024-E888-40B2-8CC2-8427120CF963}"/>
              </a:ext>
            </a:extLst>
          </p:cNvPr>
          <p:cNvGrpSpPr/>
          <p:nvPr/>
        </p:nvGrpSpPr>
        <p:grpSpPr>
          <a:xfrm>
            <a:off x="990889" y="4095265"/>
            <a:ext cx="8015664" cy="2132746"/>
            <a:chOff x="5261709" y="4001171"/>
            <a:chExt cx="6085243" cy="208783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52748B71-293A-416D-B31E-0933C409390F}"/>
                </a:ext>
              </a:extLst>
            </p:cNvPr>
            <p:cNvGrpSpPr/>
            <p:nvPr/>
          </p:nvGrpSpPr>
          <p:grpSpPr>
            <a:xfrm>
              <a:off x="5261709" y="4001171"/>
              <a:ext cx="6085243" cy="2087838"/>
              <a:chOff x="5586057" y="3914707"/>
              <a:chExt cx="6085243" cy="2087838"/>
            </a:xfrm>
          </p:grpSpPr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xmlns="" id="{A0F7B8EA-F54C-4DF0-BA2C-41F9E1401B09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66627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모서리가 둥근 직사각형 2">
                <a:extLst>
                  <a:ext uri="{FF2B5EF4-FFF2-40B4-BE49-F238E27FC236}">
                    <a16:creationId xmlns:a16="http://schemas.microsoft.com/office/drawing/2014/main" xmlns="" id="{14B28553-4E7D-4AA2-97D3-E01B50F9F0A4}"/>
                  </a:ext>
                </a:extLst>
              </p:cNvPr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4CFFFE9-2208-4D80-8368-6385876946A1}"/>
                </a:ext>
              </a:extLst>
            </p:cNvPr>
            <p:cNvSpPr/>
            <p:nvPr/>
          </p:nvSpPr>
          <p:spPr>
            <a:xfrm>
              <a:off x="5534806" y="4422737"/>
              <a:ext cx="5539047" cy="1536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pop(0)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이전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[11, 22, 33, 44, 55]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pop(0)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이전 </a:t>
              </a: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lst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[1] = 22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pop(0)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이후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[22, 33, 44, 55]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pop(0)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이후 </a:t>
              </a: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lst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[1] </a:t>
              </a: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 33 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4392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B578161E-CE8C-4983-928C-949BA56F6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348184"/>
              </p:ext>
            </p:extLst>
          </p:nvPr>
        </p:nvGraphicFramePr>
        <p:xfrm>
          <a:off x="981594" y="108065"/>
          <a:ext cx="8242797" cy="4154169"/>
        </p:xfrm>
        <a:graphic>
          <a:graphicData uri="http://schemas.openxmlformats.org/drawingml/2006/table">
            <a:tbl>
              <a:tblPr/>
              <a:tblGrid>
                <a:gridCol w="8242797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156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6-2 :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딕셔너리의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항목 삭제와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dic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항목의 변화 여부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931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314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dic_pop.py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31417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dic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{0:11, 1:22, 2:33, 3:44, 4:55}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딕셔너리의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키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값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튜플쌍을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반환하는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items()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함수로 항목 출력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print('pop(0)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이전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dic.items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print('pop(0)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이전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dic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 = ',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dic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dic.pop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(0)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키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이용하여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(0, 11)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항목을 삭제하였음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print('pop(0)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이후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dic.items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print('pop(0)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이후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dic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 = ', </a:t>
                      </a:r>
                      <a:r>
                        <a:rPr lang="en-US" altLang="ko-KR" sz="160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dic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dic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참조하는 값은 안 변함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99A7981-72F3-4B44-97C7-FC5C01D5C090}"/>
              </a:ext>
            </a:extLst>
          </p:cNvPr>
          <p:cNvGrpSpPr/>
          <p:nvPr/>
        </p:nvGrpSpPr>
        <p:grpSpPr>
          <a:xfrm>
            <a:off x="981596" y="4531419"/>
            <a:ext cx="8242797" cy="2030073"/>
            <a:chOff x="5261709" y="4001171"/>
            <a:chExt cx="6085243" cy="208783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F4E52E8B-0B73-4064-88EB-9B1B389216AF}"/>
                </a:ext>
              </a:extLst>
            </p:cNvPr>
            <p:cNvGrpSpPr/>
            <p:nvPr/>
          </p:nvGrpSpPr>
          <p:grpSpPr>
            <a:xfrm>
              <a:off x="5261709" y="4001171"/>
              <a:ext cx="6085243" cy="2087838"/>
              <a:chOff x="5586057" y="3914707"/>
              <a:chExt cx="6085243" cy="2087838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xmlns="" id="{F0E6B2F9-6DDF-43CB-80BD-E9D8D6CB0531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66627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xmlns="" id="{3132DCF6-00E9-4EB2-AF72-F2E6D871C9FF}"/>
                  </a:ext>
                </a:extLst>
              </p:cNvPr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0B7AF960-4E2D-430C-AC96-179F93D68588}"/>
                </a:ext>
              </a:extLst>
            </p:cNvPr>
            <p:cNvSpPr/>
            <p:nvPr/>
          </p:nvSpPr>
          <p:spPr>
            <a:xfrm>
              <a:off x="5534806" y="4422737"/>
              <a:ext cx="5539047" cy="15754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pop(0)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이전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dict_items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([(0, 11), (1, 22), (2, 33), (3, 44), (4, 55)])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pop(0)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이전 </a:t>
              </a: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dic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[1] = 22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pop(0)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이후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dict_items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([(1, 22), (2, 33), (3, 44), (4, 55)])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pop(0)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이후 </a:t>
              </a: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dic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[1] = 22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0752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787400" y="487892"/>
            <a:ext cx="10515600" cy="4351338"/>
          </a:xfrm>
        </p:spPr>
        <p:txBody>
          <a:bodyPr/>
          <a:lstStyle/>
          <a:p>
            <a:pPr fontAlgn="base"/>
            <a:r>
              <a:rPr lang="ko-KR" altLang="en-US" dirty="0"/>
              <a:t>리스트와 </a:t>
            </a:r>
            <a:r>
              <a:rPr lang="ko-KR" altLang="en-US" dirty="0" err="1"/>
              <a:t>딕셔너리의</a:t>
            </a:r>
            <a:r>
              <a:rPr lang="ko-KR" altLang="en-US" dirty="0"/>
              <a:t> 생성법과 접근법 비교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7B97F83-FF31-4877-AFBD-4A6B11857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505146"/>
            <a:ext cx="8535080" cy="19404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B250181-98AB-4C59-81B5-26A50C7C6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3918777"/>
            <a:ext cx="8535080" cy="170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2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6.1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010158" y="1942812"/>
            <a:ext cx="10538376" cy="4703521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필요성</a:t>
            </a:r>
            <a:endParaRPr lang="en-US" altLang="ko-KR" dirty="0"/>
          </a:p>
          <a:p>
            <a:pPr lvl="1" fontAlgn="base"/>
            <a:r>
              <a:rPr lang="ko-KR" altLang="en-US" dirty="0"/>
              <a:t>오른쪽 그림과 같은 정보를 입력할 경우</a:t>
            </a:r>
            <a:endParaRPr lang="en-US" altLang="ko-KR" dirty="0"/>
          </a:p>
          <a:p>
            <a:pPr lvl="2" fontAlgn="base"/>
            <a:r>
              <a:rPr lang="ko-KR" altLang="en-US" dirty="0"/>
              <a:t>성 </a:t>
            </a:r>
            <a:r>
              <a:rPr lang="en-US" altLang="ko-KR" dirty="0"/>
              <a:t>: </a:t>
            </a:r>
            <a:r>
              <a:rPr lang="ko-KR" altLang="en-US" dirty="0"/>
              <a:t>홍</a:t>
            </a:r>
            <a:endParaRPr lang="en-US" altLang="ko-KR" dirty="0"/>
          </a:p>
          <a:p>
            <a:pPr lvl="2" fontAlgn="base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길동</a:t>
            </a:r>
            <a:endParaRPr lang="en-US" altLang="ko-KR" dirty="0"/>
          </a:p>
          <a:p>
            <a:pPr lvl="2" fontAlgn="base"/>
            <a:r>
              <a:rPr lang="ko-KR" altLang="en-US" dirty="0"/>
              <a:t>직장 </a:t>
            </a:r>
            <a:r>
              <a:rPr lang="en-US" altLang="ko-KR" dirty="0"/>
              <a:t>: OO</a:t>
            </a:r>
            <a:r>
              <a:rPr lang="ko-KR" altLang="en-US" dirty="0"/>
              <a:t>대학교 </a:t>
            </a:r>
            <a:endParaRPr lang="en-US" altLang="ko-KR" dirty="0"/>
          </a:p>
          <a:p>
            <a:pPr lvl="1" fontAlgn="base"/>
            <a:r>
              <a:rPr lang="ko-KR" altLang="en-US" dirty="0"/>
              <a:t>와 같은 형식의 정보가 입력된다</a:t>
            </a:r>
            <a:endParaRPr lang="en-US" altLang="ko-KR" dirty="0"/>
          </a:p>
          <a:p>
            <a:pPr lvl="1" fontAlgn="base"/>
            <a:r>
              <a:rPr lang="ko-KR" altLang="en-US" dirty="0"/>
              <a:t>이와 같이 키</a:t>
            </a:r>
            <a:r>
              <a:rPr lang="en-US" altLang="ko-KR" dirty="0"/>
              <a:t>:</a:t>
            </a:r>
            <a:r>
              <a:rPr lang="ko-KR" altLang="en-US" dirty="0"/>
              <a:t>값의 쌍으로 이루어진 정보</a:t>
            </a:r>
            <a:endParaRPr lang="en-US" altLang="ko-KR" dirty="0"/>
          </a:p>
          <a:p>
            <a:pPr fontAlgn="base"/>
            <a:r>
              <a:rPr lang="ko-KR" altLang="en-US" dirty="0" err="1"/>
              <a:t>딕셔너리</a:t>
            </a:r>
            <a:r>
              <a:rPr lang="en-US" altLang="ko-KR" sz="2000" b="1" dirty="0">
                <a:solidFill>
                  <a:schemeClr val="accent5"/>
                </a:solidFill>
              </a:rPr>
              <a:t>dictionary</a:t>
            </a:r>
          </a:p>
          <a:p>
            <a:pPr lvl="1"/>
            <a:r>
              <a:rPr lang="ko-KR" altLang="en-US" b="1" dirty="0"/>
              <a:t>키</a:t>
            </a:r>
            <a:r>
              <a:rPr lang="en-US" altLang="ko-KR" sz="2000" b="1" dirty="0">
                <a:solidFill>
                  <a:schemeClr val="accent5"/>
                </a:solidFill>
              </a:rPr>
              <a:t>key</a:t>
            </a:r>
            <a:r>
              <a:rPr lang="ko-KR" altLang="en-US" dirty="0"/>
              <a:t>와 </a:t>
            </a:r>
            <a:r>
              <a:rPr lang="ko-KR" altLang="en-US" b="1" dirty="0"/>
              <a:t>값</a:t>
            </a:r>
            <a:r>
              <a:rPr lang="en-US" altLang="ko-KR" sz="2000" b="1" dirty="0">
                <a:solidFill>
                  <a:schemeClr val="accent5"/>
                </a:solidFill>
              </a:rPr>
              <a:t>value</a:t>
            </a:r>
            <a:r>
              <a:rPr lang="ko-KR" altLang="en-US" dirty="0"/>
              <a:t>을 쌍으로 갖는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키를 이용하여 값을 참조하는 특성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140" y="2055813"/>
            <a:ext cx="3733800" cy="4229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3385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333" y="572559"/>
            <a:ext cx="10515600" cy="4351338"/>
          </a:xfrm>
        </p:spPr>
        <p:txBody>
          <a:bodyPr/>
          <a:lstStyle/>
          <a:p>
            <a:pPr fontAlgn="base" latinLnBrk="0"/>
            <a:r>
              <a:rPr lang="ko-KR" altLang="en-US" dirty="0"/>
              <a:t>리스트와 </a:t>
            </a:r>
            <a:r>
              <a:rPr lang="ko-KR" altLang="en-US" dirty="0" err="1"/>
              <a:t>딕셔너리의</a:t>
            </a:r>
            <a:r>
              <a:rPr lang="ko-KR" altLang="en-US" dirty="0"/>
              <a:t> 항목의 개수 확인</a:t>
            </a:r>
            <a:r>
              <a:rPr lang="en-US" altLang="ko-KR" dirty="0"/>
              <a:t>, </a:t>
            </a:r>
            <a:r>
              <a:rPr lang="ko-KR" altLang="en-US" dirty="0"/>
              <a:t>값 삭제 방법</a:t>
            </a:r>
            <a:endParaRPr lang="en-US" altLang="ko-KR" dirty="0"/>
          </a:p>
          <a:p>
            <a:pPr fontAlgn="base" latinLnBrk="0"/>
            <a:r>
              <a:rPr lang="ko-KR" altLang="en-US" dirty="0"/>
              <a:t>특정한 값이 포함되어 있는지 여부 확인 방법</a:t>
            </a:r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3AF5B99-60C0-4135-80CD-96076EBC0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3" y="1582361"/>
            <a:ext cx="9914618" cy="29363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63B682B-9BD2-4E20-A5FF-575A62F7C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3" y="4516325"/>
            <a:ext cx="9914618" cy="198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41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4A8552C-2E95-40FD-97B0-797088794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16" y="189180"/>
            <a:ext cx="7236959" cy="641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50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endParaRPr lang="ko-KR" altLang="en-US" dirty="0"/>
          </a:p>
          <a:p>
            <a:pPr lvl="1"/>
            <a:r>
              <a:rPr lang="ko-KR" altLang="en-US" b="1"/>
              <a:t>여러 개의 요소</a:t>
            </a:r>
            <a:r>
              <a:rPr lang="en-US" altLang="ko-KR" b="1"/>
              <a:t>(</a:t>
            </a:r>
            <a:r>
              <a:rPr lang="ko-KR" altLang="en-US" b="1"/>
              <a:t>항목값</a:t>
            </a:r>
            <a:r>
              <a:rPr lang="en-US" altLang="ko-KR" b="1"/>
              <a:t>)</a:t>
            </a:r>
            <a:r>
              <a:rPr lang="ko-KR" altLang="en-US" b="1"/>
              <a:t>를 </a:t>
            </a:r>
            <a:r>
              <a:rPr lang="ko-KR" altLang="en-US" b="1" dirty="0"/>
              <a:t>가지는 컬렉션 </a:t>
            </a:r>
            <a:r>
              <a:rPr lang="ko-KR" altLang="en-US" b="1" dirty="0" err="1"/>
              <a:t>자료형</a:t>
            </a:r>
            <a:r>
              <a:rPr lang="en-US" altLang="ko-KR" sz="2000" b="1" dirty="0">
                <a:solidFill>
                  <a:schemeClr val="accent5"/>
                </a:solidFill>
              </a:rPr>
              <a:t>collection data type</a:t>
            </a:r>
            <a:endParaRPr lang="ko-KR" altLang="en-US" sz="2000" b="1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/>
              <a:t>리스트와는 달리 한 번 정해진 요소의 순서를 바꿀 </a:t>
            </a:r>
            <a:r>
              <a:rPr lang="ko-KR" altLang="en-US"/>
              <a:t>수 없다</a:t>
            </a:r>
            <a:endParaRPr lang="en-US" altLang="ko-KR"/>
          </a:p>
          <a:p>
            <a:pPr lvl="1"/>
            <a:r>
              <a:rPr lang="en-US" altLang="ko-KR"/>
              <a:t>t = (‘one’, ‘two’, ‘three) </a:t>
            </a:r>
            <a:r>
              <a:rPr lang="ko-KR" altLang="en-US"/>
              <a:t>와 같이 괄호로 둘러싸인 형태</a:t>
            </a:r>
            <a:endParaRPr lang="ko-KR" altLang="en-US" dirty="0"/>
          </a:p>
          <a:p>
            <a:r>
              <a:rPr lang="ko-KR" altLang="en-US" b="1" dirty="0"/>
              <a:t>교환불가능</a:t>
            </a:r>
            <a:r>
              <a:rPr lang="en-US" altLang="ko-KR" sz="2000" b="1" dirty="0">
                <a:solidFill>
                  <a:schemeClr val="accent5"/>
                </a:solidFill>
              </a:rPr>
              <a:t>immutable</a:t>
            </a:r>
            <a:r>
              <a:rPr lang="ko-KR" altLang="en-US" dirty="0"/>
              <a:t> 속성</a:t>
            </a:r>
          </a:p>
          <a:p>
            <a:pPr lvl="1"/>
            <a:r>
              <a:rPr lang="ko-KR" altLang="en-US" dirty="0" err="1"/>
              <a:t>튜플</a:t>
            </a:r>
            <a:r>
              <a:rPr lang="ko-KR" altLang="en-US" dirty="0"/>
              <a:t> 내부의 객체를 변경하거나 삭제하는 것도 </a:t>
            </a:r>
            <a:r>
              <a:rPr lang="ko-KR" altLang="en-US"/>
              <a:t>불가능하다는 특징을 가짐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6.6 </a:t>
            </a:r>
            <a:r>
              <a:rPr lang="en-US" altLang="ko-KR" dirty="0" err="1"/>
              <a:t>튜플의</a:t>
            </a:r>
            <a:r>
              <a:rPr lang="en-US" altLang="ko-KR" dirty="0"/>
              <a:t> </a:t>
            </a:r>
            <a:r>
              <a:rPr lang="en-US" altLang="ko-KR" dirty="0" err="1"/>
              <a:t>생성과</a:t>
            </a:r>
            <a:r>
              <a:rPr lang="en-US" altLang="ko-KR" dirty="0"/>
              <a:t> </a:t>
            </a:r>
            <a:r>
              <a:rPr lang="en-US" altLang="ko-KR" dirty="0" err="1"/>
              <a:t>패킹</a:t>
            </a:r>
            <a:r>
              <a:rPr lang="en-US" altLang="ko-KR" dirty="0"/>
              <a:t>, </a:t>
            </a:r>
            <a:r>
              <a:rPr lang="en-US" altLang="ko-KR" dirty="0" err="1"/>
              <a:t>언패킹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6974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150" y="355747"/>
            <a:ext cx="11701383" cy="4564941"/>
          </a:xfrm>
        </p:spPr>
        <p:txBody>
          <a:bodyPr>
            <a:normAutofit/>
          </a:bodyPr>
          <a:lstStyle/>
          <a:p>
            <a:pPr fontAlgn="base" latinLnBrk="0"/>
            <a:r>
              <a:rPr lang="ko-KR" altLang="en-US" dirty="0" err="1"/>
              <a:t>튜플을</a:t>
            </a:r>
            <a:r>
              <a:rPr lang="ko-KR" altLang="en-US" dirty="0"/>
              <a:t> 생성하는 </a:t>
            </a:r>
            <a:r>
              <a:rPr lang="ko-KR" altLang="en-US" dirty="0" err="1"/>
              <a:t>여러가지</a:t>
            </a:r>
            <a:r>
              <a:rPr lang="ko-KR" altLang="en-US" dirty="0"/>
              <a:t> 방법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12289" name="_x372519160" descr="EMB000005dc538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064" y="4484503"/>
            <a:ext cx="378353" cy="32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DFB8F13-DB6A-4407-A803-CF88F0D48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86" y="1116638"/>
            <a:ext cx="8339503" cy="2750573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924E46C9-7A4A-446B-8CAA-60EDF0EBC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236369"/>
              </p:ext>
            </p:extLst>
          </p:nvPr>
        </p:nvGraphicFramePr>
        <p:xfrm>
          <a:off x="609150" y="3988098"/>
          <a:ext cx="9190266" cy="2506719"/>
        </p:xfrm>
        <a:graphic>
          <a:graphicData uri="http://schemas.openxmlformats.org/drawingml/2006/table">
            <a:tbl>
              <a:tblPr/>
              <a:tblGrid>
                <a:gridCol w="9190266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튜플의</a:t>
                      </a:r>
                      <a:r>
                        <a:rPr lang="ko-KR" altLang="en-US" sz="1600" dirty="0"/>
                        <a:t> 생성과 조회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264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 = (1, 2, 3, 4)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t[0]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첫번째 항목을 조회 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+mn-lt"/>
                          <a:ea typeface="D2Coding"/>
                          <a:cs typeface="+mn-cs"/>
                        </a:rPr>
                        <a:t>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t[1]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+mn-lt"/>
                          <a:ea typeface="D2Coding"/>
                          <a:cs typeface="+mn-cs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040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43C0061-4787-4DC9-A5A5-139301CA8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571" y="293595"/>
            <a:ext cx="7207024" cy="620430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02455" y="986828"/>
            <a:ext cx="488888" cy="244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11925" y="979602"/>
            <a:ext cx="65185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튜플을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63775" y="1548143"/>
            <a:ext cx="479829" cy="280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73244" y="1530037"/>
            <a:ext cx="760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반드시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94638" y="1256601"/>
            <a:ext cx="190127" cy="273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96772" y="983165"/>
            <a:ext cx="190127" cy="273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04108" y="1256601"/>
            <a:ext cx="190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는</a:t>
            </a:r>
          </a:p>
        </p:txBody>
      </p:sp>
    </p:spTree>
    <p:extLst>
      <p:ext uri="{BB962C8B-B14F-4D97-AF65-F5344CB8AC3E}">
        <p14:creationId xmlns:p14="http://schemas.microsoft.com/office/powerpoint/2010/main" val="4253091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06425"/>
            <a:ext cx="10515600" cy="4351338"/>
          </a:xfrm>
        </p:spPr>
        <p:txBody>
          <a:bodyPr/>
          <a:lstStyle/>
          <a:p>
            <a:pPr fontAlgn="base"/>
            <a:r>
              <a:rPr lang="ko-KR" altLang="en-US" dirty="0" err="1"/>
              <a:t>튜플은</a:t>
            </a:r>
            <a:r>
              <a:rPr lang="ko-KR" altLang="en-US" dirty="0"/>
              <a:t> 리스트와는 달리 </a:t>
            </a:r>
            <a:r>
              <a:rPr lang="ko-KR" altLang="en-US" dirty="0">
                <a:solidFill>
                  <a:srgbClr val="FF0000"/>
                </a:solidFill>
              </a:rPr>
              <a:t>내부의 값을 변경할 수 없으므로 </a:t>
            </a:r>
            <a:r>
              <a:rPr lang="ko-KR" altLang="en-US" dirty="0"/>
              <a:t>다음과 같은 개별 항목에 대한 할당 연산은 </a:t>
            </a:r>
            <a:r>
              <a:rPr lang="ko-KR" altLang="en-US"/>
              <a:t>오류를 발생시킴</a:t>
            </a:r>
            <a:endParaRPr lang="en-US" altLang="ko-KR"/>
          </a:p>
          <a:p>
            <a:pPr lvl="1" fontAlgn="base"/>
            <a:r>
              <a:rPr lang="ko-KR" altLang="en-US"/>
              <a:t>이와 같은 속성을 교환불가능</a:t>
            </a:r>
            <a:r>
              <a:rPr lang="en-US" altLang="ko-KR">
                <a:solidFill>
                  <a:srgbClr val="FF0000"/>
                </a:solidFill>
              </a:rPr>
              <a:t>immutable</a:t>
            </a:r>
            <a:r>
              <a:rPr lang="ko-KR" altLang="en-US"/>
              <a:t>속성이라 한다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850E2BE-9693-440E-8B01-0D529FF0B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920626"/>
              </p:ext>
            </p:extLst>
          </p:nvPr>
        </p:nvGraphicFramePr>
        <p:xfrm>
          <a:off x="838200" y="2344189"/>
          <a:ext cx="9190266" cy="2550472"/>
        </p:xfrm>
        <a:graphic>
          <a:graphicData uri="http://schemas.openxmlformats.org/drawingml/2006/table">
            <a:tbl>
              <a:tblPr/>
              <a:tblGrid>
                <a:gridCol w="9190266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2405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튜플</a:t>
                      </a:r>
                      <a:r>
                        <a:rPr lang="ko-KR" altLang="en-US" sz="1600" dirty="0"/>
                        <a:t> 항목에 대한 할당 연산은 오류를 발생시킴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264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 = (0, 1, 2, 3, 4)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t[0] = 100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할당연산은 오류를 발생시킴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TypeError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'tuple' object does not support item assignment</a:t>
                      </a:r>
                      <a:endParaRPr lang="en-US" altLang="ko-KR" sz="1600" kern="0" dirty="0">
                        <a:solidFill>
                          <a:srgbClr val="FF0000"/>
                        </a:solidFill>
                        <a:latin typeface="+mn-lt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3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>
          <a:xfrm>
            <a:off x="558350" y="677480"/>
            <a:ext cx="9025916" cy="4564941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패킹</a:t>
            </a:r>
            <a:r>
              <a:rPr lang="en-US" altLang="ko-KR" sz="2000" b="1" dirty="0">
                <a:solidFill>
                  <a:schemeClr val="accent5"/>
                </a:solidFill>
              </a:rPr>
              <a:t>packing</a:t>
            </a:r>
          </a:p>
          <a:p>
            <a:pPr lvl="1" fontAlgn="base"/>
            <a:r>
              <a:rPr lang="ko-KR" altLang="en-US" dirty="0"/>
              <a:t>하나의 변수에 여러 개의 값을 넣는 것을 의미</a:t>
            </a:r>
            <a:endParaRPr lang="en-US" altLang="ko-KR" dirty="0"/>
          </a:p>
          <a:p>
            <a:pPr fontAlgn="base"/>
            <a:r>
              <a:rPr lang="ko-KR" altLang="en-US" dirty="0" err="1"/>
              <a:t>언패킹</a:t>
            </a:r>
            <a:r>
              <a:rPr lang="en-US" altLang="ko-KR" sz="2000" b="1" dirty="0">
                <a:solidFill>
                  <a:schemeClr val="accent5"/>
                </a:solidFill>
              </a:rPr>
              <a:t>unpacking</a:t>
            </a:r>
          </a:p>
          <a:p>
            <a:pPr lvl="1" fontAlgn="base"/>
            <a:r>
              <a:rPr lang="ko-KR" altLang="en-US" dirty="0"/>
              <a:t>패킹된 변수가 있으면</a:t>
            </a:r>
            <a:r>
              <a:rPr lang="en-US" altLang="ko-KR" dirty="0"/>
              <a:t>, </a:t>
            </a:r>
            <a:r>
              <a:rPr lang="ko-KR" altLang="en-US" dirty="0"/>
              <a:t>여기에서 여러 개의 값을 꺼내오는 것</a:t>
            </a:r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D1C3442-EB8C-40BB-BF08-FCDC9237D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23" y="2774772"/>
            <a:ext cx="10221838" cy="336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37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4390" y="1078037"/>
            <a:ext cx="4910410" cy="4351338"/>
          </a:xfrm>
        </p:spPr>
        <p:txBody>
          <a:bodyPr/>
          <a:lstStyle/>
          <a:p>
            <a:pPr fontAlgn="base"/>
            <a:r>
              <a:rPr lang="ko-KR" altLang="en-US" dirty="0" err="1"/>
              <a:t>스왑</a:t>
            </a:r>
            <a:r>
              <a:rPr lang="en-US" altLang="ko-KR" sz="2000" b="1" dirty="0">
                <a:solidFill>
                  <a:schemeClr val="accent5"/>
                </a:solidFill>
              </a:rPr>
              <a:t>swap</a:t>
            </a:r>
          </a:p>
          <a:p>
            <a:pPr lvl="1" fontAlgn="base"/>
            <a:r>
              <a:rPr lang="en-US" altLang="ko-KR" dirty="0"/>
              <a:t>a, b = b, a</a:t>
            </a:r>
            <a:r>
              <a:rPr lang="ko-KR" altLang="en-US" dirty="0"/>
              <a:t>라는 한 줄을</a:t>
            </a:r>
            <a:r>
              <a:rPr lang="en-US" altLang="ko-KR" dirty="0"/>
              <a:t> </a:t>
            </a:r>
            <a:r>
              <a:rPr lang="ko-KR" altLang="en-US" dirty="0"/>
              <a:t>이용하여 값을 교환</a:t>
            </a:r>
            <a:endParaRPr lang="en-US" altLang="ko-KR" dirty="0"/>
          </a:p>
          <a:p>
            <a:pPr lvl="1" fontAlgn="base"/>
            <a:r>
              <a:rPr lang="ko-KR" altLang="en-US" dirty="0"/>
              <a:t>코드나 효율성 면에서 굉장히 간단</a:t>
            </a:r>
            <a:endParaRPr lang="en-US" altLang="ko-KR" dirty="0"/>
          </a:p>
          <a:p>
            <a:pPr lvl="1" fontAlgn="base"/>
            <a:r>
              <a:rPr lang="ko-KR" altLang="en-US" dirty="0"/>
              <a:t>코드가 굉장히 직관적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3C2E3824-CB12-4688-96E6-F2032D316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822633"/>
              </p:ext>
            </p:extLst>
          </p:nvPr>
        </p:nvGraphicFramePr>
        <p:xfrm>
          <a:off x="5722411" y="309534"/>
          <a:ext cx="5695065" cy="4174352"/>
        </p:xfrm>
        <a:graphic>
          <a:graphicData uri="http://schemas.openxmlformats.org/drawingml/2006/table">
            <a:tbl>
              <a:tblPr/>
              <a:tblGrid>
                <a:gridCol w="5695065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4174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6-3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임시변수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temp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이용한 값의 교환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931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314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swap_temp.py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31417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100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 = 200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print('swap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이전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a = ', a, 'b = ', b)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temp = a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 = temp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print('swap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이후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a = ', a, 'b = ', b)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A91E42FD-274B-4C73-BCC0-9749F58B9F97}"/>
              </a:ext>
            </a:extLst>
          </p:cNvPr>
          <p:cNvGrpSpPr/>
          <p:nvPr/>
        </p:nvGrpSpPr>
        <p:grpSpPr>
          <a:xfrm>
            <a:off x="601771" y="4159560"/>
            <a:ext cx="5695065" cy="1601160"/>
            <a:chOff x="5261709" y="3832225"/>
            <a:chExt cx="6085243" cy="225678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7D038144-F6C1-4532-8F1B-B2823F403505}"/>
                </a:ext>
              </a:extLst>
            </p:cNvPr>
            <p:cNvGrpSpPr/>
            <p:nvPr/>
          </p:nvGrpSpPr>
          <p:grpSpPr>
            <a:xfrm>
              <a:off x="5261709" y="3832225"/>
              <a:ext cx="6085243" cy="2256784"/>
              <a:chOff x="5586057" y="3745761"/>
              <a:chExt cx="6085243" cy="2256784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xmlns="" id="{04FC31CB-EA5B-4A11-BC60-15DDAFB04FF0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66627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xmlns="" id="{D3879556-E138-4B3E-B8A9-7D7F56CEE285}"/>
                  </a:ext>
                </a:extLst>
              </p:cNvPr>
              <p:cNvSpPr/>
              <p:nvPr/>
            </p:nvSpPr>
            <p:spPr>
              <a:xfrm>
                <a:off x="5586057" y="3745761"/>
                <a:ext cx="1490563" cy="582532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F733544E-A988-4337-B7D5-34E168A73927}"/>
                </a:ext>
              </a:extLst>
            </p:cNvPr>
            <p:cNvSpPr/>
            <p:nvPr/>
          </p:nvSpPr>
          <p:spPr>
            <a:xfrm>
              <a:off x="5534807" y="4692850"/>
              <a:ext cx="5539047" cy="1171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swap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이전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a = 100 b = 200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swap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이후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a = 200 b = 100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523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>
          <a:xfrm>
            <a:off x="279233" y="1603554"/>
            <a:ext cx="5574594" cy="456494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74390" y="1078037"/>
            <a:ext cx="49104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/>
              <a:t>위의 코드를 </a:t>
            </a:r>
            <a:r>
              <a:rPr lang="en-US" altLang="ko-KR" dirty="0" err="1"/>
              <a:t>tuple을</a:t>
            </a:r>
            <a:r>
              <a:rPr lang="en-US" altLang="ko-KR" dirty="0"/>
              <a:t> </a:t>
            </a:r>
            <a:r>
              <a:rPr lang="en-US" altLang="ko-KR" dirty="0" err="1"/>
              <a:t>이용하</a:t>
            </a:r>
            <a:r>
              <a:rPr lang="ko-KR" altLang="en-US" dirty="0"/>
              <a:t>여 </a:t>
            </a:r>
            <a:r>
              <a:rPr lang="ko-KR" altLang="en-US"/>
              <a:t>간단히 하기</a:t>
            </a:r>
            <a:endParaRPr lang="en-US" altLang="ko-KR"/>
          </a:p>
          <a:p>
            <a:pPr fontAlgn="base"/>
            <a:r>
              <a:rPr lang="ko-KR" altLang="en-US"/>
              <a:t>효율적이고 간단한 방법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CD94683E-BE7E-4FD9-B4AC-75C7DF247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870706"/>
              </p:ext>
            </p:extLst>
          </p:nvPr>
        </p:nvGraphicFramePr>
        <p:xfrm>
          <a:off x="5722411" y="309534"/>
          <a:ext cx="5695065" cy="3201355"/>
        </p:xfrm>
        <a:graphic>
          <a:graphicData uri="http://schemas.openxmlformats.org/drawingml/2006/table">
            <a:tbl>
              <a:tblPr/>
              <a:tblGrid>
                <a:gridCol w="5695065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0536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6-4 :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튜플과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할당 연산자를 이용한 간단한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swap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1648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537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swap_tuple.py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2971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100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 = 200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print('swap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이전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a = ', a, 'b = ', b)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a, b = b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a   </a:t>
                      </a:r>
                      <a:r>
                        <a:rPr lang="en-US" altLang="ko-KR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</a:t>
                      </a:r>
                      <a:r>
                        <a:rPr lang="en-US" altLang="ko-KR" sz="1600" baseline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baseline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매우 간단한 </a:t>
                      </a:r>
                      <a:r>
                        <a:rPr lang="en-US" altLang="ko-KR" sz="1600" baseline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swap</a:t>
                      </a:r>
                      <a:endParaRPr lang="en-US" altLang="ko-KR" sz="16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튜플을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사용한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swap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결과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a = ', a, 'b = ', b)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E39668F1-4AE0-4775-A34B-F3767D6880E5}"/>
              </a:ext>
            </a:extLst>
          </p:cNvPr>
          <p:cNvGrpSpPr/>
          <p:nvPr/>
        </p:nvGrpSpPr>
        <p:grpSpPr>
          <a:xfrm>
            <a:off x="626710" y="3790604"/>
            <a:ext cx="5695065" cy="1497453"/>
            <a:chOff x="5261709" y="3877619"/>
            <a:chExt cx="6085243" cy="188089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6BACCFC6-6032-4642-942D-9D893D9A10D3}"/>
                </a:ext>
              </a:extLst>
            </p:cNvPr>
            <p:cNvGrpSpPr/>
            <p:nvPr/>
          </p:nvGrpSpPr>
          <p:grpSpPr>
            <a:xfrm>
              <a:off x="5261709" y="3877619"/>
              <a:ext cx="6085243" cy="1880891"/>
              <a:chOff x="5586057" y="3791155"/>
              <a:chExt cx="6085243" cy="1880891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xmlns="" id="{40C43C32-36FD-41C1-8757-B08F4AE71FF8}"/>
                  </a:ext>
                </a:extLst>
              </p:cNvPr>
              <p:cNvSpPr/>
              <p:nvPr/>
            </p:nvSpPr>
            <p:spPr>
              <a:xfrm>
                <a:off x="5586057" y="4328292"/>
                <a:ext cx="6085243" cy="134375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xmlns="" id="{542F6985-09EE-4353-B24C-8817D3ECE547}"/>
                  </a:ext>
                </a:extLst>
              </p:cNvPr>
              <p:cNvSpPr/>
              <p:nvPr/>
            </p:nvSpPr>
            <p:spPr>
              <a:xfrm>
                <a:off x="5586057" y="3791155"/>
                <a:ext cx="1490563" cy="53713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D0060A81-50BE-4B00-9342-FFA199DDAE01}"/>
                </a:ext>
              </a:extLst>
            </p:cNvPr>
            <p:cNvSpPr/>
            <p:nvPr/>
          </p:nvSpPr>
          <p:spPr>
            <a:xfrm>
              <a:off x="5461771" y="4555141"/>
              <a:ext cx="5539047" cy="9976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swap 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이전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: a = 100 b = 200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 dirty="0" err="1">
                  <a:solidFill>
                    <a:schemeClr val="accent5"/>
                  </a:solidFill>
                  <a:ea typeface="D2Coding"/>
                </a:rPr>
                <a:t>튜플을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 사용한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swap 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결과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: a = 200 b = 100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1318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8725D7D-3895-4E78-BC9F-CFFBE18A1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92" y="667770"/>
            <a:ext cx="9882296" cy="552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딕셔너리를</a:t>
            </a:r>
            <a:r>
              <a:rPr lang="ko-KR" altLang="en-US" dirty="0"/>
              <a:t> 만드는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딕셔너리의</a:t>
            </a:r>
            <a:r>
              <a:rPr lang="ko-KR" altLang="en-US" dirty="0"/>
              <a:t> 항목은</a:t>
            </a:r>
            <a:r>
              <a:rPr lang="ko-KR" altLang="en-US" b="1" dirty="0"/>
              <a:t> </a:t>
            </a:r>
            <a:r>
              <a:rPr lang="en-US" altLang="ko-KR" b="1" dirty="0"/>
              <a:t>[</a:t>
            </a:r>
            <a:r>
              <a:rPr lang="ko-KR" altLang="en-US" b="1" dirty="0"/>
              <a:t>키</a:t>
            </a:r>
            <a:r>
              <a:rPr lang="en-US" altLang="ko-KR" b="1" dirty="0"/>
              <a:t>] : [</a:t>
            </a:r>
            <a:r>
              <a:rPr lang="ko-KR" altLang="en-US" b="1" dirty="0"/>
              <a:t>값</a:t>
            </a:r>
            <a:r>
              <a:rPr lang="en-US" altLang="ko-KR" b="1" dirty="0"/>
              <a:t>]</a:t>
            </a:r>
            <a:r>
              <a:rPr lang="ko-KR" altLang="en-US" dirty="0"/>
              <a:t> 형식과 같이 콜론으로 연결되어 정의</a:t>
            </a:r>
            <a:endParaRPr lang="en-US" altLang="ko-KR" dirty="0"/>
          </a:p>
          <a:p>
            <a:pPr fontAlgn="base"/>
            <a:r>
              <a:rPr lang="ko-KR" altLang="en-US" dirty="0"/>
              <a:t>항목이 하나이상 모여서 </a:t>
            </a:r>
            <a:r>
              <a:rPr lang="ko-KR" altLang="en-US" dirty="0" err="1"/>
              <a:t>딕셔너리를</a:t>
            </a:r>
            <a:r>
              <a:rPr lang="ko-KR" altLang="en-US" dirty="0"/>
              <a:t> 구성함</a:t>
            </a:r>
          </a:p>
          <a:p>
            <a:pPr fontAlgn="base"/>
            <a:endParaRPr lang="ko-KR" altLang="en-US" dirty="0"/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620113E-08D6-42E5-9379-E34168E33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5041432" cy="330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1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6.7 </a:t>
            </a:r>
            <a:r>
              <a:rPr lang="ko-KR" altLang="en-US" dirty="0" err="1"/>
              <a:t>튜플의</a:t>
            </a:r>
            <a:r>
              <a:rPr lang="ko-KR" altLang="en-US" dirty="0"/>
              <a:t>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역시 </a:t>
            </a:r>
            <a:r>
              <a:rPr lang="en-US" altLang="ko-KR" dirty="0"/>
              <a:t>+</a:t>
            </a:r>
            <a:r>
              <a:rPr lang="ko-KR" altLang="en-US" dirty="0"/>
              <a:t>와 * 연산 사용 가능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en-US" altLang="ko-KR" dirty="0" err="1"/>
              <a:t>연산은</a:t>
            </a:r>
            <a:r>
              <a:rPr lang="en-US" altLang="ko-KR" dirty="0"/>
              <a:t> </a:t>
            </a:r>
            <a:r>
              <a:rPr lang="en-US" altLang="ko-KR" dirty="0" err="1"/>
              <a:t>피연산</a:t>
            </a:r>
            <a:r>
              <a:rPr lang="en-US" altLang="ko-KR" dirty="0"/>
              <a:t> </a:t>
            </a:r>
            <a:r>
              <a:rPr lang="en-US" altLang="ko-KR" dirty="0" err="1"/>
              <a:t>튜플의</a:t>
            </a:r>
            <a:r>
              <a:rPr lang="en-US" altLang="ko-KR" dirty="0"/>
              <a:t> </a:t>
            </a:r>
            <a:r>
              <a:rPr lang="en-US" altLang="ko-KR" dirty="0" err="1"/>
              <a:t>원소들을</a:t>
            </a:r>
            <a:r>
              <a:rPr lang="en-US" altLang="ko-KR" dirty="0"/>
              <a:t> </a:t>
            </a:r>
            <a:r>
              <a:rPr lang="en-US" altLang="ko-KR" dirty="0" err="1"/>
              <a:t>서로</a:t>
            </a:r>
            <a:r>
              <a:rPr lang="en-US" altLang="ko-KR" dirty="0"/>
              <a:t> </a:t>
            </a:r>
            <a:r>
              <a:rPr lang="en-US" altLang="ko-KR" dirty="0" err="1"/>
              <a:t>연결하는</a:t>
            </a:r>
            <a:r>
              <a:rPr lang="en-US" altLang="ko-KR" dirty="0"/>
              <a:t> </a:t>
            </a:r>
            <a:r>
              <a:rPr lang="en-US" altLang="ko-KR" dirty="0" err="1"/>
              <a:t>기능</a:t>
            </a:r>
            <a:endParaRPr lang="en-US" altLang="ko-KR" dirty="0"/>
          </a:p>
          <a:p>
            <a:r>
              <a:rPr lang="en-US" altLang="ko-KR" dirty="0"/>
              <a:t>t0 + 40</a:t>
            </a:r>
            <a:r>
              <a:rPr lang="ko-KR" altLang="en-US" dirty="0"/>
              <a:t>의 경우 </a:t>
            </a:r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정수 연산이 되어 에러를 출력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94167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2C6F76E-DB93-42E9-8AE7-EBEB3E325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839111"/>
              </p:ext>
            </p:extLst>
          </p:nvPr>
        </p:nvGraphicFramePr>
        <p:xfrm>
          <a:off x="827536" y="682203"/>
          <a:ext cx="9190266" cy="5444427"/>
        </p:xfrm>
        <a:graphic>
          <a:graphicData uri="http://schemas.openxmlformats.org/drawingml/2006/table">
            <a:tbl>
              <a:tblPr/>
              <a:tblGrid>
                <a:gridCol w="9190266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튜플의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+</a:t>
                      </a:r>
                      <a:r>
                        <a:rPr lang="ko-KR" altLang="en-US" sz="1600" dirty="0"/>
                        <a:t>와 * 연산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264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t0 = (10, 20, 30)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t1 = t0 +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t0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튜플의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결합 연산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(10, 20, 30, 10, 20, 30)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t2 = t0 *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튜플의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반복 연산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(10, 20, 30, 10, 20, 30)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t3 = t0 + 40     </a:t>
                      </a:r>
                      <a:r>
                        <a:rPr lang="en-US" altLang="ko-KR" sz="1600" kern="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튜플과</a:t>
                      </a:r>
                      <a:r>
                        <a:rPr lang="ko-KR" altLang="en-US" sz="1600" kern="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정수는 덧셈 연산을 할 수 없음</a:t>
                      </a:r>
                      <a:r>
                        <a:rPr lang="en-US" altLang="ko-KR" sz="1600" kern="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TypeError</a:t>
                      </a: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can only concatenate tuple (not "int") to tuple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t4 = t0 + (40, )     </a:t>
                      </a:r>
                      <a:r>
                        <a:rPr lang="en-US" altLang="ko-KR" sz="1600" kern="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튜플과</a:t>
                      </a:r>
                      <a:r>
                        <a:rPr lang="ko-KR" altLang="en-US" sz="1600" kern="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하나의 요소를 가진 </a:t>
                      </a:r>
                      <a:r>
                        <a:rPr lang="ko-KR" altLang="en-US" sz="1600" kern="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튜플의</a:t>
                      </a:r>
                      <a:r>
                        <a:rPr lang="ko-KR" altLang="en-US" sz="1600" kern="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덧셈 연산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t4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(10, 20, 30, 40)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128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ECB073B-F3A0-4903-AF3A-0C6715EB0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23" y="440903"/>
            <a:ext cx="8111899" cy="1698827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2835F980-FDF2-437C-9C49-1038E3C41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195892"/>
              </p:ext>
            </p:extLst>
          </p:nvPr>
        </p:nvGraphicFramePr>
        <p:xfrm>
          <a:off x="834836" y="2269672"/>
          <a:ext cx="9013371" cy="3969947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xmlns="" val="4124872055"/>
                    </a:ext>
                  </a:extLst>
                </a:gridCol>
              </a:tblGrid>
              <a:tr h="214912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튜플의</a:t>
                      </a:r>
                      <a:r>
                        <a:rPr lang="ko-KR" altLang="en-US" sz="1600" dirty="0"/>
                        <a:t> 메소드 테스트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2156515"/>
                  </a:ext>
                </a:extLst>
              </a:tr>
              <a:tr h="35896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 = (10, 20, 30, 20, 20, 10, 50)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t.count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(10)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튜플에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포함된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원소의 개수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+mn-lt"/>
                          <a:ea typeface="D2Coding"/>
                          <a:cs typeface="+mn-cs"/>
                        </a:rPr>
                        <a:t>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t.count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(20)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튜플에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포함된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원소의 개수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+mn-lt"/>
                          <a:ea typeface="D2Coding"/>
                          <a:cs typeface="+mn-cs"/>
                        </a:rPr>
                        <a:t>3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t.index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(30)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튜플에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포함된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원소의 인덱스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+mn-lt"/>
                          <a:ea typeface="D2Coding"/>
                          <a:cs typeface="+mn-cs"/>
                        </a:rPr>
                        <a:t>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t.index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(50)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튜플에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포함된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50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원소의 인덱스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+mn-lt"/>
                          <a:ea typeface="D2Coding"/>
                          <a:cs typeface="+mn-cs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4408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8231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16800" y="507205"/>
            <a:ext cx="4334933" cy="591052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튜플은</a:t>
            </a:r>
            <a:r>
              <a:rPr lang="ko-KR" altLang="en-US" dirty="0"/>
              <a:t> 내부의 값 변경 불가</a:t>
            </a:r>
            <a:endParaRPr lang="en-US" altLang="ko-KR" dirty="0"/>
          </a:p>
          <a:p>
            <a:r>
              <a:rPr lang="ko-KR" altLang="en-US" dirty="0"/>
              <a:t>하지만 리스트는 내부의 값 변경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1) list() </a:t>
            </a:r>
            <a:r>
              <a:rPr lang="ko-KR" altLang="en-US" dirty="0"/>
              <a:t>함수를 사용하여 </a:t>
            </a:r>
            <a:r>
              <a:rPr lang="ko-KR" altLang="en-US" dirty="0" err="1"/>
              <a:t>튜플을</a:t>
            </a:r>
            <a:r>
              <a:rPr lang="ko-KR" altLang="en-US" dirty="0"/>
              <a:t> 리스트로 만들고</a:t>
            </a:r>
            <a:r>
              <a:rPr lang="en-US" altLang="ko-KR" dirty="0"/>
              <a:t>,    2) </a:t>
            </a:r>
            <a:r>
              <a:rPr lang="ko-KR" altLang="en-US" dirty="0"/>
              <a:t>이 리스트의 값을 변경시킨 후</a:t>
            </a:r>
            <a:r>
              <a:rPr lang="en-US" altLang="ko-KR" dirty="0"/>
              <a:t>,                         3) tuple() </a:t>
            </a:r>
            <a:r>
              <a:rPr lang="ko-KR" altLang="en-US" dirty="0"/>
              <a:t>함수를 사용하여 리스트를 다시 </a:t>
            </a:r>
            <a:r>
              <a:rPr lang="ko-KR" altLang="en-US" dirty="0" err="1"/>
              <a:t>튜플로</a:t>
            </a:r>
            <a:r>
              <a:rPr lang="ko-KR" altLang="en-US" dirty="0"/>
              <a:t> 만드는 방법을 사용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8C85C72-BC94-4515-A229-EF9599C30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87324"/>
              </p:ext>
            </p:extLst>
          </p:nvPr>
        </p:nvGraphicFramePr>
        <p:xfrm>
          <a:off x="440267" y="348059"/>
          <a:ext cx="6592960" cy="4174352"/>
        </p:xfrm>
        <a:graphic>
          <a:graphicData uri="http://schemas.openxmlformats.org/drawingml/2006/table">
            <a:tbl>
              <a:tblPr/>
              <a:tblGrid>
                <a:gridCol w="6592960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4174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6-5 :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튜플의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항목 값을 리스트를 이용하여 변경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5931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314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tuple_item_change.py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31417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t_fruits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('apple', 'orange', 'water melon')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변경 전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t_fruits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f_list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list(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t_fruits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 </a:t>
                      </a:r>
                      <a:r>
                        <a:rPr lang="en-US" altLang="ko-KR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1)</a:t>
                      </a:r>
                      <a:r>
                        <a:rPr lang="ko-KR" altLang="en-US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튜플을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리스트로 변환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f_list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'kiwi' </a:t>
                      </a:r>
                      <a:r>
                        <a:rPr lang="en-US" altLang="ko-KR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2)</a:t>
                      </a:r>
                      <a:r>
                        <a:rPr lang="ko-KR" altLang="en-US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리스트의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번째 항목 값을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'kiwi'</a:t>
                      </a:r>
                      <a:r>
                        <a:rPr lang="ko-KR" altLang="en-US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로 변경</a:t>
                      </a:r>
                      <a:endParaRPr lang="ko-KR" altLang="en-US" sz="16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t_fruits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tuple(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f_list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</a:t>
                      </a:r>
                      <a:r>
                        <a:rPr lang="en-US" altLang="ko-KR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3)</a:t>
                      </a:r>
                      <a:r>
                        <a:rPr lang="ko-KR" altLang="en-US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리스트를 </a:t>
                      </a:r>
                      <a:r>
                        <a:rPr lang="ko-KR" altLang="en-US" sz="160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튜플로</a:t>
                      </a:r>
                      <a:r>
                        <a:rPr lang="ko-KR" altLang="en-US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다시 변환함</a:t>
                      </a:r>
                      <a:endParaRPr lang="ko-KR" altLang="en-US" sz="16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변경 후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t_fruits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453510BC-480A-47DF-B93F-2977EB62B71F}"/>
              </a:ext>
            </a:extLst>
          </p:cNvPr>
          <p:cNvGrpSpPr/>
          <p:nvPr/>
        </p:nvGrpSpPr>
        <p:grpSpPr>
          <a:xfrm>
            <a:off x="440267" y="4870530"/>
            <a:ext cx="6592960" cy="1297515"/>
            <a:chOff x="5261709" y="4001171"/>
            <a:chExt cx="6085243" cy="165242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C0851766-AE79-4FC2-85AF-877956A6A55F}"/>
                </a:ext>
              </a:extLst>
            </p:cNvPr>
            <p:cNvGrpSpPr/>
            <p:nvPr/>
          </p:nvGrpSpPr>
          <p:grpSpPr>
            <a:xfrm>
              <a:off x="5261709" y="4001171"/>
              <a:ext cx="6085243" cy="1652422"/>
              <a:chOff x="5586057" y="3914707"/>
              <a:chExt cx="6085243" cy="1652422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xmlns="" id="{A45E2C85-919B-4EC4-948B-AE27CD2304E4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230856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xmlns="" id="{3AD014F5-D5D2-4078-A752-EB82B5370236}"/>
                  </a:ext>
                </a:extLst>
              </p:cNvPr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B6CE3E3-F5CE-4292-B5F1-ADEF29BD6EE4}"/>
                </a:ext>
              </a:extLst>
            </p:cNvPr>
            <p:cNvSpPr/>
            <p:nvPr/>
          </p:nvSpPr>
          <p:spPr>
            <a:xfrm>
              <a:off x="5496443" y="4457104"/>
              <a:ext cx="5539047" cy="1058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변경 전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('apple', 'orange', 'water melon')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변경 후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('apple', 'kiwi', 'water melon')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081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328BEE5-C666-452B-8D4B-4AC7E258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48" y="855252"/>
            <a:ext cx="9199309" cy="511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523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3311"/>
            <a:ext cx="10515600" cy="1325563"/>
          </a:xfrm>
        </p:spPr>
        <p:txBody>
          <a:bodyPr/>
          <a:lstStyle/>
          <a:p>
            <a:r>
              <a:rPr lang="en-US" altLang="ko-KR" dirty="0"/>
              <a:t>6.8 </a:t>
            </a:r>
            <a:r>
              <a:rPr lang="ko-KR" altLang="en-US" dirty="0"/>
              <a:t>함수의 </a:t>
            </a:r>
            <a:r>
              <a:rPr lang="en-US" altLang="ko-KR" dirty="0"/>
              <a:t>return</a:t>
            </a:r>
            <a:r>
              <a:rPr lang="ko-KR" altLang="en-US" dirty="0"/>
              <a:t>문과 </a:t>
            </a:r>
            <a:r>
              <a:rPr lang="ko-KR" altLang="en-US" dirty="0" err="1"/>
              <a:t>튜플</a:t>
            </a:r>
            <a:r>
              <a:rPr lang="ko-KR" altLang="en-US" dirty="0"/>
              <a:t> 활용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9E5D3FD2-FD81-44C5-9615-C76C3D3C0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012879"/>
              </p:ext>
            </p:extLst>
          </p:nvPr>
        </p:nvGraphicFramePr>
        <p:xfrm>
          <a:off x="838200" y="1231104"/>
          <a:ext cx="8181219" cy="3604622"/>
        </p:xfrm>
        <a:graphic>
          <a:graphicData uri="http://schemas.openxmlformats.org/drawingml/2006/table">
            <a:tbl>
              <a:tblPr/>
              <a:tblGrid>
                <a:gridCol w="8181219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9818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6-6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원의 면적과 둘레를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형식으로 반환하는 함수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640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circle_area_and_circum.py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4665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area_and_circum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(radius):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원의 면적과 둘레 구하기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area = 3.14 * radius ** 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circum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2 * 3.14 * radius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return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area,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circum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튜플을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반환함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–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반환값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(area, </a:t>
                      </a:r>
                      <a:r>
                        <a:rPr lang="en-US" altLang="ko-KR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circum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 = 4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a, c =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area_and_circum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(r)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반환받은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튜플을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언패킹함</a:t>
                      </a:r>
                      <a:endParaRPr lang="ko-KR" altLang="en-US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print('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반지름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{}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인 원의 면적과 둘레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{}, {}'.format(r, a, c))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D2C4C736-BF74-42B6-AFD9-6171C73D9557}"/>
              </a:ext>
            </a:extLst>
          </p:cNvPr>
          <p:cNvGrpSpPr/>
          <p:nvPr/>
        </p:nvGrpSpPr>
        <p:grpSpPr>
          <a:xfrm>
            <a:off x="838200" y="5057575"/>
            <a:ext cx="8181219" cy="1179010"/>
            <a:chOff x="5586057" y="4358270"/>
            <a:chExt cx="6085243" cy="1644274"/>
          </a:xfrm>
        </p:grpSpPr>
        <p:sp>
          <p:nvSpPr>
            <p:cNvPr id="9" name="직사각형 32">
              <a:extLst>
                <a:ext uri="{FF2B5EF4-FFF2-40B4-BE49-F238E27FC236}">
                  <a16:creationId xmlns:a16="http://schemas.microsoft.com/office/drawing/2014/main" xmlns="" id="{0A11FECD-61FA-4B15-8D1D-82D75E2BC4DC}"/>
                </a:ext>
              </a:extLst>
            </p:cNvPr>
            <p:cNvSpPr/>
            <p:nvPr/>
          </p:nvSpPr>
          <p:spPr>
            <a:xfrm>
              <a:off x="5586057" y="4939901"/>
              <a:ext cx="6085243" cy="1062643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모서리가 둥근 직사각형 2">
              <a:extLst>
                <a:ext uri="{FF2B5EF4-FFF2-40B4-BE49-F238E27FC236}">
                  <a16:creationId xmlns:a16="http://schemas.microsoft.com/office/drawing/2014/main" xmlns="" id="{03517CFA-37D6-4CD9-8C1B-C912CA5670F5}"/>
                </a:ext>
              </a:extLst>
            </p:cNvPr>
            <p:cNvSpPr/>
            <p:nvPr/>
          </p:nvSpPr>
          <p:spPr>
            <a:xfrm>
              <a:off x="5586057" y="4358270"/>
              <a:ext cx="1379853" cy="591447"/>
            </a:xfrm>
            <a:custGeom>
              <a:avLst/>
              <a:gdLst>
                <a:gd name="connsiteX0" fmla="*/ 0 w 1080120"/>
                <a:gd name="connsiteY0" fmla="*/ 60008 h 360040"/>
                <a:gd name="connsiteX1" fmla="*/ 60008 w 1080120"/>
                <a:gd name="connsiteY1" fmla="*/ 0 h 360040"/>
                <a:gd name="connsiteX2" fmla="*/ 1020112 w 1080120"/>
                <a:gd name="connsiteY2" fmla="*/ 0 h 360040"/>
                <a:gd name="connsiteX3" fmla="*/ 1080120 w 1080120"/>
                <a:gd name="connsiteY3" fmla="*/ 60008 h 360040"/>
                <a:gd name="connsiteX4" fmla="*/ 1080120 w 1080120"/>
                <a:gd name="connsiteY4" fmla="*/ 300032 h 360040"/>
                <a:gd name="connsiteX5" fmla="*/ 1020112 w 1080120"/>
                <a:gd name="connsiteY5" fmla="*/ 360040 h 360040"/>
                <a:gd name="connsiteX6" fmla="*/ 60008 w 1080120"/>
                <a:gd name="connsiteY6" fmla="*/ 360040 h 360040"/>
                <a:gd name="connsiteX7" fmla="*/ 0 w 1080120"/>
                <a:gd name="connsiteY7" fmla="*/ 300032 h 360040"/>
                <a:gd name="connsiteX8" fmla="*/ 0 w 1080120"/>
                <a:gd name="connsiteY8" fmla="*/ 60008 h 360040"/>
                <a:gd name="connsiteX0" fmla="*/ 0 w 1080630"/>
                <a:gd name="connsiteY0" fmla="*/ 60008 h 360040"/>
                <a:gd name="connsiteX1" fmla="*/ 60008 w 1080630"/>
                <a:gd name="connsiteY1" fmla="*/ 0 h 360040"/>
                <a:gd name="connsiteX2" fmla="*/ 1020112 w 1080630"/>
                <a:gd name="connsiteY2" fmla="*/ 0 h 360040"/>
                <a:gd name="connsiteX3" fmla="*/ 1080120 w 1080630"/>
                <a:gd name="connsiteY3" fmla="*/ 60008 h 360040"/>
                <a:gd name="connsiteX4" fmla="*/ 1080120 w 1080630"/>
                <a:gd name="connsiteY4" fmla="*/ 300032 h 360040"/>
                <a:gd name="connsiteX5" fmla="*/ 1053449 w 1080630"/>
                <a:gd name="connsiteY5" fmla="*/ 360040 h 360040"/>
                <a:gd name="connsiteX6" fmla="*/ 60008 w 1080630"/>
                <a:gd name="connsiteY6" fmla="*/ 360040 h 360040"/>
                <a:gd name="connsiteX7" fmla="*/ 0 w 1080630"/>
                <a:gd name="connsiteY7" fmla="*/ 300032 h 360040"/>
                <a:gd name="connsiteX8" fmla="*/ 0 w 1080630"/>
                <a:gd name="connsiteY8" fmla="*/ 60008 h 360040"/>
                <a:gd name="connsiteX0" fmla="*/ 510 w 1081140"/>
                <a:gd name="connsiteY0" fmla="*/ 60008 h 362421"/>
                <a:gd name="connsiteX1" fmla="*/ 60518 w 1081140"/>
                <a:gd name="connsiteY1" fmla="*/ 0 h 362421"/>
                <a:gd name="connsiteX2" fmla="*/ 1020622 w 1081140"/>
                <a:gd name="connsiteY2" fmla="*/ 0 h 362421"/>
                <a:gd name="connsiteX3" fmla="*/ 1080630 w 1081140"/>
                <a:gd name="connsiteY3" fmla="*/ 60008 h 362421"/>
                <a:gd name="connsiteX4" fmla="*/ 1080630 w 1081140"/>
                <a:gd name="connsiteY4" fmla="*/ 300032 h 362421"/>
                <a:gd name="connsiteX5" fmla="*/ 1053959 w 1081140"/>
                <a:gd name="connsiteY5" fmla="*/ 360040 h 362421"/>
                <a:gd name="connsiteX6" fmla="*/ 27180 w 1081140"/>
                <a:gd name="connsiteY6" fmla="*/ 362421 h 362421"/>
                <a:gd name="connsiteX7" fmla="*/ 510 w 1081140"/>
                <a:gd name="connsiteY7" fmla="*/ 300032 h 362421"/>
                <a:gd name="connsiteX8" fmla="*/ 510 w 1081140"/>
                <a:gd name="connsiteY8" fmla="*/ 60008 h 3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140" h="362421">
                  <a:moveTo>
                    <a:pt x="510" y="60008"/>
                  </a:moveTo>
                  <a:cubicBezTo>
                    <a:pt x="510" y="26866"/>
                    <a:pt x="27376" y="0"/>
                    <a:pt x="60518" y="0"/>
                  </a:cubicBezTo>
                  <a:lnTo>
                    <a:pt x="1020622" y="0"/>
                  </a:lnTo>
                  <a:cubicBezTo>
                    <a:pt x="1053764" y="0"/>
                    <a:pt x="1080630" y="26866"/>
                    <a:pt x="1080630" y="60008"/>
                  </a:cubicBezTo>
                  <a:lnTo>
                    <a:pt x="1080630" y="300032"/>
                  </a:lnTo>
                  <a:cubicBezTo>
                    <a:pt x="1080630" y="333174"/>
                    <a:pt x="1087101" y="360040"/>
                    <a:pt x="1053959" y="360040"/>
                  </a:cubicBezTo>
                  <a:lnTo>
                    <a:pt x="27180" y="362421"/>
                  </a:lnTo>
                  <a:cubicBezTo>
                    <a:pt x="-5962" y="362421"/>
                    <a:pt x="510" y="333174"/>
                    <a:pt x="510" y="300032"/>
                  </a:cubicBezTo>
                  <a:lnTo>
                    <a:pt x="510" y="6000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rgbClr val="002060"/>
                  </a:solidFill>
                </a:rPr>
                <a:t>실행결과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982416" y="5608202"/>
            <a:ext cx="4493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반지름 </a:t>
            </a:r>
            <a:r>
              <a:rPr lang="en-US" altLang="ko-KR" sz="1600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ko-KR" altLang="en-US" sz="1600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 원의 면적과 둘레 </a:t>
            </a:r>
            <a:r>
              <a:rPr lang="en-US" altLang="ko-KR" sz="1600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50.24, 25.12</a:t>
            </a:r>
            <a:endParaRPr lang="ko-KR" altLang="en-US" sz="1600" kern="0">
              <a:solidFill>
                <a:schemeClr val="accent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939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9AAE56E-8851-45AF-9708-FAD44D9D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8" y="0"/>
            <a:ext cx="6643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735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6.9 </a:t>
            </a:r>
            <a:r>
              <a:rPr lang="ko-KR" altLang="en-US" dirty="0"/>
              <a:t>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9883" y="1574233"/>
            <a:ext cx="11255049" cy="3965887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집합</a:t>
            </a:r>
            <a:r>
              <a:rPr lang="en-US" altLang="ko-KR" sz="2000" b="1" dirty="0">
                <a:solidFill>
                  <a:schemeClr val="accent5"/>
                </a:solidFill>
              </a:rPr>
              <a:t>set</a:t>
            </a:r>
          </a:p>
          <a:p>
            <a:pPr lvl="1" fontAlgn="base"/>
            <a:r>
              <a:rPr lang="ko-KR" altLang="en-US" dirty="0"/>
              <a:t>순서가 없는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 fontAlgn="base"/>
            <a:r>
              <a:rPr lang="ko-KR" altLang="en-US" dirty="0"/>
              <a:t>동일한 값을 가지는 항목이 중복이 허용되지 않음</a:t>
            </a:r>
            <a:endParaRPr lang="en-US" altLang="ko-KR" dirty="0"/>
          </a:p>
          <a:p>
            <a:pPr lvl="1" fontAlgn="base"/>
            <a:r>
              <a:rPr lang="ko-KR" altLang="en-US" dirty="0"/>
              <a:t>교집합</a:t>
            </a:r>
            <a:r>
              <a:rPr lang="en-US" altLang="ko-KR" dirty="0"/>
              <a:t>, </a:t>
            </a:r>
            <a:r>
              <a:rPr lang="ko-KR" altLang="en-US" dirty="0"/>
              <a:t>합집합</a:t>
            </a:r>
            <a:r>
              <a:rPr lang="en-US" altLang="ko-KR" dirty="0"/>
              <a:t>, </a:t>
            </a:r>
            <a:r>
              <a:rPr lang="ko-KR" altLang="en-US" dirty="0" err="1"/>
              <a:t>차집합</a:t>
            </a:r>
            <a:r>
              <a:rPr lang="ko-KR" altLang="en-US" dirty="0"/>
              <a:t> 등의 집합 연산 수행 가능</a:t>
            </a:r>
            <a:endParaRPr lang="en-US" altLang="ko-KR" dirty="0"/>
          </a:p>
          <a:p>
            <a:pPr fontAlgn="base"/>
            <a:r>
              <a:rPr lang="ko-KR" altLang="en-US" dirty="0"/>
              <a:t>집합을 선언하는 방법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0DF462E-0359-45FE-8837-D7904B9CA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97500"/>
            <a:ext cx="8814027" cy="27226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5129" y="4364182"/>
            <a:ext cx="572464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set()   </a:t>
            </a:r>
            <a:r>
              <a:rPr lang="en-US" altLang="ko-KR" sz="16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set0 = {} </a:t>
            </a:r>
            <a:r>
              <a:rPr lang="ko-KR" altLang="en-US" sz="16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와 같이할 경우 </a:t>
            </a:r>
            <a:r>
              <a:rPr lang="en-US" altLang="ko-KR" sz="16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set0</a:t>
            </a:r>
            <a:r>
              <a:rPr lang="ko-KR" altLang="en-US" sz="16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sz="16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dict </a:t>
            </a:r>
            <a:r>
              <a:rPr lang="ko-KR" altLang="en-US" sz="16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형이 됨</a:t>
            </a:r>
          </a:p>
        </p:txBody>
      </p:sp>
    </p:spTree>
    <p:extLst>
      <p:ext uri="{BB962C8B-B14F-4D97-AF65-F5344CB8AC3E}">
        <p14:creationId xmlns:p14="http://schemas.microsoft.com/office/powerpoint/2010/main" val="2640030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05932" y="555625"/>
            <a:ext cx="10693401" cy="4351338"/>
          </a:xfrm>
        </p:spPr>
        <p:txBody>
          <a:bodyPr/>
          <a:lstStyle/>
          <a:p>
            <a:r>
              <a:rPr lang="ko-KR" altLang="en-US" sz="2000" dirty="0"/>
              <a:t>집합을 만들 때는 다음과 같이 이미 생성된 리스트나 </a:t>
            </a:r>
            <a:r>
              <a:rPr lang="ko-KR" altLang="en-US" sz="2000" dirty="0" err="1"/>
              <a:t>튜플에</a:t>
            </a:r>
            <a:r>
              <a:rPr lang="ko-KR" altLang="en-US" sz="2000" dirty="0"/>
              <a:t> </a:t>
            </a:r>
            <a:r>
              <a:rPr lang="en-US" altLang="ko-KR" sz="2000" dirty="0"/>
              <a:t>set() </a:t>
            </a:r>
            <a:r>
              <a:rPr lang="ko-KR" altLang="en-US" sz="2000" dirty="0"/>
              <a:t>함수를 사용할 수도 있음</a:t>
            </a:r>
          </a:p>
          <a:p>
            <a:r>
              <a:rPr lang="ko-KR" altLang="en-US" sz="2000" dirty="0"/>
              <a:t>집합은 순서가 없는 원소의 모임이므로 </a:t>
            </a:r>
            <a:r>
              <a:rPr lang="ko-KR" altLang="en-US" sz="2000" dirty="0">
                <a:solidFill>
                  <a:srgbClr val="FF0000"/>
                </a:solidFill>
              </a:rPr>
              <a:t>인덱스를 사용할 수 없음</a:t>
            </a:r>
          </a:p>
          <a:p>
            <a:endParaRPr lang="ko-KR" altLang="en-US" dirty="0"/>
          </a:p>
        </p:txBody>
      </p:sp>
      <p:pic>
        <p:nvPicPr>
          <p:cNvPr id="6" name="_x119018064" descr="EMB00001f7413c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779" y="2540967"/>
            <a:ext cx="296863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82EF7BD6-689B-4DDA-8F5F-4AE7AC31A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426803"/>
              </p:ext>
            </p:extLst>
          </p:nvPr>
        </p:nvGraphicFramePr>
        <p:xfrm>
          <a:off x="905932" y="1445523"/>
          <a:ext cx="9013371" cy="5054283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xmlns="" val="4124872055"/>
                    </a:ext>
                  </a:extLst>
                </a:gridCol>
              </a:tblGrid>
              <a:tr h="32195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리스트와 </a:t>
                      </a:r>
                      <a:r>
                        <a:rPr lang="ko-KR" altLang="en-US" sz="1600" dirty="0" err="1"/>
                        <a:t>튜플로</a:t>
                      </a:r>
                      <a:r>
                        <a:rPr lang="ko-KR" altLang="en-US" sz="1600" dirty="0"/>
                        <a:t> 부터 집합 만들기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2156515"/>
                  </a:ext>
                </a:extLst>
              </a:tr>
              <a:tr h="40293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days_list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['Mon', 'Tue', 'Wed', 'Thu', 'Fri', 'Sat', 'Sun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days_set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set(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days_list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           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리스트로부터 집합 만들기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days_set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{'Fri', 'Mon', 'Sat', 'Sun', 'Thu', 'Tue', 'Wed'}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fruits_tuple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('apple', 'orange', 'water melon’)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</a:t>
                      </a:r>
                      <a:endParaRPr lang="ko-KR" altLang="en-US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fruits_set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set(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fruits_tuple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튜플로부터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집합 만들기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fruits_set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{'apple', 'orange', 'water melon'}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h_str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'hello’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h_set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set(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h_str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문자열로부터 집합 만들기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h_set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집합에서는 문자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'l'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중복을 허용하지 않음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{'h', 'l', 'e', 'o'}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4408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6238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80618" y="17456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31" y="988625"/>
            <a:ext cx="10914352" cy="50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4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334" y="454025"/>
            <a:ext cx="10515600" cy="4351338"/>
          </a:xfrm>
        </p:spPr>
        <p:txBody>
          <a:bodyPr/>
          <a:lstStyle/>
          <a:p>
            <a:r>
              <a:rPr lang="ko-KR" altLang="en-US"/>
              <a:t>리스트는 인덱스를 </a:t>
            </a:r>
            <a:r>
              <a:rPr lang="ko-KR" altLang="en-US" dirty="0"/>
              <a:t>통해 각각의 </a:t>
            </a:r>
            <a:r>
              <a:rPr lang="en-US" altLang="ko-KR" dirty="0"/>
              <a:t>[</a:t>
            </a:r>
            <a:r>
              <a:rPr lang="ko-KR" altLang="en-US" dirty="0"/>
              <a:t>값 </a:t>
            </a:r>
            <a:r>
              <a:rPr lang="en-US" altLang="ko-KR" dirty="0"/>
              <a:t>1], [</a:t>
            </a:r>
            <a:r>
              <a:rPr lang="ko-KR" altLang="en-US" dirty="0"/>
              <a:t>값 </a:t>
            </a:r>
            <a:r>
              <a:rPr lang="en-US" altLang="ko-KR" dirty="0"/>
              <a:t>2], ...[</a:t>
            </a:r>
            <a:r>
              <a:rPr lang="ko-KR" altLang="en-US" dirty="0"/>
              <a:t>값 </a:t>
            </a:r>
            <a:r>
              <a:rPr lang="en-US" altLang="ko-KR" dirty="0"/>
              <a:t>n]</a:t>
            </a:r>
            <a:r>
              <a:rPr lang="ko-KR" altLang="en-US" dirty="0"/>
              <a:t>에 접근할 수 있음</a:t>
            </a:r>
          </a:p>
          <a:p>
            <a:r>
              <a:rPr lang="ko-KR" altLang="en-US" dirty="0"/>
              <a:t>인덱스는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n-1</a:t>
            </a:r>
            <a:r>
              <a:rPr lang="ko-KR" altLang="en-US" dirty="0" err="1"/>
              <a:t>까지임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04334" y="1805414"/>
            <a:ext cx="4462463" cy="4551393"/>
            <a:chOff x="804334" y="1805414"/>
            <a:chExt cx="4462463" cy="455139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8FD1A460-5A88-455D-9449-93553F4C5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4334" y="1805414"/>
              <a:ext cx="4462463" cy="401843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571061" y="5956697"/>
              <a:ext cx="2929007" cy="4001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000"/>
                <a:t>리스트의 인덱스와 항목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45961" y="2094807"/>
              <a:ext cx="95410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2000"/>
                <a:t>항목값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0494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6.10 </a:t>
            </a:r>
            <a:r>
              <a:rPr lang="ko-KR" altLang="en-US" dirty="0"/>
              <a:t>집합의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66" y="1327266"/>
            <a:ext cx="9696450" cy="5334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653481" y="5341545"/>
            <a:ext cx="235390" cy="235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53481" y="5766015"/>
            <a:ext cx="235390" cy="235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53481" y="6189442"/>
            <a:ext cx="235390" cy="235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35375" y="5287227"/>
            <a:ext cx="235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35375" y="5723486"/>
            <a:ext cx="235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35375" y="6161239"/>
            <a:ext cx="235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4799034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_x209953864" descr="EMB000005dc539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901" y="1731921"/>
            <a:ext cx="296863" cy="25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BB9F2E8C-DA3E-4045-8CA7-7004152C9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12870"/>
              </p:ext>
            </p:extLst>
          </p:nvPr>
        </p:nvGraphicFramePr>
        <p:xfrm>
          <a:off x="857794" y="1504055"/>
          <a:ext cx="9013371" cy="3881756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xmlns="" val="4124872055"/>
                    </a:ext>
                  </a:extLst>
                </a:gridCol>
              </a:tblGrid>
              <a:tr h="32195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집합의 메소드 테스트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2156515"/>
                  </a:ext>
                </a:extLst>
              </a:tr>
              <a:tr h="30457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 = {100, 100, 200, 200, 300, 400}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중복원소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100, 200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있음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{100, 200, 300, 400}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s.add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(500)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집합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500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원소 추가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{100, 200, 300, 400, 500}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s.discard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(100)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집합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 있는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원소를 삭제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{200, 300, 400, 500}</a:t>
                      </a:r>
                      <a:endParaRPr lang="en-US" altLang="ko-KR" sz="1600" kern="0" dirty="0">
                        <a:solidFill>
                          <a:schemeClr val="accent1"/>
                        </a:solidFill>
                        <a:latin typeface="+mn-lt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440888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180618" y="17456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086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1267" y="555625"/>
            <a:ext cx="10515600" cy="4351338"/>
          </a:xfrm>
        </p:spPr>
        <p:txBody>
          <a:bodyPr/>
          <a:lstStyle/>
          <a:p>
            <a:r>
              <a:rPr lang="ko-KR" altLang="en-US" dirty="0"/>
              <a:t>교집합은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lang="en-US" altLang="ko-KR" dirty="0"/>
              <a:t>, </a:t>
            </a:r>
            <a:r>
              <a:rPr lang="ko-KR" altLang="en-US" dirty="0"/>
              <a:t>합집합은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|</a:t>
            </a:r>
            <a:r>
              <a:rPr lang="en-US" altLang="ko-KR" dirty="0"/>
              <a:t>, </a:t>
            </a:r>
            <a:r>
              <a:rPr lang="ko-KR" altLang="en-US" dirty="0" err="1"/>
              <a:t>차집합은</a:t>
            </a:r>
            <a:r>
              <a:rPr lang="ko-KR" altLang="en-US" dirty="0"/>
              <a:t> </a:t>
            </a:r>
            <a:r>
              <a:rPr lang="en-US" altLang="ko-KR" dirty="0"/>
              <a:t>–, </a:t>
            </a:r>
            <a:r>
              <a:rPr lang="ko-KR" altLang="en-US" dirty="0"/>
              <a:t>대칭 </a:t>
            </a:r>
            <a:r>
              <a:rPr lang="ko-KR" altLang="en-US" dirty="0" err="1"/>
              <a:t>차집합은</a:t>
            </a:r>
            <a:r>
              <a:rPr lang="ko-KR" altLang="en-US" dirty="0"/>
              <a:t> </a:t>
            </a:r>
            <a:r>
              <a:rPr lang="en-US" altLang="ko-KR" dirty="0"/>
              <a:t>^ </a:t>
            </a:r>
            <a:r>
              <a:rPr lang="ko-KR" altLang="en-US" dirty="0"/>
              <a:t>연산을 사용</a:t>
            </a:r>
          </a:p>
          <a:p>
            <a:r>
              <a:rPr lang="ko-KR" altLang="en-US" dirty="0"/>
              <a:t>집합 </a:t>
            </a:r>
            <a:r>
              <a:rPr lang="en-US" altLang="ko-KR" dirty="0"/>
              <a:t>s1</a:t>
            </a:r>
            <a:r>
              <a:rPr lang="ko-KR" altLang="en-US" dirty="0"/>
              <a:t>과 </a:t>
            </a:r>
            <a:r>
              <a:rPr lang="en-US" altLang="ko-KR" dirty="0"/>
              <a:t>s2</a:t>
            </a:r>
            <a:r>
              <a:rPr lang="ko-KR" altLang="en-US" dirty="0"/>
              <a:t>가 있을 경우 이 집합의 연산을 적용하기 위해서는 </a:t>
            </a:r>
            <a:r>
              <a:rPr lang="ko-KR" altLang="en-US" dirty="0" err="1"/>
              <a:t>벤다이어그램으로</a:t>
            </a:r>
            <a:r>
              <a:rPr lang="ko-KR" altLang="en-US" dirty="0"/>
              <a:t> 집합의 원소와 포함관계를 </a:t>
            </a:r>
            <a:r>
              <a:rPr lang="ko-KR" altLang="en-US" dirty="0" err="1"/>
              <a:t>표현해야함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77" name="_x209990464" descr="EMB000005dc53a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267" y="2606603"/>
            <a:ext cx="6197600" cy="324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6253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333" y="606425"/>
            <a:ext cx="10515600" cy="4351338"/>
          </a:xfrm>
        </p:spPr>
        <p:txBody>
          <a:bodyPr/>
          <a:lstStyle/>
          <a:p>
            <a:r>
              <a:rPr lang="ko-KR" altLang="en-US" dirty="0"/>
              <a:t>합집합은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| </a:t>
            </a:r>
            <a:r>
              <a:rPr lang="ko-KR" altLang="en-US" dirty="0"/>
              <a:t>연산자를 사용</a:t>
            </a:r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7A4C6E2-FCB2-4279-BE8C-73759B76C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3" y="1391862"/>
            <a:ext cx="8010525" cy="448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3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333" y="606425"/>
            <a:ext cx="10515600" cy="4351338"/>
          </a:xfrm>
        </p:spPr>
        <p:txBody>
          <a:bodyPr/>
          <a:lstStyle/>
          <a:p>
            <a:pPr fontAlgn="base"/>
            <a:r>
              <a:rPr lang="ko-KR" altLang="en-US" dirty="0"/>
              <a:t>교집합 연산은 </a:t>
            </a:r>
            <a:r>
              <a:rPr lang="en-US" altLang="ko-KR" dirty="0"/>
              <a:t>&amp; </a:t>
            </a:r>
            <a:r>
              <a:rPr lang="ko-KR" altLang="en-US" dirty="0"/>
              <a:t>연산자를 사용</a:t>
            </a:r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EE55A89-DD8F-4DAC-B856-C9384BE82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3" y="1480874"/>
            <a:ext cx="7762345" cy="422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171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333" y="606425"/>
            <a:ext cx="10515600" cy="4351338"/>
          </a:xfrm>
        </p:spPr>
        <p:txBody>
          <a:bodyPr/>
          <a:lstStyle/>
          <a:p>
            <a:pPr fontAlgn="base"/>
            <a:r>
              <a:rPr lang="ko-KR" altLang="en-US" dirty="0" err="1"/>
              <a:t>차집합</a:t>
            </a:r>
            <a:r>
              <a:rPr lang="ko-KR" altLang="en-US" dirty="0"/>
              <a:t> 연산은 </a:t>
            </a:r>
            <a:r>
              <a:rPr lang="en-US" altLang="ko-KR" dirty="0"/>
              <a:t>- </a:t>
            </a:r>
            <a:r>
              <a:rPr lang="ko-KR" altLang="en-US" dirty="0"/>
              <a:t>연산자를 사용</a:t>
            </a:r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3AD0EB6-D931-45C4-8922-C2EA1957D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3" y="1459489"/>
            <a:ext cx="8607538" cy="478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750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333" y="606425"/>
            <a:ext cx="10515600" cy="4351338"/>
          </a:xfrm>
        </p:spPr>
        <p:txBody>
          <a:bodyPr/>
          <a:lstStyle/>
          <a:p>
            <a:pPr fontAlgn="base"/>
            <a:r>
              <a:rPr lang="ko-KR" altLang="en-US" dirty="0"/>
              <a:t>대칭 </a:t>
            </a:r>
            <a:r>
              <a:rPr lang="ko-KR" altLang="en-US" dirty="0" err="1"/>
              <a:t>차집합은</a:t>
            </a:r>
            <a:r>
              <a:rPr lang="ko-KR" altLang="en-US" dirty="0"/>
              <a:t> </a:t>
            </a:r>
            <a:r>
              <a:rPr lang="en-US" altLang="ko-KR" dirty="0"/>
              <a:t>s1</a:t>
            </a:r>
            <a:r>
              <a:rPr lang="ko-KR" altLang="en-US" dirty="0"/>
              <a:t>과 </a:t>
            </a:r>
            <a:r>
              <a:rPr lang="en-US" altLang="ko-KR" dirty="0"/>
              <a:t>s2</a:t>
            </a:r>
            <a:r>
              <a:rPr lang="ko-KR" altLang="en-US" dirty="0"/>
              <a:t>의 합집합에서 교집합을 뺀 </a:t>
            </a:r>
            <a:r>
              <a:rPr lang="en-US" altLang="ko-KR" dirty="0"/>
              <a:t>(s1 </a:t>
            </a:r>
            <a:r>
              <a:rPr lang="ko-KR" altLang="en-US" dirty="0"/>
              <a:t>∪ </a:t>
            </a:r>
            <a:r>
              <a:rPr lang="en-US" altLang="ko-KR" dirty="0"/>
              <a:t>s2) - (s1 </a:t>
            </a:r>
            <a:r>
              <a:rPr lang="ko-KR" altLang="en-US" dirty="0"/>
              <a:t>∩ </a:t>
            </a:r>
            <a:r>
              <a:rPr lang="en-US" altLang="ko-KR" dirty="0"/>
              <a:t>s2) </a:t>
            </a:r>
            <a:r>
              <a:rPr lang="ko-KR" altLang="en-US" dirty="0"/>
              <a:t>연산으로 </a:t>
            </a:r>
            <a:r>
              <a:rPr lang="en-US" altLang="ko-KR" dirty="0"/>
              <a:t>^</a:t>
            </a:r>
            <a:r>
              <a:rPr lang="ko-KR" altLang="en-US" dirty="0"/>
              <a:t>라는 연산 기호를 사용</a:t>
            </a:r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2B54B48-1695-4012-B914-7EC3CA29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3" y="1840986"/>
            <a:ext cx="7869691" cy="420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543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26559"/>
            <a:ext cx="10515600" cy="4351338"/>
          </a:xfrm>
        </p:spPr>
        <p:txBody>
          <a:bodyPr/>
          <a:lstStyle/>
          <a:p>
            <a:pPr fontAlgn="base"/>
            <a:r>
              <a:rPr lang="ko-KR" altLang="en-US" dirty="0"/>
              <a:t>집합 </a:t>
            </a:r>
            <a:r>
              <a:rPr lang="en-US" altLang="ko-KR" dirty="0"/>
              <a:t>s1, s2</a:t>
            </a:r>
            <a:r>
              <a:rPr lang="ko-KR" altLang="en-US" dirty="0"/>
              <a:t>와 그 연산의 결과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03294731-981A-4BB4-BF04-BCCA814D1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508184"/>
              </p:ext>
            </p:extLst>
          </p:nvPr>
        </p:nvGraphicFramePr>
        <p:xfrm>
          <a:off x="1154084" y="1437553"/>
          <a:ext cx="9013371" cy="4271900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xmlns="" val="4124872055"/>
                    </a:ext>
                  </a:extLst>
                </a:gridCol>
              </a:tblGrid>
              <a:tr h="32195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집합과 연산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2156515"/>
                  </a:ext>
                </a:extLst>
              </a:tr>
              <a:tr h="30457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 = {1, 2, 3, 4, 5, 6}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s2 = {4, 5, 6, 7, 8, 9}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 | s2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합집합을 구함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{1, 2, 3, 4, 5, 6, 7, 8, 9}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 &amp; s2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교집합을 구함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{4, 5, 6}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s1 - s2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차집합을 구함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{1, 2, 3}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 ^ s2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대칭 차집합을 구함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{1, 2, 3, 7, 8, 9}</a:t>
                      </a:r>
                      <a:endParaRPr lang="en-US" altLang="ko-KR" sz="1600" kern="0" dirty="0">
                        <a:solidFill>
                          <a:schemeClr val="accent5"/>
                        </a:solidFill>
                        <a:latin typeface="+mn-lt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4408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9066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41892"/>
            <a:ext cx="10515600" cy="4351338"/>
          </a:xfrm>
        </p:spPr>
        <p:txBody>
          <a:bodyPr/>
          <a:lstStyle/>
          <a:p>
            <a:r>
              <a:rPr lang="ko-KR" altLang="en-US" dirty="0"/>
              <a:t>집합 연산 </a:t>
            </a:r>
            <a:r>
              <a:rPr lang="en-US" altLang="ko-KR" dirty="0"/>
              <a:t>|, &amp;, -, ^</a:t>
            </a:r>
            <a:r>
              <a:rPr lang="ko-KR" altLang="en-US" dirty="0"/>
              <a:t>는 다음과 같이 </a:t>
            </a:r>
            <a:r>
              <a:rPr lang="en-US" altLang="ko-KR" dirty="0"/>
              <a:t>union</a:t>
            </a:r>
            <a:r>
              <a:rPr lang="en-US" altLang="ko-KR"/>
              <a:t>(), intersection(), </a:t>
            </a:r>
            <a:r>
              <a:rPr lang="en-US" altLang="ko-KR" dirty="0"/>
              <a:t>difference(), </a:t>
            </a:r>
            <a:r>
              <a:rPr lang="en-US" altLang="ko-KR" dirty="0" err="1"/>
              <a:t>symmetric_difference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사용하여 </a:t>
            </a:r>
            <a:r>
              <a:rPr lang="ko-KR" altLang="en-US"/>
              <a:t>동일한 결과를 얻을 수 있음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E808CDBD-4B0B-440E-A8E7-AFFA38E27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28229"/>
              </p:ext>
            </p:extLst>
          </p:nvPr>
        </p:nvGraphicFramePr>
        <p:xfrm>
          <a:off x="1118534" y="2132717"/>
          <a:ext cx="9013371" cy="4271900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xmlns="" val="4124872055"/>
                    </a:ext>
                  </a:extLst>
                </a:gridCol>
              </a:tblGrid>
              <a:tr h="32195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집합과 연산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2156515"/>
                  </a:ext>
                </a:extLst>
              </a:tr>
              <a:tr h="30457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 = {1, 2, 3, 4, 5, 6}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s2 = {4, 5, 6, 7, 8, 9}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s1.union(s2)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합집합을 구함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{1, 2, 3, 4, 5, 6, 7, 8, 9}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s1.intersection(s2)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교집합을 구함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{4, 5, 6}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s1.difference(s2)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차집합을 구함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{1, 2, 3}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s1.symmetric_difference(s2)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대칭 차집합을 구함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{1, 2, 3, 7, 8, 9}</a:t>
                      </a:r>
                      <a:endParaRPr lang="en-US" altLang="ko-KR" sz="1600" kern="0" dirty="0">
                        <a:solidFill>
                          <a:schemeClr val="accent5"/>
                        </a:solidFill>
                        <a:latin typeface="+mn-lt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4408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1417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334" y="792692"/>
            <a:ext cx="10515600" cy="4351338"/>
          </a:xfrm>
        </p:spPr>
        <p:txBody>
          <a:bodyPr/>
          <a:lstStyle/>
          <a:p>
            <a:r>
              <a:rPr lang="ko-KR" altLang="en-US" dirty="0"/>
              <a:t>여러 개의 집합에 대한 연속적인 연산도 가능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634A4E8-9361-49DA-B93E-F03559FA1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4" y="1538238"/>
            <a:ext cx="5595257" cy="4444149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2AC55306-3674-4EAC-AE71-73E4A0AAD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436065"/>
              </p:ext>
            </p:extLst>
          </p:nvPr>
        </p:nvGraphicFramePr>
        <p:xfrm>
          <a:off x="6062135" y="1893269"/>
          <a:ext cx="5647266" cy="3426099"/>
        </p:xfrm>
        <a:graphic>
          <a:graphicData uri="http://schemas.openxmlformats.org/drawingml/2006/table">
            <a:tbl>
              <a:tblPr/>
              <a:tblGrid>
                <a:gridCol w="5647266">
                  <a:extLst>
                    <a:ext uri="{9D8B030D-6E8A-4147-A177-3AD203B41FA5}">
                      <a16:colId xmlns:a16="http://schemas.microsoft.com/office/drawing/2014/main" xmlns="" val="4124872055"/>
                    </a:ext>
                  </a:extLst>
                </a:gridCol>
              </a:tblGrid>
              <a:tr h="32195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집합과 </a:t>
                      </a:r>
                      <a:r>
                        <a:rPr lang="en-US" altLang="ko-KR" sz="1600" dirty="0"/>
                        <a:t>s1 – s2 – s3 </a:t>
                      </a:r>
                      <a:r>
                        <a:rPr lang="ko-KR" altLang="en-US" sz="1600" dirty="0"/>
                        <a:t>연산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2156515"/>
                  </a:ext>
                </a:extLst>
              </a:tr>
              <a:tr h="30457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 = {1, 2, 3, 4, 5, 6}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s2 = {4, 5, 6, 7, 8, 9}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s3 = {5, 6, 9, 10, 11}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 &amp; s2 &amp;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s3   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s1, s2, s3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교집합을 구함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{5, 6}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s1 - s2 - s3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s1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s2, s3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원소를 뺀다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{1, 2, 3}</a:t>
                      </a:r>
                      <a:endParaRPr lang="en-US" altLang="ko-KR" sz="1600" kern="0" dirty="0">
                        <a:solidFill>
                          <a:schemeClr val="accent5"/>
                        </a:solidFill>
                        <a:latin typeface="+mn-lt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4408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6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0466" y="911225"/>
            <a:ext cx="10515600" cy="4351338"/>
          </a:xfrm>
        </p:spPr>
        <p:txBody>
          <a:bodyPr/>
          <a:lstStyle/>
          <a:p>
            <a:r>
              <a:rPr lang="ko-KR" altLang="en-US" dirty="0"/>
              <a:t>리스트를 정의하는 문법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/>
              <a:t>fruits </a:t>
            </a:r>
            <a:r>
              <a:rPr lang="ko-KR" altLang="en-US" dirty="0"/>
              <a:t>리스트를 생성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딕셔너리를</a:t>
            </a:r>
            <a:r>
              <a:rPr lang="ko-KR" altLang="en-US" dirty="0"/>
              <a:t> 정의하는 문법</a:t>
            </a:r>
          </a:p>
          <a:p>
            <a:endParaRPr lang="ko-KR" altLang="en-US" dirty="0"/>
          </a:p>
        </p:txBody>
      </p:sp>
      <p:sp>
        <p:nvSpPr>
          <p:cNvPr id="6" name="직사각형 32">
            <a:extLst>
              <a:ext uri="{FF2B5EF4-FFF2-40B4-BE49-F238E27FC236}">
                <a16:creationId xmlns:a16="http://schemas.microsoft.com/office/drawing/2014/main" xmlns="" id="{2453D711-9EFC-45BD-A039-9F11AFB61628}"/>
              </a:ext>
            </a:extLst>
          </p:cNvPr>
          <p:cNvSpPr/>
          <p:nvPr/>
        </p:nvSpPr>
        <p:spPr>
          <a:xfrm>
            <a:off x="905934" y="1676400"/>
            <a:ext cx="10021540" cy="541867"/>
          </a:xfrm>
          <a:prstGeom prst="roundRect">
            <a:avLst>
              <a:gd name="adj" fmla="val 2291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FB4A031-6BAF-46B5-B121-D0EF522AB3B7}"/>
              </a:ext>
            </a:extLst>
          </p:cNvPr>
          <p:cNvSpPr/>
          <p:nvPr/>
        </p:nvSpPr>
        <p:spPr>
          <a:xfrm>
            <a:off x="1045915" y="1676400"/>
            <a:ext cx="912203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kern="0" dirty="0">
                <a:solidFill>
                  <a:srgbClr val="1C3D62"/>
                </a:solidFill>
                <a:latin typeface="+mn-ea"/>
              </a:rPr>
              <a:t>리스트이름 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= [ [</a:t>
            </a:r>
            <a:r>
              <a:rPr lang="ko-KR" altLang="en-US" b="1" kern="0" dirty="0">
                <a:solidFill>
                  <a:srgbClr val="1C3D62"/>
                </a:solidFill>
                <a:latin typeface="+mn-ea"/>
              </a:rPr>
              <a:t>값 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1], ... ]. </a:t>
            </a:r>
            <a:endParaRPr lang="ko-KR" altLang="en-US" b="1" kern="0" dirty="0">
              <a:solidFill>
                <a:srgbClr val="1C3D62"/>
              </a:solidFill>
              <a:latin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EBBF36DF-D6AC-4BDE-B0CF-6FF9EEFEB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453862"/>
              </p:ext>
            </p:extLst>
          </p:nvPr>
        </p:nvGraphicFramePr>
        <p:xfrm>
          <a:off x="905934" y="3612123"/>
          <a:ext cx="10056552" cy="541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6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1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0" dirty="0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fruits = ['banana', 'apple', 'orange', 'kiwi</a:t>
                      </a:r>
                      <a:r>
                        <a:rPr lang="en-US" altLang="ko-KR" sz="1800" b="1" kern="0">
                          <a:solidFill>
                            <a:srgbClr val="1C3D6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']   </a:t>
                      </a:r>
                      <a:r>
                        <a:rPr lang="en-US" altLang="ko-KR" sz="1800" b="1" ker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800" b="1" kern="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문자열을 가지는 리스트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직사각형 32">
            <a:extLst>
              <a:ext uri="{FF2B5EF4-FFF2-40B4-BE49-F238E27FC236}">
                <a16:creationId xmlns:a16="http://schemas.microsoft.com/office/drawing/2014/main" xmlns="" id="{650065D0-7ED7-4E63-BD57-787960B23511}"/>
              </a:ext>
            </a:extLst>
          </p:cNvPr>
          <p:cNvSpPr/>
          <p:nvPr/>
        </p:nvSpPr>
        <p:spPr>
          <a:xfrm>
            <a:off x="940946" y="5262563"/>
            <a:ext cx="10021540" cy="541867"/>
          </a:xfrm>
          <a:prstGeom prst="roundRect">
            <a:avLst>
              <a:gd name="adj" fmla="val 2291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8E528E9-3CF8-46F9-9C46-3D2CFEFCDF8F}"/>
              </a:ext>
            </a:extLst>
          </p:cNvPr>
          <p:cNvSpPr/>
          <p:nvPr/>
        </p:nvSpPr>
        <p:spPr>
          <a:xfrm>
            <a:off x="1080927" y="5262563"/>
            <a:ext cx="912203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kern="0" dirty="0" err="1">
                <a:solidFill>
                  <a:srgbClr val="1C3D62"/>
                </a:solidFill>
                <a:latin typeface="+mn-ea"/>
              </a:rPr>
              <a:t>딕셔너리이름</a:t>
            </a:r>
            <a:r>
              <a:rPr lang="ko-KR" altLang="en-US" b="1" kern="0" dirty="0">
                <a:solidFill>
                  <a:srgbClr val="1C3D62"/>
                </a:solidFill>
                <a:latin typeface="+mn-ea"/>
              </a:rPr>
              <a:t> 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= { </a:t>
            </a:r>
            <a:r>
              <a:rPr lang="en-US" altLang="ko-KR" b="1" kern="0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b="1" kern="0" dirty="0">
                <a:solidFill>
                  <a:srgbClr val="FF0000"/>
                </a:solidFill>
                <a:latin typeface="+mn-ea"/>
              </a:rPr>
              <a:t>키 </a:t>
            </a:r>
            <a:r>
              <a:rPr lang="en-US" altLang="ko-KR" b="1" kern="0" dirty="0">
                <a:solidFill>
                  <a:srgbClr val="FF0000"/>
                </a:solidFill>
                <a:latin typeface="+mn-ea"/>
              </a:rPr>
              <a:t>1]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 : [</a:t>
            </a:r>
            <a:r>
              <a:rPr lang="ko-KR" altLang="en-US" b="1" kern="0" dirty="0">
                <a:solidFill>
                  <a:srgbClr val="1C3D62"/>
                </a:solidFill>
                <a:latin typeface="+mn-ea"/>
              </a:rPr>
              <a:t>값 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1], ...}</a:t>
            </a:r>
            <a:endParaRPr lang="ko-KR" altLang="en-US" b="1" kern="0" dirty="0">
              <a:solidFill>
                <a:srgbClr val="1C3D6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15039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2AC55306-3674-4EAC-AE71-73E4A0AAD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469688"/>
              </p:ext>
            </p:extLst>
          </p:nvPr>
        </p:nvGraphicFramePr>
        <p:xfrm>
          <a:off x="974172" y="349135"/>
          <a:ext cx="9013371" cy="4088384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xmlns="" val="4124872055"/>
                    </a:ext>
                  </a:extLst>
                </a:gridCol>
              </a:tblGrid>
              <a:tr h="32195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부분집합과 상위집합 연산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2156515"/>
                  </a:ext>
                </a:extLst>
              </a:tr>
              <a:tr h="297147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 = {1, 2, 3, 4, 5}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s2 = {1, 2, 3</a:t>
                      </a:r>
                      <a:r>
                        <a:rPr lang="en-US" altLang="ko-KR" sz="14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s1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부분집합임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s3 = {1, 2, 6</a:t>
                      </a:r>
                      <a:r>
                        <a:rPr lang="en-US" altLang="ko-KR" sz="14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s1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부분집합이 아님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s2.issubset(s1)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s2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가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s1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부분집합인지를 묻는 메소드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s3.issubset(s1)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s3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s1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부분집합인지를 묻는 메소드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s1.issuperset(s2)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s1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s2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상위집합인지를 묻는 메소드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s1.issuperset(s3)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s1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s3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상위집합인지를 묻는 메소드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  <a:endParaRPr lang="en-US" altLang="ko-KR" sz="1400" kern="0" dirty="0">
                        <a:solidFill>
                          <a:schemeClr val="accent5"/>
                        </a:solidFill>
                        <a:latin typeface="+mn-lt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440888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2AC55306-3674-4EAC-AE71-73E4A0AAD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161334"/>
              </p:ext>
            </p:extLst>
          </p:nvPr>
        </p:nvGraphicFramePr>
        <p:xfrm>
          <a:off x="974172" y="4661917"/>
          <a:ext cx="9013371" cy="1797832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xmlns="" val="4124872055"/>
                    </a:ext>
                  </a:extLst>
                </a:gridCol>
              </a:tblGrid>
              <a:tr h="18692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/>
                        <a:t>: </a:t>
                      </a:r>
                      <a:r>
                        <a:rPr lang="ko-KR" altLang="en-US" sz="1400"/>
                        <a:t>두 집합의 서로소 연산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2156515"/>
                  </a:ext>
                </a:extLst>
              </a:tr>
              <a:tr h="14605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 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{1, 2, </a:t>
                      </a:r>
                      <a:r>
                        <a:rPr lang="en-US" altLang="ko-KR" sz="14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s2 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</a:t>
                      </a:r>
                      <a:r>
                        <a:rPr lang="en-US" altLang="ko-KR" sz="14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{10, 20, 30}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s1.isdisjoint(s2)      </a:t>
                      </a:r>
                      <a:r>
                        <a:rPr lang="en-US" altLang="ko-KR" sz="14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집합 </a:t>
                      </a:r>
                      <a:r>
                        <a:rPr lang="en-US" altLang="ko-KR" sz="14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s1</a:t>
                      </a:r>
                      <a:r>
                        <a:rPr lang="ko-KR" altLang="en-US" sz="14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</a:t>
                      </a:r>
                      <a:r>
                        <a:rPr lang="en-US" altLang="ko-KR" sz="14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s2</a:t>
                      </a:r>
                      <a:r>
                        <a:rPr lang="ko-KR" altLang="en-US" sz="14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과 서로소 인가 검사</a:t>
                      </a:r>
                      <a:endParaRPr lang="en-US" altLang="ko-KR" sz="1400" kern="0" spc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  <a:endParaRPr lang="en-US" altLang="ko-KR" sz="1400" kern="0" dirty="0">
                        <a:solidFill>
                          <a:schemeClr val="accent5"/>
                        </a:solidFill>
                        <a:latin typeface="+mn-lt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4408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1212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52ECC3D-8339-47F9-B823-D1D79A036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99" y="888379"/>
            <a:ext cx="8894684" cy="49482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80618" y="17456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495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6.11 </a:t>
            </a:r>
            <a:r>
              <a:rPr lang="ko-KR" altLang="en-US" dirty="0" err="1"/>
              <a:t>곱집합</a:t>
            </a:r>
            <a:r>
              <a:rPr lang="ko-KR" altLang="en-US" dirty="0"/>
              <a:t> 혹은 데카르트 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500" dirty="0"/>
                  <a:t>집합론에는 </a:t>
                </a:r>
                <a:r>
                  <a:rPr lang="ko-KR" altLang="en-US" sz="2500" b="1" dirty="0" err="1"/>
                  <a:t>곱집합</a:t>
                </a:r>
                <a:r>
                  <a:rPr lang="en-US" altLang="ko-KR" sz="2000" b="1" dirty="0">
                    <a:solidFill>
                      <a:schemeClr val="accent5"/>
                    </a:solidFill>
                  </a:rPr>
                  <a:t>product set</a:t>
                </a:r>
                <a:r>
                  <a:rPr lang="en-US" altLang="ko-KR" sz="2500" dirty="0"/>
                  <a:t>, </a:t>
                </a:r>
                <a:r>
                  <a:rPr lang="ko-KR" altLang="en-US" sz="2500" dirty="0"/>
                  <a:t>혹은 </a:t>
                </a:r>
                <a:r>
                  <a:rPr lang="ko-KR" altLang="en-US" sz="2500" b="1" dirty="0"/>
                  <a:t>데카르트 곱</a:t>
                </a:r>
                <a:r>
                  <a:rPr lang="en-US" altLang="ko-KR" sz="2000" b="1" dirty="0">
                    <a:solidFill>
                      <a:schemeClr val="accent5"/>
                    </a:solidFill>
                  </a:rPr>
                  <a:t>Cartesian product</a:t>
                </a:r>
                <a:r>
                  <a:rPr lang="ko-KR" altLang="en-US" sz="2500" dirty="0"/>
                  <a:t>이라는 개념이 있다</a:t>
                </a:r>
              </a:p>
              <a:p>
                <a:r>
                  <a:rPr lang="ko-KR" altLang="en-US" sz="2500" dirty="0" err="1"/>
                  <a:t>곱집합은</a:t>
                </a:r>
                <a:r>
                  <a:rPr lang="ko-KR" altLang="en-US" sz="2500" dirty="0"/>
                  <a:t> 데카르트 곱 </a:t>
                </a:r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/>
                      </a:rPr>
                      <m:t>𝐴</m:t>
                    </m:r>
                    <m:r>
                      <a:rPr lang="en-US" altLang="ko-KR" sz="25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sz="2500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ko-KR" altLang="en-US" sz="2500" dirty="0"/>
                  <a:t> </a:t>
                </a:r>
                <a:r>
                  <a:rPr lang="ko-KR" altLang="en-US" sz="2500" dirty="0" err="1"/>
                  <a:t>로</a:t>
                </a:r>
                <a:r>
                  <a:rPr lang="ko-KR" altLang="en-US" sz="2500" dirty="0"/>
                  <a:t> 표현</a:t>
                </a:r>
              </a:p>
              <a:p>
                <a:r>
                  <a:rPr lang="ko-KR" altLang="en-US" sz="2500" dirty="0"/>
                  <a:t>그 원소는 </a:t>
                </a:r>
                <a:r>
                  <a:rPr lang="en-US" altLang="ko-KR" sz="2500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500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ko-KR" sz="25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2500" b="0" i="1" smtClean="0">
                            <a:latin typeface="Cambria Math"/>
                          </a:rPr>
                          <m:t>𝑏</m:t>
                        </m:r>
                      </m:e>
                    </m:d>
                    <m:d>
                      <m:dPr>
                        <m:begChr m:val="|"/>
                        <m:endChr m:val=""/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500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ko-KR" sz="2500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</m:e>
                    </m:d>
                    <m:r>
                      <a:rPr lang="en-US" altLang="ko-KR" sz="2500" b="0" i="1" smtClean="0">
                        <a:latin typeface="Cambria Math"/>
                      </a:rPr>
                      <m:t> </m:t>
                    </m:r>
                    <m:r>
                      <a:rPr lang="en-US" altLang="ko-KR" sz="2500" b="0" i="1" smtClean="0">
                        <a:latin typeface="Cambria Math"/>
                      </a:rPr>
                      <m:t>𝐴</m:t>
                    </m:r>
                    <m:r>
                      <a:rPr lang="en-US" altLang="ko-KR" sz="2500" b="0" i="1" smtClean="0">
                        <a:latin typeface="Cambria Math"/>
                      </a:rPr>
                      <m:t>, </m:t>
                    </m:r>
                    <m:r>
                      <a:rPr lang="en-US" altLang="ko-KR" sz="2500" b="0" i="1" smtClean="0">
                        <a:latin typeface="Cambria Math"/>
                      </a:rPr>
                      <m:t>𝑏</m:t>
                    </m:r>
                    <m:r>
                      <a:rPr lang="en-US" altLang="ko-KR" sz="25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sz="2500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altLang="ko-KR" sz="2500" dirty="0"/>
                  <a:t>} </a:t>
                </a:r>
                <a:r>
                  <a:rPr lang="ko-KR" altLang="en-US" sz="2500" dirty="0"/>
                  <a:t>와 같이 집합 </a:t>
                </a:r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sz="2500" dirty="0"/>
                  <a:t> 의 모든 원소 </a:t>
                </a:r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/>
                      </a:rPr>
                      <m:t>𝑎</m:t>
                    </m:r>
                    <m:r>
                      <a:rPr lang="en-US" altLang="ko-KR" sz="25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sz="2500" dirty="0"/>
                  <a:t>와 집합 </a:t>
                </a:r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/>
                      </a:rPr>
                      <m:t>𝐵</m:t>
                    </m:r>
                    <m:r>
                      <a:rPr lang="en-US" altLang="ko-KR" sz="25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sz="2500" dirty="0"/>
                  <a:t>의 가능한 모든 원소</a:t>
                </a:r>
                <a14:m>
                  <m:oMath xmlns:m="http://schemas.openxmlformats.org/officeDocument/2006/math">
                    <m:r>
                      <a:rPr lang="en-US" altLang="ko-KR" sz="2500" b="0" i="0" smtClean="0">
                        <a:latin typeface="Cambria Math"/>
                      </a:rPr>
                      <m:t> </m:t>
                    </m:r>
                    <m:r>
                      <a:rPr lang="en-US" altLang="ko-KR" sz="25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ko-KR" altLang="en-US" sz="2500" dirty="0"/>
                  <a:t> 를 이용해 만들 수 있는 </a:t>
                </a:r>
                <a:r>
                  <a:rPr lang="ko-KR" altLang="en-US" sz="2500" dirty="0" err="1"/>
                  <a:t>튜플</a:t>
                </a:r>
                <a:r>
                  <a:rPr lang="ko-KR" altLang="en-US" sz="25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/>
                      </a:rPr>
                      <m:t>(</m:t>
                    </m:r>
                    <m:r>
                      <a:rPr lang="en-US" altLang="ko-KR" sz="2500" b="0" i="1" smtClean="0">
                        <a:latin typeface="Cambria Math"/>
                      </a:rPr>
                      <m:t>𝑎</m:t>
                    </m:r>
                    <m:r>
                      <a:rPr lang="en-US" altLang="ko-KR" sz="2500" b="0" i="1" smtClean="0">
                        <a:latin typeface="Cambria Math"/>
                      </a:rPr>
                      <m:t>,</m:t>
                    </m:r>
                    <m:r>
                      <a:rPr lang="en-US" altLang="ko-KR" sz="2500" b="0" i="1" smtClean="0">
                        <a:latin typeface="Cambria Math"/>
                      </a:rPr>
                      <m:t>𝑏</m:t>
                    </m:r>
                    <m:r>
                      <a:rPr lang="en-US" altLang="ko-KR" sz="25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2500" dirty="0"/>
                  <a:t>의 집합이 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70" t="-1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9BD436-CA55-4F25-8A66-EF26185D8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550" y="3847918"/>
            <a:ext cx="3887450" cy="2904064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838200" y="365125"/>
            <a:ext cx="1705495" cy="3408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/>
              <a:t>심화학습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377512"/>
              </p:ext>
            </p:extLst>
          </p:nvPr>
        </p:nvGraphicFramePr>
        <p:xfrm>
          <a:off x="7375929" y="4979465"/>
          <a:ext cx="3612342" cy="1105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114">
                  <a:extLst>
                    <a:ext uri="{9D8B030D-6E8A-4147-A177-3AD203B41FA5}">
                      <a16:colId xmlns:a16="http://schemas.microsoft.com/office/drawing/2014/main" xmlns="" val="2362466879"/>
                    </a:ext>
                  </a:extLst>
                </a:gridCol>
                <a:gridCol w="1204114">
                  <a:extLst>
                    <a:ext uri="{9D8B030D-6E8A-4147-A177-3AD203B41FA5}">
                      <a16:colId xmlns:a16="http://schemas.microsoft.com/office/drawing/2014/main" xmlns="" val="1206661445"/>
                    </a:ext>
                  </a:extLst>
                </a:gridCol>
                <a:gridCol w="1204114">
                  <a:extLst>
                    <a:ext uri="{9D8B030D-6E8A-4147-A177-3AD203B41FA5}">
                      <a16:colId xmlns:a16="http://schemas.microsoft.com/office/drawing/2014/main" xmlns="" val="3067298340"/>
                    </a:ext>
                  </a:extLst>
                </a:gridCol>
              </a:tblGrid>
              <a:tr h="36865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407996"/>
                  </a:ext>
                </a:extLst>
              </a:tr>
              <a:tr h="36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(1, 2)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(1, 4)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8904153"/>
                  </a:ext>
                </a:extLst>
              </a:tr>
              <a:tr h="36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(3, 2)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(3, 4)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302158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7689272" y="5228705"/>
            <a:ext cx="606829" cy="9482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609444" y="4887926"/>
            <a:ext cx="2297200" cy="5029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52501" y="623723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집합 </a:t>
            </a:r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970476" y="4919195"/>
            <a:ext cx="86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집합 </a:t>
            </a:r>
            <a:r>
              <a:rPr lang="en-US" altLang="ko-KR"/>
              <a:t>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448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C3D938E5-AAEE-4B30-B1F2-F6F597724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860136"/>
              </p:ext>
            </p:extLst>
          </p:nvPr>
        </p:nvGraphicFramePr>
        <p:xfrm>
          <a:off x="388861" y="320268"/>
          <a:ext cx="6812039" cy="5925298"/>
        </p:xfrm>
        <a:graphic>
          <a:graphicData uri="http://schemas.openxmlformats.org/drawingml/2006/table">
            <a:tbl>
              <a:tblPr/>
              <a:tblGrid>
                <a:gridCol w="6812039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7800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6-7 :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곱집합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함수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product_set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와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A, B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집합의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곱집합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640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product_set_test.py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4665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product_set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(set1, set2):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res = set()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set1: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j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set2: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res = res | {(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j)}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이중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루프를 이용한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곱집합</a:t>
                      </a:r>
                      <a:endParaRPr lang="ko-KR" altLang="en-US" sz="16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res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{1, 3}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집합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원소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 = {2, 4}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집합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원소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AxB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product_set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(A, B)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A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와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곱집합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AxB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 x B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가 아님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print('A =', A)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print('B =', B)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AxB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=',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AxB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A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와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곱집합을 출력함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23BBC321-F3DC-414E-BD75-A975F309B79C}"/>
              </a:ext>
            </a:extLst>
          </p:cNvPr>
          <p:cNvGrpSpPr/>
          <p:nvPr/>
        </p:nvGrpSpPr>
        <p:grpSpPr>
          <a:xfrm>
            <a:off x="7496002" y="1504981"/>
            <a:ext cx="4243007" cy="1696983"/>
            <a:chOff x="5261709" y="4001171"/>
            <a:chExt cx="6085243" cy="144041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A69A99EB-A65A-4C56-93F9-CE815BC75A10}"/>
                </a:ext>
              </a:extLst>
            </p:cNvPr>
            <p:cNvGrpSpPr/>
            <p:nvPr/>
          </p:nvGrpSpPr>
          <p:grpSpPr>
            <a:xfrm>
              <a:off x="5261709" y="4001171"/>
              <a:ext cx="6085243" cy="1419192"/>
              <a:chOff x="5586057" y="3914707"/>
              <a:chExt cx="6085243" cy="1419192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xmlns="" id="{6083AFC3-8314-4ECB-A7BB-EB99BB797366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997626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xmlns="" id="{DA358778-3A74-4F84-8084-02FB09FEB75D}"/>
                  </a:ext>
                </a:extLst>
              </p:cNvPr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60047579-39F9-4EF5-816C-EDADCA64EE6B}"/>
                </a:ext>
              </a:extLst>
            </p:cNvPr>
            <p:cNvSpPr/>
            <p:nvPr/>
          </p:nvSpPr>
          <p:spPr>
            <a:xfrm>
              <a:off x="5429571" y="4422737"/>
              <a:ext cx="5917381" cy="10188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 = {1, 3}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 = {2, 4}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AxB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{(1, 2), (3, 2), (3, 4), (1, 4)}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0576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C0F8777-61E8-4B48-AAF8-4AEAAF463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51" y="1602895"/>
            <a:ext cx="8943425" cy="403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60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곱집합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en-US" altLang="ko-KR" baseline="30000" dirty="0"/>
              <a:t>3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A x A x A </a:t>
            </a:r>
            <a:r>
              <a:rPr lang="ko-KR" altLang="en-US" dirty="0"/>
              <a:t>로 정의할 수 있다</a:t>
            </a:r>
            <a:endParaRPr lang="en-US" altLang="ko-KR" dirty="0"/>
          </a:p>
          <a:p>
            <a:r>
              <a:rPr lang="en-US" altLang="ko-KR" dirty="0"/>
              <a:t>A x A x A </a:t>
            </a:r>
            <a:r>
              <a:rPr lang="ko-KR" altLang="en-US" dirty="0"/>
              <a:t>는 다음과 같은 원소를 갖는다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위의 연산은 </a:t>
            </a:r>
            <a:r>
              <a:rPr lang="en-US" altLang="ko-KR" dirty="0" err="1"/>
              <a:t>product_set</a:t>
            </a:r>
            <a:r>
              <a:rPr lang="en-US" altLang="ko-KR" dirty="0"/>
              <a:t>() </a:t>
            </a:r>
            <a:r>
              <a:rPr lang="ko-KR" altLang="en-US" dirty="0"/>
              <a:t>함수를 반복하여 구현할 수 있다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717471" y="2804781"/>
            <a:ext cx="10636329" cy="1409772"/>
            <a:chOff x="717471" y="2804781"/>
            <a:chExt cx="10636329" cy="140977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7471" y="2804781"/>
              <a:ext cx="10636329" cy="140977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229601" y="2872023"/>
              <a:ext cx="968720" cy="446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300" dirty="0"/>
                <a:t>{1, 3}</a:t>
              </a:r>
              <a:endParaRPr lang="ko-KR" altLang="en-US" sz="23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01283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C3D938E5-AAEE-4B30-B1F2-F6F597724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383027"/>
              </p:ext>
            </p:extLst>
          </p:nvPr>
        </p:nvGraphicFramePr>
        <p:xfrm>
          <a:off x="198519" y="224444"/>
          <a:ext cx="7508055" cy="6402756"/>
        </p:xfrm>
        <a:graphic>
          <a:graphicData uri="http://schemas.openxmlformats.org/drawingml/2006/table">
            <a:tbl>
              <a:tblPr/>
              <a:tblGrid>
                <a:gridCol w="7508055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4082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6-8 : </a:t>
                      </a:r>
                      <a:r>
                        <a:rPr lang="ko-KR" altLang="en-US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곱집합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함수를 이용한 집합의 세제곱 연산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8603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8366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set_exponent.py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55922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product_set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(set1, set2) 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res = set()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set1: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j </a:t>
                      </a:r>
                      <a:r>
                        <a:rPr lang="en-US" altLang="ko-KR" sz="14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set2: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res = res | {(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j)}   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이중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루프를 이용한 </a:t>
                      </a:r>
                      <a:r>
                        <a:rPr lang="ko-KR" altLang="en-US" sz="14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곱집합</a:t>
                      </a:r>
                      <a:endParaRPr lang="ko-KR" altLang="en-US" sz="14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res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exp(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input_set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exponent)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# </a:t>
                      </a:r>
                      <a:r>
                        <a:rPr lang="en-US" altLang="ko-KR" sz="14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input_set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 대하여 거듭제곱을 수행하는 함수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inp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ut_set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# res</a:t>
                      </a:r>
                      <a:r>
                        <a:rPr lang="ko-KR" altLang="en-US" sz="1400" baseline="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초기화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_ </a:t>
                      </a:r>
                      <a:r>
                        <a:rPr lang="en-US" altLang="ko-KR" sz="14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range(exponent-1)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# (exponent-1)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만큼 반복해야 거듭제곱이 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res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product_set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(res,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input_set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return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res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{1, 3}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A3 = exp(A, 3)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집합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 대하여 거듭제곱을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회 수행함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print(A3)</a:t>
                      </a:r>
                      <a:endParaRPr lang="en-US" altLang="ko-KR" sz="14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23BBC321-F3DC-414E-BD75-A975F309B79C}"/>
              </a:ext>
            </a:extLst>
          </p:cNvPr>
          <p:cNvGrpSpPr/>
          <p:nvPr/>
        </p:nvGrpSpPr>
        <p:grpSpPr>
          <a:xfrm>
            <a:off x="7844840" y="2310937"/>
            <a:ext cx="4090452" cy="1770612"/>
            <a:chOff x="5261709" y="4063997"/>
            <a:chExt cx="6085243" cy="134716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A69A99EB-A65A-4C56-93F9-CE815BC75A10}"/>
                </a:ext>
              </a:extLst>
            </p:cNvPr>
            <p:cNvGrpSpPr/>
            <p:nvPr/>
          </p:nvGrpSpPr>
          <p:grpSpPr>
            <a:xfrm>
              <a:off x="5261709" y="4063997"/>
              <a:ext cx="6085243" cy="1347164"/>
              <a:chOff x="5586057" y="3977533"/>
              <a:chExt cx="6085243" cy="1347164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xmlns="" id="{6083AFC3-8314-4ECB-A7BB-EB99BB797366}"/>
                  </a:ext>
                </a:extLst>
              </p:cNvPr>
              <p:cNvSpPr/>
              <p:nvPr/>
            </p:nvSpPr>
            <p:spPr>
              <a:xfrm>
                <a:off x="5586057" y="4336274"/>
                <a:ext cx="6085243" cy="988423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xmlns="" id="{DA358778-3A74-4F84-8084-02FB09FEB75D}"/>
                  </a:ext>
                </a:extLst>
              </p:cNvPr>
              <p:cNvSpPr/>
              <p:nvPr/>
            </p:nvSpPr>
            <p:spPr>
              <a:xfrm>
                <a:off x="5586057" y="3977533"/>
                <a:ext cx="1490564" cy="350760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60047579-39F9-4EF5-816C-EDADCA64EE6B}"/>
                </a:ext>
              </a:extLst>
            </p:cNvPr>
            <p:cNvSpPr/>
            <p:nvPr/>
          </p:nvSpPr>
          <p:spPr>
            <a:xfrm>
              <a:off x="5534807" y="4422737"/>
              <a:ext cx="5539046" cy="8844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{((1, 1), 1), ((3, 1), 1), ((1, 3), 3), ((1, 1), 3), ((3, 3), 1), ((1, 3), 1), ((3, 1), 3</a:t>
              </a: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), ((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3, 3), 3)}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8799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C3D938E5-AAEE-4B30-B1F2-F6F597724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719273"/>
              </p:ext>
            </p:extLst>
          </p:nvPr>
        </p:nvGraphicFramePr>
        <p:xfrm>
          <a:off x="1322613" y="86127"/>
          <a:ext cx="9470571" cy="4731313"/>
        </p:xfrm>
        <a:graphic>
          <a:graphicData uri="http://schemas.openxmlformats.org/drawingml/2006/table">
            <a:tbl>
              <a:tblPr/>
              <a:tblGrid>
                <a:gridCol w="9470571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5444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6-9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주사위 두 번 던져 얻는 경우를 모두 구하기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9154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446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set_dice_twice.py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38563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product_set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(set1, set2) 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res = set()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set1: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j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set2: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res = res | {(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j)}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이중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루프를 이용한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곱집합</a:t>
                      </a:r>
                      <a:endParaRPr lang="ko-KR" altLang="en-US" sz="16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return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res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cases = { 1, 2, 3, 4, 5, 6 }   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주사위의 눈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en-US" altLang="ko-KR" sz="1600" baseline="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~ 6</a:t>
                      </a:r>
                      <a:r>
                        <a:rPr lang="ko-KR" altLang="en-US" sz="1600" baseline="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까지의 정수</a:t>
                      </a:r>
                      <a:endParaRPr lang="en-US" altLang="ko-KR" sz="16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cases_2times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product_set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(cases, cases)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cases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 대한 </a:t>
                      </a:r>
                      <a:r>
                        <a:rPr lang="en-US" altLang="ko-KR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product_set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구함</a:t>
                      </a: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print(cases_2times)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23BBC321-F3DC-414E-BD75-A975F309B79C}"/>
              </a:ext>
            </a:extLst>
          </p:cNvPr>
          <p:cNvGrpSpPr/>
          <p:nvPr/>
        </p:nvGrpSpPr>
        <p:grpSpPr>
          <a:xfrm>
            <a:off x="1322613" y="4954317"/>
            <a:ext cx="9475496" cy="1708802"/>
            <a:chOff x="5261709" y="4067707"/>
            <a:chExt cx="6085243" cy="187357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A69A99EB-A65A-4C56-93F9-CE815BC75A10}"/>
                </a:ext>
              </a:extLst>
            </p:cNvPr>
            <p:cNvGrpSpPr/>
            <p:nvPr/>
          </p:nvGrpSpPr>
          <p:grpSpPr>
            <a:xfrm>
              <a:off x="5261709" y="4067707"/>
              <a:ext cx="6085243" cy="1863257"/>
              <a:chOff x="5586057" y="3981243"/>
              <a:chExt cx="6085243" cy="1863257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xmlns="" id="{6083AFC3-8314-4ECB-A7BB-EB99BB797366}"/>
                  </a:ext>
                </a:extLst>
              </p:cNvPr>
              <p:cNvSpPr/>
              <p:nvPr/>
            </p:nvSpPr>
            <p:spPr>
              <a:xfrm>
                <a:off x="5586057" y="4394829"/>
                <a:ext cx="6085243" cy="1449671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xmlns="" id="{DA358778-3A74-4F84-8084-02FB09FEB75D}"/>
                  </a:ext>
                </a:extLst>
              </p:cNvPr>
              <p:cNvSpPr/>
              <p:nvPr/>
            </p:nvSpPr>
            <p:spPr>
              <a:xfrm>
                <a:off x="5586057" y="3981243"/>
                <a:ext cx="1113141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60047579-39F9-4EF5-816C-EDADCA64EE6B}"/>
                </a:ext>
              </a:extLst>
            </p:cNvPr>
            <p:cNvSpPr/>
            <p:nvPr/>
          </p:nvSpPr>
          <p:spPr>
            <a:xfrm>
              <a:off x="5415253" y="4422737"/>
              <a:ext cx="5802953" cy="1518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nn-NO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{(1, 3), (6, 6), (5, 6), (2, 1), (6, 2), (1, 6), (5, 1), (2, 5), (1, 2), (3, 3), (5, 5), </a:t>
              </a:r>
            </a:p>
            <a:p>
              <a:pPr>
                <a:lnSpc>
                  <a:spcPct val="150000"/>
                </a:lnSpc>
              </a:pPr>
              <a:r>
                <a:rPr lang="nn-NO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(4, 4), (6, 3), (1, 5), (3, 6), (2, 2), (3, 4), (4, 1), (1, 1), (6, 4), (3, 2), (2, 6), </a:t>
              </a:r>
            </a:p>
            <a:p>
              <a:pPr>
                <a:lnSpc>
                  <a:spcPct val="150000"/>
                </a:lnSpc>
              </a:pPr>
              <a:r>
                <a:rPr lang="nn-NO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(5, 4), (4, 5), (1, 4), (2, 3), (4, 2), (6, 5), (3, 5), (5, 3), (4, 6), (6, 1), (3, 1), </a:t>
              </a:r>
            </a:p>
            <a:p>
              <a:pPr>
                <a:lnSpc>
                  <a:spcPct val="150000"/>
                </a:lnSpc>
              </a:pPr>
              <a:r>
                <a:rPr lang="nn-NO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(4, 3), (5, 2), (2, 4)}</a:t>
              </a:r>
              <a:endParaRPr lang="ko-KR" altLang="en-US" sz="14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3187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1266" y="6572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/>
              <a:t>집합과</a:t>
            </a:r>
            <a:r>
              <a:rPr lang="en-US" altLang="ko-KR" dirty="0"/>
              <a:t> </a:t>
            </a:r>
            <a:r>
              <a:rPr lang="en-US" altLang="ko-KR" dirty="0" err="1"/>
              <a:t>리스트의</a:t>
            </a:r>
            <a:r>
              <a:rPr lang="en-US" altLang="ko-KR" dirty="0"/>
              <a:t> </a:t>
            </a:r>
            <a:r>
              <a:rPr lang="en-US" altLang="ko-KR" dirty="0" err="1"/>
              <a:t>가장</a:t>
            </a:r>
            <a:r>
              <a:rPr lang="en-US" altLang="ko-KR" dirty="0"/>
              <a:t> 큰 </a:t>
            </a:r>
            <a:r>
              <a:rPr lang="en-US" altLang="ko-KR" dirty="0" err="1"/>
              <a:t>차이는</a:t>
            </a:r>
            <a:r>
              <a:rPr lang="en-US" altLang="ko-KR" dirty="0"/>
              <a:t> </a:t>
            </a:r>
            <a:r>
              <a:rPr lang="en-US" altLang="ko-KR" dirty="0" err="1"/>
              <a:t>집합은</a:t>
            </a:r>
            <a:r>
              <a:rPr lang="en-US" altLang="ko-KR" dirty="0"/>
              <a:t> </a:t>
            </a:r>
            <a:r>
              <a:rPr lang="en-US" altLang="ko-KR" dirty="0" err="1"/>
              <a:t>중복된</a:t>
            </a:r>
            <a:r>
              <a:rPr lang="en-US" altLang="ko-KR" dirty="0"/>
              <a:t> </a:t>
            </a:r>
            <a:r>
              <a:rPr lang="en-US" altLang="ko-KR" dirty="0" err="1"/>
              <a:t>원소가</a:t>
            </a:r>
            <a:r>
              <a:rPr lang="en-US" altLang="ko-KR" dirty="0"/>
              <a:t> </a:t>
            </a:r>
            <a:r>
              <a:rPr lang="en-US" altLang="ko-KR" dirty="0" err="1"/>
              <a:t>없다는</a:t>
            </a:r>
            <a:r>
              <a:rPr lang="en-US" altLang="ko-KR" dirty="0"/>
              <a:t> 것</a:t>
            </a:r>
          </a:p>
          <a:p>
            <a:r>
              <a:rPr lang="ko-KR" altLang="en-US" dirty="0"/>
              <a:t>앞의 </a:t>
            </a:r>
            <a:r>
              <a:rPr lang="ko-KR" altLang="en-US" dirty="0" err="1"/>
              <a:t>대화창</a:t>
            </a:r>
            <a:r>
              <a:rPr lang="ko-KR" altLang="en-US" dirty="0"/>
              <a:t> 실습에서 주사위 두 눈의 합을 구하고 싶으면 </a:t>
            </a:r>
            <a:r>
              <a:rPr lang="ko-KR" altLang="en-US" dirty="0" err="1"/>
              <a:t>튜플의</a:t>
            </a:r>
            <a:r>
              <a:rPr lang="ko-KR" altLang="en-US" dirty="0"/>
              <a:t> 원소 합을 구하는 </a:t>
            </a:r>
            <a:r>
              <a:rPr lang="en-US" altLang="ko-KR" dirty="0"/>
              <a:t>sum(tuple)</a:t>
            </a:r>
            <a:r>
              <a:rPr lang="ko-KR" altLang="en-US"/>
              <a:t>을 사용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주사위를 </a:t>
            </a:r>
            <a:r>
              <a:rPr lang="en-US" altLang="ko-KR"/>
              <a:t>2</a:t>
            </a:r>
            <a:r>
              <a:rPr lang="ko-KR" altLang="en-US"/>
              <a:t>번 던져서 나온 모든 경우에 대해 눈의 합을 구해보자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F08EF6D-F0F3-49A7-9ED5-0661CF10D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311255"/>
              </p:ext>
            </p:extLst>
          </p:nvPr>
        </p:nvGraphicFramePr>
        <p:xfrm>
          <a:off x="821266" y="2354924"/>
          <a:ext cx="9013371" cy="1622781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xmlns="" val="4124872055"/>
                    </a:ext>
                  </a:extLst>
                </a:gridCol>
              </a:tblGrid>
              <a:tr h="203643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튜플</a:t>
                      </a:r>
                      <a:r>
                        <a:rPr lang="ko-KR" altLang="en-US" sz="1600" dirty="0"/>
                        <a:t> 데이터 요소의 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2156515"/>
                  </a:ext>
                </a:extLst>
              </a:tr>
              <a:tr h="12424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a_tuple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( 1, 2, 3, 4, 5 )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sum(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a_tuple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  <a:endParaRPr lang="en-US" altLang="ko-KR" sz="1600" kern="0" dirty="0">
                        <a:solidFill>
                          <a:schemeClr val="accent5"/>
                        </a:solidFill>
                        <a:latin typeface="+mn-lt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440888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A86793BF-31D8-44EF-B668-A1E27127B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972355"/>
              </p:ext>
            </p:extLst>
          </p:nvPr>
        </p:nvGraphicFramePr>
        <p:xfrm>
          <a:off x="821266" y="4968722"/>
          <a:ext cx="9013371" cy="632372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xmlns="" val="2690221415"/>
                    </a:ext>
                  </a:extLst>
                </a:gridCol>
              </a:tblGrid>
              <a:tr h="6323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sum(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tuple_element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for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tuple_element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cases_2times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6607266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21266" y="5601094"/>
            <a:ext cx="10515600" cy="1028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n-NO" altLang="ko-KR" sz="1400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{(1, 3), (6, 6), (5, 6), (2, 1), (6, 2), (1, 6), (5, 1), (2, 5), (1, 2), (3, 3), (5, 5), (4, 4), (6, 3), (1, 5), (3, 6), (2, 2), (3, 4), (4, 1), (1, 1), (6, 4), (3, 2), (2, 6), (5, 4), (4, 5), (1, 4), (2, 3), (4, 2), (6, 5), (3, 5), (5, 3), (4, 6), (6, 1), (3, 1), (4, 3), (5, 2), (2, 4)}</a:t>
            </a:r>
            <a:endParaRPr lang="ko-KR" altLang="en-US" sz="1400" kern="0" dirty="0">
              <a:solidFill>
                <a:schemeClr val="accent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8113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C3D938E5-AAEE-4B30-B1F2-F6F597724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542061"/>
              </p:ext>
            </p:extLst>
          </p:nvPr>
        </p:nvGraphicFramePr>
        <p:xfrm>
          <a:off x="198519" y="216131"/>
          <a:ext cx="7605154" cy="6481377"/>
        </p:xfrm>
        <a:graphic>
          <a:graphicData uri="http://schemas.openxmlformats.org/drawingml/2006/table">
            <a:tbl>
              <a:tblPr/>
              <a:tblGrid>
                <a:gridCol w="760515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8238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6-10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주사위 두 번 던져 나오는 모든 경우에 대해 눈의 합 구하기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1096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3376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set_dice_twice_sum.py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55542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product_set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(set1, set2) 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res = set()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in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set1: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   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j </a:t>
                      </a:r>
                      <a:r>
                        <a:rPr lang="en-US" altLang="ko-KR" sz="1600" b="1" i="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in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set2: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        res = res | {(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j)} </a:t>
                      </a:r>
                      <a:r>
                        <a:rPr lang="en-US" altLang="ko-KR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이중 </a:t>
                      </a:r>
                      <a:r>
                        <a:rPr lang="en-US" altLang="ko-KR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ko-KR" altLang="en-US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루프를 이용한 </a:t>
                      </a:r>
                      <a:r>
                        <a:rPr lang="ko-KR" altLang="en-US" sz="1600" kern="12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곱집합</a:t>
                      </a:r>
                      <a:endParaRPr lang="ko-KR" altLang="en-US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return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res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cases = { 1, 2, 3, 4, 5, 6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cases_2times =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product_set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(cases, cases)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sum_set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{ sum(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tup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 for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tup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cases_2times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print('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sum_set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=',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sum_set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sum_list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[ sum(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tup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 for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tup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cases_2times 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print('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sum_list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=',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sum_list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23BBC321-F3DC-414E-BD75-A975F309B79C}"/>
              </a:ext>
            </a:extLst>
          </p:cNvPr>
          <p:cNvGrpSpPr/>
          <p:nvPr/>
        </p:nvGrpSpPr>
        <p:grpSpPr>
          <a:xfrm>
            <a:off x="7803673" y="1587730"/>
            <a:ext cx="4256310" cy="2694776"/>
            <a:chOff x="5261709" y="4038698"/>
            <a:chExt cx="6085243" cy="20503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A69A99EB-A65A-4C56-93F9-CE815BC75A10}"/>
                </a:ext>
              </a:extLst>
            </p:cNvPr>
            <p:cNvGrpSpPr/>
            <p:nvPr/>
          </p:nvGrpSpPr>
          <p:grpSpPr>
            <a:xfrm>
              <a:off x="5261709" y="4038698"/>
              <a:ext cx="6085243" cy="2050311"/>
              <a:chOff x="5586057" y="3952234"/>
              <a:chExt cx="6085243" cy="2050311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xmlns="" id="{6083AFC3-8314-4ECB-A7BB-EB99BB797366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66627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xmlns="" id="{DA358778-3A74-4F84-8084-02FB09FEB75D}"/>
                  </a:ext>
                </a:extLst>
              </p:cNvPr>
              <p:cNvSpPr/>
              <p:nvPr/>
            </p:nvSpPr>
            <p:spPr>
              <a:xfrm>
                <a:off x="5586057" y="3952234"/>
                <a:ext cx="1490564" cy="376059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60047579-39F9-4EF5-816C-EDADCA64EE6B}"/>
                </a:ext>
              </a:extLst>
            </p:cNvPr>
            <p:cNvSpPr/>
            <p:nvPr/>
          </p:nvSpPr>
          <p:spPr>
            <a:xfrm>
              <a:off x="5261709" y="4422737"/>
              <a:ext cx="6085243" cy="1053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nn-NO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sum_set = {2, 3, 4, 5, 6, 7, 8, 9, 10, 11, 12}</a:t>
              </a:r>
            </a:p>
            <a:p>
              <a:pPr>
                <a:lnSpc>
                  <a:spcPct val="150000"/>
                </a:lnSpc>
              </a:pPr>
              <a:r>
                <a:rPr lang="nn-NO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sum_list = [4, 12, 11, 3, 8, 7, 6, 7, 3, 6, 10, 8, 9, 6, 9, 4, 7, 5, 2, 10, 5, 8, 9, 9</a:t>
              </a:r>
              <a:r>
                <a:rPr lang="nn-NO" altLang="ko-KR" sz="14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5</a:t>
              </a:r>
              <a:r>
                <a:rPr lang="nn-NO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5, 6, 11, 8, 8, 10, 7, 4, 7, 7, 6]</a:t>
              </a:r>
              <a:endParaRPr lang="ko-KR" altLang="en-US" sz="14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30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AF2C89ED-5CAB-4C59-94F0-AE2EB69E4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431919"/>
              </p:ext>
            </p:extLst>
          </p:nvPr>
        </p:nvGraphicFramePr>
        <p:xfrm>
          <a:off x="890326" y="2922221"/>
          <a:ext cx="8782053" cy="3198523"/>
        </p:xfrm>
        <a:graphic>
          <a:graphicData uri="http://schemas.openxmlformats.org/drawingml/2006/table">
            <a:tbl>
              <a:tblPr/>
              <a:tblGrid>
                <a:gridCol w="8782053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281943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person </a:t>
                      </a:r>
                      <a:r>
                        <a:rPr lang="ko-KR" altLang="en-US" sz="1600" dirty="0" err="1"/>
                        <a:t>딕셔너리의</a:t>
                      </a:r>
                      <a:r>
                        <a:rPr lang="ko-KR" altLang="en-US" sz="1600" dirty="0"/>
                        <a:t> 생성과 조회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81822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 = {'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26, 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: 82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person['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person['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26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person['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몸무게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7EE44D0-AFF4-4E55-9E2F-F68231F8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96" y="259303"/>
            <a:ext cx="8297514" cy="222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205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5AF21FCF-B6FE-4A4B-98D7-FBE7CB17E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965200"/>
              </p:ext>
            </p:extLst>
          </p:nvPr>
        </p:nvGraphicFramePr>
        <p:xfrm>
          <a:off x="774666" y="548129"/>
          <a:ext cx="9013371" cy="5496878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xmlns="" val="4124872055"/>
                    </a:ext>
                  </a:extLst>
                </a:gridCol>
              </a:tblGrid>
              <a:tr h="203643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주사위를 세 번 던져 얻는 모든 경우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2156515"/>
                  </a:ext>
                </a:extLst>
              </a:tr>
              <a:tr h="16643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product_set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(set1, set2) 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     res = set()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     </a:t>
                      </a:r>
                      <a:r>
                        <a:rPr lang="en-US" altLang="ko-KR" sz="14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set1: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         </a:t>
                      </a:r>
                      <a:r>
                        <a:rPr lang="en-US" altLang="ko-KR" sz="14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j </a:t>
                      </a:r>
                      <a:r>
                        <a:rPr lang="en-US" altLang="ko-KR" sz="14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set2: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             res = res | {(</a:t>
                      </a:r>
                      <a:r>
                        <a:rPr lang="en-US" altLang="ko-KR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i,j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)}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이중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루프를 이용한 </a:t>
                      </a:r>
                      <a:r>
                        <a:rPr lang="ko-KR" altLang="en-US" sz="14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곱집합</a:t>
                      </a:r>
                      <a:endParaRPr lang="ko-KR" altLang="en-US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     </a:t>
                      </a:r>
                      <a:r>
                        <a:rPr lang="en-US" altLang="ko-KR" sz="14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return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res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cases = { 1, 2, 3, 4, 5, 6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cases_2times = </a:t>
                      </a:r>
                      <a:r>
                        <a:rPr lang="en-US" altLang="ko-KR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product_set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(cases, cases)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cases_3times = </a:t>
                      </a:r>
                      <a:r>
                        <a:rPr lang="en-US" altLang="ko-KR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product_set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(cases, cases_2times)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cases_3times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{(1, (1, 1)), (1, (1, 2)), (1, (1, 3)), (1, (1, 4)), (1, (1, 5)), (1, (1, 6)), (1, (2, 1)), (1, (2, 2)), (1, (2, 3)), (1, (2, 4)), (1, (2, 5)), (1, (2, 6)), (1, (3, 1)), ...</a:t>
                      </a:r>
                      <a:r>
                        <a:rPr lang="ko-KR" altLang="en-US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중간 생략</a:t>
                      </a: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...,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(6, (5, 3)), (6, (5, 4)), (6, (5, 5)), (6, (5, 6)), (6, (6, 1)), (6, (6, 2)), (6, (6, 3)), (6,</a:t>
                      </a:r>
                      <a:r>
                        <a:rPr lang="en-US" altLang="ko-KR" sz="1400" kern="0" spc="0" baseline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(6, 4)), (6, (6, 5)), (6, (6, 6))}</a:t>
                      </a:r>
                      <a:endParaRPr lang="en-US" altLang="ko-KR" sz="1400" kern="0" dirty="0">
                        <a:solidFill>
                          <a:schemeClr val="accent5"/>
                        </a:solidFill>
                        <a:latin typeface="+mn-lt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4408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9570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7400" y="640292"/>
            <a:ext cx="10515600" cy="4351338"/>
          </a:xfrm>
        </p:spPr>
        <p:txBody>
          <a:bodyPr/>
          <a:lstStyle/>
          <a:p>
            <a:r>
              <a:rPr lang="ko-KR" altLang="en-US"/>
              <a:t>위의 </a:t>
            </a:r>
            <a:r>
              <a:rPr lang="en-US" altLang="ko-KR"/>
              <a:t>6*6*6=216</a:t>
            </a:r>
            <a:r>
              <a:rPr lang="ko-KR" altLang="en-US" dirty="0"/>
              <a:t>가지 경우들은 </a:t>
            </a:r>
            <a:r>
              <a:rPr lang="ko-KR" altLang="en-US" dirty="0" err="1"/>
              <a:t>튜플</a:t>
            </a:r>
            <a:r>
              <a:rPr lang="ko-KR" altLang="en-US" dirty="0"/>
              <a:t> 안에 다시 </a:t>
            </a:r>
            <a:r>
              <a:rPr lang="ko-KR" altLang="en-US" dirty="0" err="1"/>
              <a:t>튜플이</a:t>
            </a:r>
            <a:r>
              <a:rPr lang="ko-KR" altLang="en-US" dirty="0"/>
              <a:t> 있는 형태로 </a:t>
            </a:r>
            <a:r>
              <a:rPr lang="en-US" altLang="ko-KR" dirty="0"/>
              <a:t>(a, </a:t>
            </a:r>
            <a:r>
              <a:rPr lang="en-US" altLang="ko-KR" b="1" dirty="0">
                <a:solidFill>
                  <a:schemeClr val="accent5"/>
                </a:solidFill>
              </a:rPr>
              <a:t>(b, c)</a:t>
            </a:r>
            <a:r>
              <a:rPr lang="en-US" altLang="ko-KR" dirty="0"/>
              <a:t>)</a:t>
            </a:r>
            <a:r>
              <a:rPr lang="ko-KR" altLang="en-US" dirty="0"/>
              <a:t>의 모양을 가지고 있음</a:t>
            </a:r>
            <a:endParaRPr lang="en-US" altLang="ko-KR" dirty="0"/>
          </a:p>
          <a:p>
            <a:r>
              <a:rPr lang="ko-KR" altLang="en-US" dirty="0"/>
              <a:t>이러한 형태의 </a:t>
            </a:r>
            <a:r>
              <a:rPr lang="ko-KR" altLang="en-US" dirty="0" err="1"/>
              <a:t>튜플은</a:t>
            </a:r>
            <a:r>
              <a:rPr lang="ko-KR" altLang="en-US" dirty="0"/>
              <a:t> </a:t>
            </a:r>
            <a:r>
              <a:rPr lang="ko-KR" altLang="en-US"/>
              <a:t>단순히 </a:t>
            </a:r>
            <a:r>
              <a:rPr lang="en-US" altLang="ko-KR"/>
              <a:t>sum() </a:t>
            </a:r>
            <a:r>
              <a:rPr lang="ko-KR" altLang="en-US" dirty="0"/>
              <a:t>함수를 불러 원소의 합을 구하려고 할 경우 오류가 발생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7BFBE9A9-69E6-423F-BA74-D3DC2953B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43190"/>
              </p:ext>
            </p:extLst>
          </p:nvPr>
        </p:nvGraphicFramePr>
        <p:xfrm>
          <a:off x="787400" y="3412374"/>
          <a:ext cx="9013371" cy="1930136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xmlns="" val="4124872055"/>
                    </a:ext>
                  </a:extLst>
                </a:gridCol>
              </a:tblGrid>
              <a:tr h="189181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중첩 </a:t>
                      </a:r>
                      <a:r>
                        <a:rPr lang="ko-KR" altLang="en-US" sz="1600" dirty="0" err="1"/>
                        <a:t>튜플의</a:t>
                      </a:r>
                      <a:r>
                        <a:rPr lang="ko-KR" altLang="en-US" sz="1600" dirty="0"/>
                        <a:t> 원소에 </a:t>
                      </a:r>
                      <a:r>
                        <a:rPr lang="en-US" altLang="ko-KR" sz="1600" dirty="0"/>
                        <a:t>sum</a:t>
                      </a:r>
                      <a:r>
                        <a:rPr lang="ko-KR" altLang="en-US" sz="1600" dirty="0"/>
                        <a:t>을 사용할 경우에 발생하는 오류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2156515"/>
                  </a:ext>
                </a:extLst>
              </a:tr>
              <a:tr h="15498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sums = [sum(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cases_3times]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TypeError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unsupported operand type(s) for +: 'int' and 'tuple'</a:t>
                      </a:r>
                      <a:endParaRPr lang="en-US" altLang="ko-KR" sz="1600" kern="0" dirty="0">
                        <a:solidFill>
                          <a:srgbClr val="FF0000"/>
                        </a:solidFill>
                        <a:latin typeface="+mn-lt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4408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4768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7400" y="1131359"/>
            <a:ext cx="10515600" cy="4351338"/>
          </a:xfrm>
        </p:spPr>
        <p:txBody>
          <a:bodyPr/>
          <a:lstStyle/>
          <a:p>
            <a:r>
              <a:rPr lang="ko-KR" altLang="en-US" dirty="0"/>
              <a:t>중첩된 </a:t>
            </a:r>
            <a:r>
              <a:rPr lang="ko-KR" altLang="en-US" dirty="0" err="1"/>
              <a:t>튜플</a:t>
            </a:r>
            <a:r>
              <a:rPr lang="ko-KR" altLang="en-US" dirty="0"/>
              <a:t> 구조를 가지고 있을 경우 재귀호출을 이용</a:t>
            </a:r>
          </a:p>
          <a:p>
            <a:r>
              <a:rPr lang="ko-KR" altLang="en-US" dirty="0" err="1"/>
              <a:t>튜플</a:t>
            </a:r>
            <a:r>
              <a:rPr lang="ko-KR" altLang="en-US" dirty="0"/>
              <a:t> 합을 구하는 함수는 각각의 원소에 계속해서 호출해 주고</a:t>
            </a:r>
            <a:r>
              <a:rPr lang="en-US" altLang="ko-KR" dirty="0"/>
              <a:t>, </a:t>
            </a:r>
            <a:r>
              <a:rPr lang="ko-KR" altLang="en-US" dirty="0" err="1"/>
              <a:t>튜플이</a:t>
            </a:r>
            <a:r>
              <a:rPr lang="ko-KR" altLang="en-US" dirty="0"/>
              <a:t> 더 이상 원소를 가지지 않는 부동소수점이나 정수가 될 경우에 그 값을 리턴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206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C3D938E5-AAEE-4B30-B1F2-F6F597724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01092"/>
              </p:ext>
            </p:extLst>
          </p:nvPr>
        </p:nvGraphicFramePr>
        <p:xfrm>
          <a:off x="100838" y="0"/>
          <a:ext cx="6301740" cy="6829394"/>
        </p:xfrm>
        <a:graphic>
          <a:graphicData uri="http://schemas.openxmlformats.org/drawingml/2006/table">
            <a:tbl>
              <a:tblPr/>
              <a:tblGrid>
                <a:gridCol w="6301740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4913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6-11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주사위를 세 번 던져 나오는 모든 수의 합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8504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2016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set_dice_triple.py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599708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tuple_sum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en-US" altLang="ko-KR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# </a:t>
                      </a:r>
                      <a:r>
                        <a:rPr lang="en-US" altLang="ko-KR" sz="12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</a:t>
                      </a:r>
                      <a:r>
                        <a:rPr lang="ko-KR" altLang="en-US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내의 모든 항목의 합을 구하는 함수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isinstance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int) </a:t>
                      </a:r>
                      <a:r>
                        <a:rPr lang="en-US" altLang="ko-KR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# </a:t>
                      </a:r>
                      <a:r>
                        <a:rPr lang="en-US" altLang="ko-KR" sz="12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</a:t>
                      </a:r>
                      <a:r>
                        <a:rPr lang="ko-KR" altLang="en-US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가 </a:t>
                      </a:r>
                      <a:r>
                        <a:rPr lang="en-US" altLang="ko-KR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 </a:t>
                      </a:r>
                      <a:r>
                        <a:rPr lang="ko-KR" altLang="en-US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형이면 </a:t>
                      </a:r>
                      <a:r>
                        <a:rPr lang="en-US" altLang="ko-KR" sz="12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</a:t>
                      </a:r>
                      <a:r>
                        <a:rPr lang="ko-KR" altLang="en-US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반환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</a:t>
                      </a:r>
                      <a:endParaRPr lang="en-US" altLang="ko-KR" sz="12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accum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element </a:t>
                      </a:r>
                      <a:r>
                        <a:rPr lang="en-US" altLang="ko-KR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: </a:t>
                      </a:r>
                      <a:r>
                        <a:rPr lang="en-US" altLang="ko-KR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2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</a:t>
                      </a:r>
                      <a:r>
                        <a:rPr lang="ko-KR" altLang="en-US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내의 모든 항목을 조회함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accum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+=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tuple_sum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(element) </a:t>
                      </a:r>
                      <a:r>
                        <a:rPr lang="en-US" altLang="ko-KR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항목의 합을 구하기 위한 재귀적 호출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accum</a:t>
                      </a:r>
                      <a:endParaRPr lang="en-US" altLang="ko-KR" sz="12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product_set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(set1, set2) 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res = set()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set1: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j </a:t>
                      </a:r>
                      <a:r>
                        <a:rPr lang="en-US" altLang="ko-KR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set2: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res = res | {(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j)} </a:t>
                      </a:r>
                      <a:r>
                        <a:rPr lang="en-US" altLang="ko-KR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이중 </a:t>
                      </a:r>
                      <a:r>
                        <a:rPr lang="en-US" altLang="ko-KR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ko-KR" altLang="en-US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루프를 이용한 </a:t>
                      </a:r>
                      <a:r>
                        <a:rPr lang="ko-KR" altLang="en-US" sz="12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곱집합</a:t>
                      </a:r>
                      <a:endParaRPr lang="ko-KR" altLang="en-US" sz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res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cases = { 1, 2, 3, 4, 5, 6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cases_2times =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product_set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(cases, cases)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cases_3times =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product_set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(cases, cases_2times)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sums = [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tuple_sum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en-US" altLang="ko-KR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cases_3times]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print(sums) </a:t>
                      </a:r>
                      <a:r>
                        <a:rPr lang="en-US" altLang="ko-KR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2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tup</a:t>
                      </a:r>
                      <a:r>
                        <a:rPr lang="ko-KR" altLang="en-US" sz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내의 모든 항목의 합을 리스트로 출력</a:t>
                      </a:r>
                      <a:endParaRPr lang="en-US" altLang="ko-KR" sz="12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23BBC321-F3DC-414E-BD75-A975F309B79C}"/>
              </a:ext>
            </a:extLst>
          </p:cNvPr>
          <p:cNvGrpSpPr/>
          <p:nvPr/>
        </p:nvGrpSpPr>
        <p:grpSpPr>
          <a:xfrm>
            <a:off x="7903029" y="1583870"/>
            <a:ext cx="4090452" cy="4184232"/>
            <a:chOff x="5261709" y="4152325"/>
            <a:chExt cx="6085243" cy="193668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A69A99EB-A65A-4C56-93F9-CE815BC75A10}"/>
                </a:ext>
              </a:extLst>
            </p:cNvPr>
            <p:cNvGrpSpPr/>
            <p:nvPr/>
          </p:nvGrpSpPr>
          <p:grpSpPr>
            <a:xfrm>
              <a:off x="5261709" y="4152325"/>
              <a:ext cx="6085243" cy="1936684"/>
              <a:chOff x="5586057" y="4065861"/>
              <a:chExt cx="6085243" cy="1936684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xmlns="" id="{6083AFC3-8314-4ECB-A7BB-EB99BB797366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66627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xmlns="" id="{DA358778-3A74-4F84-8084-02FB09FEB75D}"/>
                  </a:ext>
                </a:extLst>
              </p:cNvPr>
              <p:cNvSpPr/>
              <p:nvPr/>
            </p:nvSpPr>
            <p:spPr>
              <a:xfrm>
                <a:off x="5586057" y="4065861"/>
                <a:ext cx="1490564" cy="262432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60047579-39F9-4EF5-816C-EDADCA64EE6B}"/>
                </a:ext>
              </a:extLst>
            </p:cNvPr>
            <p:cNvSpPr/>
            <p:nvPr/>
          </p:nvSpPr>
          <p:spPr>
            <a:xfrm>
              <a:off x="5534807" y="4422737"/>
              <a:ext cx="5539046" cy="14103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[12, 5, 8, 9, 9, 10, 10, 12, 14, 10, 6, 8, 9, 6, 9, 10, 15, 10, 13, 13, 7, 13, 10, 7, 8</a:t>
              </a: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, 12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, 9, 13, 7, 14, 7, 6, 10, 8, 5, 12, 13, 9, 10, 11, 11, 9, 14, 11, 12, 12, ...</a:t>
              </a:r>
              <a:r>
                <a:rPr lang="ko-KR" altLang="en-US" sz="1600" kern="0">
                  <a:solidFill>
                    <a:schemeClr val="accent5"/>
                  </a:solidFill>
                  <a:ea typeface="D2Coding"/>
                </a:rPr>
                <a:t>중간 생략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..., 9, 10, 12, 13, 11, 10, 11, 9, 11, 8, 12, 12, 11, 11, 8, 11, 17, 9, 14, 11, 10, 8</a:t>
              </a: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, 7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, 8, 11, 12, 11, 13, 13, 3, 12, 14, 8, 7]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57822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F85102E-B01C-45AD-BB6E-3AB6C11D2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03" y="0"/>
            <a:ext cx="7055303" cy="67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351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ABB2503-A557-45C3-9034-A55F781AD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56" y="198725"/>
            <a:ext cx="5853287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01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6.12 zip() </a:t>
            </a:r>
            <a:r>
              <a:rPr lang="ko-KR" altLang="en-US" dirty="0"/>
              <a:t>함수를 이용한 집적화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딕셔너리</a:t>
            </a:r>
            <a:r>
              <a:rPr lang="en-US" altLang="ko-KR" dirty="0"/>
              <a:t>, </a:t>
            </a:r>
            <a:r>
              <a:rPr lang="ko-KR" altLang="en-US" dirty="0"/>
              <a:t>집합</a:t>
            </a:r>
            <a:r>
              <a:rPr lang="en-US" altLang="ko-KR" dirty="0"/>
              <a:t>, </a:t>
            </a:r>
            <a:r>
              <a:rPr lang="ko-KR" altLang="en-US" dirty="0" err="1"/>
              <a:t>튜플과</a:t>
            </a:r>
            <a:r>
              <a:rPr lang="ko-KR" altLang="en-US" dirty="0"/>
              <a:t> 같은 </a:t>
            </a:r>
            <a:r>
              <a:rPr lang="ko-KR" altLang="en-US" dirty="0" err="1"/>
              <a:t>자료형을</a:t>
            </a:r>
            <a:r>
              <a:rPr lang="ko-KR" altLang="en-US" dirty="0"/>
              <a:t> </a:t>
            </a:r>
            <a:r>
              <a:rPr lang="ko-KR" altLang="en-US" b="1" dirty="0"/>
              <a:t>반복가능</a:t>
            </a:r>
            <a:r>
              <a:rPr lang="en-US" altLang="ko-KR" sz="2000" b="1" dirty="0" err="1">
                <a:solidFill>
                  <a:schemeClr val="accent5"/>
                </a:solidFill>
              </a:rPr>
              <a:t>iterable</a:t>
            </a:r>
            <a:r>
              <a:rPr lang="en-US" altLang="ko-KR" b="1" dirty="0"/>
              <a:t> </a:t>
            </a:r>
            <a:r>
              <a:rPr lang="ko-KR" altLang="en-US" dirty="0" err="1"/>
              <a:t>자료형이라고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반복가능 </a:t>
            </a:r>
            <a:r>
              <a:rPr lang="ko-KR" altLang="en-US" dirty="0" err="1"/>
              <a:t>자료형</a:t>
            </a:r>
            <a:r>
              <a:rPr lang="ko-KR" altLang="en-US" dirty="0"/>
              <a:t> 여러 개를 넘겨주면</a:t>
            </a:r>
            <a:r>
              <a:rPr lang="en-US" altLang="ko-KR" dirty="0"/>
              <a:t>, </a:t>
            </a:r>
            <a:r>
              <a:rPr lang="ko-KR" altLang="en-US" dirty="0"/>
              <a:t>이들을 </a:t>
            </a:r>
            <a:r>
              <a:rPr lang="ko-KR" altLang="en-US" dirty="0">
                <a:solidFill>
                  <a:srgbClr val="FF0000"/>
                </a:solidFill>
              </a:rPr>
              <a:t>합쳐서</a:t>
            </a:r>
            <a:r>
              <a:rPr lang="ko-KR" altLang="en-US" dirty="0"/>
              <a:t> </a:t>
            </a:r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ko-KR" altLang="en-US" b="1" dirty="0"/>
              <a:t>반복자</a:t>
            </a:r>
            <a:r>
              <a:rPr lang="en-US" altLang="ko-KR" sz="2000" b="1" dirty="0">
                <a:solidFill>
                  <a:schemeClr val="accent5"/>
                </a:solidFill>
              </a:rPr>
              <a:t>iterator</a:t>
            </a:r>
            <a:r>
              <a:rPr lang="ko-KR" altLang="en-US" dirty="0"/>
              <a:t>를 반환하는 함수가 </a:t>
            </a:r>
            <a:r>
              <a:rPr lang="en-US" altLang="ko-KR" dirty="0"/>
              <a:t>zip() </a:t>
            </a:r>
            <a:r>
              <a:rPr lang="ko-KR" altLang="en-US" dirty="0"/>
              <a:t>함수이다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zip() </a:t>
            </a:r>
            <a:r>
              <a:rPr lang="ko-KR" altLang="en-US" dirty="0"/>
              <a:t>함수는 다음과 같이 여러 개의 반복가능 </a:t>
            </a:r>
            <a:r>
              <a:rPr lang="ko-KR" altLang="en-US" dirty="0" err="1"/>
              <a:t>자료형을</a:t>
            </a:r>
            <a:r>
              <a:rPr lang="ko-KR" altLang="en-US" dirty="0"/>
              <a:t> 받을 수 있다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ko-KR" altLang="en-US" b="1" dirty="0"/>
              <a:t>집적화</a:t>
            </a:r>
            <a:r>
              <a:rPr lang="en-US" altLang="ko-KR" sz="2000" b="1" dirty="0">
                <a:solidFill>
                  <a:schemeClr val="accent5"/>
                </a:solidFill>
              </a:rPr>
              <a:t>aggregation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5" name="직사각형 32">
            <a:extLst>
              <a:ext uri="{FF2B5EF4-FFF2-40B4-BE49-F238E27FC236}">
                <a16:creationId xmlns:a16="http://schemas.microsoft.com/office/drawing/2014/main" xmlns="" id="{FF0C7E2E-2BF5-4028-8880-F9710ABB88CF}"/>
              </a:ext>
            </a:extLst>
          </p:cNvPr>
          <p:cNvSpPr/>
          <p:nvPr/>
        </p:nvSpPr>
        <p:spPr>
          <a:xfrm>
            <a:off x="1085230" y="5187043"/>
            <a:ext cx="10021540" cy="541867"/>
          </a:xfrm>
          <a:prstGeom prst="roundRect">
            <a:avLst>
              <a:gd name="adj" fmla="val 2291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3874CF0-BD69-4252-886D-8CA38EB25819}"/>
              </a:ext>
            </a:extLst>
          </p:cNvPr>
          <p:cNvSpPr/>
          <p:nvPr/>
        </p:nvSpPr>
        <p:spPr>
          <a:xfrm>
            <a:off x="1225211" y="5187043"/>
            <a:ext cx="912203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zip(*</a:t>
            </a:r>
            <a:r>
              <a:rPr lang="en-US" altLang="ko-KR" b="1" kern="0" dirty="0" err="1">
                <a:solidFill>
                  <a:srgbClr val="1C3D62"/>
                </a:solidFill>
                <a:latin typeface="+mn-ea"/>
              </a:rPr>
              <a:t>iterables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)</a:t>
            </a:r>
            <a:endParaRPr lang="ko-KR" altLang="en-US" b="1" kern="0" dirty="0">
              <a:solidFill>
                <a:srgbClr val="1C3D62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38200" y="365125"/>
            <a:ext cx="1705495" cy="3408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/>
              <a:t>심화학습</a:t>
            </a:r>
          </a:p>
        </p:txBody>
      </p:sp>
    </p:spTree>
    <p:extLst>
      <p:ext uri="{BB962C8B-B14F-4D97-AF65-F5344CB8AC3E}">
        <p14:creationId xmlns:p14="http://schemas.microsoft.com/office/powerpoint/2010/main" val="29910852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028" y="178858"/>
            <a:ext cx="10515600" cy="4351338"/>
          </a:xfrm>
        </p:spPr>
        <p:txBody>
          <a:bodyPr/>
          <a:lstStyle/>
          <a:p>
            <a:r>
              <a:rPr lang="en-US" altLang="ko-KR" dirty="0" err="1"/>
              <a:t>인자가</a:t>
            </a:r>
            <a:r>
              <a:rPr lang="en-US" altLang="ko-KR" dirty="0"/>
              <a:t> </a:t>
            </a:r>
            <a:r>
              <a:rPr lang="en-US" altLang="ko-KR" dirty="0" err="1"/>
              <a:t>전달되지</a:t>
            </a:r>
            <a:r>
              <a:rPr lang="en-US" altLang="ko-KR" dirty="0"/>
              <a:t> </a:t>
            </a:r>
            <a:r>
              <a:rPr lang="en-US" altLang="ko-KR" dirty="0" err="1"/>
              <a:t>않으면</a:t>
            </a:r>
            <a:r>
              <a:rPr lang="en-US" altLang="ko-KR" dirty="0"/>
              <a:t>, zip() </a:t>
            </a:r>
            <a:r>
              <a:rPr lang="en-US" altLang="ko-KR" dirty="0" err="1"/>
              <a:t>함수는</a:t>
            </a:r>
            <a:r>
              <a:rPr lang="en-US" altLang="ko-KR" dirty="0"/>
              <a:t> </a:t>
            </a:r>
            <a:r>
              <a:rPr lang="en-US" altLang="ko-KR" dirty="0" err="1"/>
              <a:t>공백</a:t>
            </a:r>
            <a:r>
              <a:rPr lang="en-US" altLang="ko-KR" dirty="0"/>
              <a:t> </a:t>
            </a:r>
            <a:r>
              <a:rPr lang="en-US" altLang="ko-KR" dirty="0" err="1"/>
              <a:t>반복자를</a:t>
            </a:r>
            <a:r>
              <a:rPr lang="en-US" altLang="ko-KR" dirty="0"/>
              <a:t> </a:t>
            </a:r>
            <a:r>
              <a:rPr lang="en-US" altLang="ko-KR" dirty="0" err="1"/>
              <a:t>반환</a:t>
            </a:r>
            <a:endParaRPr lang="en-US" altLang="ko-KR" dirty="0"/>
          </a:p>
          <a:p>
            <a:r>
              <a:rPr lang="ko-KR" altLang="en-US" dirty="0"/>
              <a:t>하나의 반복가능 </a:t>
            </a:r>
            <a:r>
              <a:rPr lang="ko-KR" altLang="en-US" dirty="0" err="1"/>
              <a:t>자료형</a:t>
            </a:r>
            <a:r>
              <a:rPr lang="ko-KR" altLang="en-US" dirty="0"/>
              <a:t> 인자가 들어올 경우 </a:t>
            </a:r>
            <a:r>
              <a:rPr lang="en-US" altLang="ko-KR" dirty="0"/>
              <a:t>zip() </a:t>
            </a:r>
            <a:r>
              <a:rPr lang="ko-KR" altLang="en-US" dirty="0"/>
              <a:t>함수는 하나의 </a:t>
            </a:r>
            <a:r>
              <a:rPr lang="ko-KR" altLang="en-US" dirty="0" err="1"/>
              <a:t>튜플에</a:t>
            </a:r>
            <a:r>
              <a:rPr lang="ko-KR" altLang="en-US" dirty="0"/>
              <a:t> 대한 반복자를 반환</a:t>
            </a:r>
          </a:p>
          <a:p>
            <a:r>
              <a:rPr lang="ko-KR" altLang="en-US" dirty="0"/>
              <a:t>이 </a:t>
            </a:r>
            <a:r>
              <a:rPr lang="ko-KR" altLang="en-US" dirty="0" err="1"/>
              <a:t>튜플의</a:t>
            </a:r>
            <a:r>
              <a:rPr lang="ko-KR" altLang="en-US" dirty="0"/>
              <a:t> 각 원소는 인자로 넘어온 데이터에서 얻어진 값 하나씩이 전달됨</a:t>
            </a:r>
          </a:p>
          <a:p>
            <a:r>
              <a:rPr lang="ko-KR" altLang="en-US" dirty="0"/>
              <a:t>다수의 반복가능 </a:t>
            </a:r>
            <a:r>
              <a:rPr lang="ko-KR" altLang="en-US" dirty="0" err="1"/>
              <a:t>자료형</a:t>
            </a:r>
            <a:r>
              <a:rPr lang="ko-KR" altLang="en-US" dirty="0"/>
              <a:t> 인자 </a:t>
            </a:r>
            <a:r>
              <a:rPr lang="en-US" altLang="ko-KR" dirty="0"/>
              <a:t>n </a:t>
            </a:r>
            <a:r>
              <a:rPr lang="ko-KR" altLang="en-US" dirty="0"/>
              <a:t>개가 들어오면 </a:t>
            </a:r>
            <a:r>
              <a:rPr lang="ko-KR" altLang="en-US" dirty="0" err="1"/>
              <a:t>튜플</a:t>
            </a:r>
            <a:r>
              <a:rPr lang="ko-KR" altLang="en-US" dirty="0"/>
              <a:t> 반복자는 인자의 수인 </a:t>
            </a:r>
            <a:r>
              <a:rPr lang="en-US" altLang="ko-KR" dirty="0"/>
              <a:t>n </a:t>
            </a:r>
            <a:r>
              <a:rPr lang="ko-KR" altLang="en-US" dirty="0"/>
              <a:t>개 만큼의 </a:t>
            </a:r>
            <a:r>
              <a:rPr lang="ko-KR" altLang="en-US" dirty="0" err="1"/>
              <a:t>튜플을</a:t>
            </a:r>
            <a:r>
              <a:rPr lang="ko-KR" altLang="en-US" dirty="0"/>
              <a:t> 원소로 가진 </a:t>
            </a:r>
            <a:r>
              <a:rPr lang="ko-KR" altLang="en-US" dirty="0" err="1"/>
              <a:t>튜플</a:t>
            </a:r>
            <a:r>
              <a:rPr lang="ko-KR" altLang="en-US" dirty="0"/>
              <a:t> 반복자가 됨</a:t>
            </a:r>
            <a:endParaRPr lang="en-US" altLang="ko-KR" dirty="0"/>
          </a:p>
          <a:p>
            <a:r>
              <a:rPr lang="ko-KR" altLang="en-US" dirty="0"/>
              <a:t>이때 </a:t>
            </a:r>
            <a:r>
              <a:rPr lang="en-US" altLang="ko-KR" dirty="0"/>
              <a:t>i</a:t>
            </a:r>
            <a:r>
              <a:rPr lang="ko-KR" altLang="en-US" dirty="0"/>
              <a:t>번째 원소인 </a:t>
            </a:r>
            <a:r>
              <a:rPr lang="ko-KR" altLang="en-US" dirty="0" err="1"/>
              <a:t>튜플은</a:t>
            </a:r>
            <a:r>
              <a:rPr lang="ko-KR" altLang="en-US" dirty="0"/>
              <a:t> 인자로 넘어온 각 반복가능 </a:t>
            </a:r>
            <a:r>
              <a:rPr lang="ko-KR" altLang="en-US" dirty="0" err="1"/>
              <a:t>자료형</a:t>
            </a:r>
            <a:r>
              <a:rPr lang="ko-KR" altLang="en-US" dirty="0"/>
              <a:t> 인자의 </a:t>
            </a:r>
            <a:r>
              <a:rPr lang="en-US" altLang="ko-KR" dirty="0"/>
              <a:t>i</a:t>
            </a:r>
            <a:r>
              <a:rPr lang="ko-KR" altLang="en-US" dirty="0"/>
              <a:t>번째 원소들로 구성됨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48B0886-BB9E-4F10-AFAE-A1999CBB2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054962"/>
              </p:ext>
            </p:extLst>
          </p:nvPr>
        </p:nvGraphicFramePr>
        <p:xfrm>
          <a:off x="683028" y="4554894"/>
          <a:ext cx="9013371" cy="1933131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xmlns="" val="4124872055"/>
                    </a:ext>
                  </a:extLst>
                </a:gridCol>
              </a:tblGrid>
              <a:tr h="189181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zip()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함수에 공백 인자를 넘긴 경우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2156515"/>
                  </a:ext>
                </a:extLst>
              </a:tr>
              <a:tr h="15498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empty_iterator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zip()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result = set(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empty_iterator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result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set()</a:t>
                      </a:r>
                      <a:endParaRPr lang="en-US" altLang="ko-KR" sz="1600" kern="0" dirty="0">
                        <a:solidFill>
                          <a:schemeClr val="accent5"/>
                        </a:solidFill>
                        <a:latin typeface="+mn-lt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4408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0222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3533" y="589492"/>
            <a:ext cx="10515600" cy="4351338"/>
          </a:xfrm>
        </p:spPr>
        <p:txBody>
          <a:bodyPr/>
          <a:lstStyle/>
          <a:p>
            <a:r>
              <a:rPr lang="en-US" altLang="ko-KR"/>
              <a:t>zip() </a:t>
            </a:r>
            <a:r>
              <a:rPr lang="ko-KR" altLang="en-US"/>
              <a:t>함수를 이용한 집적화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27AB8D59-8538-4716-A9A7-6D2983C13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091703"/>
              </p:ext>
            </p:extLst>
          </p:nvPr>
        </p:nvGraphicFramePr>
        <p:xfrm>
          <a:off x="3112128" y="1098693"/>
          <a:ext cx="9013371" cy="3558501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xmlns="" val="4124872055"/>
                    </a:ext>
                  </a:extLst>
                </a:gridCol>
              </a:tblGrid>
              <a:tr h="445096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zip()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함수를 이용한 집적화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2156515"/>
                  </a:ext>
                </a:extLst>
              </a:tr>
              <a:tr h="23088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[10, 20, 30]          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b = ('ten', 'twenty', 'thirty') </a:t>
                      </a:r>
                      <a:r>
                        <a:rPr lang="en-US" altLang="ko-KR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튜플</a:t>
                      </a:r>
                      <a:r>
                        <a:rPr lang="ko-KR" altLang="en-US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val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zip(a, b): </a:t>
                      </a:r>
                      <a:r>
                        <a:rPr lang="en-US" altLang="ko-KR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 </a:t>
                      </a:r>
                      <a:r>
                        <a:rPr lang="en-US" altLang="ko-KR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</a:t>
                      </a:r>
                      <a:r>
                        <a:rPr lang="ko-KR" altLang="en-US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와 </a:t>
                      </a:r>
                      <a:r>
                        <a:rPr lang="ko-KR" altLang="en-US" sz="1600" kern="12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튜플</a:t>
                      </a:r>
                      <a:r>
                        <a:rPr lang="ko-KR" altLang="en-US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</a:t>
                      </a:r>
                      <a:r>
                        <a:rPr lang="ko-KR" altLang="en-US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를 </a:t>
                      </a:r>
                      <a:r>
                        <a:rPr lang="ko-KR" altLang="en-US" sz="1600" kern="12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집적화하여</a:t>
                      </a:r>
                      <a:r>
                        <a:rPr lang="ko-KR" altLang="en-US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생성된 </a:t>
                      </a:r>
                      <a:r>
                        <a:rPr lang="ko-KR" altLang="en-US" sz="1600" kern="12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튜플을</a:t>
                      </a:r>
                      <a:r>
                        <a:rPr lang="ko-KR" altLang="en-US" sz="16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출력 </a:t>
                      </a:r>
                      <a:endParaRPr lang="en-US" altLang="ko-KR" sz="1600" kern="12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print(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val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dirty="0">
                        <a:solidFill>
                          <a:schemeClr val="accent5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(10, 'ten')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(20, 'twenty')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(30, 'thirty')</a:t>
                      </a:r>
                      <a:endParaRPr lang="en-US" altLang="ko-KR" sz="1600" kern="0" dirty="0">
                        <a:solidFill>
                          <a:schemeClr val="accent5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440888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69" y="5037347"/>
            <a:ext cx="7154283" cy="1820653"/>
          </a:xfrm>
          <a:prstGeom prst="rect">
            <a:avLst/>
          </a:prstGeom>
        </p:spPr>
      </p:pic>
      <p:cxnSp>
        <p:nvCxnSpPr>
          <p:cNvPr id="8" name="꺾인 연결선 7"/>
          <p:cNvCxnSpPr/>
          <p:nvPr/>
        </p:nvCxnSpPr>
        <p:spPr>
          <a:xfrm rot="16200000" flipV="1">
            <a:off x="4711438" y="4075549"/>
            <a:ext cx="1350627" cy="831066"/>
          </a:xfrm>
          <a:prstGeom prst="bentConnector3">
            <a:avLst>
              <a:gd name="adj1" fmla="val 10046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965424" y="3490342"/>
            <a:ext cx="2011680" cy="1263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2059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3533" y="589492"/>
            <a:ext cx="10515600" cy="4351338"/>
          </a:xfrm>
        </p:spPr>
        <p:txBody>
          <a:bodyPr/>
          <a:lstStyle/>
          <a:p>
            <a:r>
              <a:rPr lang="ko-KR" altLang="en-US" dirty="0"/>
              <a:t>문자열을 원소로 하는 리스트를 반복가능 자료로 </a:t>
            </a:r>
            <a:r>
              <a:rPr lang="en-US" altLang="ko-KR" dirty="0"/>
              <a:t>zip() </a:t>
            </a:r>
            <a:r>
              <a:rPr lang="ko-KR" altLang="en-US" dirty="0"/>
              <a:t>함수에 넘긴 경우</a:t>
            </a:r>
          </a:p>
          <a:p>
            <a:r>
              <a:rPr lang="ko-KR" altLang="en-US" dirty="0"/>
              <a:t>생성되는 원소가 </a:t>
            </a:r>
            <a:r>
              <a:rPr lang="ko-KR" altLang="en-US" dirty="0" err="1"/>
              <a:t>튜플이기</a:t>
            </a:r>
            <a:r>
              <a:rPr lang="ko-KR" altLang="en-US" dirty="0"/>
              <a:t> 때문에 ‘</a:t>
            </a:r>
            <a:r>
              <a:rPr lang="en-US" altLang="ko-KR" dirty="0"/>
              <a:t>a’</a:t>
            </a:r>
            <a:r>
              <a:rPr lang="ko-KR" altLang="en-US" dirty="0"/>
              <a:t>가 아니라</a:t>
            </a:r>
            <a:r>
              <a:rPr lang="en-US" altLang="ko-KR" dirty="0"/>
              <a:t>, ‘a’</a:t>
            </a:r>
            <a:r>
              <a:rPr lang="ko-KR" altLang="en-US" dirty="0"/>
              <a:t>라는 하나의 원소를 </a:t>
            </a:r>
            <a:r>
              <a:rPr lang="ko-KR" altLang="en-US"/>
              <a:t>가진 </a:t>
            </a:r>
            <a:r>
              <a:rPr lang="ko-KR" altLang="en-US">
                <a:solidFill>
                  <a:srgbClr val="FF0000"/>
                </a:solidFill>
              </a:rPr>
              <a:t>튜플</a:t>
            </a:r>
            <a:r>
              <a:rPr lang="ko-KR" altLang="en-US"/>
              <a:t> </a:t>
            </a:r>
            <a:r>
              <a:rPr lang="en-US" altLang="ko-KR" dirty="0">
                <a:solidFill>
                  <a:srgbClr val="FF0000"/>
                </a:solidFill>
              </a:rPr>
              <a:t>('a',)</a:t>
            </a:r>
            <a:r>
              <a:rPr lang="ko-KR" altLang="en-US" dirty="0"/>
              <a:t>로 나타남을 주의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27AB8D59-8538-4716-A9A7-6D2983C13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835589"/>
              </p:ext>
            </p:extLst>
          </p:nvPr>
        </p:nvGraphicFramePr>
        <p:xfrm>
          <a:off x="753533" y="3068584"/>
          <a:ext cx="9013371" cy="2753993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xmlns="" val="4124872055"/>
                    </a:ext>
                  </a:extLst>
                </a:gridCol>
              </a:tblGrid>
              <a:tr h="445096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zip()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함수에 하나의 반복가능 자료형 인자를 전달한 경우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2156515"/>
                  </a:ext>
                </a:extLst>
              </a:tr>
              <a:tr h="23088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['a', 'b', 'hello', 'this']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my_iterator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zip(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result = set(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my_iterator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result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{('a',), ('b',), ('hello',), ('this',)}</a:t>
                      </a:r>
                      <a:endParaRPr lang="en-US" altLang="ko-KR" sz="1600" kern="0" dirty="0">
                        <a:solidFill>
                          <a:schemeClr val="accent5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440888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055928" y="4048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88111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9D45D44-5285-4547-ADF6-B9008EDC0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923" y="1119314"/>
            <a:ext cx="7771039" cy="2054728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3296" y="319162"/>
            <a:ext cx="10515600" cy="4351338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명의 학생에 대한 학번 </a:t>
            </a:r>
            <a:r>
              <a:rPr lang="en-US" altLang="ko-KR" dirty="0"/>
              <a:t>: </a:t>
            </a:r>
            <a:r>
              <a:rPr lang="ko-KR" altLang="en-US" dirty="0"/>
              <a:t>이름의 쌍을 가지는 새로운 </a:t>
            </a:r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students</a:t>
            </a:r>
            <a:r>
              <a:rPr lang="ko-KR" altLang="en-US" dirty="0"/>
              <a:t>를 생성</a:t>
            </a:r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ECAA9DC3-0A4D-4405-BC93-8583FC290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058630"/>
              </p:ext>
            </p:extLst>
          </p:nvPr>
        </p:nvGraphicFramePr>
        <p:xfrm>
          <a:off x="723296" y="3174042"/>
          <a:ext cx="9182102" cy="3493707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328863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students </a:t>
                      </a:r>
                      <a:r>
                        <a:rPr lang="ko-KR" altLang="en-US" sz="1600" dirty="0" err="1"/>
                        <a:t>딕셔너리의</a:t>
                      </a:r>
                      <a:r>
                        <a:rPr lang="ko-KR" altLang="en-US" sz="1600" dirty="0"/>
                        <a:t> 생성과 조회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7387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students = { 2019001:'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이순신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2019002:'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김유신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2019003:'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강감찬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students[2019001]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이순신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students[2019002]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김유신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students[2019003]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강감찬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874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1266" y="792692"/>
            <a:ext cx="10515600" cy="4351338"/>
          </a:xfrm>
        </p:spPr>
        <p:txBody>
          <a:bodyPr/>
          <a:lstStyle/>
          <a:p>
            <a:r>
              <a:rPr lang="ko-KR" altLang="en-US"/>
              <a:t>여러 개의 반복가능 자료형 인자를 전달한 경우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76DF8CE1-F423-4E23-8099-54C473BB1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052737"/>
              </p:ext>
            </p:extLst>
          </p:nvPr>
        </p:nvGraphicFramePr>
        <p:xfrm>
          <a:off x="982177" y="1459012"/>
          <a:ext cx="9013371" cy="2776118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xmlns="" val="4124872055"/>
                    </a:ext>
                  </a:extLst>
                </a:gridCol>
              </a:tblGrid>
              <a:tr h="445096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zip() </a:t>
                      </a:r>
                      <a:r>
                        <a:rPr lang="ko-KR" altLang="en-US" sz="1600" dirty="0"/>
                        <a:t>함수에 세개의 반복가능 자료형 인자를 전달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2156515"/>
                  </a:ext>
                </a:extLst>
              </a:tr>
              <a:tr h="23088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str_list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['hello', 'world', 'python', 'rocks']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int_tuple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(1, 2, 3)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int_list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[400, 500, 600, 700, 800]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my_iterator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zip(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str_list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int_tuple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int_list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list(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my_iterator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[('hello', 1, 400), ('world', 2, 500), ('python', 3, 600)]</a:t>
                      </a:r>
                      <a:endParaRPr lang="en-US" altLang="ko-KR" sz="1600" kern="0" dirty="0">
                        <a:solidFill>
                          <a:schemeClr val="accent5"/>
                        </a:solidFill>
                        <a:latin typeface="+mn-lt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4408886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14400" y="4522124"/>
            <a:ext cx="889462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hello</a:t>
            </a:r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1896996" y="4522123"/>
            <a:ext cx="889462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world</a:t>
            </a:r>
            <a:endParaRPr lang="ko-KR" altLang="en-US" sz="1600"/>
          </a:p>
        </p:txBody>
      </p:sp>
      <p:sp>
        <p:nvSpPr>
          <p:cNvPr id="7" name="직사각형 6"/>
          <p:cNvSpPr/>
          <p:nvPr/>
        </p:nvSpPr>
        <p:spPr>
          <a:xfrm>
            <a:off x="2879592" y="4522124"/>
            <a:ext cx="889462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python</a:t>
            </a:r>
            <a:endParaRPr lang="ko-KR" altLang="en-US" sz="1600"/>
          </a:p>
        </p:txBody>
      </p:sp>
      <p:sp>
        <p:nvSpPr>
          <p:cNvPr id="8" name="직사각형 7"/>
          <p:cNvSpPr/>
          <p:nvPr/>
        </p:nvSpPr>
        <p:spPr>
          <a:xfrm>
            <a:off x="3862188" y="4522123"/>
            <a:ext cx="889462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rocks</a:t>
            </a:r>
            <a:endParaRPr lang="ko-KR" altLang="en-US" sz="1600"/>
          </a:p>
        </p:txBody>
      </p:sp>
      <p:sp>
        <p:nvSpPr>
          <p:cNvPr id="9" name="직사각형 8"/>
          <p:cNvSpPr/>
          <p:nvPr/>
        </p:nvSpPr>
        <p:spPr>
          <a:xfrm>
            <a:off x="914400" y="5085975"/>
            <a:ext cx="889462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1</a:t>
            </a:r>
            <a:endParaRPr lang="ko-KR" altLang="en-US" sz="1600"/>
          </a:p>
        </p:txBody>
      </p:sp>
      <p:sp>
        <p:nvSpPr>
          <p:cNvPr id="10" name="직사각형 9"/>
          <p:cNvSpPr/>
          <p:nvPr/>
        </p:nvSpPr>
        <p:spPr>
          <a:xfrm>
            <a:off x="1896996" y="5085974"/>
            <a:ext cx="889462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2</a:t>
            </a:r>
            <a:endParaRPr lang="ko-KR" altLang="en-US" sz="1600"/>
          </a:p>
        </p:txBody>
      </p:sp>
      <p:sp>
        <p:nvSpPr>
          <p:cNvPr id="11" name="직사각형 10"/>
          <p:cNvSpPr/>
          <p:nvPr/>
        </p:nvSpPr>
        <p:spPr>
          <a:xfrm>
            <a:off x="2879592" y="5085975"/>
            <a:ext cx="889462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3</a:t>
            </a:r>
            <a:endParaRPr lang="ko-KR" altLang="en-US" sz="1600"/>
          </a:p>
        </p:txBody>
      </p:sp>
      <p:sp>
        <p:nvSpPr>
          <p:cNvPr id="13" name="직사각형 12"/>
          <p:cNvSpPr/>
          <p:nvPr/>
        </p:nvSpPr>
        <p:spPr>
          <a:xfrm>
            <a:off x="914400" y="5649826"/>
            <a:ext cx="889462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400</a:t>
            </a:r>
            <a:endParaRPr lang="ko-KR" altLang="en-US" sz="1600"/>
          </a:p>
        </p:txBody>
      </p:sp>
      <p:sp>
        <p:nvSpPr>
          <p:cNvPr id="14" name="직사각형 13"/>
          <p:cNvSpPr/>
          <p:nvPr/>
        </p:nvSpPr>
        <p:spPr>
          <a:xfrm>
            <a:off x="1896996" y="5649825"/>
            <a:ext cx="889462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500</a:t>
            </a:r>
            <a:endParaRPr lang="ko-KR" altLang="en-US" sz="1600"/>
          </a:p>
        </p:txBody>
      </p:sp>
      <p:sp>
        <p:nvSpPr>
          <p:cNvPr id="15" name="직사각형 14"/>
          <p:cNvSpPr/>
          <p:nvPr/>
        </p:nvSpPr>
        <p:spPr>
          <a:xfrm>
            <a:off x="2879592" y="5649826"/>
            <a:ext cx="889462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600</a:t>
            </a:r>
            <a:endParaRPr lang="ko-KR" altLang="en-US" sz="1600"/>
          </a:p>
        </p:txBody>
      </p:sp>
      <p:sp>
        <p:nvSpPr>
          <p:cNvPr id="16" name="직사각형 15"/>
          <p:cNvSpPr/>
          <p:nvPr/>
        </p:nvSpPr>
        <p:spPr>
          <a:xfrm>
            <a:off x="3862188" y="5649825"/>
            <a:ext cx="889462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700</a:t>
            </a:r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4844784" y="5649825"/>
            <a:ext cx="889462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800</a:t>
            </a:r>
            <a:endParaRPr lang="ko-KR" altLang="en-US" sz="1600"/>
          </a:p>
        </p:txBody>
      </p:sp>
      <p:sp>
        <p:nvSpPr>
          <p:cNvPr id="4" name="오른쪽 중괄호 3"/>
          <p:cNvSpPr/>
          <p:nvPr/>
        </p:nvSpPr>
        <p:spPr>
          <a:xfrm>
            <a:off x="5827380" y="4630189"/>
            <a:ext cx="324038" cy="118016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67796" y="4962698"/>
            <a:ext cx="739833" cy="540327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zip()</a:t>
            </a:r>
            <a:endParaRPr lang="ko-KR" altLang="en-US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7112233" y="5090837"/>
            <a:ext cx="390698" cy="284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644089" y="4590032"/>
            <a:ext cx="2262158" cy="3693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ko-KR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('hello', 1, 400)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644089" y="5080033"/>
            <a:ext cx="2262158" cy="3693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ko-KR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('world', 2, 500)</a:t>
            </a:r>
            <a:endParaRPr lang="ko-KR" altLang="en-US" kern="0">
              <a:solidFill>
                <a:schemeClr val="accent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44089" y="5589977"/>
            <a:ext cx="2262158" cy="3693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US" altLang="ko-KR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('python', 3, 600)</a:t>
            </a:r>
            <a:endParaRPr lang="ko-KR" altLang="en-US" kern="0">
              <a:solidFill>
                <a:schemeClr val="accent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27243" y="4375235"/>
            <a:ext cx="1941948" cy="1778923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962170" y="6248607"/>
            <a:ext cx="2026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</a:rPr>
              <a:t>zip()</a:t>
            </a:r>
            <a:r>
              <a:rPr lang="ko-KR" altLang="en-US" sz="1600">
                <a:solidFill>
                  <a:srgbClr val="FF0000"/>
                </a:solidFill>
              </a:rPr>
              <a:t>에 의해 버려짐</a:t>
            </a:r>
          </a:p>
        </p:txBody>
      </p:sp>
    </p:spTree>
    <p:extLst>
      <p:ext uri="{BB962C8B-B14F-4D97-AF65-F5344CB8AC3E}">
        <p14:creationId xmlns:p14="http://schemas.microsoft.com/office/powerpoint/2010/main" val="38238328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333" y="674158"/>
            <a:ext cx="10515600" cy="4351338"/>
          </a:xfrm>
        </p:spPr>
        <p:txBody>
          <a:bodyPr/>
          <a:lstStyle/>
          <a:p>
            <a:r>
              <a:rPr lang="en-US" altLang="ko-KR" dirty="0"/>
              <a:t>zip() </a:t>
            </a:r>
            <a:r>
              <a:rPr lang="ko-KR" altLang="en-US" dirty="0"/>
              <a:t>함수를 통해 묶여진 </a:t>
            </a:r>
            <a:r>
              <a:rPr lang="ko-KR" altLang="en-US" dirty="0" err="1"/>
              <a:t>튜플들을</a:t>
            </a:r>
            <a:r>
              <a:rPr lang="ko-KR" altLang="en-US" dirty="0"/>
              <a:t> 원래의 반복가능 자료들로 되돌리는 작업</a:t>
            </a:r>
          </a:p>
          <a:p>
            <a:r>
              <a:rPr lang="ko-KR" altLang="en-US" dirty="0"/>
              <a:t>다른 함수를 쓰는 것이 아니라 </a:t>
            </a:r>
            <a:r>
              <a:rPr lang="en-US" altLang="ko-KR" dirty="0"/>
              <a:t>zip() </a:t>
            </a:r>
            <a:r>
              <a:rPr lang="ko-KR" altLang="en-US" dirty="0"/>
              <a:t>함수에 묶인 자료를 인자로 입력하고 * 연산자를 인자 앞에 붙이기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DC57D016-47A7-4103-8957-80FFFF6F1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533882"/>
              </p:ext>
            </p:extLst>
          </p:nvPr>
        </p:nvGraphicFramePr>
        <p:xfrm>
          <a:off x="949234" y="2849827"/>
          <a:ext cx="9013371" cy="2753993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xmlns="" val="4124872055"/>
                    </a:ext>
                  </a:extLst>
                </a:gridCol>
              </a:tblGrid>
              <a:tr h="445096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zip()</a:t>
                      </a:r>
                      <a:r>
                        <a:rPr lang="ko-KR" altLang="en-US" sz="1600" dirty="0"/>
                        <a:t>으로 묶여진 </a:t>
                      </a:r>
                      <a:r>
                        <a:rPr lang="ko-KR" altLang="en-US" sz="1600" dirty="0" err="1"/>
                        <a:t>튜플을</a:t>
                      </a:r>
                      <a:r>
                        <a:rPr lang="ko-KR" altLang="en-US" sz="1600" dirty="0"/>
                        <a:t> 다시 풀어내는 방법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언패킹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2156515"/>
                  </a:ext>
                </a:extLst>
              </a:tr>
              <a:tr h="23088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zip_lst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list(zip(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str_list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int_tuple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int_list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a, b, c = zip(*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zip_lst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튜플을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언패킹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print(a, b, c)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('hello', 'world', 'python') (1, 2, 3) (400, 500, 600)</a:t>
                      </a:r>
                      <a:endParaRPr lang="en-US" altLang="ko-KR" sz="1600" kern="0" dirty="0">
                        <a:solidFill>
                          <a:schemeClr val="accent5"/>
                        </a:solidFill>
                        <a:latin typeface="+mn-lt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440888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055928" y="4048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4315408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6.13 </a:t>
            </a:r>
            <a:r>
              <a:rPr lang="ko-KR" altLang="en-US" dirty="0" err="1"/>
              <a:t>튜플과</a:t>
            </a:r>
            <a:r>
              <a:rPr lang="ko-KR" altLang="en-US" dirty="0"/>
              <a:t> </a:t>
            </a:r>
            <a:r>
              <a:rPr lang="ko-KR" altLang="en-US" dirty="0" err="1"/>
              <a:t>스트링의</a:t>
            </a:r>
            <a:r>
              <a:rPr lang="ko-KR" altLang="en-US" dirty="0"/>
              <a:t>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7400" y="1707718"/>
            <a:ext cx="10515600" cy="4351338"/>
          </a:xfrm>
        </p:spPr>
        <p:txBody>
          <a:bodyPr/>
          <a:lstStyle/>
          <a:p>
            <a:r>
              <a:rPr lang="ko-KR" altLang="en-US" dirty="0" err="1"/>
              <a:t>튜플이나</a:t>
            </a:r>
            <a:r>
              <a:rPr lang="ko-KR" altLang="en-US" dirty="0"/>
              <a:t> </a:t>
            </a:r>
            <a:r>
              <a:rPr lang="ko-KR" altLang="en-US" dirty="0" err="1"/>
              <a:t>스트링</a:t>
            </a:r>
            <a:r>
              <a:rPr lang="ko-KR" altLang="en-US" dirty="0"/>
              <a:t> 역시 리스트와 동일한 방식으로 </a:t>
            </a:r>
            <a:r>
              <a:rPr lang="ko-KR" altLang="en-US" dirty="0" err="1"/>
              <a:t>슬라이싱이</a:t>
            </a:r>
            <a:r>
              <a:rPr lang="ko-KR" altLang="en-US" dirty="0"/>
              <a:t> 가능</a:t>
            </a:r>
          </a:p>
          <a:p>
            <a:r>
              <a:rPr lang="ko-KR" altLang="en-US" dirty="0"/>
              <a:t>음수 인덱스를 지정할 경우 역순으로 가져오기 위하여 </a:t>
            </a:r>
            <a:r>
              <a:rPr lang="en-US" altLang="ko-KR" dirty="0"/>
              <a:t>-1</a:t>
            </a:r>
            <a:r>
              <a:rPr lang="ko-KR" altLang="en-US" dirty="0"/>
              <a:t>과 같은 음수 스텝을 사용</a:t>
            </a:r>
          </a:p>
          <a:p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28EBA6F5-4CFC-47E8-9445-86B4F0C54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975351"/>
              </p:ext>
            </p:extLst>
          </p:nvPr>
        </p:nvGraphicFramePr>
        <p:xfrm>
          <a:off x="838200" y="3487189"/>
          <a:ext cx="9013371" cy="3166262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xmlns="" val="4124872055"/>
                    </a:ext>
                  </a:extLst>
                </a:gridCol>
              </a:tblGrid>
              <a:tr h="445096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튜플의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슬라이싱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2156515"/>
                  </a:ext>
                </a:extLst>
              </a:tr>
              <a:tr h="23088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(0, 1, 2, 3, 4, 5, 6, 7, 8, 9)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[1:5]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튜플의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슬라이싱으로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1, 2, 3, 4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네 원소를 가져온다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(1, 2, 3, 4)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[0:10:3]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(0, 3, 6, 9)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tu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[::-1]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(9, 8, 7, 6, 5, 4, 3, 2, 1, 0)</a:t>
                      </a:r>
                      <a:endParaRPr lang="en-US" altLang="ko-KR" sz="1600" kern="0" dirty="0">
                        <a:solidFill>
                          <a:schemeClr val="accent5"/>
                        </a:solidFill>
                        <a:latin typeface="+mn-lt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4408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3063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8066" y="589492"/>
            <a:ext cx="10515600" cy="4351338"/>
          </a:xfrm>
        </p:spPr>
        <p:txBody>
          <a:bodyPr/>
          <a:lstStyle/>
          <a:p>
            <a:r>
              <a:rPr lang="ko-KR" altLang="en-US" err="1"/>
              <a:t>슬라이싱은</a:t>
            </a:r>
            <a:r>
              <a:rPr lang="ko-KR" altLang="en-US"/>
              <a:t> 리스트나 튜플뿐만 </a:t>
            </a:r>
            <a:r>
              <a:rPr lang="ko-KR" altLang="en-US" dirty="0"/>
              <a:t>아니라 다음과 같은 문자열에 대해서도 적용 가능</a:t>
            </a:r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388209DB-C2AF-41BF-9BE4-668D3E471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29514"/>
              </p:ext>
            </p:extLst>
          </p:nvPr>
        </p:nvGraphicFramePr>
        <p:xfrm>
          <a:off x="618066" y="1724988"/>
          <a:ext cx="9013371" cy="3946550"/>
        </p:xfrm>
        <a:graphic>
          <a:graphicData uri="http://schemas.openxmlformats.org/drawingml/2006/table">
            <a:tbl>
              <a:tblPr/>
              <a:tblGrid>
                <a:gridCol w="9013371">
                  <a:extLst>
                    <a:ext uri="{9D8B030D-6E8A-4147-A177-3AD203B41FA5}">
                      <a16:colId xmlns:a16="http://schemas.microsoft.com/office/drawing/2014/main" xmlns="" val="4124872055"/>
                    </a:ext>
                  </a:extLst>
                </a:gridCol>
              </a:tblGrid>
              <a:tr h="445096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문자열 </a:t>
                      </a:r>
                      <a:r>
                        <a:rPr lang="ko-KR" altLang="en-US" sz="1600" dirty="0" err="1"/>
                        <a:t>슬라이싱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2156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text = 'hello world'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text[1:5]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슬라이싱으로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altLang="ko-KR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ello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가져온다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ello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text[6:]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'world'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text[::3]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hlwl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text[::-1]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dlrow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olleh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endParaRPr lang="en-US" altLang="ko-KR" sz="1600" kern="0" dirty="0">
                        <a:solidFill>
                          <a:schemeClr val="accent5"/>
                        </a:solidFill>
                        <a:latin typeface="+mn-lt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440888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055928" y="4048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5428525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428750"/>
            <a:ext cx="5857875" cy="37719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495675" y="1255713"/>
            <a:ext cx="9144000" cy="2387600"/>
          </a:xfrm>
        </p:spPr>
        <p:txBody>
          <a:bodyPr/>
          <a:lstStyle/>
          <a:p>
            <a:r>
              <a:rPr lang="en-US" altLang="ko-KR" dirty="0"/>
              <a:t>Questions?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95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5D7CCF7-FEC4-455C-A28B-EE908EA0C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14" y="354982"/>
            <a:ext cx="9780815" cy="643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12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5864</Words>
  <Application>Microsoft Office PowerPoint</Application>
  <PresentationFormat>와이드스크린</PresentationFormat>
  <Paragraphs>654</Paragraphs>
  <Slides>84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84</vt:i4>
      </vt:variant>
    </vt:vector>
  </HeadingPairs>
  <TitlesOfParts>
    <vt:vector size="90" baseType="lpstr">
      <vt:lpstr>D2Coding</vt:lpstr>
      <vt:lpstr>맑은 고딕</vt:lpstr>
      <vt:lpstr>한컴바탕</vt:lpstr>
      <vt:lpstr>Arial</vt:lpstr>
      <vt:lpstr>Cambria Math</vt:lpstr>
      <vt:lpstr>Office 테마</vt:lpstr>
      <vt:lpstr>PowerPoint 프레젠테이션</vt:lpstr>
      <vt:lpstr>PowerPoint 프레젠테이션</vt:lpstr>
      <vt:lpstr>6.1 딕셔너리</vt:lpstr>
      <vt:lpstr>딕셔너리를 만드는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6.2 딕셔너리의 삽입과 삭제</vt:lpstr>
      <vt:lpstr>PowerPoint 프레젠테이션</vt:lpstr>
      <vt:lpstr>PowerPoint 프레젠테이션</vt:lpstr>
      <vt:lpstr>PowerPoint 프레젠테이션</vt:lpstr>
      <vt:lpstr>6.3 딕셔너리를 위한 함수와 연산</vt:lpstr>
      <vt:lpstr>PowerPoint 프레젠테이션</vt:lpstr>
      <vt:lpstr>PowerPoint 프레젠테이션</vt:lpstr>
      <vt:lpstr>6.4 딕셔너리의 메소드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6.5 리스트와 딕셔너리의 비교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6.6 튜플의 생성과 패킹, 언패킹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6.7 튜플의 연산</vt:lpstr>
      <vt:lpstr>PowerPoint 프레젠테이션</vt:lpstr>
      <vt:lpstr>PowerPoint 프레젠테이션</vt:lpstr>
      <vt:lpstr>PowerPoint 프레젠테이션</vt:lpstr>
      <vt:lpstr>PowerPoint 프레젠테이션</vt:lpstr>
      <vt:lpstr>6.8 함수의 return문과 튜플 활용</vt:lpstr>
      <vt:lpstr>PowerPoint 프레젠테이션</vt:lpstr>
      <vt:lpstr>6.9 집합</vt:lpstr>
      <vt:lpstr>PowerPoint 프레젠테이션</vt:lpstr>
      <vt:lpstr>PowerPoint 프레젠테이션</vt:lpstr>
      <vt:lpstr>6.10 집합의 메소드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6.11 곱집합 혹은 데카르트 곱</vt:lpstr>
      <vt:lpstr>PowerPoint 프레젠테이션</vt:lpstr>
      <vt:lpstr>PowerPoint 프레젠테이션</vt:lpstr>
      <vt:lpstr>곱집합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6.12 zip() 함수를 이용한 집적화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6.13 튜플과 스트링의 슬라이싱</vt:lpstr>
      <vt:lpstr>PowerPoint 프레젠테이션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으뜸 파이썬</dc:title>
  <dc:creator>dkfnfn9871@gmail.com</dc:creator>
  <cp:lastModifiedBy>Acorn</cp:lastModifiedBy>
  <cp:revision>89</cp:revision>
  <dcterms:created xsi:type="dcterms:W3CDTF">2020-02-07T12:14:19Z</dcterms:created>
  <dcterms:modified xsi:type="dcterms:W3CDTF">2024-05-10T02:05:24Z</dcterms:modified>
</cp:coreProperties>
</file>