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7"/>
  </p:notesMasterIdLst>
  <p:sldIdLst>
    <p:sldId id="371" r:id="rId2"/>
    <p:sldId id="353" r:id="rId3"/>
    <p:sldId id="342" r:id="rId4"/>
    <p:sldId id="258" r:id="rId5"/>
    <p:sldId id="259" r:id="rId6"/>
    <p:sldId id="260" r:id="rId7"/>
    <p:sldId id="261" r:id="rId8"/>
    <p:sldId id="262" r:id="rId9"/>
    <p:sldId id="263" r:id="rId10"/>
    <p:sldId id="343" r:id="rId11"/>
    <p:sldId id="264" r:id="rId12"/>
    <p:sldId id="354" r:id="rId13"/>
    <p:sldId id="266" r:id="rId14"/>
    <p:sldId id="355" r:id="rId15"/>
    <p:sldId id="265" r:id="rId16"/>
    <p:sldId id="267" r:id="rId17"/>
    <p:sldId id="356" r:id="rId18"/>
    <p:sldId id="268" r:id="rId19"/>
    <p:sldId id="269" r:id="rId20"/>
    <p:sldId id="271" r:id="rId21"/>
    <p:sldId id="344" r:id="rId22"/>
    <p:sldId id="270" r:id="rId23"/>
    <p:sldId id="272" r:id="rId24"/>
    <p:sldId id="273" r:id="rId25"/>
    <p:sldId id="275" r:id="rId26"/>
    <p:sldId id="274" r:id="rId27"/>
    <p:sldId id="357" r:id="rId28"/>
    <p:sldId id="278" r:id="rId29"/>
    <p:sldId id="276" r:id="rId30"/>
    <p:sldId id="277" r:id="rId31"/>
    <p:sldId id="279" r:id="rId32"/>
    <p:sldId id="358" r:id="rId33"/>
    <p:sldId id="280" r:id="rId34"/>
    <p:sldId id="281" r:id="rId35"/>
    <p:sldId id="283" r:id="rId36"/>
    <p:sldId id="282" r:id="rId37"/>
    <p:sldId id="286" r:id="rId38"/>
    <p:sldId id="284" r:id="rId39"/>
    <p:sldId id="285" r:id="rId40"/>
    <p:sldId id="287" r:id="rId41"/>
    <p:sldId id="288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7" r:id="rId58"/>
    <p:sldId id="310" r:id="rId59"/>
    <p:sldId id="359" r:id="rId60"/>
    <p:sldId id="308" r:id="rId61"/>
    <p:sldId id="314" r:id="rId62"/>
    <p:sldId id="312" r:id="rId63"/>
    <p:sldId id="313" r:id="rId64"/>
    <p:sldId id="315" r:id="rId65"/>
    <p:sldId id="319" r:id="rId66"/>
    <p:sldId id="317" r:id="rId67"/>
    <p:sldId id="318" r:id="rId68"/>
    <p:sldId id="320" r:id="rId69"/>
    <p:sldId id="360" r:id="rId70"/>
    <p:sldId id="322" r:id="rId71"/>
    <p:sldId id="323" r:id="rId72"/>
    <p:sldId id="324" r:id="rId73"/>
    <p:sldId id="325" r:id="rId74"/>
    <p:sldId id="326" r:id="rId75"/>
    <p:sldId id="329" r:id="rId76"/>
    <p:sldId id="327" r:id="rId77"/>
    <p:sldId id="328" r:id="rId78"/>
    <p:sldId id="361" r:id="rId79"/>
    <p:sldId id="333" r:id="rId80"/>
    <p:sldId id="331" r:id="rId81"/>
    <p:sldId id="362" r:id="rId82"/>
    <p:sldId id="377" r:id="rId83"/>
    <p:sldId id="332" r:id="rId84"/>
    <p:sldId id="335" r:id="rId85"/>
    <p:sldId id="334" r:id="rId86"/>
    <p:sldId id="378" r:id="rId87"/>
    <p:sldId id="337" r:id="rId88"/>
    <p:sldId id="336" r:id="rId89"/>
    <p:sldId id="338" r:id="rId90"/>
    <p:sldId id="339" r:id="rId91"/>
    <p:sldId id="345" r:id="rId92"/>
    <p:sldId id="340" r:id="rId93"/>
    <p:sldId id="341" r:id="rId94"/>
    <p:sldId id="346" r:id="rId95"/>
    <p:sldId id="364" r:id="rId96"/>
    <p:sldId id="363" r:id="rId97"/>
    <p:sldId id="365" r:id="rId98"/>
    <p:sldId id="367" r:id="rId99"/>
    <p:sldId id="368" r:id="rId100"/>
    <p:sldId id="347" r:id="rId101"/>
    <p:sldId id="348" r:id="rId102"/>
    <p:sldId id="349" r:id="rId103"/>
    <p:sldId id="369" r:id="rId104"/>
    <p:sldId id="351" r:id="rId105"/>
    <p:sldId id="370" r:id="rId106"/>
  </p:sldIdLst>
  <p:sldSz cx="12192000" cy="6858000"/>
  <p:notesSz cx="6858000" cy="9144000"/>
  <p:embeddedFontLst>
    <p:embeddedFont>
      <p:font typeface="맑은 고딕" panose="020B0503020000020004" pitchFamily="50" charset="-127"/>
      <p:regular r:id="rId108"/>
      <p:bold r:id="rId109"/>
    </p:embeddedFont>
    <p:embeddedFont>
      <p:font typeface="D2Coding" panose="020B0600000101010101" charset="-127"/>
      <p:regular r:id="rId110"/>
      <p:bold r:id="rId111"/>
    </p:embeddedFont>
    <p:embeddedFont>
      <p:font typeface="함초롬바탕" panose="02030604000101010101" pitchFamily="18" charset="-127"/>
      <p:regular r:id="rId112"/>
      <p:bold r:id="rId1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upak" initials="d" lastIdx="13" clrIdx="0">
    <p:extLst>
      <p:ext uri="{19B8F6BF-5375-455C-9EA6-DF929625EA0E}">
        <p15:presenceInfo xmlns:p15="http://schemas.microsoft.com/office/powerpoint/2012/main" userId="dongupak" providerId="None"/>
      </p:ext>
    </p:extLst>
  </p:cmAuthor>
  <p:cmAuthor id="2" name="it" initials="i" lastIdx="1" clrIdx="1">
    <p:extLst>
      <p:ext uri="{19B8F6BF-5375-455C-9EA6-DF929625EA0E}">
        <p15:presenceInfo xmlns:p15="http://schemas.microsoft.com/office/powerpoint/2012/main" userId="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37" autoAdjust="0"/>
    <p:restoredTop sz="87573" autoAdjust="0"/>
  </p:normalViewPr>
  <p:slideViewPr>
    <p:cSldViewPr snapToGrid="0">
      <p:cViewPr varScale="1">
        <p:scale>
          <a:sx n="79" d="100"/>
          <a:sy n="79" d="100"/>
        </p:scale>
        <p:origin x="102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5.fntdata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font" Target="fonts/font3.fntdata"/><Relationship Id="rId115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font" Target="fonts/font6.fntdata"/><Relationship Id="rId11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font" Target="fonts/font1.fntdata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commentAuthors" Target="commentAuthors.xml"/><Relationship Id="rId119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2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동규" userId="cebcdd3f-733e-4af1-b963-9742717e494c" providerId="ADAL" clId="{255FEAA6-1443-4F53-AA28-AB759BBD8520}"/>
  </pc:docChgLst>
  <pc:docChgLst>
    <pc:chgData name="안혜강" userId="98b22b6e-56f4-4429-b5e0-faac91709a9d" providerId="ADAL" clId="{02A44E35-D93B-497A-8752-5979226BE861}"/>
    <pc:docChg chg="modSld">
      <pc:chgData name="안혜강" userId="98b22b6e-56f4-4429-b5e0-faac91709a9d" providerId="ADAL" clId="{02A44E35-D93B-497A-8752-5979226BE861}" dt="2021-02-26T07:31:06.292" v="108" actId="113"/>
      <pc:docMkLst>
        <pc:docMk/>
      </pc:docMkLst>
      <pc:sldChg chg="modSp">
        <pc:chgData name="안혜강" userId="98b22b6e-56f4-4429-b5e0-faac91709a9d" providerId="ADAL" clId="{02A44E35-D93B-497A-8752-5979226BE861}" dt="2021-02-26T07:28:34.302" v="64" actId="113"/>
        <pc:sldMkLst>
          <pc:docMk/>
          <pc:sldMk cId="1266600404" sldId="259"/>
        </pc:sldMkLst>
        <pc:graphicFrameChg chg="modGraphic">
          <ac:chgData name="안혜강" userId="98b22b6e-56f4-4429-b5e0-faac91709a9d" providerId="ADAL" clId="{02A44E35-D93B-497A-8752-5979226BE861}" dt="2021-02-26T07:28:34.302" v="64" actId="113"/>
          <ac:graphicFrameMkLst>
            <pc:docMk/>
            <pc:sldMk cId="1266600404" sldId="259"/>
            <ac:graphicFrameMk id="6" creationId="{EA0F8468-193B-4EBB-BE26-D12C4EF761C1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28:43.900" v="65" actId="113"/>
        <pc:sldMkLst>
          <pc:docMk/>
          <pc:sldMk cId="752910975" sldId="263"/>
        </pc:sldMkLst>
        <pc:graphicFrameChg chg="modGraphic">
          <ac:chgData name="안혜강" userId="98b22b6e-56f4-4429-b5e0-faac91709a9d" providerId="ADAL" clId="{02A44E35-D93B-497A-8752-5979226BE861}" dt="2021-02-26T07:28:43.900" v="65" actId="113"/>
          <ac:graphicFrameMkLst>
            <pc:docMk/>
            <pc:sldMk cId="752910975" sldId="263"/>
            <ac:graphicFrameMk id="6" creationId="{0DC8FA6C-8FE7-490F-9476-7CE00C2EA16F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28:51.477" v="66" actId="113"/>
        <pc:sldMkLst>
          <pc:docMk/>
          <pc:sldMk cId="1995628538" sldId="264"/>
        </pc:sldMkLst>
        <pc:graphicFrameChg chg="modGraphic">
          <ac:chgData name="안혜강" userId="98b22b6e-56f4-4429-b5e0-faac91709a9d" providerId="ADAL" clId="{02A44E35-D93B-497A-8752-5979226BE861}" dt="2021-02-26T07:28:51.477" v="66" actId="113"/>
          <ac:graphicFrameMkLst>
            <pc:docMk/>
            <pc:sldMk cId="1995628538" sldId="264"/>
            <ac:graphicFrameMk id="6" creationId="{EA409A58-97A5-4724-A795-B839A1A5FA1D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29:02.716" v="68" actId="113"/>
        <pc:sldMkLst>
          <pc:docMk/>
          <pc:sldMk cId="535397541" sldId="265"/>
        </pc:sldMkLst>
        <pc:graphicFrameChg chg="modGraphic">
          <ac:chgData name="안혜강" userId="98b22b6e-56f4-4429-b5e0-faac91709a9d" providerId="ADAL" clId="{02A44E35-D93B-497A-8752-5979226BE861}" dt="2021-02-26T07:29:02.716" v="68" actId="113"/>
          <ac:graphicFrameMkLst>
            <pc:docMk/>
            <pc:sldMk cId="535397541" sldId="265"/>
            <ac:graphicFrameMk id="6" creationId="{5309F9E5-F2F6-4BA3-84AF-30805C29BBA4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28:56.092" v="67" actId="113"/>
        <pc:sldMkLst>
          <pc:docMk/>
          <pc:sldMk cId="1664292544" sldId="266"/>
        </pc:sldMkLst>
        <pc:graphicFrameChg chg="modGraphic">
          <ac:chgData name="안혜강" userId="98b22b6e-56f4-4429-b5e0-faac91709a9d" providerId="ADAL" clId="{02A44E35-D93B-497A-8752-5979226BE861}" dt="2021-02-26T07:28:56.092" v="67" actId="113"/>
          <ac:graphicFrameMkLst>
            <pc:docMk/>
            <pc:sldMk cId="1664292544" sldId="266"/>
            <ac:graphicFrameMk id="8" creationId="{5F598408-2B23-4AC6-882C-D95385EABD96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29:06.805" v="69" actId="113"/>
        <pc:sldMkLst>
          <pc:docMk/>
          <pc:sldMk cId="2426740038" sldId="268"/>
        </pc:sldMkLst>
        <pc:graphicFrameChg chg="modGraphic">
          <ac:chgData name="안혜강" userId="98b22b6e-56f4-4429-b5e0-faac91709a9d" providerId="ADAL" clId="{02A44E35-D93B-497A-8752-5979226BE861}" dt="2021-02-26T07:29:06.805" v="69" actId="113"/>
          <ac:graphicFrameMkLst>
            <pc:docMk/>
            <pc:sldMk cId="2426740038" sldId="268"/>
            <ac:graphicFrameMk id="6" creationId="{01BC2598-BC7C-48F6-935E-F3C2D500B1E0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29:09.184" v="70" actId="113"/>
        <pc:sldMkLst>
          <pc:docMk/>
          <pc:sldMk cId="1026384207" sldId="269"/>
        </pc:sldMkLst>
        <pc:graphicFrameChg chg="modGraphic">
          <ac:chgData name="안혜강" userId="98b22b6e-56f4-4429-b5e0-faac91709a9d" providerId="ADAL" clId="{02A44E35-D93B-497A-8752-5979226BE861}" dt="2021-02-26T07:29:09.184" v="70" actId="113"/>
          <ac:graphicFrameMkLst>
            <pc:docMk/>
            <pc:sldMk cId="1026384207" sldId="269"/>
            <ac:graphicFrameMk id="7" creationId="{EC5E39DC-BF2C-4B00-A19A-D161E7577627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29:11.429" v="71" actId="113"/>
        <pc:sldMkLst>
          <pc:docMk/>
          <pc:sldMk cId="1633348325" sldId="271"/>
        </pc:sldMkLst>
        <pc:graphicFrameChg chg="modGraphic">
          <ac:chgData name="안혜강" userId="98b22b6e-56f4-4429-b5e0-faac91709a9d" providerId="ADAL" clId="{02A44E35-D93B-497A-8752-5979226BE861}" dt="2021-02-26T07:29:11.429" v="71" actId="113"/>
          <ac:graphicFrameMkLst>
            <pc:docMk/>
            <pc:sldMk cId="1633348325" sldId="271"/>
            <ac:graphicFrameMk id="7" creationId="{715F358F-DE1E-483F-ADFB-A36E49F89FDF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29:17.644" v="73" actId="113"/>
        <pc:sldMkLst>
          <pc:docMk/>
          <pc:sldMk cId="902274934" sldId="272"/>
        </pc:sldMkLst>
        <pc:graphicFrameChg chg="modGraphic">
          <ac:chgData name="안혜강" userId="98b22b6e-56f4-4429-b5e0-faac91709a9d" providerId="ADAL" clId="{02A44E35-D93B-497A-8752-5979226BE861}" dt="2021-02-26T07:29:17.644" v="73" actId="113"/>
          <ac:graphicFrameMkLst>
            <pc:docMk/>
            <pc:sldMk cId="902274934" sldId="272"/>
            <ac:graphicFrameMk id="5" creationId="{813E2737-1E39-4982-99AC-2747C2DC4459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5:34:46.821" v="4" actId="113"/>
        <pc:sldMkLst>
          <pc:docMk/>
          <pc:sldMk cId="2897114747" sldId="273"/>
        </pc:sldMkLst>
        <pc:graphicFrameChg chg="modGraphic">
          <ac:chgData name="안혜강" userId="98b22b6e-56f4-4429-b5e0-faac91709a9d" providerId="ADAL" clId="{02A44E35-D93B-497A-8752-5979226BE861}" dt="2021-02-26T05:34:46.821" v="4" actId="113"/>
          <ac:graphicFrameMkLst>
            <pc:docMk/>
            <pc:sldMk cId="2897114747" sldId="273"/>
            <ac:graphicFrameMk id="6" creationId="{29FB3876-476C-4FED-A586-A817E73B947A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29:25.335" v="77" actId="1035"/>
        <pc:sldMkLst>
          <pc:docMk/>
          <pc:sldMk cId="274818826" sldId="275"/>
        </pc:sldMkLst>
        <pc:spChg chg="mod">
          <ac:chgData name="안혜강" userId="98b22b6e-56f4-4429-b5e0-faac91709a9d" providerId="ADAL" clId="{02A44E35-D93B-497A-8752-5979226BE861}" dt="2021-02-26T07:29:25.335" v="77" actId="1035"/>
          <ac:spMkLst>
            <pc:docMk/>
            <pc:sldMk cId="274818826" sldId="275"/>
            <ac:spMk id="3" creationId="{00000000-0000-0000-0000-000000000000}"/>
          </ac:spMkLst>
        </pc:spChg>
        <pc:graphicFrameChg chg="modGraphic">
          <ac:chgData name="안혜강" userId="98b22b6e-56f4-4429-b5e0-faac91709a9d" providerId="ADAL" clId="{02A44E35-D93B-497A-8752-5979226BE861}" dt="2021-02-26T07:29:23.644" v="75" actId="113"/>
          <ac:graphicFrameMkLst>
            <pc:docMk/>
            <pc:sldMk cId="274818826" sldId="275"/>
            <ac:graphicFrameMk id="8" creationId="{DB415E60-2FEC-430C-B83E-0E5277CB8A98}"/>
          </ac:graphicFrameMkLst>
        </pc:graphicFrameChg>
        <pc:graphicFrameChg chg="modGraphic">
          <ac:chgData name="안혜강" userId="98b22b6e-56f4-4429-b5e0-faac91709a9d" providerId="ADAL" clId="{02A44E35-D93B-497A-8752-5979226BE861}" dt="2021-02-26T07:29:21.875" v="74" actId="113"/>
          <ac:graphicFrameMkLst>
            <pc:docMk/>
            <pc:sldMk cId="274818826" sldId="275"/>
            <ac:graphicFrameMk id="9" creationId="{DE5ECB6D-0945-4EA3-A841-1E0BF8B2AB1D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29:31.508" v="78" actId="113"/>
        <pc:sldMkLst>
          <pc:docMk/>
          <pc:sldMk cId="1072338864" sldId="276"/>
        </pc:sldMkLst>
        <pc:graphicFrameChg chg="modGraphic">
          <ac:chgData name="안혜강" userId="98b22b6e-56f4-4429-b5e0-faac91709a9d" providerId="ADAL" clId="{02A44E35-D93B-497A-8752-5979226BE861}" dt="2021-02-26T07:29:31.508" v="78" actId="113"/>
          <ac:graphicFrameMkLst>
            <pc:docMk/>
            <pc:sldMk cId="1072338864" sldId="276"/>
            <ac:graphicFrameMk id="7" creationId="{57C848D6-B7C0-4DE3-95E8-B5A955E9B801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5:35:21.669" v="8" actId="113"/>
        <pc:sldMkLst>
          <pc:docMk/>
          <pc:sldMk cId="3552752124" sldId="281"/>
        </pc:sldMkLst>
        <pc:graphicFrameChg chg="modGraphic">
          <ac:chgData name="안혜강" userId="98b22b6e-56f4-4429-b5e0-faac91709a9d" providerId="ADAL" clId="{02A44E35-D93B-497A-8752-5979226BE861}" dt="2021-02-26T05:35:21.669" v="8" actId="113"/>
          <ac:graphicFrameMkLst>
            <pc:docMk/>
            <pc:sldMk cId="3552752124" sldId="281"/>
            <ac:graphicFrameMk id="5" creationId="{73FFD7D9-FAB8-4559-9E3A-6B120F9F1C8D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5:35:33.437" v="11" actId="113"/>
        <pc:sldMkLst>
          <pc:docMk/>
          <pc:sldMk cId="2629012402" sldId="283"/>
        </pc:sldMkLst>
        <pc:graphicFrameChg chg="modGraphic">
          <ac:chgData name="안혜강" userId="98b22b6e-56f4-4429-b5e0-faac91709a9d" providerId="ADAL" clId="{02A44E35-D93B-497A-8752-5979226BE861}" dt="2021-02-26T05:35:33.437" v="11" actId="113"/>
          <ac:graphicFrameMkLst>
            <pc:docMk/>
            <pc:sldMk cId="2629012402" sldId="283"/>
            <ac:graphicFrameMk id="6" creationId="{889C49E3-353D-4DB9-8AB9-1109E8154215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29:41.171" v="79" actId="113"/>
        <pc:sldMkLst>
          <pc:docMk/>
          <pc:sldMk cId="2159163161" sldId="284"/>
        </pc:sldMkLst>
        <pc:graphicFrameChg chg="modGraphic">
          <ac:chgData name="안혜강" userId="98b22b6e-56f4-4429-b5e0-faac91709a9d" providerId="ADAL" clId="{02A44E35-D93B-497A-8752-5979226BE861}" dt="2021-02-26T07:29:41.171" v="79" actId="113"/>
          <ac:graphicFrameMkLst>
            <pc:docMk/>
            <pc:sldMk cId="2159163161" sldId="284"/>
            <ac:graphicFrameMk id="8" creationId="{59952FAA-E17B-4C4C-9FAE-BE609C883005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29:43.460" v="80" actId="113"/>
        <pc:sldMkLst>
          <pc:docMk/>
          <pc:sldMk cId="841775158" sldId="285"/>
        </pc:sldMkLst>
        <pc:graphicFrameChg chg="modGraphic">
          <ac:chgData name="안혜강" userId="98b22b6e-56f4-4429-b5e0-faac91709a9d" providerId="ADAL" clId="{02A44E35-D93B-497A-8752-5979226BE861}" dt="2021-02-26T07:29:43.460" v="80" actId="113"/>
          <ac:graphicFrameMkLst>
            <pc:docMk/>
            <pc:sldMk cId="841775158" sldId="285"/>
            <ac:graphicFrameMk id="5" creationId="{E33399F8-4367-44BF-87A6-6A278C178CA5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29:46.380" v="81" actId="113"/>
        <pc:sldMkLst>
          <pc:docMk/>
          <pc:sldMk cId="1440310927" sldId="288"/>
        </pc:sldMkLst>
        <pc:graphicFrameChg chg="modGraphic">
          <ac:chgData name="안혜강" userId="98b22b6e-56f4-4429-b5e0-faac91709a9d" providerId="ADAL" clId="{02A44E35-D93B-497A-8752-5979226BE861}" dt="2021-02-26T07:29:46.380" v="81" actId="113"/>
          <ac:graphicFrameMkLst>
            <pc:docMk/>
            <pc:sldMk cId="1440310927" sldId="288"/>
            <ac:graphicFrameMk id="6" creationId="{2A6877B0-B615-4731-BE74-59E1495A71BB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29:49.443" v="82" actId="113"/>
        <pc:sldMkLst>
          <pc:docMk/>
          <pc:sldMk cId="3200221515" sldId="290"/>
        </pc:sldMkLst>
        <pc:graphicFrameChg chg="modGraphic">
          <ac:chgData name="안혜강" userId="98b22b6e-56f4-4429-b5e0-faac91709a9d" providerId="ADAL" clId="{02A44E35-D93B-497A-8752-5979226BE861}" dt="2021-02-26T07:29:49.443" v="82" actId="113"/>
          <ac:graphicFrameMkLst>
            <pc:docMk/>
            <pc:sldMk cId="3200221515" sldId="290"/>
            <ac:graphicFrameMk id="7" creationId="{C88CDB06-0106-4FE4-805D-1DAFDD6726B4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29:53.716" v="83" actId="113"/>
        <pc:sldMkLst>
          <pc:docMk/>
          <pc:sldMk cId="883965360" sldId="294"/>
        </pc:sldMkLst>
        <pc:graphicFrameChg chg="modGraphic">
          <ac:chgData name="안혜강" userId="98b22b6e-56f4-4429-b5e0-faac91709a9d" providerId="ADAL" clId="{02A44E35-D93B-497A-8752-5979226BE861}" dt="2021-02-26T07:29:53.716" v="83" actId="113"/>
          <ac:graphicFrameMkLst>
            <pc:docMk/>
            <pc:sldMk cId="883965360" sldId="294"/>
            <ac:graphicFrameMk id="7" creationId="{E3D42B49-FDAD-48C9-B0AF-8F38D802D494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29:57.411" v="84" actId="113"/>
        <pc:sldMkLst>
          <pc:docMk/>
          <pc:sldMk cId="2224389548" sldId="296"/>
        </pc:sldMkLst>
        <pc:graphicFrameChg chg="modGraphic">
          <ac:chgData name="안혜강" userId="98b22b6e-56f4-4429-b5e0-faac91709a9d" providerId="ADAL" clId="{02A44E35-D93B-497A-8752-5979226BE861}" dt="2021-02-26T07:29:57.411" v="84" actId="113"/>
          <ac:graphicFrameMkLst>
            <pc:docMk/>
            <pc:sldMk cId="2224389548" sldId="296"/>
            <ac:graphicFrameMk id="5" creationId="{F6F5BA9B-0A1B-48BC-A2FD-FC41A40D7E50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29:59.508" v="85" actId="113"/>
        <pc:sldMkLst>
          <pc:docMk/>
          <pc:sldMk cId="2636587990" sldId="298"/>
        </pc:sldMkLst>
        <pc:graphicFrameChg chg="modGraphic">
          <ac:chgData name="안혜강" userId="98b22b6e-56f4-4429-b5e0-faac91709a9d" providerId="ADAL" clId="{02A44E35-D93B-497A-8752-5979226BE861}" dt="2021-02-26T07:29:59.508" v="85" actId="113"/>
          <ac:graphicFrameMkLst>
            <pc:docMk/>
            <pc:sldMk cId="2636587990" sldId="298"/>
            <ac:graphicFrameMk id="5" creationId="{7CE742CB-5626-4A5A-A057-B48FB507F297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30:02.060" v="86" actId="113"/>
        <pc:sldMkLst>
          <pc:docMk/>
          <pc:sldMk cId="2421413846" sldId="300"/>
        </pc:sldMkLst>
        <pc:graphicFrameChg chg="modGraphic">
          <ac:chgData name="안혜강" userId="98b22b6e-56f4-4429-b5e0-faac91709a9d" providerId="ADAL" clId="{02A44E35-D93B-497A-8752-5979226BE861}" dt="2021-02-26T07:30:02.060" v="86" actId="113"/>
          <ac:graphicFrameMkLst>
            <pc:docMk/>
            <pc:sldMk cId="2421413846" sldId="300"/>
            <ac:graphicFrameMk id="5" creationId="{4B5B7EBD-7524-42BB-8A48-7EECBC2CD924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30:06.019" v="87" actId="113"/>
        <pc:sldMkLst>
          <pc:docMk/>
          <pc:sldMk cId="243784926" sldId="303"/>
        </pc:sldMkLst>
        <pc:graphicFrameChg chg="modGraphic">
          <ac:chgData name="안혜강" userId="98b22b6e-56f4-4429-b5e0-faac91709a9d" providerId="ADAL" clId="{02A44E35-D93B-497A-8752-5979226BE861}" dt="2021-02-26T07:30:06.019" v="87" actId="113"/>
          <ac:graphicFrameMkLst>
            <pc:docMk/>
            <pc:sldMk cId="243784926" sldId="303"/>
            <ac:graphicFrameMk id="6" creationId="{495703DC-18E7-4BAA-8949-DFE8AF4E677A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30:08.867" v="88" actId="113"/>
        <pc:sldMkLst>
          <pc:docMk/>
          <pc:sldMk cId="2203133999" sldId="305"/>
        </pc:sldMkLst>
        <pc:graphicFrameChg chg="modGraphic">
          <ac:chgData name="안혜강" userId="98b22b6e-56f4-4429-b5e0-faac91709a9d" providerId="ADAL" clId="{02A44E35-D93B-497A-8752-5979226BE861}" dt="2021-02-26T07:30:08.867" v="88" actId="113"/>
          <ac:graphicFrameMkLst>
            <pc:docMk/>
            <pc:sldMk cId="2203133999" sldId="305"/>
            <ac:graphicFrameMk id="7" creationId="{533E7AAD-957E-4A97-92FD-1B72BABE81E3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5:36:55.421" v="24" actId="113"/>
        <pc:sldMkLst>
          <pc:docMk/>
          <pc:sldMk cId="768490490" sldId="307"/>
        </pc:sldMkLst>
        <pc:graphicFrameChg chg="modGraphic">
          <ac:chgData name="안혜강" userId="98b22b6e-56f4-4429-b5e0-faac91709a9d" providerId="ADAL" clId="{02A44E35-D93B-497A-8752-5979226BE861}" dt="2021-02-26T05:36:55.421" v="24" actId="113"/>
          <ac:graphicFrameMkLst>
            <pc:docMk/>
            <pc:sldMk cId="768490490" sldId="307"/>
            <ac:graphicFrameMk id="5" creationId="{DAF89C45-25A9-459D-93A2-922864FB18CB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30:15.068" v="90" actId="113"/>
        <pc:sldMkLst>
          <pc:docMk/>
          <pc:sldMk cId="43193785" sldId="308"/>
        </pc:sldMkLst>
        <pc:graphicFrameChg chg="modGraphic">
          <ac:chgData name="안혜강" userId="98b22b6e-56f4-4429-b5e0-faac91709a9d" providerId="ADAL" clId="{02A44E35-D93B-497A-8752-5979226BE861}" dt="2021-02-26T07:30:15.068" v="90" actId="113"/>
          <ac:graphicFrameMkLst>
            <pc:docMk/>
            <pc:sldMk cId="43193785" sldId="308"/>
            <ac:graphicFrameMk id="5" creationId="{E17A47C0-C062-4528-955E-BA37F9B63926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30:12.139" v="89" actId="113"/>
        <pc:sldMkLst>
          <pc:docMk/>
          <pc:sldMk cId="3578782402" sldId="310"/>
        </pc:sldMkLst>
        <pc:graphicFrameChg chg="modGraphic">
          <ac:chgData name="안혜강" userId="98b22b6e-56f4-4429-b5e0-faac91709a9d" providerId="ADAL" clId="{02A44E35-D93B-497A-8752-5979226BE861}" dt="2021-02-26T07:30:12.139" v="89" actId="113"/>
          <ac:graphicFrameMkLst>
            <pc:docMk/>
            <pc:sldMk cId="3578782402" sldId="310"/>
            <ac:graphicFrameMk id="5" creationId="{E946A82A-D7FA-46E8-9B7E-94AD032F5402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30:19.940" v="92" actId="113"/>
        <pc:sldMkLst>
          <pc:docMk/>
          <pc:sldMk cId="327746547" sldId="312"/>
        </pc:sldMkLst>
        <pc:graphicFrameChg chg="modGraphic">
          <ac:chgData name="안혜강" userId="98b22b6e-56f4-4429-b5e0-faac91709a9d" providerId="ADAL" clId="{02A44E35-D93B-497A-8752-5979226BE861}" dt="2021-02-26T07:30:19.940" v="92" actId="113"/>
          <ac:graphicFrameMkLst>
            <pc:docMk/>
            <pc:sldMk cId="327746547" sldId="312"/>
            <ac:graphicFrameMk id="12" creationId="{EFFA4F16-9774-421C-85FC-0ACF5026978C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30:22.740" v="93" actId="113"/>
        <pc:sldMkLst>
          <pc:docMk/>
          <pc:sldMk cId="1277784139" sldId="313"/>
        </pc:sldMkLst>
        <pc:graphicFrameChg chg="modGraphic">
          <ac:chgData name="안혜강" userId="98b22b6e-56f4-4429-b5e0-faac91709a9d" providerId="ADAL" clId="{02A44E35-D93B-497A-8752-5979226BE861}" dt="2021-02-26T07:30:22.740" v="93" actId="113"/>
          <ac:graphicFrameMkLst>
            <pc:docMk/>
            <pc:sldMk cId="1277784139" sldId="313"/>
            <ac:graphicFrameMk id="7" creationId="{0D2208A6-E2A5-4603-A4D6-6A57E333F3BE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30:17.243" v="91" actId="113"/>
        <pc:sldMkLst>
          <pc:docMk/>
          <pc:sldMk cId="4125483875" sldId="314"/>
        </pc:sldMkLst>
        <pc:graphicFrameChg chg="modGraphic">
          <ac:chgData name="안혜강" userId="98b22b6e-56f4-4429-b5e0-faac91709a9d" providerId="ADAL" clId="{02A44E35-D93B-497A-8752-5979226BE861}" dt="2021-02-26T07:30:17.243" v="91" actId="113"/>
          <ac:graphicFrameMkLst>
            <pc:docMk/>
            <pc:sldMk cId="4125483875" sldId="314"/>
            <ac:graphicFrameMk id="5" creationId="{61BEE623-E930-4CA8-9638-449860ED2D2C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30:28.395" v="96" actId="113"/>
        <pc:sldMkLst>
          <pc:docMk/>
          <pc:sldMk cId="3062997070" sldId="315"/>
        </pc:sldMkLst>
        <pc:graphicFrameChg chg="modGraphic">
          <ac:chgData name="안혜강" userId="98b22b6e-56f4-4429-b5e0-faac91709a9d" providerId="ADAL" clId="{02A44E35-D93B-497A-8752-5979226BE861}" dt="2021-02-26T07:30:28.395" v="96" actId="113"/>
          <ac:graphicFrameMkLst>
            <pc:docMk/>
            <pc:sldMk cId="3062997070" sldId="315"/>
            <ac:graphicFrameMk id="12" creationId="{4A3F0978-A8F9-44A4-9FD7-9F51581CC70F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30:34.779" v="98" actId="113"/>
        <pc:sldMkLst>
          <pc:docMk/>
          <pc:sldMk cId="2919123721" sldId="318"/>
        </pc:sldMkLst>
        <pc:graphicFrameChg chg="modGraphic">
          <ac:chgData name="안혜강" userId="98b22b6e-56f4-4429-b5e0-faac91709a9d" providerId="ADAL" clId="{02A44E35-D93B-497A-8752-5979226BE861}" dt="2021-02-26T07:30:34.779" v="98" actId="113"/>
          <ac:graphicFrameMkLst>
            <pc:docMk/>
            <pc:sldMk cId="2919123721" sldId="318"/>
            <ac:graphicFrameMk id="6" creationId="{AB267A66-802C-49FA-8A26-8717E3B8050D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30:31.212" v="97" actId="113"/>
        <pc:sldMkLst>
          <pc:docMk/>
          <pc:sldMk cId="327511421" sldId="319"/>
        </pc:sldMkLst>
        <pc:graphicFrameChg chg="modGraphic">
          <ac:chgData name="안혜강" userId="98b22b6e-56f4-4429-b5e0-faac91709a9d" providerId="ADAL" clId="{02A44E35-D93B-497A-8752-5979226BE861}" dt="2021-02-26T07:30:31.212" v="97" actId="113"/>
          <ac:graphicFrameMkLst>
            <pc:docMk/>
            <pc:sldMk cId="327511421" sldId="319"/>
            <ac:graphicFrameMk id="7" creationId="{D5959161-6639-4046-90B0-F40EB73D5E3D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30:38.347" v="99" actId="113"/>
        <pc:sldMkLst>
          <pc:docMk/>
          <pc:sldMk cId="1953685508" sldId="320"/>
        </pc:sldMkLst>
        <pc:graphicFrameChg chg="modGraphic">
          <ac:chgData name="안혜강" userId="98b22b6e-56f4-4429-b5e0-faac91709a9d" providerId="ADAL" clId="{02A44E35-D93B-497A-8752-5979226BE861}" dt="2021-02-26T07:30:38.347" v="99" actId="113"/>
          <ac:graphicFrameMkLst>
            <pc:docMk/>
            <pc:sldMk cId="1953685508" sldId="320"/>
            <ac:graphicFrameMk id="5" creationId="{51E73526-98F8-442F-A32E-A5F1E0C604AA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30:42.220" v="100" actId="113"/>
        <pc:sldMkLst>
          <pc:docMk/>
          <pc:sldMk cId="2151014847" sldId="323"/>
        </pc:sldMkLst>
        <pc:graphicFrameChg chg="modGraphic">
          <ac:chgData name="안혜강" userId="98b22b6e-56f4-4429-b5e0-faac91709a9d" providerId="ADAL" clId="{02A44E35-D93B-497A-8752-5979226BE861}" dt="2021-02-26T07:30:42.220" v="100" actId="113"/>
          <ac:graphicFrameMkLst>
            <pc:docMk/>
            <pc:sldMk cId="2151014847" sldId="323"/>
            <ac:graphicFrameMk id="5" creationId="{60DFE5F5-A771-407D-8C1F-2E8F9FDA2F08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30:45.348" v="101" actId="113"/>
        <pc:sldMkLst>
          <pc:docMk/>
          <pc:sldMk cId="4255961023" sldId="326"/>
        </pc:sldMkLst>
        <pc:graphicFrameChg chg="modGraphic">
          <ac:chgData name="안혜강" userId="98b22b6e-56f4-4429-b5e0-faac91709a9d" providerId="ADAL" clId="{02A44E35-D93B-497A-8752-5979226BE861}" dt="2021-02-26T07:30:45.348" v="101" actId="113"/>
          <ac:graphicFrameMkLst>
            <pc:docMk/>
            <pc:sldMk cId="4255961023" sldId="326"/>
            <ac:graphicFrameMk id="5" creationId="{F66ED1AF-2DB8-4E53-9A46-BC2E58AF0B42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30:58.199" v="107" actId="1035"/>
        <pc:sldMkLst>
          <pc:docMk/>
          <pc:sldMk cId="1914075418" sldId="328"/>
        </pc:sldMkLst>
        <pc:spChg chg="mod">
          <ac:chgData name="안혜강" userId="98b22b6e-56f4-4429-b5e0-faac91709a9d" providerId="ADAL" clId="{02A44E35-D93B-497A-8752-5979226BE861}" dt="2021-02-26T07:30:58.199" v="107" actId="1035"/>
          <ac:spMkLst>
            <pc:docMk/>
            <pc:sldMk cId="1914075418" sldId="328"/>
            <ac:spMk id="3" creationId="{00000000-0000-0000-0000-000000000000}"/>
          </ac:spMkLst>
        </pc:spChg>
        <pc:graphicFrameChg chg="modGraphic">
          <ac:chgData name="안혜강" userId="98b22b6e-56f4-4429-b5e0-faac91709a9d" providerId="ADAL" clId="{02A44E35-D93B-497A-8752-5979226BE861}" dt="2021-02-26T05:47:06.319" v="53" actId="113"/>
          <ac:graphicFrameMkLst>
            <pc:docMk/>
            <pc:sldMk cId="1914075418" sldId="328"/>
            <ac:graphicFrameMk id="4" creationId="{00000000-0000-0000-0000-000000000000}"/>
          </ac:graphicFrameMkLst>
        </pc:graphicFrameChg>
        <pc:graphicFrameChg chg="modGraphic">
          <ac:chgData name="안혜강" userId="98b22b6e-56f4-4429-b5e0-faac91709a9d" providerId="ADAL" clId="{02A44E35-D93B-497A-8752-5979226BE861}" dt="2021-02-26T07:30:56.803" v="105" actId="113"/>
          <ac:graphicFrameMkLst>
            <pc:docMk/>
            <pc:sldMk cId="1914075418" sldId="328"/>
            <ac:graphicFrameMk id="5" creationId="{00000000-0000-0000-0000-000000000000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30:50.947" v="103" actId="113"/>
        <pc:sldMkLst>
          <pc:docMk/>
          <pc:sldMk cId="2546150499" sldId="329"/>
        </pc:sldMkLst>
        <pc:graphicFrameChg chg="modGraphic">
          <ac:chgData name="안혜강" userId="98b22b6e-56f4-4429-b5e0-faac91709a9d" providerId="ADAL" clId="{02A44E35-D93B-497A-8752-5979226BE861}" dt="2021-02-26T07:30:50.947" v="103" actId="113"/>
          <ac:graphicFrameMkLst>
            <pc:docMk/>
            <pc:sldMk cId="2546150499" sldId="329"/>
            <ac:graphicFrameMk id="7" creationId="{0056DE4F-B0C1-46EE-885D-7BAD96D195D2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31:06.292" v="108" actId="113"/>
        <pc:sldMkLst>
          <pc:docMk/>
          <pc:sldMk cId="862436713" sldId="335"/>
        </pc:sldMkLst>
        <pc:graphicFrameChg chg="modGraphic">
          <ac:chgData name="안혜강" userId="98b22b6e-56f4-4429-b5e0-faac91709a9d" providerId="ADAL" clId="{02A44E35-D93B-497A-8752-5979226BE861}" dt="2021-02-26T07:31:06.292" v="108" actId="113"/>
          <ac:graphicFrameMkLst>
            <pc:docMk/>
            <pc:sldMk cId="862436713" sldId="335"/>
            <ac:graphicFrameMk id="5" creationId="{F997EE8A-8C04-4329-9364-2431442ED53E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5:47:21.959" v="54" actId="113"/>
        <pc:sldMkLst>
          <pc:docMk/>
          <pc:sldMk cId="2992004471" sldId="336"/>
        </pc:sldMkLst>
        <pc:graphicFrameChg chg="modGraphic">
          <ac:chgData name="안혜강" userId="98b22b6e-56f4-4429-b5e0-faac91709a9d" providerId="ADAL" clId="{02A44E35-D93B-497A-8752-5979226BE861}" dt="2021-02-26T05:47:21.959" v="54" actId="113"/>
          <ac:graphicFrameMkLst>
            <pc:docMk/>
            <pc:sldMk cId="2992004471" sldId="336"/>
            <ac:graphicFrameMk id="8" creationId="{AAEB732B-9EED-43BE-B571-2D4C44949E6B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5:47:35.471" v="57" actId="113"/>
        <pc:sldMkLst>
          <pc:docMk/>
          <pc:sldMk cId="3874956382" sldId="340"/>
        </pc:sldMkLst>
        <pc:graphicFrameChg chg="modGraphic">
          <ac:chgData name="안혜강" userId="98b22b6e-56f4-4429-b5e0-faac91709a9d" providerId="ADAL" clId="{02A44E35-D93B-497A-8752-5979226BE861}" dt="2021-02-26T05:47:35.471" v="57" actId="113"/>
          <ac:graphicFrameMkLst>
            <pc:docMk/>
            <pc:sldMk cId="3874956382" sldId="340"/>
            <ac:graphicFrameMk id="6" creationId="{C13DCE61-4709-47C1-894C-8FF2E84AF42C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7:29:13.700" v="72" actId="113"/>
        <pc:sldMkLst>
          <pc:docMk/>
          <pc:sldMk cId="1620957491" sldId="344"/>
        </pc:sldMkLst>
        <pc:graphicFrameChg chg="modGraphic">
          <ac:chgData name="안혜강" userId="98b22b6e-56f4-4429-b5e0-faac91709a9d" providerId="ADAL" clId="{02A44E35-D93B-497A-8752-5979226BE861}" dt="2021-02-26T07:29:13.700" v="72" actId="113"/>
          <ac:graphicFrameMkLst>
            <pc:docMk/>
            <pc:sldMk cId="1620957491" sldId="344"/>
            <ac:graphicFrameMk id="5" creationId="{C0A92EB6-281D-434E-B9EE-32B7B8A40648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5:48:05.518" v="62" actId="113"/>
        <pc:sldMkLst>
          <pc:docMk/>
          <pc:sldMk cId="1810567978" sldId="347"/>
        </pc:sldMkLst>
        <pc:graphicFrameChg chg="modGraphic">
          <ac:chgData name="안혜강" userId="98b22b6e-56f4-4429-b5e0-faac91709a9d" providerId="ADAL" clId="{02A44E35-D93B-497A-8752-5979226BE861}" dt="2021-02-26T05:48:05.518" v="62" actId="113"/>
          <ac:graphicFrameMkLst>
            <pc:docMk/>
            <pc:sldMk cId="1810567978" sldId="347"/>
            <ac:graphicFrameMk id="7" creationId="{5F96584F-62DD-436D-BF2A-7B6485F4DF78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5:47:44.951" v="58" actId="113"/>
        <pc:sldMkLst>
          <pc:docMk/>
          <pc:sldMk cId="209018117" sldId="363"/>
        </pc:sldMkLst>
        <pc:graphicFrameChg chg="modGraphic">
          <ac:chgData name="안혜강" userId="98b22b6e-56f4-4429-b5e0-faac91709a9d" providerId="ADAL" clId="{02A44E35-D93B-497A-8752-5979226BE861}" dt="2021-02-26T05:47:44.951" v="58" actId="113"/>
          <ac:graphicFrameMkLst>
            <pc:docMk/>
            <pc:sldMk cId="209018117" sldId="363"/>
            <ac:graphicFrameMk id="6" creationId="{C13DCE61-4709-47C1-894C-8FF2E84AF42C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5:47:59.106" v="61" actId="1036"/>
        <pc:sldMkLst>
          <pc:docMk/>
          <pc:sldMk cId="427812949" sldId="365"/>
        </pc:sldMkLst>
        <pc:graphicFrameChg chg="mod modGraphic">
          <ac:chgData name="안혜강" userId="98b22b6e-56f4-4429-b5e0-faac91709a9d" providerId="ADAL" clId="{02A44E35-D93B-497A-8752-5979226BE861}" dt="2021-02-26T05:47:59.106" v="61" actId="1036"/>
          <ac:graphicFrameMkLst>
            <pc:docMk/>
            <pc:sldMk cId="427812949" sldId="365"/>
            <ac:graphicFrameMk id="6" creationId="{C13DCE61-4709-47C1-894C-8FF2E84AF42C}"/>
          </ac:graphicFrameMkLst>
        </pc:graphicFrameChg>
      </pc:sldChg>
      <pc:sldChg chg="modSp">
        <pc:chgData name="안혜강" userId="98b22b6e-56f4-4429-b5e0-faac91709a9d" providerId="ADAL" clId="{02A44E35-D93B-497A-8752-5979226BE861}" dt="2021-02-26T05:48:16.623" v="63" actId="113"/>
        <pc:sldMkLst>
          <pc:docMk/>
          <pc:sldMk cId="3831289528" sldId="369"/>
        </pc:sldMkLst>
        <pc:graphicFrameChg chg="modGraphic">
          <ac:chgData name="안혜강" userId="98b22b6e-56f4-4429-b5e0-faac91709a9d" providerId="ADAL" clId="{02A44E35-D93B-497A-8752-5979226BE861}" dt="2021-02-26T05:48:16.623" v="63" actId="113"/>
          <ac:graphicFrameMkLst>
            <pc:docMk/>
            <pc:sldMk cId="3831289528" sldId="369"/>
            <ac:graphicFrameMk id="7" creationId="{5F96584F-62DD-436D-BF2A-7B6485F4DF7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91BB8-D8B6-4986-A7FA-2ED3F856F215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9D4CC-EA20-4211-B1F8-A9E53A537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439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9D4CC-EA20-4211-B1F8-A9E53A537DD0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06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9D4CC-EA20-4211-B1F8-A9E53A537DD0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194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9D4CC-EA20-4211-B1F8-A9E53A537DD0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42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9D4CC-EA20-4211-B1F8-A9E53A537DD0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301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9D4CC-EA20-4211-B1F8-A9E53A537DD0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71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03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25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74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8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6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20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3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9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7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8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7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825" y="1057274"/>
            <a:ext cx="5010149" cy="5010149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57725" y="3096418"/>
            <a:ext cx="7534275" cy="1655762"/>
          </a:xfrm>
        </p:spPr>
        <p:txBody>
          <a:bodyPr>
            <a:normAutofit/>
          </a:bodyPr>
          <a:lstStyle/>
          <a:p>
            <a:endParaRPr lang="en-US" altLang="ko-KR" sz="4000" b="1" dirty="0"/>
          </a:p>
          <a:p>
            <a:pPr fontAlgn="base"/>
            <a:r>
              <a:rPr lang="en-US" altLang="ko-KR" sz="4000" b="1"/>
              <a:t>7</a:t>
            </a:r>
            <a:r>
              <a:rPr lang="ko-KR" altLang="en-US" sz="4000" b="1"/>
              <a:t>장 모듈과 활용</a:t>
            </a:r>
            <a:endParaRPr lang="en-US" altLang="ko-KR" sz="4000" b="1"/>
          </a:p>
        </p:txBody>
      </p:sp>
    </p:spTree>
    <p:extLst>
      <p:ext uri="{BB962C8B-B14F-4D97-AF65-F5344CB8AC3E}">
        <p14:creationId xmlns:p14="http://schemas.microsoft.com/office/powerpoint/2010/main" val="1232817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import ~ as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446" y="1597025"/>
            <a:ext cx="10515600" cy="4351338"/>
          </a:xfrm>
        </p:spPr>
        <p:txBody>
          <a:bodyPr/>
          <a:lstStyle/>
          <a:p>
            <a:r>
              <a:rPr lang="ko-KR" altLang="en-US" dirty="0"/>
              <a:t>긴 모듈 이름을 간략하게 부르는 별명을 붙여주는 방법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032354"/>
              </p:ext>
            </p:extLst>
          </p:nvPr>
        </p:nvGraphicFramePr>
        <p:xfrm>
          <a:off x="838200" y="2315797"/>
          <a:ext cx="8964847" cy="3915752"/>
        </p:xfrm>
        <a:graphic>
          <a:graphicData uri="http://schemas.openxmlformats.org/drawingml/2006/table">
            <a:tbl>
              <a:tblPr/>
              <a:tblGrid>
                <a:gridCol w="89648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19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NOTE : import ~ as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837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 내에 있는 클래스나 </a:t>
                      </a:r>
                      <a:r>
                        <a:rPr lang="ko-KR" altLang="en-US" sz="16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메소드를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활용할 때 점으로 연결해주는데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 이름이 너무 긴 경우 계속해서 이름을 써주는 것이 번거로울 수 있다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 때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as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활용하여 모듈의 새 이름을 지정할 수 있다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보통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math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모듈은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m, </a:t>
                      </a:r>
                      <a:r>
                        <a:rPr lang="en-US" altLang="ko-KR" sz="16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 </a:t>
                      </a:r>
                      <a:r>
                        <a:rPr lang="en-US" altLang="ko-KR" sz="16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dt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random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 </a:t>
                      </a:r>
                      <a:r>
                        <a:rPr lang="en-US" altLang="ko-KR" sz="16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rd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turtle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같은 짧은 이름을 널리 사용한다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ex1) import </a:t>
                      </a:r>
                      <a:r>
                        <a:rPr lang="en-US" altLang="ko-KR" sz="1600" b="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datetime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as </a:t>
                      </a:r>
                      <a:r>
                        <a:rPr lang="en-US" altLang="ko-KR" sz="1600" b="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dt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ex2) import random as </a:t>
                      </a:r>
                      <a:r>
                        <a:rPr lang="en-US" altLang="ko-KR" sz="1600" b="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rd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ex3) import math as m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ex3) import turtle as t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5779086"/>
            <a:ext cx="55696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ex4)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414403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5F96584F-62DD-436D-BF2A-7B6485F4D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40891"/>
              </p:ext>
            </p:extLst>
          </p:nvPr>
        </p:nvGraphicFramePr>
        <p:xfrm>
          <a:off x="205469" y="205990"/>
          <a:ext cx="5460545" cy="6382549"/>
        </p:xfrm>
        <a:graphic>
          <a:graphicData uri="http://schemas.openxmlformats.org/drawingml/2006/table">
            <a:tbl>
              <a:tblPr/>
              <a:tblGrid>
                <a:gridCol w="5460545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7603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7-30 :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Tkinter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이용한 계산기 외형 만들기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9535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58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tkinter_calculator1.py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56197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from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tkinter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import *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window = Tk()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window.title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계산기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window.geometry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('350x200')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Label(window, text = "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숫자 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1").grid(column = 0, row = 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Label(window, text = "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숫자 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2").grid(column = 0, row = 1)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res_label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Label(window, text = "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결과 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:")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res_label.grid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(column = 0, row = 2)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num1 = Entry(window, width = 10)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num2 = Entry(window, width = 10)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num1.grid(column = 1, row = 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num2.grid(column = 1, row = 1)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DBE745A0-351E-46FD-B40E-251233131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624172"/>
              </p:ext>
            </p:extLst>
          </p:nvPr>
        </p:nvGraphicFramePr>
        <p:xfrm>
          <a:off x="5827940" y="243472"/>
          <a:ext cx="5770788" cy="6382549"/>
        </p:xfrm>
        <a:graphic>
          <a:graphicData uri="http://schemas.openxmlformats.org/drawingml/2006/table">
            <a:tbl>
              <a:tblPr/>
              <a:tblGrid>
                <a:gridCol w="5770788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7603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7-30 :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Tkinter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이용한 계산기 외형 만들기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9535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58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tkinter_calculator1.py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56197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btn_plus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Button(window, text = "+", command = None)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btn_minus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Button(window, text = "-", command = None)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btn_mult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Button(window, text = "*", command = None)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btn_div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Button(window, text = "/", command = None)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btn_plus.grid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(column = 2, row = 1)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btn_minus.grid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(column = 3, row = 1)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btn_mult.grid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(column = 4, row = 1)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btn_div.grid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(column = 5, row = 1)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window.mainloop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9CCE1A6-0878-4BB4-82E6-031A400E98C1}"/>
              </a:ext>
            </a:extLst>
          </p:cNvPr>
          <p:cNvSpPr/>
          <p:nvPr/>
        </p:nvSpPr>
        <p:spPr>
          <a:xfrm>
            <a:off x="5827940" y="157003"/>
            <a:ext cx="5770788" cy="839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56797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893640"/>
            <a:ext cx="10515600" cy="4351338"/>
          </a:xfrm>
        </p:spPr>
        <p:txBody>
          <a:bodyPr/>
          <a:lstStyle/>
          <a:p>
            <a:r>
              <a:rPr lang="ko-KR" altLang="en-US" dirty="0"/>
              <a:t>이상의 작업이 끝나고 나면 다음과 같은 화면이 출력됨</a:t>
            </a:r>
            <a:endParaRPr lang="en-US" altLang="ko-KR" dirty="0"/>
          </a:p>
          <a:p>
            <a:r>
              <a:rPr lang="ko-KR" altLang="en-US" dirty="0"/>
              <a:t>아직 화면에 입력을 넣고 버튼을 눌러도 동작이 일어나지 않음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9873" name="_x366858400" descr="EMB000027fc19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4060" y="2700702"/>
            <a:ext cx="5251939" cy="244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97695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5785" y="946395"/>
            <a:ext cx="10515600" cy="4351338"/>
          </a:xfrm>
        </p:spPr>
        <p:txBody>
          <a:bodyPr/>
          <a:lstStyle/>
          <a:p>
            <a:r>
              <a:rPr lang="ko-KR" altLang="en-US" dirty="0"/>
              <a:t>버튼을 누를 경우 해당 버튼에 연결된 동작을 수행하여 결과를 출력할 수 있도록 개선해 보기</a:t>
            </a:r>
            <a:endParaRPr lang="en-US" altLang="ko-KR" dirty="0"/>
          </a:p>
          <a:p>
            <a:r>
              <a:rPr lang="ko-KR" altLang="en-US" dirty="0"/>
              <a:t>버튼을 누르는 이벤트</a:t>
            </a:r>
            <a:r>
              <a:rPr lang="en-US" altLang="ko-KR" sz="2000" b="1" dirty="0">
                <a:solidFill>
                  <a:schemeClr val="accent5"/>
                </a:solidFill>
              </a:rPr>
              <a:t>event</a:t>
            </a:r>
            <a:r>
              <a:rPr lang="ko-KR" altLang="en-US" dirty="0"/>
              <a:t>가 발생하면 프로그램의 메인 루프는 발생한 이벤트가 있는지 살펴보다가 이를 확인한 뒤에 이 이벤트를 처리할 처리기 함수</a:t>
            </a:r>
            <a:r>
              <a:rPr lang="en-US" altLang="ko-KR" sz="2000" b="1" dirty="0">
                <a:solidFill>
                  <a:schemeClr val="accent5"/>
                </a:solidFill>
              </a:rPr>
              <a:t>event handler</a:t>
            </a:r>
            <a:r>
              <a:rPr lang="ko-KR" altLang="en-US" dirty="0"/>
              <a:t>를 부름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이를 </a:t>
            </a:r>
            <a:r>
              <a:rPr lang="ko-KR" altLang="en-US" dirty="0" err="1"/>
              <a:t>콜백</a:t>
            </a:r>
            <a:r>
              <a:rPr lang="en-US" altLang="ko-KR" sz="2000" b="1" dirty="0">
                <a:solidFill>
                  <a:schemeClr val="accent5"/>
                </a:solidFill>
              </a:rPr>
              <a:t>callback</a:t>
            </a:r>
            <a:r>
              <a:rPr lang="ko-KR" altLang="en-US" dirty="0"/>
              <a:t>이라고도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785" y="4156738"/>
            <a:ext cx="5929828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/>
              <a:t>새로운 용어들</a:t>
            </a:r>
            <a:endParaRPr lang="en-US" altLang="ko-KR" sz="2000" b="1"/>
          </a:p>
          <a:p>
            <a:r>
              <a:rPr lang="en-US" altLang="ko-KR"/>
              <a:t>- </a:t>
            </a:r>
            <a:r>
              <a:rPr lang="ko-KR" altLang="en-US"/>
              <a:t>사용자가 마우스나 키보드를 통해 컴퓨터에 명령을</a:t>
            </a:r>
            <a:endParaRPr lang="en-US" altLang="ko-KR"/>
          </a:p>
          <a:p>
            <a:r>
              <a:rPr lang="ko-KR" altLang="en-US"/>
              <a:t>입력할 수 있다</a:t>
            </a:r>
            <a:r>
              <a:rPr lang="en-US" altLang="ko-KR"/>
              <a:t>. </a:t>
            </a:r>
            <a:r>
              <a:rPr lang="ko-KR" altLang="en-US"/>
              <a:t>이러한 행위를 </a:t>
            </a:r>
            <a:r>
              <a:rPr lang="ko-KR" altLang="en-US">
                <a:solidFill>
                  <a:srgbClr val="FF0000"/>
                </a:solidFill>
              </a:rPr>
              <a:t>이벤트</a:t>
            </a:r>
            <a:r>
              <a:rPr lang="ko-KR" altLang="en-US"/>
              <a:t>라고 한다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컴퓨터는 이 이벤트를 받아서 처리하는 </a:t>
            </a:r>
            <a:r>
              <a:rPr lang="ko-KR" altLang="en-US">
                <a:solidFill>
                  <a:srgbClr val="FF0000"/>
                </a:solidFill>
              </a:rPr>
              <a:t>이벤트 처리기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/>
              <a:t>구조를 가진다</a:t>
            </a:r>
            <a:r>
              <a:rPr lang="en-US" altLang="ko-KR"/>
              <a:t>. </a:t>
            </a:r>
            <a:r>
              <a:rPr lang="ko-KR" altLang="en-US"/>
              <a:t>이 이벤트 처리 함수를 콜백 함수라고</a:t>
            </a:r>
            <a:endParaRPr lang="en-US" altLang="ko-KR"/>
          </a:p>
          <a:p>
            <a:r>
              <a:rPr lang="ko-KR" altLang="en-US"/>
              <a:t>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48450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5F96584F-62DD-436D-BF2A-7B6485F4D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905767"/>
              </p:ext>
            </p:extLst>
          </p:nvPr>
        </p:nvGraphicFramePr>
        <p:xfrm>
          <a:off x="205469" y="205990"/>
          <a:ext cx="5460545" cy="6626389"/>
        </p:xfrm>
        <a:graphic>
          <a:graphicData uri="http://schemas.openxmlformats.org/drawingml/2006/table">
            <a:tbl>
              <a:tblPr/>
              <a:tblGrid>
                <a:gridCol w="5460545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7603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7-31 :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Tkinter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이용한 간단한 계산기 만들기의 완성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9535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58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tkinter_calculator2.py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56197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from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tkinter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import *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window = Tk()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window.title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</a:t>
                      </a:r>
                      <a:r>
                        <a:rPr lang="ko-KR" altLang="en-US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계산기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window.geometry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('350x200’)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Label(window, text = "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숫자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1").grid(column = 0, row = 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Label(window, text = "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숫자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2").grid(column = 0, row = 1)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res_label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Label(window, text = "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결과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:")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res_label.grid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(column = 0, row = 2)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num1 = Entry(window, width = 10)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num2 = Entry(window, width = 10)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num1.grid(column = 1, row = 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num2.grid(column = 1, row = 1)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 add():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res_text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"</a:t>
                      </a:r>
                      <a:r>
                        <a:rPr lang="ko-KR" altLang="en-US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결과 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" + str(float(num1.get()) + float(num2.get()))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res_label.configure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(text = 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res_text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DBE745A0-351E-46FD-B40E-251233131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881170"/>
              </p:ext>
            </p:extLst>
          </p:nvPr>
        </p:nvGraphicFramePr>
        <p:xfrm>
          <a:off x="5827940" y="243472"/>
          <a:ext cx="5770788" cy="6577414"/>
        </p:xfrm>
        <a:graphic>
          <a:graphicData uri="http://schemas.openxmlformats.org/drawingml/2006/table">
            <a:tbl>
              <a:tblPr/>
              <a:tblGrid>
                <a:gridCol w="5770788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288712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7-30 :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Tkinter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이용한 계산기 외형 만들기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0220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8475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tkinter_calculator1.py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58017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def subtract():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res_text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"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결과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= " + str(float(num1.get()) - float(num2.get()))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res_label.configure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(text = 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res_text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def multiplication():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res_text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"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결과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= " + str(float(num1.get()) * float(num2.get()))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res_label.configure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(text = 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res_text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def division():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res_text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="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결과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= " + str( float(num1.get()) / float(num2.get()))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res_label.configure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(text = 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res_text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btn_plus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Button(window, text = "+", command = add)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btn_minus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Button(window, text = "-", command = subtract)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btn_mult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Button(window, text = "*", command = multiplication)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btn_div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Button(window, text = "/", command = division)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btn_plus.grid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(column = 2, row = 1)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btn_minus.grid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(column = 3, row = 1)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btn_mult.grid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(column = 4, row = 1)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btn_div.grid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(column 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= 5,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row = 1)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window.mainloop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9CCE1A6-0878-4BB4-82E6-031A400E98C1}"/>
              </a:ext>
            </a:extLst>
          </p:cNvPr>
          <p:cNvSpPr/>
          <p:nvPr/>
        </p:nvSpPr>
        <p:spPr>
          <a:xfrm>
            <a:off x="5827940" y="157002"/>
            <a:ext cx="5770788" cy="10119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128952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7184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간단한 사칙연산 계산기의 구현 결과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21" name="_x366858800" descr="EMB000027fc19ac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7184" y="1058740"/>
            <a:ext cx="4068987" cy="267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23" name="_x366858880" descr="EMB000027fc19af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47491" y="1058740"/>
            <a:ext cx="4056891" cy="267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25" name="_x369369776" descr="EMB000027fc19b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7184" y="3889863"/>
            <a:ext cx="4085456" cy="270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27" name="_x369369696" descr="EMB000027fc19b5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42334" y="3889863"/>
            <a:ext cx="4062048" cy="270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79029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062" y="1428750"/>
            <a:ext cx="5857875" cy="37719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495675" y="1255713"/>
            <a:ext cx="9144000" cy="2387600"/>
          </a:xfrm>
        </p:spPr>
        <p:txBody>
          <a:bodyPr/>
          <a:lstStyle/>
          <a:p>
            <a:r>
              <a:rPr lang="en-US" altLang="ko-KR" dirty="0"/>
              <a:t>Questions?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052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from ~ import ~ </a:t>
            </a:r>
            <a:r>
              <a:rPr lang="ko-KR" altLang="en-US" dirty="0"/>
              <a:t>구문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5"/>
                </a:solidFill>
              </a:rPr>
              <a:t>“</a:t>
            </a:r>
            <a:r>
              <a:rPr lang="en-US" altLang="ko-KR" dirty="0">
                <a:solidFill>
                  <a:schemeClr val="accent5"/>
                </a:solidFill>
              </a:rPr>
              <a:t>[</a:t>
            </a:r>
            <a:r>
              <a:rPr lang="ko-KR" altLang="en-US" dirty="0">
                <a:solidFill>
                  <a:schemeClr val="accent5"/>
                </a:solidFill>
              </a:rPr>
              <a:t>모듈 이름</a:t>
            </a:r>
            <a:r>
              <a:rPr lang="en-US" altLang="ko-KR" dirty="0">
                <a:solidFill>
                  <a:schemeClr val="accent5"/>
                </a:solidFill>
              </a:rPr>
              <a:t>].[</a:t>
            </a:r>
            <a:r>
              <a:rPr lang="ko-KR" altLang="en-US" dirty="0">
                <a:solidFill>
                  <a:schemeClr val="accent5"/>
                </a:solidFill>
              </a:rPr>
              <a:t>클래스 이름</a:t>
            </a:r>
            <a:r>
              <a:rPr lang="en-US" altLang="ko-KR" dirty="0">
                <a:solidFill>
                  <a:schemeClr val="accent5"/>
                </a:solidFill>
              </a:rPr>
              <a:t>].[</a:t>
            </a:r>
            <a:r>
              <a:rPr lang="ko-KR" altLang="en-US" dirty="0" err="1">
                <a:solidFill>
                  <a:schemeClr val="accent5"/>
                </a:solidFill>
              </a:rPr>
              <a:t>메소드이름</a:t>
            </a:r>
            <a:r>
              <a:rPr lang="en-US" altLang="ko-KR" dirty="0">
                <a:solidFill>
                  <a:schemeClr val="accent5"/>
                </a:solidFill>
              </a:rPr>
              <a:t>]()” </a:t>
            </a:r>
            <a:r>
              <a:rPr lang="ko-KR" altLang="en-US" dirty="0"/>
              <a:t>방식의 호출을 간단하게 하는 방법</a:t>
            </a:r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EA409A58-97A5-4724-A795-B839A1A5F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007718"/>
              </p:ext>
            </p:extLst>
          </p:nvPr>
        </p:nvGraphicFramePr>
        <p:xfrm>
          <a:off x="838200" y="2692090"/>
          <a:ext cx="9182102" cy="1933131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31818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from import</a:t>
                      </a:r>
                      <a:r>
                        <a:rPr lang="ko-KR" altLang="en-US" sz="1600" dirty="0"/>
                        <a:t>를 이용한 현재 날짜 및 시간 변경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3240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from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datetime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datetime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start_time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datetime.now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start_time.replace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(month = 12, day = 25)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datetime.datetime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(2019, 12, 25, 7, 1, 25, 880317)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23896" y="3239271"/>
            <a:ext cx="3616567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/>
              <a:t>datetime. </a:t>
            </a:r>
            <a:r>
              <a:rPr lang="ko-KR" altLang="en-US" sz="1600"/>
              <a:t>혹은 </a:t>
            </a:r>
            <a:r>
              <a:rPr lang="en-US" altLang="ko-KR" sz="1600"/>
              <a:t>dt. </a:t>
            </a:r>
            <a:r>
              <a:rPr lang="ko-KR" altLang="en-US" sz="1600"/>
              <a:t>을 생략할 수 있다</a:t>
            </a:r>
            <a:r>
              <a:rPr lang="en-US" altLang="ko-KR" sz="1600"/>
              <a:t>.</a:t>
            </a:r>
            <a:endParaRPr lang="ko-KR" altLang="en-US" sz="1400" dirty="0"/>
          </a:p>
        </p:txBody>
      </p:sp>
      <p:cxnSp>
        <p:nvCxnSpPr>
          <p:cNvPr id="7" name="직선 화살표 연결선 6"/>
          <p:cNvCxnSpPr>
            <a:stCxn id="5" idx="1"/>
          </p:cNvCxnSpPr>
          <p:nvPr/>
        </p:nvCxnSpPr>
        <p:spPr>
          <a:xfrm flipH="1">
            <a:off x="4254606" y="3408548"/>
            <a:ext cx="669290" cy="2947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628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ACF1395-23A2-4847-8DD1-32EB731EE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855" y="2033587"/>
            <a:ext cx="9758440" cy="321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74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446" y="206863"/>
            <a:ext cx="10515600" cy="1325563"/>
          </a:xfrm>
        </p:spPr>
        <p:txBody>
          <a:bodyPr/>
          <a:lstStyle/>
          <a:p>
            <a:r>
              <a:rPr lang="en-US" altLang="ko-KR" dirty="0"/>
              <a:t>7.2.1 </a:t>
            </a:r>
            <a:r>
              <a:rPr lang="ko-KR" altLang="en-US" dirty="0"/>
              <a:t>남은 시간 구하기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5F598408-2B23-4AC6-882C-D95385EAB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765160"/>
              </p:ext>
            </p:extLst>
          </p:nvPr>
        </p:nvGraphicFramePr>
        <p:xfrm>
          <a:off x="785446" y="1369309"/>
          <a:ext cx="8217226" cy="4174352"/>
        </p:xfrm>
        <a:graphic>
          <a:graphicData uri="http://schemas.openxmlformats.org/drawingml/2006/table">
            <a:tbl>
              <a:tblPr/>
              <a:tblGrid>
                <a:gridCol w="8217226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4174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7-1 : datetime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모듈을 사용하여 크리스마스까지 남은 시간 구하기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931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314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xmas_left_day.py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31417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datetime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dt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today =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dt.date.today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오늘은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{}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년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{}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월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{}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일입니다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'.format(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today.year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today.month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today.day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xMas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dt.datetime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(2019, 12, 25)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time_gap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xMas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-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dt.datetime.now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다음 크리스마스 까지는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{}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일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{}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시간 남았습니다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.'.format( \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time_gap.days,time_gap.seconds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// 3600))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F55F6C3F-D64D-48BF-B181-6B8B826D2870}"/>
              </a:ext>
            </a:extLst>
          </p:cNvPr>
          <p:cNvGrpSpPr/>
          <p:nvPr/>
        </p:nvGrpSpPr>
        <p:grpSpPr>
          <a:xfrm>
            <a:off x="785446" y="5486713"/>
            <a:ext cx="5845871" cy="1219394"/>
            <a:chOff x="5261709" y="4001171"/>
            <a:chExt cx="6085243" cy="155293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E8CF6E3A-F837-4BE1-A379-981C8F61C7FE}"/>
                </a:ext>
              </a:extLst>
            </p:cNvPr>
            <p:cNvGrpSpPr/>
            <p:nvPr/>
          </p:nvGrpSpPr>
          <p:grpSpPr>
            <a:xfrm>
              <a:off x="5261709" y="4001171"/>
              <a:ext cx="6085243" cy="1552933"/>
              <a:chOff x="5586057" y="3914707"/>
              <a:chExt cx="6085243" cy="1552933"/>
            </a:xfrm>
          </p:grpSpPr>
          <p:sp>
            <p:nvSpPr>
              <p:cNvPr id="12" name="직사각형 32">
                <a:extLst>
                  <a:ext uri="{FF2B5EF4-FFF2-40B4-BE49-F238E27FC236}">
                    <a16:creationId xmlns:a16="http://schemas.microsoft.com/office/drawing/2014/main" xmlns="" id="{6ADDFB25-4EF0-4240-B391-932358DCE81E}"/>
                  </a:ext>
                </a:extLst>
              </p:cNvPr>
              <p:cNvSpPr/>
              <p:nvPr/>
            </p:nvSpPr>
            <p:spPr>
              <a:xfrm>
                <a:off x="5586057" y="4336273"/>
                <a:ext cx="6085243" cy="113136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모서리가 둥근 직사각형 2">
                <a:extLst>
                  <a:ext uri="{FF2B5EF4-FFF2-40B4-BE49-F238E27FC236}">
                    <a16:creationId xmlns:a16="http://schemas.microsoft.com/office/drawing/2014/main" xmlns="" id="{3BD62059-747A-4DEA-8122-D0FC9777AFDC}"/>
                  </a:ext>
                </a:extLst>
              </p:cNvPr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B536B897-2D40-429E-9FDD-96F70496B700}"/>
                </a:ext>
              </a:extLst>
            </p:cNvPr>
            <p:cNvSpPr/>
            <p:nvPr/>
          </p:nvSpPr>
          <p:spPr>
            <a:xfrm>
              <a:off x="5534806" y="4422737"/>
              <a:ext cx="5539047" cy="9976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오늘은 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2019</a:t>
              </a: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년 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1</a:t>
              </a: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월 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2</a:t>
              </a: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일입니다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다음 크리스마스 까지는 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356</a:t>
              </a: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일 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16</a:t>
              </a: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시간 남았습니다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.</a:t>
              </a: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4292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1DF0296-A014-40A3-AD2E-24CBBA076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675" y="320526"/>
            <a:ext cx="8184696" cy="621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50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7.2.2 100</a:t>
            </a:r>
            <a:r>
              <a:rPr lang="ko-KR" altLang="en-US" dirty="0"/>
              <a:t>일 뒤 날짜 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altLang="ko-KR" dirty="0" err="1"/>
              <a:t>timedelta</a:t>
            </a:r>
            <a:r>
              <a:rPr lang="ko-KR" altLang="en-US" dirty="0"/>
              <a:t> 클래스는</a:t>
            </a:r>
            <a:r>
              <a:rPr lang="en-US" altLang="ko-KR" dirty="0"/>
              <a:t> +, - </a:t>
            </a:r>
            <a:r>
              <a:rPr lang="ko-KR" altLang="en-US" dirty="0"/>
              <a:t>연산을 이용하여 시간의 연산이 가능</a:t>
            </a:r>
            <a:endParaRPr lang="en-US" altLang="ko-KR" dirty="0"/>
          </a:p>
          <a:p>
            <a:r>
              <a:rPr lang="en-US" altLang="ko-KR" dirty="0" err="1"/>
              <a:t>timedelta</a:t>
            </a:r>
            <a:r>
              <a:rPr lang="ko-KR" altLang="en-US" dirty="0"/>
              <a:t>를 이용하여 </a:t>
            </a:r>
            <a:r>
              <a:rPr lang="en-US" altLang="ko-KR" dirty="0"/>
              <a:t>100</a:t>
            </a:r>
            <a:r>
              <a:rPr lang="ko-KR" altLang="en-US" dirty="0"/>
              <a:t>일 후와 </a:t>
            </a:r>
            <a:r>
              <a:rPr lang="en-US" altLang="ko-KR" dirty="0"/>
              <a:t>100</a:t>
            </a:r>
            <a:r>
              <a:rPr lang="ko-KR" altLang="en-US" dirty="0"/>
              <a:t>일 전의 날짜를 </a:t>
            </a:r>
            <a:r>
              <a:rPr lang="ko-KR" altLang="en-US" dirty="0" err="1"/>
              <a:t>구해보기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5309F9E5-F2F6-4BA3-84AF-30805C29B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442564"/>
              </p:ext>
            </p:extLst>
          </p:nvPr>
        </p:nvGraphicFramePr>
        <p:xfrm>
          <a:off x="838200" y="2428589"/>
          <a:ext cx="8389197" cy="2943290"/>
        </p:xfrm>
        <a:graphic>
          <a:graphicData uri="http://schemas.openxmlformats.org/drawingml/2006/table">
            <a:tbl>
              <a:tblPr/>
              <a:tblGrid>
                <a:gridCol w="8389197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8494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7-2 : 100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일 후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100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일 전 날짜 구하기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3921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388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day_delta.py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0367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datetime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dt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오늘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=',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dt.datetime.now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())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현재시간을 구한다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hundred =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dt.timedelta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(days = 100)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100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일 경과시간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plus100day =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dt.datetime.now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+ hundred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현재 시간에서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일 경과시간을 더함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print('100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일 후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=', plus100day)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1568FB41-4652-454D-ADA1-FF2C09C3D4C1}"/>
              </a:ext>
            </a:extLst>
          </p:cNvPr>
          <p:cNvGrpSpPr/>
          <p:nvPr/>
        </p:nvGrpSpPr>
        <p:grpSpPr>
          <a:xfrm>
            <a:off x="838200" y="5433985"/>
            <a:ext cx="8389197" cy="1288792"/>
            <a:chOff x="5586057" y="3726482"/>
            <a:chExt cx="9414975" cy="2276063"/>
          </a:xfrm>
        </p:grpSpPr>
        <p:sp>
          <p:nvSpPr>
            <p:cNvPr id="10" name="직사각형 32">
              <a:extLst>
                <a:ext uri="{FF2B5EF4-FFF2-40B4-BE49-F238E27FC236}">
                  <a16:creationId xmlns:a16="http://schemas.microsoft.com/office/drawing/2014/main" xmlns="" id="{7693CE52-BEB8-40B1-960A-3A2AFF720ACD}"/>
                </a:ext>
              </a:extLst>
            </p:cNvPr>
            <p:cNvSpPr/>
            <p:nvPr/>
          </p:nvSpPr>
          <p:spPr>
            <a:xfrm>
              <a:off x="5586057" y="4336272"/>
              <a:ext cx="9414975" cy="1666273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모서리가 둥근 직사각형 2">
              <a:extLst>
                <a:ext uri="{FF2B5EF4-FFF2-40B4-BE49-F238E27FC236}">
                  <a16:creationId xmlns:a16="http://schemas.microsoft.com/office/drawing/2014/main" xmlns="" id="{A787379C-0B0A-4366-9653-9FB9EFF188B6}"/>
                </a:ext>
              </a:extLst>
            </p:cNvPr>
            <p:cNvSpPr/>
            <p:nvPr/>
          </p:nvSpPr>
          <p:spPr>
            <a:xfrm>
              <a:off x="5586057" y="3726482"/>
              <a:ext cx="1490564" cy="601811"/>
            </a:xfrm>
            <a:custGeom>
              <a:avLst/>
              <a:gdLst>
                <a:gd name="connsiteX0" fmla="*/ 0 w 1080120"/>
                <a:gd name="connsiteY0" fmla="*/ 60008 h 360040"/>
                <a:gd name="connsiteX1" fmla="*/ 60008 w 1080120"/>
                <a:gd name="connsiteY1" fmla="*/ 0 h 360040"/>
                <a:gd name="connsiteX2" fmla="*/ 1020112 w 1080120"/>
                <a:gd name="connsiteY2" fmla="*/ 0 h 360040"/>
                <a:gd name="connsiteX3" fmla="*/ 1080120 w 1080120"/>
                <a:gd name="connsiteY3" fmla="*/ 60008 h 360040"/>
                <a:gd name="connsiteX4" fmla="*/ 1080120 w 1080120"/>
                <a:gd name="connsiteY4" fmla="*/ 300032 h 360040"/>
                <a:gd name="connsiteX5" fmla="*/ 1020112 w 1080120"/>
                <a:gd name="connsiteY5" fmla="*/ 360040 h 360040"/>
                <a:gd name="connsiteX6" fmla="*/ 60008 w 1080120"/>
                <a:gd name="connsiteY6" fmla="*/ 360040 h 360040"/>
                <a:gd name="connsiteX7" fmla="*/ 0 w 1080120"/>
                <a:gd name="connsiteY7" fmla="*/ 300032 h 360040"/>
                <a:gd name="connsiteX8" fmla="*/ 0 w 1080120"/>
                <a:gd name="connsiteY8" fmla="*/ 60008 h 360040"/>
                <a:gd name="connsiteX0" fmla="*/ 0 w 1080630"/>
                <a:gd name="connsiteY0" fmla="*/ 60008 h 360040"/>
                <a:gd name="connsiteX1" fmla="*/ 60008 w 1080630"/>
                <a:gd name="connsiteY1" fmla="*/ 0 h 360040"/>
                <a:gd name="connsiteX2" fmla="*/ 1020112 w 1080630"/>
                <a:gd name="connsiteY2" fmla="*/ 0 h 360040"/>
                <a:gd name="connsiteX3" fmla="*/ 1080120 w 1080630"/>
                <a:gd name="connsiteY3" fmla="*/ 60008 h 360040"/>
                <a:gd name="connsiteX4" fmla="*/ 1080120 w 1080630"/>
                <a:gd name="connsiteY4" fmla="*/ 300032 h 360040"/>
                <a:gd name="connsiteX5" fmla="*/ 1053449 w 1080630"/>
                <a:gd name="connsiteY5" fmla="*/ 360040 h 360040"/>
                <a:gd name="connsiteX6" fmla="*/ 60008 w 1080630"/>
                <a:gd name="connsiteY6" fmla="*/ 360040 h 360040"/>
                <a:gd name="connsiteX7" fmla="*/ 0 w 1080630"/>
                <a:gd name="connsiteY7" fmla="*/ 300032 h 360040"/>
                <a:gd name="connsiteX8" fmla="*/ 0 w 1080630"/>
                <a:gd name="connsiteY8" fmla="*/ 60008 h 360040"/>
                <a:gd name="connsiteX0" fmla="*/ 510 w 1081140"/>
                <a:gd name="connsiteY0" fmla="*/ 60008 h 362421"/>
                <a:gd name="connsiteX1" fmla="*/ 60518 w 1081140"/>
                <a:gd name="connsiteY1" fmla="*/ 0 h 362421"/>
                <a:gd name="connsiteX2" fmla="*/ 1020622 w 1081140"/>
                <a:gd name="connsiteY2" fmla="*/ 0 h 362421"/>
                <a:gd name="connsiteX3" fmla="*/ 1080630 w 1081140"/>
                <a:gd name="connsiteY3" fmla="*/ 60008 h 362421"/>
                <a:gd name="connsiteX4" fmla="*/ 1080630 w 1081140"/>
                <a:gd name="connsiteY4" fmla="*/ 300032 h 362421"/>
                <a:gd name="connsiteX5" fmla="*/ 1053959 w 1081140"/>
                <a:gd name="connsiteY5" fmla="*/ 360040 h 362421"/>
                <a:gd name="connsiteX6" fmla="*/ 27180 w 1081140"/>
                <a:gd name="connsiteY6" fmla="*/ 362421 h 362421"/>
                <a:gd name="connsiteX7" fmla="*/ 510 w 1081140"/>
                <a:gd name="connsiteY7" fmla="*/ 300032 h 362421"/>
                <a:gd name="connsiteX8" fmla="*/ 510 w 1081140"/>
                <a:gd name="connsiteY8" fmla="*/ 60008 h 36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1140" h="362421">
                  <a:moveTo>
                    <a:pt x="510" y="60008"/>
                  </a:moveTo>
                  <a:cubicBezTo>
                    <a:pt x="510" y="26866"/>
                    <a:pt x="27376" y="0"/>
                    <a:pt x="60518" y="0"/>
                  </a:cubicBezTo>
                  <a:lnTo>
                    <a:pt x="1020622" y="0"/>
                  </a:lnTo>
                  <a:cubicBezTo>
                    <a:pt x="1053764" y="0"/>
                    <a:pt x="1080630" y="26866"/>
                    <a:pt x="1080630" y="60008"/>
                  </a:cubicBezTo>
                  <a:lnTo>
                    <a:pt x="1080630" y="300032"/>
                  </a:lnTo>
                  <a:cubicBezTo>
                    <a:pt x="1080630" y="333174"/>
                    <a:pt x="1087101" y="360040"/>
                    <a:pt x="1053959" y="360040"/>
                  </a:cubicBezTo>
                  <a:lnTo>
                    <a:pt x="27180" y="362421"/>
                  </a:lnTo>
                  <a:cubicBezTo>
                    <a:pt x="-5962" y="362421"/>
                    <a:pt x="510" y="333174"/>
                    <a:pt x="510" y="300032"/>
                  </a:cubicBezTo>
                  <a:lnTo>
                    <a:pt x="510" y="6000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002060"/>
                  </a:solidFill>
                </a:rPr>
                <a:t>실행결과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095375" y="5843560"/>
            <a:ext cx="609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kern="0">
                <a:solidFill>
                  <a:schemeClr val="accent5"/>
                </a:solidFill>
                <a:ea typeface="D2Coding"/>
              </a:rPr>
              <a:t>오늘 = 2020-04-23 18:01:31.657261</a:t>
            </a:r>
          </a:p>
          <a:p>
            <a:pPr>
              <a:lnSpc>
                <a:spcPct val="150000"/>
              </a:lnSpc>
            </a:pPr>
            <a:r>
              <a:rPr lang="ko-KR" altLang="en-US" sz="1600" kern="0">
                <a:solidFill>
                  <a:schemeClr val="accent5"/>
                </a:solidFill>
                <a:ea typeface="D2Coding"/>
              </a:rPr>
              <a:t>100일 후 = 2020-08-01 18:01:31.657261</a:t>
            </a:r>
          </a:p>
        </p:txBody>
      </p:sp>
    </p:spTree>
    <p:extLst>
      <p:ext uri="{BB962C8B-B14F-4D97-AF65-F5344CB8AC3E}">
        <p14:creationId xmlns:p14="http://schemas.microsoft.com/office/powerpoint/2010/main" val="535397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8077" y="1160607"/>
            <a:ext cx="10515600" cy="4351338"/>
          </a:xfrm>
        </p:spPr>
        <p:txBody>
          <a:bodyPr/>
          <a:lstStyle/>
          <a:p>
            <a:r>
              <a:rPr lang="en-US" altLang="ko-KR" dirty="0" err="1"/>
              <a:t>timedelta</a:t>
            </a:r>
            <a:r>
              <a:rPr lang="ko-KR" altLang="en-US" dirty="0"/>
              <a:t>에 들어가는 인자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098614"/>
              </p:ext>
            </p:extLst>
          </p:nvPr>
        </p:nvGraphicFramePr>
        <p:xfrm>
          <a:off x="888077" y="1898899"/>
          <a:ext cx="7190867" cy="3049270"/>
        </p:xfrm>
        <a:graphic>
          <a:graphicData uri="http://schemas.openxmlformats.org/drawingml/2006/table">
            <a:tbl>
              <a:tblPr/>
              <a:tblGrid>
                <a:gridCol w="1886576">
                  <a:extLst>
                    <a:ext uri="{9D8B030D-6E8A-4147-A177-3AD203B41FA5}">
                      <a16:colId xmlns:a16="http://schemas.microsoft.com/office/drawing/2014/main" xmlns="" val="2203843144"/>
                    </a:ext>
                  </a:extLst>
                </a:gridCol>
                <a:gridCol w="5304291">
                  <a:extLst>
                    <a:ext uri="{9D8B030D-6E8A-4147-A177-3AD203B41FA5}">
                      <a16:colId xmlns:a16="http://schemas.microsoft.com/office/drawing/2014/main" xmlns="" val="2672222165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190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나타내는 날짜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코드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171589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190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datetime.timedelta(weeks=1)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878145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190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datetime.timedelta(days=1)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07557873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190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시간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datetime.timedelta(hours=1)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2845701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190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분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datetime.timedelta(minutes=1)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78952727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190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초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datetime.timedelta(seconds=1)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0629873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190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밀리초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datetime.timedelta(milliseconds=1)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59633478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190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마이크로초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datetime.timedelta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(microseconds=1)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8900114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801350" y="3746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045085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55935" y="1226434"/>
            <a:ext cx="9269671" cy="4094378"/>
            <a:chOff x="1442114" y="1296772"/>
            <a:chExt cx="9269671" cy="409437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7CF1EE1B-3541-44BF-8012-C355CCD31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42114" y="1296772"/>
              <a:ext cx="9269671" cy="227647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B236C326-7118-40BA-9455-01FC91B6D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58490" y="3573246"/>
              <a:ext cx="9236918" cy="1817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8784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7.3 time </a:t>
            </a:r>
            <a:r>
              <a:rPr lang="ko-KR" altLang="en-US" dirty="0"/>
              <a:t>모듈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0615" y="1632194"/>
            <a:ext cx="10515600" cy="4351338"/>
          </a:xfrm>
        </p:spPr>
        <p:txBody>
          <a:bodyPr/>
          <a:lstStyle/>
          <a:p>
            <a:r>
              <a:rPr lang="ko-KR" altLang="en-US" dirty="0"/>
              <a:t>시간에 관련된 정보를 제공하는 모듈</a:t>
            </a:r>
          </a:p>
          <a:p>
            <a:r>
              <a:rPr lang="ko-KR" altLang="en-US" dirty="0"/>
              <a:t>유닉스 시스템의 시작 시간인 </a:t>
            </a:r>
            <a:r>
              <a:rPr lang="en-US" altLang="ko-KR" dirty="0"/>
              <a:t>1970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</a:t>
            </a:r>
            <a:r>
              <a:rPr lang="en-US" altLang="ko-KR" dirty="0"/>
              <a:t>0</a:t>
            </a:r>
            <a:r>
              <a:rPr lang="ko-KR" altLang="en-US" dirty="0"/>
              <a:t>시 </a:t>
            </a:r>
            <a:r>
              <a:rPr lang="en-US" altLang="ko-KR" dirty="0"/>
              <a:t>0</a:t>
            </a:r>
            <a:r>
              <a:rPr lang="ko-KR" altLang="en-US" dirty="0"/>
              <a:t>분 </a:t>
            </a:r>
            <a:r>
              <a:rPr lang="en-US" altLang="ko-KR" dirty="0"/>
              <a:t>0</a:t>
            </a:r>
            <a:r>
              <a:rPr lang="ko-KR" altLang="en-US" dirty="0"/>
              <a:t>초 협정 </a:t>
            </a:r>
            <a:r>
              <a:rPr lang="ko-KR" altLang="en-US" dirty="0" err="1"/>
              <a:t>세계시</a:t>
            </a:r>
            <a:r>
              <a:rPr lang="en-US" altLang="ko-KR" dirty="0"/>
              <a:t>(UTC)</a:t>
            </a:r>
            <a:r>
              <a:rPr lang="ko-KR" altLang="en-US" dirty="0"/>
              <a:t>를 </a:t>
            </a:r>
            <a:r>
              <a:rPr lang="ko-KR" altLang="en-US" b="1" dirty="0" err="1"/>
              <a:t>에폭</a:t>
            </a:r>
            <a:r>
              <a:rPr lang="en-US" altLang="ko-KR" sz="2000" b="1" dirty="0">
                <a:solidFill>
                  <a:schemeClr val="accent5"/>
                </a:solidFill>
              </a:rPr>
              <a:t>epoch</a:t>
            </a:r>
            <a:r>
              <a:rPr lang="ko-KR" altLang="en-US" dirty="0"/>
              <a:t>이라고 함</a:t>
            </a:r>
            <a:endParaRPr lang="en-US" altLang="ko-KR" dirty="0"/>
          </a:p>
          <a:p>
            <a:r>
              <a:rPr lang="ko-KR" altLang="en-US" dirty="0"/>
              <a:t>유닉스 운영체제에서 표준으로 사용되는 시간 체계는 </a:t>
            </a:r>
            <a:r>
              <a:rPr lang="ko-KR" altLang="en-US" b="1" dirty="0" err="1"/>
              <a:t>에폭</a:t>
            </a:r>
            <a:r>
              <a:rPr lang="ko-KR" altLang="en-US" b="1" dirty="0"/>
              <a:t> 시간</a:t>
            </a:r>
            <a:r>
              <a:rPr lang="ko-KR" altLang="en-US" dirty="0"/>
              <a:t> 혹은 </a:t>
            </a:r>
            <a:r>
              <a:rPr lang="ko-KR" altLang="en-US" b="1" dirty="0"/>
              <a:t>유닉스 시간</a:t>
            </a:r>
            <a:r>
              <a:rPr lang="ko-KR" altLang="en-US" dirty="0"/>
              <a:t>이라고도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4753" name="_x366860880" descr="EMB000027fc194b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9559" y="4280023"/>
            <a:ext cx="454026" cy="39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01BC2598-BC7C-48F6-935E-F3C2D500B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206414"/>
              </p:ext>
            </p:extLst>
          </p:nvPr>
        </p:nvGraphicFramePr>
        <p:xfrm>
          <a:off x="838200" y="4273796"/>
          <a:ext cx="9182102" cy="1933131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31818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time </a:t>
                      </a:r>
                      <a:r>
                        <a:rPr lang="ko-KR" altLang="en-US" sz="1600" dirty="0"/>
                        <a:t>모듈을 이용한 </a:t>
                      </a:r>
                      <a:r>
                        <a:rPr lang="ko-KR" altLang="en-US" sz="1600" dirty="0" err="1"/>
                        <a:t>에폭</a:t>
                      </a:r>
                      <a:r>
                        <a:rPr lang="ko-KR" altLang="en-US" sz="1600" dirty="0"/>
                        <a:t> 이후의 시간 출력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3240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time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seconds =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time.time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print('</a:t>
                      </a:r>
                      <a:r>
                        <a:rPr lang="ko-KR" altLang="en-US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에폭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이후의 시간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', seconds)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에폭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이후의 시간 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1555674634.0023367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740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954261" y="688699"/>
            <a:ext cx="10515600" cy="2443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strftime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localtime</a:t>
            </a:r>
            <a:r>
              <a:rPr lang="en-US" altLang="ko-KR" dirty="0"/>
              <a:t>() </a:t>
            </a:r>
            <a:r>
              <a:rPr lang="ko-KR" altLang="en-US" dirty="0"/>
              <a:t>함수가 반환한 </a:t>
            </a:r>
            <a:r>
              <a:rPr lang="en-US" altLang="ko-KR" dirty="0" err="1"/>
              <a:t>struct_time</a:t>
            </a:r>
            <a:r>
              <a:rPr lang="en-US" altLang="ko-KR" dirty="0"/>
              <a:t> </a:t>
            </a:r>
            <a:r>
              <a:rPr lang="ko-KR" altLang="en-US" dirty="0"/>
              <a:t>이라는 형식의 </a:t>
            </a:r>
            <a:r>
              <a:rPr lang="ko-KR" altLang="en-US" dirty="0" err="1"/>
              <a:t>튜플</a:t>
            </a:r>
            <a:r>
              <a:rPr lang="ko-KR" altLang="en-US" dirty="0"/>
              <a:t> 값을 지정된 포맷의 문자열로 변환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EC5E39DC-BF2C-4B00-A19A-D161E7577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411740"/>
              </p:ext>
            </p:extLst>
          </p:nvPr>
        </p:nvGraphicFramePr>
        <p:xfrm>
          <a:off x="954261" y="2445652"/>
          <a:ext cx="6682437" cy="2914193"/>
        </p:xfrm>
        <a:graphic>
          <a:graphicData uri="http://schemas.openxmlformats.org/drawingml/2006/table">
            <a:tbl>
              <a:tblPr/>
              <a:tblGrid>
                <a:gridCol w="6682437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8804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7-3 :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time.time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통한 현재시간 출력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8641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2677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epoch_time_2_local_time.py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0404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time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unix_timestamp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time.time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local_time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time.localtime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unix_timestamp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time.strftime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('%Y-%m-%d %H:%M:%S',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local_time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))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7D34BE3C-B5A8-4CDC-906D-5453E1156675}"/>
              </a:ext>
            </a:extLst>
          </p:cNvPr>
          <p:cNvGrpSpPr/>
          <p:nvPr/>
        </p:nvGrpSpPr>
        <p:grpSpPr>
          <a:xfrm>
            <a:off x="7998710" y="2445652"/>
            <a:ext cx="3793236" cy="879022"/>
            <a:chOff x="5261709" y="4016680"/>
            <a:chExt cx="6085243" cy="111946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688AA26A-A785-47AE-A41D-50F65D8AB5E7}"/>
                </a:ext>
              </a:extLst>
            </p:cNvPr>
            <p:cNvGrpSpPr/>
            <p:nvPr/>
          </p:nvGrpSpPr>
          <p:grpSpPr>
            <a:xfrm>
              <a:off x="5261709" y="4016680"/>
              <a:ext cx="6085243" cy="1119460"/>
              <a:chOff x="5586057" y="3930216"/>
              <a:chExt cx="6085243" cy="1119460"/>
            </a:xfrm>
          </p:grpSpPr>
          <p:sp>
            <p:nvSpPr>
              <p:cNvPr id="11" name="직사각형 32">
                <a:extLst>
                  <a:ext uri="{FF2B5EF4-FFF2-40B4-BE49-F238E27FC236}">
                    <a16:creationId xmlns:a16="http://schemas.microsoft.com/office/drawing/2014/main" xmlns="" id="{8063BE46-3BDE-4582-B510-998610BEB6DD}"/>
                  </a:ext>
                </a:extLst>
              </p:cNvPr>
              <p:cNvSpPr/>
              <p:nvPr/>
            </p:nvSpPr>
            <p:spPr>
              <a:xfrm>
                <a:off x="5586057" y="4336273"/>
                <a:ext cx="6085243" cy="713403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>
                <a:extLst>
                  <a:ext uri="{FF2B5EF4-FFF2-40B4-BE49-F238E27FC236}">
                    <a16:creationId xmlns:a16="http://schemas.microsoft.com/office/drawing/2014/main" xmlns="" id="{BE9E26AC-4DE9-4EE7-9459-85E50B2471C5}"/>
                  </a:ext>
                </a:extLst>
              </p:cNvPr>
              <p:cNvSpPr/>
              <p:nvPr/>
            </p:nvSpPr>
            <p:spPr>
              <a:xfrm>
                <a:off x="5586057" y="3930216"/>
                <a:ext cx="2033776" cy="39807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F652BDF1-EEFF-4CAC-8BD1-5865FBD5A41B}"/>
                </a:ext>
              </a:extLst>
            </p:cNvPr>
            <p:cNvSpPr/>
            <p:nvPr/>
          </p:nvSpPr>
          <p:spPr>
            <a:xfrm>
              <a:off x="5534806" y="4515803"/>
              <a:ext cx="5539047" cy="527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2019-04-19 12:08:58.</a:t>
              </a: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638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391D96DF-ED14-43EF-8AD2-775738E9DC06}"/>
              </a:ext>
            </a:extLst>
          </p:cNvPr>
          <p:cNvGrpSpPr/>
          <p:nvPr/>
        </p:nvGrpSpPr>
        <p:grpSpPr>
          <a:xfrm>
            <a:off x="549459" y="732739"/>
            <a:ext cx="11054621" cy="5316371"/>
            <a:chOff x="1043098" y="4462353"/>
            <a:chExt cx="6985286" cy="1904544"/>
          </a:xfrm>
        </p:grpSpPr>
        <p:sp>
          <p:nvSpPr>
            <p:cNvPr id="9" name="모서리가 둥근 직사각형 2">
              <a:extLst>
                <a:ext uri="{FF2B5EF4-FFF2-40B4-BE49-F238E27FC236}">
                  <a16:creationId xmlns:a16="http://schemas.microsoft.com/office/drawing/2014/main" xmlns="" id="{2D8B340E-E6E6-412E-856D-02EA379E3959}"/>
                </a:ext>
              </a:extLst>
            </p:cNvPr>
            <p:cNvSpPr/>
            <p:nvPr/>
          </p:nvSpPr>
          <p:spPr>
            <a:xfrm>
              <a:off x="1043098" y="4462353"/>
              <a:ext cx="1081140" cy="183886"/>
            </a:xfrm>
            <a:custGeom>
              <a:avLst/>
              <a:gdLst>
                <a:gd name="connsiteX0" fmla="*/ 0 w 1080120"/>
                <a:gd name="connsiteY0" fmla="*/ 60008 h 360040"/>
                <a:gd name="connsiteX1" fmla="*/ 60008 w 1080120"/>
                <a:gd name="connsiteY1" fmla="*/ 0 h 360040"/>
                <a:gd name="connsiteX2" fmla="*/ 1020112 w 1080120"/>
                <a:gd name="connsiteY2" fmla="*/ 0 h 360040"/>
                <a:gd name="connsiteX3" fmla="*/ 1080120 w 1080120"/>
                <a:gd name="connsiteY3" fmla="*/ 60008 h 360040"/>
                <a:gd name="connsiteX4" fmla="*/ 1080120 w 1080120"/>
                <a:gd name="connsiteY4" fmla="*/ 300032 h 360040"/>
                <a:gd name="connsiteX5" fmla="*/ 1020112 w 1080120"/>
                <a:gd name="connsiteY5" fmla="*/ 360040 h 360040"/>
                <a:gd name="connsiteX6" fmla="*/ 60008 w 1080120"/>
                <a:gd name="connsiteY6" fmla="*/ 360040 h 360040"/>
                <a:gd name="connsiteX7" fmla="*/ 0 w 1080120"/>
                <a:gd name="connsiteY7" fmla="*/ 300032 h 360040"/>
                <a:gd name="connsiteX8" fmla="*/ 0 w 1080120"/>
                <a:gd name="connsiteY8" fmla="*/ 60008 h 360040"/>
                <a:gd name="connsiteX0" fmla="*/ 0 w 1080630"/>
                <a:gd name="connsiteY0" fmla="*/ 60008 h 360040"/>
                <a:gd name="connsiteX1" fmla="*/ 60008 w 1080630"/>
                <a:gd name="connsiteY1" fmla="*/ 0 h 360040"/>
                <a:gd name="connsiteX2" fmla="*/ 1020112 w 1080630"/>
                <a:gd name="connsiteY2" fmla="*/ 0 h 360040"/>
                <a:gd name="connsiteX3" fmla="*/ 1080120 w 1080630"/>
                <a:gd name="connsiteY3" fmla="*/ 60008 h 360040"/>
                <a:gd name="connsiteX4" fmla="*/ 1080120 w 1080630"/>
                <a:gd name="connsiteY4" fmla="*/ 300032 h 360040"/>
                <a:gd name="connsiteX5" fmla="*/ 1053449 w 1080630"/>
                <a:gd name="connsiteY5" fmla="*/ 360040 h 360040"/>
                <a:gd name="connsiteX6" fmla="*/ 60008 w 1080630"/>
                <a:gd name="connsiteY6" fmla="*/ 360040 h 360040"/>
                <a:gd name="connsiteX7" fmla="*/ 0 w 1080630"/>
                <a:gd name="connsiteY7" fmla="*/ 300032 h 360040"/>
                <a:gd name="connsiteX8" fmla="*/ 0 w 1080630"/>
                <a:gd name="connsiteY8" fmla="*/ 60008 h 360040"/>
                <a:gd name="connsiteX0" fmla="*/ 510 w 1081140"/>
                <a:gd name="connsiteY0" fmla="*/ 60008 h 362421"/>
                <a:gd name="connsiteX1" fmla="*/ 60518 w 1081140"/>
                <a:gd name="connsiteY1" fmla="*/ 0 h 362421"/>
                <a:gd name="connsiteX2" fmla="*/ 1020622 w 1081140"/>
                <a:gd name="connsiteY2" fmla="*/ 0 h 362421"/>
                <a:gd name="connsiteX3" fmla="*/ 1080630 w 1081140"/>
                <a:gd name="connsiteY3" fmla="*/ 60008 h 362421"/>
                <a:gd name="connsiteX4" fmla="*/ 1080630 w 1081140"/>
                <a:gd name="connsiteY4" fmla="*/ 300032 h 362421"/>
                <a:gd name="connsiteX5" fmla="*/ 1053959 w 1081140"/>
                <a:gd name="connsiteY5" fmla="*/ 360040 h 362421"/>
                <a:gd name="connsiteX6" fmla="*/ 27180 w 1081140"/>
                <a:gd name="connsiteY6" fmla="*/ 362421 h 362421"/>
                <a:gd name="connsiteX7" fmla="*/ 510 w 1081140"/>
                <a:gd name="connsiteY7" fmla="*/ 300032 h 362421"/>
                <a:gd name="connsiteX8" fmla="*/ 510 w 1081140"/>
                <a:gd name="connsiteY8" fmla="*/ 60008 h 36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1140" h="362421">
                  <a:moveTo>
                    <a:pt x="510" y="60008"/>
                  </a:moveTo>
                  <a:cubicBezTo>
                    <a:pt x="510" y="26866"/>
                    <a:pt x="27376" y="0"/>
                    <a:pt x="60518" y="0"/>
                  </a:cubicBezTo>
                  <a:lnTo>
                    <a:pt x="1020622" y="0"/>
                  </a:lnTo>
                  <a:cubicBezTo>
                    <a:pt x="1053764" y="0"/>
                    <a:pt x="1080630" y="26866"/>
                    <a:pt x="1080630" y="60008"/>
                  </a:cubicBezTo>
                  <a:lnTo>
                    <a:pt x="1080630" y="300032"/>
                  </a:lnTo>
                  <a:cubicBezTo>
                    <a:pt x="1080630" y="333174"/>
                    <a:pt x="1087101" y="360040"/>
                    <a:pt x="1053959" y="360040"/>
                  </a:cubicBezTo>
                  <a:lnTo>
                    <a:pt x="27180" y="362421"/>
                  </a:lnTo>
                  <a:cubicBezTo>
                    <a:pt x="-5962" y="362421"/>
                    <a:pt x="510" y="333174"/>
                    <a:pt x="510" y="300032"/>
                  </a:cubicBezTo>
                  <a:lnTo>
                    <a:pt x="510" y="60008"/>
                  </a:lnTo>
                  <a:close/>
                </a:path>
              </a:pathLst>
            </a:custGeom>
            <a:solidFill>
              <a:srgbClr val="598377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93ED14A9-BCA1-4665-9DC2-D9E3DDB74EE5}"/>
                </a:ext>
              </a:extLst>
            </p:cNvPr>
            <p:cNvGrpSpPr/>
            <p:nvPr/>
          </p:nvGrpSpPr>
          <p:grpSpPr>
            <a:xfrm>
              <a:off x="1043608" y="4481073"/>
              <a:ext cx="6984776" cy="1885824"/>
              <a:chOff x="643260" y="2641203"/>
              <a:chExt cx="6984776" cy="1885824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xmlns="" id="{FE73042E-6C35-4BF1-A7A4-4BAED1239536}"/>
                  </a:ext>
                </a:extLst>
              </p:cNvPr>
              <p:cNvSpPr/>
              <p:nvPr/>
            </p:nvSpPr>
            <p:spPr>
              <a:xfrm>
                <a:off x="736015" y="2641203"/>
                <a:ext cx="894610" cy="146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 b="1" dirty="0">
                    <a:gradFill flip="none" rotWithShape="1"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학습목표</a:t>
                </a:r>
                <a:endParaRPr lang="en-US" altLang="ko-KR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직사각형 32">
                <a:extLst>
                  <a:ext uri="{FF2B5EF4-FFF2-40B4-BE49-F238E27FC236}">
                    <a16:creationId xmlns:a16="http://schemas.microsoft.com/office/drawing/2014/main" xmlns="" id="{357E5469-C323-4D04-B745-FAE26DB2C0DF}"/>
                  </a:ext>
                </a:extLst>
              </p:cNvPr>
              <p:cNvSpPr/>
              <p:nvPr/>
            </p:nvSpPr>
            <p:spPr>
              <a:xfrm>
                <a:off x="643260" y="2806369"/>
                <a:ext cx="6984776" cy="1720658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직사각형 23">
                <a:extLst>
                  <a:ext uri="{FF2B5EF4-FFF2-40B4-BE49-F238E27FC236}">
                    <a16:creationId xmlns:a16="http://schemas.microsoft.com/office/drawing/2014/main" xmlns="" id="{BE521D67-8F89-417A-8F15-3189EB60E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1292" y="2920806"/>
                <a:ext cx="6696744" cy="1546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/>
                  <a:t>모듈의 정의와 종류에 대해서 알아본다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 err="1"/>
                  <a:t>파이썬에서</a:t>
                </a:r>
                <a:r>
                  <a:rPr lang="ko-KR" altLang="en-US" sz="1600" spc="-100" dirty="0"/>
                  <a:t> 제공하는 모듈을 활용하는 방법을 이해한다</a:t>
                </a:r>
                <a:r>
                  <a:rPr lang="en-US" altLang="ko-KR" sz="1600" spc="-100" smtClean="0"/>
                  <a:t>. </a:t>
                </a:r>
                <a:endParaRPr lang="en-US" altLang="ko-KR" sz="1600" spc="-100" dirty="0"/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 err="1"/>
                  <a:t>파이썬에서</a:t>
                </a:r>
                <a:r>
                  <a:rPr lang="ko-KR" altLang="en-US" sz="1600" spc="-100" dirty="0"/>
                  <a:t> 제공하는 기본 모듈을 이용하여 강력한 기능을 활용할 수 있다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en-US" altLang="ko-KR" sz="1600" spc="-100" dirty="0"/>
                  <a:t>from ... import </a:t>
                </a:r>
                <a:r>
                  <a:rPr lang="ko-KR" altLang="en-US" sz="1600" spc="-100" dirty="0"/>
                  <a:t>구문을 이용하여 특정 클래스나 메소드를 가지고 올 수 있다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en-US" altLang="ko-KR" sz="1600" spc="-100" dirty="0"/>
                  <a:t>Python Module Index </a:t>
                </a:r>
                <a:r>
                  <a:rPr lang="ko-KR" altLang="en-US" sz="1600" spc="-100" dirty="0"/>
                  <a:t>페이지를 이용하여 원하는 모듈에 대한 정보를 알아본다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/>
                  <a:t>시간과 날짜를 다루는 모듈을 이해하고 활용할 수 있다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/>
                  <a:t>강력한 수학 모듈을 통해 다양하고 복잡한 연산을 수행할 수 있다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en-US" altLang="ko-KR" sz="1600" spc="-100" dirty="0"/>
                  <a:t>random </a:t>
                </a:r>
                <a:r>
                  <a:rPr lang="ko-KR" altLang="en-US" sz="1600" spc="-100" dirty="0"/>
                  <a:t>모듈을 사용하여 임의의 수를 생성하는 기능을 활용할 수 있다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en-US" altLang="ko-KR" sz="1600" spc="-100" dirty="0"/>
                  <a:t>turtle </a:t>
                </a:r>
                <a:r>
                  <a:rPr lang="ko-KR" altLang="en-US" sz="1600" spc="-100" dirty="0"/>
                  <a:t>모듈을 이용하여 표현하고 싶은 정보를 그래픽으로 나타낼 수 있다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en-US" altLang="ko-KR" sz="1600" spc="-100" dirty="0"/>
                  <a:t>sys </a:t>
                </a:r>
                <a:r>
                  <a:rPr lang="ko-KR" altLang="en-US" sz="1600" spc="-100" dirty="0"/>
                  <a:t>모듈을 통해서 시스템의 정보를 얻을 수 있다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en-US" altLang="ko-KR" sz="1600" spc="-100" dirty="0" err="1"/>
                  <a:t>tkinter</a:t>
                </a:r>
                <a:r>
                  <a:rPr lang="en-US" altLang="ko-KR" sz="1600" spc="-100" dirty="0"/>
                  <a:t> </a:t>
                </a:r>
                <a:r>
                  <a:rPr lang="ko-KR" altLang="en-US" sz="1600" spc="-100" dirty="0"/>
                  <a:t>모듈을 사용하여 윈도를 생성하고 그래픽 사용자 인터페이스를 갖춘 프로그램을 작성할 수 있다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/>
                  <a:t>모듈이 갖고 있는 다양하고 강력한 기능을 확인할 수 있다</a:t>
                </a:r>
                <a:r>
                  <a:rPr lang="en-US" altLang="ko-KR" sz="1600" spc="-100" dirty="0"/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4738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7367954" y="871694"/>
            <a:ext cx="4273061" cy="4414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쓰레드</a:t>
            </a:r>
            <a:r>
              <a:rPr lang="en-US" altLang="ko-KR" sz="2000" b="1" dirty="0">
                <a:solidFill>
                  <a:schemeClr val="accent5"/>
                </a:solidFill>
              </a:rPr>
              <a:t>thread</a:t>
            </a:r>
          </a:p>
          <a:p>
            <a:pPr lvl="1"/>
            <a:r>
              <a:rPr lang="ko-KR" altLang="en-US" dirty="0"/>
              <a:t>한 프로그램 안에서 실행되는 작은 실행단위</a:t>
            </a:r>
          </a:p>
          <a:p>
            <a:r>
              <a:rPr lang="en-US" altLang="ko-KR" dirty="0"/>
              <a:t>sleep()</a:t>
            </a:r>
          </a:p>
          <a:p>
            <a:pPr lvl="1"/>
            <a:r>
              <a:rPr lang="ko-KR" altLang="en-US" dirty="0"/>
              <a:t>일정한 </a:t>
            </a:r>
            <a:r>
              <a:rPr lang="ko-KR" altLang="en-US" dirty="0" err="1"/>
              <a:t>시간동안</a:t>
            </a:r>
            <a:r>
              <a:rPr lang="ko-KR" altLang="en-US" dirty="0"/>
              <a:t> 현재 실행중인 </a:t>
            </a:r>
            <a:r>
              <a:rPr lang="ko-KR" altLang="en-US" dirty="0" err="1"/>
              <a:t>쓰레드를</a:t>
            </a:r>
            <a:r>
              <a:rPr lang="ko-KR" altLang="en-US" dirty="0"/>
              <a:t> 일시 중지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715F358F-DE1E-483F-ADFB-A36E49F89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438002"/>
              </p:ext>
            </p:extLst>
          </p:nvPr>
        </p:nvGraphicFramePr>
        <p:xfrm>
          <a:off x="685517" y="871694"/>
          <a:ext cx="6682437" cy="2802226"/>
        </p:xfrm>
        <a:graphic>
          <a:graphicData uri="http://schemas.openxmlformats.org/drawingml/2006/table">
            <a:tbl>
              <a:tblPr/>
              <a:tblGrid>
                <a:gridCol w="6682437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76081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7-4 : time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모듈의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sleep()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 사용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9760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7869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sleep_time.py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92469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time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print("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바로 출력되는 구문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.")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문장은 바로 출력된다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time.sleep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(4.5)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print("4.5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초 후 출력되는 구문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.")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문장은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4.5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초 후에 출력된다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44875844-C0AC-4C94-81EE-439491222EF0}"/>
              </a:ext>
            </a:extLst>
          </p:cNvPr>
          <p:cNvGrpSpPr/>
          <p:nvPr/>
        </p:nvGrpSpPr>
        <p:grpSpPr>
          <a:xfrm>
            <a:off x="685517" y="3879666"/>
            <a:ext cx="6682437" cy="1244784"/>
            <a:chOff x="5261709" y="4016680"/>
            <a:chExt cx="6085243" cy="158526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A20D0812-862E-4349-BA04-0F8741F47DAF}"/>
                </a:ext>
              </a:extLst>
            </p:cNvPr>
            <p:cNvGrpSpPr/>
            <p:nvPr/>
          </p:nvGrpSpPr>
          <p:grpSpPr>
            <a:xfrm>
              <a:off x="5261709" y="4016680"/>
              <a:ext cx="6085243" cy="1585268"/>
              <a:chOff x="5586057" y="3930216"/>
              <a:chExt cx="6085243" cy="1585268"/>
            </a:xfrm>
          </p:grpSpPr>
          <p:sp>
            <p:nvSpPr>
              <p:cNvPr id="11" name="직사각형 32">
                <a:extLst>
                  <a:ext uri="{FF2B5EF4-FFF2-40B4-BE49-F238E27FC236}">
                    <a16:creationId xmlns:a16="http://schemas.microsoft.com/office/drawing/2014/main" xmlns="" id="{554EDEF1-0D9F-4935-A586-9062843FA441}"/>
                  </a:ext>
                </a:extLst>
              </p:cNvPr>
              <p:cNvSpPr/>
              <p:nvPr/>
            </p:nvSpPr>
            <p:spPr>
              <a:xfrm>
                <a:off x="5586057" y="4336273"/>
                <a:ext cx="6085243" cy="1179211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>
                <a:extLst>
                  <a:ext uri="{FF2B5EF4-FFF2-40B4-BE49-F238E27FC236}">
                    <a16:creationId xmlns:a16="http://schemas.microsoft.com/office/drawing/2014/main" xmlns="" id="{847B15BF-A7F9-46B0-8DD3-693D60A93147}"/>
                  </a:ext>
                </a:extLst>
              </p:cNvPr>
              <p:cNvSpPr/>
              <p:nvPr/>
            </p:nvSpPr>
            <p:spPr>
              <a:xfrm>
                <a:off x="5586058" y="3930216"/>
                <a:ext cx="1708991" cy="39807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F021BF1A-1869-4E05-984E-306DED63304C}"/>
                </a:ext>
              </a:extLst>
            </p:cNvPr>
            <p:cNvSpPr/>
            <p:nvPr/>
          </p:nvSpPr>
          <p:spPr>
            <a:xfrm>
              <a:off x="5422047" y="4513529"/>
              <a:ext cx="5539047" cy="9976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바로 출력되는 구문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4.5</a:t>
              </a: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초 후 출력되는 구문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.</a:t>
              </a: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3348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105842" y="482354"/>
            <a:ext cx="10143184" cy="5601668"/>
          </a:xfrm>
        </p:spPr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10</a:t>
            </a:r>
            <a:r>
              <a:rPr lang="ko-KR" altLang="en-US" dirty="0"/>
              <a:t>까지의 합을 구하여 </a:t>
            </a:r>
            <a:r>
              <a:rPr lang="ko-KR" altLang="en-US" dirty="0" err="1"/>
              <a:t>출력하는데까지</a:t>
            </a:r>
            <a:r>
              <a:rPr lang="ko-KR" altLang="en-US" dirty="0"/>
              <a:t> 걸리는 시간을 정확하게 알아보기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C0A92EB6-281D-434E-B9EE-32B7B8A40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3454"/>
              </p:ext>
            </p:extLst>
          </p:nvPr>
        </p:nvGraphicFramePr>
        <p:xfrm>
          <a:off x="1224065" y="1470533"/>
          <a:ext cx="8980997" cy="3624309"/>
        </p:xfrm>
        <a:graphic>
          <a:graphicData uri="http://schemas.openxmlformats.org/drawingml/2006/table">
            <a:tbl>
              <a:tblPr/>
              <a:tblGrid>
                <a:gridCol w="8980997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8117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7-5 : time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모듈을 사용한 경과시간의 출력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3747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723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elapsed_time.py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7110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time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start_time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time.time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시작시간을 기록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print(1+2+3+4+5+6+7+8+9+10)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end_time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time.time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      </a:t>
                      </a:r>
                      <a:r>
                        <a:rPr lang="en-US" altLang="ko-KR" sz="16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종료시간을 기록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gap =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end_time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–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start_time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print('1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에서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10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까지의 합을 구하고 출력하는 시간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:{:7.4f}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초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'.format(gap))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36575EB1-84DC-4583-B433-EEDB8580C523}"/>
              </a:ext>
            </a:extLst>
          </p:cNvPr>
          <p:cNvGrpSpPr/>
          <p:nvPr/>
        </p:nvGrpSpPr>
        <p:grpSpPr>
          <a:xfrm>
            <a:off x="1224065" y="5404075"/>
            <a:ext cx="8980997" cy="1130976"/>
            <a:chOff x="5261709" y="3752779"/>
            <a:chExt cx="6085243" cy="233623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F115A506-7FEB-40F7-A51C-59FBEA42EC02}"/>
                </a:ext>
              </a:extLst>
            </p:cNvPr>
            <p:cNvGrpSpPr/>
            <p:nvPr/>
          </p:nvGrpSpPr>
          <p:grpSpPr>
            <a:xfrm>
              <a:off x="5261709" y="3752779"/>
              <a:ext cx="6085243" cy="2336230"/>
              <a:chOff x="5586057" y="3666315"/>
              <a:chExt cx="6085243" cy="2336230"/>
            </a:xfrm>
          </p:grpSpPr>
          <p:sp>
            <p:nvSpPr>
              <p:cNvPr id="10" name="직사각형 32">
                <a:extLst>
                  <a:ext uri="{FF2B5EF4-FFF2-40B4-BE49-F238E27FC236}">
                    <a16:creationId xmlns:a16="http://schemas.microsoft.com/office/drawing/2014/main" xmlns="" id="{6598658E-A8CB-49D0-80D9-1371F1349942}"/>
                  </a:ext>
                </a:extLst>
              </p:cNvPr>
              <p:cNvSpPr/>
              <p:nvPr/>
            </p:nvSpPr>
            <p:spPr>
              <a:xfrm>
                <a:off x="5586057" y="4336273"/>
                <a:ext cx="6085243" cy="1666272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>
                <a:extLst>
                  <a:ext uri="{FF2B5EF4-FFF2-40B4-BE49-F238E27FC236}">
                    <a16:creationId xmlns:a16="http://schemas.microsoft.com/office/drawing/2014/main" xmlns="" id="{60C37316-318D-46A7-86F0-B93467BB1498}"/>
                  </a:ext>
                </a:extLst>
              </p:cNvPr>
              <p:cNvSpPr/>
              <p:nvPr/>
            </p:nvSpPr>
            <p:spPr>
              <a:xfrm>
                <a:off x="5586057" y="3666315"/>
                <a:ext cx="1384278" cy="661983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364A3135-3D66-4E52-89AC-DC712C468727}"/>
                </a:ext>
              </a:extLst>
            </p:cNvPr>
            <p:cNvSpPr/>
            <p:nvPr/>
          </p:nvSpPr>
          <p:spPr>
            <a:xfrm>
              <a:off x="5534806" y="4422742"/>
              <a:ext cx="5539047" cy="9976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55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1</a:t>
              </a: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에서 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10</a:t>
              </a: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까지의 합을 구하고 출력하는 시간 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: 0.0008</a:t>
              </a: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초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.</a:t>
              </a: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0957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7.4 </a:t>
            </a:r>
            <a:r>
              <a:rPr lang="ko-KR" altLang="en-US" dirty="0"/>
              <a:t>수학 관련 모듈 </a:t>
            </a:r>
            <a:r>
              <a:rPr lang="en-US" altLang="ko-KR" dirty="0"/>
              <a:t>math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math </a:t>
            </a:r>
            <a:r>
              <a:rPr lang="ko-KR" altLang="en-US" dirty="0"/>
              <a:t>모듈</a:t>
            </a:r>
          </a:p>
          <a:p>
            <a:pPr lvl="1"/>
            <a:r>
              <a:rPr lang="ko-KR" altLang="en-US" dirty="0"/>
              <a:t>수학과 관련된 함수들이 있는 모듈</a:t>
            </a:r>
          </a:p>
          <a:p>
            <a:pPr lvl="1"/>
            <a:r>
              <a:rPr lang="ko-KR" altLang="en-US" dirty="0"/>
              <a:t>원주율 파이 값</a:t>
            </a:r>
            <a:r>
              <a:rPr lang="en-US" altLang="ko-KR" dirty="0"/>
              <a:t>, </a:t>
            </a:r>
            <a:r>
              <a:rPr lang="ko-KR" altLang="en-US" dirty="0"/>
              <a:t>자연 상수 </a:t>
            </a:r>
            <a:r>
              <a:rPr lang="en-US" altLang="ko-KR" dirty="0"/>
              <a:t>e</a:t>
            </a:r>
            <a:r>
              <a:rPr lang="ko-KR" altLang="en-US" dirty="0"/>
              <a:t>값 등이 정의되어 있음</a:t>
            </a:r>
          </a:p>
          <a:p>
            <a:pPr lvl="1"/>
            <a:r>
              <a:rPr lang="en-US" altLang="ko-KR"/>
              <a:t>sin(), cos(), tan(), log(), pow(), ceil</a:t>
            </a:r>
            <a:r>
              <a:rPr lang="en-US" altLang="ko-KR" dirty="0"/>
              <a:t>(), floor(), </a:t>
            </a:r>
            <a:r>
              <a:rPr lang="en-US" altLang="ko-KR" dirty="0" err="1"/>
              <a:t>trunc</a:t>
            </a:r>
            <a:r>
              <a:rPr lang="en-US" altLang="ko-KR" dirty="0"/>
              <a:t>(), </a:t>
            </a:r>
            <a:r>
              <a:rPr lang="en-US" altLang="ko-KR" dirty="0" err="1"/>
              <a:t>fabs</a:t>
            </a:r>
            <a:r>
              <a:rPr lang="en-US" altLang="ko-KR" dirty="0"/>
              <a:t>(), </a:t>
            </a:r>
            <a:r>
              <a:rPr lang="en-US" altLang="ko-KR" dirty="0" err="1"/>
              <a:t>copysign</a:t>
            </a:r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 </a:t>
            </a:r>
            <a:r>
              <a:rPr lang="ko-KR" altLang="en-US" dirty="0"/>
              <a:t>등의 수학 관련 함수 포함</a:t>
            </a:r>
          </a:p>
        </p:txBody>
      </p:sp>
    </p:spTree>
    <p:extLst>
      <p:ext uri="{BB962C8B-B14F-4D97-AF65-F5344CB8AC3E}">
        <p14:creationId xmlns:p14="http://schemas.microsoft.com/office/powerpoint/2010/main" val="1453131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1822" y="478963"/>
            <a:ext cx="10515600" cy="4351338"/>
          </a:xfrm>
        </p:spPr>
        <p:txBody>
          <a:bodyPr/>
          <a:lstStyle/>
          <a:p>
            <a:r>
              <a:rPr lang="en-US" altLang="ko-KR" dirty="0" err="1"/>
              <a:t>dir</a:t>
            </a:r>
            <a:r>
              <a:rPr lang="en-US" altLang="ko-KR" dirty="0"/>
              <a:t>()</a:t>
            </a:r>
            <a:r>
              <a:rPr lang="ko-KR" altLang="en-US" dirty="0"/>
              <a:t>이라고 하는 내장 함수를 이용하여 </a:t>
            </a:r>
            <a:r>
              <a:rPr lang="en-US" altLang="ko-KR" dirty="0"/>
              <a:t>math </a:t>
            </a:r>
            <a:r>
              <a:rPr lang="ko-KR" altLang="en-US" dirty="0"/>
              <a:t>모듈 </a:t>
            </a:r>
            <a:r>
              <a:rPr lang="ko-KR" altLang="en-US" dirty="0" err="1"/>
              <a:t>내장함수를</a:t>
            </a:r>
            <a:r>
              <a:rPr lang="ko-KR" altLang="en-US" dirty="0"/>
              <a:t> 볼 수 있음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813E2737-1E39-4982-99AC-2747C2DC4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556385"/>
              </p:ext>
            </p:extLst>
          </p:nvPr>
        </p:nvGraphicFramePr>
        <p:xfrm>
          <a:off x="721822" y="1705808"/>
          <a:ext cx="9182102" cy="3493707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31818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math </a:t>
                      </a:r>
                      <a:r>
                        <a:rPr lang="ko-KR" altLang="en-US" sz="1600" dirty="0"/>
                        <a:t>모듈의 내장함수 출력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3240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math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(math)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math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모듈의 내장함수 목록을 반환함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['__doc__', '__loader__', '__name__', '__package__', '__spec__',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acos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acosh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asin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asinh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atan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'atan2',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atanh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'ceil',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copysign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'cos',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cosh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'degrees', 'e', 'erf',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erfc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'exp', 'expm1', 'fabs', 'factorial', 'floor',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fmod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frexp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fsum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'gamma',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gcd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hypot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'inf',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isclose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isfinite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isinf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isnan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ldexp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lgamma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'log', 'log10', 'log1p', 'log2',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modf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'nan', 'pi', 'pow', 'radians', 'sin',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sinh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'sqrt', 'tan', 'tanh', 'tau',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trunc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']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274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29FB3876-476C-4FED-A586-A817E73B9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247054"/>
              </p:ext>
            </p:extLst>
          </p:nvPr>
        </p:nvGraphicFramePr>
        <p:xfrm>
          <a:off x="923924" y="491807"/>
          <a:ext cx="9182102" cy="6273483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31818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math </a:t>
                      </a:r>
                      <a:r>
                        <a:rPr lang="ko-KR" altLang="en-US" sz="1600" dirty="0"/>
                        <a:t>모듈의 함수 사용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3240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import math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m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m.pow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(3, 3)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3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제곱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27.0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m.fabs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(-99)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-99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실수 절대값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99.0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m.ceil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(2.1)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2.1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올림값</a:t>
                      </a:r>
                      <a:endParaRPr lang="ko-KR" altLang="en-US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m.ceil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(-2.1)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-2.1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올림값</a:t>
                      </a:r>
                      <a:endParaRPr lang="ko-KR" altLang="en-US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m.floor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(2.1)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2.1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내림값</a:t>
                      </a:r>
                      <a:endParaRPr lang="ko-KR" altLang="en-US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m.log(2.71828)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0.999999327347282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m.log(100, 10) </a:t>
                      </a:r>
                      <a:r>
                        <a:rPr lang="en-US" altLang="ko-KR" sz="1800" b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 </a:t>
                      </a:r>
                      <a:r>
                        <a:rPr lang="ko-KR" altLang="en-US" sz="1800" b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 </a:t>
                      </a:r>
                      <a:r>
                        <a:rPr lang="en-US" altLang="ko-KR" sz="1800" b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800" b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 밑으로 하는 </a:t>
                      </a:r>
                      <a:r>
                        <a:rPr lang="en-US" altLang="ko-KR" sz="1800" b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1800" b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2.0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114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sin(90) </a:t>
            </a:r>
            <a:r>
              <a:rPr lang="ko-KR" altLang="en-US" dirty="0"/>
              <a:t>값이 </a:t>
            </a:r>
            <a:r>
              <a:rPr lang="en-US" altLang="ko-KR" dirty="0"/>
              <a:t>1</a:t>
            </a:r>
            <a:r>
              <a:rPr lang="ko-KR" altLang="en-US" dirty="0"/>
              <a:t>이 아닌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2993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파이썬</a:t>
            </a:r>
            <a:r>
              <a:rPr lang="ko-KR" altLang="en-US" sz="2000" dirty="0"/>
              <a:t> 삼각함수는 라디안 각도를 인자 값으로 사용하기 때문</a:t>
            </a:r>
          </a:p>
          <a:p>
            <a:r>
              <a:rPr lang="en-US" altLang="ko-KR" sz="2000" dirty="0" err="1"/>
              <a:t>math.pi</a:t>
            </a:r>
            <a:r>
              <a:rPr lang="en-US" altLang="ko-KR" sz="2000" dirty="0"/>
              <a:t>/2.0</a:t>
            </a:r>
            <a:r>
              <a:rPr lang="ko-KR" altLang="en-US" sz="2000" dirty="0"/>
              <a:t>과 같은 라디안 표기로 변환해서 사용해야 함</a:t>
            </a:r>
            <a:endParaRPr lang="en-US" altLang="ko-KR" sz="2000" dirty="0"/>
          </a:p>
          <a:p>
            <a:pPr lvl="1"/>
            <a:r>
              <a:rPr lang="en-US" altLang="ko-KR" sz="2000" dirty="0"/>
              <a:t>π/2</a:t>
            </a:r>
            <a:r>
              <a:rPr lang="ko-KR" altLang="en-US" sz="2000" dirty="0"/>
              <a:t>의 근사값이기 때문에 정확히 </a:t>
            </a:r>
            <a:r>
              <a:rPr lang="en-US" altLang="ko-KR" sz="2000" dirty="0"/>
              <a:t>1</a:t>
            </a:r>
            <a:r>
              <a:rPr lang="ko-KR" altLang="en-US" sz="2000" dirty="0"/>
              <a:t>은 나오지 않음</a:t>
            </a:r>
          </a:p>
          <a:p>
            <a:endParaRPr lang="ko-KR" altLang="en-US" sz="20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DB415E60-2FEC-430C-B83E-0E5277CB8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456055"/>
              </p:ext>
            </p:extLst>
          </p:nvPr>
        </p:nvGraphicFramePr>
        <p:xfrm>
          <a:off x="6096000" y="2868556"/>
          <a:ext cx="5500008" cy="2323275"/>
        </p:xfrm>
        <a:graphic>
          <a:graphicData uri="http://schemas.openxmlformats.org/drawingml/2006/table">
            <a:tbl>
              <a:tblPr/>
              <a:tblGrid>
                <a:gridCol w="5500008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31818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math </a:t>
                      </a:r>
                      <a:r>
                        <a:rPr lang="ko-KR" altLang="en-US" sz="1600" dirty="0"/>
                        <a:t>모듈의 </a:t>
                      </a:r>
                      <a:r>
                        <a:rPr lang="en-US" altLang="ko-KR" sz="1600" dirty="0"/>
                        <a:t>sin() </a:t>
                      </a:r>
                      <a:r>
                        <a:rPr lang="ko-KR" altLang="en-US" sz="1600" dirty="0"/>
                        <a:t>함수 사용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일반 각 사용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3240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math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m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m.sin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(0.0)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m.sin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(90.0)  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주의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!!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0.8939966636005579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DE5ECB6D-0945-4EA3-A841-1E0BF8B2A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066694"/>
              </p:ext>
            </p:extLst>
          </p:nvPr>
        </p:nvGraphicFramePr>
        <p:xfrm>
          <a:off x="451757" y="3156028"/>
          <a:ext cx="5500008" cy="2305940"/>
        </p:xfrm>
        <a:graphic>
          <a:graphicData uri="http://schemas.openxmlformats.org/drawingml/2006/table">
            <a:tbl>
              <a:tblPr/>
              <a:tblGrid>
                <a:gridCol w="5500008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4857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math </a:t>
                      </a:r>
                      <a:r>
                        <a:rPr lang="ko-KR" altLang="en-US" sz="1600" dirty="0"/>
                        <a:t>모듈의 </a:t>
                      </a:r>
                      <a:r>
                        <a:rPr lang="en-US" altLang="ko-KR" sz="1600" dirty="0"/>
                        <a:t>sin() </a:t>
                      </a:r>
                      <a:r>
                        <a:rPr lang="ko-KR" altLang="en-US" sz="1600" dirty="0"/>
                        <a:t>함수 사용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라디안 사용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8573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math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m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sin()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함수의 인자로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PI/2.0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근사값을 넣어보자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m.sin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(3.14159/2.0)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라디안 사용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0.9999999999991198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18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65018"/>
            <a:ext cx="10515600" cy="5511945"/>
          </a:xfrm>
        </p:spPr>
        <p:txBody>
          <a:bodyPr/>
          <a:lstStyle/>
          <a:p>
            <a:r>
              <a:rPr lang="en-US" altLang="ko-KR" dirty="0"/>
              <a:t>math </a:t>
            </a:r>
            <a:r>
              <a:rPr lang="ko-KR" altLang="en-US" dirty="0"/>
              <a:t>모듈은 자연 상수 </a:t>
            </a:r>
            <a:r>
              <a:rPr lang="en-US" altLang="ko-KR" dirty="0"/>
              <a:t>e </a:t>
            </a:r>
            <a:r>
              <a:rPr lang="ko-KR" altLang="en-US" dirty="0"/>
              <a:t>값을 제공함</a:t>
            </a:r>
            <a:endParaRPr lang="en-US" altLang="ko-KR" dirty="0"/>
          </a:p>
          <a:p>
            <a:r>
              <a:rPr lang="en-US" altLang="ko-KR" dirty="0"/>
              <a:t>sin(π/2)</a:t>
            </a:r>
            <a:r>
              <a:rPr lang="ko-KR" altLang="en-US" dirty="0"/>
              <a:t>는 </a:t>
            </a:r>
            <a:r>
              <a:rPr lang="en-US" altLang="ko-KR" dirty="0" err="1"/>
              <a:t>m.sin</a:t>
            </a:r>
            <a:r>
              <a:rPr lang="en-US" altLang="ko-KR" dirty="0"/>
              <a:t>(</a:t>
            </a:r>
            <a:r>
              <a:rPr lang="en-US" altLang="ko-KR" dirty="0" err="1"/>
              <a:t>m.pi</a:t>
            </a:r>
            <a:r>
              <a:rPr lang="en-US" altLang="ko-KR" dirty="0"/>
              <a:t>/2.0)</a:t>
            </a:r>
            <a:r>
              <a:rPr lang="ko-KR" altLang="en-US" dirty="0"/>
              <a:t>과 같은 방법으로 구함</a:t>
            </a:r>
          </a:p>
          <a:p>
            <a:r>
              <a:rPr lang="en-US" altLang="ko-KR" dirty="0"/>
              <a:t>sin</a:t>
            </a:r>
            <a:r>
              <a:rPr lang="en-US" altLang="ko-KR" baseline="30000" dirty="0"/>
              <a:t>-1</a:t>
            </a:r>
            <a:r>
              <a:rPr lang="en-US" altLang="ko-KR" dirty="0"/>
              <a:t>(1.0) </a:t>
            </a:r>
            <a:r>
              <a:rPr lang="ko-KR" altLang="en-US" dirty="0"/>
              <a:t>값은 </a:t>
            </a:r>
            <a:r>
              <a:rPr lang="en-US" altLang="ko-KR" dirty="0" err="1"/>
              <a:t>m.asin</a:t>
            </a:r>
            <a:r>
              <a:rPr lang="en-US" altLang="ko-KR" dirty="0"/>
              <a:t>(1.0)</a:t>
            </a:r>
            <a:r>
              <a:rPr lang="ko-KR" altLang="en-US" dirty="0"/>
              <a:t>과 같은 방법으로 구함</a:t>
            </a:r>
          </a:p>
          <a:p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172A9545-D39F-41C0-B981-1B1FAD40F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870843"/>
              </p:ext>
            </p:extLst>
          </p:nvPr>
        </p:nvGraphicFramePr>
        <p:xfrm>
          <a:off x="6858000" y="2274289"/>
          <a:ext cx="5333999" cy="4273995"/>
        </p:xfrm>
        <a:graphic>
          <a:graphicData uri="http://schemas.openxmlformats.org/drawingml/2006/table">
            <a:tbl>
              <a:tblPr/>
              <a:tblGrid>
                <a:gridCol w="5333999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31818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math </a:t>
                      </a:r>
                      <a:r>
                        <a:rPr lang="ko-KR" altLang="en-US" sz="1600"/>
                        <a:t>모듈의 </a:t>
                      </a:r>
                      <a:r>
                        <a:rPr lang="en-US" altLang="ko-KR" sz="1600"/>
                        <a:t>π </a:t>
                      </a:r>
                      <a:r>
                        <a:rPr lang="ko-KR" altLang="en-US" sz="1600"/>
                        <a:t>값과 </a:t>
                      </a:r>
                      <a:r>
                        <a:rPr lang="ko-KR" altLang="en-US" sz="1600" dirty="0"/>
                        <a:t>함수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3240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m.sin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m.pi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/2.0)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1.0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m.asin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(1.0)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1.5707963267948966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m.degrees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m.asin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(1.0))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90.0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m.tan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(2*</a:t>
                      </a:r>
                      <a:r>
                        <a:rPr lang="en-US" altLang="ko-KR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m.pi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tan(360)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인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근사치를 반환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-2.4492935982947064e-16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m.tan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(0.0)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0.0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2843C2CF-8989-4488-9214-7DCE7DC3D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533437"/>
              </p:ext>
            </p:extLst>
          </p:nvPr>
        </p:nvGraphicFramePr>
        <p:xfrm>
          <a:off x="451756" y="2274289"/>
          <a:ext cx="6206740" cy="3634142"/>
        </p:xfrm>
        <a:graphic>
          <a:graphicData uri="http://schemas.openxmlformats.org/drawingml/2006/table">
            <a:tbl>
              <a:tblPr/>
              <a:tblGrid>
                <a:gridCol w="6206740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58916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math </a:t>
                      </a:r>
                      <a:r>
                        <a:rPr lang="ko-KR" altLang="en-US" sz="1600" dirty="0"/>
                        <a:t>모듈의 </a:t>
                      </a:r>
                      <a:r>
                        <a:rPr lang="en-US" altLang="ko-KR" sz="1600" dirty="0"/>
                        <a:t>r </a:t>
                      </a:r>
                      <a:r>
                        <a:rPr lang="ko-KR" altLang="en-US" sz="1600" dirty="0"/>
                        <a:t>값과 라디안 변환 함수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31752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m.pi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원주율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3.141592653589793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m.sin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m.pi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/2.0)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sin()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함수의 인자로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PI/2.0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넣어보자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1.0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m.e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2.718281828459045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m.radians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(90)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일반각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90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도에 해당하는 라디안 값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1.5707963267948966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873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AF4D363-D349-45CD-A317-FBD1A9F1A7E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5585" y="0"/>
            <a:ext cx="5371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69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7.5 </a:t>
            </a:r>
            <a:r>
              <a:rPr lang="ko-KR" altLang="en-US" dirty="0"/>
              <a:t>랜덤 모듈 </a:t>
            </a:r>
            <a:r>
              <a:rPr lang="en-US" altLang="ko-KR" dirty="0"/>
              <a:t>random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임의의 수를 생성하거나</a:t>
            </a:r>
            <a:r>
              <a:rPr lang="en-US" altLang="ko-KR" dirty="0"/>
              <a:t>, </a:t>
            </a:r>
            <a:r>
              <a:rPr lang="ko-KR" altLang="en-US" dirty="0"/>
              <a:t>리스트 내의 원소를 무작위로 섞거나 선택하는 함수를 포함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41D212D-BD71-4279-AFF5-48C98C913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6410" y="2730952"/>
            <a:ext cx="9939180" cy="3940175"/>
          </a:xfrm>
          <a:prstGeom prst="rect">
            <a:avLst/>
          </a:prstGeom>
        </p:spPr>
      </p:pic>
      <p:pic>
        <p:nvPicPr>
          <p:cNvPr id="2054" name="Picture 6" descr="Balloon Pop - Memory Train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64917" y="2349030"/>
            <a:ext cx="2298308" cy="407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206729" y="6115838"/>
            <a:ext cx="3118161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랜덤하게</a:t>
            </a:r>
            <a:r>
              <a:rPr lang="ko-KR" altLang="en-US" dirty="0"/>
              <a:t> 나타나는 </a:t>
            </a:r>
            <a:r>
              <a:rPr lang="ko-KR" altLang="en-US" dirty="0" err="1"/>
              <a:t>풍선게임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727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838200" y="61196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dirty="0"/>
              <a:t>random() </a:t>
            </a:r>
            <a:r>
              <a:rPr lang="ko-KR" altLang="en-US" dirty="0"/>
              <a:t>함수는 </a:t>
            </a:r>
            <a:r>
              <a:rPr lang="en-US" altLang="ko-KR" dirty="0"/>
              <a:t>0 </a:t>
            </a:r>
            <a:r>
              <a:rPr lang="ko-KR" altLang="en-US" dirty="0"/>
              <a:t>이상 </a:t>
            </a:r>
            <a:r>
              <a:rPr lang="en-US" altLang="ko-KR" dirty="0"/>
              <a:t>1 </a:t>
            </a:r>
            <a:r>
              <a:rPr lang="ko-KR" altLang="en-US" dirty="0"/>
              <a:t>미만의 임의의 실수를 반환함</a:t>
            </a:r>
            <a:endParaRPr lang="en-US" altLang="ko-KR" dirty="0"/>
          </a:p>
          <a:p>
            <a:pPr fontAlgn="base"/>
            <a:r>
              <a:rPr lang="en-US" altLang="ko-KR" dirty="0" err="1"/>
              <a:t>randrange</a:t>
            </a:r>
            <a:r>
              <a:rPr lang="en-US" altLang="ko-KR" dirty="0"/>
              <a:t>(n, m)</a:t>
            </a:r>
            <a:r>
              <a:rPr lang="ko-KR" altLang="en-US" dirty="0"/>
              <a:t>은 </a:t>
            </a:r>
            <a:r>
              <a:rPr lang="en-US" altLang="ko-KR" dirty="0"/>
              <a:t>n</a:t>
            </a:r>
            <a:r>
              <a:rPr lang="ko-KR" altLang="en-US" dirty="0"/>
              <a:t>이상 </a:t>
            </a:r>
            <a:r>
              <a:rPr lang="en-US" altLang="ko-KR" dirty="0"/>
              <a:t>m </a:t>
            </a:r>
            <a:r>
              <a:rPr lang="ko-KR" altLang="en-US" dirty="0"/>
              <a:t>미만의 임의의 정수를 반환</a:t>
            </a:r>
          </a:p>
          <a:p>
            <a:pPr fontAlgn="base"/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57C848D6-B7C0-4DE3-95E8-B5A955E9B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225546"/>
              </p:ext>
            </p:extLst>
          </p:nvPr>
        </p:nvGraphicFramePr>
        <p:xfrm>
          <a:off x="838200" y="1754682"/>
          <a:ext cx="8923565" cy="4732414"/>
        </p:xfrm>
        <a:graphic>
          <a:graphicData uri="http://schemas.openxmlformats.org/drawingml/2006/table">
            <a:tbl>
              <a:tblPr/>
              <a:tblGrid>
                <a:gridCol w="8923565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4857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random </a:t>
                      </a:r>
                      <a:r>
                        <a:rPr lang="ko-KR" altLang="en-US" sz="1600" dirty="0"/>
                        <a:t>모듈을 활용한 값 생성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8573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random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rd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rd.random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# 0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이상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미만의 실수를 반환함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0.19452357419514088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rd.random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매번 다른 실수를 반환함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0.6947454047320903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rd.randrange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(1, 7)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1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이상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 </a:t>
                      </a: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미만의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정수를 반환함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rd.randrange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(0, 10, 2)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1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이상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미만 정수 중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배수를 반환함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rd.randint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(1, 10)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# 1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이상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 </a:t>
                      </a: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이하의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(1, 10</a:t>
                      </a: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포함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임의의 정수를 반환함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338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 </a:t>
            </a:r>
            <a:r>
              <a:rPr lang="ko-KR" altLang="en-US" dirty="0"/>
              <a:t>모듈의 정의와 </a:t>
            </a:r>
            <a:r>
              <a:rPr lang="en-US" altLang="ko-KR" dirty="0"/>
              <a:t>import </a:t>
            </a:r>
            <a:r>
              <a:rPr lang="ko-KR" altLang="en-US" dirty="0"/>
              <a:t>문법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모듈</a:t>
            </a:r>
            <a:r>
              <a:rPr lang="en-US" altLang="ko-KR" sz="2000" b="1" dirty="0">
                <a:solidFill>
                  <a:schemeClr val="accent5"/>
                </a:solidFill>
              </a:rPr>
              <a:t>module</a:t>
            </a:r>
            <a:endParaRPr lang="en-US" altLang="ko-KR" sz="2000" dirty="0">
              <a:solidFill>
                <a:schemeClr val="accent5"/>
              </a:solidFill>
            </a:endParaRPr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함수나 변수 또는 클래스들을 모아놓은 스크립트 파일</a:t>
            </a:r>
            <a:endParaRPr lang="en-US" altLang="ko-KR" dirty="0"/>
          </a:p>
          <a:p>
            <a:pPr lvl="1"/>
            <a:r>
              <a:rPr lang="ko-KR" altLang="en-US" dirty="0" err="1"/>
              <a:t>파이썬은</a:t>
            </a:r>
            <a:r>
              <a:rPr lang="ko-KR" altLang="en-US" dirty="0"/>
              <a:t> 수많은 개발자들에 의해서 개발된 많은 모듈이 있음</a:t>
            </a:r>
            <a:endParaRPr lang="en-US" altLang="ko-KR" dirty="0"/>
          </a:p>
          <a:p>
            <a:pPr lvl="1"/>
            <a:r>
              <a:rPr lang="ko-KR" altLang="en-US" dirty="0"/>
              <a:t>만들어진 모듈을 가져올 때에는 ‘</a:t>
            </a:r>
            <a:r>
              <a:rPr lang="en-US" altLang="ko-KR" dirty="0"/>
              <a:t>import’</a:t>
            </a:r>
            <a:r>
              <a:rPr lang="ko-KR" altLang="en-US" dirty="0"/>
              <a:t>와 함께 모듈 이름을 써 줌</a:t>
            </a:r>
          </a:p>
          <a:p>
            <a:pPr lvl="1"/>
            <a:r>
              <a:rPr lang="ko-KR" altLang="en-US" dirty="0"/>
              <a:t>사용할 때에는 모듈 이름에 점</a:t>
            </a:r>
            <a:r>
              <a:rPr lang="en-US" altLang="ko-KR" dirty="0"/>
              <a:t>(.)</a:t>
            </a:r>
            <a:r>
              <a:rPr lang="ko-KR" altLang="en-US" dirty="0"/>
              <a:t>을 찍은 후 모듈 안의 구성요소를 작성</a:t>
            </a:r>
          </a:p>
          <a:p>
            <a:endParaRPr lang="ko-KR" altLang="en-US" dirty="0"/>
          </a:p>
        </p:txBody>
      </p:sp>
      <p:sp>
        <p:nvSpPr>
          <p:cNvPr id="5" name="직사각형 32">
            <a:extLst>
              <a:ext uri="{FF2B5EF4-FFF2-40B4-BE49-F238E27FC236}">
                <a16:creationId xmlns:a16="http://schemas.microsoft.com/office/drawing/2014/main" xmlns="" id="{C30865DC-F1EE-460A-9C5F-1598771E831E}"/>
              </a:ext>
            </a:extLst>
          </p:cNvPr>
          <p:cNvSpPr/>
          <p:nvPr/>
        </p:nvSpPr>
        <p:spPr>
          <a:xfrm>
            <a:off x="983809" y="4762500"/>
            <a:ext cx="10021540" cy="541867"/>
          </a:xfrm>
          <a:prstGeom prst="roundRect">
            <a:avLst>
              <a:gd name="adj" fmla="val 2291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8C3C268-894F-4D28-A12E-72A606113737}"/>
              </a:ext>
            </a:extLst>
          </p:cNvPr>
          <p:cNvSpPr/>
          <p:nvPr/>
        </p:nvSpPr>
        <p:spPr>
          <a:xfrm>
            <a:off x="1123790" y="4762500"/>
            <a:ext cx="9122032" cy="46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kern="0" dirty="0">
                <a:solidFill>
                  <a:srgbClr val="1C3D6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 </a:t>
            </a:r>
            <a:r>
              <a:rPr lang="ko-KR" altLang="en-US" b="1" kern="0" dirty="0">
                <a:solidFill>
                  <a:srgbClr val="1C3D6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모듈이름</a:t>
            </a:r>
            <a:r>
              <a:rPr lang="en-US" altLang="ko-KR" b="1" kern="0" dirty="0">
                <a:solidFill>
                  <a:srgbClr val="1C3D6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 [, </a:t>
            </a:r>
            <a:r>
              <a:rPr lang="ko-KR" altLang="en-US" b="1" kern="0" dirty="0">
                <a:solidFill>
                  <a:srgbClr val="1C3D6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모듈이름</a:t>
            </a:r>
            <a:r>
              <a:rPr lang="en-US" altLang="ko-KR" b="1" kern="0" dirty="0">
                <a:solidFill>
                  <a:srgbClr val="1C3D6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2, ...]</a:t>
            </a:r>
            <a:endParaRPr lang="ko-KR" altLang="en-US" b="1" kern="0" dirty="0">
              <a:solidFill>
                <a:srgbClr val="1C3D6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5124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6470" y="379082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shuffle()</a:t>
            </a:r>
          </a:p>
          <a:p>
            <a:pPr lvl="1"/>
            <a:r>
              <a:rPr lang="ko-KR" altLang="en-US" sz="2000" dirty="0"/>
              <a:t>시퀀스의 원소를 </a:t>
            </a:r>
            <a:r>
              <a:rPr lang="ko-KR" altLang="en-US" sz="2000" dirty="0" err="1"/>
              <a:t>랜덤하게</a:t>
            </a:r>
            <a:r>
              <a:rPr lang="ko-KR" altLang="en-US" sz="2000" dirty="0"/>
              <a:t> 섞어 반환</a:t>
            </a:r>
            <a:endParaRPr lang="en-US" altLang="ko-KR" sz="2000" dirty="0"/>
          </a:p>
          <a:p>
            <a:r>
              <a:rPr lang="en-US" altLang="ko-KR" sz="2400" dirty="0"/>
              <a:t>choice()</a:t>
            </a:r>
          </a:p>
          <a:p>
            <a:pPr lvl="1"/>
            <a:r>
              <a:rPr lang="ko-KR" altLang="en-US" sz="2000" dirty="0"/>
              <a:t>인자로 들어온 시퀀스로부터 임의의 원소를 추출</a:t>
            </a:r>
            <a:endParaRPr lang="en-US" altLang="ko-KR" sz="2000" dirty="0"/>
          </a:p>
          <a:p>
            <a:r>
              <a:rPr lang="en-US" altLang="ko-KR" sz="2400" dirty="0"/>
              <a:t>sample()</a:t>
            </a:r>
          </a:p>
          <a:p>
            <a:pPr lvl="1"/>
            <a:r>
              <a:rPr lang="ko-KR" altLang="en-US" sz="2000" dirty="0"/>
              <a:t>원소를 </a:t>
            </a:r>
            <a:r>
              <a:rPr lang="ko-KR" altLang="en-US" sz="2000" dirty="0" err="1"/>
              <a:t>랜덤하게</a:t>
            </a:r>
            <a:r>
              <a:rPr lang="ko-KR" altLang="en-US" sz="2000" dirty="0"/>
              <a:t> 반환</a:t>
            </a:r>
          </a:p>
          <a:p>
            <a:pPr lvl="1"/>
            <a:r>
              <a:rPr lang="ko-KR" altLang="en-US" sz="2000" dirty="0"/>
              <a:t>반환할 원소의 개수를 인자로 넣어줄 수 있음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endParaRPr lang="en-US" altLang="ko-KR" sz="24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84BAFAD3-8386-4E75-8E9C-8C19F9762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898209"/>
              </p:ext>
            </p:extLst>
          </p:nvPr>
        </p:nvGraphicFramePr>
        <p:xfrm>
          <a:off x="1536470" y="185285"/>
          <a:ext cx="8923565" cy="3561982"/>
        </p:xfrm>
        <a:graphic>
          <a:graphicData uri="http://schemas.openxmlformats.org/drawingml/2006/table">
            <a:tbl>
              <a:tblPr/>
              <a:tblGrid>
                <a:gridCol w="8923565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4857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random </a:t>
                      </a:r>
                      <a:r>
                        <a:rPr lang="ko-KR" altLang="en-US" sz="1600" dirty="0"/>
                        <a:t>모듈을 활용한 섞기와 고르기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8573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numlist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[10, 20, 30, 40, 50]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rd.shuffle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numlist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리스트의 원소를 랜덤하게 섞는다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numlist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[20, 30, 10, 40, 50]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rd.choice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numlist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리스트의 원소들 중에서 랜덤하게 하나를 고른다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rd.sample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numlist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3)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리스트의 원소들 중에서 랜덤하게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세개를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고른다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[40, 20, 30]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948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93124" y="1253331"/>
            <a:ext cx="10515600" cy="4351338"/>
          </a:xfrm>
        </p:spPr>
        <p:txBody>
          <a:bodyPr/>
          <a:lstStyle/>
          <a:p>
            <a:r>
              <a:rPr lang="en-US" altLang="ko-KR" dirty="0"/>
              <a:t>shuffle()</a:t>
            </a:r>
            <a:r>
              <a:rPr lang="ko-KR" altLang="en-US" dirty="0"/>
              <a:t>은 매번 다른 순서로 시퀀스를 섞어서 반환함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0571380C-08D9-4063-95E6-83E745F57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419865"/>
              </p:ext>
            </p:extLst>
          </p:nvPr>
        </p:nvGraphicFramePr>
        <p:xfrm>
          <a:off x="1493124" y="2567262"/>
          <a:ext cx="8923565" cy="2305940"/>
        </p:xfrm>
        <a:graphic>
          <a:graphicData uri="http://schemas.openxmlformats.org/drawingml/2006/table">
            <a:tbl>
              <a:tblPr/>
              <a:tblGrid>
                <a:gridCol w="8923565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4857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random </a:t>
                      </a:r>
                      <a:r>
                        <a:rPr lang="ko-KR" altLang="en-US" sz="1600" dirty="0"/>
                        <a:t>모듈을 활용한 섞기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8573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= list(range(1, 11))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1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에서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까지의 연속적인 정수를 생성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rd.shuffle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(a)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리스트의 원소를 랜덤하게 섞는다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print(a)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[2, 1, 4, 3, 10, 6, 9, 8, 5, 7]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666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26C45CA-F370-49FC-8C2A-045C8C339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311" y="1436574"/>
            <a:ext cx="8510878" cy="396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70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7.5.1 </a:t>
            </a:r>
            <a:r>
              <a:rPr lang="ko-KR" altLang="en-US" dirty="0"/>
              <a:t>의사 랜덤과 </a:t>
            </a:r>
            <a:r>
              <a:rPr lang="ko-KR" altLang="en-US" dirty="0" err="1"/>
              <a:t>시드번호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ko-KR" altLang="en-US" sz="2800" dirty="0"/>
              <a:t>많은 프로그래밍 언어에서 사용하는 랜덤 함수는 </a:t>
            </a:r>
            <a:r>
              <a:rPr lang="ko-KR" altLang="en-US" sz="2800" b="1" dirty="0"/>
              <a:t>의사 랜덤</a:t>
            </a:r>
            <a:r>
              <a:rPr lang="en-US" altLang="ko-KR" sz="2000" b="1" dirty="0">
                <a:solidFill>
                  <a:schemeClr val="accent5"/>
                </a:solidFill>
              </a:rPr>
              <a:t>pseudo random</a:t>
            </a:r>
            <a:r>
              <a:rPr lang="ko-KR" altLang="en-US" sz="2000" dirty="0">
                <a:solidFill>
                  <a:schemeClr val="accent5"/>
                </a:solidFill>
              </a:rPr>
              <a:t> </a:t>
            </a:r>
            <a:r>
              <a:rPr lang="ko-KR" altLang="en-US" sz="2800" dirty="0" err="1"/>
              <a:t>생성기로</a:t>
            </a:r>
            <a:r>
              <a:rPr lang="ko-KR" altLang="en-US" sz="2800" dirty="0"/>
              <a:t> 만들어 낸다</a:t>
            </a:r>
            <a:r>
              <a:rPr lang="en-US" altLang="ko-KR" sz="2800" dirty="0"/>
              <a:t>.</a:t>
            </a:r>
          </a:p>
          <a:p>
            <a:pPr marL="228600" lvl="1">
              <a:spcBef>
                <a:spcPts val="1000"/>
              </a:spcBef>
            </a:pPr>
            <a:endParaRPr lang="en-US" altLang="ko-KR" sz="2800" dirty="0"/>
          </a:p>
          <a:p>
            <a:pPr marL="228600" lvl="1">
              <a:spcBef>
                <a:spcPts val="1000"/>
              </a:spcBef>
            </a:pPr>
            <a:r>
              <a:rPr lang="en-US" altLang="ko-KR" sz="2800" dirty="0"/>
              <a:t>X</a:t>
            </a:r>
            <a:r>
              <a:rPr lang="ko-KR" altLang="en-US" sz="2800" dirty="0"/>
              <a:t>는 의사 랜덤 값의 열</a:t>
            </a:r>
            <a:r>
              <a:rPr lang="en-US" altLang="ko-KR" sz="2800" dirty="0"/>
              <a:t>(sequence)</a:t>
            </a:r>
            <a:r>
              <a:rPr lang="ko-KR" altLang="en-US" sz="2800" dirty="0"/>
              <a:t>이 되며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X</a:t>
            </a:r>
            <a:r>
              <a:rPr lang="en-US" altLang="ko-KR" sz="2800" baseline="-25000" dirty="0" err="1"/>
              <a:t>n</a:t>
            </a:r>
            <a:r>
              <a:rPr lang="ko-KR" altLang="en-US" sz="2800" dirty="0"/>
              <a:t> 값은 </a:t>
            </a:r>
            <a:r>
              <a:rPr lang="en-US" altLang="ko-KR" sz="2800" dirty="0"/>
              <a:t>X</a:t>
            </a:r>
            <a:r>
              <a:rPr lang="en-US" altLang="ko-KR" sz="2800" baseline="-25000" dirty="0"/>
              <a:t>n+1</a:t>
            </a:r>
            <a:r>
              <a:rPr lang="ko-KR" altLang="en-US" sz="2800" dirty="0"/>
              <a:t> 값을 만드는데 사용될 수 있다</a:t>
            </a:r>
          </a:p>
          <a:p>
            <a:pPr marL="228600" lvl="1">
              <a:spcBef>
                <a:spcPts val="1000"/>
              </a:spcBef>
            </a:pPr>
            <a:endParaRPr lang="ko-KR" altLang="en-US" sz="2800" dirty="0"/>
          </a:p>
          <a:p>
            <a:pPr lvl="1"/>
            <a:endParaRPr lang="ko-KR" altLang="en-US" dirty="0"/>
          </a:p>
        </p:txBody>
      </p:sp>
      <p:sp>
        <p:nvSpPr>
          <p:cNvPr id="5" name="직사각형 32">
            <a:extLst>
              <a:ext uri="{FF2B5EF4-FFF2-40B4-BE49-F238E27FC236}">
                <a16:creationId xmlns:a16="http://schemas.microsoft.com/office/drawing/2014/main" xmlns="" id="{726FB55D-F6C0-4E93-9CAC-97292F4EC224}"/>
              </a:ext>
            </a:extLst>
          </p:cNvPr>
          <p:cNvSpPr/>
          <p:nvPr/>
        </p:nvSpPr>
        <p:spPr>
          <a:xfrm>
            <a:off x="908538" y="4925785"/>
            <a:ext cx="10021540" cy="541867"/>
          </a:xfrm>
          <a:prstGeom prst="roundRect">
            <a:avLst>
              <a:gd name="adj" fmla="val 2291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58F26F1-6B64-405C-92F5-4942026A5E31}"/>
              </a:ext>
            </a:extLst>
          </p:cNvPr>
          <p:cNvSpPr/>
          <p:nvPr/>
        </p:nvSpPr>
        <p:spPr>
          <a:xfrm>
            <a:off x="978181" y="4925785"/>
            <a:ext cx="912203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a-DK" altLang="ko-KR" b="1" kern="0" dirty="0">
                <a:solidFill>
                  <a:srgbClr val="1C3D62"/>
                </a:solidFill>
                <a:latin typeface="+mn-ea"/>
              </a:rPr>
              <a:t>X</a:t>
            </a:r>
            <a:r>
              <a:rPr lang="da-DK" altLang="ko-KR" b="1" kern="0" baseline="-25000" dirty="0">
                <a:solidFill>
                  <a:srgbClr val="1C3D62"/>
                </a:solidFill>
                <a:latin typeface="+mn-ea"/>
              </a:rPr>
              <a:t>n+1</a:t>
            </a:r>
            <a:r>
              <a:rPr lang="da-DK" altLang="ko-KR" b="1" kern="0" dirty="0">
                <a:solidFill>
                  <a:srgbClr val="1C3D62"/>
                </a:solidFill>
                <a:latin typeface="+mn-ea"/>
              </a:rPr>
              <a:t> = (aX</a:t>
            </a:r>
            <a:r>
              <a:rPr lang="da-DK" altLang="ko-KR" b="1" kern="0" baseline="-25000" dirty="0">
                <a:solidFill>
                  <a:srgbClr val="1C3D62"/>
                </a:solidFill>
                <a:latin typeface="+mn-ea"/>
              </a:rPr>
              <a:t>n</a:t>
            </a:r>
            <a:r>
              <a:rPr lang="da-DK" altLang="ko-KR" b="1" kern="0" dirty="0">
                <a:solidFill>
                  <a:srgbClr val="1C3D62"/>
                </a:solidFill>
                <a:latin typeface="+mn-ea"/>
              </a:rPr>
              <a:t> + b) mod m</a:t>
            </a:r>
            <a:endParaRPr lang="ko-KR" altLang="en-US" b="1" kern="0" dirty="0">
              <a:solidFill>
                <a:srgbClr val="1C3D62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5432" y="4245603"/>
            <a:ext cx="301717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a-DK" altLang="ko-KR" sz="2000" b="1" kern="0">
                <a:solidFill>
                  <a:srgbClr val="1C3D62"/>
                </a:solidFill>
                <a:latin typeface="+mn-ea"/>
              </a:rPr>
              <a:t>X</a:t>
            </a:r>
            <a:r>
              <a:rPr lang="da-DK" altLang="ko-KR" sz="2000" b="1" kern="0" baseline="-25000">
                <a:solidFill>
                  <a:srgbClr val="1C3D62"/>
                </a:solidFill>
                <a:latin typeface="+mn-ea"/>
              </a:rPr>
              <a:t>n+1</a:t>
            </a:r>
            <a:r>
              <a:rPr lang="ko-KR" altLang="en-US" sz="2000" b="1"/>
              <a:t>은 </a:t>
            </a:r>
            <a:r>
              <a:rPr lang="da-DK" altLang="ko-KR" sz="2000" b="1" kern="0">
                <a:solidFill>
                  <a:srgbClr val="1C3D62"/>
                </a:solidFill>
                <a:latin typeface="+mn-ea"/>
              </a:rPr>
              <a:t>X</a:t>
            </a:r>
            <a:r>
              <a:rPr lang="da-DK" altLang="ko-KR" sz="2000" b="1" kern="0" baseline="-25000">
                <a:solidFill>
                  <a:srgbClr val="1C3D62"/>
                </a:solidFill>
                <a:latin typeface="+mn-ea"/>
              </a:rPr>
              <a:t>n</a:t>
            </a:r>
            <a:r>
              <a:rPr lang="ko-KR" altLang="en-US" sz="2000" b="1"/>
              <a:t>다음의 랜덤 값</a:t>
            </a:r>
            <a:endParaRPr lang="en-US" altLang="ko-KR" sz="2000" b="1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1336092" y="4586510"/>
            <a:ext cx="999340" cy="4624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444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6749935" y="531380"/>
            <a:ext cx="4603865" cy="5645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dirty="0" err="1"/>
              <a:t>pseudo_rand</a:t>
            </a:r>
            <a:r>
              <a:rPr lang="en-US" altLang="ko-KR" dirty="0"/>
              <a:t>()</a:t>
            </a:r>
            <a:r>
              <a:rPr lang="ko-KR" altLang="en-US" dirty="0"/>
              <a:t>의 입력으로 </a:t>
            </a:r>
            <a:r>
              <a:rPr lang="en-US" altLang="ko-KR" dirty="0"/>
              <a:t>100</a:t>
            </a:r>
            <a:r>
              <a:rPr lang="ko-KR" altLang="en-US" dirty="0"/>
              <a:t>을 넣어주면 </a:t>
            </a:r>
            <a:r>
              <a:rPr lang="en-US" altLang="ko-KR" dirty="0"/>
              <a:t>829870797</a:t>
            </a:r>
            <a:r>
              <a:rPr lang="ko-KR" altLang="en-US" dirty="0"/>
              <a:t>와 같은 </a:t>
            </a:r>
            <a:r>
              <a:rPr lang="ko-KR" altLang="en-US" dirty="0" err="1"/>
              <a:t>난수를</a:t>
            </a:r>
            <a:r>
              <a:rPr lang="ko-KR" altLang="en-US" dirty="0"/>
              <a:t> 얻을 수 있음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입력 값을 </a:t>
            </a:r>
            <a:r>
              <a:rPr lang="en-US" altLang="ko-KR" dirty="0"/>
              <a:t>101</a:t>
            </a:r>
            <a:r>
              <a:rPr lang="ko-KR" altLang="en-US" dirty="0"/>
              <a:t>로 변경하면 </a:t>
            </a:r>
            <a:r>
              <a:rPr lang="en-US" altLang="ko-KR" dirty="0"/>
              <a:t>1933386042</a:t>
            </a:r>
            <a:r>
              <a:rPr lang="ko-KR" altLang="en-US" dirty="0"/>
              <a:t>와 같은 전혀 다른 </a:t>
            </a:r>
            <a:r>
              <a:rPr lang="ko-KR" altLang="en-US" dirty="0" err="1"/>
              <a:t>난수</a:t>
            </a:r>
            <a:r>
              <a:rPr lang="ko-KR" altLang="en-US" dirty="0"/>
              <a:t> 값이 나옴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73FFD7D9-FAB8-4559-9E3A-6B120F9F1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932370"/>
              </p:ext>
            </p:extLst>
          </p:nvPr>
        </p:nvGraphicFramePr>
        <p:xfrm>
          <a:off x="591755" y="249463"/>
          <a:ext cx="5525867" cy="4794741"/>
        </p:xfrm>
        <a:graphic>
          <a:graphicData uri="http://schemas.openxmlformats.org/drawingml/2006/table">
            <a:tbl>
              <a:tblPr/>
              <a:tblGrid>
                <a:gridCol w="5525867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8117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7-6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의사 랜덤 함수를 이용한 난수 만들기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3747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723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pseudo_rand_ex.py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7110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pseudo_rand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(x):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a = 1103515245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b = 12345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m = 2 ** 31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new_x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(a * x + b) % m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return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new_x</a:t>
                      </a: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 =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pseudo_rand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print(x)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 =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pseudo_rand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(101)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print(x)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8271B412-DB1D-46D0-9446-ED48E4B2A510}"/>
              </a:ext>
            </a:extLst>
          </p:cNvPr>
          <p:cNvGrpSpPr/>
          <p:nvPr/>
        </p:nvGrpSpPr>
        <p:grpSpPr>
          <a:xfrm>
            <a:off x="570133" y="5155860"/>
            <a:ext cx="5525867" cy="1155328"/>
            <a:chOff x="5261709" y="3752779"/>
            <a:chExt cx="6085243" cy="238653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6B920EA2-F8C9-4BBA-9139-B775481205AD}"/>
                </a:ext>
              </a:extLst>
            </p:cNvPr>
            <p:cNvGrpSpPr/>
            <p:nvPr/>
          </p:nvGrpSpPr>
          <p:grpSpPr>
            <a:xfrm>
              <a:off x="5261709" y="3752779"/>
              <a:ext cx="6085243" cy="2336230"/>
              <a:chOff x="5586057" y="3666315"/>
              <a:chExt cx="6085243" cy="2336230"/>
            </a:xfrm>
          </p:grpSpPr>
          <p:sp>
            <p:nvSpPr>
              <p:cNvPr id="10" name="직사각형 32">
                <a:extLst>
                  <a:ext uri="{FF2B5EF4-FFF2-40B4-BE49-F238E27FC236}">
                    <a16:creationId xmlns:a16="http://schemas.microsoft.com/office/drawing/2014/main" xmlns="" id="{94F7878B-3D30-4CCC-B6C3-3CCA27C0114C}"/>
                  </a:ext>
                </a:extLst>
              </p:cNvPr>
              <p:cNvSpPr/>
              <p:nvPr/>
            </p:nvSpPr>
            <p:spPr>
              <a:xfrm>
                <a:off x="5586057" y="4336273"/>
                <a:ext cx="6085243" cy="1666272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>
                <a:extLst>
                  <a:ext uri="{FF2B5EF4-FFF2-40B4-BE49-F238E27FC236}">
                    <a16:creationId xmlns:a16="http://schemas.microsoft.com/office/drawing/2014/main" xmlns="" id="{061D2648-96D6-4C5E-B4C5-CD68A3A38599}"/>
                  </a:ext>
                </a:extLst>
              </p:cNvPr>
              <p:cNvSpPr/>
              <p:nvPr/>
            </p:nvSpPr>
            <p:spPr>
              <a:xfrm>
                <a:off x="5586057" y="3666315"/>
                <a:ext cx="2047180" cy="661983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10128833-C5AA-41FC-B9A1-22C4C3664E92}"/>
                </a:ext>
              </a:extLst>
            </p:cNvPr>
            <p:cNvSpPr/>
            <p:nvPr/>
          </p:nvSpPr>
          <p:spPr>
            <a:xfrm>
              <a:off x="5534806" y="4422742"/>
              <a:ext cx="5539047" cy="1716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829870797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>
                  <a:solidFill>
                    <a:schemeClr val="accent5"/>
                  </a:solidFill>
                  <a:ea typeface="D2Coding"/>
                </a:rPr>
                <a:t>1933386042</a:t>
              </a: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2752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889C49E3-353D-4DB9-8AB9-1109E8154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327710"/>
              </p:ext>
            </p:extLst>
          </p:nvPr>
        </p:nvGraphicFramePr>
        <p:xfrm>
          <a:off x="590192" y="843307"/>
          <a:ext cx="5525867" cy="4156769"/>
        </p:xfrm>
        <a:graphic>
          <a:graphicData uri="http://schemas.openxmlformats.org/drawingml/2006/table">
            <a:tbl>
              <a:tblPr/>
              <a:tblGrid>
                <a:gridCol w="5525867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8117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7-7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의사 랜덤 함수를 이용한 연속적인 난수 만들기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3747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723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pseudo_rand_for.py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7110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pseudo_rand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(x):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new_x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(1103515245 * x + 12345) % ( 2 ** 31 )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return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new_x</a:t>
                      </a: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 = 12234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씨앗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(seed)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되는 초기 번호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_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range(5):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x =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pseudo_rand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(x)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print(x)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83D72B4D-E528-445D-A181-D10572359FAB}"/>
              </a:ext>
            </a:extLst>
          </p:cNvPr>
          <p:cNvGrpSpPr/>
          <p:nvPr/>
        </p:nvGrpSpPr>
        <p:grpSpPr>
          <a:xfrm>
            <a:off x="6364054" y="2336191"/>
            <a:ext cx="5525867" cy="2216759"/>
            <a:chOff x="5261709" y="3752779"/>
            <a:chExt cx="6085243" cy="516860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A2DA08E8-507D-4BB3-872A-D77B5AE945F8}"/>
                </a:ext>
              </a:extLst>
            </p:cNvPr>
            <p:cNvGrpSpPr/>
            <p:nvPr/>
          </p:nvGrpSpPr>
          <p:grpSpPr>
            <a:xfrm>
              <a:off x="5261709" y="3752779"/>
              <a:ext cx="6085243" cy="5168609"/>
              <a:chOff x="5586057" y="3666315"/>
              <a:chExt cx="6085243" cy="5168609"/>
            </a:xfrm>
          </p:grpSpPr>
          <p:sp>
            <p:nvSpPr>
              <p:cNvPr id="10" name="직사각형 32">
                <a:extLst>
                  <a:ext uri="{FF2B5EF4-FFF2-40B4-BE49-F238E27FC236}">
                    <a16:creationId xmlns:a16="http://schemas.microsoft.com/office/drawing/2014/main" xmlns="" id="{40458106-1194-42C0-B9D2-09E68411B39F}"/>
                  </a:ext>
                </a:extLst>
              </p:cNvPr>
              <p:cNvSpPr/>
              <p:nvPr/>
            </p:nvSpPr>
            <p:spPr>
              <a:xfrm>
                <a:off x="5586057" y="4336274"/>
                <a:ext cx="6085243" cy="4498650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>
                <a:extLst>
                  <a:ext uri="{FF2B5EF4-FFF2-40B4-BE49-F238E27FC236}">
                    <a16:creationId xmlns:a16="http://schemas.microsoft.com/office/drawing/2014/main" xmlns="" id="{238DED8F-6BFD-4889-8E43-BE96CA62D694}"/>
                  </a:ext>
                </a:extLst>
              </p:cNvPr>
              <p:cNvSpPr/>
              <p:nvPr/>
            </p:nvSpPr>
            <p:spPr>
              <a:xfrm>
                <a:off x="5586057" y="3666315"/>
                <a:ext cx="2047180" cy="661983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82380DDA-0B40-4110-A5CD-B4A90A225AF5}"/>
                </a:ext>
              </a:extLst>
            </p:cNvPr>
            <p:cNvSpPr/>
            <p:nvPr/>
          </p:nvSpPr>
          <p:spPr>
            <a:xfrm>
              <a:off x="5534806" y="4422742"/>
              <a:ext cx="5539047" cy="4005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1323308347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1115894872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534792625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1490648726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>
                  <a:solidFill>
                    <a:schemeClr val="accent5"/>
                  </a:solidFill>
                  <a:ea typeface="D2Coding"/>
                </a:rPr>
                <a:t>389073431</a:t>
              </a: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9012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8571" y="728345"/>
            <a:ext cx="10515600" cy="4351338"/>
          </a:xfrm>
        </p:spPr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a, b, m</a:t>
            </a:r>
            <a:r>
              <a:rPr lang="ko-KR" altLang="en-US" dirty="0"/>
              <a:t>을 사용하지 않고 </a:t>
            </a:r>
            <a:r>
              <a:rPr lang="ko-KR" altLang="en-US" dirty="0" err="1"/>
              <a:t>리터럴</a:t>
            </a:r>
            <a:r>
              <a:rPr lang="ko-KR" altLang="en-US" dirty="0"/>
              <a:t> 상수를 이용하여 </a:t>
            </a:r>
            <a:r>
              <a:rPr lang="ko-KR" altLang="en-US" dirty="0" err="1"/>
              <a:t>함수내부를</a:t>
            </a:r>
            <a:r>
              <a:rPr lang="ko-KR" altLang="en-US" dirty="0"/>
              <a:t> 간단하게 수정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새롭게 얻어진 </a:t>
            </a:r>
            <a:r>
              <a:rPr lang="en-US" altLang="ko-KR" dirty="0"/>
              <a:t>x </a:t>
            </a:r>
            <a:r>
              <a:rPr lang="ko-KR" altLang="en-US" dirty="0"/>
              <a:t>값을 다음 </a:t>
            </a:r>
            <a:r>
              <a:rPr lang="ko-KR" altLang="en-US" dirty="0" err="1"/>
              <a:t>난수를</a:t>
            </a:r>
            <a:r>
              <a:rPr lang="ko-KR" altLang="en-US" dirty="0"/>
              <a:t> 생성하는데 사용함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위 코드의 </a:t>
            </a:r>
            <a:r>
              <a:rPr lang="en-US" altLang="ko-KR" dirty="0"/>
              <a:t>x</a:t>
            </a:r>
            <a:r>
              <a:rPr lang="ko-KR" altLang="en-US" dirty="0"/>
              <a:t>와 같이 초기에 </a:t>
            </a:r>
            <a:r>
              <a:rPr lang="ko-KR" altLang="en-US" dirty="0" err="1"/>
              <a:t>난수를</a:t>
            </a:r>
            <a:r>
              <a:rPr lang="ko-KR" altLang="en-US" dirty="0"/>
              <a:t> 생성하기 위한 값을 </a:t>
            </a:r>
            <a:r>
              <a:rPr lang="ko-KR" altLang="en-US" b="1" dirty="0"/>
              <a:t>씨앗 값</a:t>
            </a:r>
            <a:r>
              <a:rPr lang="en-US" altLang="ko-KR" sz="1600" b="1" dirty="0">
                <a:solidFill>
                  <a:schemeClr val="accent5"/>
                </a:solidFill>
              </a:rPr>
              <a:t>seed number </a:t>
            </a:r>
            <a:r>
              <a:rPr lang="ko-KR" altLang="en-US" dirty="0"/>
              <a:t>혹은 </a:t>
            </a:r>
            <a:r>
              <a:rPr lang="ko-KR" altLang="en-US" b="1" dirty="0" err="1"/>
              <a:t>씨드</a:t>
            </a:r>
            <a:r>
              <a:rPr lang="ko-KR" altLang="en-US" b="1" dirty="0"/>
              <a:t> </a:t>
            </a:r>
            <a:r>
              <a:rPr lang="ko-KR" altLang="en-US" b="1"/>
              <a:t>값</a:t>
            </a:r>
            <a:r>
              <a:rPr lang="ko-KR" altLang="en-US"/>
              <a:t>이라고 한다</a:t>
            </a:r>
            <a:endParaRPr lang="en-US" altLang="ko-KR"/>
          </a:p>
          <a:p>
            <a:r>
              <a:rPr lang="ko-KR" altLang="en-US"/>
              <a:t>씨드 값으로는 </a:t>
            </a:r>
            <a:r>
              <a:rPr lang="ko-KR" altLang="en-US">
                <a:solidFill>
                  <a:srgbClr val="FF0000"/>
                </a:solidFill>
              </a:rPr>
              <a:t>현재의 시간</a:t>
            </a:r>
            <a:r>
              <a:rPr lang="ko-KR" altLang="en-US"/>
              <a:t>을 사용하면 규칙성이 덜하다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906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7.5.2 </a:t>
            </a:r>
            <a:r>
              <a:rPr lang="ko-KR" altLang="en-US" dirty="0"/>
              <a:t>로또 번호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로또는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45 </a:t>
            </a:r>
            <a:r>
              <a:rPr lang="ko-KR" altLang="en-US" dirty="0"/>
              <a:t>사이의 임의의 정수를 </a:t>
            </a:r>
            <a:r>
              <a:rPr lang="en-US" altLang="ko-KR" dirty="0"/>
              <a:t>6</a:t>
            </a:r>
            <a:r>
              <a:rPr lang="ko-KR" altLang="en-US" dirty="0"/>
              <a:t>개 맞히는 규칙이 있음</a:t>
            </a:r>
          </a:p>
          <a:p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en-US" altLang="ko-KR" dirty="0"/>
              <a:t>random </a:t>
            </a:r>
            <a:r>
              <a:rPr lang="ko-KR" altLang="en-US" dirty="0"/>
              <a:t>모듈을 활용하여 로또 번호를 자동으로 생성하여 출력하는 프로그램을 만들어보기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631377"/>
              </p:ext>
            </p:extLst>
          </p:nvPr>
        </p:nvGraphicFramePr>
        <p:xfrm>
          <a:off x="838200" y="3665771"/>
          <a:ext cx="7723759" cy="2170494"/>
        </p:xfrm>
        <a:graphic>
          <a:graphicData uri="http://schemas.openxmlformats.org/drawingml/2006/table">
            <a:tbl>
              <a:tblPr/>
              <a:tblGrid>
                <a:gridCol w="7723759">
                  <a:extLst>
                    <a:ext uri="{9D8B030D-6E8A-4147-A177-3AD203B41FA5}">
                      <a16:colId xmlns:a16="http://schemas.microsoft.com/office/drawing/2014/main" xmlns="" val="717908926"/>
                    </a:ext>
                  </a:extLst>
                </a:gridCol>
              </a:tblGrid>
              <a:tr h="9756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1) 1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에서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45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까지의 번호를 리스트에 넣도록 하자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 리스트를 임의의 순서대로 섞도록 하자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3)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임의의 순서대로 섞은 리스트에서 최초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개의 항목만 가져오자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4)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선택된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 항목들을 오름차순으로 정렬하자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5)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 리스트를 출력하자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8764627"/>
                  </a:ext>
                </a:extLst>
              </a:tr>
            </a:tbl>
          </a:graphicData>
        </a:graphic>
      </p:graphicFrame>
      <p:pic>
        <p:nvPicPr>
          <p:cNvPr id="1026" name="Picture 2" descr="이번주 로또 당첨금, '2017년 역대 최고'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3143" y="1928505"/>
            <a:ext cx="4029473" cy="414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28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1054331" y="5436523"/>
            <a:ext cx="10515600" cy="1596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59952FAA-E17B-4C4C-9FAE-BE609C883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055532"/>
              </p:ext>
            </p:extLst>
          </p:nvPr>
        </p:nvGraphicFramePr>
        <p:xfrm>
          <a:off x="664336" y="663078"/>
          <a:ext cx="6919486" cy="3798011"/>
        </p:xfrm>
        <a:graphic>
          <a:graphicData uri="http://schemas.openxmlformats.org/drawingml/2006/table">
            <a:tbl>
              <a:tblPr/>
              <a:tblGrid>
                <a:gridCol w="6919486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91126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7-8 : random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모듈을 이용한 로또 번호 만들기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4106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840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lotto_gen1.py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7817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random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rd</a:t>
                      </a: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lotto_list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list(range(1, 46)) 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1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부터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45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 생성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rd.shuffle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lotto_list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      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임의의 순서로 섞기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lotto_list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lotto_list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[:6]     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앞 부분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개만 선택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lotto_list.sort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      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선택된 번호를 정렬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이번 주의 추천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로또번호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lotto_list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116CA93C-A80E-4B65-A45F-015E6D6663C7}"/>
              </a:ext>
            </a:extLst>
          </p:cNvPr>
          <p:cNvGrpSpPr/>
          <p:nvPr/>
        </p:nvGrpSpPr>
        <p:grpSpPr>
          <a:xfrm>
            <a:off x="664336" y="4914900"/>
            <a:ext cx="6020158" cy="1131165"/>
            <a:chOff x="5261709" y="3604969"/>
            <a:chExt cx="6085243" cy="249054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68E54F58-0B2C-4384-9E58-F5D9E8A21C1E}"/>
                </a:ext>
              </a:extLst>
            </p:cNvPr>
            <p:cNvGrpSpPr/>
            <p:nvPr/>
          </p:nvGrpSpPr>
          <p:grpSpPr>
            <a:xfrm>
              <a:off x="5261709" y="3604969"/>
              <a:ext cx="6085243" cy="2490545"/>
              <a:chOff x="5586057" y="3518505"/>
              <a:chExt cx="6085243" cy="2490545"/>
            </a:xfrm>
          </p:grpSpPr>
          <p:sp>
            <p:nvSpPr>
              <p:cNvPr id="12" name="직사각형 32">
                <a:extLst>
                  <a:ext uri="{FF2B5EF4-FFF2-40B4-BE49-F238E27FC236}">
                    <a16:creationId xmlns:a16="http://schemas.microsoft.com/office/drawing/2014/main" xmlns="" id="{F7B77421-37A3-4D9C-A2DE-035387FD9644}"/>
                  </a:ext>
                </a:extLst>
              </p:cNvPr>
              <p:cNvSpPr/>
              <p:nvPr/>
            </p:nvSpPr>
            <p:spPr>
              <a:xfrm>
                <a:off x="5586057" y="4336275"/>
                <a:ext cx="6085243" cy="167277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모서리가 둥근 직사각형 2">
                <a:extLst>
                  <a:ext uri="{FF2B5EF4-FFF2-40B4-BE49-F238E27FC236}">
                    <a16:creationId xmlns:a16="http://schemas.microsoft.com/office/drawing/2014/main" xmlns="" id="{4042FECA-4F46-4544-9262-A9F390FB0983}"/>
                  </a:ext>
                </a:extLst>
              </p:cNvPr>
              <p:cNvSpPr/>
              <p:nvPr/>
            </p:nvSpPr>
            <p:spPr>
              <a:xfrm>
                <a:off x="5586057" y="3518505"/>
                <a:ext cx="2047180" cy="809794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CA452573-5CE0-48B7-BEE1-FA0FCF7965C0}"/>
                </a:ext>
              </a:extLst>
            </p:cNvPr>
            <p:cNvSpPr/>
            <p:nvPr/>
          </p:nvSpPr>
          <p:spPr>
            <a:xfrm>
              <a:off x="5534807" y="4745476"/>
              <a:ext cx="5539047" cy="8552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이번 주의 추천 </a:t>
              </a:r>
              <a:r>
                <a:rPr lang="ko-KR" altLang="en-US" sz="1600" kern="0" dirty="0" err="1">
                  <a:solidFill>
                    <a:schemeClr val="accent5"/>
                  </a:solidFill>
                  <a:ea typeface="D2Coding"/>
                </a:rPr>
                <a:t>로또번호</a:t>
              </a: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 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: [2, 5, 7, 9, 25, 39].</a:t>
              </a: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186463" y="4479047"/>
            <a:ext cx="4134465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/>
              <a:t>파이썬의 만들어 주는 행운의 수를</a:t>
            </a:r>
            <a:endParaRPr lang="en-US" altLang="ko-KR" sz="2000" b="1"/>
          </a:p>
          <a:p>
            <a:r>
              <a:rPr lang="ko-KR" altLang="en-US" sz="2000" b="1"/>
              <a:t>테스트 해 보세요</a:t>
            </a:r>
            <a:endParaRPr lang="en-US" altLang="ko-KR" sz="2000" b="1"/>
          </a:p>
          <a:p>
            <a:r>
              <a:rPr lang="ko-KR" altLang="en-US" sz="2000" b="1"/>
              <a:t>로또 사러 고고씽</a:t>
            </a:r>
            <a:r>
              <a:rPr lang="en-US" altLang="ko-KR" sz="2000" b="1"/>
              <a:t>~~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5187123" y="4819954"/>
            <a:ext cx="999340" cy="4624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1631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1451" y="562090"/>
            <a:ext cx="10515600" cy="4351338"/>
          </a:xfrm>
        </p:spPr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모듈의 추출</a:t>
            </a:r>
            <a:r>
              <a:rPr lang="en-US" altLang="ko-KR" dirty="0"/>
              <a:t>(</a:t>
            </a:r>
            <a:r>
              <a:rPr lang="ko-KR" altLang="en-US" dirty="0"/>
              <a:t>샘플링</a:t>
            </a:r>
            <a:r>
              <a:rPr lang="en-US" altLang="ko-KR" dirty="0"/>
              <a:t>) </a:t>
            </a:r>
            <a:r>
              <a:rPr lang="ko-KR" altLang="en-US" dirty="0"/>
              <a:t>기능을 수행하는 </a:t>
            </a:r>
            <a:r>
              <a:rPr lang="en-US" altLang="ko-KR" dirty="0"/>
              <a:t>sample() </a:t>
            </a:r>
            <a:r>
              <a:rPr lang="ko-KR" altLang="en-US" dirty="0"/>
              <a:t>함수를 사용하여 위의 코드를 간략하게 다시 만들 수 있음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E33399F8-4367-44BF-87A6-6A278C178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462823"/>
              </p:ext>
            </p:extLst>
          </p:nvPr>
        </p:nvGraphicFramePr>
        <p:xfrm>
          <a:off x="871451" y="1514909"/>
          <a:ext cx="7440744" cy="3679502"/>
        </p:xfrm>
        <a:graphic>
          <a:graphicData uri="http://schemas.openxmlformats.org/drawingml/2006/table">
            <a:tbl>
              <a:tblPr/>
              <a:tblGrid>
                <a:gridCol w="744074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529532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7-9 : random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모듈을 이용한 로또 번호 만들기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283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907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lotto_gen2.py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5308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random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rd</a:t>
                      </a: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lotto_list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list(range(1, 46))    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1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부터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45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 생성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lotto_list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rd.sample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lotto_list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6)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임의의 값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개를 추출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샘플링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lotto_list.sort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            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선택된 번호를 정렬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이번 주의 추천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로또번호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lotto_list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3649A244-9D6A-4E00-B3A7-748177C7C433}"/>
              </a:ext>
            </a:extLst>
          </p:cNvPr>
          <p:cNvGrpSpPr/>
          <p:nvPr/>
        </p:nvGrpSpPr>
        <p:grpSpPr>
          <a:xfrm>
            <a:off x="871451" y="5475393"/>
            <a:ext cx="7440744" cy="1064032"/>
            <a:chOff x="5261709" y="3752779"/>
            <a:chExt cx="6085243" cy="234273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7A9822B2-5830-47EA-8315-85A81442B731}"/>
                </a:ext>
              </a:extLst>
            </p:cNvPr>
            <p:cNvGrpSpPr/>
            <p:nvPr/>
          </p:nvGrpSpPr>
          <p:grpSpPr>
            <a:xfrm>
              <a:off x="5261709" y="3752779"/>
              <a:ext cx="6085243" cy="2342735"/>
              <a:chOff x="5586057" y="3666315"/>
              <a:chExt cx="6085243" cy="2342735"/>
            </a:xfrm>
          </p:grpSpPr>
          <p:sp>
            <p:nvSpPr>
              <p:cNvPr id="9" name="직사각형 32">
                <a:extLst>
                  <a:ext uri="{FF2B5EF4-FFF2-40B4-BE49-F238E27FC236}">
                    <a16:creationId xmlns:a16="http://schemas.microsoft.com/office/drawing/2014/main" xmlns="" id="{DB174A6B-7D1F-4933-A27C-BE971A534F8D}"/>
                  </a:ext>
                </a:extLst>
              </p:cNvPr>
              <p:cNvSpPr/>
              <p:nvPr/>
            </p:nvSpPr>
            <p:spPr>
              <a:xfrm>
                <a:off x="5586057" y="4336275"/>
                <a:ext cx="6085243" cy="167277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>
                <a:extLst>
                  <a:ext uri="{FF2B5EF4-FFF2-40B4-BE49-F238E27FC236}">
                    <a16:creationId xmlns:a16="http://schemas.microsoft.com/office/drawing/2014/main" xmlns="" id="{BDB3CC3F-4148-4AE5-B19B-4229D8904CB0}"/>
                  </a:ext>
                </a:extLst>
              </p:cNvPr>
              <p:cNvSpPr/>
              <p:nvPr/>
            </p:nvSpPr>
            <p:spPr>
              <a:xfrm>
                <a:off x="5586057" y="3666315"/>
                <a:ext cx="2047180" cy="661983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A26313C8-F62A-48AC-B676-84CD597B11F7}"/>
                </a:ext>
              </a:extLst>
            </p:cNvPr>
            <p:cNvSpPr/>
            <p:nvPr/>
          </p:nvSpPr>
          <p:spPr>
            <a:xfrm>
              <a:off x="5394590" y="4803336"/>
              <a:ext cx="5539047" cy="9115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이번 주의 추천 </a:t>
              </a:r>
              <a:r>
                <a:rPr lang="ko-KR" altLang="en-US" sz="1600" kern="0" dirty="0" err="1">
                  <a:solidFill>
                    <a:schemeClr val="accent5"/>
                  </a:solidFill>
                  <a:ea typeface="D2Coding"/>
                </a:rPr>
                <a:t>로또번호</a:t>
              </a: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 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: [14, 17, 24, 28, 34, 43].</a:t>
              </a: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177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6169" y="208837"/>
            <a:ext cx="10515600" cy="6277707"/>
          </a:xfrm>
        </p:spPr>
        <p:txBody>
          <a:bodyPr>
            <a:normAutofit/>
          </a:bodyPr>
          <a:lstStyle/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ko-KR" altLang="en-US"/>
              <a:t>파이썬 </a:t>
            </a:r>
            <a:r>
              <a:rPr lang="ko-KR" altLang="en-US" dirty="0"/>
              <a:t>설치와 함께 제공되는 모듈을 </a:t>
            </a:r>
            <a:r>
              <a:rPr lang="ko-KR" altLang="en-US" b="1" dirty="0" err="1"/>
              <a:t>파이썬</a:t>
            </a:r>
            <a:r>
              <a:rPr lang="ko-KR" altLang="en-US" b="1" dirty="0"/>
              <a:t> 표준 라이브러리</a:t>
            </a:r>
            <a:r>
              <a:rPr lang="en-US" altLang="ko-KR" sz="1800" b="1" dirty="0">
                <a:solidFill>
                  <a:schemeClr val="accent5"/>
                </a:solidFill>
              </a:rPr>
              <a:t>python standard library</a:t>
            </a:r>
            <a:r>
              <a:rPr lang="ko-KR" altLang="en-US" dirty="0"/>
              <a:t>라고 함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문자열과 텍스트 처리를 위한 모듈</a:t>
            </a:r>
            <a:r>
              <a:rPr lang="en-US" altLang="ko-KR" dirty="0"/>
              <a:t>, </a:t>
            </a:r>
            <a:r>
              <a:rPr lang="ko-KR" altLang="en-US" dirty="0"/>
              <a:t>이진 데이터 처리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배열 등의 </a:t>
            </a:r>
            <a:r>
              <a:rPr lang="ko-KR" altLang="en-US" dirty="0" err="1"/>
              <a:t>자료형</a:t>
            </a:r>
            <a:r>
              <a:rPr lang="ko-KR" altLang="en-US" dirty="0"/>
              <a:t> 처리를 위한 모듈</a:t>
            </a:r>
            <a:r>
              <a:rPr lang="en-US" altLang="ko-KR" dirty="0"/>
              <a:t>, </a:t>
            </a:r>
            <a:r>
              <a:rPr lang="ko-KR" altLang="en-US" dirty="0"/>
              <a:t>수치 연산과 수학 함수 모듈</a:t>
            </a:r>
            <a:r>
              <a:rPr lang="en-US" altLang="ko-KR" dirty="0"/>
              <a:t>, </a:t>
            </a:r>
            <a:r>
              <a:rPr lang="ko-KR" altLang="en-US" dirty="0"/>
              <a:t>파일과 디렉터리 접근</a:t>
            </a:r>
            <a:r>
              <a:rPr lang="en-US" altLang="ko-KR" dirty="0"/>
              <a:t>, </a:t>
            </a:r>
            <a:r>
              <a:rPr lang="ko-KR" altLang="en-US" dirty="0"/>
              <a:t>유닉스 시스템의 데이터베이스 접근을 위한 모듈</a:t>
            </a:r>
            <a:r>
              <a:rPr lang="en-US" altLang="ko-KR" dirty="0"/>
              <a:t>, </a:t>
            </a:r>
            <a:r>
              <a:rPr lang="ko-KR" altLang="en-US" dirty="0"/>
              <a:t>데이터 압축</a:t>
            </a:r>
            <a:r>
              <a:rPr lang="en-US" altLang="ko-KR" dirty="0"/>
              <a:t>, </a:t>
            </a:r>
            <a:r>
              <a:rPr lang="ko-KR" altLang="en-US" dirty="0"/>
              <a:t>그래픽 모듈 등 </a:t>
            </a:r>
            <a:r>
              <a:rPr lang="en-US" altLang="ko-KR" dirty="0"/>
              <a:t>100</a:t>
            </a:r>
            <a:r>
              <a:rPr lang="ko-KR" altLang="en-US" dirty="0"/>
              <a:t>여 가지 이상의 표준 라이브러리들이 있다</a:t>
            </a:r>
          </a:p>
          <a:p>
            <a:pPr lvl="1"/>
            <a:endParaRPr lang="ko-KR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29764" y="2742686"/>
            <a:ext cx="14230066" cy="60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1979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7.6 </a:t>
            </a:r>
            <a:r>
              <a:rPr lang="ko-KR" altLang="en-US" dirty="0"/>
              <a:t>그림 그리기 모듈 </a:t>
            </a:r>
            <a:r>
              <a:rPr lang="en-US" altLang="ko-KR" dirty="0"/>
              <a:t>turtle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9189" y="1888724"/>
            <a:ext cx="5579226" cy="4351338"/>
          </a:xfrm>
        </p:spPr>
        <p:txBody>
          <a:bodyPr/>
          <a:lstStyle/>
          <a:p>
            <a:r>
              <a:rPr lang="ko-KR" altLang="en-US" b="1" dirty="0" err="1"/>
              <a:t>터틀</a:t>
            </a:r>
            <a:r>
              <a:rPr lang="ko-KR" altLang="en-US" b="1" dirty="0"/>
              <a:t> 그래픽</a:t>
            </a:r>
            <a:r>
              <a:rPr lang="en-US" altLang="ko-KR" sz="2000" b="1" dirty="0">
                <a:solidFill>
                  <a:schemeClr val="accent5"/>
                </a:solidFill>
              </a:rPr>
              <a:t>turtle graphic</a:t>
            </a:r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그림을 그릴 수 있도록 지원하는 방식</a:t>
            </a:r>
            <a:endParaRPr lang="en-US" altLang="ko-KR" dirty="0"/>
          </a:p>
          <a:p>
            <a:pPr lvl="1"/>
            <a:r>
              <a:rPr lang="ko-KR" altLang="en-US" dirty="0"/>
              <a:t>기본적으로 내장되어 있음</a:t>
            </a:r>
            <a:endParaRPr lang="en-US" altLang="ko-KR" dirty="0"/>
          </a:p>
          <a:p>
            <a:pPr lvl="1"/>
            <a:r>
              <a:rPr lang="ko-KR" altLang="en-US" dirty="0"/>
              <a:t>아주 많은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/>
              <a:t>가지고 있음</a:t>
            </a:r>
            <a:endParaRPr lang="en-US" altLang="ko-KR"/>
          </a:p>
          <a:p>
            <a:pPr lvl="1"/>
            <a:r>
              <a:rPr lang="ko-KR" altLang="en-US"/>
              <a:t>풍부한 기능이 있으며</a:t>
            </a:r>
            <a:endParaRPr lang="en-US" altLang="ko-KR"/>
          </a:p>
          <a:p>
            <a:pPr lvl="1"/>
            <a:r>
              <a:rPr lang="ko-KR" altLang="en-US"/>
              <a:t>입문자의 흥미를 유발할 수 있음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99910" y="1233488"/>
            <a:ext cx="19840536" cy="58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649" name="_x404890328" descr="EMB0000317c0a76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99910" y="1690688"/>
            <a:ext cx="5153890" cy="454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57824" y="5730212"/>
            <a:ext cx="3275256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/>
              <a:t>아름다운 그래픽을 컴퓨터 </a:t>
            </a:r>
            <a:endParaRPr lang="en-US" altLang="ko-KR" sz="2000" b="1"/>
          </a:p>
          <a:p>
            <a:r>
              <a:rPr lang="ko-KR" altLang="en-US" sz="2000" b="1"/>
              <a:t>화면에서 볼 수</a:t>
            </a:r>
            <a:r>
              <a:rPr lang="en-US" altLang="ko-KR" sz="2000" b="1"/>
              <a:t> </a:t>
            </a:r>
            <a:r>
              <a:rPr lang="ko-KR" altLang="en-US" sz="2000" b="1"/>
              <a:t>있음</a:t>
            </a:r>
            <a:endParaRPr lang="en-US" altLang="ko-KR" sz="2000" b="1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6533080" y="5468471"/>
            <a:ext cx="797148" cy="6156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237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7.6.1 </a:t>
            </a:r>
            <a:r>
              <a:rPr lang="ko-KR" altLang="en-US" dirty="0" err="1"/>
              <a:t>터틀</a:t>
            </a:r>
            <a:r>
              <a:rPr lang="ko-KR" altLang="en-US" dirty="0"/>
              <a:t> 초기화와 모양 바꾸기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별도의 윈도우가 화면에 나타나고</a:t>
            </a:r>
            <a:r>
              <a:rPr lang="en-US" altLang="ko-KR" dirty="0"/>
              <a:t>, </a:t>
            </a:r>
            <a:r>
              <a:rPr lang="ko-KR" altLang="en-US" dirty="0"/>
              <a:t>커서가 그림을 그린다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2A6877B0-B615-4731-BE74-59E1495A7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547187"/>
              </p:ext>
            </p:extLst>
          </p:nvPr>
        </p:nvGraphicFramePr>
        <p:xfrm>
          <a:off x="838200" y="2484023"/>
          <a:ext cx="6020158" cy="4108153"/>
        </p:xfrm>
        <a:graphic>
          <a:graphicData uri="http://schemas.openxmlformats.org/drawingml/2006/table">
            <a:tbl>
              <a:tblPr/>
              <a:tblGrid>
                <a:gridCol w="6020158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419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7-10 :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터틀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그래픽의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setup(), forward(), left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(), done()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298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1473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turtle_example.py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30169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turtle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t.setup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(width = 400, height = 400)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range(200):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t.forward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t.left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(93)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t.done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1E8A756-853D-4165-A850-314AFEA66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8405" y="2937029"/>
            <a:ext cx="4422077" cy="339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109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8447" y="395836"/>
            <a:ext cx="10515600" cy="4351338"/>
          </a:xfrm>
        </p:spPr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대화창에서</a:t>
            </a:r>
            <a:r>
              <a:rPr lang="ko-KR" altLang="en-US" dirty="0"/>
              <a:t> 다음과 같은 코드를 입력하면 오른쪽의 창이 </a:t>
            </a:r>
            <a:r>
              <a:rPr lang="ko-KR" altLang="en-US"/>
              <a:t>뜬다</a:t>
            </a:r>
            <a:r>
              <a:rPr lang="en-US" altLang="ko-KR"/>
              <a:t>.</a:t>
            </a:r>
          </a:p>
          <a:p>
            <a:r>
              <a:rPr lang="en-US" altLang="ko-KR"/>
              <a:t>t.setup() </a:t>
            </a:r>
            <a:r>
              <a:rPr lang="ko-KR" altLang="en-US"/>
              <a:t>메소드는 대화창의 크기와 제목</a:t>
            </a:r>
            <a:r>
              <a:rPr lang="en-US" altLang="ko-KR"/>
              <a:t>, </a:t>
            </a:r>
            <a:r>
              <a:rPr lang="ko-KR" altLang="en-US"/>
              <a:t>여러 속성을 지정</a:t>
            </a:r>
            <a:endParaRPr lang="en-US" altLang="ko-KR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031332" y="1065031"/>
            <a:ext cx="21492853" cy="590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22" name="_x438116768" descr="EMB0000317c0a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31332" y="1772489"/>
            <a:ext cx="4488872" cy="474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C88CDB06-0106-4FE4-805D-1DAFDD672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936306"/>
              </p:ext>
            </p:extLst>
          </p:nvPr>
        </p:nvGraphicFramePr>
        <p:xfrm>
          <a:off x="1274989" y="2743831"/>
          <a:ext cx="4461783" cy="2305940"/>
        </p:xfrm>
        <a:graphic>
          <a:graphicData uri="http://schemas.openxmlformats.org/drawingml/2006/table">
            <a:tbl>
              <a:tblPr/>
              <a:tblGrid>
                <a:gridCol w="4461783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4857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 err="1"/>
                        <a:t>터틀</a:t>
                      </a:r>
                      <a:r>
                        <a:rPr lang="ko-KR" altLang="en-US" sz="1600" dirty="0"/>
                        <a:t> 모듈의 활용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8573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turtle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t.setup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(width = 400, height = 400)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2215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15636"/>
            <a:ext cx="10515600" cy="5761327"/>
          </a:xfrm>
        </p:spPr>
        <p:txBody>
          <a:bodyPr/>
          <a:lstStyle/>
          <a:p>
            <a:r>
              <a:rPr lang="en-US" altLang="ko-KR" dirty="0" err="1"/>
              <a:t>t.forward</a:t>
            </a:r>
            <a:r>
              <a:rPr lang="en-US" altLang="ko-KR" dirty="0"/>
              <a:t>(100)</a:t>
            </a:r>
            <a:r>
              <a:rPr lang="ko-KR" altLang="en-US" dirty="0"/>
              <a:t>입력 시</a:t>
            </a:r>
            <a:r>
              <a:rPr lang="en-US" altLang="ko-KR" dirty="0"/>
              <a:t> </a:t>
            </a:r>
            <a:r>
              <a:rPr lang="en-US" altLang="ko-KR" b="1" dirty="0" err="1"/>
              <a:t>커서</a:t>
            </a:r>
            <a:r>
              <a:rPr lang="en-US" altLang="ko-KR" dirty="0" err="1"/>
              <a:t>가</a:t>
            </a:r>
            <a:r>
              <a:rPr lang="en-US" altLang="ko-KR" dirty="0"/>
              <a:t> 100 </a:t>
            </a:r>
            <a:r>
              <a:rPr lang="en-US" altLang="ko-KR" dirty="0" err="1"/>
              <a:t>픽셀</a:t>
            </a:r>
            <a:r>
              <a:rPr lang="en-US" altLang="ko-KR" dirty="0"/>
              <a:t> </a:t>
            </a:r>
            <a:r>
              <a:rPr lang="en-US" altLang="ko-KR" dirty="0" err="1"/>
              <a:t>왼쪽으로</a:t>
            </a:r>
            <a:r>
              <a:rPr lang="en-US" altLang="ko-KR" dirty="0"/>
              <a:t> </a:t>
            </a:r>
            <a:r>
              <a:rPr lang="en-US" altLang="ko-KR" dirty="0" err="1"/>
              <a:t>이동하면서</a:t>
            </a:r>
            <a:r>
              <a:rPr lang="en-US" altLang="ko-KR" dirty="0"/>
              <a:t> </a:t>
            </a:r>
            <a:r>
              <a:rPr lang="en-US" altLang="ko-KR" dirty="0" err="1"/>
              <a:t>동시에</a:t>
            </a:r>
            <a:r>
              <a:rPr lang="en-US" altLang="ko-KR" dirty="0"/>
              <a:t> </a:t>
            </a:r>
            <a:r>
              <a:rPr lang="en-US" altLang="ko-KR" dirty="0" err="1"/>
              <a:t>검은색</a:t>
            </a:r>
            <a:r>
              <a:rPr lang="en-US" altLang="ko-KR" dirty="0"/>
              <a:t> </a:t>
            </a:r>
            <a:r>
              <a:rPr lang="en-US" altLang="ko-KR" dirty="0" err="1"/>
              <a:t>실선을</a:t>
            </a:r>
            <a:r>
              <a:rPr lang="en-US" altLang="ko-KR" dirty="0"/>
              <a:t> 그</a:t>
            </a:r>
            <a:r>
              <a:rPr lang="ko-KR" altLang="en-US" dirty="0"/>
              <a:t>린다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t.left</a:t>
            </a:r>
            <a:r>
              <a:rPr lang="en-US" altLang="ko-KR" dirty="0"/>
              <a:t>(90)을 </a:t>
            </a:r>
            <a:r>
              <a:rPr lang="en-US" altLang="ko-KR" dirty="0" err="1"/>
              <a:t>입력</a:t>
            </a:r>
            <a:r>
              <a:rPr lang="ko-KR" altLang="en-US" dirty="0"/>
              <a:t>시</a:t>
            </a:r>
            <a:r>
              <a:rPr lang="en-US" altLang="ko-KR" dirty="0"/>
              <a:t> </a:t>
            </a:r>
            <a:r>
              <a:rPr lang="ko-KR" altLang="en-US" dirty="0"/>
              <a:t>커서</a:t>
            </a:r>
            <a:r>
              <a:rPr lang="en-US" altLang="ko-KR" dirty="0"/>
              <a:t>가 </a:t>
            </a:r>
            <a:r>
              <a:rPr lang="en-US" altLang="ko-KR" dirty="0" err="1"/>
              <a:t>왼쪽으로</a:t>
            </a:r>
            <a:r>
              <a:rPr lang="en-US" altLang="ko-KR" dirty="0"/>
              <a:t> 90도 </a:t>
            </a:r>
            <a:r>
              <a:rPr lang="en-US" altLang="ko-KR" dirty="0" err="1"/>
              <a:t>회전</a:t>
            </a:r>
            <a:endParaRPr lang="en-US" altLang="ko-KR" dirty="0"/>
          </a:p>
          <a:p>
            <a:r>
              <a:rPr lang="en-US" altLang="ko-KR" dirty="0" err="1"/>
              <a:t>T.forward</a:t>
            </a:r>
            <a:r>
              <a:rPr lang="en-US" altLang="ko-KR" dirty="0"/>
              <a:t>(100)을 </a:t>
            </a:r>
            <a:r>
              <a:rPr lang="en-US" altLang="ko-KR" dirty="0" err="1"/>
              <a:t>입력</a:t>
            </a:r>
            <a:r>
              <a:rPr lang="ko-KR" altLang="en-US" dirty="0"/>
              <a:t>시</a:t>
            </a:r>
            <a:r>
              <a:rPr lang="en-US" altLang="ko-KR" dirty="0"/>
              <a:t> </a:t>
            </a:r>
            <a:r>
              <a:rPr lang="en-US" altLang="ko-KR" dirty="0" err="1"/>
              <a:t>커서가</a:t>
            </a:r>
            <a:r>
              <a:rPr lang="en-US" altLang="ko-KR" dirty="0"/>
              <a:t> 100 </a:t>
            </a:r>
            <a:r>
              <a:rPr lang="en-US" altLang="ko-KR" dirty="0" err="1"/>
              <a:t>픽셀</a:t>
            </a:r>
            <a:r>
              <a:rPr lang="en-US" altLang="ko-KR" dirty="0"/>
              <a:t> </a:t>
            </a:r>
            <a:r>
              <a:rPr lang="en-US" altLang="ko-KR" dirty="0" err="1"/>
              <a:t>이동하며</a:t>
            </a:r>
            <a:r>
              <a:rPr lang="en-US" altLang="ko-KR" dirty="0"/>
              <a:t> </a:t>
            </a:r>
            <a:r>
              <a:rPr lang="en-US" altLang="ko-KR" dirty="0" err="1"/>
              <a:t>실선을</a:t>
            </a:r>
            <a:r>
              <a:rPr lang="en-US" altLang="ko-KR" dirty="0"/>
              <a:t> </a:t>
            </a:r>
            <a:r>
              <a:rPr lang="en-US" altLang="ko-KR" dirty="0" err="1"/>
              <a:t>그린</a:t>
            </a:r>
            <a:r>
              <a:rPr lang="en-US" altLang="ko-KR" dirty="0"/>
              <a:t> 후 </a:t>
            </a:r>
            <a:r>
              <a:rPr lang="ko-KR" altLang="en-US" dirty="0"/>
              <a:t>정지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46" name="_x439527272" descr="EMB0000317c0a8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17022" y="2614210"/>
            <a:ext cx="4137421" cy="397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A0801AC3-B820-480D-857D-F3A6B2DA7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147052"/>
              </p:ext>
            </p:extLst>
          </p:nvPr>
        </p:nvGraphicFramePr>
        <p:xfrm>
          <a:off x="1137459" y="3588674"/>
          <a:ext cx="5541363" cy="2305940"/>
        </p:xfrm>
        <a:graphic>
          <a:graphicData uri="http://schemas.openxmlformats.org/drawingml/2006/table">
            <a:tbl>
              <a:tblPr/>
              <a:tblGrid>
                <a:gridCol w="5541363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4857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 err="1"/>
                        <a:t>터틀</a:t>
                      </a:r>
                      <a:r>
                        <a:rPr lang="ko-KR" altLang="en-US" sz="1600" dirty="0"/>
                        <a:t> 모듈의 </a:t>
                      </a:r>
                      <a:r>
                        <a:rPr lang="en-US" altLang="ko-KR" sz="1600" dirty="0"/>
                        <a:t>forward()</a:t>
                      </a:r>
                      <a:r>
                        <a:rPr lang="ko-KR" altLang="en-US" sz="1600" dirty="0"/>
                        <a:t>와 </a:t>
                      </a:r>
                      <a:r>
                        <a:rPr lang="en-US" altLang="ko-KR" sz="1600" dirty="0"/>
                        <a:t>left() </a:t>
                      </a:r>
                      <a:r>
                        <a:rPr lang="ko-KR" altLang="en-US" sz="1600" dirty="0"/>
                        <a:t>명령입력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8573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t.forward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t.left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(90)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t.forward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(100)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7833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4207" y="1044228"/>
            <a:ext cx="10515600" cy="4351338"/>
          </a:xfrm>
        </p:spPr>
        <p:txBody>
          <a:bodyPr/>
          <a:lstStyle/>
          <a:p>
            <a:r>
              <a:rPr lang="ko-KR" altLang="en-US" dirty="0" err="1"/>
              <a:t>터틀</a:t>
            </a:r>
            <a:r>
              <a:rPr lang="ko-KR" altLang="en-US" dirty="0"/>
              <a:t> 그래픽 윈도를 종료하고자 할 때는 </a:t>
            </a:r>
            <a:r>
              <a:rPr lang="en-US" altLang="ko-KR" dirty="0"/>
              <a:t>bye() </a:t>
            </a:r>
            <a:r>
              <a:rPr lang="ko-KR" altLang="en-US" dirty="0" err="1"/>
              <a:t>메소드</a:t>
            </a:r>
            <a:r>
              <a:rPr lang="ko-KR" altLang="en-US" dirty="0"/>
              <a:t> 입력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739C6911-7249-44D8-AB30-FA8AB31E8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136043"/>
              </p:ext>
            </p:extLst>
          </p:nvPr>
        </p:nvGraphicFramePr>
        <p:xfrm>
          <a:off x="1104207" y="2386634"/>
          <a:ext cx="5541363" cy="1271794"/>
        </p:xfrm>
        <a:graphic>
          <a:graphicData uri="http://schemas.openxmlformats.org/drawingml/2006/table">
            <a:tbl>
              <a:tblPr/>
              <a:tblGrid>
                <a:gridCol w="5541363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214801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터틀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윈도우 종료 메소드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bye()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8893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t.bye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3081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6964" y="746880"/>
            <a:ext cx="10515600" cy="4351338"/>
          </a:xfrm>
        </p:spPr>
        <p:txBody>
          <a:bodyPr/>
          <a:lstStyle/>
          <a:p>
            <a:r>
              <a:rPr lang="ko-KR" altLang="en-US" dirty="0" err="1"/>
              <a:t>터틀</a:t>
            </a:r>
            <a:r>
              <a:rPr lang="ko-KR" altLang="en-US" dirty="0"/>
              <a:t> 그래픽의 디폴트 커서 모양은 화살표 모양</a:t>
            </a:r>
          </a:p>
          <a:p>
            <a:r>
              <a:rPr lang="en-US" altLang="ko-KR" dirty="0"/>
              <a:t>shape</a:t>
            </a:r>
            <a:r>
              <a:rPr lang="en-US" altLang="ko-KR"/>
              <a:t>() </a:t>
            </a:r>
            <a:r>
              <a:rPr lang="ko-KR" altLang="en-US"/>
              <a:t>메소드를 </a:t>
            </a:r>
            <a:r>
              <a:rPr lang="ko-KR" altLang="en-US" dirty="0"/>
              <a:t>이용하여 커서의 모양을 바꿀 수 있음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ABE974E-E023-496C-BFDA-B308DB458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114" y="2533272"/>
            <a:ext cx="10891450" cy="256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091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6387" y="3648954"/>
            <a:ext cx="10515600" cy="4351338"/>
          </a:xfrm>
        </p:spPr>
        <p:txBody>
          <a:bodyPr/>
          <a:lstStyle/>
          <a:p>
            <a:r>
              <a:rPr lang="ko-KR" altLang="en-US" dirty="0"/>
              <a:t>커서가 거북이 모양으로 바뀜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4818" name="_x396182464" descr="EMB0000317c0a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39740" y="1379913"/>
            <a:ext cx="4274278" cy="453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E3D42B49-FDAD-48C9-B0AF-8F38D802D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28054"/>
              </p:ext>
            </p:extLst>
          </p:nvPr>
        </p:nvGraphicFramePr>
        <p:xfrm>
          <a:off x="1038939" y="1518781"/>
          <a:ext cx="5541363" cy="1661938"/>
        </p:xfrm>
        <a:graphic>
          <a:graphicData uri="http://schemas.openxmlformats.org/drawingml/2006/table">
            <a:tbl>
              <a:tblPr/>
              <a:tblGrid>
                <a:gridCol w="5541363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214801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shape()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메소드를 이용한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터틀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커서의 변경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8893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turtle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t.shape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("turtle")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9653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5196" y="562091"/>
            <a:ext cx="10515600" cy="4351338"/>
          </a:xfrm>
        </p:spPr>
        <p:txBody>
          <a:bodyPr/>
          <a:lstStyle/>
          <a:p>
            <a:r>
              <a:rPr lang="en-US" altLang="ko-KR" dirty="0" err="1"/>
              <a:t>shapesize</a:t>
            </a:r>
            <a:r>
              <a:rPr lang="en-US" altLang="ko-KR" dirty="0"/>
              <a:t>() </a:t>
            </a:r>
            <a:r>
              <a:rPr lang="ko-KR" altLang="en-US" dirty="0"/>
              <a:t>함수를 이용하여 커서의 크기를 바꿀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너비 </a:t>
            </a:r>
            <a:r>
              <a:rPr lang="en-US" altLang="ko-KR" dirty="0"/>
              <a:t>2, </a:t>
            </a:r>
            <a:r>
              <a:rPr lang="ko-KR" altLang="en-US" dirty="0"/>
              <a:t>높이 </a:t>
            </a:r>
            <a:r>
              <a:rPr lang="en-US" altLang="ko-KR" dirty="0"/>
              <a:t>4</a:t>
            </a:r>
            <a:r>
              <a:rPr lang="ko-KR" altLang="en-US" dirty="0"/>
              <a:t>로 변경</a:t>
            </a:r>
          </a:p>
          <a:p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5842" name="_x404890040" descr="EMB0000317c0aa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1777" y="2555203"/>
            <a:ext cx="3673707" cy="387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B9A2D2DE-808C-4336-B29C-4B8D5E37A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803130"/>
              </p:ext>
            </p:extLst>
          </p:nvPr>
        </p:nvGraphicFramePr>
        <p:xfrm>
          <a:off x="705196" y="1078163"/>
          <a:ext cx="5541363" cy="984864"/>
        </p:xfrm>
        <a:graphic>
          <a:graphicData uri="http://schemas.openxmlformats.org/drawingml/2006/table">
            <a:tbl>
              <a:tblPr/>
              <a:tblGrid>
                <a:gridCol w="5541363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25245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터틀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커서의 크기 변경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60246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t.shapesize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(2, 4)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 flipV="1">
            <a:off x="6356838" y="5249008"/>
            <a:ext cx="1125416" cy="87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56838" y="5412906"/>
            <a:ext cx="4796506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/>
              <a:t>거북이의 진행방행을 기준으로 너비가 </a:t>
            </a:r>
            <a:r>
              <a:rPr lang="en-US" altLang="ko-KR" sz="2000" b="1"/>
              <a:t>2</a:t>
            </a:r>
          </a:p>
          <a:p>
            <a:r>
              <a:rPr lang="ko-KR" altLang="en-US" sz="2000" b="1"/>
              <a:t>높이</a:t>
            </a:r>
            <a:r>
              <a:rPr lang="en-US" altLang="ko-KR" sz="2000" b="1"/>
              <a:t>(</a:t>
            </a:r>
            <a:r>
              <a:rPr lang="ko-KR" altLang="en-US" sz="2000" b="1"/>
              <a:t>키</a:t>
            </a:r>
            <a:r>
              <a:rPr lang="en-US" altLang="ko-KR" sz="2000" b="1"/>
              <a:t>)</a:t>
            </a:r>
            <a:r>
              <a:rPr lang="ko-KR" altLang="en-US" sz="2000" b="1"/>
              <a:t>가 </a:t>
            </a:r>
            <a:r>
              <a:rPr lang="en-US" altLang="ko-KR" sz="2000" b="1"/>
              <a:t>4</a:t>
            </a:r>
            <a:r>
              <a:rPr lang="ko-KR" altLang="en-US" sz="2000" b="1"/>
              <a:t>임</a:t>
            </a:r>
            <a:endParaRPr lang="en-US" altLang="ko-KR" sz="2000" b="1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962995" y="4343400"/>
            <a:ext cx="0" cy="43082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6238488" y="4114800"/>
            <a:ext cx="979997" cy="1318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33403" y="3752062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height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2694" y="4428328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width</a:t>
            </a:r>
            <a:endParaRPr lang="ko-KR" alt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62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8447" y="578716"/>
            <a:ext cx="10515600" cy="4351338"/>
          </a:xfrm>
        </p:spPr>
        <p:txBody>
          <a:bodyPr/>
          <a:lstStyle/>
          <a:p>
            <a:r>
              <a:rPr lang="ko-KR" altLang="en-US" dirty="0"/>
              <a:t>실행과 동시에 윈도가 나타나고 종료 시 사라짐</a:t>
            </a:r>
            <a:endParaRPr lang="en-US" altLang="ko-KR" dirty="0"/>
          </a:p>
          <a:p>
            <a:r>
              <a:rPr lang="ko-KR" altLang="en-US" dirty="0"/>
              <a:t>결과 확인이 어려움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F6F5BA9B-0A1B-48BC-A2FD-FC41A40D7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150414"/>
              </p:ext>
            </p:extLst>
          </p:nvPr>
        </p:nvGraphicFramePr>
        <p:xfrm>
          <a:off x="738447" y="2169123"/>
          <a:ext cx="7440744" cy="3666555"/>
        </p:xfrm>
        <a:graphic>
          <a:graphicData uri="http://schemas.openxmlformats.org/drawingml/2006/table">
            <a:tbl>
              <a:tblPr/>
              <a:tblGrid>
                <a:gridCol w="744074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87611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7-11 :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터틀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그래픽의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setup(), forward(), left(), bye()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명령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397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7897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turtle_show1.py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7567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turtle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t.setup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(width = 400, height = 400)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t.forward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t.left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(90)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t.forward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t.bye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부분 때문에 윈도가 사라짐</a:t>
                      </a:r>
                      <a:endParaRPr lang="en-US" altLang="ko-KR" sz="1600" kern="12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1196" y="1242696"/>
            <a:ext cx="3092694" cy="33234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29520" y="4742893"/>
            <a:ext cx="2416046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/>
              <a:t>화면에서 곧 사라짐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22243895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32262"/>
            <a:ext cx="10515600" cy="5744701"/>
          </a:xfrm>
        </p:spPr>
        <p:txBody>
          <a:bodyPr/>
          <a:lstStyle/>
          <a:p>
            <a:r>
              <a:rPr lang="en-US" altLang="ko-KR" dirty="0" err="1"/>
              <a:t>t.bye</a:t>
            </a:r>
            <a:r>
              <a:rPr lang="en-US" altLang="ko-KR" dirty="0"/>
              <a:t>() </a:t>
            </a:r>
            <a:r>
              <a:rPr lang="en-US" altLang="ko-KR" dirty="0" err="1"/>
              <a:t>코드를</a:t>
            </a:r>
            <a:r>
              <a:rPr lang="en-US" altLang="ko-KR" dirty="0"/>
              <a:t> </a:t>
            </a:r>
            <a:r>
              <a:rPr lang="en-US" altLang="ko-KR" dirty="0" err="1"/>
              <a:t>주석</a:t>
            </a:r>
            <a:r>
              <a:rPr lang="en-US" altLang="ko-KR" dirty="0"/>
              <a:t> </a:t>
            </a:r>
            <a:r>
              <a:rPr lang="en-US" altLang="ko-KR" dirty="0" err="1"/>
              <a:t>처리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7CE742CB-5626-4A5A-A057-B48FB507F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527488"/>
              </p:ext>
            </p:extLst>
          </p:nvPr>
        </p:nvGraphicFramePr>
        <p:xfrm>
          <a:off x="838200" y="1597435"/>
          <a:ext cx="7440744" cy="3666555"/>
        </p:xfrm>
        <a:graphic>
          <a:graphicData uri="http://schemas.openxmlformats.org/drawingml/2006/table">
            <a:tbl>
              <a:tblPr/>
              <a:tblGrid>
                <a:gridCol w="744074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87611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7-12 :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터틀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그래픽의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setup(), forward(), left()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명령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397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7897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turtle_show2.py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7567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turtle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t.setup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(width = 400, height = 400)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t.forward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t.left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(90)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t.forward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t.bye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en-US" altLang="ko-KR" sz="1600" kern="12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pic>
        <p:nvPicPr>
          <p:cNvPr id="6" name="_x396576632" descr="EMB0000317c0aae">
            <a:extLst>
              <a:ext uri="{FF2B5EF4-FFF2-40B4-BE49-F238E27FC236}">
                <a16:creationId xmlns:a16="http://schemas.microsoft.com/office/drawing/2014/main" xmlns="" id="{A4CC7CBC-9AA5-436B-AC4E-09ACBD7BD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05851" y="2230577"/>
            <a:ext cx="2875357" cy="302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42957" y="5518709"/>
            <a:ext cx="300114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/>
              <a:t>윈도 </a:t>
            </a:r>
            <a:r>
              <a:rPr lang="en-US" altLang="ko-KR" sz="2000" b="1"/>
              <a:t>7</a:t>
            </a:r>
            <a:r>
              <a:rPr lang="ko-KR" altLang="en-US" sz="2000" b="1"/>
              <a:t>의 경우 오류 출력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263658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 </a:t>
            </a:r>
            <a:r>
              <a:rPr lang="ko-KR" altLang="en-US" dirty="0"/>
              <a:t>날짜와 시간 모듈 </a:t>
            </a:r>
            <a:r>
              <a:rPr lang="en-US" altLang="ko-KR" dirty="0" err="1">
                <a:solidFill>
                  <a:schemeClr val="accent1"/>
                </a:solidFill>
              </a:rPr>
              <a:t>datetime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datetime </a:t>
            </a:r>
            <a:r>
              <a:rPr lang="ko-KR" altLang="en-US" dirty="0"/>
              <a:t>모듈</a:t>
            </a:r>
            <a:endParaRPr lang="en-US" altLang="ko-KR" dirty="0"/>
          </a:p>
          <a:p>
            <a:pPr lvl="1"/>
            <a:r>
              <a:rPr lang="ko-KR" altLang="en-US" dirty="0"/>
              <a:t>날짜와 시간에 관한 기능을 제공하고 조작할 수 있는 모듈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아래의 </a:t>
            </a:r>
            <a:r>
              <a:rPr lang="en-US" altLang="ko-KR">
                <a:solidFill>
                  <a:schemeClr val="accent1"/>
                </a:solidFill>
              </a:rPr>
              <a:t>datetime</a:t>
            </a:r>
            <a:r>
              <a:rPr lang="en-US" altLang="ko-KR"/>
              <a:t>.</a:t>
            </a:r>
            <a:r>
              <a:rPr lang="en-US" altLang="ko-KR">
                <a:solidFill>
                  <a:schemeClr val="accent2"/>
                </a:solidFill>
              </a:rPr>
              <a:t>datetime</a:t>
            </a:r>
            <a:r>
              <a:rPr lang="en-US" altLang="ko-KR"/>
              <a:t>.now()</a:t>
            </a:r>
            <a:r>
              <a:rPr lang="ko-KR" altLang="en-US"/>
              <a:t>에서 앞의 </a:t>
            </a:r>
            <a:r>
              <a:rPr lang="en-US" altLang="ko-KR" dirty="0" err="1">
                <a:solidFill>
                  <a:schemeClr val="accent1"/>
                </a:solidFill>
              </a:rPr>
              <a:t>datetime</a:t>
            </a:r>
            <a:r>
              <a:rPr lang="ko-KR" altLang="en-US" dirty="0"/>
              <a:t>은 모듈의 이름</a:t>
            </a:r>
            <a:r>
              <a:rPr lang="en-US" altLang="ko-KR" dirty="0"/>
              <a:t>,</a:t>
            </a:r>
            <a:r>
              <a:rPr lang="ko-KR" altLang="en-US" dirty="0"/>
              <a:t> 뒤의 </a:t>
            </a:r>
            <a:r>
              <a:rPr lang="en-US" altLang="ko-KR" dirty="0" err="1">
                <a:solidFill>
                  <a:schemeClr val="accent2"/>
                </a:solidFill>
              </a:rPr>
              <a:t>datetime</a:t>
            </a:r>
            <a:r>
              <a:rPr lang="ko-KR" altLang="en-US" dirty="0"/>
              <a:t>은 클래스의 이름</a:t>
            </a:r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EA0F8468-193B-4EBB-BE26-D12C4EF76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368680"/>
              </p:ext>
            </p:extLst>
          </p:nvPr>
        </p:nvGraphicFramePr>
        <p:xfrm>
          <a:off x="1238250" y="4220369"/>
          <a:ext cx="9182102" cy="1706477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31818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datetime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모듈의 임포트와 사용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3240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datetime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이하 이 문장은 생략함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datetime.datetime.now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datetime.datetime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(2019, 1, 2, 6, 57, 27, 904565)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6004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61347"/>
            <a:ext cx="10515600" cy="5639205"/>
          </a:xfrm>
        </p:spPr>
        <p:txBody>
          <a:bodyPr>
            <a:normAutofit/>
          </a:bodyPr>
          <a:lstStyle/>
          <a:p>
            <a:r>
              <a:rPr lang="ko-KR" altLang="en-US" dirty="0"/>
              <a:t>스크립트 모드에서는 코드의 제일 마지막에 </a:t>
            </a:r>
            <a:r>
              <a:rPr lang="en-US" altLang="ko-KR" dirty="0" err="1"/>
              <a:t>t.done</a:t>
            </a:r>
            <a:r>
              <a:rPr lang="en-US" altLang="ko-KR" dirty="0"/>
              <a:t>()</a:t>
            </a:r>
            <a:r>
              <a:rPr lang="ko-KR" altLang="en-US" dirty="0"/>
              <a:t>과 같은 코드를 입력해야 이벤트 루프 작동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이벤트</a:t>
            </a:r>
            <a:r>
              <a:rPr lang="en-US" altLang="ko-KR" sz="2000" b="1" dirty="0">
                <a:solidFill>
                  <a:schemeClr val="accent5"/>
                </a:solidFill>
              </a:rPr>
              <a:t>event</a:t>
            </a:r>
            <a:endParaRPr lang="en-US" altLang="ko-KR" sz="2000" dirty="0">
              <a:solidFill>
                <a:schemeClr val="accent5"/>
              </a:solidFill>
            </a:endParaRPr>
          </a:p>
          <a:p>
            <a:pPr lvl="1"/>
            <a:r>
              <a:rPr lang="ko-KR" altLang="en-US" dirty="0"/>
              <a:t>그래픽 기반 프로그램에서 마우스나 키보드와 같은 사용자 입력이나 시간의 진행과 같은 사건</a:t>
            </a:r>
          </a:p>
          <a:p>
            <a:pPr lvl="1"/>
            <a:r>
              <a:rPr lang="ko-KR" altLang="en-US" dirty="0"/>
              <a:t>이벤트에 의해서 실행되는 프로그램을 </a:t>
            </a:r>
            <a:r>
              <a:rPr lang="ko-KR" altLang="en-US" b="1" dirty="0"/>
              <a:t>이벤트 기반 프로그램</a:t>
            </a:r>
            <a:r>
              <a:rPr lang="en-US" altLang="ko-KR" sz="1800" b="1" dirty="0">
                <a:solidFill>
                  <a:schemeClr val="accent5"/>
                </a:solidFill>
              </a:rPr>
              <a:t>event driven programming</a:t>
            </a:r>
            <a:r>
              <a:rPr lang="ko-KR" altLang="en-US" dirty="0"/>
              <a:t>이라고 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done()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r>
              <a:rPr lang="en-US" altLang="ko-KR" dirty="0" err="1"/>
              <a:t>프로그램을</a:t>
            </a:r>
            <a:r>
              <a:rPr lang="en-US" altLang="ko-KR" dirty="0"/>
              <a:t> </a:t>
            </a:r>
            <a:r>
              <a:rPr lang="en-US" altLang="ko-KR" b="1" dirty="0" err="1"/>
              <a:t>이벤트</a:t>
            </a:r>
            <a:r>
              <a:rPr lang="en-US" altLang="ko-KR" b="1" dirty="0"/>
              <a:t> </a:t>
            </a:r>
            <a:r>
              <a:rPr lang="en-US" altLang="ko-KR" b="1" dirty="0" err="1"/>
              <a:t>루프</a:t>
            </a:r>
            <a:r>
              <a:rPr lang="en-US" altLang="ko-KR" sz="1800" b="1" dirty="0" err="1">
                <a:solidFill>
                  <a:schemeClr val="accent5"/>
                </a:solidFill>
              </a:rPr>
              <a:t>event</a:t>
            </a:r>
            <a:r>
              <a:rPr lang="en-US" altLang="ko-KR" sz="1800" b="1" dirty="0">
                <a:solidFill>
                  <a:schemeClr val="accent5"/>
                </a:solidFill>
              </a:rPr>
              <a:t> </a:t>
            </a:r>
            <a:r>
              <a:rPr lang="en-US" altLang="ko-KR" sz="1800" b="1" dirty="0" err="1">
                <a:solidFill>
                  <a:schemeClr val="accent5"/>
                </a:solidFill>
              </a:rPr>
              <a:t>loop</a:t>
            </a:r>
            <a:r>
              <a:rPr lang="en-US" altLang="ko-KR" dirty="0" err="1"/>
              <a:t>로</a:t>
            </a:r>
            <a:r>
              <a:rPr lang="en-US" altLang="ko-KR" dirty="0"/>
              <a:t> </a:t>
            </a:r>
            <a:r>
              <a:rPr lang="en-US" altLang="ko-KR" dirty="0" err="1"/>
              <a:t>진입시키는</a:t>
            </a:r>
            <a:r>
              <a:rPr lang="en-US" altLang="ko-KR" dirty="0"/>
              <a:t> </a:t>
            </a:r>
            <a:r>
              <a:rPr lang="en-US" altLang="ko-KR" dirty="0" err="1"/>
              <a:t>기능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4332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1945" y="761596"/>
            <a:ext cx="10515600" cy="4351338"/>
          </a:xfrm>
        </p:spPr>
        <p:txBody>
          <a:bodyPr/>
          <a:lstStyle/>
          <a:p>
            <a:r>
              <a:rPr lang="en-US" altLang="ko-KR" dirty="0"/>
              <a:t>done() </a:t>
            </a:r>
            <a:r>
              <a:rPr lang="ko-KR" altLang="en-US" dirty="0"/>
              <a:t>사용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4B5B7EBD-7524-42BB-8A48-7EECBC2CD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907872"/>
              </p:ext>
            </p:extLst>
          </p:nvPr>
        </p:nvGraphicFramePr>
        <p:xfrm>
          <a:off x="671945" y="1859009"/>
          <a:ext cx="7440744" cy="3666555"/>
        </p:xfrm>
        <a:graphic>
          <a:graphicData uri="http://schemas.openxmlformats.org/drawingml/2006/table">
            <a:tbl>
              <a:tblPr/>
              <a:tblGrid>
                <a:gridCol w="744074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87611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7-13 :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터틀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그래픽의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setup(), forward(), left(), done()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397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7897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turtle_show3.py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7567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turtle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t.setup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(width = 400, height = 400)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t.forward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t.left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(90)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t.forward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t.done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마우스 이벤트를 받기 위해 이벤트 루프로 진입하는 기능</a:t>
                      </a:r>
                      <a:endParaRPr lang="en-US" altLang="ko-KR" sz="1600" kern="12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00721" y="2052321"/>
            <a:ext cx="3092694" cy="33234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42957" y="5518709"/>
            <a:ext cx="3275256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/>
              <a:t>사용자 입력을 기다리게 됨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24214138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7525" y="-33251"/>
            <a:ext cx="10515600" cy="1325563"/>
          </a:xfrm>
        </p:spPr>
        <p:txBody>
          <a:bodyPr/>
          <a:lstStyle/>
          <a:p>
            <a:r>
              <a:rPr lang="ko-KR" altLang="en-US" dirty="0"/>
              <a:t>그림을 그리기 위해 필요한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037129"/>
            <a:ext cx="10515600" cy="4351338"/>
          </a:xfrm>
        </p:spPr>
        <p:txBody>
          <a:bodyPr/>
          <a:lstStyle/>
          <a:p>
            <a:r>
              <a:rPr lang="en-US" altLang="ko-KR" dirty="0" err="1"/>
              <a:t>움직임과</a:t>
            </a:r>
            <a:r>
              <a:rPr lang="en-US" altLang="ko-KR" dirty="0"/>
              <a:t> </a:t>
            </a:r>
            <a:r>
              <a:rPr lang="en-US" altLang="ko-KR" dirty="0" err="1"/>
              <a:t>좌표</a:t>
            </a:r>
            <a:r>
              <a:rPr lang="en-US" altLang="ko-KR" dirty="0"/>
              <a:t> </a:t>
            </a:r>
            <a:r>
              <a:rPr lang="en-US" altLang="ko-KR" dirty="0" err="1"/>
              <a:t>변경</a:t>
            </a:r>
            <a:r>
              <a:rPr lang="en-US" altLang="ko-KR" dirty="0"/>
              <a:t>, </a:t>
            </a:r>
            <a:r>
              <a:rPr lang="en-US" altLang="ko-KR" dirty="0" err="1"/>
              <a:t>그리기</a:t>
            </a:r>
            <a:r>
              <a:rPr lang="en-US" altLang="ko-KR" dirty="0"/>
              <a:t> </a:t>
            </a:r>
            <a:r>
              <a:rPr lang="en-US" altLang="ko-KR" dirty="0" err="1"/>
              <a:t>메소드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103545"/>
              </p:ext>
            </p:extLst>
          </p:nvPr>
        </p:nvGraphicFramePr>
        <p:xfrm>
          <a:off x="838199" y="1569805"/>
          <a:ext cx="10196947" cy="5117094"/>
        </p:xfrm>
        <a:graphic>
          <a:graphicData uri="http://schemas.openxmlformats.org/drawingml/2006/table">
            <a:tbl>
              <a:tblPr/>
              <a:tblGrid>
                <a:gridCol w="3904784">
                  <a:extLst>
                    <a:ext uri="{9D8B030D-6E8A-4147-A177-3AD203B41FA5}">
                      <a16:colId xmlns:a16="http://schemas.microsoft.com/office/drawing/2014/main" xmlns="" val="196812966"/>
                    </a:ext>
                  </a:extLst>
                </a:gridCol>
                <a:gridCol w="6292163">
                  <a:extLst>
                    <a:ext uri="{9D8B030D-6E8A-4147-A177-3AD203B41FA5}">
                      <a16:colId xmlns:a16="http://schemas.microsoft.com/office/drawing/2014/main" xmlns="" val="2053274914"/>
                    </a:ext>
                  </a:extLst>
                </a:gridCol>
              </a:tblGrid>
              <a:tr h="3658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메소드</a:t>
                      </a:r>
                    </a:p>
                  </a:txBody>
                  <a:tcPr marL="61603" marR="61603" marT="17031" marB="1703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하는 일</a:t>
                      </a:r>
                    </a:p>
                  </a:txBody>
                  <a:tcPr marL="61603" marR="61603" marT="17031" marB="170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3290433"/>
                  </a:ext>
                </a:extLst>
              </a:tr>
              <a:tr h="3658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forward(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| fd(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603" marR="61603" marT="17031" marB="170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터틀을 거리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만큼 앞으로 이동한다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603" marR="61603" marT="17031" marB="170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2261331"/>
                  </a:ext>
                </a:extLst>
              </a:tr>
              <a:tr h="4293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backward(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| bk(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| back(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603" marR="61603" marT="17031" marB="170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터틀을 거리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만큼 뒤로 이동한다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603" marR="61603" marT="17031" marB="170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87757298"/>
                  </a:ext>
                </a:extLst>
              </a:tr>
              <a:tr h="3658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left(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| lt(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603" marR="61603" marT="17031" marB="170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터틀을 각도만큼 왼쪽으로 회전한다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603" marR="61603" marT="17031" marB="170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6292661"/>
                  </a:ext>
                </a:extLst>
              </a:tr>
              <a:tr h="3658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right(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| rt(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603" marR="61603" marT="17031" marB="170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터틀을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각도만큼 오른쪽으로 회전한다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603" marR="61603" marT="17031" marB="170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16052032"/>
                  </a:ext>
                </a:extLst>
              </a:tr>
              <a:tr h="3658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circle(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603" marR="61603" marT="17031" marB="170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위치에서 지정된 반지름 크기의 원을 그린다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603" marR="61603" marT="17031" marB="170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933306"/>
                  </a:ext>
                </a:extLst>
              </a:tr>
              <a:tr h="6293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goto(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x, y</a:t>
                      </a: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| setpos(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x,y</a:t>
                      </a: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| setposition(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x,y</a:t>
                      </a: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603" marR="61603" marT="17031" marB="170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커서를 특정 위치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좌표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보낸다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603" marR="61603" marT="17031" marB="170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65176348"/>
                  </a:ext>
                </a:extLst>
              </a:tr>
              <a:tr h="3658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setx(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603" marR="61603" marT="17031" marB="170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커서의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좌표를 지정한 위치로 이동한다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603" marR="61603" marT="17031" marB="170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159584"/>
                  </a:ext>
                </a:extLst>
              </a:tr>
              <a:tr h="3658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sety(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603" marR="61603" marT="17031" marB="170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커서의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좌표를 지정한 위치로 이동한다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603" marR="61603" marT="17031" marB="170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80063362"/>
                  </a:ext>
                </a:extLst>
              </a:tr>
              <a:tr h="4293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setheading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(x) | </a:t>
                      </a:r>
                      <a:r>
                        <a:rPr 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seth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(x)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603" marR="61603" marT="17031" marB="170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터틀이 바라보는 방향을 바꾼다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603" marR="61603" marT="17031" marB="170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6271804"/>
                  </a:ext>
                </a:extLst>
              </a:tr>
              <a:tr h="3658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home()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603" marR="61603" marT="17031" marB="170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터틀의 위치와 방향을 초기화한다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603" marR="61603" marT="17031" marB="170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02718806"/>
                  </a:ext>
                </a:extLst>
              </a:tr>
              <a:tr h="7022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speed(</a:t>
                      </a:r>
                      <a:r>
                        <a:rPr 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sp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603" marR="61603" marT="17031" marB="170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터틀의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속도를 바꾼다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(0: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최고 속도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1: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느린 속도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10: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빠른 속도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603" marR="61603" marT="17031" marB="170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86204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1790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8571" y="429087"/>
            <a:ext cx="10515600" cy="4351338"/>
          </a:xfrm>
        </p:spPr>
        <p:txBody>
          <a:bodyPr/>
          <a:lstStyle/>
          <a:p>
            <a:r>
              <a:rPr lang="ko-KR" altLang="en-US" dirty="0"/>
              <a:t>색상과 채우기</a:t>
            </a:r>
            <a:r>
              <a:rPr lang="en-US" altLang="ko-KR" dirty="0"/>
              <a:t>, </a:t>
            </a:r>
            <a:r>
              <a:rPr lang="ko-KR" altLang="en-US" dirty="0"/>
              <a:t>상태 변경에 관련된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857843"/>
              </p:ext>
            </p:extLst>
          </p:nvPr>
        </p:nvGraphicFramePr>
        <p:xfrm>
          <a:off x="688571" y="968029"/>
          <a:ext cx="9290298" cy="5714019"/>
        </p:xfrm>
        <a:graphic>
          <a:graphicData uri="http://schemas.openxmlformats.org/drawingml/2006/table">
            <a:tbl>
              <a:tblPr/>
              <a:tblGrid>
                <a:gridCol w="2451784">
                  <a:extLst>
                    <a:ext uri="{9D8B030D-6E8A-4147-A177-3AD203B41FA5}">
                      <a16:colId xmlns:a16="http://schemas.microsoft.com/office/drawing/2014/main" xmlns="" val="2380121722"/>
                    </a:ext>
                  </a:extLst>
                </a:gridCol>
                <a:gridCol w="6838514">
                  <a:extLst>
                    <a:ext uri="{9D8B030D-6E8A-4147-A177-3AD203B41FA5}">
                      <a16:colId xmlns:a16="http://schemas.microsoft.com/office/drawing/2014/main" xmlns="" val="837429094"/>
                    </a:ext>
                  </a:extLst>
                </a:gridCol>
              </a:tblGrid>
              <a:tr h="3285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메소드</a:t>
                      </a:r>
                    </a:p>
                  </a:txBody>
                  <a:tcPr marL="54352" marR="54352" marT="15027" marB="1502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하는 일</a:t>
                      </a: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9541343"/>
                  </a:ext>
                </a:extLst>
              </a:tr>
              <a:tr h="3933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begin_fill() ... end_fill()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begin_fill()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end_fill()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사이의 코드로 그린 그림을 색칠한다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25331646"/>
                  </a:ext>
                </a:extLst>
              </a:tr>
              <a:tr h="3302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color(c)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터틀의 색깔을 변경한다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55286183"/>
                  </a:ext>
                </a:extLst>
              </a:tr>
              <a:tr h="3302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shape(s)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터틀의 모양을 변경한다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07956599"/>
                  </a:ext>
                </a:extLst>
              </a:tr>
              <a:tr h="6795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shapesize(s)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| shapesize(w, h)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터틀의 크기를 변경한다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24689461"/>
                  </a:ext>
                </a:extLst>
              </a:tr>
              <a:tr h="3302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pos() | position()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터틀의 현재 위치를 구한다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51245472"/>
                  </a:ext>
                </a:extLst>
              </a:tr>
              <a:tr h="3302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towards(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x, y</a:t>
                      </a: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터틀이 있는 위치에서 특정 위치까지 바라보는 각도를 구한다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65739196"/>
                  </a:ext>
                </a:extLst>
              </a:tr>
              <a:tr h="3302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xcor()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터틀의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좌표를 구한다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17165481"/>
                  </a:ext>
                </a:extLst>
              </a:tr>
              <a:tr h="3302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ycor()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터틀의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좌표를 구한다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97371594"/>
                  </a:ext>
                </a:extLst>
              </a:tr>
              <a:tr h="3302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heading()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터틀이 현재 바라보는 각도를 구한다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08236917"/>
                  </a:ext>
                </a:extLst>
              </a:tr>
              <a:tr h="3302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distance(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x, y</a:t>
                      </a: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터틀이 있는 위치에서 특정 위치까지의 거리를 구한다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93389473"/>
                  </a:ext>
                </a:extLst>
              </a:tr>
              <a:tr h="6795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pendown() | pd() | down()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펜을 내린다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그릴 수 있는 상태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92864990"/>
                  </a:ext>
                </a:extLst>
              </a:tr>
              <a:tr h="3302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penup() | pu() | up()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펜을 올린다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5902095"/>
                  </a:ext>
                </a:extLst>
              </a:tr>
              <a:tr h="3302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pensize(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</a:t>
                      </a: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| width(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</a:t>
                      </a: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펜 굵기 변경</a:t>
                      </a: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13805269"/>
                  </a:ext>
                </a:extLst>
              </a:tr>
              <a:tr h="3302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isdown()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펜이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내려져 있는지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여부 확인</a:t>
                      </a:r>
                    </a:p>
                  </a:txBody>
                  <a:tcPr marL="54352" marR="54352" marT="15027" marB="150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49708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0686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3002" y="348500"/>
            <a:ext cx="12385965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7.6.2. </a:t>
            </a:r>
            <a:r>
              <a:rPr lang="ko-KR" altLang="en-US" dirty="0" err="1"/>
              <a:t>터틀</a:t>
            </a:r>
            <a:r>
              <a:rPr lang="ko-KR" altLang="en-US" dirty="0"/>
              <a:t> 그래픽을 이용한 간단한 그림 그리기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터틀의</a:t>
            </a:r>
            <a:r>
              <a:rPr lang="ko-KR" altLang="en-US" dirty="0"/>
              <a:t> 크기와 모양을 수정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495703DC-18E7-4BAA-8949-DFE8AF4E6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349939"/>
              </p:ext>
            </p:extLst>
          </p:nvPr>
        </p:nvGraphicFramePr>
        <p:xfrm>
          <a:off x="838200" y="2618409"/>
          <a:ext cx="7440744" cy="3666555"/>
        </p:xfrm>
        <a:graphic>
          <a:graphicData uri="http://schemas.openxmlformats.org/drawingml/2006/table">
            <a:tbl>
              <a:tblPr/>
              <a:tblGrid>
                <a:gridCol w="744074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87611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7-14 :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터틀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그래픽의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shapesize(), shape(), done()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397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7897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turtle_shape1.py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7567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turtle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t.shapesize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(2,2)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t.shape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("turtle")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t.done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en-US" altLang="ko-KR" sz="1600" kern="12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849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5320" y="279458"/>
            <a:ext cx="10515600" cy="4351338"/>
          </a:xfrm>
        </p:spPr>
        <p:txBody>
          <a:bodyPr/>
          <a:lstStyle/>
          <a:p>
            <a:r>
              <a:rPr lang="ko-KR" altLang="en-US" dirty="0"/>
              <a:t>커서의 좌표는 기본적으로 원점 좌표인 </a:t>
            </a:r>
            <a:r>
              <a:rPr lang="en-US" altLang="ko-KR" dirty="0"/>
              <a:t>(0, 0)</a:t>
            </a:r>
            <a:endParaRPr lang="ko-KR" altLang="en-US" dirty="0"/>
          </a:p>
          <a:p>
            <a:r>
              <a:rPr lang="ko-KR" altLang="en-US" dirty="0"/>
              <a:t>그래픽 공간의 </a:t>
            </a:r>
            <a:r>
              <a:rPr lang="en-US" altLang="ko-KR" dirty="0"/>
              <a:t>x </a:t>
            </a:r>
            <a:r>
              <a:rPr lang="ko-KR" altLang="en-US" dirty="0"/>
              <a:t>축과 </a:t>
            </a:r>
            <a:r>
              <a:rPr lang="en-US" altLang="ko-KR" dirty="0"/>
              <a:t>y </a:t>
            </a:r>
            <a:r>
              <a:rPr lang="ko-KR" altLang="en-US" dirty="0"/>
              <a:t>축은 그림의 가로축 세로축이 된다</a:t>
            </a:r>
          </a:p>
          <a:p>
            <a:r>
              <a:rPr lang="ko-KR" altLang="en-US" b="1" dirty="0"/>
              <a:t>머리가 향하는 진행방향</a:t>
            </a:r>
            <a:r>
              <a:rPr lang="en-US" altLang="ko-KR" b="1" dirty="0"/>
              <a:t>, </a:t>
            </a:r>
            <a:r>
              <a:rPr lang="ko-KR" altLang="en-US" b="1" dirty="0"/>
              <a:t>헤딩</a:t>
            </a:r>
            <a:r>
              <a:rPr lang="en-US" altLang="ko-KR" sz="2000" b="1" dirty="0">
                <a:solidFill>
                  <a:schemeClr val="accent5"/>
                </a:solidFill>
              </a:rPr>
              <a:t>heading</a:t>
            </a:r>
            <a:endParaRPr lang="ko-KR" altLang="en-US" sz="2000" dirty="0">
              <a:solidFill>
                <a:schemeClr val="accent5"/>
              </a:solidFill>
            </a:endParaRPr>
          </a:p>
          <a:p>
            <a:pPr lvl="1"/>
            <a:r>
              <a:rPr lang="ko-KR" altLang="en-US" dirty="0"/>
              <a:t>초기 상태의 커서가 향하는 양의 </a:t>
            </a:r>
            <a:r>
              <a:rPr lang="en-US" altLang="ko-KR" dirty="0"/>
              <a:t>x</a:t>
            </a:r>
            <a:r>
              <a:rPr lang="ko-KR" altLang="en-US" dirty="0"/>
              <a:t>축 방향</a:t>
            </a:r>
          </a:p>
          <a:p>
            <a:pPr lvl="1"/>
            <a:r>
              <a:rPr lang="en-US" altLang="ko-KR" dirty="0"/>
              <a:t>forward() </a:t>
            </a:r>
            <a:r>
              <a:rPr lang="ko-KR" altLang="en-US" dirty="0" err="1"/>
              <a:t>메소드를</a:t>
            </a:r>
            <a:r>
              <a:rPr lang="ko-KR" altLang="en-US" dirty="0"/>
              <a:t> 만나면 머리가 향하는 방향으로 나아간다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06982" y="2209752"/>
            <a:ext cx="18867080" cy="531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655320" y="2867781"/>
            <a:ext cx="4228000" cy="3526030"/>
            <a:chOff x="1907704" y="404664"/>
            <a:chExt cx="6139524" cy="5688632"/>
          </a:xfrm>
        </p:grpSpPr>
        <p:grpSp>
          <p:nvGrpSpPr>
            <p:cNvPr id="7" name="그룹 6"/>
            <p:cNvGrpSpPr/>
            <p:nvPr/>
          </p:nvGrpSpPr>
          <p:grpSpPr>
            <a:xfrm>
              <a:off x="1907704" y="404664"/>
              <a:ext cx="5976664" cy="5688632"/>
              <a:chOff x="1907704" y="404664"/>
              <a:chExt cx="5976664" cy="5688632"/>
            </a:xfrm>
          </p:grpSpPr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9752" y="821414"/>
                <a:ext cx="5012804" cy="4831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1" name="직선 화살표 연결선 10"/>
              <p:cNvCxnSpPr/>
              <p:nvPr/>
            </p:nvCxnSpPr>
            <p:spPr>
              <a:xfrm>
                <a:off x="1907704" y="3333110"/>
                <a:ext cx="597666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/>
              <p:cNvCxnSpPr/>
              <p:nvPr/>
            </p:nvCxnSpPr>
            <p:spPr>
              <a:xfrm flipV="1">
                <a:off x="4846154" y="404664"/>
                <a:ext cx="49882" cy="56886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9"/>
              <p:cNvSpPr txBox="1"/>
              <p:nvPr/>
            </p:nvSpPr>
            <p:spPr>
              <a:xfrm>
                <a:off x="4860032" y="3419708"/>
                <a:ext cx="712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(0,0) </a:t>
                </a:r>
                <a:endParaRPr lang="ko-KR" altLang="en-US" dirty="0"/>
              </a:p>
            </p:txBody>
          </p:sp>
        </p:grpSp>
        <p:sp>
          <p:nvSpPr>
            <p:cNvPr id="8" name="TextBox 11"/>
            <p:cNvSpPr txBox="1"/>
            <p:nvPr/>
          </p:nvSpPr>
          <p:spPr>
            <a:xfrm>
              <a:off x="7524328" y="3419708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x</a:t>
              </a:r>
              <a:r>
                <a:rPr lang="ko-KR" altLang="en-US" dirty="0"/>
                <a:t>축</a:t>
              </a:r>
            </a:p>
          </p:txBody>
        </p:sp>
        <p:sp>
          <p:nvSpPr>
            <p:cNvPr id="9" name="TextBox 13"/>
            <p:cNvSpPr txBox="1"/>
            <p:nvPr/>
          </p:nvSpPr>
          <p:spPr>
            <a:xfrm>
              <a:off x="4954609" y="452082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y</a:t>
              </a:r>
              <a:r>
                <a:rPr lang="ko-KR" altLang="en-US" dirty="0"/>
                <a:t>축</a:t>
              </a:r>
            </a:p>
          </p:txBody>
        </p:sp>
      </p:grpSp>
      <p:cxnSp>
        <p:nvCxnSpPr>
          <p:cNvPr id="14" name="직선 화살표 연결선 13"/>
          <p:cNvCxnSpPr/>
          <p:nvPr/>
        </p:nvCxnSpPr>
        <p:spPr>
          <a:xfrm flipV="1">
            <a:off x="2125741" y="5130704"/>
            <a:ext cx="1125416" cy="87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25741" y="5294602"/>
            <a:ext cx="2929007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/>
              <a:t>거북이의</a:t>
            </a:r>
            <a:r>
              <a:rPr lang="en-US" altLang="ko-KR" sz="2000" b="1"/>
              <a:t> </a:t>
            </a:r>
            <a:r>
              <a:rPr lang="ko-KR" altLang="en-US" sz="2000" b="1"/>
              <a:t>머리가 향하는</a:t>
            </a:r>
            <a:endParaRPr lang="en-US" altLang="ko-KR" sz="2000" b="1"/>
          </a:p>
          <a:p>
            <a:r>
              <a:rPr lang="en-US" altLang="ko-KR" sz="2000" b="1"/>
              <a:t>x</a:t>
            </a:r>
            <a:r>
              <a:rPr lang="ko-KR" altLang="en-US" sz="2000" b="1"/>
              <a:t>축 방향이 헤딩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5742825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4949" y="578715"/>
            <a:ext cx="10515600" cy="6279285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forward(d)</a:t>
            </a:r>
            <a:r>
              <a:rPr lang="ko-KR" altLang="en-US" dirty="0"/>
              <a:t>를 사용하여 </a:t>
            </a:r>
            <a:r>
              <a:rPr lang="ko-KR" altLang="en-US" dirty="0" err="1"/>
              <a:t>터틀을</a:t>
            </a:r>
            <a:r>
              <a:rPr lang="ko-KR" altLang="en-US" dirty="0"/>
              <a:t> 앞으로 보내기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    </a:t>
            </a:r>
          </a:p>
          <a:p>
            <a:pPr marL="0" indent="0">
              <a:buNone/>
            </a:pPr>
            <a:r>
              <a:rPr lang="en-US" altLang="ko-KR" dirty="0"/>
              <a:t>                                   </a:t>
            </a:r>
          </a:p>
          <a:p>
            <a:pPr marL="0" indent="0">
              <a:buNone/>
            </a:pPr>
            <a:r>
              <a:rPr lang="en-US" altLang="ko-KR"/>
              <a:t>                                                                 </a:t>
            </a:r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5058" name="_x438176672" descr="EMB0000317c0ad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58009" y="3965773"/>
            <a:ext cx="3898294" cy="2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533E7AAD-957E-4A97-92FD-1B72BABE8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869025"/>
              </p:ext>
            </p:extLst>
          </p:nvPr>
        </p:nvGraphicFramePr>
        <p:xfrm>
          <a:off x="894577" y="1610568"/>
          <a:ext cx="7440744" cy="2408831"/>
        </p:xfrm>
        <a:graphic>
          <a:graphicData uri="http://schemas.openxmlformats.org/drawingml/2006/table">
            <a:tbl>
              <a:tblPr/>
              <a:tblGrid>
                <a:gridCol w="744074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7283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7-15 : forward()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명령을 사용한 직선 그리기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710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1926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turtle_forward.py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40145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turtle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t.forward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(200)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t.done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en-US" altLang="ko-KR" sz="1600" kern="12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4246602" y="525403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실행화면</a:t>
            </a:r>
          </a:p>
        </p:txBody>
      </p:sp>
    </p:spTree>
    <p:extLst>
      <p:ext uri="{BB962C8B-B14F-4D97-AF65-F5344CB8AC3E}">
        <p14:creationId xmlns:p14="http://schemas.microsoft.com/office/powerpoint/2010/main" val="22031339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7278" y="916272"/>
            <a:ext cx="5058493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회전과 움직이기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이용하여 다각형 그리기</a:t>
            </a:r>
          </a:p>
          <a:p>
            <a:r>
              <a:rPr lang="ko-KR" altLang="en-US" sz="2000" dirty="0"/>
              <a:t>왼쪽으로 회전할 때에는 </a:t>
            </a:r>
            <a:r>
              <a:rPr lang="en-US" altLang="ko-KR" sz="2000" dirty="0"/>
              <a:t>left() </a:t>
            </a:r>
            <a:r>
              <a:rPr lang="ko-KR" altLang="en-US" sz="2000" dirty="0"/>
              <a:t>혹은 </a:t>
            </a:r>
            <a:r>
              <a:rPr lang="en-US" altLang="ko-KR" sz="2000" dirty="0" err="1"/>
              <a:t>lt</a:t>
            </a:r>
            <a:r>
              <a:rPr lang="en-US" altLang="ko-KR" sz="2000" dirty="0"/>
              <a:t>(), </a:t>
            </a:r>
            <a:r>
              <a:rPr lang="ko-KR" altLang="en-US" sz="2000" dirty="0"/>
              <a:t>오른쪽으로 회전할 때에는 </a:t>
            </a:r>
            <a:r>
              <a:rPr lang="en-US" altLang="ko-KR" sz="2000" dirty="0"/>
              <a:t>right() </a:t>
            </a:r>
            <a:r>
              <a:rPr lang="ko-KR" altLang="en-US" sz="2000" dirty="0"/>
              <a:t>혹은 </a:t>
            </a:r>
            <a:r>
              <a:rPr lang="en-US" altLang="ko-KR" sz="2000" dirty="0" err="1"/>
              <a:t>rt</a:t>
            </a:r>
            <a:r>
              <a:rPr lang="en-US" altLang="ko-KR" sz="2000" dirty="0"/>
              <a:t>()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사용</a:t>
            </a:r>
          </a:p>
          <a:p>
            <a:r>
              <a:rPr lang="ko-KR" altLang="en-US" sz="2000" dirty="0"/>
              <a:t>각도는 </a:t>
            </a:r>
            <a:r>
              <a:rPr lang="en-US" altLang="ko-KR" sz="2000" dirty="0"/>
              <a:t>360</a:t>
            </a:r>
            <a:r>
              <a:rPr lang="ko-KR" altLang="en-US" sz="2000" dirty="0"/>
              <a:t>도를 기준으로 입력함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DAF89C45-25A9-459D-93A2-922864FB1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139567"/>
              </p:ext>
            </p:extLst>
          </p:nvPr>
        </p:nvGraphicFramePr>
        <p:xfrm>
          <a:off x="5355771" y="852830"/>
          <a:ext cx="6411686" cy="5290503"/>
        </p:xfrm>
        <a:graphic>
          <a:graphicData uri="http://schemas.openxmlformats.org/drawingml/2006/table">
            <a:tbl>
              <a:tblPr/>
              <a:tblGrid>
                <a:gridCol w="6411686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7-16 : forward()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명령과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left()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명령을 사용한 삼각형 그리기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710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1926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turtle_triangle.py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40145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 turtle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t.shape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("turtle")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t.forward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(100)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터틀을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헤딩 방향으로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픽셀 이동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t.left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(120)     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터틀의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헤딩 방향을 왼쪽으로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120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도 회전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t.forward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(100)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터틀을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헤딩 방향으로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픽셀 이동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t.left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(120)     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터틀의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헤딩 방향을 왼쪽으로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120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도 회전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t.forward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(100)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터틀을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헤딩 방향으로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픽셀 이동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t.left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(120)     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터틀의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헤딩 방향을 왼쪽으로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120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도 회전</a:t>
                      </a:r>
                      <a:endParaRPr lang="en-US" altLang="ko-KR" sz="16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t.done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en-US" altLang="ko-KR" sz="1600" kern="12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pic>
        <p:nvPicPr>
          <p:cNvPr id="6" name="_x438168608" descr="EMB0000317c0af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9126" y="3200048"/>
            <a:ext cx="3212350" cy="243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2"/>
          <p:cNvSpPr txBox="1">
            <a:spLocks/>
          </p:cNvSpPr>
          <p:nvPr/>
        </p:nvSpPr>
        <p:spPr>
          <a:xfrm>
            <a:off x="969126" y="5632085"/>
            <a:ext cx="3364501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/>
            </a:lvl1pPr>
          </a:lstStyle>
          <a:p>
            <a:pPr algn="ctr"/>
            <a:r>
              <a:rPr lang="en-US" altLang="ko-KR" sz="1600"/>
              <a:t>as </a:t>
            </a:r>
            <a:r>
              <a:rPr lang="ko-KR" altLang="en-US" sz="1600"/>
              <a:t>구문 이용하여 </a:t>
            </a:r>
            <a:r>
              <a:rPr lang="en-US" altLang="ko-KR" sz="1600"/>
              <a:t>turtle -&gt; t </a:t>
            </a:r>
            <a:r>
              <a:rPr lang="ko-KR" altLang="en-US" sz="1600"/>
              <a:t>라는 별칭 사용</a:t>
            </a:r>
            <a:r>
              <a:rPr lang="en-US" altLang="ko-KR" sz="1600"/>
              <a:t> forward(100), left(120)</a:t>
            </a:r>
            <a:r>
              <a:rPr lang="ko-KR" altLang="en-US" sz="1600"/>
              <a:t>을 세번 반복하여 삼각형 그리기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684904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4702" y="1193858"/>
            <a:ext cx="10515600" cy="4351338"/>
          </a:xfrm>
        </p:spPr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문을 사용한 동일한 코드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E946A82A-D7FA-46E8-9B7E-94AD032F5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936129"/>
              </p:ext>
            </p:extLst>
          </p:nvPr>
        </p:nvGraphicFramePr>
        <p:xfrm>
          <a:off x="904702" y="2175567"/>
          <a:ext cx="6796769" cy="3574041"/>
        </p:xfrm>
        <a:graphic>
          <a:graphicData uri="http://schemas.openxmlformats.org/drawingml/2006/table">
            <a:tbl>
              <a:tblPr/>
              <a:tblGrid>
                <a:gridCol w="6796769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6760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7-17 : for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문을 사용한 삼각형 그리기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710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1926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turtle_triangle_with_for.py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25449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turtle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_ in range(3):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아래의 기능을 세 번 반복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t.forward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(100)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터틀을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헤딩 방향으로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픽셀 이동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t.left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(120)     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터틀의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헤딩 방향을 왼쪽으로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120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도 회전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t.done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en-US" altLang="ko-KR" sz="1600" kern="12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7824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27C3806-88EC-4733-A645-999CC1BDC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3154" y="395558"/>
            <a:ext cx="6345692" cy="606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1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4949" y="691447"/>
            <a:ext cx="10515600" cy="4351338"/>
          </a:xfrm>
        </p:spPr>
        <p:txBody>
          <a:bodyPr/>
          <a:lstStyle/>
          <a:p>
            <a:r>
              <a:rPr lang="en-US" altLang="ko-KR" dirty="0"/>
              <a:t>date </a:t>
            </a:r>
            <a:r>
              <a:rPr lang="ko-KR" altLang="en-US" dirty="0"/>
              <a:t>클래스의 </a:t>
            </a:r>
            <a:r>
              <a:rPr lang="en-US" altLang="ko-KR" dirty="0"/>
              <a:t>today() </a:t>
            </a:r>
            <a:r>
              <a:rPr lang="ko-KR" altLang="en-US" dirty="0" err="1"/>
              <a:t>메소드는</a:t>
            </a:r>
            <a:r>
              <a:rPr lang="ko-KR" altLang="en-US" dirty="0"/>
              <a:t> 현재 날짜를 </a:t>
            </a:r>
            <a:r>
              <a:rPr lang="en-US" altLang="ko-KR" dirty="0"/>
              <a:t>today</a:t>
            </a:r>
            <a:r>
              <a:rPr lang="ko-KR" altLang="en-US" dirty="0"/>
              <a:t>에 반환</a:t>
            </a:r>
            <a:endParaRPr lang="en-US" altLang="ko-KR" dirty="0"/>
          </a:p>
          <a:p>
            <a:r>
              <a:rPr lang="en-US" altLang="ko-KR" dirty="0"/>
              <a:t>today </a:t>
            </a:r>
            <a:r>
              <a:rPr lang="ko-KR" altLang="en-US" dirty="0"/>
              <a:t>값을 프롬프트에서 출력하면 </a:t>
            </a:r>
            <a:r>
              <a:rPr lang="en-US" altLang="ko-KR" dirty="0" err="1"/>
              <a:t>datetime.date</a:t>
            </a:r>
            <a:r>
              <a:rPr lang="en-US" altLang="ko-KR" dirty="0"/>
              <a:t> </a:t>
            </a:r>
            <a:r>
              <a:rPr lang="ko-KR" altLang="en-US" dirty="0"/>
              <a:t>클래스가 가진 년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일을 </a:t>
            </a:r>
            <a:r>
              <a:rPr lang="ko-KR" altLang="en-US" dirty="0" err="1"/>
              <a:t>출력해줌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853FE69E-235B-4425-A1A8-6B647AB9F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74821"/>
              </p:ext>
            </p:extLst>
          </p:nvPr>
        </p:nvGraphicFramePr>
        <p:xfrm>
          <a:off x="804949" y="2104644"/>
          <a:ext cx="7786602" cy="4664139"/>
        </p:xfrm>
        <a:graphic>
          <a:graphicData uri="http://schemas.openxmlformats.org/drawingml/2006/table">
            <a:tbl>
              <a:tblPr/>
              <a:tblGrid>
                <a:gridCol w="77866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348985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datetime </a:t>
                      </a:r>
                      <a:r>
                        <a:rPr lang="ko-KR" altLang="en-US" sz="1600" dirty="0"/>
                        <a:t>모듈의 사용법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400235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today =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datetime.date.today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print(today)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2019-01-02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today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datetime.date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(2019, 1, 2)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today.year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2019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today.month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today.day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1375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5196" y="611967"/>
            <a:ext cx="10515600" cy="4351338"/>
          </a:xfrm>
        </p:spPr>
        <p:txBody>
          <a:bodyPr/>
          <a:lstStyle/>
          <a:p>
            <a:r>
              <a:rPr lang="ko-KR" altLang="en-US" dirty="0"/>
              <a:t>사각형 그리기 코드</a:t>
            </a:r>
            <a:endParaRPr lang="en-US" altLang="ko-KR" dirty="0"/>
          </a:p>
          <a:p>
            <a:pPr lvl="1"/>
            <a:r>
              <a:rPr lang="en-US" altLang="ko-KR" dirty="0" err="1"/>
              <a:t>t.forward</a:t>
            </a:r>
            <a:r>
              <a:rPr lang="en-US" altLang="ko-KR" dirty="0"/>
              <a:t>(100), </a:t>
            </a:r>
            <a:r>
              <a:rPr lang="en-US" altLang="ko-KR" dirty="0" err="1"/>
              <a:t>t.left</a:t>
            </a:r>
            <a:r>
              <a:rPr lang="en-US" altLang="ko-KR" dirty="0"/>
              <a:t>(90)</a:t>
            </a:r>
            <a:r>
              <a:rPr lang="ko-KR" altLang="en-US" dirty="0"/>
              <a:t>을 </a:t>
            </a:r>
            <a:r>
              <a:rPr lang="en-US" altLang="ko-KR" dirty="0"/>
              <a:t>4</a:t>
            </a:r>
            <a:r>
              <a:rPr lang="ko-KR" altLang="en-US" dirty="0"/>
              <a:t>번 반복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E17A47C0-C062-4528-955E-BA37F9B63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946029"/>
              </p:ext>
            </p:extLst>
          </p:nvPr>
        </p:nvGraphicFramePr>
        <p:xfrm>
          <a:off x="971203" y="2031331"/>
          <a:ext cx="7553672" cy="3613502"/>
        </p:xfrm>
        <a:graphic>
          <a:graphicData uri="http://schemas.openxmlformats.org/drawingml/2006/table">
            <a:tbl>
              <a:tblPr/>
              <a:tblGrid>
                <a:gridCol w="7553672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0706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7-18 : for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반복문과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forward(), left()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메소드를 사용한 사각형 그리기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710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1926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turtle_rect.py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25449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turtle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_ in range(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t.forward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t.left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90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t.done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en-US" altLang="ko-KR" sz="1600" kern="12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pic>
        <p:nvPicPr>
          <p:cNvPr id="6" name="_x444854456" descr="EMB0000317c0aff">
            <a:extLst>
              <a:ext uri="{FF2B5EF4-FFF2-40B4-BE49-F238E27FC236}">
                <a16:creationId xmlns:a16="http://schemas.microsoft.com/office/drawing/2014/main" xmlns="" id="{5FAEDA7D-138E-4528-A912-859298FB5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90882" y="2164211"/>
            <a:ext cx="2542242" cy="224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937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1698" y="595342"/>
            <a:ext cx="10515600" cy="4351338"/>
          </a:xfrm>
        </p:spPr>
        <p:txBody>
          <a:bodyPr/>
          <a:lstStyle/>
          <a:p>
            <a:r>
              <a:rPr lang="ko-KR" altLang="en-US" dirty="0"/>
              <a:t>원 그리기</a:t>
            </a:r>
            <a:endParaRPr lang="en-US" altLang="ko-KR" dirty="0"/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을 </a:t>
            </a:r>
            <a:r>
              <a:rPr lang="en-US" altLang="ko-KR" dirty="0"/>
              <a:t>100</a:t>
            </a:r>
            <a:r>
              <a:rPr lang="ko-KR" altLang="en-US" dirty="0"/>
              <a:t>으로 초기화해서 </a:t>
            </a:r>
            <a:r>
              <a:rPr lang="en-US" altLang="ko-KR" dirty="0"/>
              <a:t>for </a:t>
            </a:r>
            <a:r>
              <a:rPr lang="ko-KR" altLang="en-US" dirty="0"/>
              <a:t>루프의 반복 횟수를 </a:t>
            </a:r>
            <a:r>
              <a:rPr lang="en-US" altLang="ko-KR" dirty="0"/>
              <a:t>100</a:t>
            </a:r>
            <a:r>
              <a:rPr lang="ko-KR" altLang="en-US" dirty="0"/>
              <a:t>번으로 설정</a:t>
            </a:r>
            <a:r>
              <a:rPr lang="en-US" altLang="ko-KR" dirty="0"/>
              <a:t>, 360/n</a:t>
            </a:r>
            <a:r>
              <a:rPr lang="ko-KR" altLang="en-US" dirty="0"/>
              <a:t>을 이용하여 </a:t>
            </a:r>
            <a:r>
              <a:rPr lang="en-US" altLang="ko-KR" dirty="0"/>
              <a:t>3.6</a:t>
            </a:r>
            <a:r>
              <a:rPr lang="ko-KR" altLang="en-US" dirty="0"/>
              <a:t>도씩 회전하고 전진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22866" y="1829408"/>
            <a:ext cx="30449864" cy="716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01" name="_x396718816" descr="EMB0000317c0b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08821" y="2546267"/>
            <a:ext cx="3073084" cy="307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61BEE623-E930-4CA8-9638-449860ED2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835740"/>
              </p:ext>
            </p:extLst>
          </p:nvPr>
        </p:nvGraphicFramePr>
        <p:xfrm>
          <a:off x="1011238" y="2012154"/>
          <a:ext cx="7274725" cy="4375755"/>
        </p:xfrm>
        <a:graphic>
          <a:graphicData uri="http://schemas.openxmlformats.org/drawingml/2006/table">
            <a:tbl>
              <a:tblPr/>
              <a:tblGrid>
                <a:gridCol w="7274725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89034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7-19 : forward(), left()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명령을 사용한 원 그리기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710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1926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turtle_circle_with_for.py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turtle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 = 100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length = 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range(n):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t.left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(360/n)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일반각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사용</a:t>
                      </a:r>
                      <a:endParaRPr lang="en-US" altLang="ko-KR" sz="16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t.forward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(length)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t.done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en-US" altLang="ko-KR" sz="1600" kern="12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4838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0906" y="1155886"/>
            <a:ext cx="10515600" cy="4351338"/>
          </a:xfrm>
        </p:spPr>
        <p:txBody>
          <a:bodyPr/>
          <a:lstStyle/>
          <a:p>
            <a:r>
              <a:rPr lang="en-US" altLang="ko-KR" dirty="0"/>
              <a:t>circle() </a:t>
            </a:r>
            <a:r>
              <a:rPr lang="ko-KR" altLang="en-US" dirty="0" err="1"/>
              <a:t>메소드를</a:t>
            </a:r>
            <a:r>
              <a:rPr lang="ko-KR" altLang="en-US" dirty="0"/>
              <a:t> 이용한 원 그리기</a:t>
            </a:r>
            <a:endParaRPr lang="en-US" altLang="ko-KR" dirty="0"/>
          </a:p>
          <a:p>
            <a:pPr lvl="1"/>
            <a:r>
              <a:rPr lang="ko-KR" altLang="en-US" dirty="0"/>
              <a:t>인자로 </a:t>
            </a:r>
            <a:r>
              <a:rPr lang="ko-KR" altLang="en-US"/>
              <a:t>원의 반지름</a:t>
            </a:r>
            <a:r>
              <a:rPr lang="en-US" altLang="ko-KR"/>
              <a:t>(radius)</a:t>
            </a:r>
            <a:r>
              <a:rPr lang="ko-KR" altLang="en-US"/>
              <a:t>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1"/>
            <a:r>
              <a:rPr lang="ko-KR" altLang="en-US" dirty="0"/>
              <a:t>디폴트 헤딩 방향은 오른쪽</a:t>
            </a:r>
          </a:p>
          <a:p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705004" y="3644482"/>
            <a:ext cx="25702516" cy="610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010032" y="1642763"/>
            <a:ext cx="2939068" cy="3112117"/>
            <a:chOff x="3443288" y="2357438"/>
            <a:chExt cx="2257425" cy="2545285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3288" y="2357438"/>
              <a:ext cx="2257425" cy="2143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직선 화살표 연결선 9"/>
            <p:cNvCxnSpPr/>
            <p:nvPr/>
          </p:nvCxnSpPr>
          <p:spPr>
            <a:xfrm>
              <a:off x="3851920" y="4437112"/>
              <a:ext cx="151216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5"/>
            <p:cNvSpPr txBox="1"/>
            <p:nvPr/>
          </p:nvSpPr>
          <p:spPr>
            <a:xfrm>
              <a:off x="3707904" y="4533391"/>
              <a:ext cx="1963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/>
                <a:t>디폴트 헤딩 방향</a:t>
              </a:r>
            </a:p>
          </p:txBody>
        </p: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EFFA4F16-9774-421C-85FC-0ACF50269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103702"/>
              </p:ext>
            </p:extLst>
          </p:nvPr>
        </p:nvGraphicFramePr>
        <p:xfrm>
          <a:off x="1038641" y="2917152"/>
          <a:ext cx="5541363" cy="1454660"/>
        </p:xfrm>
        <a:graphic>
          <a:graphicData uri="http://schemas.openxmlformats.org/drawingml/2006/table">
            <a:tbl>
              <a:tblPr/>
              <a:tblGrid>
                <a:gridCol w="5541363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7353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 그리기 메소드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9811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fr-FR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fr-F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turtle </a:t>
                      </a:r>
                      <a:r>
                        <a:rPr lang="fr-FR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fr-F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t.circle(100)   </a:t>
                      </a:r>
                      <a:r>
                        <a:rPr lang="fr-FR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반지름을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으로 하는 원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465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47708" y="1566566"/>
            <a:ext cx="37405873" cy="1257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4274" name="_x449829448" descr="EMB0000317c0b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78736" y="2612703"/>
            <a:ext cx="2394065" cy="218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7647708" y="18089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수행 결과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0D2208A6-E2A5-4603-A4D6-6A57E333F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710681"/>
              </p:ext>
            </p:extLst>
          </p:nvPr>
        </p:nvGraphicFramePr>
        <p:xfrm>
          <a:off x="507813" y="2025863"/>
          <a:ext cx="7250149" cy="2806654"/>
        </p:xfrm>
        <a:graphic>
          <a:graphicData uri="http://schemas.openxmlformats.org/drawingml/2006/table">
            <a:tbl>
              <a:tblPr/>
              <a:tblGrid>
                <a:gridCol w="7250149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7353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크기가 다른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개의 원 그리기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9811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fr-FR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fr-F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turtle </a:t>
                      </a:r>
                      <a:r>
                        <a:rPr lang="fr-FR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fr-F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t.circle(10)     </a:t>
                      </a:r>
                      <a:r>
                        <a:rPr lang="fr-FR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 그리기는 디폴트 헤딩 방향을 기준으로 그린다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fr-F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t.circle(20)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t.circle(30)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t.circle(40)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t.circle(50)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7841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81891"/>
            <a:ext cx="10515600" cy="5595072"/>
          </a:xfrm>
        </p:spPr>
        <p:txBody>
          <a:bodyPr/>
          <a:lstStyle/>
          <a:p>
            <a:r>
              <a:rPr lang="en-US" altLang="ko-KR" dirty="0" err="1"/>
              <a:t>setheading</a:t>
            </a:r>
            <a:r>
              <a:rPr lang="en-US" altLang="ko-KR" dirty="0"/>
              <a:t>(90)</a:t>
            </a:r>
            <a:r>
              <a:rPr lang="ko-KR" altLang="en-US" dirty="0"/>
              <a:t>을 추가</a:t>
            </a:r>
            <a:endParaRPr lang="en-US" altLang="ko-KR" dirty="0"/>
          </a:p>
          <a:p>
            <a:pPr lvl="1"/>
            <a:r>
              <a:rPr lang="ko-KR" altLang="en-US" dirty="0"/>
              <a:t>헤딩 방향이 위쪽으로 변경됨</a:t>
            </a:r>
          </a:p>
          <a:p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134407" y="2261061"/>
            <a:ext cx="3419047" cy="2776452"/>
            <a:chOff x="3943350" y="2735524"/>
            <a:chExt cx="2034423" cy="1610496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3350" y="2881313"/>
              <a:ext cx="1257300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직선 화살표 연결선 9"/>
            <p:cNvCxnSpPr/>
            <p:nvPr/>
          </p:nvCxnSpPr>
          <p:spPr>
            <a:xfrm flipV="1">
              <a:off x="5200650" y="2735524"/>
              <a:ext cx="0" cy="11975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7"/>
            <p:cNvSpPr txBox="1"/>
            <p:nvPr/>
          </p:nvSpPr>
          <p:spPr>
            <a:xfrm>
              <a:off x="4788024" y="3976688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/>
                <a:t>헤딩 방향</a:t>
              </a:r>
            </a:p>
          </p:txBody>
        </p: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4A3F0978-A8F9-44A4-9FD7-9F51581CC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961714"/>
              </p:ext>
            </p:extLst>
          </p:nvPr>
        </p:nvGraphicFramePr>
        <p:xfrm>
          <a:off x="838200" y="2261061"/>
          <a:ext cx="6674381" cy="3196798"/>
        </p:xfrm>
        <a:graphic>
          <a:graphicData uri="http://schemas.openxmlformats.org/drawingml/2006/table">
            <a:tbl>
              <a:tblPr/>
              <a:tblGrid>
                <a:gridCol w="6674381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7353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크기가 다른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개의 원 그리기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9811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fr-FR" altLang="ko-KR" sz="1600" b="1" i="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fr-F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turtle </a:t>
                      </a:r>
                      <a:r>
                        <a:rPr lang="fr-FR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fr-F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t.setheading(90)   </a:t>
                      </a:r>
                      <a:r>
                        <a:rPr lang="fr-FR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헤딩 방향을 이동시킴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fr-F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t.circle(10)              </a:t>
                      </a:r>
                      <a:r>
                        <a:rPr lang="fr-FR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왼쪽 원 그리기를 수행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fr-F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t.circle(20)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t.circle(30)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t.circle(40)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t.circle(50)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9970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여러 개의 크기가 다른 원 그려보기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D5959161-6639-4046-90B0-F40EB73D5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227250"/>
              </p:ext>
            </p:extLst>
          </p:nvPr>
        </p:nvGraphicFramePr>
        <p:xfrm>
          <a:off x="490625" y="1475418"/>
          <a:ext cx="7274725" cy="4871492"/>
        </p:xfrm>
        <a:graphic>
          <a:graphicData uri="http://schemas.openxmlformats.org/drawingml/2006/table">
            <a:tbl>
              <a:tblPr/>
              <a:tblGrid>
                <a:gridCol w="7274725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09574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7-20 : circle()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명령을 이용한 여러 개의 원 그리기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0273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8982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turtle_circle.py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39693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turtle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t.setheading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(90)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왼쪽 원 그리기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range(1, 11):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t.circle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(10*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t.setheading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(270)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오른쪽 원 그리기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range(1, 11):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t.circle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(10*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t.done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en-US" altLang="ko-KR" sz="1600" kern="12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pic>
        <p:nvPicPr>
          <p:cNvPr id="4" name="_x404806520" descr="EMB0000317c0b2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4444" y="2787652"/>
            <a:ext cx="4850045" cy="248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439508" y="5373610"/>
            <a:ext cx="5673348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/>
              <a:t>왼쪽 원은 진행방향을 </a:t>
            </a:r>
            <a:r>
              <a:rPr lang="en-US" altLang="ko-KR" sz="2000" b="1"/>
              <a:t>90</a:t>
            </a:r>
            <a:r>
              <a:rPr lang="ko-KR" altLang="en-US" sz="2000" b="1"/>
              <a:t>도 회전한 상태이며</a:t>
            </a:r>
            <a:r>
              <a:rPr lang="en-US" altLang="ko-KR" sz="2000" b="1"/>
              <a:t>, </a:t>
            </a:r>
          </a:p>
          <a:p>
            <a:r>
              <a:rPr lang="ko-KR" altLang="en-US" sz="2000" b="1"/>
              <a:t>오른쪽 원은 진행방향을 </a:t>
            </a:r>
            <a:r>
              <a:rPr lang="en-US" altLang="ko-KR" sz="2000" b="1"/>
              <a:t>270</a:t>
            </a:r>
            <a:r>
              <a:rPr lang="ko-KR" altLang="en-US" sz="2000" b="1"/>
              <a:t>도 회전한 결과</a:t>
            </a:r>
            <a:r>
              <a:rPr lang="en-US" altLang="ko-KR" sz="2000" b="1"/>
              <a:t>.</a:t>
            </a:r>
          </a:p>
          <a:p>
            <a:r>
              <a:rPr lang="ko-KR" altLang="en-US" sz="2000" b="1"/>
              <a:t>진행방향</a:t>
            </a:r>
            <a:r>
              <a:rPr lang="en-US" altLang="ko-KR" sz="2000" b="1"/>
              <a:t>( setheading() </a:t>
            </a:r>
            <a:r>
              <a:rPr lang="ko-KR" altLang="en-US" sz="2000" b="1"/>
              <a:t>이 중요한 역할을 한다</a:t>
            </a:r>
            <a:r>
              <a:rPr lang="en-US" altLang="ko-KR" sz="2000" b="1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75114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7.6.3. </a:t>
            </a:r>
            <a:r>
              <a:rPr lang="ko-KR" altLang="en-US" dirty="0" err="1"/>
              <a:t>터틀</a:t>
            </a:r>
            <a:r>
              <a:rPr lang="ko-KR" altLang="en-US" dirty="0"/>
              <a:t> 그래픽을 이용한 색칠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변의 길이가 </a:t>
            </a:r>
            <a:r>
              <a:rPr lang="en-US" altLang="ko-KR" dirty="0"/>
              <a:t>100 </a:t>
            </a:r>
            <a:r>
              <a:rPr lang="ko-KR" altLang="en-US" dirty="0"/>
              <a:t>픽셀이고 내부가 칠해진 정사각형 그리기</a:t>
            </a:r>
            <a:endParaRPr lang="en-US" altLang="ko-KR" dirty="0"/>
          </a:p>
          <a:p>
            <a:r>
              <a:rPr lang="en-US" altLang="ko-KR" dirty="0" err="1"/>
              <a:t>begin_fill</a:t>
            </a:r>
            <a:r>
              <a:rPr lang="en-US" altLang="ko-KR" dirty="0"/>
              <a:t>(),</a:t>
            </a:r>
            <a:r>
              <a:rPr lang="ko-KR" altLang="en-US" dirty="0"/>
              <a:t> </a:t>
            </a:r>
            <a:r>
              <a:rPr lang="en-US" altLang="ko-KR" dirty="0" err="1"/>
              <a:t>end_fill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r>
              <a:rPr lang="ko-KR" altLang="en-US" dirty="0"/>
              <a:t> 이용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006734" y="2479098"/>
            <a:ext cx="32164532" cy="668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9393" name="_x438854288" descr="EMB0000317c0b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2813257"/>
            <a:ext cx="3840480" cy="337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4432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65018"/>
            <a:ext cx="10515600" cy="5511945"/>
          </a:xfrm>
        </p:spPr>
        <p:txBody>
          <a:bodyPr/>
          <a:lstStyle/>
          <a:p>
            <a:r>
              <a:rPr lang="en-US" altLang="ko-KR"/>
              <a:t>color() : </a:t>
            </a:r>
            <a:r>
              <a:rPr lang="ko-KR" altLang="en-US"/>
              <a:t>색상을 지정한다</a:t>
            </a:r>
            <a:endParaRPr lang="ko-KR" altLang="en-US" dirty="0"/>
          </a:p>
          <a:p>
            <a:pPr marL="457200" lvl="1" indent="0">
              <a:buNone/>
            </a:pP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AB267A66-802C-49FA-8A26-8717E3B80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243008"/>
              </p:ext>
            </p:extLst>
          </p:nvPr>
        </p:nvGraphicFramePr>
        <p:xfrm>
          <a:off x="838200" y="1329105"/>
          <a:ext cx="8100925" cy="5041697"/>
        </p:xfrm>
        <a:graphic>
          <a:graphicData uri="http://schemas.openxmlformats.org/drawingml/2006/table">
            <a:tbl>
              <a:tblPr/>
              <a:tblGrid>
                <a:gridCol w="8100925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7807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7-21 : color(),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begin_fill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(),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end_fill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이용한 색상 사각형 그리기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136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441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turtle_fill_rect1.py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410580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turtle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t.color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('blue')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파란색을 선택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t.begin_fill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내부를 채움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_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range(4):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t.forward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t.left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(90)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t.end_fill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사각형 내부를 파란색으로 채워서 그리기</a:t>
                      </a:r>
                      <a:endParaRPr lang="en-US" altLang="ko-KR" sz="16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t.done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en-US" altLang="ko-KR" sz="1600" kern="12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1237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7571" y="629392"/>
            <a:ext cx="3194957" cy="1444336"/>
          </a:xfrm>
        </p:spPr>
        <p:txBody>
          <a:bodyPr>
            <a:normAutofit/>
          </a:bodyPr>
          <a:lstStyle/>
          <a:p>
            <a:r>
              <a:rPr lang="ko-KR" altLang="en-US" dirty="0"/>
              <a:t>여러 개의 </a:t>
            </a:r>
            <a:r>
              <a:rPr lang="ko-KR" altLang="en-US" dirty="0" err="1"/>
              <a:t>다른색</a:t>
            </a:r>
            <a:r>
              <a:rPr lang="ko-KR" altLang="en-US" dirty="0"/>
              <a:t> 사각형 그리기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51E73526-98F8-442F-A32E-A5F1E0C60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352105"/>
              </p:ext>
            </p:extLst>
          </p:nvPr>
        </p:nvGraphicFramePr>
        <p:xfrm>
          <a:off x="4646666" y="135984"/>
          <a:ext cx="7274725" cy="6607239"/>
        </p:xfrm>
        <a:graphic>
          <a:graphicData uri="http://schemas.openxmlformats.org/drawingml/2006/table">
            <a:tbl>
              <a:tblPr/>
              <a:tblGrid>
                <a:gridCol w="7274725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7-22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여러 개의 사각형 그리기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710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1926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turtle_fill_rect2.py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turtle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t.color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('blue')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t.begin_fill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_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range(4):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t.forward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t.left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(90)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t.end_fill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사각형 내부를 파란색으로 채워서 그리기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t.setheading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(90)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t.color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('red')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t.begin_fill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_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range(4):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t.forward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t.left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(90)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t.end_fill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사각형 내부를 빨간색으로 채워서 그리기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t.done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en-US" altLang="ko-KR" sz="1600" kern="12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pic>
        <p:nvPicPr>
          <p:cNvPr id="6" name="_x445175576" descr="EMB0000317c0b3d">
            <a:extLst>
              <a:ext uri="{FF2B5EF4-FFF2-40B4-BE49-F238E27FC236}">
                <a16:creationId xmlns:a16="http://schemas.microsoft.com/office/drawing/2014/main" xmlns="" id="{81DA68A5-4DE3-405A-B703-14E186903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0609" y="3836360"/>
            <a:ext cx="3989059" cy="239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F2EA8E06-224D-4404-BFC5-155B7B6E06A8}"/>
              </a:ext>
            </a:extLst>
          </p:cNvPr>
          <p:cNvSpPr txBox="1">
            <a:spLocks/>
          </p:cNvSpPr>
          <p:nvPr/>
        </p:nvSpPr>
        <p:spPr>
          <a:xfrm>
            <a:off x="344751" y="3141744"/>
            <a:ext cx="2738944" cy="69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4000" dirty="0"/>
              <a:t>실행 결과</a:t>
            </a:r>
            <a:endParaRPr lang="en-US" altLang="ko-KR" sz="4000" dirty="0"/>
          </a:p>
          <a:p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646666" y="1406769"/>
            <a:ext cx="6343719" cy="228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729263" y="951450"/>
            <a:ext cx="2416046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/>
              <a:t>파란색 네모 그리기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46666" y="4091624"/>
            <a:ext cx="6343719" cy="228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729263" y="3636305"/>
            <a:ext cx="2416046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/>
              <a:t>빨간색 네모 그리기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6855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BA0CA9A-93FF-44DE-AFBB-09F21E866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553" y="236745"/>
            <a:ext cx="6291943" cy="613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7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5197" y="417536"/>
            <a:ext cx="10515600" cy="4351338"/>
          </a:xfrm>
        </p:spPr>
        <p:txBody>
          <a:bodyPr/>
          <a:lstStyle/>
          <a:p>
            <a:r>
              <a:rPr lang="en-US" altLang="ko-KR" dirty="0" err="1"/>
              <a:t>dir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  <a:p>
            <a:pPr lvl="1"/>
            <a:r>
              <a:rPr lang="ko-KR" altLang="en-US" dirty="0"/>
              <a:t>모듈이 가진 클래스의 목록을 출력</a:t>
            </a:r>
          </a:p>
          <a:p>
            <a:pPr lvl="1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9914" y="3740029"/>
            <a:ext cx="95263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dir</a:t>
            </a:r>
            <a:r>
              <a:rPr lang="en-US" altLang="ko-KR" sz="2400" dirty="0"/>
              <a:t>() </a:t>
            </a:r>
            <a:r>
              <a:rPr lang="ko-KR" altLang="en-US" sz="2400" dirty="0"/>
              <a:t>함수는 </a:t>
            </a:r>
            <a:r>
              <a:rPr lang="en-US" altLang="ko-KR" sz="2400" dirty="0" err="1"/>
              <a:t>datetime</a:t>
            </a:r>
            <a:r>
              <a:rPr lang="en-US" altLang="ko-KR" sz="2400" dirty="0"/>
              <a:t> </a:t>
            </a:r>
            <a:r>
              <a:rPr lang="ko-KR" altLang="en-US" sz="2400" dirty="0"/>
              <a:t>오브젝트에서 </a:t>
            </a:r>
            <a:r>
              <a:rPr lang="ko-KR" altLang="en-US" sz="2400" dirty="0" err="1"/>
              <a:t>사용가능한</a:t>
            </a:r>
            <a:r>
              <a:rPr lang="ko-KR" altLang="en-US" sz="2400" dirty="0"/>
              <a:t> 속성을 반환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MAXYEAR</a:t>
            </a:r>
            <a:r>
              <a:rPr lang="ko-KR" altLang="en-US" sz="2400" dirty="0"/>
              <a:t>는 </a:t>
            </a:r>
            <a:r>
              <a:rPr lang="en-US" altLang="ko-KR" sz="2400" dirty="0" err="1"/>
              <a:t>datetime</a:t>
            </a:r>
            <a:r>
              <a:rPr lang="en-US" altLang="ko-KR" sz="2400" dirty="0"/>
              <a:t> </a:t>
            </a:r>
            <a:r>
              <a:rPr lang="ko-KR" altLang="en-US" sz="2400" dirty="0"/>
              <a:t>오브젝트가 표현 가능한 최대 년도로 </a:t>
            </a:r>
            <a:r>
              <a:rPr lang="en-US" altLang="ko-KR" sz="2400" dirty="0"/>
              <a:t>9999 </a:t>
            </a:r>
            <a:r>
              <a:rPr lang="ko-KR" altLang="en-US" sz="2400" dirty="0"/>
              <a:t>값을 가짐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MINYEAR</a:t>
            </a:r>
            <a:r>
              <a:rPr lang="ko-KR" altLang="en-US" sz="2400" dirty="0"/>
              <a:t>는 </a:t>
            </a:r>
            <a:r>
              <a:rPr lang="en-US" altLang="ko-KR" sz="2400" dirty="0"/>
              <a:t>1 </a:t>
            </a:r>
            <a:r>
              <a:rPr lang="ko-KR" altLang="en-US" sz="2400" dirty="0"/>
              <a:t>값을 가짐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date, </a:t>
            </a:r>
            <a:r>
              <a:rPr lang="en-US" altLang="ko-KR" sz="2400" dirty="0" err="1"/>
              <a:t>datetime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datetime_CAPI</a:t>
            </a:r>
            <a:r>
              <a:rPr lang="en-US" altLang="ko-KR" sz="2400" dirty="0"/>
              <a:t>, time, </a:t>
            </a:r>
            <a:r>
              <a:rPr lang="en-US" altLang="ko-KR" sz="2400" dirty="0" err="1"/>
              <a:t>timedelta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timezone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tzinfo</a:t>
            </a:r>
            <a:r>
              <a:rPr lang="ko-KR" altLang="en-US" sz="2400" dirty="0"/>
              <a:t>와 같은 클래스들은 날짜</a:t>
            </a:r>
            <a:r>
              <a:rPr lang="en-US" altLang="ko-KR" sz="2400" dirty="0"/>
              <a:t>, </a:t>
            </a:r>
            <a:r>
              <a:rPr lang="ko-KR" altLang="en-US" sz="2400" dirty="0"/>
              <a:t>시간</a:t>
            </a:r>
            <a:r>
              <a:rPr lang="en-US" altLang="ko-KR" sz="2400" dirty="0"/>
              <a:t>, </a:t>
            </a:r>
            <a:r>
              <a:rPr lang="ko-KR" altLang="en-US" sz="2400" dirty="0"/>
              <a:t>시간대</a:t>
            </a:r>
            <a:r>
              <a:rPr lang="en-US" altLang="ko-KR" sz="2400" dirty="0"/>
              <a:t>, </a:t>
            </a:r>
            <a:r>
              <a:rPr lang="ko-KR" altLang="en-US" sz="2400" dirty="0"/>
              <a:t>시간대 정보를 편리하게 이용할 수 있는 기능이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/>
          </a:p>
          <a:p>
            <a:endParaRPr lang="ko-KR" altLang="en-US" sz="24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689E4BBA-1C07-470A-A66A-E67D82A49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347359"/>
              </p:ext>
            </p:extLst>
          </p:nvPr>
        </p:nvGraphicFramePr>
        <p:xfrm>
          <a:off x="1371946" y="1600994"/>
          <a:ext cx="9182102" cy="1933131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31818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datetime </a:t>
                      </a:r>
                      <a:r>
                        <a:rPr lang="ko-KR" altLang="en-US" sz="1600" dirty="0"/>
                        <a:t>모듈의 속성과 클래스를 알아보는 </a:t>
                      </a:r>
                      <a:r>
                        <a:rPr lang="en-US" altLang="ko-KR" sz="1600" dirty="0" err="1"/>
                        <a:t>dir</a:t>
                      </a:r>
                      <a:r>
                        <a:rPr lang="en-US" altLang="ko-KR" sz="1600" dirty="0"/>
                        <a:t>() </a:t>
                      </a:r>
                      <a:r>
                        <a:rPr lang="ko-KR" altLang="en-US" sz="1600" dirty="0"/>
                        <a:t>함수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3240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(datetime)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['MAXYEAR', 'MINYEAR', '__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builtins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__', '__cached__', '__doc__', '__file__', '__loader__',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'__name__', '__package__', '__spec__', '_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divide_and_round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'date', 'datetime',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datetime_CAPI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'time',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timedelta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timezone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tzinfo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'])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84981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7.6.4. </a:t>
            </a:r>
            <a:r>
              <a:rPr lang="ko-KR" altLang="en-US" dirty="0"/>
              <a:t>고급 그리기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colors</a:t>
            </a:r>
            <a:r>
              <a:rPr lang="ko-KR" altLang="en-US" dirty="0"/>
              <a:t> 리스트 생성 후 </a:t>
            </a:r>
            <a:r>
              <a:rPr lang="en-US" altLang="ko-KR" dirty="0"/>
              <a:t>'red', 'green', 'blue', 'orange'</a:t>
            </a:r>
            <a:r>
              <a:rPr lang="ko-KR" altLang="en-US" dirty="0"/>
              <a:t>를 요소로 넣은 후 </a:t>
            </a:r>
            <a:r>
              <a:rPr lang="en-US" altLang="ko-KR" dirty="0" err="1"/>
              <a:t>pencolor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r>
              <a:rPr lang="ko-KR" altLang="en-US" dirty="0"/>
              <a:t> 사용하여 선의 색상을 변경</a:t>
            </a:r>
          </a:p>
          <a:p>
            <a:r>
              <a:rPr lang="ko-KR" altLang="en-US" dirty="0"/>
              <a:t>색상이 교대로 나타나도록 </a:t>
            </a:r>
            <a:r>
              <a:rPr lang="en-US" altLang="ko-KR" dirty="0"/>
              <a:t>colors[</a:t>
            </a:r>
            <a:r>
              <a:rPr lang="en-US" altLang="ko-KR" dirty="0" err="1"/>
              <a:t>i</a:t>
            </a:r>
            <a:r>
              <a:rPr lang="en-US" altLang="ko-KR" dirty="0"/>
              <a:t> % 4] </a:t>
            </a:r>
            <a:r>
              <a:rPr lang="ko-KR" altLang="en-US" dirty="0"/>
              <a:t>이용하여 인덱싱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56115" y="2929763"/>
            <a:ext cx="21332871" cy="635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2465" name="_x437587520" descr="EMB0000317c0b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348463"/>
            <a:ext cx="3391594" cy="320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8066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60DFE5F5-A771-407D-8C1F-2E8F9FDA2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87830"/>
              </p:ext>
            </p:extLst>
          </p:nvPr>
        </p:nvGraphicFramePr>
        <p:xfrm>
          <a:off x="848912" y="1047405"/>
          <a:ext cx="7274725" cy="4527505"/>
        </p:xfrm>
        <a:graphic>
          <a:graphicData uri="http://schemas.openxmlformats.org/drawingml/2006/table">
            <a:tbl>
              <a:tblPr/>
              <a:tblGrid>
                <a:gridCol w="7274725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3226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7-23 :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pencolor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메소드를 이용한 패턴 만들기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0351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9280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turtle_color_rects.py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359892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turtle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colors = ['red', 'green', 'blue', 'orange']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range(200):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t.pencolor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(colors[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% 4])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t.forward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t.left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(93)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t.done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en-US" altLang="ko-KR" sz="1600" kern="12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0148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8324" y="611966"/>
            <a:ext cx="10515600" cy="4351338"/>
          </a:xfrm>
        </p:spPr>
        <p:txBody>
          <a:bodyPr/>
          <a:lstStyle/>
          <a:p>
            <a:r>
              <a:rPr lang="ko-KR" altLang="en-US" dirty="0"/>
              <a:t>배경화면을 검은색으로 변경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943873"/>
              </p:ext>
            </p:extLst>
          </p:nvPr>
        </p:nvGraphicFramePr>
        <p:xfrm>
          <a:off x="788324" y="1235639"/>
          <a:ext cx="8191943" cy="425641"/>
        </p:xfrm>
        <a:graphic>
          <a:graphicData uri="http://schemas.openxmlformats.org/drawingml/2006/table">
            <a:tbl>
              <a:tblPr/>
              <a:tblGrid>
                <a:gridCol w="8191943">
                  <a:extLst>
                    <a:ext uri="{9D8B030D-6E8A-4147-A177-3AD203B41FA5}">
                      <a16:colId xmlns:a16="http://schemas.microsoft.com/office/drawing/2014/main" xmlns="" val="3636342751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t.bgcolor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("black")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9465887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90109" y="1666982"/>
            <a:ext cx="23668669" cy="560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4513" name="_x404889248" descr="EMB0000317c0b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324" y="2088241"/>
            <a:ext cx="3707476" cy="377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5719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연결되지 않은 </a:t>
            </a:r>
            <a:r>
              <a:rPr lang="en-US" altLang="ko-KR" dirty="0"/>
              <a:t>2</a:t>
            </a:r>
            <a:r>
              <a:rPr lang="ko-KR" altLang="en-US" dirty="0"/>
              <a:t>개의 선분 그리기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penup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펜을 들어서 이동</a:t>
            </a:r>
          </a:p>
          <a:p>
            <a:r>
              <a:rPr lang="en-US" altLang="ko-KR" dirty="0" err="1"/>
              <a:t>pendown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펜을 다운</a:t>
            </a:r>
          </a:p>
          <a:p>
            <a:r>
              <a:rPr lang="en-US" altLang="ko-KR" dirty="0" err="1"/>
              <a:t>goto</a:t>
            </a:r>
            <a:r>
              <a:rPr lang="en-US" altLang="ko-KR" dirty="0"/>
              <a:t>() </a:t>
            </a:r>
          </a:p>
          <a:p>
            <a:pPr lvl="1"/>
            <a:r>
              <a:rPr lang="ko-KR" altLang="en-US" dirty="0"/>
              <a:t>지정된 위치로 선을 그리며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커서를 이동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04534" y="1690688"/>
            <a:ext cx="23229991" cy="1029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6104534" y="2205252"/>
            <a:ext cx="4972305" cy="3166611"/>
            <a:chOff x="2987824" y="2348880"/>
            <a:chExt cx="4972305" cy="3166611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2814638"/>
              <a:ext cx="2175296" cy="2574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3"/>
            <p:cNvSpPr txBox="1"/>
            <p:nvPr/>
          </p:nvSpPr>
          <p:spPr>
            <a:xfrm>
              <a:off x="6012160" y="2780928"/>
              <a:ext cx="194796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① (80, 100)</a:t>
              </a:r>
              <a:r>
                <a:rPr lang="ko-KR" altLang="en-US" dirty="0"/>
                <a:t>까지 </a:t>
              </a:r>
              <a:endParaRPr lang="en-US" altLang="ko-KR" dirty="0"/>
            </a:p>
            <a:p>
              <a:r>
                <a:rPr lang="en-US" altLang="ko-KR" dirty="0"/>
                <a:t>    </a:t>
              </a:r>
              <a:r>
                <a:rPr lang="ko-KR" altLang="en-US" dirty="0"/>
                <a:t>선을 그린다</a:t>
              </a:r>
              <a:endParaRPr lang="en-US" altLang="ko-KR" dirty="0"/>
            </a:p>
            <a:p>
              <a:r>
                <a:rPr lang="ko-KR" altLang="ko-KR" dirty="0"/>
                <a:t>②</a:t>
              </a:r>
              <a:r>
                <a:rPr lang="en-US" altLang="ko-KR" dirty="0"/>
                <a:t> </a:t>
              </a:r>
              <a:r>
                <a:rPr lang="ko-KR" altLang="en-US" dirty="0"/>
                <a:t>펜을 든다</a:t>
              </a:r>
            </a:p>
          </p:txBody>
        </p:sp>
        <p:sp>
          <p:nvSpPr>
            <p:cNvPr id="9" name="자유형 8"/>
            <p:cNvSpPr/>
            <p:nvPr/>
          </p:nvSpPr>
          <p:spPr>
            <a:xfrm>
              <a:off x="4235116" y="2720204"/>
              <a:ext cx="1660358" cy="276748"/>
            </a:xfrm>
            <a:custGeom>
              <a:avLst/>
              <a:gdLst>
                <a:gd name="connsiteX0" fmla="*/ 1660358 w 1660358"/>
                <a:gd name="connsiteY0" fmla="*/ 529433 h 553496"/>
                <a:gd name="connsiteX1" fmla="*/ 866273 w 1660358"/>
                <a:gd name="connsiteY1" fmla="*/ 44 h 553496"/>
                <a:gd name="connsiteX2" fmla="*/ 0 w 1660358"/>
                <a:gd name="connsiteY2" fmla="*/ 553496 h 553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0358" h="553496">
                  <a:moveTo>
                    <a:pt x="1660358" y="529433"/>
                  </a:moveTo>
                  <a:cubicBezTo>
                    <a:pt x="1401678" y="262733"/>
                    <a:pt x="1142999" y="-3967"/>
                    <a:pt x="866273" y="44"/>
                  </a:cubicBezTo>
                  <a:cubicBezTo>
                    <a:pt x="589547" y="4054"/>
                    <a:pt x="294773" y="278775"/>
                    <a:pt x="0" y="553496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923928" y="2348880"/>
              <a:ext cx="1502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/>
                <a:t>③ 펜을 이동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87824" y="3131676"/>
              <a:ext cx="1502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/>
                <a:t>④ 펜을 내림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014539" y="4437112"/>
              <a:ext cx="16946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/>
                <a:t>⑤ </a:t>
              </a:r>
              <a:r>
                <a:rPr lang="en-US" altLang="ko-KR" dirty="0"/>
                <a:t>(80, 0)</a:t>
              </a:r>
              <a:r>
                <a:rPr lang="ko-KR" altLang="en-US" dirty="0"/>
                <a:t>까지</a:t>
              </a:r>
              <a:endParaRPr lang="en-US" altLang="ko-KR" dirty="0"/>
            </a:p>
            <a:p>
              <a:r>
                <a:rPr lang="en-US" altLang="ko-KR" dirty="0"/>
                <a:t>   </a:t>
              </a:r>
              <a:r>
                <a:rPr lang="ko-KR" altLang="en-US" dirty="0"/>
                <a:t>선을 그린다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567099" y="4869160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(0, 0) </a:t>
              </a:r>
            </a:p>
            <a:p>
              <a:r>
                <a:rPr lang="ko-KR" altLang="en-US" dirty="0"/>
                <a:t>시작위치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63937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F66ED1AF-2DB8-4E53-9A46-BC2E58AF0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333362"/>
              </p:ext>
            </p:extLst>
          </p:nvPr>
        </p:nvGraphicFramePr>
        <p:xfrm>
          <a:off x="330898" y="984739"/>
          <a:ext cx="7274725" cy="4480355"/>
        </p:xfrm>
        <a:graphic>
          <a:graphicData uri="http://schemas.openxmlformats.org/drawingml/2006/table">
            <a:tbl>
              <a:tblPr/>
              <a:tblGrid>
                <a:gridCol w="7274725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69276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7-24 :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goto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(),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penup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(),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pendown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0391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943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turtle_penup_pendown.py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361283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turtle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t.goto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(80, 100)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1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번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t.penup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2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번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t.goto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(0, 100) 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3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번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t.pendown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4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번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t.goto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(80, 0)  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5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번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t.done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en-US" altLang="ko-KR" sz="1600" kern="12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1024" y="1723657"/>
            <a:ext cx="52578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610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1698" y="512214"/>
            <a:ext cx="10515600" cy="4351338"/>
          </a:xfrm>
        </p:spPr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모듈을 이용하여 임의의 선분을 마음대로 그리기</a:t>
            </a:r>
            <a:endParaRPr lang="en-US" altLang="ko-KR" dirty="0"/>
          </a:p>
          <a:p>
            <a:r>
              <a:rPr lang="ko-KR" altLang="en-US" dirty="0"/>
              <a:t>스탬프 기능을 이용하여 </a:t>
            </a:r>
            <a:r>
              <a:rPr lang="ko-KR" altLang="en-US" dirty="0" err="1"/>
              <a:t>터틀</a:t>
            </a:r>
            <a:r>
              <a:rPr lang="ko-KR" altLang="en-US" dirty="0"/>
              <a:t> 커서가 지나간 곳에 자취 남기기</a:t>
            </a:r>
          </a:p>
          <a:p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0056DE4F-B0C1-46EE-885D-7BAD96D19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980221"/>
              </p:ext>
            </p:extLst>
          </p:nvPr>
        </p:nvGraphicFramePr>
        <p:xfrm>
          <a:off x="771698" y="1553346"/>
          <a:ext cx="7274725" cy="5046663"/>
        </p:xfrm>
        <a:graphic>
          <a:graphicData uri="http://schemas.openxmlformats.org/drawingml/2006/table">
            <a:tbl>
              <a:tblPr/>
              <a:tblGrid>
                <a:gridCol w="7274725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7-25 :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터틀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그래픽의 랜덤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플로팅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710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1926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turtle_random.py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turtle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random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rd</a:t>
                      </a: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t.shape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("circle")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 = 300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_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range(40):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x =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rd.randint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(-d, d)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y =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rd.randint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(-d, d)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t.goto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(x, y)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t.done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en-US" altLang="ko-KR" sz="1600" kern="12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1504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11629"/>
            <a:ext cx="10515600" cy="4351338"/>
          </a:xfrm>
        </p:spPr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 이용한 임의의 직선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57600" y="-92076"/>
            <a:ext cx="30632360" cy="703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8609" name="_x445180112" descr="EMB0000317c0b5d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1315334"/>
            <a:ext cx="4538088" cy="450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54600" y="1222200"/>
            <a:ext cx="6986208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800"/>
              <a:t>random </a:t>
            </a:r>
            <a:r>
              <a:rPr lang="ko-KR" altLang="en-US" sz="2800"/>
              <a:t>모듈을 사용하면 재미있는 패턴을</a:t>
            </a:r>
            <a:endParaRPr lang="en-US" altLang="ko-KR" sz="2800"/>
          </a:p>
          <a:p>
            <a:r>
              <a:rPr lang="ko-KR" altLang="en-US" sz="2800"/>
              <a:t>만들어 볼 수 있어요</a:t>
            </a:r>
            <a:r>
              <a:rPr lang="en-US" altLang="ko-KR" sz="2800"/>
              <a:t>.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89309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1822" y="332510"/>
            <a:ext cx="10515600" cy="5628323"/>
          </a:xfrm>
        </p:spPr>
        <p:txBody>
          <a:bodyPr/>
          <a:lstStyle/>
          <a:p>
            <a:r>
              <a:rPr lang="en-US" altLang="ko-KR" dirty="0"/>
              <a:t>(a) </a:t>
            </a:r>
            <a:r>
              <a:rPr lang="en-US" altLang="ko-KR" dirty="0" err="1"/>
              <a:t>t.stamp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en-US" altLang="ko-KR" dirty="0"/>
              <a:t>for </a:t>
            </a:r>
            <a:r>
              <a:rPr lang="ko-KR" altLang="en-US" dirty="0" err="1"/>
              <a:t>블럭의</a:t>
            </a:r>
            <a:r>
              <a:rPr lang="ko-KR" altLang="en-US" dirty="0"/>
              <a:t> 마지막에 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(b) </a:t>
            </a:r>
            <a:r>
              <a:rPr lang="en-US" altLang="ko-KR" dirty="0" err="1"/>
              <a:t>t.penup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사용하여 펜 그리기 기능을 사용하지 않을 경우 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799036"/>
              </p:ext>
            </p:extLst>
          </p:nvPr>
        </p:nvGraphicFramePr>
        <p:xfrm>
          <a:off x="1137608" y="996347"/>
          <a:ext cx="5328159" cy="1942973"/>
        </p:xfrm>
        <a:graphic>
          <a:graphicData uri="http://schemas.openxmlformats.org/drawingml/2006/table">
            <a:tbl>
              <a:tblPr/>
              <a:tblGrid>
                <a:gridCol w="5328159">
                  <a:extLst>
                    <a:ext uri="{9D8B030D-6E8A-4147-A177-3AD203B41FA5}">
                      <a16:colId xmlns:a16="http://schemas.microsoft.com/office/drawing/2014/main" xmlns="" val="3076702069"/>
                    </a:ext>
                  </a:extLst>
                </a:gridCol>
              </a:tblGrid>
              <a:tr h="97561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_ 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range(40):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x =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rd.randint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(-d, d)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y =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rd.randint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(-d, d)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t.goto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(x, y)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t.stamp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613913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583195"/>
              </p:ext>
            </p:extLst>
          </p:nvPr>
        </p:nvGraphicFramePr>
        <p:xfrm>
          <a:off x="1137609" y="4316500"/>
          <a:ext cx="5328158" cy="2333117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xmlns="" val="3120321911"/>
                    </a:ext>
                  </a:extLst>
                </a:gridCol>
              </a:tblGrid>
              <a:tr h="117881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t.penup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_ 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range(40):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x =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rd.randint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(-d, d)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y =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rd.randint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(-d, d)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t.goto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(x, y)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t.stamp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483479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7627" y="844061"/>
            <a:ext cx="2536501" cy="249848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7627" y="4098460"/>
            <a:ext cx="2481597" cy="23739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862458" y="471219"/>
            <a:ext cx="328166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직선을 그린 후 도장을 찍는다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7777854" y="3854093"/>
            <a:ext cx="37433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직선을 그리지 않고 도장만 찍는다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140754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478E8CA-CD86-4839-851C-DCBE37F0B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676" y="0"/>
            <a:ext cx="8149340" cy="44003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750F9BC-6D9C-475B-A4AE-DACEEE9033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676" y="2862942"/>
            <a:ext cx="8178289" cy="399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798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7.6.5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터틀</a:t>
            </a:r>
            <a:r>
              <a:rPr lang="ko-KR" altLang="en-US" dirty="0"/>
              <a:t> 그래픽 데모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ko-KR" altLang="en-US" dirty="0"/>
              <a:t>여러 가지 패턴이나 그래픽 사용자 인터페이스 프로그래밍을 익힐 수 있는 데모용 코드가 제공됨</a:t>
            </a:r>
          </a:p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Shell</a:t>
            </a:r>
            <a:r>
              <a:rPr lang="ko-KR" altLang="en-US" dirty="0"/>
              <a:t>의 메인 메뉴 중에서 </a:t>
            </a:r>
            <a:r>
              <a:rPr lang="en-US" altLang="ko-KR" dirty="0"/>
              <a:t>Help </a:t>
            </a:r>
            <a:r>
              <a:rPr lang="ko-KR" altLang="en-US" dirty="0"/>
              <a:t>메뉴에 있는 </a:t>
            </a:r>
            <a:r>
              <a:rPr lang="en-US" altLang="ko-KR" dirty="0"/>
              <a:t>Turtle Demo</a:t>
            </a:r>
            <a:r>
              <a:rPr lang="ko-KR" altLang="en-US" dirty="0"/>
              <a:t>를 선택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0657" name="_x438161624" descr="EMB0000317c0b6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589194"/>
            <a:ext cx="6168044" cy="306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419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replace()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datetime</a:t>
            </a:r>
            <a:r>
              <a:rPr lang="ko-KR" altLang="en-US" dirty="0"/>
              <a:t>에서 날짜나 시간 값을 변경하고 싶을 때 사용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4AFE427D-A04B-474B-9E03-55F117A12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004984"/>
              </p:ext>
            </p:extLst>
          </p:nvPr>
        </p:nvGraphicFramePr>
        <p:xfrm>
          <a:off x="838200" y="3126275"/>
          <a:ext cx="9182102" cy="1704382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31818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날짜 및 시간 변경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3240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start_time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datetime.datetime.now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start_time.replace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(month = 12, day = 25)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datetime.datetime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(2019, 12, 25, 7, 1, 25, 880317)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801350" y="3651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1590345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1574" y="711719"/>
            <a:ext cx="10515600" cy="4351338"/>
          </a:xfrm>
        </p:spPr>
        <p:txBody>
          <a:bodyPr/>
          <a:lstStyle/>
          <a:p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 err="1"/>
              <a:t>bytedesign</a:t>
            </a:r>
            <a:r>
              <a:rPr lang="en-US" altLang="ko-KR" dirty="0"/>
              <a:t> ,</a:t>
            </a:r>
            <a:r>
              <a:rPr lang="ko-KR" altLang="en-US" dirty="0"/>
              <a:t> </a:t>
            </a:r>
            <a:r>
              <a:rPr lang="en-US" altLang="ko-KR" dirty="0"/>
              <a:t>BYTE</a:t>
            </a:r>
            <a:r>
              <a:rPr lang="ko-KR" altLang="en-US" dirty="0"/>
              <a:t>라는 잡지책의 </a:t>
            </a:r>
            <a:r>
              <a:rPr lang="en-US" altLang="ko-KR" dirty="0"/>
              <a:t>Logo</a:t>
            </a:r>
            <a:r>
              <a:rPr lang="ko-KR" altLang="en-US" dirty="0"/>
              <a:t>를 이용한 문제 해결 </a:t>
            </a:r>
            <a:endParaRPr lang="en-US" altLang="ko-KR" dirty="0"/>
          </a:p>
          <a:p>
            <a:r>
              <a:rPr lang="en-US" altLang="ko-KR" dirty="0"/>
              <a:t>(b)</a:t>
            </a:r>
            <a:r>
              <a:rPr lang="ko-KR" altLang="en-US" dirty="0"/>
              <a:t> </a:t>
            </a:r>
            <a:r>
              <a:rPr lang="en-US" altLang="ko-KR" dirty="0" err="1"/>
              <a:t>colormixer</a:t>
            </a:r>
            <a:r>
              <a:rPr lang="en-US" altLang="ko-KR" dirty="0"/>
              <a:t> ,</a:t>
            </a:r>
            <a:r>
              <a:rPr lang="ko-KR" altLang="en-US" dirty="0"/>
              <a:t> 세 마리의 거북이 그림을 위 아래로 움직여서 바탕화면의 빨강</a:t>
            </a:r>
            <a:r>
              <a:rPr lang="en-US" altLang="ko-KR" dirty="0"/>
              <a:t>, </a:t>
            </a:r>
            <a:r>
              <a:rPr lang="ko-KR" altLang="en-US" dirty="0"/>
              <a:t>초록</a:t>
            </a:r>
            <a:r>
              <a:rPr lang="en-US" altLang="ko-KR" dirty="0"/>
              <a:t>, </a:t>
            </a:r>
            <a:r>
              <a:rPr lang="ko-KR" altLang="en-US" dirty="0"/>
              <a:t>파랑 색상의 배합을 조합할 수 있는 그래픽 기반 사용자 인터페이스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81" name="_x437584352" descr="EMB0000317c0b6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574" y="2612049"/>
            <a:ext cx="9082011" cy="370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9994" y="6155970"/>
            <a:ext cx="400705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turtle </a:t>
            </a:r>
            <a:r>
              <a:rPr lang="ko-KR" altLang="en-US"/>
              <a:t>모듈의 고급 예제를 볼 수 있음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7201092" y="5446595"/>
            <a:ext cx="79129" cy="709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5643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044CCDC-FC4E-4F6A-818A-567971B94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796" y="812187"/>
            <a:ext cx="7875942" cy="493798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8312" y="2864094"/>
            <a:ext cx="2552700" cy="1657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834496" y="5230820"/>
            <a:ext cx="4814138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turtle </a:t>
            </a:r>
            <a:r>
              <a:rPr lang="ko-KR" altLang="en-US" dirty="0">
                <a:solidFill>
                  <a:srgbClr val="FF0000"/>
                </a:solidFill>
              </a:rPr>
              <a:t>모듈의 </a:t>
            </a:r>
            <a:r>
              <a:rPr lang="en-US" altLang="ko-KR" dirty="0">
                <a:solidFill>
                  <a:srgbClr val="FF0000"/>
                </a:solidFill>
              </a:rPr>
              <a:t>Turtle() </a:t>
            </a:r>
            <a:r>
              <a:rPr lang="ko-KR" altLang="en-US" dirty="0">
                <a:solidFill>
                  <a:srgbClr val="FF0000"/>
                </a:solidFill>
              </a:rPr>
              <a:t>은 새로운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turtle </a:t>
            </a:r>
            <a:r>
              <a:rPr lang="ko-KR" altLang="en-US" dirty="0">
                <a:solidFill>
                  <a:srgbClr val="FF0000"/>
                </a:solidFill>
              </a:rPr>
              <a:t>객체를 만든다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이 </a:t>
            </a:r>
            <a:r>
              <a:rPr lang="ko-KR" altLang="en-US" dirty="0" err="1">
                <a:solidFill>
                  <a:srgbClr val="FF0000"/>
                </a:solidFill>
              </a:rPr>
              <a:t>생성자를</a:t>
            </a:r>
            <a:r>
              <a:rPr lang="ko-KR" altLang="en-US" dirty="0">
                <a:solidFill>
                  <a:srgbClr val="FF0000"/>
                </a:solidFill>
              </a:rPr>
              <a:t> 이용하여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객체를 </a:t>
            </a:r>
            <a:r>
              <a:rPr lang="ko-KR" altLang="en-US" dirty="0" err="1">
                <a:solidFill>
                  <a:srgbClr val="FF0000"/>
                </a:solidFill>
              </a:rPr>
              <a:t>여러개</a:t>
            </a:r>
            <a:r>
              <a:rPr lang="ko-KR" altLang="en-US" dirty="0">
                <a:solidFill>
                  <a:srgbClr val="FF0000"/>
                </a:solidFill>
              </a:rPr>
              <a:t> 그릴 수 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연습 문제 참고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9240717" y="4521445"/>
            <a:ext cx="79129" cy="709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9695470" y="1876626"/>
            <a:ext cx="1117074" cy="1276639"/>
            <a:chOff x="9620054" y="1923761"/>
            <a:chExt cx="1117074" cy="1276639"/>
          </a:xfrm>
        </p:grpSpPr>
        <p:cxnSp>
          <p:nvCxnSpPr>
            <p:cNvPr id="4" name="직선 화살표 연결선 3"/>
            <p:cNvCxnSpPr/>
            <p:nvPr/>
          </p:nvCxnSpPr>
          <p:spPr>
            <a:xfrm>
              <a:off x="10077254" y="2366128"/>
              <a:ext cx="174577" cy="83427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9620054" y="1923761"/>
              <a:ext cx="1117074" cy="46191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t1 </a:t>
              </a:r>
              <a:r>
                <a:rPr lang="ko-KR" altLang="en-US" dirty="0"/>
                <a:t>객체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002854" y="1821792"/>
            <a:ext cx="1162637" cy="1241919"/>
            <a:chOff x="9620053" y="1923761"/>
            <a:chExt cx="1162637" cy="1241919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10077254" y="2366128"/>
              <a:ext cx="58771" cy="7995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9620053" y="1923761"/>
              <a:ext cx="1162637" cy="46191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t2 </a:t>
              </a:r>
              <a:r>
                <a:rPr lang="ko-KR" altLang="en-US" dirty="0"/>
                <a:t>객체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08193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557" y="432286"/>
            <a:ext cx="6416820" cy="60954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86201" y="5702161"/>
            <a:ext cx="513153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Turtle </a:t>
            </a:r>
            <a:r>
              <a:rPr lang="ko-KR" altLang="en-US" dirty="0">
                <a:solidFill>
                  <a:srgbClr val="FF0000"/>
                </a:solidFill>
              </a:rPr>
              <a:t>객체를 여러 개 만들어서 </a:t>
            </a:r>
            <a:r>
              <a:rPr lang="en-US" altLang="ko-KR" dirty="0">
                <a:solidFill>
                  <a:srgbClr val="FF0000"/>
                </a:solidFill>
              </a:rPr>
              <a:t>stamp</a:t>
            </a:r>
            <a:r>
              <a:rPr lang="ko-KR" altLang="en-US" dirty="0">
                <a:solidFill>
                  <a:srgbClr val="FF0000"/>
                </a:solidFill>
              </a:rPr>
              <a:t>해 보세요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29340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7.7 sys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인터프리터가 제공하는 변수들과 함수들을 직접 제어할 수 있게 해 주는 모듈</a:t>
            </a:r>
            <a:endParaRPr lang="en-US" altLang="ko-KR" dirty="0"/>
          </a:p>
          <a:p>
            <a:r>
              <a:rPr lang="en-US" altLang="ko-KR" dirty="0"/>
              <a:t>prefix </a:t>
            </a:r>
            <a:r>
              <a:rPr lang="ko-KR" altLang="en-US" dirty="0"/>
              <a:t>속성은 </a:t>
            </a:r>
            <a:r>
              <a:rPr lang="ko-KR" altLang="en-US" dirty="0" err="1"/>
              <a:t>파이썬이</a:t>
            </a:r>
            <a:r>
              <a:rPr lang="ko-KR" altLang="en-US" dirty="0"/>
              <a:t> 설치된 경로를 알려줌</a:t>
            </a:r>
          </a:p>
          <a:p>
            <a:r>
              <a:rPr lang="en-US" altLang="ko-KR" dirty="0"/>
              <a:t>version </a:t>
            </a:r>
            <a:r>
              <a:rPr lang="ko-KR" altLang="en-US" dirty="0"/>
              <a:t>속성은 </a:t>
            </a:r>
            <a:r>
              <a:rPr lang="ko-KR" altLang="en-US" dirty="0" err="1"/>
              <a:t>파이썬</a:t>
            </a:r>
            <a:r>
              <a:rPr lang="ko-KR" altLang="en-US" dirty="0"/>
              <a:t> 인터프리터의 버전을 알려줌</a:t>
            </a:r>
            <a:endParaRPr lang="en-US" altLang="ko-KR" dirty="0"/>
          </a:p>
          <a:p>
            <a:r>
              <a:rPr lang="en-US" altLang="ko-KR" dirty="0"/>
              <a:t>copyright </a:t>
            </a:r>
            <a:r>
              <a:rPr lang="ko-KR" altLang="en-US" dirty="0"/>
              <a:t>속성은 </a:t>
            </a:r>
            <a:r>
              <a:rPr lang="ko-KR" altLang="en-US" dirty="0" err="1"/>
              <a:t>파이썬의</a:t>
            </a:r>
            <a:r>
              <a:rPr lang="ko-KR" altLang="en-US" dirty="0"/>
              <a:t> 저작권에 관련된 내용을 포함</a:t>
            </a:r>
          </a:p>
        </p:txBody>
      </p:sp>
    </p:spTree>
    <p:extLst>
      <p:ext uri="{BB962C8B-B14F-4D97-AF65-F5344CB8AC3E}">
        <p14:creationId xmlns:p14="http://schemas.microsoft.com/office/powerpoint/2010/main" val="26571476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F997EE8A-8C04-4329-9364-2431442ED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658887"/>
              </p:ext>
            </p:extLst>
          </p:nvPr>
        </p:nvGraphicFramePr>
        <p:xfrm>
          <a:off x="690919" y="1305528"/>
          <a:ext cx="10391061" cy="4276090"/>
        </p:xfrm>
        <a:graphic>
          <a:graphicData uri="http://schemas.openxmlformats.org/drawingml/2006/table">
            <a:tbl>
              <a:tblPr/>
              <a:tblGrid>
                <a:gridCol w="10391061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214801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sys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모듈을 이용한 경로 확인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8893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sys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sys.prefix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'C:\\Users\\USER\\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AppData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\\Local\\Programs\\Python\\Python37'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sys.version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'3.7.3 (v3.7.3:ef4ec6ed12, Mar 25 2019, 22:22:05) [MSC v.1916 64 bit (AMD64)]'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sys.copyright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'Copyright (c) 2001-2019 Python Software Foundation.\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nAll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Rights Reserved.\n\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nCopyright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(c) 2000 BeOpen.com.\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nAll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Rights Reserved.\n\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nCopyright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(c) 1995-2001 Corporation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National Research Initiatives.\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nAll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Rights Reserved.\n\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nCopyright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(c) 1991-1995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Stichting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Mathematisch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Centrum, Amsterdam.\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nAll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Rights Reserved.'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4367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8FFF4DD6-3169-4477-9DEC-D38150850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378039"/>
              </p:ext>
            </p:extLst>
          </p:nvPr>
        </p:nvGraphicFramePr>
        <p:xfrm>
          <a:off x="772724" y="1750179"/>
          <a:ext cx="8798702" cy="2578397"/>
        </p:xfrm>
        <a:graphic>
          <a:graphicData uri="http://schemas.openxmlformats.org/drawingml/2006/table">
            <a:tbl>
              <a:tblPr/>
              <a:tblGrid>
                <a:gridCol w="87987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50096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sys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모듈을 이용한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파이썬 경로</a:t>
                      </a:r>
                      <a:r>
                        <a:rPr lang="en-US" altLang="ko-KR" sz="1600" kern="0" spc="0" baseline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kern="0" spc="0" baseline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정보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283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sys.path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['', 'C:\\Users\\USER\\</a:t>
                      </a:r>
                      <a:r>
                        <a:rPr lang="en-US" altLang="ko-KR" sz="14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AppData</a:t>
                      </a: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\\Local\\Programs\\Python\\Python37\\Lib\\</a:t>
                      </a:r>
                      <a:r>
                        <a:rPr lang="en-US" altLang="ko-KR" sz="14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idlelib</a:t>
                      </a: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'C:\\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Users\\USER\\</a:t>
                      </a:r>
                      <a:r>
                        <a:rPr lang="en-US" altLang="ko-KR" sz="14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AppData</a:t>
                      </a: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\\Local\\Programs\\Python\\Python37\\python37.zip', 'C:\\Users\\USER\\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AppData</a:t>
                      </a: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\\Local\\Programs\\Python\\Python37\\DLLs', 'C:\\Users\\USER\\</a:t>
                      </a:r>
                      <a:r>
                        <a:rPr lang="en-US" altLang="ko-KR" sz="14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AppData</a:t>
                      </a: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\\Local\\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Programs\\Python\\Python37\\lib\\site-packages']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20395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sys </a:t>
            </a:r>
            <a:r>
              <a:rPr lang="ko-KR" altLang="en-US"/>
              <a:t>모듈내의 속성들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9256" y="1387379"/>
            <a:ext cx="8198644" cy="522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9327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7.8 </a:t>
            </a:r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그래픽 사용자 인터페이스</a:t>
            </a:r>
            <a:r>
              <a:rPr lang="en-US" altLang="ko-KR" sz="2000" b="1" dirty="0">
                <a:solidFill>
                  <a:schemeClr val="accent5"/>
                </a:solidFill>
              </a:rPr>
              <a:t>Graphical User </a:t>
            </a:r>
            <a:r>
              <a:rPr lang="en-US" altLang="ko-KR" sz="2000" b="1" dirty="0" err="1">
                <a:solidFill>
                  <a:schemeClr val="accent5"/>
                </a:solidFill>
              </a:rPr>
              <a:t>Interface:GUI</a:t>
            </a:r>
            <a:endParaRPr lang="en-US" altLang="ko-KR" sz="2000" b="1" dirty="0">
              <a:solidFill>
                <a:schemeClr val="accent5"/>
              </a:solidFill>
            </a:endParaRPr>
          </a:p>
          <a:p>
            <a:pPr lvl="1"/>
            <a:r>
              <a:rPr lang="ko-KR" altLang="en-US"/>
              <a:t>컴퓨터와 같은 전자기기의 디스플레이 장치에 </a:t>
            </a:r>
            <a:r>
              <a:rPr lang="ko-KR" altLang="en-US" dirty="0"/>
              <a:t>시각적인 아이콘과 이미지로 </a:t>
            </a:r>
            <a:r>
              <a:rPr lang="ko-KR" altLang="en-US"/>
              <a:t>정보를 표시하며</a:t>
            </a:r>
            <a:r>
              <a:rPr lang="en-US" altLang="ko-KR"/>
              <a:t>, </a:t>
            </a:r>
            <a:r>
              <a:rPr lang="ko-KR" altLang="en-US"/>
              <a:t>마우스나 </a:t>
            </a:r>
            <a:r>
              <a:rPr lang="ko-KR" altLang="en-US" dirty="0"/>
              <a:t>터치패드와 같은 기기를 이용하여 사용자가 조작할 수 </a:t>
            </a:r>
            <a:r>
              <a:rPr lang="ko-KR" altLang="en-US"/>
              <a:t>있는 인터페이스를 말함</a:t>
            </a:r>
            <a:endParaRPr lang="ko-KR" altLang="en-US" dirty="0"/>
          </a:p>
          <a:p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endParaRPr lang="en-US" altLang="ko-KR" dirty="0"/>
          </a:p>
          <a:p>
            <a:pPr lvl="1"/>
            <a:r>
              <a:rPr lang="ko-KR" altLang="en-US" dirty="0"/>
              <a:t>그래픽 기반의 사용자 인터페이스 프로그램을 개발하는데 </a:t>
            </a:r>
            <a:r>
              <a:rPr lang="ko-KR" altLang="en-US"/>
              <a:t>사용되는 모듈</a:t>
            </a:r>
            <a:endParaRPr lang="en-US" altLang="ko-KR"/>
          </a:p>
          <a:p>
            <a:pPr lvl="1"/>
            <a:r>
              <a:rPr lang="ko-KR" altLang="en-US"/>
              <a:t>티</a:t>
            </a:r>
            <a:r>
              <a:rPr lang="en-US" altLang="ko-KR"/>
              <a:t>-</a:t>
            </a:r>
            <a:r>
              <a:rPr lang="ko-KR" altLang="en-US"/>
              <a:t>케이</a:t>
            </a:r>
            <a:r>
              <a:rPr lang="en-US" altLang="ko-KR"/>
              <a:t>-</a:t>
            </a:r>
            <a:r>
              <a:rPr lang="ko-KR" altLang="en-US"/>
              <a:t>인터라고 읽는다</a:t>
            </a:r>
            <a:r>
              <a:rPr lang="en-US" altLang="ko-KR"/>
              <a:t>. Tk</a:t>
            </a:r>
            <a:r>
              <a:rPr lang="ko-KR" altLang="en-US"/>
              <a:t>라는 </a:t>
            </a:r>
            <a:r>
              <a:rPr lang="en-US" altLang="ko-KR"/>
              <a:t>GUI </a:t>
            </a:r>
            <a:r>
              <a:rPr lang="ko-KR" altLang="en-US"/>
              <a:t>도구를 기반으로 작성되었다</a:t>
            </a:r>
            <a:endParaRPr lang="ko-KR" altLang="en-US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38200" y="224444"/>
            <a:ext cx="1705495" cy="3408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심화학습</a:t>
            </a:r>
          </a:p>
        </p:txBody>
      </p:sp>
    </p:spTree>
    <p:extLst>
      <p:ext uri="{BB962C8B-B14F-4D97-AF65-F5344CB8AC3E}">
        <p14:creationId xmlns:p14="http://schemas.microsoft.com/office/powerpoint/2010/main" val="311860252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21326" y="4281922"/>
            <a:ext cx="21535845" cy="9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5778" name="_x438854072" descr="EMB0000317c0b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5495" y="2424175"/>
            <a:ext cx="2557350" cy="114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AAEB732B-9EED-43BE-B571-2D4C44949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260059"/>
              </p:ext>
            </p:extLst>
          </p:nvPr>
        </p:nvGraphicFramePr>
        <p:xfrm>
          <a:off x="708692" y="959225"/>
          <a:ext cx="7274725" cy="3914127"/>
        </p:xfrm>
        <a:graphic>
          <a:graphicData uri="http://schemas.openxmlformats.org/drawingml/2006/table">
            <a:tbl>
              <a:tblPr/>
              <a:tblGrid>
                <a:gridCol w="7274725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30304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7-26 :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Tkinter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이용한 간단한 실습 코드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094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154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tkinter_hello.py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95885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from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tkinter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import *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tkinter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모듈내의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모든 클래스와 함수를 가져옴</a:t>
                      </a:r>
                      <a:endParaRPr lang="en-US" altLang="ko-KR" sz="16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window =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Tk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# </a:t>
                      </a:r>
                      <a:r>
                        <a:rPr lang="en-US" altLang="ko-KR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tkinter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모듈내의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Tk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라는 </a:t>
                      </a:r>
                      <a:r>
                        <a:rPr lang="ko-KR" altLang="en-US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윈도창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객체를 생성</a:t>
                      </a: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label = Label(window, text = '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헬로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파이썬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레이블 객체를 생성</a:t>
                      </a: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label.pack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컨테이너에 모듈을 위치시킴</a:t>
                      </a:r>
                      <a:endParaRPr lang="en-US" altLang="ko-KR" sz="16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window.mainloop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en-US" altLang="ko-KR" sz="1600" kern="12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229361" y="759170"/>
            <a:ext cx="3454792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/>
              <a:t>레이블 객체를 놓을 수 있는 </a:t>
            </a:r>
            <a:endParaRPr lang="en-US" altLang="ko-KR" sz="2000" b="1"/>
          </a:p>
          <a:p>
            <a:r>
              <a:rPr lang="ko-KR" altLang="en-US" sz="2000" b="1"/>
              <a:t>그릇 </a:t>
            </a:r>
            <a:r>
              <a:rPr lang="en-US" altLang="ko-KR" sz="2000" b="1"/>
              <a:t>: </a:t>
            </a:r>
            <a:r>
              <a:rPr lang="ko-KR" altLang="en-US" sz="2000" b="1"/>
              <a:t>컨테이너라고 함</a:t>
            </a:r>
            <a:endParaRPr lang="ko-KR" altLang="en-US" sz="2000" b="1" dirty="0"/>
          </a:p>
        </p:txBody>
      </p:sp>
      <p:cxnSp>
        <p:nvCxnSpPr>
          <p:cNvPr id="3" name="직선 화살표 연결선 2"/>
          <p:cNvCxnSpPr>
            <a:stCxn id="6" idx="2"/>
          </p:cNvCxnSpPr>
          <p:nvPr/>
        </p:nvCxnSpPr>
        <p:spPr>
          <a:xfrm flipH="1">
            <a:off x="9666514" y="1467056"/>
            <a:ext cx="290243" cy="9571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0044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8" y="578715"/>
            <a:ext cx="10766197" cy="6279285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 err="1"/>
              <a:t>tkinter</a:t>
            </a:r>
            <a:r>
              <a:rPr lang="ko-KR" altLang="en-US" dirty="0"/>
              <a:t>라는 </a:t>
            </a:r>
            <a:r>
              <a:rPr lang="ko-KR" altLang="en-US" dirty="0" err="1"/>
              <a:t>모듈내에</a:t>
            </a:r>
            <a:r>
              <a:rPr lang="ko-KR" altLang="en-US" dirty="0"/>
              <a:t> 정의된 모든 클래스와 함수</a:t>
            </a:r>
            <a:r>
              <a:rPr lang="en-US" altLang="ko-KR" dirty="0"/>
              <a:t>, </a:t>
            </a:r>
            <a:r>
              <a:rPr lang="ko-KR" altLang="en-US" dirty="0"/>
              <a:t>상수를 이 코드 안으로 가져오는 역할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en-US" altLang="ko-KR" dirty="0" err="1"/>
              <a:t>Tk</a:t>
            </a:r>
            <a:r>
              <a:rPr lang="ko-KR" altLang="en-US" dirty="0"/>
              <a:t>라는 윈도우 객체를 생성</a:t>
            </a:r>
            <a:r>
              <a:rPr lang="en-US" altLang="ko-KR" dirty="0"/>
              <a:t>(</a:t>
            </a:r>
            <a:r>
              <a:rPr lang="ko-KR" altLang="en-US" dirty="0"/>
              <a:t>다른 </a:t>
            </a:r>
            <a:r>
              <a:rPr lang="en-US" altLang="ko-KR" dirty="0"/>
              <a:t>GUI </a:t>
            </a:r>
            <a:r>
              <a:rPr lang="ko-KR" altLang="en-US" dirty="0"/>
              <a:t>요소를 포함하는 컨테이너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b="1" dirty="0"/>
              <a:t>위젯</a:t>
            </a:r>
            <a:r>
              <a:rPr lang="en-US" altLang="ko-KR" sz="2000" b="1" dirty="0">
                <a:solidFill>
                  <a:schemeClr val="accent5"/>
                </a:solidFill>
              </a:rPr>
              <a:t>widget</a:t>
            </a:r>
          </a:p>
          <a:p>
            <a:pPr lvl="1"/>
            <a:r>
              <a:rPr lang="ko-KR" altLang="en-US" dirty="0"/>
              <a:t>미리 만들어진 제어 가능한 요소로 레이블</a:t>
            </a:r>
            <a:r>
              <a:rPr lang="en-US" altLang="ko-KR" dirty="0"/>
              <a:t>, </a:t>
            </a:r>
            <a:r>
              <a:rPr lang="ko-KR" altLang="en-US" dirty="0"/>
              <a:t>버튼</a:t>
            </a:r>
            <a:r>
              <a:rPr lang="en-US" altLang="ko-KR" dirty="0"/>
              <a:t>, </a:t>
            </a:r>
            <a:r>
              <a:rPr lang="ko-KR" altLang="en-US" dirty="0"/>
              <a:t>체크박스 등</a:t>
            </a:r>
            <a:endParaRPr lang="en-US" altLang="ko-KR" b="1" dirty="0"/>
          </a:p>
          <a:p>
            <a:r>
              <a:rPr lang="ko-KR" altLang="en-US" b="1" dirty="0"/>
              <a:t>부모 컨테이너</a:t>
            </a:r>
            <a:r>
              <a:rPr lang="en-US" altLang="ko-KR" sz="2000" b="1" dirty="0">
                <a:solidFill>
                  <a:schemeClr val="accent5"/>
                </a:solidFill>
              </a:rPr>
              <a:t>parent </a:t>
            </a:r>
            <a:r>
              <a:rPr lang="en-US" altLang="ko-KR" sz="2000" b="1" dirty="0" err="1">
                <a:solidFill>
                  <a:schemeClr val="accent5"/>
                </a:solidFill>
              </a:rPr>
              <a:t>containter</a:t>
            </a:r>
            <a:endParaRPr lang="en-US" altLang="ko-KR" sz="2000" dirty="0">
              <a:solidFill>
                <a:schemeClr val="accent5"/>
              </a:solidFill>
            </a:endParaRPr>
          </a:p>
          <a:p>
            <a:pPr lvl="1"/>
            <a:r>
              <a:rPr lang="ko-KR" altLang="en-US" dirty="0"/>
              <a:t>위젯 생성시의 첫 번째 인자</a:t>
            </a:r>
            <a:endParaRPr lang="en-US" altLang="ko-KR" dirty="0"/>
          </a:p>
          <a:p>
            <a:pPr lvl="1"/>
            <a:r>
              <a:rPr lang="ko-KR" altLang="en-US" dirty="0"/>
              <a:t>이 레이블이 표시되는 윈도우나 캔버스가 됨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771034"/>
              </p:ext>
            </p:extLst>
          </p:nvPr>
        </p:nvGraphicFramePr>
        <p:xfrm>
          <a:off x="838199" y="456412"/>
          <a:ext cx="10232570" cy="574365"/>
        </p:xfrm>
        <a:graphic>
          <a:graphicData uri="http://schemas.openxmlformats.org/drawingml/2006/table">
            <a:tbl>
              <a:tblPr/>
              <a:tblGrid>
                <a:gridCol w="10232570">
                  <a:extLst>
                    <a:ext uri="{9D8B030D-6E8A-4147-A177-3AD203B41FA5}">
                      <a16:colId xmlns:a16="http://schemas.microsoft.com/office/drawing/2014/main" xmlns="" val="764918947"/>
                    </a:ext>
                  </a:extLst>
                </a:gridCol>
              </a:tblGrid>
              <a:tr h="5743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1C3D6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from </a:t>
                      </a:r>
                      <a:r>
                        <a:rPr lang="en-US" sz="1800" b="1" kern="0" dirty="0" err="1">
                          <a:solidFill>
                            <a:srgbClr val="1C3D6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tkinter</a:t>
                      </a:r>
                      <a:r>
                        <a:rPr lang="en-US" sz="1800" b="1" kern="0" dirty="0">
                          <a:solidFill>
                            <a:srgbClr val="1C3D6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import *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4263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314283"/>
              </p:ext>
            </p:extLst>
          </p:nvPr>
        </p:nvGraphicFramePr>
        <p:xfrm>
          <a:off x="838199" y="2383548"/>
          <a:ext cx="10232570" cy="548640"/>
        </p:xfrm>
        <a:graphic>
          <a:graphicData uri="http://schemas.openxmlformats.org/drawingml/2006/table">
            <a:tbl>
              <a:tblPr/>
              <a:tblGrid>
                <a:gridCol w="10232570">
                  <a:extLst>
                    <a:ext uri="{9D8B030D-6E8A-4147-A177-3AD203B41FA5}">
                      <a16:colId xmlns:a16="http://schemas.microsoft.com/office/drawing/2014/main" xmlns="" val="316479044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1C3D6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window = Tk()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6718198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172582"/>
              </p:ext>
            </p:extLst>
          </p:nvPr>
        </p:nvGraphicFramePr>
        <p:xfrm>
          <a:off x="838199" y="3718357"/>
          <a:ext cx="10232573" cy="425768"/>
        </p:xfrm>
        <a:graphic>
          <a:graphicData uri="http://schemas.openxmlformats.org/drawingml/2006/table">
            <a:tbl>
              <a:tblPr/>
              <a:tblGrid>
                <a:gridCol w="10232573">
                  <a:extLst>
                    <a:ext uri="{9D8B030D-6E8A-4147-A177-3AD203B41FA5}">
                      <a16:colId xmlns:a16="http://schemas.microsoft.com/office/drawing/2014/main" xmlns="" val="72133382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1C3D6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label = Label(window, text='</a:t>
                      </a:r>
                      <a:r>
                        <a:rPr lang="ko-KR" altLang="en-US" sz="1800" b="1" kern="0" dirty="0" err="1">
                          <a:solidFill>
                            <a:srgbClr val="1C3D6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헬로</a:t>
                      </a:r>
                      <a:r>
                        <a:rPr lang="ko-KR" altLang="en-US" sz="1800" b="1" kern="0" dirty="0">
                          <a:solidFill>
                            <a:srgbClr val="1C3D6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r>
                        <a:rPr lang="ko-KR" altLang="en-US" sz="1800" b="1" kern="0" dirty="0" err="1">
                          <a:solidFill>
                            <a:srgbClr val="1C3D6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파이썬</a:t>
                      </a:r>
                      <a:r>
                        <a:rPr lang="en-US" altLang="ko-KR" sz="1800" b="1" kern="0" dirty="0">
                          <a:solidFill>
                            <a:srgbClr val="1C3D6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')</a:t>
                      </a:r>
                      <a:endParaRPr lang="ko-KR" altLang="en-US" sz="1800" b="1" kern="0" dirty="0">
                        <a:solidFill>
                          <a:srgbClr val="1C3D62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4514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12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4949" y="462337"/>
            <a:ext cx="10515600" cy="4351338"/>
          </a:xfrm>
        </p:spPr>
        <p:txBody>
          <a:bodyPr/>
          <a:lstStyle/>
          <a:p>
            <a:r>
              <a:rPr lang="ko-KR" altLang="en-US" dirty="0"/>
              <a:t>매번 </a:t>
            </a:r>
            <a:r>
              <a:rPr lang="ko-KR" altLang="en-US" dirty="0">
                <a:solidFill>
                  <a:schemeClr val="accent5"/>
                </a:solidFill>
              </a:rPr>
              <a:t>“</a:t>
            </a:r>
            <a:r>
              <a:rPr lang="en-US" altLang="ko-KR" dirty="0">
                <a:solidFill>
                  <a:schemeClr val="accent5"/>
                </a:solidFill>
              </a:rPr>
              <a:t>[</a:t>
            </a:r>
            <a:r>
              <a:rPr lang="ko-KR" altLang="en-US" dirty="0">
                <a:solidFill>
                  <a:schemeClr val="accent5"/>
                </a:solidFill>
              </a:rPr>
              <a:t>모듈 이름</a:t>
            </a:r>
            <a:r>
              <a:rPr lang="en-US" altLang="ko-KR" dirty="0">
                <a:solidFill>
                  <a:schemeClr val="accent5"/>
                </a:solidFill>
              </a:rPr>
              <a:t>].[</a:t>
            </a:r>
            <a:r>
              <a:rPr lang="ko-KR" altLang="en-US" dirty="0">
                <a:solidFill>
                  <a:schemeClr val="accent5"/>
                </a:solidFill>
              </a:rPr>
              <a:t>클래스 이름</a:t>
            </a:r>
            <a:r>
              <a:rPr lang="en-US" altLang="ko-KR" dirty="0">
                <a:solidFill>
                  <a:schemeClr val="accent5"/>
                </a:solidFill>
              </a:rPr>
              <a:t>].[</a:t>
            </a:r>
            <a:r>
              <a:rPr lang="ko-KR" altLang="en-US" dirty="0" err="1">
                <a:solidFill>
                  <a:schemeClr val="accent5"/>
                </a:solidFill>
              </a:rPr>
              <a:t>메소드이름</a:t>
            </a:r>
            <a:r>
              <a:rPr lang="en-US" altLang="ko-KR" dirty="0">
                <a:solidFill>
                  <a:schemeClr val="accent5"/>
                </a:solidFill>
              </a:rPr>
              <a:t>]()”</a:t>
            </a:r>
            <a:r>
              <a:rPr lang="ko-KR" altLang="en-US" dirty="0"/>
              <a:t>을 점 연산자로 구분해서 적는 것은 매우 번거로움</a:t>
            </a:r>
          </a:p>
          <a:p>
            <a:endParaRPr lang="en-US" altLang="ko-KR" dirty="0"/>
          </a:p>
          <a:p>
            <a:r>
              <a:rPr lang="en-US" altLang="ko-KR" dirty="0"/>
              <a:t>as </a:t>
            </a:r>
            <a:r>
              <a:rPr lang="ko-KR" altLang="en-US" dirty="0"/>
              <a:t>구문을 사용하여 모듈 이름 </a:t>
            </a:r>
            <a:r>
              <a:rPr lang="en-US" altLang="ko-KR" dirty="0" err="1"/>
              <a:t>datetime</a:t>
            </a:r>
            <a:r>
              <a:rPr lang="ko-KR" altLang="en-US" dirty="0"/>
              <a:t>을 별칭인 </a:t>
            </a:r>
            <a:r>
              <a:rPr lang="en-US" altLang="ko-KR" dirty="0" err="1"/>
              <a:t>dt</a:t>
            </a:r>
            <a:r>
              <a:rPr lang="ko-KR" altLang="en-US" dirty="0"/>
              <a:t>로 간단하게 줄일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0DC8FA6C-8FE7-490F-9476-7CE00C2EA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86602"/>
              </p:ext>
            </p:extLst>
          </p:nvPr>
        </p:nvGraphicFramePr>
        <p:xfrm>
          <a:off x="804949" y="4008137"/>
          <a:ext cx="9182102" cy="1933131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31818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현재 날짜 및 시간 변경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3240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datetime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dt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start_time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dt.datetime.now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start_time.replace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(month = 12, day = 25)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datetime.datetime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(2019, 12, 25, 7, 1, 25, 880317)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sp>
        <p:nvSpPr>
          <p:cNvPr id="7" name="직사각형 32">
            <a:extLst>
              <a:ext uri="{FF2B5EF4-FFF2-40B4-BE49-F238E27FC236}">
                <a16:creationId xmlns:a16="http://schemas.microsoft.com/office/drawing/2014/main" xmlns="" id="{97FD637D-13D5-4361-BE7E-12CEF0AFCBFA}"/>
              </a:ext>
            </a:extLst>
          </p:cNvPr>
          <p:cNvSpPr/>
          <p:nvPr/>
        </p:nvSpPr>
        <p:spPr>
          <a:xfrm>
            <a:off x="804949" y="3017716"/>
            <a:ext cx="9182102" cy="541867"/>
          </a:xfrm>
          <a:prstGeom prst="roundRect">
            <a:avLst>
              <a:gd name="adj" fmla="val 2291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A8C9369-A4DC-4FF3-B033-35482F0E5774}"/>
              </a:ext>
            </a:extLst>
          </p:cNvPr>
          <p:cNvSpPr/>
          <p:nvPr/>
        </p:nvSpPr>
        <p:spPr>
          <a:xfrm>
            <a:off x="925993" y="3017716"/>
            <a:ext cx="8721249" cy="483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b="1" kern="0" dirty="0">
                <a:solidFill>
                  <a:srgbClr val="1C3D6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 [</a:t>
            </a:r>
            <a:r>
              <a:rPr lang="ko-KR" altLang="en-US" b="1" kern="0" dirty="0">
                <a:solidFill>
                  <a:srgbClr val="1C3D6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모듈 이름</a:t>
            </a:r>
            <a:r>
              <a:rPr lang="en-US" altLang="ko-KR" b="1" kern="0" dirty="0">
                <a:solidFill>
                  <a:srgbClr val="1C3D6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as [</a:t>
            </a:r>
            <a:r>
              <a:rPr lang="ko-KR" altLang="en-US" b="1" kern="0" dirty="0">
                <a:solidFill>
                  <a:srgbClr val="1C3D6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모듈의 별칭</a:t>
            </a:r>
            <a:r>
              <a:rPr lang="en-US" altLang="ko-KR" b="1" kern="0" dirty="0">
                <a:solidFill>
                  <a:srgbClr val="1C3D6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endParaRPr lang="ko-KR" altLang="en-US" kern="0" dirty="0">
              <a:solidFill>
                <a:srgbClr val="000000"/>
              </a:solidFill>
              <a:latin typeface="한컴바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8929" y="4967098"/>
            <a:ext cx="3623108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/>
              <a:t>이 결과는 컴퓨터의 실행시간에 따라 </a:t>
            </a:r>
            <a:endParaRPr lang="en-US" altLang="ko-KR" sz="1600"/>
          </a:p>
          <a:p>
            <a:r>
              <a:rPr lang="ko-KR" altLang="en-US" sz="1600"/>
              <a:t>매번 달라질 수 있음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5429638" y="5228531"/>
            <a:ext cx="669291" cy="4639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91097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8447" y="1030777"/>
            <a:ext cx="10515600" cy="3799523"/>
          </a:xfrm>
        </p:spPr>
        <p:txBody>
          <a:bodyPr>
            <a:normAutofit/>
          </a:bodyPr>
          <a:lstStyle/>
          <a:p>
            <a:r>
              <a:rPr lang="en-US" altLang="ko-KR" dirty="0"/>
              <a:t>pack()</a:t>
            </a:r>
          </a:p>
          <a:p>
            <a:pPr lvl="1"/>
            <a:r>
              <a:rPr lang="ko-KR" altLang="en-US" dirty="0"/>
              <a:t>컨테이너에 레이블을 위치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  <a:p>
            <a:r>
              <a:rPr lang="ko-KR" altLang="en-US" b="1" dirty="0"/>
              <a:t>이벤트 루프</a:t>
            </a:r>
            <a:r>
              <a:rPr lang="en-US" altLang="ko-KR" sz="2000" b="1" dirty="0">
                <a:solidFill>
                  <a:schemeClr val="accent5"/>
                </a:solidFill>
              </a:rPr>
              <a:t>event loop</a:t>
            </a:r>
            <a:r>
              <a:rPr lang="ko-KR" altLang="en-US" dirty="0"/>
              <a:t>를 생성</a:t>
            </a:r>
          </a:p>
          <a:p>
            <a:r>
              <a:rPr lang="ko-KR" altLang="en-US" b="1" dirty="0"/>
              <a:t>이벤트</a:t>
            </a:r>
            <a:r>
              <a:rPr lang="en-US" altLang="ko-KR" sz="2000" b="1" dirty="0">
                <a:solidFill>
                  <a:schemeClr val="accent5"/>
                </a:solidFill>
              </a:rPr>
              <a:t>event</a:t>
            </a:r>
            <a:r>
              <a:rPr lang="ko-KR" altLang="en-US" dirty="0"/>
              <a:t>란 사용자가 마우스를 이동해서 버튼이나 체크 상자를 클릭하거나 키보드에 입력을 하는 행위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346939"/>
              </p:ext>
            </p:extLst>
          </p:nvPr>
        </p:nvGraphicFramePr>
        <p:xfrm>
          <a:off x="738446" y="478963"/>
          <a:ext cx="10515599" cy="425768"/>
        </p:xfrm>
        <a:graphic>
          <a:graphicData uri="http://schemas.openxmlformats.org/drawingml/2006/table">
            <a:tbl>
              <a:tblPr/>
              <a:tblGrid>
                <a:gridCol w="10515599">
                  <a:extLst>
                    <a:ext uri="{9D8B030D-6E8A-4147-A177-3AD203B41FA5}">
                      <a16:colId xmlns:a16="http://schemas.microsoft.com/office/drawing/2014/main" xmlns="" val="2290239882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1C3D6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</a:t>
                      </a:r>
                      <a:r>
                        <a:rPr lang="en-US" sz="1800" b="1" kern="0" dirty="0" err="1">
                          <a:solidFill>
                            <a:srgbClr val="1C3D6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label.pack</a:t>
                      </a:r>
                      <a:r>
                        <a:rPr lang="en-US" sz="1800" b="1" kern="0" dirty="0">
                          <a:solidFill>
                            <a:srgbClr val="1C3D6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0070926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953039"/>
              </p:ext>
            </p:extLst>
          </p:nvPr>
        </p:nvGraphicFramePr>
        <p:xfrm>
          <a:off x="738447" y="2177935"/>
          <a:ext cx="10515598" cy="463732"/>
        </p:xfrm>
        <a:graphic>
          <a:graphicData uri="http://schemas.openxmlformats.org/drawingml/2006/table">
            <a:tbl>
              <a:tblPr/>
              <a:tblGrid>
                <a:gridCol w="10515598">
                  <a:extLst>
                    <a:ext uri="{9D8B030D-6E8A-4147-A177-3AD203B41FA5}">
                      <a16:colId xmlns:a16="http://schemas.microsoft.com/office/drawing/2014/main" xmlns="" val="2013650637"/>
                    </a:ext>
                  </a:extLst>
                </a:gridCol>
              </a:tblGrid>
              <a:tr h="463732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1C3D6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</a:t>
                      </a:r>
                      <a:r>
                        <a:rPr lang="en-US" sz="1800" b="1" kern="0" dirty="0" err="1">
                          <a:solidFill>
                            <a:srgbClr val="1C3D6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window.mainloop</a:t>
                      </a:r>
                      <a:r>
                        <a:rPr lang="en-US" sz="1800" b="1" kern="0" dirty="0">
                          <a:solidFill>
                            <a:srgbClr val="1C3D6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7382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75742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7.8.1 </a:t>
            </a:r>
            <a:r>
              <a:rPr lang="ko-KR" altLang="en-US" dirty="0"/>
              <a:t>버튼과 이벤트 처리</a:t>
            </a:r>
          </a:p>
        </p:txBody>
      </p:sp>
      <p:sp>
        <p:nvSpPr>
          <p:cNvPr id="5" name="내용 개체 틀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버튼과 레이블을 가지고 버튼을 클릭할 때마다 서로 다른 레이블을 표시하는 프로그램을 만들어 보기</a:t>
            </a:r>
          </a:p>
          <a:p>
            <a:endParaRPr lang="ko-KR" altLang="en-US" dirty="0"/>
          </a:p>
        </p:txBody>
      </p:sp>
      <p:pic>
        <p:nvPicPr>
          <p:cNvPr id="4" name="_x445180112" descr="EMB0000317c0b9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8135" y="3256319"/>
            <a:ext cx="3897845" cy="213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_x438162704" descr="EMB0000317c0b9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8135" y="3256319"/>
            <a:ext cx="3897845" cy="213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50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C13DCE61-4709-47C1-894C-8FF2E84AF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460022"/>
              </p:ext>
            </p:extLst>
          </p:nvPr>
        </p:nvGraphicFramePr>
        <p:xfrm>
          <a:off x="1054553" y="135984"/>
          <a:ext cx="10082893" cy="6680626"/>
        </p:xfrm>
        <a:graphic>
          <a:graphicData uri="http://schemas.openxmlformats.org/drawingml/2006/table">
            <a:tbl>
              <a:tblPr/>
              <a:tblGrid>
                <a:gridCol w="10082893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4478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7-27 :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Tkinter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이용한 간단한 실습 코드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9535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906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tkinter_change_label.py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56197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from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tkinter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import *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change_label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label.cget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("text") == '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헬로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파이썬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label.config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(text = '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안녕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파이썬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label.config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bg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'cyan')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else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label.config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(text = '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헬로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파이썬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label.config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bg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'yellow')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window = Tk()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label = Label(window, text = '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헬로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파이썬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bg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'yellow')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label.pack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btn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Button(window, text = '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클릭하면 문자가 변경됨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fg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'blue',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command =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change_label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btn.pack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window.mainloop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95638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97775"/>
            <a:ext cx="10515600" cy="5279188"/>
          </a:xfrm>
        </p:spPr>
        <p:txBody>
          <a:bodyPr/>
          <a:lstStyle/>
          <a:p>
            <a:r>
              <a:rPr lang="ko-KR" altLang="en-US" dirty="0"/>
              <a:t>‘클릭하면 문자가 변경됨’ 버튼 </a:t>
            </a:r>
            <a:r>
              <a:rPr lang="ko-KR" altLang="en-US" dirty="0" err="1"/>
              <a:t>클릭시</a:t>
            </a:r>
            <a:r>
              <a:rPr lang="ko-KR" altLang="en-US" dirty="0"/>
              <a:t> 화면상의 레이블 텍스트와 배경 색상이 변경됨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04262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9873" name="_x445180112" descr="EMB0000317c0b9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2435225"/>
            <a:ext cx="3897845" cy="213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56662" y="1978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9875" name="_x438162704" descr="EMB0000317c0b9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8759" y="2435225"/>
            <a:ext cx="3897845" cy="213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6552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7.8.2 </a:t>
            </a:r>
            <a:r>
              <a:rPr lang="ko-KR" altLang="en-US" dirty="0"/>
              <a:t>엔트리 객체를 이용한 사용자 입력 받기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엔트리 객체는 사용자의 키보드 입력을 문자열로 받을 때에 유용하다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엔트리 객체를 생성하는 것은 레이블이나 버튼을 생성하는 것과 유사하다</a:t>
            </a:r>
            <a:endParaRPr lang="en-US" altLang="ko-KR" dirty="0"/>
          </a:p>
          <a:p>
            <a:r>
              <a:rPr lang="ko-KR" altLang="en-US" dirty="0"/>
              <a:t>아래와 같은 방식으로 엔트리 객체를 생성하면 윈도의 하위 노드로 엔트리가 생성되며</a:t>
            </a:r>
            <a:r>
              <a:rPr lang="en-US" altLang="ko-KR" dirty="0"/>
              <a:t>, </a:t>
            </a:r>
            <a:r>
              <a:rPr lang="ko-KR" altLang="en-US" dirty="0"/>
              <a:t>폭은 </a:t>
            </a:r>
            <a:r>
              <a:rPr lang="en-US" altLang="ko-KR" dirty="0"/>
              <a:t>50</a:t>
            </a:r>
            <a:r>
              <a:rPr lang="ko-KR" altLang="en-US" dirty="0"/>
              <a:t>이 된다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BECED4E4-65D3-4B12-ADC4-A67B4B4F7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632021"/>
              </p:ext>
            </p:extLst>
          </p:nvPr>
        </p:nvGraphicFramePr>
        <p:xfrm>
          <a:off x="838202" y="5002777"/>
          <a:ext cx="10515598" cy="463732"/>
        </p:xfrm>
        <a:graphic>
          <a:graphicData uri="http://schemas.openxmlformats.org/drawingml/2006/table">
            <a:tbl>
              <a:tblPr/>
              <a:tblGrid>
                <a:gridCol w="10515598">
                  <a:extLst>
                    <a:ext uri="{9D8B030D-6E8A-4147-A177-3AD203B41FA5}">
                      <a16:colId xmlns:a16="http://schemas.microsoft.com/office/drawing/2014/main" xmlns="" val="2013650637"/>
                    </a:ext>
                  </a:extLst>
                </a:gridCol>
              </a:tblGrid>
              <a:tr h="463732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1C3D6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</a:t>
                      </a:r>
                      <a:r>
                        <a:rPr lang="en-US" sz="1800" b="1" kern="0" dirty="0" err="1">
                          <a:solidFill>
                            <a:srgbClr val="1C3D6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input_entry</a:t>
                      </a:r>
                      <a:r>
                        <a:rPr lang="en-US" sz="1800" b="1" kern="0" dirty="0">
                          <a:solidFill>
                            <a:srgbClr val="1C3D6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Entry(window, width=50)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7382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76746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8E1B55E-730B-442F-8DCC-34618D745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7397" y="0"/>
            <a:ext cx="6277656" cy="682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8762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C13DCE61-4709-47C1-894C-8FF2E84AF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603948"/>
              </p:ext>
            </p:extLst>
          </p:nvPr>
        </p:nvGraphicFramePr>
        <p:xfrm>
          <a:off x="1054553" y="135984"/>
          <a:ext cx="10082893" cy="6607239"/>
        </p:xfrm>
        <a:graphic>
          <a:graphicData uri="http://schemas.openxmlformats.org/drawingml/2006/table">
            <a:tbl>
              <a:tblPr/>
              <a:tblGrid>
                <a:gridCol w="10082893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13129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7-28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체질량지수를 계산하기 위해 필요한 인터페이스 요소를 배치하는 코드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9535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58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bmi_input_interface.py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56197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from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tkinter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import *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window = Tk()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label = Label(window, text='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체중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(kg)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과 키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(cm)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차례로 입력하세요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label.pack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weight = Entry(window, width = 50)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weight.pack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height = Entry(window, width = 50)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height.pack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button = Button(window, text = 'BMI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계산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button.pack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 = Label(window, text='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당신의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체질량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지수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(BMI)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는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result.pack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window.mainloop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1811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C13DCE61-4709-47C1-894C-8FF2E84AF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592320"/>
              </p:ext>
            </p:extLst>
          </p:nvPr>
        </p:nvGraphicFramePr>
        <p:xfrm>
          <a:off x="221796" y="175857"/>
          <a:ext cx="6951887" cy="6618161"/>
        </p:xfrm>
        <a:graphic>
          <a:graphicData uri="http://schemas.openxmlformats.org/drawingml/2006/table">
            <a:tbl>
              <a:tblPr/>
              <a:tblGrid>
                <a:gridCol w="6951887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13129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7-29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체질량지수를 계산기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9535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58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bmi_calculator.py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56197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from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tkinter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import *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 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bmi_compute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():                        </a:t>
                      </a:r>
                      <a:r>
                        <a:rPr lang="en-US" altLang="ko-KR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2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체질량</a:t>
                      </a:r>
                      <a:r>
                        <a:rPr lang="ko-KR" altLang="en-US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계산 함수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 = float(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weight.get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())               </a:t>
                      </a:r>
                      <a:r>
                        <a:rPr lang="en-US" altLang="ko-KR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입력된 체중 값을 실수로 변환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h = float(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height.get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())/100.0         </a:t>
                      </a:r>
                      <a:r>
                        <a:rPr lang="en-US" altLang="ko-KR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cm</a:t>
                      </a:r>
                      <a:r>
                        <a:rPr lang="ko-KR" altLang="en-US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로 입력된 키를 </a:t>
                      </a:r>
                      <a:r>
                        <a:rPr lang="en-US" altLang="ko-KR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 </a:t>
                      </a:r>
                      <a:r>
                        <a:rPr lang="ko-KR" altLang="en-US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단위 환산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bmi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w/(h*h)                         </a:t>
                      </a:r>
                      <a:r>
                        <a:rPr lang="en-US" altLang="ko-KR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2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체질량</a:t>
                      </a:r>
                      <a:r>
                        <a:rPr lang="ko-KR" altLang="en-US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값을 계산함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aseline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answer = '</a:t>
                      </a:r>
                      <a:r>
                        <a:rPr lang="ko-KR" altLang="en-US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당신의 </a:t>
                      </a:r>
                      <a:r>
                        <a:rPr lang="ko-KR" altLang="en-US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체질량</a:t>
                      </a:r>
                      <a:r>
                        <a:rPr lang="ko-KR" altLang="en-US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지수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(BMI)</a:t>
                      </a:r>
                      <a:r>
                        <a:rPr lang="ko-KR" altLang="en-US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는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{:4.2f}'.format(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bmi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aseline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result.config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(text=answer)            </a:t>
                      </a:r>
                      <a:r>
                        <a:rPr lang="en-US" altLang="ko-KR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2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체질량</a:t>
                      </a:r>
                      <a:r>
                        <a:rPr lang="ko-KR" altLang="en-US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값을 </a:t>
                      </a:r>
                      <a:r>
                        <a:rPr lang="en-US" altLang="ko-KR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 </a:t>
                      </a:r>
                      <a:r>
                        <a:rPr lang="ko-KR" altLang="en-US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레이블에 적용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window = Tk()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label = Label(window, text='</a:t>
                      </a:r>
                      <a:r>
                        <a:rPr lang="ko-KR" altLang="en-US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체중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(kg)</a:t>
                      </a:r>
                      <a:r>
                        <a:rPr lang="ko-KR" altLang="en-US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과 키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(cm)</a:t>
                      </a:r>
                      <a:r>
                        <a:rPr lang="ko-KR" altLang="en-US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차례로 입력하세요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label.pack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weight = Entry(window, width = 50)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weight.pack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height = Entry(window, width = 50)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height.pack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button = Button(window, text = 'BMI </a:t>
                      </a:r>
                      <a:r>
                        <a:rPr lang="ko-KR" altLang="en-US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계산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command=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bmi_compute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button.pack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result = Label(window, text='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당신의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체질량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지수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(BMI)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는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 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result.pack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window.mainloop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ED0E2AC-4EDC-406E-8B98-6EBD582DD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7621" y="2224454"/>
            <a:ext cx="5415403" cy="218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294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7.8.3</a:t>
            </a:r>
            <a:r>
              <a:rPr lang="ko-KR" altLang="en-US" dirty="0"/>
              <a:t> 계산기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 계산기는 두수를 입력하는 엔트리 박스와 레이블</a:t>
            </a:r>
            <a:r>
              <a:rPr lang="en-US" altLang="ko-KR" dirty="0"/>
              <a:t>, </a:t>
            </a:r>
            <a:r>
              <a:rPr lang="ko-KR" altLang="en-US" dirty="0"/>
              <a:t>그리고 덧셈</a:t>
            </a:r>
            <a:r>
              <a:rPr lang="en-US" altLang="ko-KR"/>
              <a:t>, </a:t>
            </a:r>
            <a:r>
              <a:rPr lang="ko-KR" altLang="en-US"/>
              <a:t>뺄셈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, </a:t>
            </a:r>
            <a:r>
              <a:rPr lang="ko-KR" altLang="en-US" dirty="0"/>
              <a:t>나눗셈 연산을 처리하는 </a:t>
            </a:r>
            <a:r>
              <a:rPr lang="en-US" altLang="ko-KR" dirty="0"/>
              <a:t>4</a:t>
            </a:r>
            <a:r>
              <a:rPr lang="ko-KR" altLang="en-US" dirty="0"/>
              <a:t>개의 버튼 그리고 결과를 출력하는 부분으로 구성할 예정이다</a:t>
            </a:r>
          </a:p>
        </p:txBody>
      </p:sp>
    </p:spTree>
    <p:extLst>
      <p:ext uri="{BB962C8B-B14F-4D97-AF65-F5344CB8AC3E}">
        <p14:creationId xmlns:p14="http://schemas.microsoft.com/office/powerpoint/2010/main" val="395433446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257" y="512536"/>
            <a:ext cx="10515600" cy="4351338"/>
          </a:xfrm>
        </p:spPr>
        <p:txBody>
          <a:bodyPr/>
          <a:lstStyle/>
          <a:p>
            <a:r>
              <a:rPr lang="ko-KR" altLang="en-US" dirty="0"/>
              <a:t>인터페이스 배치를 위해 각 인터페이스 요소를 격자로 구분하여 배열한다면 다음과 같이 표현할 수 있다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+ </a:t>
            </a:r>
            <a:r>
              <a:rPr lang="ko-KR" altLang="en-US" dirty="0"/>
              <a:t>버튼의 위치를 예를 들어보면 </a:t>
            </a:r>
            <a:r>
              <a:rPr lang="en-US" altLang="ko-KR" dirty="0"/>
              <a:t>row = 1, column = 2 </a:t>
            </a:r>
            <a:r>
              <a:rPr lang="ko-KR" altLang="en-US" dirty="0"/>
              <a:t>라고 표현할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AE10FF8-B2DA-43CF-8884-47D836D91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257" y="2003651"/>
            <a:ext cx="8686750" cy="449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45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20007</TotalTime>
  <Words>6190</Words>
  <Application>Microsoft Office PowerPoint</Application>
  <PresentationFormat>와이드스크린</PresentationFormat>
  <Paragraphs>1002</Paragraphs>
  <Slides>105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105</vt:i4>
      </vt:variant>
    </vt:vector>
  </HeadingPairs>
  <TitlesOfParts>
    <vt:vector size="111" baseType="lpstr">
      <vt:lpstr>맑은 고딕</vt:lpstr>
      <vt:lpstr>Arial</vt:lpstr>
      <vt:lpstr>한컴바탕</vt:lpstr>
      <vt:lpstr>D2Coding</vt:lpstr>
      <vt:lpstr>함초롬바탕</vt:lpstr>
      <vt:lpstr>Office 테마</vt:lpstr>
      <vt:lpstr>PowerPoint 프레젠테이션</vt:lpstr>
      <vt:lpstr>PowerPoint 프레젠테이션</vt:lpstr>
      <vt:lpstr>7.1 모듈의 정의와 import 문법</vt:lpstr>
      <vt:lpstr>PowerPoint 프레젠테이션</vt:lpstr>
      <vt:lpstr>7.2 날짜와 시간 모듈 datetime</vt:lpstr>
      <vt:lpstr>PowerPoint 프레젠테이션</vt:lpstr>
      <vt:lpstr>PowerPoint 프레젠테이션</vt:lpstr>
      <vt:lpstr>replace() 메소드</vt:lpstr>
      <vt:lpstr>PowerPoint 프레젠테이션</vt:lpstr>
      <vt:lpstr>import ~ as</vt:lpstr>
      <vt:lpstr>from ~ import ~ 구문</vt:lpstr>
      <vt:lpstr>PowerPoint 프레젠테이션</vt:lpstr>
      <vt:lpstr>7.2.1 남은 시간 구하기</vt:lpstr>
      <vt:lpstr>PowerPoint 프레젠테이션</vt:lpstr>
      <vt:lpstr>7.2.2 100일 뒤 날짜 구하기</vt:lpstr>
      <vt:lpstr>PowerPoint 프레젠테이션</vt:lpstr>
      <vt:lpstr>PowerPoint 프레젠테이션</vt:lpstr>
      <vt:lpstr> 7.3 time 모듈 </vt:lpstr>
      <vt:lpstr>PowerPoint 프레젠테이션</vt:lpstr>
      <vt:lpstr>PowerPoint 프레젠테이션</vt:lpstr>
      <vt:lpstr>PowerPoint 프레젠테이션</vt:lpstr>
      <vt:lpstr>7.4 수학 관련 모듈 math</vt:lpstr>
      <vt:lpstr>PowerPoint 프레젠테이션</vt:lpstr>
      <vt:lpstr>PowerPoint 프레젠테이션</vt:lpstr>
      <vt:lpstr>sin(90) 값이 1이 아닌 이유</vt:lpstr>
      <vt:lpstr>PowerPoint 프레젠테이션</vt:lpstr>
      <vt:lpstr>PowerPoint 프레젠테이션</vt:lpstr>
      <vt:lpstr> 7.5 랜덤 모듈 random </vt:lpstr>
      <vt:lpstr>PowerPoint 프레젠테이션</vt:lpstr>
      <vt:lpstr>PowerPoint 프레젠테이션</vt:lpstr>
      <vt:lpstr>PowerPoint 프레젠테이션</vt:lpstr>
      <vt:lpstr>PowerPoint 프레젠테이션</vt:lpstr>
      <vt:lpstr>7.5.1 의사 랜덤과 시드번호</vt:lpstr>
      <vt:lpstr>PowerPoint 프레젠테이션</vt:lpstr>
      <vt:lpstr>PowerPoint 프레젠테이션</vt:lpstr>
      <vt:lpstr>PowerPoint 프레젠테이션</vt:lpstr>
      <vt:lpstr>7.5.2 로또 번호 만들기</vt:lpstr>
      <vt:lpstr>PowerPoint 프레젠테이션</vt:lpstr>
      <vt:lpstr>PowerPoint 프레젠테이션</vt:lpstr>
      <vt:lpstr>7.6 그림 그리기 모듈 turtle</vt:lpstr>
      <vt:lpstr>7.6.1 터틀 초기화와 모양 바꾸기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그림을 그리기 위해 필요한 메소드</vt:lpstr>
      <vt:lpstr>PowerPoint 프레젠테이션</vt:lpstr>
      <vt:lpstr>7.6.2. 터틀 그래픽을 이용한 간단한 그림 그리기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여러 개의 크기가 다른 원 그려보기</vt:lpstr>
      <vt:lpstr>7.6.3. 터틀 그래픽을 이용한 색칠</vt:lpstr>
      <vt:lpstr>PowerPoint 프레젠테이션</vt:lpstr>
      <vt:lpstr>PowerPoint 프레젠테이션</vt:lpstr>
      <vt:lpstr>PowerPoint 프레젠테이션</vt:lpstr>
      <vt:lpstr>7.6.4. 고급 그리기 기술</vt:lpstr>
      <vt:lpstr>PowerPoint 프레젠테이션</vt:lpstr>
      <vt:lpstr>PowerPoint 프레젠테이션</vt:lpstr>
      <vt:lpstr>연결되지 않은 2개의 선분 그리기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7.6.5 파이썬 터틀 그래픽 데모</vt:lpstr>
      <vt:lpstr>PowerPoint 프레젠테이션</vt:lpstr>
      <vt:lpstr>PowerPoint 프레젠테이션</vt:lpstr>
      <vt:lpstr>PowerPoint 프레젠테이션</vt:lpstr>
      <vt:lpstr>7.7 sys 모듈</vt:lpstr>
      <vt:lpstr>PowerPoint 프레젠테이션</vt:lpstr>
      <vt:lpstr>PowerPoint 프레젠테이션</vt:lpstr>
      <vt:lpstr>sys 모듈내의 속성들</vt:lpstr>
      <vt:lpstr>7.8 Tkinter 모듈</vt:lpstr>
      <vt:lpstr>PowerPoint 프레젠테이션</vt:lpstr>
      <vt:lpstr>PowerPoint 프레젠테이션</vt:lpstr>
      <vt:lpstr>PowerPoint 프레젠테이션</vt:lpstr>
      <vt:lpstr>7.8.1 버튼과 이벤트 처리</vt:lpstr>
      <vt:lpstr>PowerPoint 프레젠테이션</vt:lpstr>
      <vt:lpstr>PowerPoint 프레젠테이션</vt:lpstr>
      <vt:lpstr>7.8.2 엔트리 객체를 이용한 사용자 입력 받기</vt:lpstr>
      <vt:lpstr>PowerPoint 프레젠테이션</vt:lpstr>
      <vt:lpstr>PowerPoint 프레젠테이션</vt:lpstr>
      <vt:lpstr>PowerPoint 프레젠테이션</vt:lpstr>
      <vt:lpstr>7.8.3 계산기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간단한 사칙연산 계산기의 구현 결과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쫄깃한 파이썬</dc:title>
  <dc:creator>dongupak</dc:creator>
  <cp:lastModifiedBy>Acorn</cp:lastModifiedBy>
  <cp:revision>200</cp:revision>
  <dcterms:created xsi:type="dcterms:W3CDTF">2019-07-01T11:22:40Z</dcterms:created>
  <dcterms:modified xsi:type="dcterms:W3CDTF">2024-05-10T02:06:04Z</dcterms:modified>
</cp:coreProperties>
</file>