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21" r:id="rId3"/>
    <p:sldId id="260" r:id="rId4"/>
    <p:sldId id="258" r:id="rId5"/>
    <p:sldId id="335" r:id="rId6"/>
    <p:sldId id="322" r:id="rId7"/>
    <p:sldId id="265" r:id="rId8"/>
    <p:sldId id="323" r:id="rId9"/>
    <p:sldId id="318" r:id="rId10"/>
    <p:sldId id="264" r:id="rId11"/>
    <p:sldId id="262" r:id="rId12"/>
    <p:sldId id="324" r:id="rId13"/>
    <p:sldId id="266" r:id="rId14"/>
    <p:sldId id="272" r:id="rId15"/>
    <p:sldId id="325" r:id="rId16"/>
    <p:sldId id="268" r:id="rId17"/>
    <p:sldId id="269" r:id="rId18"/>
    <p:sldId id="319" r:id="rId19"/>
    <p:sldId id="270" r:id="rId20"/>
    <p:sldId id="271" r:id="rId21"/>
    <p:sldId id="275" r:id="rId22"/>
    <p:sldId id="336" r:id="rId23"/>
    <p:sldId id="276" r:id="rId24"/>
    <p:sldId id="326" r:id="rId25"/>
    <p:sldId id="273" r:id="rId26"/>
    <p:sldId id="279" r:id="rId27"/>
    <p:sldId id="277" r:id="rId28"/>
    <p:sldId id="327" r:id="rId29"/>
    <p:sldId id="274" r:id="rId30"/>
    <p:sldId id="278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3" r:id="rId43"/>
    <p:sldId id="291" r:id="rId44"/>
    <p:sldId id="292" r:id="rId45"/>
    <p:sldId id="328" r:id="rId46"/>
    <p:sldId id="329" r:id="rId47"/>
    <p:sldId id="298" r:id="rId48"/>
    <p:sldId id="294" r:id="rId49"/>
    <p:sldId id="295" r:id="rId50"/>
    <p:sldId id="330" r:id="rId51"/>
    <p:sldId id="296" r:id="rId52"/>
    <p:sldId id="297" r:id="rId53"/>
    <p:sldId id="33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9" r:id="rId63"/>
    <p:sldId id="307" r:id="rId64"/>
    <p:sldId id="308" r:id="rId65"/>
    <p:sldId id="311" r:id="rId66"/>
    <p:sldId id="310" r:id="rId67"/>
    <p:sldId id="339" r:id="rId68"/>
    <p:sldId id="332" r:id="rId69"/>
    <p:sldId id="312" r:id="rId70"/>
    <p:sldId id="313" r:id="rId71"/>
    <p:sldId id="314" r:id="rId72"/>
    <p:sldId id="315" r:id="rId73"/>
    <p:sldId id="316" r:id="rId74"/>
    <p:sldId id="317" r:id="rId75"/>
    <p:sldId id="320" r:id="rId76"/>
    <p:sldId id="340" r:id="rId77"/>
    <p:sldId id="333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5EDB215B-7E32-4474-A9A6-5BDD7FA4E25A}"/>
    <pc:docChg chg="modSld">
      <pc:chgData name="안혜강" userId="98b22b6e-56f4-4429-b5e0-faac91709a9d" providerId="ADAL" clId="{5EDB215B-7E32-4474-A9A6-5BDD7FA4E25A}" dt="2021-02-26T05:53:56.484" v="66" actId="113"/>
      <pc:docMkLst>
        <pc:docMk/>
      </pc:docMkLst>
      <pc:sldChg chg="modSp">
        <pc:chgData name="안혜강" userId="98b22b6e-56f4-4429-b5e0-faac91709a9d" providerId="ADAL" clId="{5EDB215B-7E32-4474-A9A6-5BDD7FA4E25A}" dt="2021-02-26T05:49:51.550" v="11" actId="113"/>
        <pc:sldMkLst>
          <pc:docMk/>
          <pc:sldMk cId="2399168452" sldId="262"/>
        </pc:sldMkLst>
        <pc:graphicFrameChg chg="modGraphic">
          <ac:chgData name="안혜강" userId="98b22b6e-56f4-4429-b5e0-faac91709a9d" providerId="ADAL" clId="{5EDB215B-7E32-4474-A9A6-5BDD7FA4E25A}" dt="2021-02-26T05:49:51.550" v="11" actId="113"/>
          <ac:graphicFrameMkLst>
            <pc:docMk/>
            <pc:sldMk cId="2399168452" sldId="262"/>
            <ac:graphicFrameMk id="5" creationId="{01BB3B51-A27B-4668-9A63-BE46473D565D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44.054" v="9" actId="113"/>
        <pc:sldMkLst>
          <pc:docMk/>
          <pc:sldMk cId="2160524869" sldId="266"/>
        </pc:sldMkLst>
        <pc:graphicFrameChg chg="modGraphic">
          <ac:chgData name="안혜강" userId="98b22b6e-56f4-4429-b5e0-faac91709a9d" providerId="ADAL" clId="{5EDB215B-7E32-4474-A9A6-5BDD7FA4E25A}" dt="2021-02-26T05:49:44.054" v="9" actId="113"/>
          <ac:graphicFrameMkLst>
            <pc:docMk/>
            <pc:sldMk cId="2160524869" sldId="266"/>
            <ac:graphicFrameMk id="5" creationId="{02232C62-E129-450C-BB23-7B3A864D3CC5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38.478" v="7" actId="113"/>
        <pc:sldMkLst>
          <pc:docMk/>
          <pc:sldMk cId="3979390168" sldId="268"/>
        </pc:sldMkLst>
        <pc:graphicFrameChg chg="modGraphic">
          <ac:chgData name="안혜강" userId="98b22b6e-56f4-4429-b5e0-faac91709a9d" providerId="ADAL" clId="{5EDB215B-7E32-4474-A9A6-5BDD7FA4E25A}" dt="2021-02-26T05:49:38.478" v="7" actId="113"/>
          <ac:graphicFrameMkLst>
            <pc:docMk/>
            <pc:sldMk cId="3979390168" sldId="268"/>
            <ac:graphicFrameMk id="6" creationId="{88BFA356-ED02-4C3C-B9EA-7FE8E8D9B6FE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36.398" v="6" actId="113"/>
        <pc:sldMkLst>
          <pc:docMk/>
          <pc:sldMk cId="2043507677" sldId="269"/>
        </pc:sldMkLst>
        <pc:graphicFrameChg chg="modGraphic">
          <ac:chgData name="안혜강" userId="98b22b6e-56f4-4429-b5e0-faac91709a9d" providerId="ADAL" clId="{5EDB215B-7E32-4474-A9A6-5BDD7FA4E25A}" dt="2021-02-26T05:49:36.398" v="6" actId="113"/>
          <ac:graphicFrameMkLst>
            <pc:docMk/>
            <pc:sldMk cId="2043507677" sldId="269"/>
            <ac:graphicFrameMk id="5" creationId="{34550084-70F3-4DB8-928D-89330CF5CAAC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20.285" v="20" actId="113"/>
        <pc:sldMkLst>
          <pc:docMk/>
          <pc:sldMk cId="4127711366" sldId="271"/>
        </pc:sldMkLst>
        <pc:graphicFrameChg chg="modGraphic">
          <ac:chgData name="안혜강" userId="98b22b6e-56f4-4429-b5e0-faac91709a9d" providerId="ADAL" clId="{5EDB215B-7E32-4474-A9A6-5BDD7FA4E25A}" dt="2021-02-26T05:50:20.285" v="20" actId="113"/>
          <ac:graphicFrameMkLst>
            <pc:docMk/>
            <pc:sldMk cId="4127711366" sldId="271"/>
            <ac:graphicFrameMk id="5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41.438" v="8" actId="113"/>
        <pc:sldMkLst>
          <pc:docMk/>
          <pc:sldMk cId="1318483760" sldId="272"/>
        </pc:sldMkLst>
        <pc:graphicFrameChg chg="modGraphic">
          <ac:chgData name="안혜강" userId="98b22b6e-56f4-4429-b5e0-faac91709a9d" providerId="ADAL" clId="{5EDB215B-7E32-4474-A9A6-5BDD7FA4E25A}" dt="2021-02-26T05:49:41.438" v="8" actId="113"/>
          <ac:graphicFrameMkLst>
            <pc:docMk/>
            <pc:sldMk cId="1318483760" sldId="272"/>
            <ac:graphicFrameMk id="5" creationId="{E5A7785E-22E5-46C6-ABB7-410A0B3A2F5E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32.542" v="25" actId="113"/>
        <pc:sldMkLst>
          <pc:docMk/>
          <pc:sldMk cId="630300095" sldId="275"/>
        </pc:sldMkLst>
        <pc:graphicFrameChg chg="modGraphic">
          <ac:chgData name="안혜강" userId="98b22b6e-56f4-4429-b5e0-faac91709a9d" providerId="ADAL" clId="{5EDB215B-7E32-4474-A9A6-5BDD7FA4E25A}" dt="2021-02-26T05:50:32.542" v="25" actId="113"/>
          <ac:graphicFrameMkLst>
            <pc:docMk/>
            <pc:sldMk cId="630300095" sldId="275"/>
            <ac:graphicFrameMk id="18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52.461" v="35" actId="113"/>
        <pc:sldMkLst>
          <pc:docMk/>
          <pc:sldMk cId="1454214269" sldId="276"/>
        </pc:sldMkLst>
        <pc:graphicFrameChg chg="modGraphic">
          <ac:chgData name="안혜강" userId="98b22b6e-56f4-4429-b5e0-faac91709a9d" providerId="ADAL" clId="{5EDB215B-7E32-4474-A9A6-5BDD7FA4E25A}" dt="2021-02-26T05:50:52.461" v="35" actId="113"/>
          <ac:graphicFrameMkLst>
            <pc:docMk/>
            <pc:sldMk cId="1454214269" sldId="276"/>
            <ac:graphicFrameMk id="9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24.093" v="41" actId="113"/>
        <pc:sldMkLst>
          <pc:docMk/>
          <pc:sldMk cId="362616144" sldId="278"/>
        </pc:sldMkLst>
        <pc:graphicFrameChg chg="modGraphic">
          <ac:chgData name="안혜강" userId="98b22b6e-56f4-4429-b5e0-faac91709a9d" providerId="ADAL" clId="{5EDB215B-7E32-4474-A9A6-5BDD7FA4E25A}" dt="2021-02-26T05:51:24.093" v="41" actId="113"/>
          <ac:graphicFrameMkLst>
            <pc:docMk/>
            <pc:sldMk cId="362616144" sldId="278"/>
            <ac:graphicFrameMk id="6" creationId="{57DEB9B7-009F-466A-B91B-2BDECD9B8EA2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13.829" v="40" actId="113"/>
        <pc:sldMkLst>
          <pc:docMk/>
          <pc:sldMk cId="3069552242" sldId="279"/>
        </pc:sldMkLst>
        <pc:graphicFrameChg chg="modGraphic">
          <ac:chgData name="안혜강" userId="98b22b6e-56f4-4429-b5e0-faac91709a9d" providerId="ADAL" clId="{5EDB215B-7E32-4474-A9A6-5BDD7FA4E25A}" dt="2021-02-26T05:51:13.829" v="40" actId="113"/>
          <ac:graphicFrameMkLst>
            <pc:docMk/>
            <pc:sldMk cId="3069552242" sldId="279"/>
            <ac:graphicFrameMk id="7" creationId="{2C47A177-2D78-4052-BAA6-A2CB4122ABEC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27.453" v="42" actId="113"/>
        <pc:sldMkLst>
          <pc:docMk/>
          <pc:sldMk cId="4256240272" sldId="280"/>
        </pc:sldMkLst>
        <pc:graphicFrameChg chg="modGraphic">
          <ac:chgData name="안혜강" userId="98b22b6e-56f4-4429-b5e0-faac91709a9d" providerId="ADAL" clId="{5EDB215B-7E32-4474-A9A6-5BDD7FA4E25A}" dt="2021-02-26T05:51:27.453" v="42" actId="113"/>
          <ac:graphicFrameMkLst>
            <pc:docMk/>
            <pc:sldMk cId="4256240272" sldId="280"/>
            <ac:graphicFrameMk id="5" creationId="{B35574A7-AD3E-4710-B7D2-2C16EF4E788F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48.446" v="48" actId="113"/>
        <pc:sldMkLst>
          <pc:docMk/>
          <pc:sldMk cId="3826558132" sldId="281"/>
        </pc:sldMkLst>
        <pc:graphicFrameChg chg="modGraphic">
          <ac:chgData name="안혜강" userId="98b22b6e-56f4-4429-b5e0-faac91709a9d" providerId="ADAL" clId="{5EDB215B-7E32-4474-A9A6-5BDD7FA4E25A}" dt="2021-02-26T05:51:48.446" v="48" actId="113"/>
          <ac:graphicFrameMkLst>
            <pc:docMk/>
            <pc:sldMk cId="3826558132" sldId="281"/>
            <ac:graphicFrameMk id="5" creationId="{6304590F-F8BB-475B-AF2E-7225C7A6F6B3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2:45.221" v="49" actId="113"/>
        <pc:sldMkLst>
          <pc:docMk/>
          <pc:sldMk cId="4196960289" sldId="309"/>
        </pc:sldMkLst>
        <pc:graphicFrameChg chg="modGraphic">
          <ac:chgData name="안혜강" userId="98b22b6e-56f4-4429-b5e0-faac91709a9d" providerId="ADAL" clId="{5EDB215B-7E32-4474-A9A6-5BDD7FA4E25A}" dt="2021-02-26T05:52:45.221" v="49" actId="113"/>
          <ac:graphicFrameMkLst>
            <pc:docMk/>
            <pc:sldMk cId="4196960289" sldId="309"/>
            <ac:graphicFrameMk id="6" creationId="{E515CC42-7879-4B78-AB16-6BBB95E55CB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00.772" v="53" actId="113"/>
        <pc:sldMkLst>
          <pc:docMk/>
          <pc:sldMk cId="2248476213" sldId="310"/>
        </pc:sldMkLst>
        <pc:graphicFrameChg chg="modGraphic">
          <ac:chgData name="안혜강" userId="98b22b6e-56f4-4429-b5e0-faac91709a9d" providerId="ADAL" clId="{5EDB215B-7E32-4474-A9A6-5BDD7FA4E25A}" dt="2021-02-26T05:53:00.772" v="53" actId="113"/>
          <ac:graphicFrameMkLst>
            <pc:docMk/>
            <pc:sldMk cId="2248476213" sldId="310"/>
            <ac:graphicFrameMk id="5" creationId="{0D745273-578D-4AB8-85D7-CC44E7EDB8FA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10.229" v="55" actId="113"/>
        <pc:sldMkLst>
          <pc:docMk/>
          <pc:sldMk cId="3454614124" sldId="313"/>
        </pc:sldMkLst>
        <pc:graphicFrameChg chg="modGraphic">
          <ac:chgData name="안혜강" userId="98b22b6e-56f4-4429-b5e0-faac91709a9d" providerId="ADAL" clId="{5EDB215B-7E32-4474-A9A6-5BDD7FA4E25A}" dt="2021-02-26T05:53:10.229" v="55" actId="113"/>
          <ac:graphicFrameMkLst>
            <pc:docMk/>
            <pc:sldMk cId="3454614124" sldId="313"/>
            <ac:graphicFrameMk id="5" creationId="{A0FFF7C5-8E77-459F-8304-F3185A19BD41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19.901" v="56" actId="113"/>
        <pc:sldMkLst>
          <pc:docMk/>
          <pc:sldMk cId="392216015" sldId="314"/>
        </pc:sldMkLst>
        <pc:graphicFrameChg chg="modGraphic">
          <ac:chgData name="안혜강" userId="98b22b6e-56f4-4429-b5e0-faac91709a9d" providerId="ADAL" clId="{5EDB215B-7E32-4474-A9A6-5BDD7FA4E25A}" dt="2021-02-26T05:53:19.901" v="56" actId="113"/>
          <ac:graphicFrameMkLst>
            <pc:docMk/>
            <pc:sldMk cId="392216015" sldId="314"/>
            <ac:graphicFrameMk id="5" creationId="{B3A572F7-5CC2-47EA-B214-0B26B03BBBF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36.973" v="61" actId="113"/>
        <pc:sldMkLst>
          <pc:docMk/>
          <pc:sldMk cId="1162753715" sldId="315"/>
        </pc:sldMkLst>
        <pc:graphicFrameChg chg="modGraphic">
          <ac:chgData name="안혜강" userId="98b22b6e-56f4-4429-b5e0-faac91709a9d" providerId="ADAL" clId="{5EDB215B-7E32-4474-A9A6-5BDD7FA4E25A}" dt="2021-02-26T05:53:36.973" v="61" actId="113"/>
          <ac:graphicFrameMkLst>
            <pc:docMk/>
            <pc:sldMk cId="1162753715" sldId="315"/>
            <ac:graphicFrameMk id="5" creationId="{569F91A7-DF66-4128-96EB-43F6501C2D2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51.236" v="65" actId="113"/>
        <pc:sldMkLst>
          <pc:docMk/>
          <pc:sldMk cId="95793400" sldId="316"/>
        </pc:sldMkLst>
        <pc:graphicFrameChg chg="modGraphic">
          <ac:chgData name="안혜강" userId="98b22b6e-56f4-4429-b5e0-faac91709a9d" providerId="ADAL" clId="{5EDB215B-7E32-4474-A9A6-5BDD7FA4E25A}" dt="2021-02-26T05:53:51.236" v="65" actId="113"/>
          <ac:graphicFrameMkLst>
            <pc:docMk/>
            <pc:sldMk cId="95793400" sldId="316"/>
            <ac:graphicFrameMk id="4" creationId="{45255B40-4D92-440D-941A-D1B9EDE7D9F3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11.438" v="15" actId="113"/>
        <pc:sldMkLst>
          <pc:docMk/>
          <pc:sldMk cId="3497889368" sldId="319"/>
        </pc:sldMkLst>
        <pc:graphicFrameChg chg="modGraphic">
          <ac:chgData name="안혜강" userId="98b22b6e-56f4-4429-b5e0-faac91709a9d" providerId="ADAL" clId="{5EDB215B-7E32-4474-A9A6-5BDD7FA4E25A}" dt="2021-02-26T05:50:11.438" v="15" actId="113"/>
          <ac:graphicFrameMkLst>
            <pc:docMk/>
            <pc:sldMk cId="3497889368" sldId="319"/>
            <ac:graphicFrameMk id="6" creationId="{A90F2206-7A97-41AB-96B1-DB47DEC0CEB1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56.484" v="66" actId="113"/>
        <pc:sldMkLst>
          <pc:docMk/>
          <pc:sldMk cId="2358265268" sldId="320"/>
        </pc:sldMkLst>
        <pc:graphicFrameChg chg="modGraphic">
          <ac:chgData name="안혜강" userId="98b22b6e-56f4-4429-b5e0-faac91709a9d" providerId="ADAL" clId="{5EDB215B-7E32-4474-A9A6-5BDD7FA4E25A}" dt="2021-02-26T05:53:56.484" v="66" actId="113"/>
          <ac:graphicFrameMkLst>
            <pc:docMk/>
            <pc:sldMk cId="2358265268" sldId="320"/>
            <ac:graphicFrameMk id="5" creationId="{6364B45C-BFBF-4B82-9421-90E8BE885E77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43.381" v="30" actId="113"/>
        <pc:sldMkLst>
          <pc:docMk/>
          <pc:sldMk cId="4140361300" sldId="336"/>
        </pc:sldMkLst>
        <pc:graphicFrameChg chg="modGraphic">
          <ac:chgData name="안혜강" userId="98b22b6e-56f4-4429-b5e0-faac91709a9d" providerId="ADAL" clId="{5EDB215B-7E32-4474-A9A6-5BDD7FA4E25A}" dt="2021-02-26T05:50:43.381" v="30" actId="113"/>
          <ac:graphicFrameMkLst>
            <pc:docMk/>
            <pc:sldMk cId="4140361300" sldId="336"/>
            <ac:graphicFrameMk id="17" creationId="{C4169A59-64BF-4406-A4FD-4A951CDFE5D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7g-2XTapo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8</a:t>
            </a:r>
            <a:r>
              <a:rPr lang="ko-KR" altLang="en-US" sz="4000" b="1"/>
              <a:t>장 예외 처리와 파일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0758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try-except </a:t>
            </a:r>
            <a:r>
              <a:rPr lang="ko-KR" altLang="en-US" dirty="0"/>
              <a:t>문의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sz="2000" b="1" dirty="0">
                <a:solidFill>
                  <a:schemeClr val="accent5"/>
                </a:solidFill>
              </a:rPr>
              <a:t>exception handling</a:t>
            </a:r>
            <a:r>
              <a:rPr lang="ko-KR" altLang="en-US" dirty="0"/>
              <a:t>를 위해 사용</a:t>
            </a:r>
            <a:endParaRPr lang="en-US" altLang="ko-KR" dirty="0"/>
          </a:p>
          <a:p>
            <a:r>
              <a:rPr lang="en-US" altLang="ko-KR" dirty="0"/>
              <a:t>try </a:t>
            </a:r>
            <a:r>
              <a:rPr lang="ko-KR" altLang="en-US" dirty="0"/>
              <a:t>절 </a:t>
            </a:r>
            <a:r>
              <a:rPr lang="en-US" altLang="ko-KR" dirty="0"/>
              <a:t>- </a:t>
            </a:r>
            <a:r>
              <a:rPr lang="ko-KR" altLang="en-US" dirty="0"/>
              <a:t>예외가 발생할 우려가 있는 코드를 입력</a:t>
            </a:r>
            <a:endParaRPr lang="en-US" altLang="ko-KR" dirty="0"/>
          </a:p>
          <a:p>
            <a:r>
              <a:rPr lang="en-US" altLang="ko-KR" dirty="0"/>
              <a:t>except </a:t>
            </a:r>
            <a:r>
              <a:rPr lang="ko-KR" altLang="en-US" dirty="0"/>
              <a:t>절 </a:t>
            </a:r>
            <a:r>
              <a:rPr lang="en-US" altLang="ko-KR" dirty="0"/>
              <a:t>-</a:t>
            </a:r>
            <a:r>
              <a:rPr lang="ko-KR" altLang="en-US" dirty="0"/>
              <a:t> 오류가 발생했을 때 처리할 내용을 담음</a:t>
            </a:r>
          </a:p>
          <a:p>
            <a:r>
              <a:rPr lang="ko-KR" altLang="en-US" dirty="0"/>
              <a:t>예외가 발생하지 않으면 </a:t>
            </a:r>
            <a:r>
              <a:rPr lang="en-US" altLang="ko-KR" dirty="0"/>
              <a:t>except</a:t>
            </a:r>
            <a:r>
              <a:rPr lang="ko-KR" altLang="en-US" dirty="0"/>
              <a:t>를 건너뛰고 예외가 발생하면 오류를 확인하여 </a:t>
            </a:r>
            <a:r>
              <a:rPr lang="en-US" altLang="ko-KR" dirty="0"/>
              <a:t>except</a:t>
            </a:r>
            <a:r>
              <a:rPr lang="ko-KR" altLang="en-US" dirty="0"/>
              <a:t>의 매칭되는 부분으로 넘겨준다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02D3292-30B3-443F-8D31-8F56E4C2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33129"/>
              </p:ext>
            </p:extLst>
          </p:nvPr>
        </p:nvGraphicFramePr>
        <p:xfrm>
          <a:off x="838200" y="4327715"/>
          <a:ext cx="8771248" cy="2168272"/>
        </p:xfrm>
        <a:graphic>
          <a:graphicData uri="http://schemas.openxmlformats.org/drawingml/2006/table">
            <a:tbl>
              <a:tblPr/>
              <a:tblGrid>
                <a:gridCol w="877124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1394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try: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{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예외가 발생할 우려가 있는 코드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예외의 타입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]: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{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예외가 발생할 경우 실행되는 코드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76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3805" y="611155"/>
            <a:ext cx="515389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try-except</a:t>
            </a:r>
            <a:r>
              <a:rPr lang="ko-KR" altLang="en-US" dirty="0"/>
              <a:t>문을 이용함으로써 프로그램은 급작스럽게 종료되지 않고 사용자에게 대처할 수 있는 방법을 제시할 수 있으며</a:t>
            </a:r>
            <a:r>
              <a:rPr lang="en-US" altLang="ko-KR" dirty="0"/>
              <a:t>, </a:t>
            </a:r>
            <a:r>
              <a:rPr lang="ko-KR" altLang="en-US" dirty="0"/>
              <a:t>이전의 프로그램에 비해 안정적으로 작동함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BB3B51-A27B-4668-9A63-BE46473D5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68623"/>
              </p:ext>
            </p:extLst>
          </p:nvPr>
        </p:nvGraphicFramePr>
        <p:xfrm>
          <a:off x="251230" y="154611"/>
          <a:ext cx="6282575" cy="3694034"/>
        </p:xfrm>
        <a:graphic>
          <a:graphicData uri="http://schemas.openxmlformats.org/drawingml/2006/table">
            <a:tbl>
              <a:tblPr/>
              <a:tblGrid>
                <a:gridCol w="628257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46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구문을 이용한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1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30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div_with_try_except.py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27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print('{}/{} = {}'.format(a, b, result))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수가 정확한지 확인하세요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8418969-19F9-4515-878A-3078CD5A4A3C}"/>
              </a:ext>
            </a:extLst>
          </p:cNvPr>
          <p:cNvGrpSpPr/>
          <p:nvPr/>
        </p:nvGrpSpPr>
        <p:grpSpPr>
          <a:xfrm>
            <a:off x="251231" y="3867087"/>
            <a:ext cx="6344298" cy="906706"/>
            <a:chOff x="5261709" y="3851856"/>
            <a:chExt cx="6085243" cy="246004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21836C4-5DCC-4150-9AEB-6D90C92FBFBC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60045"/>
              <a:chOff x="5586057" y="3765392"/>
              <a:chExt cx="6085243" cy="246004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260AD53C-BFE0-406C-8A62-F214A368BA91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C6B0353B-9240-4481-8346-9C02FE372F56}"/>
                  </a:ext>
                </a:extLst>
              </p:cNvPr>
              <p:cNvSpPr/>
              <p:nvPr/>
            </p:nvSpPr>
            <p:spPr>
              <a:xfrm>
                <a:off x="5586058" y="3765392"/>
                <a:ext cx="1409500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0CA858D-3EF7-4DB1-A46E-050BCE02868E}"/>
                </a:ext>
              </a:extLst>
            </p:cNvPr>
            <p:cNvSpPr/>
            <p:nvPr/>
          </p:nvSpPr>
          <p:spPr>
            <a:xfrm>
              <a:off x="5480501" y="4407947"/>
              <a:ext cx="5539047" cy="178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수가 정확한지 확인하세요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A89CB796-2AEE-4818-8687-3D9E08B5E58C}"/>
              </a:ext>
            </a:extLst>
          </p:cNvPr>
          <p:cNvGrpSpPr/>
          <p:nvPr/>
        </p:nvGrpSpPr>
        <p:grpSpPr>
          <a:xfrm>
            <a:off x="251231" y="4834270"/>
            <a:ext cx="6344298" cy="906706"/>
            <a:chOff x="5261709" y="3851856"/>
            <a:chExt cx="6085243" cy="24600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E4D8AAE7-923B-4CFB-B2D6-584D4D69096A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60045"/>
              <a:chOff x="5586057" y="3765392"/>
              <a:chExt cx="6085243" cy="2460045"/>
            </a:xfrm>
          </p:grpSpPr>
          <p:sp>
            <p:nvSpPr>
              <p:cNvPr id="29" name="직사각형 32">
                <a:extLst>
                  <a:ext uri="{FF2B5EF4-FFF2-40B4-BE49-F238E27FC236}">
                    <a16:creationId xmlns:a16="http://schemas.microsoft.com/office/drawing/2014/main" xmlns="" id="{F43BE8E2-A7B1-4780-80C4-4A20FF7B704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xmlns="" id="{D251ABB4-69FA-4FF1-AFBA-755C30B947B2}"/>
                  </a:ext>
                </a:extLst>
              </p:cNvPr>
              <p:cNvSpPr/>
              <p:nvPr/>
            </p:nvSpPr>
            <p:spPr>
              <a:xfrm>
                <a:off x="5586057" y="3765392"/>
                <a:ext cx="1409501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A46440A-ACED-4D24-BAC2-658447870D8E}"/>
                </a:ext>
              </a:extLst>
            </p:cNvPr>
            <p:cNvSpPr/>
            <p:nvPr/>
          </p:nvSpPr>
          <p:spPr>
            <a:xfrm>
              <a:off x="5480501" y="4375777"/>
              <a:ext cx="5539047" cy="1914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사백 이백</a:t>
              </a:r>
              <a:endParaRPr lang="en-US" altLang="ko-KR" sz="1400" kern="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수가 정확한지 확인하세요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C268657-B159-494D-8544-9B4AE6226C01}"/>
              </a:ext>
            </a:extLst>
          </p:cNvPr>
          <p:cNvGrpSpPr/>
          <p:nvPr/>
        </p:nvGrpSpPr>
        <p:grpSpPr>
          <a:xfrm>
            <a:off x="251231" y="5793492"/>
            <a:ext cx="6344298" cy="909897"/>
            <a:chOff x="5261709" y="3851856"/>
            <a:chExt cx="6085243" cy="24687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05F230A0-B300-4320-AFAE-C3A092BDE19F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34685"/>
              <a:chOff x="5586057" y="3765392"/>
              <a:chExt cx="6085243" cy="2434685"/>
            </a:xfrm>
          </p:grpSpPr>
          <p:sp>
            <p:nvSpPr>
              <p:cNvPr id="34" name="직사각형 32">
                <a:extLst>
                  <a:ext uri="{FF2B5EF4-FFF2-40B4-BE49-F238E27FC236}">
                    <a16:creationId xmlns:a16="http://schemas.microsoft.com/office/drawing/2014/main" xmlns="" id="{0C461A2B-5912-4B36-A7A2-935B455CC067}"/>
                  </a:ext>
                </a:extLst>
              </p:cNvPr>
              <p:cNvSpPr/>
              <p:nvPr/>
            </p:nvSpPr>
            <p:spPr>
              <a:xfrm>
                <a:off x="5586057" y="431091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2">
                <a:extLst>
                  <a:ext uri="{FF2B5EF4-FFF2-40B4-BE49-F238E27FC236}">
                    <a16:creationId xmlns:a16="http://schemas.microsoft.com/office/drawing/2014/main" xmlns="" id="{C1E6B526-C331-4868-AB93-8694514783AD}"/>
                  </a:ext>
                </a:extLst>
              </p:cNvPr>
              <p:cNvSpPr/>
              <p:nvPr/>
            </p:nvSpPr>
            <p:spPr>
              <a:xfrm>
                <a:off x="5586057" y="3765392"/>
                <a:ext cx="1409501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44400654-5356-4FD0-A789-3CEC63256C97}"/>
                </a:ext>
              </a:extLst>
            </p:cNvPr>
            <p:cNvSpPr/>
            <p:nvPr/>
          </p:nvSpPr>
          <p:spPr>
            <a:xfrm>
              <a:off x="5480501" y="4406034"/>
              <a:ext cx="5539047" cy="1914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50 2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50/2 = 25.0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80958" y="5087806"/>
            <a:ext cx="2921693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이전 코드보다 훨씬 안전하게 동작함</a:t>
            </a:r>
            <a:endParaRPr lang="ko-KR" altLang="en-US" sz="1400" dirty="0"/>
          </a:p>
        </p:txBody>
      </p:sp>
      <p:sp>
        <p:nvSpPr>
          <p:cNvPr id="4" name="오른쪽 중괄호 3"/>
          <p:cNvSpPr/>
          <p:nvPr/>
        </p:nvSpPr>
        <p:spPr>
          <a:xfrm>
            <a:off x="6691745" y="4400270"/>
            <a:ext cx="831273" cy="194243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0F92E21-C518-44FD-90F3-3870BA1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5" y="0"/>
            <a:ext cx="562261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086350" y="1076670"/>
            <a:ext cx="6634768" cy="830997"/>
            <a:chOff x="504909" y="556003"/>
            <a:chExt cx="6328251" cy="777456"/>
          </a:xfrm>
        </p:grpSpPr>
        <p:sp>
          <p:nvSpPr>
            <p:cNvPr id="5" name="TextBox 4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예외의 종류가 매우 많기 때문에 이 예외의 목록을 만들어 두고 해당하는 예외가 발생하면 번역기가 </a:t>
              </a:r>
              <a:r>
                <a:rPr lang="en-US" altLang="ko-KR" sz="1600" b="1">
                  <a:solidFill>
                    <a:srgbClr val="FF0000"/>
                  </a:solidFill>
                </a:rPr>
                <a:t>“except </a:t>
              </a:r>
              <a:r>
                <a:rPr lang="ko-KR" altLang="en-US" sz="1600" b="1">
                  <a:solidFill>
                    <a:srgbClr val="FF0000"/>
                  </a:solidFill>
                </a:rPr>
                <a:t>예외</a:t>
              </a:r>
              <a:r>
                <a:rPr lang="en-US" altLang="ko-KR" sz="1600" b="1">
                  <a:solidFill>
                    <a:srgbClr val="FF0000"/>
                  </a:solidFill>
                </a:rPr>
                <a:t>”</a:t>
              </a:r>
              <a:r>
                <a:rPr lang="ko-KR" altLang="en-US" sz="1600" b="1">
                  <a:solidFill>
                    <a:srgbClr val="FF0000"/>
                  </a:solidFill>
                </a:rPr>
                <a:t> 문에서 처리하도록 제어를 이동함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0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345960"/>
            <a:ext cx="10515600" cy="4351338"/>
          </a:xfrm>
        </p:spPr>
        <p:txBody>
          <a:bodyPr/>
          <a:lstStyle/>
          <a:p>
            <a:r>
              <a:rPr lang="ko-KR" altLang="en-US" dirty="0"/>
              <a:t>어떤 예외 상황에 의해서 </a:t>
            </a:r>
            <a:r>
              <a:rPr lang="en-US" altLang="ko-KR" dirty="0"/>
              <a:t>except</a:t>
            </a:r>
            <a:r>
              <a:rPr lang="ko-KR" altLang="en-US" dirty="0"/>
              <a:t>가 실행되었는지 알고 싶을 경우</a:t>
            </a:r>
            <a:r>
              <a:rPr lang="en-US" altLang="ko-KR" dirty="0"/>
              <a:t> Exception as e</a:t>
            </a:r>
            <a:r>
              <a:rPr lang="ko-KR" altLang="en-US" dirty="0"/>
              <a:t>라는 문법을 통해 </a:t>
            </a:r>
            <a:r>
              <a:rPr lang="en-US" altLang="ko-KR" dirty="0"/>
              <a:t>Exception </a:t>
            </a:r>
            <a:r>
              <a:rPr lang="ko-KR" altLang="en-US" dirty="0"/>
              <a:t>변수 </a:t>
            </a:r>
            <a:r>
              <a:rPr lang="en-US" altLang="ko-KR" dirty="0"/>
              <a:t>e</a:t>
            </a:r>
            <a:r>
              <a:rPr lang="ko-KR" altLang="en-US" dirty="0"/>
              <a:t>를 선언한 후 </a:t>
            </a:r>
            <a:r>
              <a:rPr lang="en-US" altLang="ko-KR" dirty="0"/>
              <a:t>e </a:t>
            </a:r>
            <a:r>
              <a:rPr lang="ko-KR" altLang="en-US" dirty="0"/>
              <a:t>값을 다음과 같이 출력하면 오류의 종류를 알 수 있게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2232C62-E129-450C-BB23-7B3A864D3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63847"/>
              </p:ext>
            </p:extLst>
          </p:nvPr>
        </p:nvGraphicFramePr>
        <p:xfrm>
          <a:off x="871451" y="2111567"/>
          <a:ext cx="8015664" cy="304879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예외처리와 예외의 종류를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064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2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30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8CC17B9-A14F-47D3-B8F5-FC5238AE4B5A}"/>
              </a:ext>
            </a:extLst>
          </p:cNvPr>
          <p:cNvGrpSpPr/>
          <p:nvPr/>
        </p:nvGrpSpPr>
        <p:grpSpPr>
          <a:xfrm>
            <a:off x="871449" y="5391369"/>
            <a:ext cx="8015665" cy="775584"/>
            <a:chOff x="5261708" y="3482518"/>
            <a:chExt cx="6085244" cy="28293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61C7958-8ABC-47FF-BD93-83D501816A6E}"/>
                </a:ext>
              </a:extLst>
            </p:cNvPr>
            <p:cNvGrpSpPr/>
            <p:nvPr/>
          </p:nvGrpSpPr>
          <p:grpSpPr>
            <a:xfrm>
              <a:off x="5261708" y="3482518"/>
              <a:ext cx="6085244" cy="2829383"/>
              <a:chOff x="5586056" y="3396054"/>
              <a:chExt cx="6085244" cy="282938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02643A3B-1F5B-4F86-83BA-25959D8BE2CD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D47E269A-678F-4D54-8EFE-A90FDB381D81}"/>
                  </a:ext>
                </a:extLst>
              </p:cNvPr>
              <p:cNvSpPr/>
              <p:nvPr/>
            </p:nvSpPr>
            <p:spPr>
              <a:xfrm>
                <a:off x="5586056" y="3396054"/>
                <a:ext cx="1494449" cy="9322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199F58-D32A-4055-9A56-294651DB46BC}"/>
                </a:ext>
              </a:extLst>
            </p:cNvPr>
            <p:cNvSpPr/>
            <p:nvPr/>
          </p:nvSpPr>
          <p:spPr>
            <a:xfrm>
              <a:off x="5468059" y="4414756"/>
              <a:ext cx="5537991" cy="1613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error : division by zero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52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512214"/>
            <a:ext cx="10515600" cy="4351338"/>
          </a:xfrm>
        </p:spPr>
        <p:txBody>
          <a:bodyPr/>
          <a:lstStyle/>
          <a:p>
            <a:r>
              <a:rPr lang="ko-KR" altLang="en-US" dirty="0"/>
              <a:t>지원되지 않은 연산자 </a:t>
            </a:r>
            <a:r>
              <a:rPr lang="en-US" altLang="ko-KR" dirty="0"/>
              <a:t>+</a:t>
            </a:r>
            <a:r>
              <a:rPr lang="ko-KR" altLang="en-US" dirty="0"/>
              <a:t>를 정수와 실수 </a:t>
            </a:r>
            <a:r>
              <a:rPr lang="ko-KR" altLang="en-US" dirty="0" err="1"/>
              <a:t>자료형에</a:t>
            </a:r>
            <a:r>
              <a:rPr lang="ko-KR" altLang="en-US" dirty="0"/>
              <a:t> 적용함으로서 오류가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5A7785E-22E5-46C6-ABB7-410A0B3A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73006"/>
              </p:ext>
            </p:extLst>
          </p:nvPr>
        </p:nvGraphicFramePr>
        <p:xfrm>
          <a:off x="788323" y="1593011"/>
          <a:ext cx="8015664" cy="335803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906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8-3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예외처리와 예외의 종류를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769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54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2363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37E266E-F042-4455-8DF8-6E46E99462BD}"/>
              </a:ext>
            </a:extLst>
          </p:cNvPr>
          <p:cNvGrpSpPr/>
          <p:nvPr/>
        </p:nvGrpSpPr>
        <p:grpSpPr>
          <a:xfrm>
            <a:off x="788323" y="5117553"/>
            <a:ext cx="8015664" cy="907328"/>
            <a:chOff x="5261709" y="3589166"/>
            <a:chExt cx="6085243" cy="27227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A09645AE-0393-41A0-9713-1CF8E88ADC70}"/>
                </a:ext>
              </a:extLst>
            </p:cNvPr>
            <p:cNvGrpSpPr/>
            <p:nvPr/>
          </p:nvGrpSpPr>
          <p:grpSpPr>
            <a:xfrm>
              <a:off x="5261709" y="3589166"/>
              <a:ext cx="6085243" cy="2722734"/>
              <a:chOff x="5586057" y="3502702"/>
              <a:chExt cx="6085243" cy="2722734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61302582-02C4-4A78-A6CF-5F10DE21E45D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BD0113F8-A617-44D7-B7B3-B537898985DA}"/>
                  </a:ext>
                </a:extLst>
              </p:cNvPr>
              <p:cNvSpPr/>
              <p:nvPr/>
            </p:nvSpPr>
            <p:spPr>
              <a:xfrm>
                <a:off x="5586058" y="3502702"/>
                <a:ext cx="1561937" cy="82559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D32DEB6-3159-4737-B12C-7BC3FD67E8C0}"/>
                </a:ext>
              </a:extLst>
            </p:cNvPr>
            <p:cNvSpPr/>
            <p:nvPr/>
          </p:nvSpPr>
          <p:spPr>
            <a:xfrm>
              <a:off x="5467004" y="4685296"/>
              <a:ext cx="5763736" cy="1327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error : unsupported operand type(s) for +: 'int' and 'str'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8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7EF9B8-9DC7-4E87-8535-70349D1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6" y="1251412"/>
            <a:ext cx="829472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구체적인 예외를 명시하기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8BFA356-ED02-4C3C-B9EA-7FE8E8D9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53835"/>
              </p:ext>
            </p:extLst>
          </p:nvPr>
        </p:nvGraphicFramePr>
        <p:xfrm>
          <a:off x="838200" y="1357989"/>
          <a:ext cx="8015664" cy="398279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9875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8-4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구체적인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798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61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425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6CEBB42-7EDD-47B5-B4C2-9B1E883532B2}"/>
              </a:ext>
            </a:extLst>
          </p:cNvPr>
          <p:cNvGrpSpPr/>
          <p:nvPr/>
        </p:nvGrpSpPr>
        <p:grpSpPr>
          <a:xfrm>
            <a:off x="838200" y="5500011"/>
            <a:ext cx="8015664" cy="848345"/>
            <a:chOff x="5261709" y="3589166"/>
            <a:chExt cx="6085243" cy="27227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1640E47B-C3CA-44A1-BBC2-BF3E79185F9A}"/>
                </a:ext>
              </a:extLst>
            </p:cNvPr>
            <p:cNvGrpSpPr/>
            <p:nvPr/>
          </p:nvGrpSpPr>
          <p:grpSpPr>
            <a:xfrm>
              <a:off x="5261709" y="3589166"/>
              <a:ext cx="6085243" cy="2722734"/>
              <a:chOff x="5586057" y="3502702"/>
              <a:chExt cx="6085243" cy="2722734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DF7F1620-36E6-4CB8-9F14-E7EA51060839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FFFE5363-BD50-47FD-AE39-8B198EF2889E}"/>
                  </a:ext>
                </a:extLst>
              </p:cNvPr>
              <p:cNvSpPr/>
              <p:nvPr/>
            </p:nvSpPr>
            <p:spPr>
              <a:xfrm>
                <a:off x="5586058" y="3502702"/>
                <a:ext cx="1427284" cy="82559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A13F047-ECAA-41CA-A11E-61B2974B8E45}"/>
                </a:ext>
              </a:extLst>
            </p:cNvPr>
            <p:cNvSpPr/>
            <p:nvPr/>
          </p:nvSpPr>
          <p:spPr>
            <a:xfrm>
              <a:off x="5467004" y="4685295"/>
              <a:ext cx="5763736" cy="141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나누는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3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/>
          <a:lstStyle/>
          <a:p>
            <a:r>
              <a:rPr lang="en-US" altLang="ko-KR" dirty="0"/>
              <a:t>b = 2 / 0</a:t>
            </a:r>
            <a:r>
              <a:rPr lang="ko-KR" altLang="en-US" dirty="0"/>
              <a:t>을 주석처리 할 경우 </a:t>
            </a:r>
            <a:r>
              <a:rPr lang="en-US" altLang="ko-KR" dirty="0" err="1"/>
              <a:t>TypeError</a:t>
            </a:r>
            <a:r>
              <a:rPr lang="ko-KR" altLang="en-US" dirty="0"/>
              <a:t>라는 예외가 발생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4550084-70F3-4DB8-928D-89330CF5C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9428"/>
              </p:ext>
            </p:extLst>
          </p:nvPr>
        </p:nvGraphicFramePr>
        <p:xfrm>
          <a:off x="838200" y="1016301"/>
          <a:ext cx="8015664" cy="406074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085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8-5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구체적인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834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0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find_error4.py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98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4E17402-6BC9-499B-B870-9E1563675A02}"/>
              </a:ext>
            </a:extLst>
          </p:cNvPr>
          <p:cNvGrpSpPr/>
          <p:nvPr/>
        </p:nvGrpSpPr>
        <p:grpSpPr>
          <a:xfrm>
            <a:off x="838200" y="5401887"/>
            <a:ext cx="8015664" cy="990600"/>
            <a:chOff x="5261709" y="3616768"/>
            <a:chExt cx="6085243" cy="26951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EF218A5-1A68-4F0E-AA1B-5683DBBC2E17}"/>
                </a:ext>
              </a:extLst>
            </p:cNvPr>
            <p:cNvGrpSpPr/>
            <p:nvPr/>
          </p:nvGrpSpPr>
          <p:grpSpPr>
            <a:xfrm>
              <a:off x="5261709" y="3616768"/>
              <a:ext cx="6085243" cy="2695132"/>
              <a:chOff x="5586057" y="3530304"/>
              <a:chExt cx="6085243" cy="269513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94ED7789-4F43-49DD-96EF-52C1C959EC6C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DD670F05-4431-4F74-BFD2-E413B5CF70CB}"/>
                  </a:ext>
                </a:extLst>
              </p:cNvPr>
              <p:cNvSpPr/>
              <p:nvPr/>
            </p:nvSpPr>
            <p:spPr>
              <a:xfrm>
                <a:off x="5586058" y="3530304"/>
                <a:ext cx="1490563" cy="79798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A2F3975-5772-4BE6-8A91-0BA571EF8D32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497749-D044-4BA8-9709-AAF2C9840CD4}"/>
              </a:ext>
            </a:extLst>
          </p:cNvPr>
          <p:cNvSpPr txBox="1"/>
          <p:nvPr/>
        </p:nvSpPr>
        <p:spPr>
          <a:xfrm>
            <a:off x="1054130" y="5874012"/>
            <a:ext cx="739140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지원되지 않은 연산자를 사용하는 오류</a:t>
            </a:r>
          </a:p>
        </p:txBody>
      </p:sp>
    </p:spTree>
    <p:extLst>
      <p:ext uri="{BB962C8B-B14F-4D97-AF65-F5344CB8AC3E}">
        <p14:creationId xmlns:p14="http://schemas.microsoft.com/office/powerpoint/2010/main" val="204350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90" y="483208"/>
            <a:ext cx="10515600" cy="4351338"/>
          </a:xfrm>
        </p:spPr>
        <p:txBody>
          <a:bodyPr/>
          <a:lstStyle/>
          <a:p>
            <a:r>
              <a:rPr lang="en-US" altLang="ko-KR" dirty="0"/>
              <a:t>except XXX :</a:t>
            </a:r>
            <a:r>
              <a:rPr lang="ko-KR" altLang="en-US" dirty="0"/>
              <a:t>와 함께 </a:t>
            </a:r>
            <a:r>
              <a:rPr lang="en-US" altLang="ko-KR" dirty="0"/>
              <a:t>except Exception as e:</a:t>
            </a:r>
            <a:r>
              <a:rPr lang="ko-KR" altLang="en-US" dirty="0"/>
              <a:t>를 통해 보편적인 예외처리 기능을 넣어 주는 것이 더 안전한 코딩이 된다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90F2206-7A97-41AB-96B1-DB47DEC0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05528"/>
              </p:ext>
            </p:extLst>
          </p:nvPr>
        </p:nvGraphicFramePr>
        <p:xfrm>
          <a:off x="799290" y="1468285"/>
          <a:ext cx="8015664" cy="519291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5468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8-6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구체적인 예외처리와 보편적인 예외처리 문을 가진 문장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398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08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find_error5.py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1533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보편적인 예외처리 기능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나눗셈과 연산자를 다시 확인하세요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4E17402-6BC9-499B-B870-9E1563675A02}"/>
              </a:ext>
            </a:extLst>
          </p:cNvPr>
          <p:cNvGrpSpPr/>
          <p:nvPr/>
        </p:nvGrpSpPr>
        <p:grpSpPr>
          <a:xfrm>
            <a:off x="5562600" y="3076694"/>
            <a:ext cx="5819775" cy="990600"/>
            <a:chOff x="5261709" y="3616768"/>
            <a:chExt cx="6085243" cy="26951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EF218A5-1A68-4F0E-AA1B-5683DBBC2E17}"/>
                </a:ext>
              </a:extLst>
            </p:cNvPr>
            <p:cNvGrpSpPr/>
            <p:nvPr/>
          </p:nvGrpSpPr>
          <p:grpSpPr>
            <a:xfrm>
              <a:off x="5261709" y="3616768"/>
              <a:ext cx="6085243" cy="2695132"/>
              <a:chOff x="5586057" y="3530304"/>
              <a:chExt cx="6085243" cy="269513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94ED7789-4F43-49DD-96EF-52C1C959EC6C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DD670F05-4431-4F74-BFD2-E413B5CF70CB}"/>
                  </a:ext>
                </a:extLst>
              </p:cNvPr>
              <p:cNvSpPr/>
              <p:nvPr/>
            </p:nvSpPr>
            <p:spPr>
              <a:xfrm>
                <a:off x="5586058" y="3530304"/>
                <a:ext cx="1693111" cy="79798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A2F3975-5772-4BE6-8A91-0BA571EF8D32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850225" y="353544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지원되지 않은 연산자를 사용하는 오류</a:t>
            </a:r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8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try-except-else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예외가 발생하지 않을 경우 </a:t>
            </a:r>
            <a:r>
              <a:rPr lang="en-US" altLang="ko-KR" dirty="0"/>
              <a:t>else</a:t>
            </a:r>
            <a:r>
              <a:rPr lang="ko-KR" altLang="en-US" dirty="0"/>
              <a:t>문을 사용하여 그 결과값을 출력해 보기 </a:t>
            </a:r>
            <a:endParaRPr lang="en-US" altLang="ko-KR" dirty="0"/>
          </a:p>
          <a:p>
            <a:r>
              <a:rPr lang="ko-KR" altLang="en-US" dirty="0"/>
              <a:t>예외가 발생하지 않은 경우에 실행되므로 반드시 </a:t>
            </a:r>
            <a:r>
              <a:rPr lang="en-US" altLang="ko-KR" dirty="0"/>
              <a:t>except</a:t>
            </a:r>
            <a:r>
              <a:rPr lang="ko-KR" altLang="en-US" dirty="0"/>
              <a:t>절 바로 다음에 위치 해야함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081" y="517586"/>
            <a:ext cx="11088265" cy="5777447"/>
            <a:chOff x="1043098" y="4462353"/>
            <a:chExt cx="7006545" cy="183268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43608" y="4481073"/>
              <a:ext cx="7006035" cy="1813961"/>
              <a:chOff x="643260" y="2641203"/>
              <a:chExt cx="7006035" cy="181396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직사각형 23"/>
              <p:cNvSpPr>
                <a:spLocks noChangeArrowheads="1"/>
              </p:cNvSpPr>
              <p:nvPr/>
            </p:nvSpPr>
            <p:spPr bwMode="auto">
              <a:xfrm>
                <a:off x="736015" y="2884759"/>
                <a:ext cx="6913280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프로그램 작성시 발생 가능한 구문 오류와 예외에 대해 알아본다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프로그램이 문법적으로 올바르더라도 발생할 수 있는 예외에 대해서 살펴본다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예외를 처리하기 위해서 </a:t>
                </a:r>
                <a:r>
                  <a:rPr lang="en-US" altLang="ko-KR" sz="1600" spc="-100" dirty="0"/>
                  <a:t>try-except </a:t>
                </a:r>
                <a:r>
                  <a:rPr lang="ko-KR" altLang="en-US" sz="1600" spc="-100" dirty="0"/>
                  <a:t>문에 대해서 배워보고 직접 활용할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예외 이외의 예외를 발생시킬 때에 사용할 수 있는 </a:t>
                </a:r>
                <a:r>
                  <a:rPr lang="en-US" altLang="ko-KR" sz="1600" spc="-100" dirty="0"/>
                  <a:t>raise </a:t>
                </a:r>
                <a:r>
                  <a:rPr lang="ko-KR" altLang="en-US" sz="1600" spc="-100" dirty="0"/>
                  <a:t>문에 대해서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활용한다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파일의 개념에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입력과 출력을 위한 함수에 대해 알아보고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이들을 이용하여 파일을 생성하고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저장하고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읽어 들일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파일의 다룰 때에 사용되는 파일 입출력 모드에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입출력 시 발생가능한 예외에 대하여 알아본다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입출력과 관련된 코드를 더욱 효율적이며 가독성 높게 구현할 수 있도록 하는 </a:t>
                </a:r>
                <a:r>
                  <a:rPr lang="en-US" altLang="ko-KR" sz="1600" spc="-100" dirty="0"/>
                  <a:t>with </a:t>
                </a:r>
                <a:r>
                  <a:rPr lang="ko-KR" altLang="en-US" sz="1600" spc="-100" dirty="0"/>
                  <a:t>문에 대해 이해하고 사용할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26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71125"/>
              </p:ext>
            </p:extLst>
          </p:nvPr>
        </p:nvGraphicFramePr>
        <p:xfrm>
          <a:off x="982575" y="693670"/>
          <a:ext cx="8015664" cy="540415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380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8-7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복수의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포함한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79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1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45218"/>
            <a:ext cx="10515600" cy="984077"/>
          </a:xfrm>
        </p:spPr>
        <p:txBody>
          <a:bodyPr/>
          <a:lstStyle/>
          <a:p>
            <a:r>
              <a:rPr lang="ko-KR" altLang="en-US" dirty="0"/>
              <a:t>제수가 </a:t>
            </a:r>
            <a:r>
              <a:rPr lang="en-US" altLang="ko-KR" dirty="0"/>
              <a:t>0</a:t>
            </a:r>
            <a:r>
              <a:rPr lang="ko-KR" altLang="en-US" dirty="0"/>
              <a:t>인 입력 값을 사용할 경우</a:t>
            </a:r>
            <a:endParaRPr lang="en-US" altLang="ko-KR" dirty="0"/>
          </a:p>
          <a:p>
            <a:pPr lvl="1"/>
            <a:r>
              <a:rPr lang="en-US" altLang="ko-KR" dirty="0" err="1"/>
              <a:t>ZeroDivisionError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2679D64-B914-4544-82DF-A486D12A8482}"/>
              </a:ext>
            </a:extLst>
          </p:cNvPr>
          <p:cNvGrpSpPr/>
          <p:nvPr/>
        </p:nvGrpSpPr>
        <p:grpSpPr>
          <a:xfrm>
            <a:off x="804949" y="1844301"/>
            <a:ext cx="8015665" cy="1262855"/>
            <a:chOff x="5261708" y="3531511"/>
            <a:chExt cx="6085244" cy="33898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7BBC901-8999-46F5-AABD-77F47CEB6D7E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253745"/>
              <a:chOff x="5586056" y="3445047"/>
              <a:chExt cx="6085244" cy="3253745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C0D0CC19-B4BC-40CB-8BB0-A39F383E3EA5}"/>
                  </a:ext>
                </a:extLst>
              </p:cNvPr>
              <p:cNvSpPr/>
              <p:nvPr/>
            </p:nvSpPr>
            <p:spPr>
              <a:xfrm>
                <a:off x="5586057" y="4464445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34D92B6D-2E18-4D04-AB89-58BE11885515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62FAA18-997E-4046-ABF7-60621602CCDB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20 0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오류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나눔을 시도했습니다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46627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3" name="자유형 22"/>
          <p:cNvSpPr/>
          <p:nvPr/>
        </p:nvSpPr>
        <p:spPr>
          <a:xfrm>
            <a:off x="5257800" y="2933700"/>
            <a:ext cx="800100" cy="790575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62099" y="521220"/>
            <a:ext cx="10515600" cy="98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입력값을</a:t>
            </a:r>
            <a:r>
              <a:rPr lang="ko-KR" altLang="en-US" dirty="0"/>
              <a:t> 한글로 입력할 경우</a:t>
            </a:r>
            <a:endParaRPr lang="en-US" altLang="ko-KR" dirty="0"/>
          </a:p>
          <a:p>
            <a:pPr lvl="1" fontAlgn="base"/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78CD9FD-13F1-45EF-98BA-D3B8BC5FC702}"/>
              </a:ext>
            </a:extLst>
          </p:cNvPr>
          <p:cNvGrpSpPr/>
          <p:nvPr/>
        </p:nvGrpSpPr>
        <p:grpSpPr>
          <a:xfrm>
            <a:off x="862099" y="1691136"/>
            <a:ext cx="8048916" cy="1285488"/>
            <a:chOff x="5261708" y="3531511"/>
            <a:chExt cx="6085244" cy="33898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6DF91C8E-DF41-458E-9C4F-FAB7BB12CFF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xmlns="" id="{0B567BC4-AF39-4EAD-A595-8A6BF2AE6295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xmlns="" id="{28E9771B-A9F3-486A-95E2-079D2B94EC6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270A5D3-5D7F-404F-A8E0-350B675FB259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이십 사십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오류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 값이 정수나 실수가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04387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18" name="자유형 17"/>
          <p:cNvSpPr/>
          <p:nvPr/>
        </p:nvSpPr>
        <p:spPr>
          <a:xfrm>
            <a:off x="5257800" y="2933700"/>
            <a:ext cx="800100" cy="1571625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78065"/>
            <a:ext cx="10515600" cy="984077"/>
          </a:xfrm>
        </p:spPr>
        <p:txBody>
          <a:bodyPr>
            <a:normAutofit/>
          </a:bodyPr>
          <a:lstStyle/>
          <a:p>
            <a:r>
              <a:rPr lang="en-US" altLang="ko-KR" dirty="0"/>
              <a:t>10 2</a:t>
            </a:r>
            <a:r>
              <a:rPr lang="ko-KR" altLang="en-US" dirty="0"/>
              <a:t>와 같은 정상적인 </a:t>
            </a:r>
            <a:r>
              <a:rPr lang="ko-KR" altLang="en-US" dirty="0" err="1"/>
              <a:t>입력값</a:t>
            </a:r>
            <a:r>
              <a:rPr lang="ko-KR" altLang="en-US" dirty="0"/>
              <a:t> 사용할 경우</a:t>
            </a:r>
            <a:endParaRPr lang="en-US" altLang="ko-KR" dirty="0"/>
          </a:p>
          <a:p>
            <a:pPr lvl="1" fontAlgn="base"/>
            <a:r>
              <a:rPr lang="en-US" altLang="ko-KR" dirty="0"/>
              <a:t>else</a:t>
            </a:r>
            <a:r>
              <a:rPr lang="ko-KR" altLang="en-US" dirty="0"/>
              <a:t>문을 실행함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77FC3DE-FAE8-421B-93B5-A81FD10031E7}"/>
              </a:ext>
            </a:extLst>
          </p:cNvPr>
          <p:cNvGrpSpPr/>
          <p:nvPr/>
        </p:nvGrpSpPr>
        <p:grpSpPr>
          <a:xfrm>
            <a:off x="804949" y="1736784"/>
            <a:ext cx="8048916" cy="1255798"/>
            <a:chOff x="5261708" y="3531511"/>
            <a:chExt cx="6085244" cy="338989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2963E390-233A-4A52-ACC1-A532AA6F64C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xmlns="" id="{63985875-E297-4B18-909A-B676C9FB2A4F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xmlns="" id="{E943295B-01A3-4BC0-AF48-78A7C86F765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6D4D2BA-7602-44E0-A5AB-FB2375A786E7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10 2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/ 2 = 5.0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5565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10" name="자유형 9"/>
          <p:cNvSpPr/>
          <p:nvPr/>
        </p:nvSpPr>
        <p:spPr>
          <a:xfrm>
            <a:off x="5257800" y="2933700"/>
            <a:ext cx="800100" cy="3143250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35DF2D4-F774-46FD-B0A2-9790A31F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5" y="1254587"/>
            <a:ext cx="8010672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try-except-finally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의 차이는 예외의 발생 여부</a:t>
            </a:r>
          </a:p>
          <a:p>
            <a:r>
              <a:rPr lang="en-US" altLang="ko-KR" dirty="0"/>
              <a:t>finally</a:t>
            </a:r>
            <a:r>
              <a:rPr lang="ko-KR" altLang="en-US" dirty="0"/>
              <a:t>는 예외의 발생 여부와 상관없이 항상 실행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7222"/>
              </p:ext>
            </p:extLst>
          </p:nvPr>
        </p:nvGraphicFramePr>
        <p:xfrm>
          <a:off x="838200" y="3279386"/>
          <a:ext cx="8979310" cy="2545908"/>
        </p:xfrm>
        <a:graphic>
          <a:graphicData uri="http://schemas.openxmlformats.org/drawingml/2006/table">
            <a:tbl>
              <a:tblPr/>
              <a:tblGrid>
                <a:gridCol w="1780032">
                  <a:extLst>
                    <a:ext uri="{9D8B030D-6E8A-4147-A177-3AD203B41FA5}">
                      <a16:colId xmlns:a16="http://schemas.microsoft.com/office/drawing/2014/main" xmlns="" val="701315534"/>
                    </a:ext>
                  </a:extLst>
                </a:gridCol>
                <a:gridCol w="7199278">
                  <a:extLst>
                    <a:ext uri="{9D8B030D-6E8A-4147-A177-3AD203B41FA5}">
                      <a16:colId xmlns:a16="http://schemas.microsoft.com/office/drawing/2014/main" xmlns="" val="2897353308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698320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먼저 실행되어 예외가 발생하지 않으면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건너뛰고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발생하면 오류를 확인하여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매칭되는 부분으로 넘겨준다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8520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발생했을 때 처리할 내용을 담는다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487801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발생하지 않을 때 실행하게 되는 블록이다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0330722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예외의 발생 여부와 상관없이 항상 실행되는 블록이다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18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7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divide()</a:t>
            </a:r>
            <a:r>
              <a:rPr lang="ko-KR" altLang="en-US" sz="3000" dirty="0"/>
              <a:t>라는 함수를 사용하여 함수 내부에서 예외를 처리</a:t>
            </a:r>
            <a:br>
              <a:rPr lang="ko-KR" altLang="en-US" sz="3000" dirty="0"/>
            </a:br>
            <a:endParaRPr lang="ko-KR" altLang="en-US" sz="3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C47A177-2D78-4052-BAA6-A2CB4122A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1603"/>
              </p:ext>
            </p:extLst>
          </p:nvPr>
        </p:nvGraphicFramePr>
        <p:xfrm>
          <a:off x="838200" y="1125397"/>
          <a:ext cx="9707880" cy="5636480"/>
        </p:xfrm>
        <a:graphic>
          <a:graphicData uri="http://schemas.openxmlformats.org/drawingml/2006/table">
            <a:tbl>
              <a:tblPr/>
              <a:tblGrid>
                <a:gridCol w="970788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688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8-8 : try-except-else-finally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구문의 사용법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51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divide_func.py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782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divide(x, y):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result = x /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오류발생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result)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수행완료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print('divide(100, 2)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함수호출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divide(100,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print('divide(100, 0)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함수호출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divide(100, 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858539" y="4140934"/>
            <a:ext cx="6634769" cy="655481"/>
            <a:chOff x="504909" y="720211"/>
            <a:chExt cx="6328252" cy="613248"/>
          </a:xfrm>
        </p:grpSpPr>
        <p:sp>
          <p:nvSpPr>
            <p:cNvPr id="5" name="TextBox 4"/>
            <p:cNvSpPr txBox="1"/>
            <p:nvPr/>
          </p:nvSpPr>
          <p:spPr>
            <a:xfrm>
              <a:off x="1803824" y="720211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 발생 여부와 상관없이 </a:t>
              </a:r>
              <a:r>
                <a:rPr lang="en-US" altLang="ko-KR" sz="1600" b="1">
                  <a:solidFill>
                    <a:srgbClr val="FF0000"/>
                  </a:solidFill>
                </a:rPr>
                <a:t>“</a:t>
              </a:r>
              <a:r>
                <a:rPr lang="ko-KR" altLang="en-US" sz="1600" b="1">
                  <a:solidFill>
                    <a:srgbClr val="FF0000"/>
                  </a:solidFill>
                </a:rPr>
                <a:t>항상</a:t>
              </a:r>
              <a:r>
                <a:rPr lang="en-US" altLang="ko-KR" sz="1600" b="1">
                  <a:solidFill>
                    <a:srgbClr val="FF0000"/>
                  </a:solidFill>
                </a:rPr>
                <a:t>”</a:t>
              </a:r>
              <a:r>
                <a:rPr lang="ko-KR" altLang="en-US" sz="1600" b="1">
                  <a:solidFill>
                    <a:srgbClr val="FF0000"/>
                  </a:solidFill>
                </a:rPr>
                <a:t>실행됨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5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4" y="3209521"/>
            <a:ext cx="10515600" cy="3181754"/>
          </a:xfrm>
        </p:spPr>
        <p:txBody>
          <a:bodyPr/>
          <a:lstStyle/>
          <a:p>
            <a:r>
              <a:rPr lang="en-US" altLang="ko-KR" dirty="0"/>
              <a:t>divide()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전달한 경우 예외가 발생하지 않으므로 결과를 출력하고 “</a:t>
            </a:r>
            <a:r>
              <a:rPr lang="ko-KR" altLang="en-US" dirty="0" err="1"/>
              <a:t>수행완료</a:t>
            </a:r>
            <a:r>
              <a:rPr lang="ko-KR" altLang="en-US" dirty="0"/>
              <a:t>” 메시지가 뜸</a:t>
            </a:r>
            <a:endParaRPr lang="en-US" altLang="ko-KR" dirty="0"/>
          </a:p>
          <a:p>
            <a:r>
              <a:rPr lang="ko-KR" altLang="en-US" dirty="0"/>
              <a:t>인자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전달한 경우 </a:t>
            </a:r>
            <a:r>
              <a:rPr lang="en-US" altLang="ko-KR" dirty="0" err="1"/>
              <a:t>ZeroDivisionError</a:t>
            </a:r>
            <a:r>
              <a:rPr lang="ko-KR" altLang="en-US" dirty="0"/>
              <a:t>가 발생하여 </a:t>
            </a:r>
            <a:r>
              <a:rPr lang="en-US" altLang="ko-KR" dirty="0" err="1"/>
              <a:t>excep</a:t>
            </a:r>
            <a:r>
              <a:rPr lang="ko-KR" altLang="en-US" dirty="0"/>
              <a:t>로 넘어가서 “</a:t>
            </a:r>
            <a:r>
              <a:rPr lang="en-US" altLang="ko-KR" dirty="0"/>
              <a:t>0</a:t>
            </a:r>
            <a:r>
              <a:rPr lang="ko-KR" altLang="en-US" dirty="0"/>
              <a:t>으로 나누는 </a:t>
            </a:r>
            <a:r>
              <a:rPr lang="ko-KR" altLang="en-US" dirty="0" err="1"/>
              <a:t>오류발생”이라는</a:t>
            </a:r>
            <a:r>
              <a:rPr lang="ko-KR" altLang="en-US" dirty="0"/>
              <a:t> 메시지를 출력하고 “</a:t>
            </a:r>
            <a:r>
              <a:rPr lang="ko-KR" altLang="en-US" dirty="0" err="1"/>
              <a:t>수행완료</a:t>
            </a:r>
            <a:r>
              <a:rPr lang="ko-KR" altLang="en-US" dirty="0"/>
              <a:t>” 메시지를 출력</a:t>
            </a:r>
            <a:endParaRPr lang="en-US" altLang="ko-KR" dirty="0"/>
          </a:p>
          <a:p>
            <a:r>
              <a:rPr lang="en-US" altLang="ko-KR" dirty="0"/>
              <a:t> finally</a:t>
            </a:r>
            <a:r>
              <a:rPr lang="ko-KR" altLang="en-US" dirty="0"/>
              <a:t>에서 실행되는 “</a:t>
            </a:r>
            <a:r>
              <a:rPr lang="ko-KR" altLang="en-US" dirty="0" err="1"/>
              <a:t>수행완료</a:t>
            </a:r>
            <a:r>
              <a:rPr lang="ko-KR" altLang="en-US" dirty="0"/>
              <a:t>” 출력은 예외의 발생과 상관없이 매번 실행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10D4A8D-2A48-486B-8D35-62A0A928183E}"/>
              </a:ext>
            </a:extLst>
          </p:cNvPr>
          <p:cNvGrpSpPr/>
          <p:nvPr/>
        </p:nvGrpSpPr>
        <p:grpSpPr>
          <a:xfrm>
            <a:off x="788324" y="467732"/>
            <a:ext cx="8015665" cy="2515771"/>
            <a:chOff x="5261708" y="3531511"/>
            <a:chExt cx="6085244" cy="31255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F82E8791-FFA1-4CB2-8A67-C7BF209B1B0A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200B69C9-E61D-4B96-AF3B-8CA147C5F3A9}"/>
                  </a:ext>
                </a:extLst>
              </p:cNvPr>
              <p:cNvSpPr/>
              <p:nvPr/>
            </p:nvSpPr>
            <p:spPr>
              <a:xfrm>
                <a:off x="5586057" y="3997580"/>
                <a:ext cx="6085243" cy="25730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B48EABE1-715A-4826-9193-5327203CB924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55253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DE90A81-7482-4E1C-A3CF-6C7491DB06A3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712430-D44B-4386-BE92-3B04BBE2B331}"/>
              </a:ext>
            </a:extLst>
          </p:cNvPr>
          <p:cNvSpPr txBox="1"/>
          <p:nvPr/>
        </p:nvSpPr>
        <p:spPr>
          <a:xfrm>
            <a:off x="1140001" y="861320"/>
            <a:ext cx="6986061" cy="212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divide(100,2) 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함수호출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50.0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수행완료 </a:t>
            </a:r>
            <a:endParaRPr lang="en-US" altLang="ko-KR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divide(100,0) 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함수호출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나누는 오류발생 </a:t>
            </a:r>
            <a:endParaRPr lang="en-US" altLang="ko-KR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수행완료</a:t>
            </a:r>
          </a:p>
        </p:txBody>
      </p:sp>
    </p:spTree>
    <p:extLst>
      <p:ext uri="{BB962C8B-B14F-4D97-AF65-F5344CB8AC3E}">
        <p14:creationId xmlns:p14="http://schemas.microsoft.com/office/powerpoint/2010/main" val="382069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13A3E7-1970-48AA-B65C-40CF63C1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0" y="0"/>
            <a:ext cx="85534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7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예외 </a:t>
            </a:r>
            <a:r>
              <a:rPr lang="en-US" altLang="ko-KR" sz="3600" dirty="0">
                <a:solidFill>
                  <a:schemeClr val="accent5"/>
                </a:solidFill>
              </a:rPr>
              <a:t>Built-in Exception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r>
              <a:rPr lang="ko-KR" altLang="en-US"/>
              <a:t>은 </a:t>
            </a:r>
            <a:r>
              <a:rPr lang="ko-KR" altLang="en-US">
                <a:solidFill>
                  <a:schemeClr val="accent2"/>
                </a:solidFill>
              </a:rPr>
              <a:t>클래스</a:t>
            </a:r>
            <a:r>
              <a:rPr lang="ko-KR" altLang="en-US"/>
              <a:t>로 </a:t>
            </a:r>
            <a:r>
              <a:rPr lang="ko-KR" altLang="en-US" dirty="0"/>
              <a:t>정의되어 있고</a:t>
            </a:r>
            <a:r>
              <a:rPr lang="en-US" altLang="ko-KR" dirty="0"/>
              <a:t>, </a:t>
            </a:r>
            <a:r>
              <a:rPr lang="ko-KR" altLang="en-US" dirty="0"/>
              <a:t>계층적 구조로 만들어져 있기 때문에 새로운 예외를 만들 때에는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ko-KR" altLang="en-US"/>
              <a:t>상속받아서 구현함</a:t>
            </a:r>
            <a:endParaRPr lang="en-US" altLang="ko-KR"/>
          </a:p>
          <a:p>
            <a:r>
              <a:rPr lang="ko-KR" altLang="en-US">
                <a:solidFill>
                  <a:schemeClr val="accent5"/>
                </a:solidFill>
              </a:rPr>
              <a:t>클래스와 상속은 차후에 다루게 됩니다</a:t>
            </a:r>
            <a:endParaRPr lang="ko-KR" altLang="en-US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오류와 예외처리의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어떤 프로그래밍 언어에서 정해진 문법을 따르지 않는 명령이 입력되어 프로그램이 문제를 일으키는 것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25585" y="33417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8571528" descr="EMB00002ce02e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8" y="3158992"/>
            <a:ext cx="6533804" cy="33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16150" y="3349079"/>
            <a:ext cx="502933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만일 실제 도로를 주행하는 자동차의 컴퓨터에 이런 문제가 발생한다면 생명의 위협을 초래할 수도 있다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 flipH="1">
            <a:off x="6604001" y="3933854"/>
            <a:ext cx="2826818" cy="1437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raise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raise</a:t>
            </a:r>
            <a:r>
              <a:rPr lang="ko-KR" altLang="en-US" dirty="0"/>
              <a:t>를 이용하여 예외 강제로 발생 가능</a:t>
            </a:r>
            <a:endParaRPr lang="en-US" altLang="ko-KR" dirty="0"/>
          </a:p>
          <a:p>
            <a:r>
              <a:rPr lang="en-US" altLang="ko-KR" dirty="0"/>
              <a:t>raise </a:t>
            </a:r>
            <a:r>
              <a:rPr lang="ko-KR" altLang="en-US" dirty="0"/>
              <a:t>문에 의해서 </a:t>
            </a:r>
            <a:r>
              <a:rPr lang="en-US" altLang="ko-KR" dirty="0"/>
              <a:t>Exception</a:t>
            </a:r>
            <a:r>
              <a:rPr lang="ko-KR" altLang="en-US" dirty="0"/>
              <a:t>이 발생되어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 프로그램이 그 과정을 </a:t>
            </a:r>
            <a:r>
              <a:rPr lang="ko-KR" altLang="en-US" b="1" dirty="0"/>
              <a:t>추적</a:t>
            </a:r>
            <a:r>
              <a:rPr lang="en-US" altLang="ko-KR" sz="2000" b="1" dirty="0" err="1">
                <a:solidFill>
                  <a:schemeClr val="accent5"/>
                </a:solidFill>
              </a:rPr>
              <a:t>Traceback</a:t>
            </a:r>
            <a:r>
              <a:rPr lang="ko-KR" altLang="en-US" dirty="0"/>
              <a:t>하였다는 출력이 뜸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7DEB9B7-009F-466A-B91B-2BDECD9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46565"/>
              </p:ext>
            </p:extLst>
          </p:nvPr>
        </p:nvGraphicFramePr>
        <p:xfrm>
          <a:off x="838200" y="3429000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raise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이용하여 예외 발생시키기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Exception('Exception raised')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File "&lt;stdin&gt;", line 1, in &lt;module&gt;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raise Exception('Exception raised')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Exception: Exception raised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944475"/>
            <a:ext cx="10515600" cy="5553602"/>
          </a:xfrm>
        </p:spPr>
        <p:txBody>
          <a:bodyPr/>
          <a:lstStyle/>
          <a:p>
            <a:r>
              <a:rPr lang="ko-KR" altLang="en-US" dirty="0"/>
              <a:t>예외 발생</a:t>
            </a:r>
            <a:r>
              <a:rPr lang="en-US" altLang="ko-KR" dirty="0"/>
              <a:t>! </a:t>
            </a:r>
            <a:r>
              <a:rPr lang="ko-KR" altLang="en-US" dirty="0"/>
              <a:t>한글 메시지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직접 </a:t>
            </a:r>
            <a:r>
              <a:rPr lang="en-US" altLang="ko-KR" dirty="0"/>
              <a:t>raise</a:t>
            </a:r>
            <a:r>
              <a:rPr lang="ko-KR" altLang="en-US" dirty="0"/>
              <a:t>를 이용하여 다양한 예외를 발생시킬 수 있다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35574A7-AD3E-4710-B7D2-2C16EF4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73604"/>
              </p:ext>
            </p:extLst>
          </p:nvPr>
        </p:nvGraphicFramePr>
        <p:xfrm>
          <a:off x="771698" y="1734560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raise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이용하여 예외 발생시키기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File "&lt;stdin&gt;", line 1, in &lt;module&gt;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raise Exception('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!')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Exception: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24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get_ans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ans</a:t>
            </a:r>
            <a:r>
              <a:rPr lang="ko-KR" altLang="en-US" dirty="0"/>
              <a:t>라는 매개변수를 통해 문자열을 입력 받음</a:t>
            </a:r>
            <a:endParaRPr lang="en-US" altLang="ko-KR" dirty="0"/>
          </a:p>
          <a:p>
            <a:pPr lvl="1"/>
            <a:r>
              <a:rPr lang="en-US" altLang="ko-KR" dirty="0"/>
              <a:t> if</a:t>
            </a:r>
            <a:r>
              <a:rPr lang="ko-KR" altLang="en-US" dirty="0"/>
              <a:t>문을 통해 </a:t>
            </a:r>
            <a:r>
              <a:rPr lang="en-US" altLang="ko-KR" dirty="0" err="1"/>
              <a:t>ans</a:t>
            </a:r>
            <a:r>
              <a:rPr lang="ko-KR" altLang="en-US" dirty="0"/>
              <a:t>가 </a:t>
            </a:r>
            <a:r>
              <a:rPr lang="en-US" altLang="ko-KR" dirty="0"/>
              <a:t>'</a:t>
            </a:r>
            <a:r>
              <a:rPr lang="ko-KR" altLang="en-US" dirty="0"/>
              <a:t>예</a:t>
            </a:r>
            <a:r>
              <a:rPr lang="en-US" altLang="ko-KR" dirty="0"/>
              <a:t>', '</a:t>
            </a:r>
            <a:r>
              <a:rPr lang="ko-KR" altLang="en-US" dirty="0"/>
              <a:t>아니오</a:t>
            </a:r>
            <a:r>
              <a:rPr lang="en-US" altLang="ko-KR" dirty="0"/>
              <a:t>' </a:t>
            </a:r>
            <a:r>
              <a:rPr lang="ko-KR" altLang="en-US" dirty="0"/>
              <a:t>중 하나가 아니면 </a:t>
            </a:r>
            <a:r>
              <a:rPr lang="en-US" altLang="ko-KR" dirty="0"/>
              <a:t>raise </a:t>
            </a:r>
            <a:r>
              <a:rPr lang="en-US" altLang="ko-KR" dirty="0" err="1"/>
              <a:t>ValueError</a:t>
            </a:r>
            <a:r>
              <a:rPr lang="en-US" altLang="ko-KR" dirty="0"/>
              <a:t>('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 err="1"/>
              <a:t>아니오를</a:t>
            </a:r>
            <a:r>
              <a:rPr lang="ko-KR" altLang="en-US" dirty="0"/>
              <a:t> 입력 하세요</a:t>
            </a:r>
            <a:r>
              <a:rPr lang="en-US" altLang="ko-KR" dirty="0"/>
              <a:t>')</a:t>
            </a:r>
            <a:r>
              <a:rPr lang="ko-KR" altLang="en-US" dirty="0"/>
              <a:t>를 통해 </a:t>
            </a:r>
            <a:r>
              <a:rPr lang="en-US" altLang="ko-KR" dirty="0" err="1"/>
              <a:t>ValueError</a:t>
            </a:r>
            <a:r>
              <a:rPr lang="ko-KR" altLang="en-US" dirty="0"/>
              <a:t>를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304590F-F8BB-475B-AF2E-7225C7A6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8464"/>
              </p:ext>
            </p:extLst>
          </p:nvPr>
        </p:nvGraphicFramePr>
        <p:xfrm>
          <a:off x="705195" y="2132782"/>
          <a:ext cx="10515599" cy="4594869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3490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8-9 : raise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이용한 예외의 발생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50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197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9057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아니오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정상적인 입력입니다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raise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입력을 확인하세요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while True: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아니오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중 하나를 입력하세요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break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print('error :', 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540183" y="3412546"/>
            <a:ext cx="6634768" cy="830997"/>
            <a:chOff x="504909" y="556003"/>
            <a:chExt cx="6328251" cy="777456"/>
          </a:xfrm>
        </p:grpSpPr>
        <p:sp>
          <p:nvSpPr>
            <p:cNvPr id="6" name="TextBox 5"/>
            <p:cNvSpPr txBox="1"/>
            <p:nvPr/>
          </p:nvSpPr>
          <p:spPr>
            <a:xfrm>
              <a:off x="1803823" y="556003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‘</a:t>
              </a:r>
              <a:r>
                <a:rPr lang="ko-KR" altLang="en-US" sz="1600" b="1">
                  <a:solidFill>
                    <a:srgbClr val="FF0000"/>
                  </a:solidFill>
                </a:rPr>
                <a:t>예</a:t>
              </a:r>
              <a:r>
                <a:rPr lang="en-US" altLang="ko-KR" sz="1600" b="1">
                  <a:solidFill>
                    <a:srgbClr val="FF0000"/>
                  </a:solidFill>
                </a:rPr>
                <a:t>’</a:t>
              </a:r>
              <a:r>
                <a:rPr lang="ko-KR" altLang="en-US" sz="1600" b="1">
                  <a:solidFill>
                    <a:srgbClr val="FF0000"/>
                  </a:solidFill>
                </a:rPr>
                <a:t>나 </a:t>
              </a:r>
              <a:r>
                <a:rPr lang="en-US" altLang="ko-KR" sz="1600" b="1">
                  <a:solidFill>
                    <a:srgbClr val="FF0000"/>
                  </a:solidFill>
                </a:rPr>
                <a:t>‘</a:t>
              </a:r>
              <a:r>
                <a:rPr lang="ko-KR" altLang="en-US" sz="1600" b="1">
                  <a:solidFill>
                    <a:srgbClr val="FF0000"/>
                  </a:solidFill>
                </a:rPr>
                <a:t>아니오</a:t>
              </a:r>
              <a:r>
                <a:rPr lang="en-US" altLang="ko-KR" sz="1600" b="1">
                  <a:solidFill>
                    <a:srgbClr val="FF0000"/>
                  </a:solidFill>
                </a:rPr>
                <a:t>’ </a:t>
              </a:r>
              <a:r>
                <a:rPr lang="ko-KR" altLang="en-US" sz="1600" b="1">
                  <a:solidFill>
                    <a:srgbClr val="FF0000"/>
                  </a:solidFill>
                </a:rPr>
                <a:t>이외의 </a:t>
              </a:r>
              <a:r>
                <a:rPr lang="en-US" altLang="ko-KR" sz="1600" b="1">
                  <a:solidFill>
                    <a:srgbClr val="FF0000"/>
                  </a:solidFill>
                </a:rPr>
                <a:t>ans </a:t>
              </a:r>
              <a:r>
                <a:rPr lang="ko-KR" altLang="en-US" sz="1600" b="1">
                  <a:solidFill>
                    <a:srgbClr val="FF0000"/>
                  </a:solidFill>
                </a:rPr>
                <a:t>값이 있을 경우 </a:t>
              </a:r>
              <a:r>
                <a:rPr lang="en-US" altLang="ko-KR" sz="1600" b="1">
                  <a:solidFill>
                    <a:srgbClr val="FF0000"/>
                  </a:solidFill>
                </a:rPr>
                <a:t>ValueError()</a:t>
              </a:r>
              <a:r>
                <a:rPr lang="ko-KR" altLang="en-US" sz="1600" b="1">
                  <a:solidFill>
                    <a:srgbClr val="FF0000"/>
                  </a:solidFill>
                </a:rPr>
                <a:t>라는 예외 객체를 발생시킨다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877936" y="5386591"/>
            <a:ext cx="6634768" cy="830997"/>
            <a:chOff x="504909" y="556003"/>
            <a:chExt cx="6328251" cy="777456"/>
          </a:xfrm>
        </p:grpSpPr>
        <p:sp>
          <p:nvSpPr>
            <p:cNvPr id="10" name="TextBox 9"/>
            <p:cNvSpPr txBox="1"/>
            <p:nvPr/>
          </p:nvSpPr>
          <p:spPr>
            <a:xfrm>
              <a:off x="1803823" y="556003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예외가 발생하면 이 코드가 처리함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5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499" y="3554672"/>
            <a:ext cx="10515600" cy="2796251"/>
          </a:xfrm>
        </p:spPr>
        <p:txBody>
          <a:bodyPr/>
          <a:lstStyle/>
          <a:p>
            <a:r>
              <a:rPr lang="ko-KR" altLang="en-US" dirty="0"/>
              <a:t>‘예</a:t>
            </a:r>
            <a:r>
              <a:rPr lang="en-US" altLang="ko-KR" dirty="0"/>
              <a:t>-</a:t>
            </a:r>
            <a:r>
              <a:rPr lang="ko-KR" altLang="en-US" dirty="0"/>
              <a:t>쓰</a:t>
            </a:r>
            <a:r>
              <a:rPr lang="en-US" altLang="ko-KR" dirty="0"/>
              <a:t>'</a:t>
            </a:r>
            <a:r>
              <a:rPr lang="ko-KR" altLang="en-US" dirty="0"/>
              <a:t>와 ‘</a:t>
            </a:r>
            <a:r>
              <a:rPr lang="ko-KR" altLang="en-US" dirty="0" err="1"/>
              <a:t>노우</a:t>
            </a:r>
            <a:r>
              <a:rPr lang="en-US" altLang="ko-KR" dirty="0"/>
              <a:t>'</a:t>
            </a:r>
            <a:r>
              <a:rPr lang="ko-KR" altLang="en-US" dirty="0"/>
              <a:t>는 정상적인 입력 범위에 포함되지 않기 때문에 </a:t>
            </a:r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예외 발생</a:t>
            </a:r>
          </a:p>
          <a:p>
            <a:r>
              <a:rPr lang="ko-KR" altLang="en-US" dirty="0"/>
              <a:t>‘예</a:t>
            </a:r>
            <a:r>
              <a:rPr lang="en-US" altLang="ko-KR" dirty="0"/>
              <a:t>'</a:t>
            </a:r>
            <a:r>
              <a:rPr lang="ko-KR" altLang="en-US" dirty="0"/>
              <a:t>는 정상적인 입력이므로 함수 내부에서 ‘정상적인 입력입니다</a:t>
            </a:r>
            <a:r>
              <a:rPr lang="en-US" altLang="ko-KR" dirty="0"/>
              <a:t>.’</a:t>
            </a:r>
            <a:r>
              <a:rPr lang="ko-KR" altLang="en-US" dirty="0"/>
              <a:t>를 출력</a:t>
            </a:r>
          </a:p>
          <a:p>
            <a:r>
              <a:rPr lang="en-US" altLang="ko-KR" dirty="0"/>
              <a:t>raise</a:t>
            </a:r>
            <a:r>
              <a:rPr lang="ko-KR" altLang="en-US" dirty="0"/>
              <a:t>는 사용자가 원하는 순간에 필요한 예외를 발생시킬 수 있는 유용한 기능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223265A-5D1B-45BD-8B88-DF0BB5FCC7CA}"/>
              </a:ext>
            </a:extLst>
          </p:cNvPr>
          <p:cNvGrpSpPr/>
          <p:nvPr/>
        </p:nvGrpSpPr>
        <p:grpSpPr>
          <a:xfrm>
            <a:off x="944499" y="813083"/>
            <a:ext cx="9951325" cy="2304080"/>
            <a:chOff x="5261708" y="3531511"/>
            <a:chExt cx="6085244" cy="31255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CB2E05FC-82D7-4641-AD8C-F3763820A0C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72C063BC-1230-4FC1-B531-D709CAD0B379}"/>
                  </a:ext>
                </a:extLst>
              </p:cNvPr>
              <p:cNvSpPr/>
              <p:nvPr/>
            </p:nvSpPr>
            <p:spPr>
              <a:xfrm>
                <a:off x="5586057" y="3997580"/>
                <a:ext cx="6085243" cy="25730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6A8CA3FE-491D-4154-AB4B-8DA68A8CC32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55253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2C82E3B-2509-42B7-84F5-4A9021B05490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FD5E35-DDF1-4999-994A-88E0821D8258}"/>
              </a:ext>
            </a:extLst>
          </p:cNvPr>
          <p:cNvSpPr txBox="1"/>
          <p:nvPr/>
        </p:nvSpPr>
        <p:spPr>
          <a:xfrm>
            <a:off x="1296176" y="1362837"/>
            <a:ext cx="69860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입력을 확인하세요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노우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입력을 확인하세요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정상적인 입력입니다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8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파일 입출력에 대해서 알아보기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EEB65BA-DB16-4FF0-8DE9-A88C66E41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89044"/>
              </p:ext>
            </p:extLst>
          </p:nvPr>
        </p:nvGraphicFramePr>
        <p:xfrm>
          <a:off x="995053" y="3081557"/>
          <a:ext cx="8305702" cy="851536"/>
        </p:xfrm>
        <a:graphic>
          <a:graphicData uri="http://schemas.openxmlformats.org/drawingml/2006/table">
            <a:tbl>
              <a:tblPr/>
              <a:tblGrid>
                <a:gridCol w="8305702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08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7632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BAB7E9-4853-4D73-A8B3-CB84241132A4}"/>
              </a:ext>
            </a:extLst>
          </p:cNvPr>
          <p:cNvSpPr txBox="1"/>
          <p:nvPr/>
        </p:nvSpPr>
        <p:spPr>
          <a:xfrm>
            <a:off x="1227909" y="3212950"/>
            <a:ext cx="7053942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print('Hello World!')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35114" y="2946620"/>
            <a:ext cx="6592164" cy="584775"/>
            <a:chOff x="537617" y="811902"/>
            <a:chExt cx="6287615" cy="547098"/>
          </a:xfrm>
        </p:grpSpPr>
        <p:sp>
          <p:nvSpPr>
            <p:cNvPr id="7" name="TextBox 6"/>
            <p:cNvSpPr txBox="1"/>
            <p:nvPr/>
          </p:nvSpPr>
          <p:spPr>
            <a:xfrm>
              <a:off x="1795895" y="811902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 World! </a:t>
              </a:r>
              <a:r>
                <a:rPr lang="ko-KR" altLang="en-US" sz="1600" dirty="0">
                  <a:solidFill>
                    <a:srgbClr val="FF0000"/>
                  </a:solidFill>
                </a:rPr>
                <a:t>라는 내용을 화면에 출력함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이 내용을 파일로 저장하고자 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1"/>
            </p:cNvCxnSpPr>
            <p:nvPr/>
          </p:nvCxnSpPr>
          <p:spPr>
            <a:xfrm flipH="1">
              <a:off x="537617" y="1085451"/>
              <a:ext cx="1258278" cy="173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8.7.1 </a:t>
            </a:r>
            <a:r>
              <a:rPr lang="ko-KR" altLang="en-US" dirty="0"/>
              <a:t>파일이란 무엇인가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8875"/>
            <a:ext cx="10515600" cy="560595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파일</a:t>
            </a:r>
            <a:r>
              <a:rPr lang="en-US" altLang="ko-KR" sz="2000" b="1" dirty="0">
                <a:solidFill>
                  <a:schemeClr val="accent5"/>
                </a:solidFill>
              </a:rPr>
              <a:t>file</a:t>
            </a:r>
          </a:p>
          <a:p>
            <a:pPr lvl="1"/>
            <a:r>
              <a:rPr lang="ko-KR" altLang="en-US" dirty="0"/>
              <a:t>컴퓨터의 저장 장치 내에 데이터를 저장하기 위해 사용하는 논리적인 단위</a:t>
            </a:r>
            <a:endParaRPr lang="en-US" altLang="ko-KR" dirty="0"/>
          </a:p>
          <a:p>
            <a:pPr lvl="1"/>
            <a:r>
              <a:rPr lang="ko-KR" altLang="en-US" b="1" dirty="0"/>
              <a:t>하드디스크</a:t>
            </a:r>
            <a:r>
              <a:rPr lang="en-US" altLang="ko-KR" sz="1800" b="1" dirty="0">
                <a:solidFill>
                  <a:schemeClr val="accent5"/>
                </a:solidFill>
              </a:rPr>
              <a:t>hard disk</a:t>
            </a:r>
            <a:r>
              <a:rPr lang="ko-KR" altLang="en-US" dirty="0"/>
              <a:t>나</a:t>
            </a:r>
            <a:r>
              <a:rPr lang="ko-KR" altLang="en-US" b="1" dirty="0"/>
              <a:t> 외장 디스크</a:t>
            </a:r>
            <a:r>
              <a:rPr lang="en-US" altLang="ko-KR" sz="1800" b="1" dirty="0">
                <a:solidFill>
                  <a:schemeClr val="accent5"/>
                </a:solidFill>
              </a:rPr>
              <a:t>external disk</a:t>
            </a:r>
            <a:r>
              <a:rPr lang="ko-KR" altLang="en-US" dirty="0"/>
              <a:t>와 같은 저장장치에 저장한 후 필요할 때 다시 불러서 사용하는 것이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69" y="3743432"/>
            <a:ext cx="7398041" cy="30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1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파이썬에서 파일을 사용하기 위한 절차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저장 장치 내의 위치와 파일 이름을 지정해서 파일을 가져온다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   컴퓨터 저장장치내의 파일 위치는 </a:t>
            </a:r>
            <a:r>
              <a:rPr lang="ko-KR" altLang="en-US" b="1" dirty="0"/>
              <a:t>경로</a:t>
            </a:r>
            <a:r>
              <a:rPr lang="en-US" altLang="ko-KR" sz="2000" b="1" dirty="0">
                <a:solidFill>
                  <a:schemeClr val="accent5"/>
                </a:solidFill>
              </a:rPr>
              <a:t>path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사용목적에</a:t>
            </a:r>
            <a:r>
              <a:rPr lang="en-US" altLang="ko-KR" dirty="0"/>
              <a:t>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기존</a:t>
            </a:r>
            <a:r>
              <a:rPr lang="en-US" altLang="ko-KR" dirty="0"/>
              <a:t>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닫기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파일을 모두 사용하고 나면 이 메모리를 시스템에서 사용할 수 있도록 반환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41D64A-2479-40C7-B860-B1378BAA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03" y="4553958"/>
            <a:ext cx="9011194" cy="21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8.7.2 </a:t>
            </a:r>
            <a:r>
              <a:rPr lang="ko-KR" altLang="en-US" dirty="0"/>
              <a:t>파일 쓰기와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함수는 ‘</a:t>
            </a:r>
            <a:r>
              <a:rPr lang="en-US" altLang="ko-KR" dirty="0"/>
              <a:t>hello.txt'</a:t>
            </a:r>
            <a:r>
              <a:rPr lang="ko-KR" altLang="en-US" dirty="0"/>
              <a:t>라는 파일을 열어서 가져오는 역할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w'라는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오픈</a:t>
            </a:r>
            <a:r>
              <a:rPr lang="en-US" altLang="ko-KR" dirty="0"/>
              <a:t> </a:t>
            </a:r>
            <a:r>
              <a:rPr lang="en-US" altLang="ko-KR" dirty="0" err="1"/>
              <a:t>모드를</a:t>
            </a:r>
            <a:r>
              <a:rPr lang="en-US" altLang="ko-KR" dirty="0"/>
              <a:t> </a:t>
            </a:r>
            <a:r>
              <a:rPr lang="en-US" altLang="ko-KR" dirty="0" err="1"/>
              <a:t>지정하여</a:t>
            </a:r>
            <a:r>
              <a:rPr lang="en-US" altLang="ko-KR" dirty="0"/>
              <a:t> </a:t>
            </a:r>
            <a:r>
              <a:rPr lang="en-US" altLang="ko-KR" dirty="0" err="1"/>
              <a:t>가져</a:t>
            </a:r>
            <a:r>
              <a:rPr lang="ko-KR" altLang="en-US" dirty="0"/>
              <a:t>옴 </a:t>
            </a:r>
            <a:r>
              <a:rPr lang="en-US" altLang="ko-KR" dirty="0"/>
              <a:t>(</a:t>
            </a:r>
            <a:r>
              <a:rPr lang="ko-KR" altLang="en-US" dirty="0"/>
              <a:t>쓰기 전용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open() </a:t>
            </a:r>
            <a:r>
              <a:rPr lang="ko-KR" altLang="en-US" dirty="0"/>
              <a:t>함수는 파일 객체를 반환</a:t>
            </a:r>
            <a:endParaRPr lang="en-US" altLang="ko-KR" dirty="0"/>
          </a:p>
          <a:p>
            <a:r>
              <a:rPr lang="ko-KR" altLang="en-US" dirty="0"/>
              <a:t>파일 객체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write()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지정된 형식으로 파일에 지정된 텍스트를 쓰는 일을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f.close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파일을 </a:t>
            </a:r>
            <a:r>
              <a:rPr lang="ko-KR" altLang="en-US" dirty="0" err="1"/>
              <a:t>닫아줌</a:t>
            </a: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E42D341-CAE6-411C-A704-D8C9B4AB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27616"/>
              </p:ext>
            </p:extLst>
          </p:nvPr>
        </p:nvGraphicFramePr>
        <p:xfrm>
          <a:off x="838200" y="4597686"/>
          <a:ext cx="7796349" cy="2184395"/>
        </p:xfrm>
        <a:graphic>
          <a:graphicData uri="http://schemas.openxmlformats.org/drawingml/2006/table">
            <a:tbl>
              <a:tblPr/>
              <a:tblGrid>
                <a:gridCol w="779634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971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8-10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10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695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3698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 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'w')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World!')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2) 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문자를 쓴다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9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7706" y="13490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스크립트 파일이 있는 폴더로 이동하여 수행하는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B0FDA7-ED7E-4B4A-AE6E-D2991E10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6" y="1154109"/>
            <a:ext cx="7562170" cy="54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파이썬</a:t>
            </a:r>
            <a:r>
              <a:rPr lang="ko-KR" altLang="en-US" sz="3600" dirty="0"/>
              <a:t> </a:t>
            </a:r>
            <a:r>
              <a:rPr lang="en-US" altLang="ko-KR" sz="3600" dirty="0"/>
              <a:t>IDLE</a:t>
            </a:r>
            <a:r>
              <a:rPr lang="ko-KR" altLang="en-US" sz="3600" dirty="0"/>
              <a:t>에서 </a:t>
            </a:r>
            <a:r>
              <a:rPr lang="en-US" altLang="ko-KR" sz="3600" dirty="0"/>
              <a:t>file_write_hello.py</a:t>
            </a:r>
            <a:r>
              <a:rPr lang="ko-KR" altLang="en-US" sz="3600" dirty="0"/>
              <a:t>를 살펴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Run</a:t>
            </a:r>
            <a:r>
              <a:rPr lang="en-US" altLang="ko-KR" dirty="0"/>
              <a:t> </a:t>
            </a:r>
            <a:r>
              <a:rPr lang="ko-KR" altLang="en-US" dirty="0"/>
              <a:t>메뉴의 </a:t>
            </a:r>
            <a:r>
              <a:rPr lang="en-US" altLang="ko-KR" dirty="0">
                <a:solidFill>
                  <a:schemeClr val="accent5"/>
                </a:solidFill>
              </a:rPr>
              <a:t>Run Module</a:t>
            </a:r>
            <a:r>
              <a:rPr lang="ko-KR" altLang="en-US" dirty="0"/>
              <a:t>을 수행하면 위의 내용과 동일하게 수행됨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4560" y="2676697"/>
            <a:ext cx="24463616" cy="9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4FD4D0-0B4D-471B-A08C-E3E2016A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697"/>
            <a:ext cx="7863840" cy="35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구문 오류</a:t>
            </a:r>
            <a:r>
              <a:rPr lang="en-US" altLang="ko-KR" sz="2000" b="1">
                <a:solidFill>
                  <a:schemeClr val="accent5"/>
                </a:solidFill>
              </a:rPr>
              <a:t>Syntax </a:t>
            </a:r>
            <a:r>
              <a:rPr lang="en-US" altLang="ko-KR" sz="2000" b="1" smtClean="0">
                <a:solidFill>
                  <a:schemeClr val="accent5"/>
                </a:solidFill>
              </a:rPr>
              <a:t>Error 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print() </a:t>
            </a:r>
            <a:r>
              <a:rPr lang="ko-KR" altLang="en-US" dirty="0"/>
              <a:t>함수에서 따옴표를 빼먹는 등의 오류</a:t>
            </a:r>
          </a:p>
          <a:p>
            <a:pPr lvl="1"/>
            <a:r>
              <a:rPr lang="ko-KR" altLang="en-US" dirty="0"/>
              <a:t>문법 오류 라고도 한다</a:t>
            </a:r>
            <a:endParaRPr lang="en-US" altLang="ko-KR" dirty="0"/>
          </a:p>
          <a:p>
            <a:r>
              <a:rPr lang="ko-KR" altLang="en-US" dirty="0"/>
              <a:t>값 오류</a:t>
            </a:r>
            <a:r>
              <a:rPr lang="en-US" altLang="ko-KR" dirty="0"/>
              <a:t>, </a:t>
            </a:r>
            <a:r>
              <a:rPr lang="ko-KR" altLang="en-US" dirty="0"/>
              <a:t>인덱스 오류</a:t>
            </a:r>
            <a:r>
              <a:rPr lang="en-US" altLang="ko-KR" dirty="0"/>
              <a:t>, 0</a:t>
            </a:r>
            <a:r>
              <a:rPr lang="ko-KR" altLang="en-US" dirty="0"/>
              <a:t>으로 나누기 오류</a:t>
            </a:r>
            <a:r>
              <a:rPr lang="en-US" altLang="ko-KR" dirty="0"/>
              <a:t>, </a:t>
            </a:r>
            <a:r>
              <a:rPr lang="ko-KR" altLang="en-US" dirty="0"/>
              <a:t>파일 가져오기 </a:t>
            </a:r>
            <a:r>
              <a:rPr lang="ko-KR" altLang="en-US" dirty="0" err="1"/>
              <a:t>오류등</a:t>
            </a:r>
            <a:r>
              <a:rPr lang="en-US" altLang="ko-KR" dirty="0"/>
              <a:t> </a:t>
            </a:r>
            <a:r>
              <a:rPr lang="ko-KR" altLang="en-US" dirty="0"/>
              <a:t>단순 오류는 미리 찾아서 고칠 수 있다</a:t>
            </a:r>
          </a:p>
          <a:p>
            <a:r>
              <a:rPr lang="ko-KR" altLang="en-US" dirty="0"/>
              <a:t>많은 프로그램에서 오류를 수행 전에 찾기 어려운 경우가 많다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92790"/>
              </p:ext>
            </p:extLst>
          </p:nvPr>
        </p:nvGraphicFramePr>
        <p:xfrm>
          <a:off x="838200" y="4758711"/>
          <a:ext cx="9519308" cy="1800638"/>
        </p:xfrm>
        <a:graphic>
          <a:graphicData uri="http://schemas.openxmlformats.org/drawingml/2006/table">
            <a:tbl>
              <a:tblPr/>
              <a:tblGrid>
                <a:gridCol w="9519308">
                  <a:extLst>
                    <a:ext uri="{9D8B030D-6E8A-4147-A177-3AD203B41FA5}">
                      <a16:colId xmlns:a16="http://schemas.microsoft.com/office/drawing/2014/main" xmlns="" val="1349402861"/>
                    </a:ext>
                  </a:extLst>
                </a:gridCol>
              </a:tblGrid>
              <a:tr h="1800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print('Hello World! 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닫는 따옴표가 빠져서 구문 오류가 발생되는 코드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EOL while scanning string literal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427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7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1509741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파일을 다루는 핵심 함수</a:t>
            </a:r>
          </a:p>
          <a:p>
            <a:r>
              <a:rPr lang="ko-KR" altLang="en-US" dirty="0"/>
              <a:t>파일 이름과 파일 오픈 모드의 인자를 가질 수 있음</a:t>
            </a:r>
          </a:p>
          <a:p>
            <a:r>
              <a:rPr lang="en-US" altLang="ko-KR" dirty="0"/>
              <a:t>encoding</a:t>
            </a:r>
            <a:r>
              <a:rPr lang="ko-KR" altLang="en-US" dirty="0"/>
              <a:t>이라는 인자를 통해 파일의 </a:t>
            </a:r>
            <a:r>
              <a:rPr lang="ko-KR" altLang="en-US" dirty="0" err="1"/>
              <a:t>인코딩</a:t>
            </a:r>
            <a:r>
              <a:rPr lang="ko-KR" altLang="en-US" dirty="0"/>
              <a:t> 형식 지정 가능</a:t>
            </a:r>
            <a:endParaRPr lang="en-US" altLang="ko-KR" dirty="0"/>
          </a:p>
          <a:p>
            <a:r>
              <a:rPr lang="ko-KR" altLang="en-US" dirty="0"/>
              <a:t>지정된 경로가 없을 경우 디폴트 경로는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파일이 있는 곳이 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06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38623"/>
              </p:ext>
            </p:extLst>
          </p:nvPr>
        </p:nvGraphicFramePr>
        <p:xfrm>
          <a:off x="640080" y="199505"/>
          <a:ext cx="9543011" cy="6443753"/>
        </p:xfrm>
        <a:graphic>
          <a:graphicData uri="http://schemas.openxmlformats.org/drawingml/2006/table">
            <a:tbl>
              <a:tblPr/>
              <a:tblGrid>
                <a:gridCol w="1488522">
                  <a:extLst>
                    <a:ext uri="{9D8B030D-6E8A-4147-A177-3AD203B41FA5}">
                      <a16:colId xmlns:a16="http://schemas.microsoft.com/office/drawing/2014/main" xmlns="" val="3086680252"/>
                    </a:ext>
                  </a:extLst>
                </a:gridCol>
                <a:gridCol w="8054489">
                  <a:extLst>
                    <a:ext uri="{9D8B030D-6E8A-4147-A177-3AD203B41FA5}">
                      <a16:colId xmlns:a16="http://schemas.microsoft.com/office/drawing/2014/main" xmlns="" val="1486245462"/>
                    </a:ext>
                  </a:extLst>
                </a:gridCol>
              </a:tblGrid>
              <a:tr h="4727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034082"/>
                  </a:ext>
                </a:extLst>
              </a:tr>
              <a:tr h="1559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전용 모드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파일 열기의 기본 모드이다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없을 경우 에러가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전용 모드이므로 파일을 쓰려고 하면 오류가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7954839"/>
                  </a:ext>
                </a:extLst>
              </a:tr>
              <a:tr h="8072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전용 모드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없을 경우 파일을 생성하며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있을 경우 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덮어쓰게 된다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3940320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Append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쓰기 모드로 열어서 기존 파일의 뒤에 새로 작성된 내용을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파일이 없을 경우 새로 파일을 만들어서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338357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쓰기 전용으로 파일을 여는데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새로 만들기 위해서 사용한다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달리 파일이 있을 경우 에러가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.(w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모드의 안전모드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7550692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기호는 읽기 쓰기 모드로 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'w+',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r+t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같은 조합으로 사용할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'r+'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표기하면 읽기 모드로 열어서 쓰기까지 가능하다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'w+'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표기하면 쓰기 모드로 열어서 읽기까지 가능하다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5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499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이진 파일을 다룰지 텍스트 파일을 다룰지를 지정하는 모드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00272"/>
              </p:ext>
            </p:extLst>
          </p:nvPr>
        </p:nvGraphicFramePr>
        <p:xfrm>
          <a:off x="838200" y="2128059"/>
          <a:ext cx="8811490" cy="2345522"/>
        </p:xfrm>
        <a:graphic>
          <a:graphicData uri="http://schemas.openxmlformats.org/drawingml/2006/table">
            <a:tbl>
              <a:tblPr/>
              <a:tblGrid>
                <a:gridCol w="1374419">
                  <a:extLst>
                    <a:ext uri="{9D8B030D-6E8A-4147-A177-3AD203B41FA5}">
                      <a16:colId xmlns:a16="http://schemas.microsoft.com/office/drawing/2014/main" xmlns="" val="3051944443"/>
                    </a:ext>
                  </a:extLst>
                </a:gridCol>
                <a:gridCol w="7437071">
                  <a:extLst>
                    <a:ext uri="{9D8B030D-6E8A-4147-A177-3AD203B41FA5}">
                      <a16:colId xmlns:a16="http://schemas.microsoft.com/office/drawing/2014/main" xmlns="" val="1079105279"/>
                    </a:ext>
                  </a:extLst>
                </a:gridCol>
              </a:tblGrid>
              <a:tr h="71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모드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410815"/>
                  </a:ext>
                </a:extLst>
              </a:tr>
              <a:tr h="812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텍스트 파일형식으로 파일을 열거나 생성한다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파일 열기의 기본 모드이다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7706975"/>
                  </a:ext>
                </a:extLst>
              </a:tr>
              <a:tr h="71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binary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이진 파일형식으로 파일을 열거나 생성한다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764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76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49411"/>
              </p:ext>
            </p:extLst>
          </p:nvPr>
        </p:nvGraphicFramePr>
        <p:xfrm>
          <a:off x="721822" y="473037"/>
          <a:ext cx="6194216" cy="364998"/>
        </p:xfrm>
        <a:graphic>
          <a:graphicData uri="http://schemas.openxmlformats.org/drawingml/2006/table">
            <a:tbl>
              <a:tblPr/>
              <a:tblGrid>
                <a:gridCol w="6194216">
                  <a:extLst>
                    <a:ext uri="{9D8B030D-6E8A-4147-A177-3AD203B41FA5}">
                      <a16:colId xmlns:a16="http://schemas.microsoft.com/office/drawing/2014/main" xmlns="" val="422677979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'w')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41584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992"/>
              </p:ext>
            </p:extLst>
          </p:nvPr>
        </p:nvGraphicFramePr>
        <p:xfrm>
          <a:off x="721822" y="1024138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xmlns="" val="54751870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텍스트로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3756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8219"/>
              </p:ext>
            </p:extLst>
          </p:nvPr>
        </p:nvGraphicFramePr>
        <p:xfrm>
          <a:off x="721822" y="1601274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xmlns="" val="276993519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wb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바이너리로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282851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24107"/>
              </p:ext>
            </p:extLst>
          </p:nvPr>
        </p:nvGraphicFramePr>
        <p:xfrm>
          <a:off x="721822" y="2178410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xmlns="" val="297439915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r+t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읽기 쓰기 모드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31532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16335"/>
              </p:ext>
            </p:extLst>
          </p:nvPr>
        </p:nvGraphicFramePr>
        <p:xfrm>
          <a:off x="721820" y="2807616"/>
          <a:ext cx="6194218" cy="364998"/>
        </p:xfrm>
        <a:graphic>
          <a:graphicData uri="http://schemas.openxmlformats.org/drawingml/2006/table">
            <a:tbl>
              <a:tblPr/>
              <a:tblGrid>
                <a:gridCol w="6194218">
                  <a:extLst>
                    <a:ext uri="{9D8B030D-6E8A-4147-A177-3AD203B41FA5}">
                      <a16:colId xmlns:a16="http://schemas.microsoft.com/office/drawing/2014/main" xmlns="" val="184881836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w+t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쓰기 읽기 모드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89869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50880"/>
              </p:ext>
            </p:extLst>
          </p:nvPr>
        </p:nvGraphicFramePr>
        <p:xfrm>
          <a:off x="721820" y="3453490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xmlns="" val="176595722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a+t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추가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2574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35850"/>
              </p:ext>
            </p:extLst>
          </p:nvPr>
        </p:nvGraphicFramePr>
        <p:xfrm>
          <a:off x="721820" y="4082696"/>
          <a:ext cx="6194218" cy="364998"/>
        </p:xfrm>
        <a:graphic>
          <a:graphicData uri="http://schemas.openxmlformats.org/drawingml/2006/table">
            <a:tbl>
              <a:tblPr/>
              <a:tblGrid>
                <a:gridCol w="6194218">
                  <a:extLst>
                    <a:ext uri="{9D8B030D-6E8A-4147-A177-3AD203B41FA5}">
                      <a16:colId xmlns:a16="http://schemas.microsoft.com/office/drawing/2014/main" xmlns="" val="169656756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</a:t>
                      </a:r>
                      <a:r>
                        <a:rPr 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 World!</a:t>
                      </a:r>
                      <a:r>
                        <a:rPr lang="ko-KR" alt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</a:t>
                      </a:r>
                      <a:r>
                        <a:rPr 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463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5793"/>
              </p:ext>
            </p:extLst>
          </p:nvPr>
        </p:nvGraphicFramePr>
        <p:xfrm>
          <a:off x="721819" y="4711902"/>
          <a:ext cx="6659883" cy="1124966"/>
        </p:xfrm>
        <a:graphic>
          <a:graphicData uri="http://schemas.openxmlformats.org/drawingml/2006/table">
            <a:tbl>
              <a:tblPr/>
              <a:tblGrid>
                <a:gridCol w="6659883">
                  <a:extLst>
                    <a:ext uri="{9D8B030D-6E8A-4147-A177-3AD203B41FA5}">
                      <a16:colId xmlns:a16="http://schemas.microsoft.com/office/drawing/2014/main" xmlns="" val="118914429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('Love of my life</a:t>
                      </a: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you\'ve </a:t>
                      </a: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hurt me\n') </a:t>
                      </a:r>
                      <a:endParaRPr lang="en-US" sz="18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('You\'ve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broken my heart and now you leave me\n')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('Love of my life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can\'t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 see?\n')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262624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120640" y="180649"/>
            <a:ext cx="6592166" cy="584774"/>
            <a:chOff x="537615" y="811902"/>
            <a:chExt cx="6287617" cy="547097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811902"/>
              <a:ext cx="5029337" cy="5470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파일을 쓰기모드</a:t>
              </a:r>
              <a:r>
                <a:rPr lang="en-US" altLang="ko-KR" sz="1600">
                  <a:solidFill>
                    <a:srgbClr val="FF0000"/>
                  </a:solidFill>
                </a:rPr>
                <a:t>(w)</a:t>
              </a:r>
              <a:r>
                <a:rPr lang="ko-KR" altLang="en-US" sz="1600">
                  <a:solidFill>
                    <a:srgbClr val="FF0000"/>
                  </a:solidFill>
                </a:rPr>
                <a:t>로 읽어서 파일 객체를 반환</a:t>
              </a:r>
              <a:r>
                <a:rPr lang="en-US" altLang="ko-KR" sz="1600">
                  <a:solidFill>
                    <a:srgbClr val="FF0000"/>
                  </a:solidFill>
                </a:rPr>
                <a:t> : write()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 호출하여 지정된 파일에 텍스트를 쓸 수 있음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1"/>
            </p:cNvCxnSpPr>
            <p:nvPr/>
          </p:nvCxnSpPr>
          <p:spPr>
            <a:xfrm flipH="1">
              <a:off x="537615" y="1085450"/>
              <a:ext cx="1258281" cy="1733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6439866" y="732091"/>
            <a:ext cx="5505523" cy="584775"/>
            <a:chOff x="748840" y="811902"/>
            <a:chExt cx="6076392" cy="547098"/>
          </a:xfrm>
        </p:grpSpPr>
        <p:sp>
          <p:nvSpPr>
            <p:cNvPr id="17" name="TextBox 16"/>
            <p:cNvSpPr txBox="1"/>
            <p:nvPr/>
          </p:nvSpPr>
          <p:spPr>
            <a:xfrm>
              <a:off x="1795895" y="811902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위의 코드와 동일함 텍스트</a:t>
              </a:r>
              <a:r>
                <a:rPr lang="en-US" altLang="ko-KR" sz="1600">
                  <a:solidFill>
                    <a:srgbClr val="FF0000"/>
                  </a:solidFill>
                </a:rPr>
                <a:t>(t)</a:t>
              </a:r>
              <a:r>
                <a:rPr lang="ko-KR" altLang="en-US" sz="1600">
                  <a:solidFill>
                    <a:srgbClr val="FF0000"/>
                  </a:solidFill>
                </a:rPr>
                <a:t> 모드로 파일을 열어서 쓸 수 있음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1"/>
            </p:cNvCxnSpPr>
            <p:nvPr/>
          </p:nvCxnSpPr>
          <p:spPr>
            <a:xfrm flipH="1">
              <a:off x="748840" y="1085451"/>
              <a:ext cx="1047055" cy="154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708951" y="1421533"/>
            <a:ext cx="5236438" cy="360008"/>
            <a:chOff x="1045826" y="889696"/>
            <a:chExt cx="5779406" cy="336813"/>
          </a:xfrm>
        </p:grpSpPr>
        <p:sp>
          <p:nvSpPr>
            <p:cNvPr id="22" name="TextBox 21"/>
            <p:cNvSpPr txBox="1"/>
            <p:nvPr/>
          </p:nvSpPr>
          <p:spPr>
            <a:xfrm>
              <a:off x="1795895" y="889696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wb</a:t>
              </a:r>
              <a:r>
                <a:rPr lang="ko-KR" altLang="en-US" sz="1600">
                  <a:solidFill>
                    <a:srgbClr val="FF0000"/>
                  </a:solidFill>
                </a:rPr>
                <a:t>모드는 바이너리 모드로 파일 쓰기 가능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1"/>
            </p:cNvCxnSpPr>
            <p:nvPr/>
          </p:nvCxnSpPr>
          <p:spPr>
            <a:xfrm flipH="1">
              <a:off x="1045826" y="1048067"/>
              <a:ext cx="750069" cy="178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708952" y="2023807"/>
            <a:ext cx="5236437" cy="584775"/>
            <a:chOff x="1045827" y="889696"/>
            <a:chExt cx="5779405" cy="547098"/>
          </a:xfrm>
        </p:grpSpPr>
        <p:sp>
          <p:nvSpPr>
            <p:cNvPr id="27" name="TextBox 26"/>
            <p:cNvSpPr txBox="1"/>
            <p:nvPr/>
          </p:nvSpPr>
          <p:spPr>
            <a:xfrm>
              <a:off x="1795895" y="889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기본모드는 읽기 모드이지만 쓰기도 가능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파일 없으면 오류 발생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7" idx="1"/>
            </p:cNvCxnSpPr>
            <p:nvPr/>
          </p:nvCxnSpPr>
          <p:spPr>
            <a:xfrm flipH="1">
              <a:off x="1045827" y="1163245"/>
              <a:ext cx="750068" cy="63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708951" y="2714343"/>
            <a:ext cx="5236437" cy="338554"/>
            <a:chOff x="1045827" y="959926"/>
            <a:chExt cx="5779405" cy="316741"/>
          </a:xfrm>
        </p:grpSpPr>
        <p:sp>
          <p:nvSpPr>
            <p:cNvPr id="31" name="TextBox 30"/>
            <p:cNvSpPr txBox="1"/>
            <p:nvPr/>
          </p:nvSpPr>
          <p:spPr>
            <a:xfrm>
              <a:off x="1795895" y="959926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기본모드는 쓰기 모드이지만 읽기도 가능함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31" idx="1"/>
            </p:cNvCxnSpPr>
            <p:nvPr/>
          </p:nvCxnSpPr>
          <p:spPr>
            <a:xfrm flipH="1">
              <a:off x="1045827" y="1118297"/>
              <a:ext cx="750068" cy="928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708951" y="3349387"/>
            <a:ext cx="5236437" cy="584775"/>
            <a:chOff x="1045827" y="959926"/>
            <a:chExt cx="5779405" cy="547098"/>
          </a:xfrm>
        </p:grpSpPr>
        <p:sp>
          <p:nvSpPr>
            <p:cNvPr id="35" name="TextBox 34"/>
            <p:cNvSpPr txBox="1"/>
            <p:nvPr/>
          </p:nvSpPr>
          <p:spPr>
            <a:xfrm>
              <a:off x="1795895" y="95992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파일의 모든 내용을 남겨두고 맨 뒤에 추가함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읽기도 가능하며 파일이 없을 경우 만든다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5" idx="1"/>
            </p:cNvCxnSpPr>
            <p:nvPr/>
          </p:nvCxnSpPr>
          <p:spPr>
            <a:xfrm flipH="1" flipV="1">
              <a:off x="1045827" y="1211164"/>
              <a:ext cx="750068" cy="223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6746713" y="4598367"/>
            <a:ext cx="5236437" cy="584775"/>
            <a:chOff x="1045827" y="959926"/>
            <a:chExt cx="5779405" cy="547098"/>
          </a:xfrm>
        </p:grpSpPr>
        <p:sp>
          <p:nvSpPr>
            <p:cNvPr id="38" name="TextBox 37"/>
            <p:cNvSpPr txBox="1"/>
            <p:nvPr/>
          </p:nvSpPr>
          <p:spPr>
            <a:xfrm>
              <a:off x="1795895" y="95992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\</a:t>
              </a:r>
              <a:r>
                <a:rPr lang="en-US" altLang="ko-KR" sz="1600">
                  <a:solidFill>
                    <a:srgbClr val="FF0000"/>
                  </a:solidFill>
                </a:rPr>
                <a:t>n</a:t>
              </a:r>
              <a:r>
                <a:rPr lang="ko-KR" altLang="en-US" sz="1600">
                  <a:solidFill>
                    <a:srgbClr val="FF0000"/>
                  </a:solidFill>
                </a:rPr>
                <a:t>을 입력하여야 파일 내 줄바꿈이 가능함</a:t>
              </a:r>
              <a:r>
                <a:rPr lang="en-US" altLang="ko-KR" sz="1600">
                  <a:solidFill>
                    <a:srgbClr val="FF0000"/>
                  </a:solidFill>
                </a:rPr>
                <a:t>.</a:t>
              </a:r>
              <a:r>
                <a:rPr lang="ko-KR" altLang="en-US" sz="1600">
                  <a:solidFill>
                    <a:srgbClr val="FF0000"/>
                  </a:solidFill>
                </a:rPr>
                <a:t> </a:t>
              </a:r>
              <a:endParaRPr lang="en-US" altLang="ko-KR" sz="1600">
                <a:solidFill>
                  <a:srgbClr val="FF0000"/>
                </a:solidFill>
              </a:endParaRPr>
            </a:p>
            <a:p>
              <a:r>
                <a:rPr lang="en-US" altLang="ko-KR" sz="1600">
                  <a:solidFill>
                    <a:srgbClr val="FF0000"/>
                  </a:solidFill>
                </a:rPr>
                <a:t>‘ .. ‘ </a:t>
              </a:r>
              <a:r>
                <a:rPr lang="ko-KR" altLang="en-US" sz="1600">
                  <a:solidFill>
                    <a:srgbClr val="FF0000"/>
                  </a:solidFill>
                </a:rPr>
                <a:t>내부에 따옴표를 출력하려면 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\'</a:t>
              </a:r>
              <a:r>
                <a:rPr lang="ko-KR" altLang="en-US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를 사용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8" idx="1"/>
            </p:cNvCxnSpPr>
            <p:nvPr/>
          </p:nvCxnSpPr>
          <p:spPr>
            <a:xfrm flipH="1" flipV="1">
              <a:off x="1045827" y="1211167"/>
              <a:ext cx="750068" cy="223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1767"/>
            <a:ext cx="10515600" cy="5545196"/>
          </a:xfrm>
        </p:spPr>
        <p:txBody>
          <a:bodyPr/>
          <a:lstStyle/>
          <a:p>
            <a:r>
              <a:rPr lang="ko-KR" altLang="en-US" dirty="0"/>
              <a:t>컴퓨터의 입출력을 담당하는 프로세서에서 데이터는 </a:t>
            </a:r>
            <a:r>
              <a:rPr lang="ko-KR" altLang="en-US" b="1" dirty="0" err="1"/>
              <a:t>버퍼링</a:t>
            </a:r>
            <a:r>
              <a:rPr lang="en-US" altLang="ko-KR" sz="2000" b="1" dirty="0">
                <a:solidFill>
                  <a:schemeClr val="accent5"/>
                </a:solidFill>
              </a:rPr>
              <a:t>buffering</a:t>
            </a:r>
            <a:r>
              <a:rPr lang="ko-KR" altLang="en-US" dirty="0"/>
              <a:t>된 후 처리되는 것이 일반적</a:t>
            </a:r>
            <a:endParaRPr lang="en-US" altLang="ko-KR" dirty="0"/>
          </a:p>
          <a:p>
            <a:r>
              <a:rPr lang="ko-KR" altLang="en-US" dirty="0"/>
              <a:t>이때 사용되는 </a:t>
            </a:r>
            <a:r>
              <a:rPr lang="ko-KR" altLang="en-US" b="1" dirty="0"/>
              <a:t>버퍼</a:t>
            </a:r>
            <a:r>
              <a:rPr lang="en-US" altLang="ko-KR" sz="2000" b="1" dirty="0">
                <a:solidFill>
                  <a:schemeClr val="accent5"/>
                </a:solidFill>
              </a:rPr>
              <a:t>buffer</a:t>
            </a:r>
            <a:r>
              <a:rPr lang="ko-KR" altLang="en-US" dirty="0"/>
              <a:t>는 임시로 사용되는 </a:t>
            </a:r>
            <a:r>
              <a:rPr lang="ko-KR" altLang="en-US" dirty="0" err="1"/>
              <a:t>기억공간</a:t>
            </a:r>
            <a:endParaRPr lang="en-US" altLang="ko-KR" dirty="0"/>
          </a:p>
          <a:p>
            <a:pPr lvl="1"/>
            <a:r>
              <a:rPr lang="ko-KR" altLang="en-US" dirty="0"/>
              <a:t>파일을 효율적으로 쓰기 위해서 일정한 크기만큼의 데이터를 모아 두었다가 한꺼번에 읽거나 쓰는 용도</a:t>
            </a:r>
            <a:endParaRPr lang="en-US" altLang="ko-KR" dirty="0"/>
          </a:p>
          <a:p>
            <a:r>
              <a:rPr lang="en-US" altLang="ko-KR" dirty="0"/>
              <a:t>close() </a:t>
            </a:r>
            <a:r>
              <a:rPr lang="ko-KR" altLang="en-US" dirty="0"/>
              <a:t>함수를 통해서 버퍼의 내용을 디스크로 보내고 버퍼 크기만큼의 메모리는 비워지게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85414"/>
              </p:ext>
            </p:extLst>
          </p:nvPr>
        </p:nvGraphicFramePr>
        <p:xfrm>
          <a:off x="1187334" y="3897717"/>
          <a:ext cx="7474527" cy="591155"/>
        </p:xfrm>
        <a:graphic>
          <a:graphicData uri="http://schemas.openxmlformats.org/drawingml/2006/table">
            <a:tbl>
              <a:tblPr/>
              <a:tblGrid>
                <a:gridCol w="7474527">
                  <a:extLst>
                    <a:ext uri="{9D8B030D-6E8A-4147-A177-3AD203B41FA5}">
                      <a16:colId xmlns:a16="http://schemas.microsoft.com/office/drawing/2014/main" xmlns="" val="2734798565"/>
                    </a:ext>
                  </a:extLst>
                </a:gridCol>
              </a:tblGrid>
              <a:tr h="591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20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450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39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95300" y="638175"/>
            <a:ext cx="11696700" cy="5581650"/>
            <a:chOff x="495300" y="638175"/>
            <a:chExt cx="11696700" cy="5581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960722F-0C12-41AB-92FA-21B598EAA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638175"/>
              <a:ext cx="11696700" cy="558165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444836" y="964276"/>
              <a:ext cx="631768" cy="390699"/>
            </a:xfrm>
            <a:prstGeom prst="rect">
              <a:avLst/>
            </a:prstGeom>
            <a:solidFill>
              <a:srgbClr val="D1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865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0CD25B-8AC1-412B-A28A-FC47A2CB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" y="0"/>
            <a:ext cx="8651580" cy="67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7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8.7.3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/>
          <a:lstStyle/>
          <a:p>
            <a:r>
              <a:rPr lang="en-US" altLang="ko-KR" dirty="0"/>
              <a:t>read()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 파일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ko-KR" altLang="en-US" dirty="0"/>
              <a:t>파일의 모든 문자열</a:t>
            </a:r>
            <a:r>
              <a:rPr lang="en-US" altLang="ko-KR" dirty="0"/>
              <a:t>(</a:t>
            </a:r>
            <a:r>
              <a:rPr lang="ko-KR" altLang="en-US" dirty="0"/>
              <a:t>전체 내용</a:t>
            </a:r>
            <a:r>
              <a:rPr lang="en-US" altLang="ko-KR" dirty="0"/>
              <a:t>)</a:t>
            </a:r>
            <a:r>
              <a:rPr lang="ko-KR" altLang="en-US" dirty="0"/>
              <a:t>은 줄 바꿈에 관계없이 하나의 문자열로 반환됨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CBE2349-5C34-4DB5-ABA1-45FFF192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01345"/>
              </p:ext>
            </p:extLst>
          </p:nvPr>
        </p:nvGraphicFramePr>
        <p:xfrm>
          <a:off x="838201" y="2868555"/>
          <a:ext cx="8015664" cy="2700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83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읽기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551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515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file_read_hello.py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349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'r')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읽는다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내용을 출력한다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C8C52C3-AE28-4B86-AD30-E3B6808A7083}"/>
              </a:ext>
            </a:extLst>
          </p:cNvPr>
          <p:cNvGrpSpPr/>
          <p:nvPr/>
        </p:nvGrpSpPr>
        <p:grpSpPr>
          <a:xfrm>
            <a:off x="838200" y="5637929"/>
            <a:ext cx="8015665" cy="964752"/>
            <a:chOff x="5261708" y="3115576"/>
            <a:chExt cx="6085244" cy="354150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8018FEB4-01DB-4069-8741-34BB3513AB79}"/>
                </a:ext>
              </a:extLst>
            </p:cNvPr>
            <p:cNvGrpSpPr/>
            <p:nvPr/>
          </p:nvGrpSpPr>
          <p:grpSpPr>
            <a:xfrm>
              <a:off x="5261708" y="3115576"/>
              <a:ext cx="6085244" cy="3541507"/>
              <a:chOff x="5586056" y="3029112"/>
              <a:chExt cx="6085244" cy="354150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FEA1B450-5DA5-477D-A63B-70A78A076289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D2198A63-E424-46D0-A12F-9DCDA4726D32}"/>
                  </a:ext>
                </a:extLst>
              </p:cNvPr>
              <p:cNvSpPr/>
              <p:nvPr/>
            </p:nvSpPr>
            <p:spPr>
              <a:xfrm>
                <a:off x="5586056" y="3029112"/>
                <a:ext cx="1494813" cy="129918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1BF68BF-1054-416F-A4AA-818754A2A5E2}"/>
                </a:ext>
              </a:extLst>
            </p:cNvPr>
            <p:cNvSpPr/>
            <p:nvPr/>
          </p:nvSpPr>
          <p:spPr>
            <a:xfrm>
              <a:off x="5320435" y="4655771"/>
              <a:ext cx="5551282" cy="1623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85466" y="2966967"/>
            <a:ext cx="5236437" cy="825541"/>
            <a:chOff x="1045827" y="975696"/>
            <a:chExt cx="5779405" cy="772351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hello.txt </a:t>
              </a:r>
              <a:r>
                <a:rPr lang="ko-KR" altLang="en-US" sz="1600" dirty="0">
                  <a:solidFill>
                    <a:srgbClr val="FF0000"/>
                  </a:solidFill>
                </a:rPr>
                <a:t>파일을 읽어서 </a:t>
              </a:r>
              <a:r>
                <a:rPr lang="en-US" altLang="ko-KR" sz="1600" dirty="0">
                  <a:solidFill>
                    <a:srgbClr val="FF0000"/>
                  </a:solidFill>
                </a:rPr>
                <a:t>print() </a:t>
              </a:r>
              <a:r>
                <a:rPr lang="ko-KR" altLang="en-US" sz="1600" dirty="0">
                  <a:solidFill>
                    <a:srgbClr val="FF0000"/>
                  </a:solidFill>
                </a:rPr>
                <a:t>함수로 출력하는 프로그램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0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711720"/>
            <a:ext cx="10515600" cy="637655"/>
          </a:xfrm>
        </p:spPr>
        <p:txBody>
          <a:bodyPr/>
          <a:lstStyle/>
          <a:p>
            <a:r>
              <a:rPr lang="en-US" altLang="ko-KR" dirty="0"/>
              <a:t>file_read_hello.py </a:t>
            </a:r>
            <a:r>
              <a:rPr lang="ko-KR" altLang="en-US" dirty="0"/>
              <a:t>파일을 인터프리터에서 수행한 결과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AA454F5-5437-4153-9BC4-B217D63A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3" y="1698500"/>
            <a:ext cx="9164718" cy="344437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948017" y="1909729"/>
            <a:ext cx="5236437" cy="825541"/>
            <a:chOff x="1045827" y="975696"/>
            <a:chExt cx="5779405" cy="772351"/>
          </a:xfrm>
        </p:grpSpPr>
        <p:sp>
          <p:nvSpPr>
            <p:cNvPr id="6" name="TextBox 5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hello.txt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의 내용을 읽어서 출력하는 프로그램의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실행 결과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5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8" y="711720"/>
            <a:ext cx="10515600" cy="2147859"/>
          </a:xfrm>
        </p:spPr>
        <p:txBody>
          <a:bodyPr/>
          <a:lstStyle/>
          <a:p>
            <a:r>
              <a:rPr lang="en-US" altLang="ko-KR" dirty="0" err="1"/>
              <a:t>f.read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인자로 </a:t>
            </a:r>
            <a:r>
              <a:rPr lang="en-US" altLang="ko-KR" dirty="0"/>
              <a:t>5</a:t>
            </a:r>
            <a:r>
              <a:rPr lang="ko-KR" altLang="en-US" dirty="0"/>
              <a:t>를 주면 파일로 부터 </a:t>
            </a:r>
            <a:r>
              <a:rPr lang="en-US" altLang="ko-KR" dirty="0"/>
              <a:t>5</a:t>
            </a:r>
            <a:r>
              <a:rPr lang="ko-KR" altLang="en-US" dirty="0"/>
              <a:t>개의 문자를 읽어 와서 이 문자를 문자열로 반환</a:t>
            </a:r>
            <a:endParaRPr lang="en-US" altLang="ko-KR" dirty="0"/>
          </a:p>
          <a:p>
            <a:r>
              <a:rPr lang="en-US" altLang="ko-KR" dirty="0"/>
              <a:t>‘Hello'</a:t>
            </a:r>
            <a:r>
              <a:rPr lang="ko-KR" altLang="en-US" dirty="0"/>
              <a:t>의 다섯 문자만 출력된다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E3281D7-69DA-49C4-8372-4BC0F972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8992"/>
              </p:ext>
            </p:extLst>
          </p:nvPr>
        </p:nvGraphicFramePr>
        <p:xfrm>
          <a:off x="738448" y="2379509"/>
          <a:ext cx="8015664" cy="257666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8-12 : read()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이용하여 지정된 문자 크기만큼 읽기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file_read_5char.py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'r')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읽는다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내용을 출력한다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222252F-099B-4B38-985A-336C852ADACD}"/>
              </a:ext>
            </a:extLst>
          </p:cNvPr>
          <p:cNvGrpSpPr/>
          <p:nvPr/>
        </p:nvGrpSpPr>
        <p:grpSpPr>
          <a:xfrm>
            <a:off x="738448" y="5071767"/>
            <a:ext cx="8015665" cy="1074513"/>
            <a:chOff x="5261708" y="3246138"/>
            <a:chExt cx="6085244" cy="341094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5E3D3B4-3F72-4445-B100-1CE667866408}"/>
                </a:ext>
              </a:extLst>
            </p:cNvPr>
            <p:cNvGrpSpPr/>
            <p:nvPr/>
          </p:nvGrpSpPr>
          <p:grpSpPr>
            <a:xfrm>
              <a:off x="5261708" y="3246138"/>
              <a:ext cx="6085244" cy="3410945"/>
              <a:chOff x="5586056" y="3159674"/>
              <a:chExt cx="6085244" cy="341094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0EF3DF00-7917-4E9D-A85B-8250A5D9B62F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F6509B73-F22F-442B-857F-87B884CF512B}"/>
                  </a:ext>
                </a:extLst>
              </p:cNvPr>
              <p:cNvSpPr/>
              <p:nvPr/>
            </p:nvSpPr>
            <p:spPr>
              <a:xfrm>
                <a:off x="5586056" y="3159674"/>
                <a:ext cx="1494813" cy="11686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C27CE9B-82BD-4E40-8E23-3A26710D49C3}"/>
                </a:ext>
              </a:extLst>
            </p:cNvPr>
            <p:cNvSpPr/>
            <p:nvPr/>
          </p:nvSpPr>
          <p:spPr>
            <a:xfrm>
              <a:off x="5383543" y="4789676"/>
              <a:ext cx="5551282" cy="134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56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66" y="2787506"/>
            <a:ext cx="6335684" cy="204394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365673" y="1533525"/>
            <a:ext cx="5029337" cy="1385671"/>
            <a:chOff x="1803823" y="556003"/>
            <a:chExt cx="5029337" cy="1296393"/>
          </a:xfrm>
        </p:grpSpPr>
        <p:sp>
          <p:nvSpPr>
            <p:cNvPr id="7" name="TextBox 6"/>
            <p:cNvSpPr txBox="1"/>
            <p:nvPr/>
          </p:nvSpPr>
          <p:spPr>
            <a:xfrm>
              <a:off x="1803823" y="556003"/>
              <a:ext cx="5029337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list</a:t>
              </a:r>
              <a:r>
                <a:rPr lang="ko-KR" altLang="en-US" sz="1600" b="1">
                  <a:solidFill>
                    <a:srgbClr val="FF0000"/>
                  </a:solidFill>
                </a:rPr>
                <a:t>는 파이썬의 예약어 인데 이것을 리스트 객체를 지칭하는 용도로 사용함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>
              <a:stCxn id="7" idx="2"/>
            </p:cNvCxnSpPr>
            <p:nvPr/>
          </p:nvCxnSpPr>
          <p:spPr>
            <a:xfrm flipH="1">
              <a:off x="3333404" y="1140778"/>
              <a:ext cx="985088" cy="7116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166408" y="1936850"/>
            <a:ext cx="5029337" cy="1490766"/>
            <a:chOff x="1803823" y="556003"/>
            <a:chExt cx="5029337" cy="1394717"/>
          </a:xfrm>
        </p:grpSpPr>
        <p:sp>
          <p:nvSpPr>
            <p:cNvPr id="17" name="TextBox 16"/>
            <p:cNvSpPr txBox="1"/>
            <p:nvPr/>
          </p:nvSpPr>
          <p:spPr>
            <a:xfrm>
              <a:off x="1803823" y="556003"/>
              <a:ext cx="5029337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따라서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 </a:t>
              </a:r>
              <a:r>
                <a:rPr lang="ko-KR" altLang="en-US" sz="1600" b="1">
                  <a:solidFill>
                    <a:srgbClr val="FF0000"/>
                  </a:solidFill>
                </a:rPr>
                <a:t>함수를 호출할 경우 내장함수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</a:t>
              </a:r>
              <a:r>
                <a:rPr lang="ko-KR" altLang="en-US" sz="1600" b="1">
                  <a:solidFill>
                    <a:srgbClr val="FF0000"/>
                  </a:solidFill>
                </a:rPr>
                <a:t>가</a:t>
              </a:r>
              <a:r>
                <a:rPr lang="en-US" altLang="ko-KR" sz="1600" b="1">
                  <a:solidFill>
                    <a:srgbClr val="FF0000"/>
                  </a:solidFill>
                </a:rPr>
                <a:t> </a:t>
              </a:r>
              <a:r>
                <a:rPr lang="ko-KR" altLang="en-US" sz="1600" b="1">
                  <a:solidFill>
                    <a:srgbClr val="FF0000"/>
                  </a:solidFill>
                </a:rPr>
                <a:t>호출되지 않고 위에서 선언한 리스트 객체를 호출함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en-US" altLang="ko-KR" sz="1600" b="1">
                  <a:solidFill>
                    <a:srgbClr val="FF0000"/>
                  </a:solidFill>
                </a:rPr>
                <a:t>- </a:t>
              </a:r>
              <a:r>
                <a:rPr lang="ko-KR" altLang="en-US" sz="1600" b="1">
                  <a:solidFill>
                    <a:srgbClr val="FF0000"/>
                  </a:solidFill>
                </a:rPr>
                <a:t>타입에러가 발생하게 됨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17" idx="2"/>
            </p:cNvCxnSpPr>
            <p:nvPr/>
          </p:nvCxnSpPr>
          <p:spPr>
            <a:xfrm flipH="1">
              <a:off x="2810356" y="1387000"/>
              <a:ext cx="1508136" cy="563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68" y="5057972"/>
            <a:ext cx="5230091" cy="193896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527020" y="4829520"/>
            <a:ext cx="7689273" cy="888225"/>
            <a:chOff x="-500880" y="556003"/>
            <a:chExt cx="7334040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803823" y="556003"/>
              <a:ext cx="5029337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이제 </a:t>
              </a:r>
              <a:r>
                <a:rPr lang="en-US" altLang="ko-KR" sz="1600" b="1">
                  <a:solidFill>
                    <a:srgbClr val="FF0000"/>
                  </a:solidFill>
                </a:rPr>
                <a:t>n_list </a:t>
              </a:r>
              <a:r>
                <a:rPr lang="ko-KR" altLang="en-US" sz="1600" b="1">
                  <a:solidFill>
                    <a:srgbClr val="FF0000"/>
                  </a:solidFill>
                </a:rPr>
                <a:t>라는 이름의 변수가 리스트 객체를 참조함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따라서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 </a:t>
              </a:r>
              <a:r>
                <a:rPr lang="ko-KR" altLang="en-US" sz="1600" b="1">
                  <a:solidFill>
                    <a:srgbClr val="FF0000"/>
                  </a:solidFill>
                </a:rPr>
                <a:t>함수를 사용하는 것이 가능함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en-US" altLang="ko-KR" sz="1600" b="1">
                  <a:solidFill>
                    <a:srgbClr val="FF0000"/>
                  </a:solidFill>
                </a:rPr>
                <a:t>- </a:t>
              </a:r>
              <a:r>
                <a:rPr lang="ko-KR" altLang="en-US" sz="1600" b="1">
                  <a:solidFill>
                    <a:srgbClr val="FF0000"/>
                  </a:solidFill>
                </a:rPr>
                <a:t>에러가 발생하지 않음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-500880" y="878581"/>
              <a:ext cx="2304703" cy="1634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33204" y="304696"/>
            <a:ext cx="10515600" cy="1325563"/>
          </a:xfrm>
        </p:spPr>
        <p:txBody>
          <a:bodyPr/>
          <a:lstStyle/>
          <a:p>
            <a:r>
              <a:rPr lang="ko-KR" altLang="en-US"/>
              <a:t>자주 볼 수 있는 구문오류의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AA051E3-BDB3-479B-AA94-EB6EB87F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0916"/>
              </p:ext>
            </p:extLst>
          </p:nvPr>
        </p:nvGraphicFramePr>
        <p:xfrm>
          <a:off x="845853" y="2468790"/>
          <a:ext cx="8771248" cy="2168272"/>
        </p:xfrm>
        <a:graphic>
          <a:graphicData uri="http://schemas.openxmlformats.org/drawingml/2006/table">
            <a:tbl>
              <a:tblPr/>
              <a:tblGrid>
                <a:gridCol w="877124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1458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 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AAA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BBB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CCC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76323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5AD6E0-602B-4945-9A65-2446DDE3A51F}"/>
              </a:ext>
            </a:extLst>
          </p:cNvPr>
          <p:cNvCxnSpPr/>
          <p:nvPr/>
        </p:nvCxnSpPr>
        <p:spPr>
          <a:xfrm>
            <a:off x="856641" y="2979520"/>
            <a:ext cx="8748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87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695094"/>
            <a:ext cx="10515600" cy="75132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en-US" altLang="ko-KR" dirty="0" err="1"/>
              <a:t>메소드를</a:t>
            </a:r>
            <a:r>
              <a:rPr lang="en-US" altLang="ko-KR" dirty="0"/>
              <a:t> </a:t>
            </a:r>
            <a:r>
              <a:rPr lang="en-US" altLang="ko-KR" dirty="0" err="1"/>
              <a:t>이용하여</a:t>
            </a:r>
            <a:r>
              <a:rPr lang="en-US" altLang="ko-KR" dirty="0"/>
              <a:t> foo.txt </a:t>
            </a:r>
            <a:r>
              <a:rPr lang="en-US" altLang="ko-KR" dirty="0" err="1"/>
              <a:t>파일의</a:t>
            </a:r>
            <a:r>
              <a:rPr lang="en-US" altLang="ko-KR" dirty="0"/>
              <a:t> 두 </a:t>
            </a:r>
            <a:r>
              <a:rPr lang="en-US" altLang="ko-KR"/>
              <a:t>줄 </a:t>
            </a:r>
            <a:r>
              <a:rPr lang="ko-KR" altLang="en-US"/>
              <a:t>읽은 후</a:t>
            </a:r>
            <a:r>
              <a:rPr lang="en-US" altLang="ko-KR"/>
              <a:t> </a:t>
            </a:r>
            <a:r>
              <a:rPr lang="en-US" altLang="ko-KR" dirty="0" err="1"/>
              <a:t>출력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1753925-22E7-40BF-9586-CA927D08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55124"/>
              </p:ext>
            </p:extLst>
          </p:nvPr>
        </p:nvGraphicFramePr>
        <p:xfrm>
          <a:off x="771698" y="1600543"/>
          <a:ext cx="8015664" cy="3053509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103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8-13 :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readline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이용한 줄 단위 읽기와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18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43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file_readline.py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2069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'r')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첫 번째 줄을 읽어온다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print(s, end='')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두 번째 줄을 읽어온다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print(s, end='')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B602A90-94E2-4EDB-BA9D-35C972140BED}"/>
              </a:ext>
            </a:extLst>
          </p:cNvPr>
          <p:cNvGrpSpPr/>
          <p:nvPr/>
        </p:nvGrpSpPr>
        <p:grpSpPr>
          <a:xfrm>
            <a:off x="771698" y="4883095"/>
            <a:ext cx="8015664" cy="1279811"/>
            <a:chOff x="5261708" y="3531511"/>
            <a:chExt cx="6085243" cy="31175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C0CC20F-FC8D-48AC-8107-A2AD31AC5961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3117591"/>
              <a:chOff x="5586056" y="3445047"/>
              <a:chExt cx="6085243" cy="3117591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71462E09-364B-4A6D-B546-8B511E6B78C4}"/>
                  </a:ext>
                </a:extLst>
              </p:cNvPr>
              <p:cNvSpPr/>
              <p:nvPr/>
            </p:nvSpPr>
            <p:spPr>
              <a:xfrm>
                <a:off x="5586056" y="432829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25B70885-B657-4B35-9569-0FD3CF8296D7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92A196F-CDAF-4C9D-A905-2DBA20D8ADB8}"/>
                </a:ext>
              </a:extLst>
            </p:cNvPr>
            <p:cNvSpPr/>
            <p:nvPr/>
          </p:nvSpPr>
          <p:spPr>
            <a:xfrm>
              <a:off x="5339365" y="4513378"/>
              <a:ext cx="5551282" cy="203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AAA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BBB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29498" y="2036478"/>
            <a:ext cx="5236437" cy="825541"/>
            <a:chOff x="1045827" y="975696"/>
            <a:chExt cx="5779405" cy="772351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f.readline() </a:t>
              </a:r>
              <a:r>
                <a:rPr lang="ko-KR" altLang="en-US" sz="1600">
                  <a:solidFill>
                    <a:srgbClr val="FF0000"/>
                  </a:solidFill>
                </a:rPr>
                <a:t>이 두번 나오므로 </a:t>
              </a:r>
              <a:r>
                <a:rPr lang="en-US" altLang="ko-KR" sz="1600">
                  <a:solidFill>
                    <a:srgbClr val="FF0000"/>
                  </a:solidFill>
                </a:rPr>
                <a:t>foo.txt </a:t>
              </a:r>
              <a:r>
                <a:rPr lang="ko-KR" altLang="en-US" sz="1600">
                  <a:solidFill>
                    <a:srgbClr val="FF0000"/>
                  </a:solidFill>
                </a:rPr>
                <a:t>파일에서 두 줄을 읽는다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953" y="1158674"/>
            <a:ext cx="10515600" cy="4351338"/>
          </a:xfrm>
        </p:spPr>
        <p:txBody>
          <a:bodyPr/>
          <a:lstStyle/>
          <a:p>
            <a:r>
              <a:rPr lang="ko-KR" altLang="en-US" dirty="0"/>
              <a:t>스트링의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마지막에 나오는 문자 삭제 가능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DF0D71-70BD-4E18-9D26-CAAF92B0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3872"/>
              </p:ext>
            </p:extLst>
          </p:nvPr>
        </p:nvGraphicFramePr>
        <p:xfrm>
          <a:off x="937953" y="2263795"/>
          <a:ext cx="9015944" cy="3435531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91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8-14 :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readline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rstrip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이용한 줄 단위 읽기와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5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7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file_readline_rstrip.py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830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'r')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'foo.txt'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'AAA'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줄을 읽고 오른쪽 줄 바꿈 문자를 지움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'BBB'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줄을 읽고 오른쪽 줄 바꿈 문자를 지움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                 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26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D2666E8-C5E6-4083-9F28-341ABD38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49" y="307311"/>
            <a:ext cx="77819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8.7.4 </a:t>
            </a:r>
            <a:r>
              <a:rPr lang="ko-KR" altLang="en-US" dirty="0"/>
              <a:t>파일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'a+‘ </a:t>
            </a:r>
            <a:r>
              <a:rPr lang="ko-KR" altLang="en-US" dirty="0"/>
              <a:t>모드를 사용</a:t>
            </a:r>
          </a:p>
          <a:p>
            <a:pPr lvl="1" fontAlgn="base"/>
            <a:r>
              <a:rPr lang="ko-KR" altLang="en-US" dirty="0"/>
              <a:t>이미 만들어진 파일의 뒤쪽에 새로운 내용을 추가</a:t>
            </a:r>
            <a:endParaRPr lang="en-US" altLang="ko-KR" dirty="0"/>
          </a:p>
          <a:p>
            <a:pPr fontAlgn="base"/>
            <a:r>
              <a:rPr lang="en-US" altLang="ko-KR" dirty="0"/>
              <a:t>a</a:t>
            </a:r>
            <a:r>
              <a:rPr lang="ko-KR" altLang="en-US" dirty="0"/>
              <a:t>는 추가</a:t>
            </a:r>
            <a:r>
              <a:rPr lang="en-US" altLang="ko-KR" dirty="0"/>
              <a:t>(append)</a:t>
            </a:r>
            <a:r>
              <a:rPr lang="ko-KR" altLang="en-US" dirty="0"/>
              <a:t>모드</a:t>
            </a:r>
            <a:endParaRPr lang="en-US" altLang="ko-KR" dirty="0"/>
          </a:p>
          <a:p>
            <a:pPr fontAlgn="base"/>
            <a:r>
              <a:rPr lang="en-US" altLang="ko-KR" dirty="0"/>
              <a:t>+</a:t>
            </a:r>
            <a:r>
              <a:rPr lang="ko-KR" altLang="en-US" dirty="0"/>
              <a:t>는 기존 파일이 없을 경우 새롭게 파일을 생성하는 모드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140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94041"/>
              </p:ext>
            </p:extLst>
          </p:nvPr>
        </p:nvGraphicFramePr>
        <p:xfrm>
          <a:off x="728939" y="3226151"/>
          <a:ext cx="4281450" cy="2376628"/>
        </p:xfrm>
        <a:graphic>
          <a:graphicData uri="http://schemas.openxmlformats.org/drawingml/2006/table">
            <a:tbl>
              <a:tblPr/>
              <a:tblGrid>
                <a:gridCol w="4281450">
                  <a:extLst>
                    <a:ext uri="{9D8B030D-6E8A-4147-A177-3AD203B41FA5}">
                      <a16:colId xmlns:a16="http://schemas.microsoft.com/office/drawing/2014/main" xmlns="" val="2658613229"/>
                    </a:ext>
                  </a:extLst>
                </a:gridCol>
              </a:tblGrid>
              <a:tr h="428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추가 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521313"/>
                  </a:ext>
                </a:extLst>
              </a:tr>
              <a:tr h="19480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AAA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BBB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CCC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70401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36379"/>
              </p:ext>
            </p:extLst>
          </p:nvPr>
        </p:nvGraphicFramePr>
        <p:xfrm>
          <a:off x="5527966" y="3226150"/>
          <a:ext cx="4821380" cy="2376629"/>
        </p:xfrm>
        <a:graphic>
          <a:graphicData uri="http://schemas.openxmlformats.org/drawingml/2006/table">
            <a:tbl>
              <a:tblPr/>
              <a:tblGrid>
                <a:gridCol w="4821380">
                  <a:extLst>
                    <a:ext uri="{9D8B030D-6E8A-4147-A177-3AD203B41FA5}">
                      <a16:colId xmlns:a16="http://schemas.microsoft.com/office/drawing/2014/main" xmlns="" val="141079229"/>
                    </a:ext>
                  </a:extLst>
                </a:gridCol>
              </a:tblGrid>
              <a:tr h="3929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추가 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5236377"/>
                  </a:ext>
                </a:extLst>
              </a:tr>
              <a:tr h="1983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AAA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BBB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CCC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This will be appended.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This too.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98916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35A21F3-1DE7-4552-8871-C9BE9B3A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23723"/>
              </p:ext>
            </p:extLst>
          </p:nvPr>
        </p:nvGraphicFramePr>
        <p:xfrm>
          <a:off x="1019994" y="566540"/>
          <a:ext cx="9015944" cy="2164192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448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8-15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추가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(append)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모드를 이용한 파일 열기와 추가하기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82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file_append.py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4014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'a+')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'This will be appended.\n'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('This too.\n')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7966" y="4821383"/>
            <a:ext cx="3449782" cy="681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2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8.7.5 </a:t>
            </a:r>
            <a:r>
              <a:rPr lang="ko-KR" altLang="en-US" dirty="0"/>
              <a:t>파일 쓰기와 읽기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/>
              <a:t>실제로 사용가능한 응용분야를 찾아봅시다</a:t>
            </a:r>
            <a:endParaRPr lang="en-US" altLang="ko-KR"/>
          </a:p>
          <a:p>
            <a:r>
              <a:rPr lang="ko-KR" altLang="en-US"/>
              <a:t>사용자로 </a:t>
            </a:r>
            <a:r>
              <a:rPr lang="ko-KR" altLang="en-US" dirty="0" err="1"/>
              <a:t>부터</a:t>
            </a:r>
            <a:r>
              <a:rPr lang="ko-KR" altLang="en-US" dirty="0"/>
              <a:t> 다섯 개의 정수를 입력으로 받아서 이 정수를 </a:t>
            </a:r>
            <a:r>
              <a:rPr lang="en-US" altLang="ko-KR" dirty="0"/>
              <a:t>data5.txt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data5.txt</a:t>
            </a:r>
            <a:r>
              <a:rPr lang="ko-KR" altLang="en-US" dirty="0"/>
              <a:t>를 읽어서 이 정수들의 합과 평균을 출력하기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585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DE1AC43-5EB1-4246-A8A5-A7FC8665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78151"/>
              </p:ext>
            </p:extLst>
          </p:nvPr>
        </p:nvGraphicFramePr>
        <p:xfrm>
          <a:off x="590501" y="543694"/>
          <a:ext cx="9015944" cy="3145838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55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8-16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사용자로부터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다섯 개의 정수를 저장하는 프로그램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009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7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file_write_5num.py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724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open('data5.txt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','w')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쓰기 모드로 연다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 in range(5):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       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입력된 값을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문자열로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('\n')                     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값을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쓴 후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줄바꿈하기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B43DBAC-1A45-4CB5-B4A9-9A3E250027F7}"/>
              </a:ext>
            </a:extLst>
          </p:cNvPr>
          <p:cNvGrpSpPr/>
          <p:nvPr/>
        </p:nvGrpSpPr>
        <p:grpSpPr>
          <a:xfrm>
            <a:off x="590501" y="3905152"/>
            <a:ext cx="9015944" cy="2445772"/>
            <a:chOff x="5261708" y="3531511"/>
            <a:chExt cx="6085243" cy="48826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680988D-911A-4AF0-80CD-34DD75E7EBEB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4715646"/>
              <a:chOff x="5586056" y="3445047"/>
              <a:chExt cx="6085243" cy="4715646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32B07DE2-1D7E-481C-8050-2A8EB37CE40B}"/>
                  </a:ext>
                </a:extLst>
              </p:cNvPr>
              <p:cNvSpPr/>
              <p:nvPr/>
            </p:nvSpPr>
            <p:spPr>
              <a:xfrm>
                <a:off x="5586056" y="4328289"/>
                <a:ext cx="6085243" cy="383240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7C60F24F-8C5E-461C-9FBE-9D06AB217F32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9008661B-3D5F-4334-BA8E-1EE29B1A071B}"/>
                </a:ext>
              </a:extLst>
            </p:cNvPr>
            <p:cNvSpPr/>
            <p:nvPr/>
          </p:nvSpPr>
          <p:spPr>
            <a:xfrm>
              <a:off x="5528688" y="4606865"/>
              <a:ext cx="5551282" cy="3807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400" kern="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50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en-US" altLang="ko-KR" sz="1400" kern="0" dirty="0">
                <a:solidFill>
                  <a:srgbClr val="7030A0"/>
                </a:solidFill>
                <a:latin typeface="한컴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833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661844"/>
            <a:ext cx="10515600" cy="1250084"/>
          </a:xfrm>
        </p:spPr>
        <p:txBody>
          <a:bodyPr/>
          <a:lstStyle/>
          <a:p>
            <a:r>
              <a:rPr lang="en-US" altLang="ko-KR" dirty="0"/>
              <a:t>10, 20, 30, 40, 50</a:t>
            </a:r>
            <a:r>
              <a:rPr lang="ko-KR" altLang="en-US" dirty="0"/>
              <a:t>을 입력하고 나서 </a:t>
            </a:r>
            <a:r>
              <a:rPr lang="en-US" altLang="ko-KR" dirty="0"/>
              <a:t>file_write5.py </a:t>
            </a:r>
            <a:r>
              <a:rPr lang="ko-KR" altLang="en-US" dirty="0"/>
              <a:t>파일이 있는 폴더를 살펴보면 다음과 같이 </a:t>
            </a:r>
            <a:r>
              <a:rPr lang="en-US" altLang="ko-KR" dirty="0"/>
              <a:t>data5.txt </a:t>
            </a:r>
            <a:r>
              <a:rPr lang="ko-KR" altLang="en-US" dirty="0"/>
              <a:t>파일이 생성되어있음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52" y="1911929"/>
            <a:ext cx="4685748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7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1562792"/>
          </a:xfrm>
        </p:spPr>
        <p:txBody>
          <a:bodyPr/>
          <a:lstStyle/>
          <a:p>
            <a:r>
              <a:rPr lang="ko-KR" altLang="en-US" dirty="0"/>
              <a:t>파일로부터 정수를 읽어서 이 정수들의 합과 평균을 출력</a:t>
            </a:r>
          </a:p>
          <a:p>
            <a:r>
              <a:rPr lang="ko-KR" altLang="en-US" dirty="0"/>
              <a:t>파일에 저장된 </a:t>
            </a:r>
            <a:r>
              <a:rPr lang="en-US" altLang="ko-KR" dirty="0"/>
              <a:t>10</a:t>
            </a:r>
            <a:r>
              <a:rPr lang="ko-KR" altLang="en-US" dirty="0"/>
              <a:t>은 문자열 ‘</a:t>
            </a:r>
            <a:r>
              <a:rPr lang="en-US" altLang="ko-KR" dirty="0"/>
              <a:t>10’</a:t>
            </a:r>
            <a:r>
              <a:rPr lang="ko-KR" altLang="en-US" dirty="0"/>
              <a:t>이므로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를 이용하여 정수로 바꾸어야 덧셈 연산이 가능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5EBB177-ACF9-45BA-B11B-D7333163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4219"/>
              </p:ext>
            </p:extLst>
          </p:nvPr>
        </p:nvGraphicFramePr>
        <p:xfrm>
          <a:off x="838200" y="2019888"/>
          <a:ext cx="9015944" cy="3734754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923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8-17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파일로</a:t>
                      </a:r>
                      <a:r>
                        <a:rPr lang="ko-KR" altLang="en-US" sz="1600" kern="1200" baseline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부터 정수를 </a:t>
                      </a:r>
                      <a:r>
                        <a:rPr lang="ko-KR" altLang="en-US" sz="1600" kern="1200" baseline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입력받아</a:t>
                      </a:r>
                      <a:r>
                        <a:rPr lang="ko-KR" altLang="en-US" sz="1600" kern="1200" baseline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합과 평균을 계산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61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2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file_read_5num.py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76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open('data5.txt','r')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읽기 모드로 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range(5):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= </a:t>
                      </a:r>
                      <a:r>
                        <a:rPr lang="en-US" altLang="ko-KR" sz="1600" kern="0" spc="0" dirty="0">
                          <a:solidFill>
                            <a:srgbClr val="00206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data5.txt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한 줄 내의 숫자를 읽어서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n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누적해서 더한다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다섯 숫자의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{}'.format(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/5))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합과 평균을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192DFD1-0D39-4DAE-92DA-E2D11A546038}"/>
              </a:ext>
            </a:extLst>
          </p:cNvPr>
          <p:cNvGrpSpPr/>
          <p:nvPr/>
        </p:nvGrpSpPr>
        <p:grpSpPr>
          <a:xfrm>
            <a:off x="838199" y="5778707"/>
            <a:ext cx="9015943" cy="703574"/>
            <a:chOff x="5261708" y="3531511"/>
            <a:chExt cx="6085243" cy="254520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D18FAC4C-3D70-47A8-80EA-ECD4C1AF5DA0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2545203"/>
              <a:chOff x="5586056" y="3445047"/>
              <a:chExt cx="6085243" cy="254520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A9F69C55-8B3E-4361-A2CB-8B72DA7CFE02}"/>
                  </a:ext>
                </a:extLst>
              </p:cNvPr>
              <p:cNvSpPr/>
              <p:nvPr/>
            </p:nvSpPr>
            <p:spPr>
              <a:xfrm>
                <a:off x="5586056" y="4328290"/>
                <a:ext cx="6085243" cy="166196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6DEE584-9250-4486-A60D-D5B7F9BF9A0D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114331" cy="88324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4A90DE2-360D-4B8E-BD1C-37329224C94E}"/>
                </a:ext>
              </a:extLst>
            </p:cNvPr>
            <p:cNvSpPr/>
            <p:nvPr/>
          </p:nvSpPr>
          <p:spPr>
            <a:xfrm>
              <a:off x="5333817" y="4414750"/>
              <a:ext cx="5551282" cy="970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다섯 숫자의 합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150,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평균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30.0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4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A5374A-78DC-489E-8313-F3D28D34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" y="1556244"/>
            <a:ext cx="11802794" cy="35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1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4825" y="595342"/>
            <a:ext cx="10515600" cy="4351338"/>
          </a:xfrm>
        </p:spPr>
        <p:txBody>
          <a:bodyPr/>
          <a:lstStyle/>
          <a:p>
            <a:r>
              <a:rPr lang="ko-KR" altLang="en-US" dirty="0"/>
              <a:t>라인 번호 </a:t>
            </a:r>
            <a:r>
              <a:rPr lang="ko-KR" altLang="en-US" dirty="0" err="1"/>
              <a:t>출력기능을</a:t>
            </a:r>
            <a:r>
              <a:rPr lang="ko-KR" altLang="en-US" dirty="0"/>
              <a:t> 통해 개발자들은 파일의 어느 줄에서 오류가 </a:t>
            </a:r>
            <a:r>
              <a:rPr lang="ko-KR" altLang="en-US" dirty="0" err="1"/>
              <a:t>발생하였는가를</a:t>
            </a:r>
            <a:r>
              <a:rPr lang="ko-KR" altLang="en-US" dirty="0"/>
              <a:t> 손쉽게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10937" y="1479664"/>
            <a:ext cx="18717029" cy="8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53061224" descr="EMB00002ee039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" y="1902998"/>
            <a:ext cx="7914319" cy="20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512942976" descr="EMB00002ee039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" y="4733008"/>
            <a:ext cx="8121827" cy="12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97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4" y="811472"/>
            <a:ext cx="10515600" cy="1283335"/>
          </a:xfrm>
        </p:spPr>
        <p:txBody>
          <a:bodyPr/>
          <a:lstStyle/>
          <a:p>
            <a:r>
              <a:rPr lang="ko-KR" altLang="en-US" dirty="0"/>
              <a:t>사용자로부터 파일 이름을 받아들인 후 파일의 내용을 라인 번호와 함께 출력하는 기능을 파일 입출력을 통해서 구현하기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1961"/>
              </p:ext>
            </p:extLst>
          </p:nvPr>
        </p:nvGraphicFramePr>
        <p:xfrm>
          <a:off x="821574" y="1920240"/>
          <a:ext cx="8628611" cy="3074572"/>
        </p:xfrm>
        <a:graphic>
          <a:graphicData uri="http://schemas.openxmlformats.org/drawingml/2006/table">
            <a:tbl>
              <a:tblPr/>
              <a:tblGrid>
                <a:gridCol w="8628611">
                  <a:extLst>
                    <a:ext uri="{9D8B030D-6E8A-4147-A177-3AD203B41FA5}">
                      <a16:colId xmlns:a16="http://schemas.microsoft.com/office/drawing/2014/main" xmlns="" val="3864397910"/>
                    </a:ext>
                  </a:extLst>
                </a:gridCol>
              </a:tblGrid>
              <a:tr h="4543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we_will_rock.txt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5022651"/>
                  </a:ext>
                </a:extLst>
              </a:tr>
              <a:tr h="255483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Buddy, you're a boy, make a big noise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Playing in the street,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gonna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be a big man someday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 got mud on your face, you big disgrace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Kicking your can all over the place,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singin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 will, we will rock you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 will, we will rock you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979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26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1756" y="1127356"/>
            <a:ext cx="4548448" cy="4351338"/>
          </a:xfrm>
        </p:spPr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줄 번호와 줄의 내용을 출력</a:t>
            </a:r>
          </a:p>
          <a:p>
            <a:r>
              <a:rPr lang="ko-KR" altLang="en-US" dirty="0"/>
              <a:t>한글이 포함된 파일을 제대로 처리할 수 없다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515CC42-7879-4B78-AB16-6BBB95E55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0054"/>
              </p:ext>
            </p:extLst>
          </p:nvPr>
        </p:nvGraphicFramePr>
        <p:xfrm>
          <a:off x="171796" y="119755"/>
          <a:ext cx="7299960" cy="4100641"/>
        </p:xfrm>
        <a:graphic>
          <a:graphicData uri="http://schemas.openxmlformats.org/drawingml/2006/table">
            <a:tbl>
              <a:tblPr/>
              <a:tblGrid>
                <a:gridCol w="729996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4563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사용자로부터 입력 받은 파일을 번호를 붙여서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5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file_numbering1.py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408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입력할 파일의 이름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'r')    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번호를 출력하기 위한 변수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읽어들일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줄이 있으면 반복 수행함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print('{:3d}: {}'.format(n, l), end = '')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번호와 내용을 출력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+= 1      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번호를 증가시킴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다음 줄을 읽어온다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F590C28-13D5-42FB-8BE0-7B869BA561D5}"/>
              </a:ext>
            </a:extLst>
          </p:cNvPr>
          <p:cNvGrpSpPr/>
          <p:nvPr/>
        </p:nvGrpSpPr>
        <p:grpSpPr>
          <a:xfrm>
            <a:off x="171797" y="4269164"/>
            <a:ext cx="7299960" cy="2610736"/>
            <a:chOff x="5261708" y="3682240"/>
            <a:chExt cx="6085243" cy="757249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B6A810E0-7A84-4887-90D6-131B86516C61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47"/>
              <a:chOff x="5586056" y="3595776"/>
              <a:chExt cx="6085243" cy="735824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09C2377B-FC89-420A-A6FC-48F1E6CEBB2C}"/>
                  </a:ext>
                </a:extLst>
              </p:cNvPr>
              <p:cNvSpPr/>
              <p:nvPr/>
            </p:nvSpPr>
            <p:spPr>
              <a:xfrm>
                <a:off x="5586056" y="4328288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2A263CCB-67D5-4129-9F14-E6E7154ABE0D}"/>
                  </a:ext>
                </a:extLst>
              </p:cNvPr>
              <p:cNvSpPr/>
              <p:nvPr/>
            </p:nvSpPr>
            <p:spPr>
              <a:xfrm>
                <a:off x="5586057" y="3595776"/>
                <a:ext cx="1239718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29DC794-3D30-4CF0-855E-ADDD42080C16}"/>
                </a:ext>
              </a:extLst>
            </p:cNvPr>
            <p:cNvSpPr/>
            <p:nvPr/>
          </p:nvSpPr>
          <p:spPr>
            <a:xfrm>
              <a:off x="5460969" y="4377315"/>
              <a:ext cx="5551282" cy="6877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3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we_will_rock.txt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1: Buddy, you're a boy, make a big noise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2: Playing in the street, </a:t>
              </a:r>
              <a:r>
                <a:rPr lang="en-US" altLang="ko-KR" sz="13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gonna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be a big man someday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3: You got mud on your face, you big disgrace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4: Kicking your can all over the place, </a:t>
              </a:r>
              <a:r>
                <a:rPr lang="en-US" altLang="ko-KR" sz="13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singin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’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5: We will, we will rock you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6: We will, we will rock you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82090" y="4269164"/>
            <a:ext cx="4199835" cy="584775"/>
            <a:chOff x="1252700" y="241677"/>
            <a:chExt cx="5572532" cy="547098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241677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영문으로된 텍스트 파일을 읽어들이는데 문제가 없다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flipH="1">
              <a:off x="1252700" y="515226"/>
              <a:ext cx="543194" cy="741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6" y="5397332"/>
            <a:ext cx="5697452" cy="118092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2" y="611966"/>
            <a:ext cx="10515600" cy="3178637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입력으로 앞서 작성한 ‘</a:t>
            </a:r>
            <a:r>
              <a:rPr lang="en-US" altLang="ko-KR" dirty="0"/>
              <a:t>file_read_5num.py’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 err="1"/>
              <a:t>UnicodeDecodeError</a:t>
            </a:r>
            <a:r>
              <a:rPr lang="ko-KR" altLang="en-US" dirty="0"/>
              <a:t>라는 에러가 발생</a:t>
            </a:r>
            <a:endParaRPr lang="en-US" altLang="ko-KR" dirty="0"/>
          </a:p>
          <a:p>
            <a:pPr lvl="1"/>
            <a:r>
              <a:rPr lang="ko-KR" altLang="en-US" dirty="0"/>
              <a:t>파일의 내부에 한글이 포함되어 있어 이 한글 코드를 </a:t>
            </a:r>
            <a:r>
              <a:rPr lang="ko-KR" altLang="en-US" dirty="0" err="1"/>
              <a:t>디코딩</a:t>
            </a:r>
            <a:r>
              <a:rPr lang="ko-KR" altLang="en-US" dirty="0"/>
              <a:t> 할 수 없을 때 발생하는 오류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0542325-803C-4402-86AC-0FAF7229088E}"/>
              </a:ext>
            </a:extLst>
          </p:cNvPr>
          <p:cNvGrpSpPr/>
          <p:nvPr/>
        </p:nvGrpSpPr>
        <p:grpSpPr>
          <a:xfrm>
            <a:off x="755071" y="2388111"/>
            <a:ext cx="10005547" cy="2549651"/>
            <a:chOff x="5261708" y="3682240"/>
            <a:chExt cx="6085243" cy="735825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3566596-93E9-423F-9663-3E8B12EC565A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53"/>
              <a:chOff x="5586056" y="3595776"/>
              <a:chExt cx="6085243" cy="7358253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2538F427-CABE-4EC6-88B4-68D636CD7197}"/>
                  </a:ext>
                </a:extLst>
              </p:cNvPr>
              <p:cNvSpPr/>
              <p:nvPr/>
            </p:nvSpPr>
            <p:spPr>
              <a:xfrm>
                <a:off x="5586056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A1C3636B-D1BF-403C-B4EE-486800A6063A}"/>
                  </a:ext>
                </a:extLst>
              </p:cNvPr>
              <p:cNvSpPr/>
              <p:nvPr/>
            </p:nvSpPr>
            <p:spPr>
              <a:xfrm>
                <a:off x="5586058" y="3595776"/>
                <a:ext cx="1133317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D3C7D5F-6303-4BEC-9317-802E731EBF9D}"/>
                </a:ext>
              </a:extLst>
            </p:cNvPr>
            <p:cNvSpPr/>
            <p:nvPr/>
          </p:nvSpPr>
          <p:spPr>
            <a:xfrm>
              <a:off x="5528688" y="4749448"/>
              <a:ext cx="5551282" cy="434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file_read_5num.py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Traceback (most recent call last):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 "C:\workspace\file_work\file_numbering1.py", line 6, in &lt;module&gt;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l = 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f.readline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UnicodeDecodeError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'cp949' codec can't decode byte 0xed in position 29: illegal multibyte sequence</a:t>
              </a:r>
              <a:endParaRPr lang="en-US" altLang="ko-KR" sz="16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57352" y="4480561"/>
            <a:ext cx="4979875" cy="940210"/>
            <a:chOff x="1446135" y="439454"/>
            <a:chExt cx="5496240" cy="879632"/>
          </a:xfrm>
        </p:grpSpPr>
        <p:sp>
          <p:nvSpPr>
            <p:cNvPr id="11" name="TextBox 10"/>
            <p:cNvSpPr txBox="1"/>
            <p:nvPr/>
          </p:nvSpPr>
          <p:spPr>
            <a:xfrm>
              <a:off x="1913038" y="771988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한글이 포함된 파일의 경우 </a:t>
              </a:r>
              <a:r>
                <a:rPr lang="en-US" altLang="ko-KR" sz="1600">
                  <a:solidFill>
                    <a:srgbClr val="FF0000"/>
                  </a:solidFill>
                </a:rPr>
                <a:t>cp949 </a:t>
              </a:r>
              <a:r>
                <a:rPr lang="ko-KR" altLang="en-US" sz="1600">
                  <a:solidFill>
                    <a:srgbClr val="FF0000"/>
                  </a:solidFill>
                </a:rPr>
                <a:t>형식의 코덱만으로는 한글을 디코딩 할 수 없음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</p:cNvCxnSpPr>
            <p:nvPr/>
          </p:nvCxnSpPr>
          <p:spPr>
            <a:xfrm flipH="1" flipV="1">
              <a:off x="1446135" y="439454"/>
              <a:ext cx="466903" cy="6060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4763193" y="5420771"/>
            <a:ext cx="1695616" cy="386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702" y="927850"/>
            <a:ext cx="10515600" cy="2513619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</a:t>
            </a:r>
            <a:r>
              <a:rPr lang="ko-KR" altLang="en-US" dirty="0" err="1"/>
              <a:t>인코딩</a:t>
            </a:r>
            <a:r>
              <a:rPr lang="ko-KR" altLang="en-US" dirty="0"/>
              <a:t> 방식을 </a:t>
            </a:r>
            <a:r>
              <a:rPr lang="en-US" altLang="ko-KR" dirty="0"/>
              <a:t>encoding = 'UTF8'</a:t>
            </a:r>
            <a:r>
              <a:rPr lang="ko-KR" altLang="en-US" dirty="0"/>
              <a:t>과 같이 키워드로 지정하여 문제를 해결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40378"/>
              </p:ext>
            </p:extLst>
          </p:nvPr>
        </p:nvGraphicFramePr>
        <p:xfrm>
          <a:off x="904702" y="1993467"/>
          <a:ext cx="9519308" cy="425641"/>
        </p:xfrm>
        <a:graphic>
          <a:graphicData uri="http://schemas.openxmlformats.org/drawingml/2006/table">
            <a:tbl>
              <a:tblPr/>
              <a:tblGrid>
                <a:gridCol w="9519308">
                  <a:extLst>
                    <a:ext uri="{9D8B030D-6E8A-4147-A177-3AD203B41FA5}">
                      <a16:colId xmlns:a16="http://schemas.microsoft.com/office/drawing/2014/main" xmlns="" val="763761274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 = 'UTF8')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UTF8 </a:t>
                      </a:r>
                      <a:r>
                        <a:rPr lang="ko-KR" altLang="en-US" sz="18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인코딩을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통해 파일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9753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79160A1-51ED-414E-B5E8-BC7EAE2753A2}"/>
              </a:ext>
            </a:extLst>
          </p:cNvPr>
          <p:cNvGrpSpPr/>
          <p:nvPr/>
        </p:nvGrpSpPr>
        <p:grpSpPr>
          <a:xfrm>
            <a:off x="904702" y="2711920"/>
            <a:ext cx="10005547" cy="3641627"/>
            <a:chOff x="5261708" y="3309053"/>
            <a:chExt cx="6085243" cy="1050968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A94BB20-9422-4C5B-8341-804B3D58BA18}"/>
                </a:ext>
              </a:extLst>
            </p:cNvPr>
            <p:cNvGrpSpPr/>
            <p:nvPr/>
          </p:nvGrpSpPr>
          <p:grpSpPr>
            <a:xfrm>
              <a:off x="5261708" y="3309053"/>
              <a:ext cx="6085243" cy="10509679"/>
              <a:chOff x="5586056" y="3222589"/>
              <a:chExt cx="6085243" cy="10509679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E866EBC7-4D1A-44DF-A579-E38139DB68AE}"/>
                  </a:ext>
                </a:extLst>
              </p:cNvPr>
              <p:cNvSpPr/>
              <p:nvPr/>
            </p:nvSpPr>
            <p:spPr>
              <a:xfrm>
                <a:off x="5586056" y="4328293"/>
                <a:ext cx="6085243" cy="94039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657FCBED-A990-49CE-AC61-A22F2406DD08}"/>
                  </a:ext>
                </a:extLst>
              </p:cNvPr>
              <p:cNvSpPr/>
              <p:nvPr/>
            </p:nvSpPr>
            <p:spPr>
              <a:xfrm>
                <a:off x="5586057" y="3222589"/>
                <a:ext cx="4746995" cy="1105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5AF7C3D-8A3E-4B9A-953C-4F712CF99055}"/>
                </a:ext>
              </a:extLst>
            </p:cNvPr>
            <p:cNvSpPr/>
            <p:nvPr/>
          </p:nvSpPr>
          <p:spPr>
            <a:xfrm>
              <a:off x="5528688" y="4749448"/>
              <a:ext cx="5551282" cy="9069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file_read_5num.py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1: f = open('data5.txt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','r</a:t>
              </a:r>
              <a:r>
                <a:rPr lang="en-US" altLang="ko-KR" sz="1600" kern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                                               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 열기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0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3: for _ in range(5):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4:    n = int(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f.readline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())                             # data5.txt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파일의 숫자를 읽어서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5:   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+= n                                                     #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 누적해서 더한다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6: 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7: print('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다섯 숫자의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{},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평균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{}'.format(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/5)            #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합과 평균을 출력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f.close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055BCE-8028-4767-ADF5-D725DF0C1503}"/>
              </a:ext>
            </a:extLst>
          </p:cNvPr>
          <p:cNvSpPr txBox="1"/>
          <p:nvPr/>
        </p:nvSpPr>
        <p:spPr>
          <a:xfrm>
            <a:off x="936070" y="2725717"/>
            <a:ext cx="77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결과 </a:t>
            </a: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open() </a:t>
            </a:r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함수에서 </a:t>
            </a: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encoding = 'UTF8' </a:t>
            </a:r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인코딩을 지정한 결과</a:t>
            </a:r>
            <a:endParaRPr lang="ko-KR" altLang="en-US" kern="0" dirty="0">
              <a:solidFill>
                <a:srgbClr val="000000"/>
              </a:solidFill>
              <a:latin typeface="한컴바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53646" y="1394364"/>
            <a:ext cx="6319229" cy="776148"/>
            <a:chOff x="-563117" y="-1303907"/>
            <a:chExt cx="6974473" cy="726141"/>
          </a:xfrm>
        </p:grpSpPr>
        <p:sp>
          <p:nvSpPr>
            <p:cNvPr id="12" name="TextBox 11"/>
            <p:cNvSpPr txBox="1"/>
            <p:nvPr/>
          </p:nvSpPr>
          <p:spPr>
            <a:xfrm>
              <a:off x="1814243" y="-1303907"/>
              <a:ext cx="4597113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한글이 포함된 텍스트 파일을 읽어들이는데 문제가 없다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1"/>
            </p:cNvCxnSpPr>
            <p:nvPr/>
          </p:nvCxnSpPr>
          <p:spPr>
            <a:xfrm flipH="1">
              <a:off x="-563117" y="-1030357"/>
              <a:ext cx="2377360" cy="4525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828098"/>
            <a:ext cx="10515600" cy="4351338"/>
          </a:xfrm>
        </p:spPr>
        <p:txBody>
          <a:bodyPr/>
          <a:lstStyle/>
          <a:p>
            <a:r>
              <a:rPr lang="ko-KR" altLang="en-US" dirty="0"/>
              <a:t>파일 이름이 잘못 입력될 경우 발생하는 문제</a:t>
            </a:r>
            <a:endParaRPr lang="en-US" altLang="ko-KR" dirty="0"/>
          </a:p>
          <a:p>
            <a:pPr lvl="1"/>
            <a:r>
              <a:rPr lang="en-US" altLang="ko-KR" dirty="0"/>
              <a:t>file_read_5num과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확장자를</a:t>
            </a:r>
            <a:r>
              <a:rPr lang="en-US" altLang="ko-KR" dirty="0"/>
              <a:t> </a:t>
            </a:r>
            <a:r>
              <a:rPr lang="en-US" altLang="ko-KR" dirty="0" err="1"/>
              <a:t>생략하고</a:t>
            </a:r>
            <a:r>
              <a:rPr lang="en-US" altLang="ko-KR" dirty="0"/>
              <a:t> </a:t>
            </a:r>
            <a:r>
              <a:rPr lang="en-US" altLang="ko-KR" dirty="0" err="1"/>
              <a:t>입력하면</a:t>
            </a:r>
            <a:r>
              <a:rPr lang="en-US" altLang="ko-KR" dirty="0"/>
              <a:t> open() </a:t>
            </a:r>
            <a:r>
              <a:rPr lang="en-US" altLang="ko-KR" dirty="0" err="1"/>
              <a:t>함수는</a:t>
            </a:r>
            <a:r>
              <a:rPr lang="en-US" altLang="ko-KR" dirty="0"/>
              <a:t> ‘</a:t>
            </a:r>
            <a:r>
              <a:rPr lang="en-US" altLang="ko-KR" dirty="0" err="1"/>
              <a:t>FileNotFoundError</a:t>
            </a:r>
            <a:r>
              <a:rPr lang="en-US" altLang="ko-KR" dirty="0"/>
              <a:t>’ </a:t>
            </a:r>
            <a:r>
              <a:rPr lang="en-US" altLang="ko-KR" dirty="0" err="1"/>
              <a:t>오류를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2F12988-3D80-4D85-8B28-724E9065396B}"/>
              </a:ext>
            </a:extLst>
          </p:cNvPr>
          <p:cNvGrpSpPr/>
          <p:nvPr/>
        </p:nvGrpSpPr>
        <p:grpSpPr>
          <a:xfrm>
            <a:off x="771698" y="2629785"/>
            <a:ext cx="10044348" cy="2549651"/>
            <a:chOff x="5261708" y="3682240"/>
            <a:chExt cx="6085243" cy="735825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69110B9-2CAB-4EA2-A579-B52C12013474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53"/>
              <a:chOff x="5586056" y="3595776"/>
              <a:chExt cx="6085243" cy="7358253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344E8734-DD6C-494D-BA47-2B6E60F2DBF8}"/>
                  </a:ext>
                </a:extLst>
              </p:cNvPr>
              <p:cNvSpPr/>
              <p:nvPr/>
            </p:nvSpPr>
            <p:spPr>
              <a:xfrm>
                <a:off x="5586056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28706A1A-F3C3-45DF-9FBB-828708DE8718}"/>
                  </a:ext>
                </a:extLst>
              </p:cNvPr>
              <p:cNvSpPr/>
              <p:nvPr/>
            </p:nvSpPr>
            <p:spPr>
              <a:xfrm>
                <a:off x="5586057" y="3595776"/>
                <a:ext cx="1239718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D26556C-F3B5-4E4D-AB0E-17EAFD72A765}"/>
                </a:ext>
              </a:extLst>
            </p:cNvPr>
            <p:cNvSpPr/>
            <p:nvPr/>
          </p:nvSpPr>
          <p:spPr>
            <a:xfrm>
              <a:off x="5528688" y="4749448"/>
              <a:ext cx="5551282" cy="6066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file_read_5num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Traceback (most recent call last):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File "C:/workspace/file_work/file_numbering3.py", line 4, in &lt;module&gt;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f = open(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fname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'r', encoding='UTF8') # </a:t>
              </a:r>
              <a:r>
                <a:rPr lang="ko-KR" altLang="en-US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 열기</a:t>
              </a:r>
              <a:endParaRPr lang="ko-KR" altLang="en-US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FileNotFoundError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Errno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2] No such file or directory: 'file_read_5num'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96196" y="2298829"/>
            <a:ext cx="5172995" cy="1275644"/>
            <a:chOff x="1115847" y="241677"/>
            <a:chExt cx="5709385" cy="1193454"/>
          </a:xfrm>
        </p:grpSpPr>
        <p:sp>
          <p:nvSpPr>
            <p:cNvPr id="11" name="TextBox 10"/>
            <p:cNvSpPr txBox="1"/>
            <p:nvPr/>
          </p:nvSpPr>
          <p:spPr>
            <a:xfrm>
              <a:off x="1795895" y="241677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안전한 코딩은 중요하다</a:t>
              </a:r>
              <a:r>
                <a:rPr lang="en-US" altLang="ko-KR" sz="1600">
                  <a:solidFill>
                    <a:srgbClr val="FF0000"/>
                  </a:solidFill>
                </a:rPr>
                <a:t>!</a:t>
              </a:r>
            </a:p>
            <a:p>
              <a:r>
                <a:rPr lang="ko-KR" altLang="en-US" sz="1600">
                  <a:solidFill>
                    <a:srgbClr val="FF0000"/>
                  </a:solidFill>
                </a:rPr>
                <a:t>따라서 예외처리문이 필요하다</a:t>
              </a:r>
              <a:r>
                <a:rPr lang="en-US" altLang="ko-KR" sz="1600">
                  <a:solidFill>
                    <a:srgbClr val="FF0000"/>
                  </a:solidFill>
                </a:rPr>
                <a:t>!!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</p:cNvCxnSpPr>
            <p:nvPr/>
          </p:nvCxnSpPr>
          <p:spPr>
            <a:xfrm flipH="1">
              <a:off x="1115847" y="515226"/>
              <a:ext cx="680048" cy="9199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3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1578" y="595341"/>
            <a:ext cx="4527666" cy="4351338"/>
          </a:xfrm>
        </p:spPr>
        <p:txBody>
          <a:bodyPr/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문을 이용하여 파일명이 제대로 입력되었는지</a:t>
            </a:r>
            <a:r>
              <a:rPr lang="en-US" altLang="ko-KR" dirty="0"/>
              <a:t>,</a:t>
            </a:r>
            <a:r>
              <a:rPr lang="ko-KR" altLang="en-US" dirty="0"/>
              <a:t> 혹은 파일을 열 수 있는가를 검사한 </a:t>
            </a:r>
            <a:r>
              <a:rPr lang="ko-KR" altLang="en-US"/>
              <a:t>후 오류가 </a:t>
            </a:r>
            <a:r>
              <a:rPr lang="ko-KR" altLang="en-US" dirty="0"/>
              <a:t>없을 경우 파일을  읽어서 출력해야 함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D745273-578D-4AB8-85D7-CC44E7ED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1254"/>
              </p:ext>
            </p:extLst>
          </p:nvPr>
        </p:nvGraphicFramePr>
        <p:xfrm>
          <a:off x="370907" y="169291"/>
          <a:ext cx="7056317" cy="5460743"/>
        </p:xfrm>
        <a:graphic>
          <a:graphicData uri="http://schemas.openxmlformats.org/drawingml/2006/table">
            <a:tbl>
              <a:tblPr/>
              <a:tblGrid>
                <a:gridCol w="705631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597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8-19 : try-except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98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sys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입력할 파일의 이름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+mn-ea"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encoding='UTF8')              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              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로 초기화 함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읽어들인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한 줄의 문자열을 저장합니다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+= 1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한 줄을 출력한 후 줄 수를 증가시킨다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다음 줄을 읽어온다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4FE5883-DC6E-4AB6-8C45-D58B4101E863}"/>
              </a:ext>
            </a:extLst>
          </p:cNvPr>
          <p:cNvGrpSpPr/>
          <p:nvPr/>
        </p:nvGrpSpPr>
        <p:grpSpPr>
          <a:xfrm>
            <a:off x="399605" y="5760721"/>
            <a:ext cx="7027619" cy="1037751"/>
            <a:chOff x="5142999" y="1102083"/>
            <a:chExt cx="6085243" cy="106027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D7C0FA23-892C-4924-9A43-8F822B2565C6}"/>
                </a:ext>
              </a:extLst>
            </p:cNvPr>
            <p:cNvGrpSpPr/>
            <p:nvPr/>
          </p:nvGrpSpPr>
          <p:grpSpPr>
            <a:xfrm>
              <a:off x="5142999" y="1102083"/>
              <a:ext cx="6085243" cy="9938410"/>
              <a:chOff x="5467347" y="1015619"/>
              <a:chExt cx="6085243" cy="9938410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C2E79915-FEAF-410B-8801-EF4E1E0A0DC6}"/>
                  </a:ext>
                </a:extLst>
              </p:cNvPr>
              <p:cNvSpPr/>
              <p:nvPr/>
            </p:nvSpPr>
            <p:spPr>
              <a:xfrm>
                <a:off x="5467347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9532ACC3-5501-4DB2-B7CC-D9620B437970}"/>
                  </a:ext>
                </a:extLst>
              </p:cNvPr>
              <p:cNvSpPr/>
              <p:nvPr/>
            </p:nvSpPr>
            <p:spPr>
              <a:xfrm>
                <a:off x="5467347" y="1015619"/>
                <a:ext cx="1239718" cy="331268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DE0CDB4-FE60-4674-8F05-290556A2DE59}"/>
                </a:ext>
              </a:extLst>
            </p:cNvPr>
            <p:cNvSpPr/>
            <p:nvPr/>
          </p:nvSpPr>
          <p:spPr>
            <a:xfrm>
              <a:off x="5409979" y="4749452"/>
              <a:ext cx="5551282" cy="6955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</a:t>
              </a:r>
              <a:endParaRPr lang="en-US" altLang="ko-KR" sz="14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Could not read file: file_read_5num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74990" y="788416"/>
            <a:ext cx="4248149" cy="2082671"/>
            <a:chOff x="-269531" y="241677"/>
            <a:chExt cx="5418260" cy="1948484"/>
          </a:xfrm>
        </p:grpSpPr>
        <p:sp>
          <p:nvSpPr>
            <p:cNvPr id="12" name="TextBox 11"/>
            <p:cNvSpPr txBox="1"/>
            <p:nvPr/>
          </p:nvSpPr>
          <p:spPr>
            <a:xfrm>
              <a:off x="1795896" y="241677"/>
              <a:ext cx="3352833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프로그램을 종료함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1"/>
            </p:cNvCxnSpPr>
            <p:nvPr/>
          </p:nvCxnSpPr>
          <p:spPr>
            <a:xfrm flipH="1">
              <a:off x="-269531" y="400047"/>
              <a:ext cx="2065427" cy="1790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718091" y="1226566"/>
            <a:ext cx="3816183" cy="2082671"/>
            <a:chOff x="-269530" y="241677"/>
            <a:chExt cx="4867314" cy="1948484"/>
          </a:xfrm>
        </p:grpSpPr>
        <p:sp>
          <p:nvSpPr>
            <p:cNvPr id="18" name="TextBox 17"/>
            <p:cNvSpPr txBox="1"/>
            <p:nvPr/>
          </p:nvSpPr>
          <p:spPr>
            <a:xfrm>
              <a:off x="1795896" y="241677"/>
              <a:ext cx="2801888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발생한 예외를 반환함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1"/>
            </p:cNvCxnSpPr>
            <p:nvPr/>
          </p:nvCxnSpPr>
          <p:spPr>
            <a:xfrm flipH="1">
              <a:off x="-269530" y="400047"/>
              <a:ext cx="2065426" cy="1790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5" y="1524000"/>
            <a:ext cx="11458573" cy="497479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92301"/>
            <a:ext cx="10515600" cy="1325563"/>
          </a:xfrm>
        </p:spPr>
        <p:txBody>
          <a:bodyPr/>
          <a:lstStyle/>
          <a:p>
            <a:r>
              <a:rPr lang="en-US" altLang="ko-KR"/>
              <a:t>Visual Studio Code</a:t>
            </a:r>
            <a:r>
              <a:rPr lang="ko-KR" altLang="en-US"/>
              <a:t>와 라인 넘버링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26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3E380E-9923-4FE9-B52B-0B5A9049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52" y="63039"/>
            <a:ext cx="7154091" cy="40087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8" y="3933998"/>
            <a:ext cx="7145655" cy="2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4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2301"/>
            <a:ext cx="10515600" cy="1325563"/>
          </a:xfrm>
        </p:spPr>
        <p:txBody>
          <a:bodyPr/>
          <a:lstStyle/>
          <a:p>
            <a:r>
              <a:rPr lang="en-US" altLang="ko-KR" dirty="0"/>
              <a:t>8.8 with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39491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문법을 명확하게 만들고 예외를 손쉽게 처리하는 방법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/>
              <a:t>컨텍스트 매니저</a:t>
            </a:r>
            <a:r>
              <a:rPr lang="en-US" altLang="ko-KR" sz="1800" b="1" dirty="0">
                <a:solidFill>
                  <a:schemeClr val="accent5"/>
                </a:solidFill>
              </a:rPr>
              <a:t>context manager</a:t>
            </a:r>
            <a:r>
              <a:rPr lang="ko-KR" altLang="en-US" sz="2400" dirty="0"/>
              <a:t>에 의해서 실행되는 </a:t>
            </a:r>
            <a:r>
              <a:rPr lang="en-US" altLang="ko-KR" sz="2400" dirty="0"/>
              <a:t>__enter__()</a:t>
            </a:r>
            <a:r>
              <a:rPr lang="ko-KR" altLang="en-US" sz="2400" dirty="0"/>
              <a:t>과 </a:t>
            </a:r>
            <a:r>
              <a:rPr lang="en-US" altLang="ko-KR" sz="2400" dirty="0"/>
              <a:t>__exit__() </a:t>
            </a:r>
            <a:r>
              <a:rPr lang="ko-KR" altLang="en-US" sz="2400" dirty="0"/>
              <a:t>함수를 정의하여</a:t>
            </a:r>
            <a:r>
              <a:rPr lang="en-US" altLang="ko-KR" sz="2400" dirty="0"/>
              <a:t>, with </a:t>
            </a:r>
            <a:r>
              <a:rPr lang="ko-KR" altLang="en-US" sz="2400" dirty="0"/>
              <a:t>구문 몸체의 앞부분과 뒷부분에 실행되는 코드를 </a:t>
            </a:r>
            <a:r>
              <a:rPr lang="ko-KR" altLang="en-US" sz="2400" dirty="0" err="1"/>
              <a:t>대신해줌</a:t>
            </a: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en-US" altLang="ko-KR" sz="2400" dirty="0"/>
              <a:t>with </a:t>
            </a:r>
            <a:r>
              <a:rPr lang="ko-KR" altLang="en-US" sz="2400" dirty="0"/>
              <a:t>구문 이용 시 </a:t>
            </a:r>
            <a:r>
              <a:rPr lang="en-US" altLang="ko-KR" sz="2400" dirty="0"/>
              <a:t>try-except-finally</a:t>
            </a:r>
            <a:r>
              <a:rPr lang="ko-KR" altLang="en-US" sz="2400" dirty="0"/>
              <a:t>를 대신하여 더욱 쉽게 사용 가능</a:t>
            </a:r>
          </a:p>
          <a:p>
            <a:pPr>
              <a:lnSpc>
                <a:spcPct val="110000"/>
              </a:lnSpc>
            </a:pP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D6F07EC-F6E1-4254-B6A7-AC181D403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06536"/>
              </p:ext>
            </p:extLst>
          </p:nvPr>
        </p:nvGraphicFramePr>
        <p:xfrm>
          <a:off x="838200" y="4323339"/>
          <a:ext cx="10408920" cy="1963895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4945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8-20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989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1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0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open('hello.txt', 'w')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38200" y="392301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3503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4" y="395836"/>
            <a:ext cx="10515600" cy="60797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파이썬</a:t>
            </a:r>
            <a:r>
              <a:rPr lang="en-US" altLang="ko-KR" dirty="0"/>
              <a:t> </a:t>
            </a:r>
            <a:r>
              <a:rPr lang="en-US" altLang="ko-KR" b="1" dirty="0" err="1"/>
              <a:t>인터프리터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interpreter</a:t>
            </a:r>
            <a:r>
              <a:rPr lang="en-US" altLang="ko-KR" dirty="0" err="1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오류 정보 </a:t>
            </a:r>
            <a:r>
              <a:rPr lang="en-US" altLang="ko-KR" dirty="0" err="1"/>
              <a:t>제공</a:t>
            </a:r>
            <a:endParaRPr lang="en-US" altLang="ko-KR" dirty="0"/>
          </a:p>
          <a:p>
            <a:r>
              <a:rPr lang="ko-KR" altLang="en-US" dirty="0"/>
              <a:t>프로그램은 오류를 </a:t>
            </a:r>
            <a:r>
              <a:rPr lang="ko-KR" altLang="en-US" b="1" dirty="0" err="1"/>
              <a:t>역추적</a:t>
            </a:r>
            <a:r>
              <a:rPr lang="en-US" altLang="ko-KR" sz="2000" b="1" dirty="0" err="1">
                <a:solidFill>
                  <a:schemeClr val="accent5"/>
                </a:solidFill>
              </a:rPr>
              <a:t>Traceback</a:t>
            </a:r>
            <a:r>
              <a:rPr lang="ko-KR" altLang="en-US" dirty="0"/>
              <a:t>하여 오류가 발생한 곳에서 오류의 종류를 출력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두 번째 수를 </a:t>
            </a:r>
            <a:r>
              <a:rPr lang="en-US" altLang="ko-KR" dirty="0"/>
              <a:t>0</a:t>
            </a:r>
            <a:r>
              <a:rPr lang="ko-KR" altLang="en-US" dirty="0"/>
              <a:t>으로 입력하면 </a:t>
            </a:r>
            <a:r>
              <a:rPr lang="en-US" altLang="ko-KR" b="1" dirty="0" err="1"/>
              <a:t>ZeroDivisionError</a:t>
            </a:r>
            <a:r>
              <a:rPr lang="ko-KR" altLang="en-US" dirty="0"/>
              <a:t>라는 </a:t>
            </a:r>
            <a:r>
              <a:rPr lang="ko-KR" altLang="en-US" b="1" dirty="0"/>
              <a:t>오류</a:t>
            </a:r>
            <a:r>
              <a:rPr lang="en-US" altLang="ko-KR" sz="2000" b="1" dirty="0">
                <a:solidFill>
                  <a:schemeClr val="accent5"/>
                </a:solidFill>
              </a:rPr>
              <a:t>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xmlns="" id="{96E21B1E-E088-42CD-94D7-5AEE3860F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288017"/>
              </p:ext>
            </p:extLst>
          </p:nvPr>
        </p:nvGraphicFramePr>
        <p:xfrm>
          <a:off x="755074" y="1887569"/>
          <a:ext cx="9103821" cy="3307886"/>
        </p:xfrm>
        <a:graphic>
          <a:graphicData uri="http://schemas.openxmlformats.org/drawingml/2006/table">
            <a:tbl>
              <a:tblPr/>
              <a:tblGrid>
                <a:gridCol w="9103821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494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8729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int(a) / int(b)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int(a) / int(b)                 # 0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division 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by zero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676650" y="2191095"/>
            <a:ext cx="8082568" cy="1191751"/>
            <a:chOff x="-876005" y="556003"/>
            <a:chExt cx="7709165" cy="1114967"/>
          </a:xfrm>
        </p:grpSpPr>
        <p:sp>
          <p:nvSpPr>
            <p:cNvPr id="5" name="TextBox 4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 코드는 문법상 문제가 없음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수행도중 입력값으로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b</a:t>
              </a:r>
              <a:r>
                <a:rPr lang="ko-KR" altLang="en-US" sz="1600" b="1">
                  <a:solidFill>
                    <a:srgbClr val="FF0000"/>
                  </a:solidFill>
                </a:rPr>
                <a:t>가 </a:t>
              </a:r>
              <a:r>
                <a:rPr lang="en-US" altLang="ko-KR" sz="1600" b="1">
                  <a:solidFill>
                    <a:srgbClr val="FF0000"/>
                  </a:solidFill>
                </a:rPr>
                <a:t>0</a:t>
              </a:r>
              <a:r>
                <a:rPr lang="ko-KR" altLang="en-US" sz="1600" b="1">
                  <a:solidFill>
                    <a:srgbClr val="FF0000"/>
                  </a:solidFill>
                </a:rPr>
                <a:t>이 들어왔기 때문에 문제가 발생하였음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-876005" y="878581"/>
              <a:ext cx="2679828" cy="7923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8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f.write</a:t>
            </a:r>
            <a:r>
              <a:rPr lang="en-US" altLang="ko-KR" dirty="0"/>
              <a:t>() </a:t>
            </a:r>
            <a:r>
              <a:rPr lang="ko-KR" altLang="en-US" dirty="0"/>
              <a:t>작업은 항상 오류의 가능성을 포함하고 있기 때문에 </a:t>
            </a:r>
            <a:r>
              <a:rPr lang="en-US" altLang="ko-KR" dirty="0"/>
              <a:t>try</a:t>
            </a:r>
            <a:r>
              <a:rPr lang="ko-KR" altLang="en-US" dirty="0"/>
              <a:t>절을 이용하여 다음과 같이 수정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0FFF7C5-8E77-459F-8304-F3185A19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1279"/>
              </p:ext>
            </p:extLst>
          </p:nvPr>
        </p:nvGraphicFramePr>
        <p:xfrm>
          <a:off x="705196" y="1658516"/>
          <a:ext cx="10408920" cy="2689096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641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1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file_write_hello2.py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89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'w')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14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1088968"/>
            <a:ext cx="10515600" cy="5769032"/>
          </a:xfrm>
        </p:spPr>
        <p:txBody>
          <a:bodyPr>
            <a:normAutofit/>
          </a:bodyPr>
          <a:lstStyle/>
          <a:p>
            <a:r>
              <a:rPr lang="en-US" altLang="ko-KR" dirty="0"/>
              <a:t>with ~ as : </a:t>
            </a:r>
            <a:r>
              <a:rPr lang="ko-KR" altLang="en-US" dirty="0"/>
              <a:t>문을 사용하여 간단하게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쓰기가 완료되면 자동으로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r>
              <a:rPr lang="ko-KR" altLang="en-US" dirty="0"/>
              <a:t>가 수행되기 때문에 </a:t>
            </a:r>
            <a:r>
              <a:rPr lang="en-US" altLang="ko-KR" dirty="0"/>
              <a:t>finally</a:t>
            </a:r>
            <a:r>
              <a:rPr lang="ko-KR" altLang="en-US" dirty="0"/>
              <a:t>절을 사용할 필요가 없음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3A572F7-5CC2-47EA-B214-0B26B03B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9778"/>
              </p:ext>
            </p:extLst>
          </p:nvPr>
        </p:nvGraphicFramePr>
        <p:xfrm>
          <a:off x="871451" y="1972024"/>
          <a:ext cx="10408920" cy="1637464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24940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8-22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98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1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7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open('hello.txt', 'w') as f: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파일 열기와 닫기를 자동 수행함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6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498080" y="555452"/>
            <a:ext cx="3956858" cy="576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옆의 코드를 </a:t>
            </a:r>
            <a:r>
              <a:rPr lang="en-US" altLang="ko-KR" dirty="0"/>
              <a:t>open() </a:t>
            </a:r>
            <a:r>
              <a:rPr lang="ko-KR" altLang="en-US" dirty="0"/>
              <a:t>구문으로 간결하게 수정하기</a:t>
            </a:r>
            <a:endParaRPr lang="en-US" altLang="ko-KR" dirty="0"/>
          </a:p>
          <a:p>
            <a:pPr fontAlgn="base"/>
            <a:r>
              <a:rPr lang="ko-KR" altLang="en-US" dirty="0"/>
              <a:t>파일 읽기에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  <a:r>
              <a:rPr lang="ko-KR" altLang="en-US" dirty="0"/>
              <a:t>을 통해서 파일을 </a:t>
            </a:r>
            <a:r>
              <a:rPr lang="ko-KR" altLang="en-US" dirty="0" err="1"/>
              <a:t>라인단위로</a:t>
            </a:r>
            <a:r>
              <a:rPr lang="ko-KR" altLang="en-US" dirty="0"/>
              <a:t> 읽어서 매 </a:t>
            </a:r>
            <a:r>
              <a:rPr lang="ko-KR" altLang="en-US" dirty="0" err="1"/>
              <a:t>라인마다</a:t>
            </a:r>
            <a:r>
              <a:rPr lang="ko-KR" altLang="en-US" dirty="0"/>
              <a:t> 라인 번호를 출력하는 </a:t>
            </a:r>
            <a:r>
              <a:rPr lang="en-US" altLang="ko-KR" dirty="0"/>
              <a:t>while</a:t>
            </a:r>
            <a:r>
              <a:rPr lang="ko-KR" altLang="en-US" dirty="0"/>
              <a:t>문이 수행됨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69F91A7-DF66-4128-96EB-43F6501C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79291"/>
              </p:ext>
            </p:extLst>
          </p:nvPr>
        </p:nvGraphicFramePr>
        <p:xfrm>
          <a:off x="313509" y="203045"/>
          <a:ext cx="7184571" cy="6446426"/>
        </p:xfrm>
        <a:graphic>
          <a:graphicData uri="http://schemas.openxmlformats.org/drawingml/2006/table">
            <a:tbl>
              <a:tblPr/>
              <a:tblGrid>
                <a:gridCol w="718457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544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8-23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64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6078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sys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True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일명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encoding='UTF8')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열기를 위한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open()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success = False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success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False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success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n 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n +=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  <a: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open()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함수와 너무 멀리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떨어져있음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access successful?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success)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53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5255B40-4D92-440D-941A-D1B9EDE7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70759"/>
              </p:ext>
            </p:extLst>
          </p:nvPr>
        </p:nvGraphicFramePr>
        <p:xfrm>
          <a:off x="832856" y="245980"/>
          <a:ext cx="8098972" cy="6338206"/>
        </p:xfrm>
        <a:graphic>
          <a:graphicData uri="http://schemas.openxmlformats.org/drawingml/2006/table">
            <a:tbl>
              <a:tblPr/>
              <a:tblGrid>
                <a:gridCol w="8098972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13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8-24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31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7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file_numbering4.py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386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import sys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success = False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입력 파일명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with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'r', encoding = 'UTF8') as f: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n 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l: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n +=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success = True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print('file access successful? ', success)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324475" y="1388491"/>
            <a:ext cx="4229100" cy="1068958"/>
            <a:chOff x="928917" y="241677"/>
            <a:chExt cx="5393964" cy="1000085"/>
          </a:xfrm>
        </p:grpSpPr>
        <p:sp>
          <p:nvSpPr>
            <p:cNvPr id="5" name="TextBox 4"/>
            <p:cNvSpPr txBox="1"/>
            <p:nvPr/>
          </p:nvSpPr>
          <p:spPr>
            <a:xfrm>
              <a:off x="1795896" y="241677"/>
              <a:ext cx="4526985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컨텍스트 매니저가 파일 객체를 반환하며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이 절이 끝나면 자동으로 파일의 </a:t>
              </a:r>
              <a:r>
                <a:rPr lang="en-US" altLang="ko-KR" sz="1600">
                  <a:solidFill>
                    <a:srgbClr val="FF0000"/>
                  </a:solidFill>
                </a:rPr>
                <a:t>close()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메소드를 호출함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5" idx="1"/>
            </p:cNvCxnSpPr>
            <p:nvPr/>
          </p:nvCxnSpPr>
          <p:spPr>
            <a:xfrm flipH="1">
              <a:off x="928917" y="630405"/>
              <a:ext cx="866979" cy="611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512214"/>
            <a:ext cx="10515600" cy="4351338"/>
          </a:xfrm>
        </p:spPr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512995680" descr="EMB00002ee03a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" y="1180406"/>
            <a:ext cx="6464400" cy="51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62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75038"/>
            <a:ext cx="10515600" cy="4351338"/>
          </a:xfrm>
        </p:spPr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구문은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웹페이지를</a:t>
            </a:r>
            <a:r>
              <a:rPr lang="en-US" altLang="ko-KR" dirty="0"/>
              <a:t> </a:t>
            </a:r>
            <a:r>
              <a:rPr lang="en-US" altLang="ko-KR" dirty="0" err="1"/>
              <a:t>열어서</a:t>
            </a:r>
            <a:r>
              <a:rPr lang="en-US" altLang="ko-KR" dirty="0"/>
              <a:t> 그 </a:t>
            </a:r>
            <a:r>
              <a:rPr lang="en-US" altLang="ko-KR" dirty="0" err="1"/>
              <a:t>페이지에</a:t>
            </a:r>
            <a:r>
              <a:rPr lang="en-US" altLang="ko-KR" dirty="0"/>
              <a:t> </a:t>
            </a:r>
            <a:r>
              <a:rPr lang="en-US" altLang="ko-KR" dirty="0" err="1"/>
              <a:t>접근하는</a:t>
            </a:r>
            <a:r>
              <a:rPr lang="en-US" altLang="ko-KR" dirty="0"/>
              <a:t> </a:t>
            </a:r>
            <a:r>
              <a:rPr lang="en-US" altLang="ko-KR" dirty="0" err="1"/>
              <a:t>구문을</a:t>
            </a:r>
            <a:r>
              <a:rPr lang="en-US" altLang="ko-KR" dirty="0"/>
              <a:t> </a:t>
            </a:r>
            <a:r>
              <a:rPr lang="en-US" altLang="ko-KR" dirty="0" err="1"/>
              <a:t>간단하게</a:t>
            </a:r>
            <a:r>
              <a:rPr lang="en-US" altLang="ko-KR" dirty="0"/>
              <a:t> </a:t>
            </a:r>
            <a:r>
              <a:rPr lang="en-US" altLang="ko-KR" dirty="0" err="1"/>
              <a:t>만드는데도</a:t>
            </a:r>
            <a:r>
              <a:rPr lang="en-US" altLang="ko-KR" dirty="0"/>
              <a:t> </a:t>
            </a:r>
            <a:r>
              <a:rPr lang="en-US" altLang="ko-KR" dirty="0" err="1"/>
              <a:t>유용하게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r>
              <a:rPr lang="ko-KR" altLang="en-US" dirty="0" err="1"/>
              <a:t>웹페이지를</a:t>
            </a:r>
            <a:r>
              <a:rPr lang="ko-KR" altLang="en-US" dirty="0"/>
              <a:t> 열기 위해서는 </a:t>
            </a:r>
            <a:r>
              <a:rPr lang="en-US" altLang="ko-KR" dirty="0" err="1"/>
              <a:t>urlopen</a:t>
            </a:r>
            <a:r>
              <a:rPr lang="ko-KR" altLang="en-US" dirty="0"/>
              <a:t>이라는 패키지를 사용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364B45C-BFBF-4B82-9421-90E8BE885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31992"/>
              </p:ext>
            </p:extLst>
          </p:nvPr>
        </p:nvGraphicFramePr>
        <p:xfrm>
          <a:off x="838200" y="2408417"/>
          <a:ext cx="8015664" cy="280297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8-25 : with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웹 접속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48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97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urllib_with.py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723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import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urllib.request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with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urllib.request.urlopen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('http://python.org/') as response: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html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response.read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print(html)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A5DD272-3E3E-4CD3-89DC-2631F53F9991}"/>
              </a:ext>
            </a:extLst>
          </p:cNvPr>
          <p:cNvGrpSpPr/>
          <p:nvPr/>
        </p:nvGrpSpPr>
        <p:grpSpPr>
          <a:xfrm>
            <a:off x="838200" y="5331830"/>
            <a:ext cx="8015664" cy="1278240"/>
            <a:chOff x="5261709" y="3831637"/>
            <a:chExt cx="6085243" cy="24802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7F2495F2-7389-49BB-BD40-FAFF4D5FD4D7}"/>
                </a:ext>
              </a:extLst>
            </p:cNvPr>
            <p:cNvGrpSpPr/>
            <p:nvPr/>
          </p:nvGrpSpPr>
          <p:grpSpPr>
            <a:xfrm>
              <a:off x="5261709" y="3831637"/>
              <a:ext cx="6085243" cy="2480263"/>
              <a:chOff x="5586057" y="3745173"/>
              <a:chExt cx="6085243" cy="248026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AC6CC0F9-92B3-4C4E-9B75-9C61A77824C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DAFE72EE-6522-417B-B448-05183577886A}"/>
                  </a:ext>
                </a:extLst>
              </p:cNvPr>
              <p:cNvSpPr/>
              <p:nvPr/>
            </p:nvSpPr>
            <p:spPr>
              <a:xfrm>
                <a:off x="5586058" y="3745173"/>
                <a:ext cx="1089207" cy="58311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1406FFB-7DDC-4541-B4B8-09CB85E54235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D05ABD-3782-461E-A98C-270AA25B0452}"/>
              </a:ext>
            </a:extLst>
          </p:cNvPr>
          <p:cNvSpPr txBox="1"/>
          <p:nvPr/>
        </p:nvSpPr>
        <p:spPr>
          <a:xfrm>
            <a:off x="1004031" y="5658271"/>
            <a:ext cx="8236572" cy="89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b"&lt;HTML&gt;\r\n&lt;frameset rows='*,0' border=0&gt;\r\n&lt;frame src='http://python.org?'&gt;\r\n</a:t>
            </a:r>
          </a:p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&lt;/frameset&gt;\r\n&lt;/HTML&gt;"</a:t>
            </a:r>
            <a:endParaRPr lang="ko-KR" altLang="en-US" sz="13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19700" y="2731516"/>
            <a:ext cx="5572125" cy="1436942"/>
            <a:chOff x="248597" y="-88041"/>
            <a:chExt cx="7106912" cy="1344360"/>
          </a:xfrm>
        </p:grpSpPr>
        <p:sp>
          <p:nvSpPr>
            <p:cNvPr id="13" name="TextBox 12"/>
            <p:cNvSpPr txBox="1"/>
            <p:nvPr/>
          </p:nvSpPr>
          <p:spPr>
            <a:xfrm>
              <a:off x="1795896" y="-88041"/>
              <a:ext cx="5559613" cy="12381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컨텍스트 매니저가 </a:t>
              </a:r>
              <a:r>
                <a:rPr lang="en-US" altLang="ko-KR" sz="1600">
                  <a:solidFill>
                    <a:srgbClr val="FF0000"/>
                  </a:solidFill>
                </a:rPr>
                <a:t>HTTPResponse</a:t>
              </a:r>
              <a:r>
                <a:rPr lang="ko-KR" altLang="en-US" sz="1600">
                  <a:solidFill>
                    <a:srgbClr val="FF0000"/>
                  </a:solidFill>
                </a:rPr>
                <a:t> 객체를 반환하며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이 절이 끝나면 자동으로 인터넷 접속을 종료하는 </a:t>
              </a:r>
              <a:r>
                <a:rPr lang="en-US" altLang="ko-KR" sz="1600">
                  <a:solidFill>
                    <a:srgbClr val="FF0000"/>
                  </a:solidFill>
                </a:rPr>
                <a:t>close()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메소드를 호출함</a:t>
              </a:r>
              <a:endParaRPr lang="en-US" altLang="ko-KR" sz="1600">
                <a:solidFill>
                  <a:srgbClr val="FF0000"/>
                </a:solidFill>
              </a:endParaRPr>
            </a:p>
            <a:p>
              <a:r>
                <a:rPr lang="en-US" altLang="ko-KR" sz="1600">
                  <a:solidFill>
                    <a:srgbClr val="FF0000"/>
                  </a:solidFill>
                </a:rPr>
                <a:t>(</a:t>
              </a:r>
              <a:r>
                <a:rPr lang="ko-KR" altLang="en-US" sz="1600">
                  <a:solidFill>
                    <a:srgbClr val="FF0000"/>
                  </a:solidFill>
                </a:rPr>
                <a:t>그렇지 않을 경우 이 파이썬 프로그램이 인터넷 접속을 계속 지속하여 메모리 낭비가 발생</a:t>
              </a:r>
              <a:r>
                <a:rPr lang="en-US" altLang="ko-KR" sz="1600">
                  <a:solidFill>
                    <a:srgbClr val="FF0000"/>
                  </a:solidFill>
                </a:rPr>
                <a:t>)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flipH="1">
              <a:off x="248597" y="531044"/>
              <a:ext cx="1547299" cy="7252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보다 상세한 내용은 아래를 참조할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38" y="1825625"/>
            <a:ext cx="8082738" cy="52153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12534" y="5444609"/>
            <a:ext cx="493936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2800">
                <a:hlinkClick r:id="rId3"/>
              </a:rPr>
              <a:t>https://youtu.be/xj7g-2XTapo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27701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3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128372-AF55-4835-B9B8-3C9ED5F8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776287"/>
            <a:ext cx="11601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434570"/>
            <a:ext cx="10515600" cy="6423430"/>
          </a:xfrm>
        </p:spPr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en-US" altLang="ko-KR" dirty="0"/>
              <a:t>400, 200</a:t>
            </a:r>
            <a:r>
              <a:rPr lang="ko-KR" altLang="en-US" dirty="0"/>
              <a:t>대신 </a:t>
            </a:r>
            <a:r>
              <a:rPr lang="ko-KR" altLang="en-US"/>
              <a:t>‘사백</a:t>
            </a:r>
            <a:r>
              <a:rPr lang="en-US" altLang="ko-KR"/>
              <a:t>', ‘</a:t>
            </a:r>
            <a:r>
              <a:rPr lang="ko-KR" altLang="en-US"/>
              <a:t>이백</a:t>
            </a:r>
            <a:r>
              <a:rPr lang="en-US" altLang="ko-KR"/>
              <a:t>'</a:t>
            </a:r>
            <a:r>
              <a:rPr lang="ko-KR" altLang="en-US"/>
              <a:t>과 </a:t>
            </a:r>
            <a:r>
              <a:rPr lang="ko-KR" altLang="en-US" dirty="0"/>
              <a:t>같은 문자열을 입력하여 잘못된 문자열 형식의 자료를 숫자로 바꾸는 경우 발생하는 오류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예외</a:t>
            </a:r>
            <a:r>
              <a:rPr lang="en-US" altLang="ko-KR" sz="2000" b="1" dirty="0">
                <a:solidFill>
                  <a:schemeClr val="accent5"/>
                </a:solidFill>
              </a:rPr>
              <a:t>exception</a:t>
            </a:r>
          </a:p>
          <a:p>
            <a:pPr lvl="1"/>
            <a:r>
              <a:rPr lang="ko-KR" altLang="en-US" dirty="0"/>
              <a:t>구문상의 오류는 없으나 실행 도중에 만나게 </a:t>
            </a:r>
            <a:r>
              <a:rPr lang="ko-KR" altLang="en-US"/>
              <a:t>되는 오류</a:t>
            </a:r>
            <a:endParaRPr lang="en-US" altLang="ko-KR"/>
          </a:p>
          <a:p>
            <a:pPr lvl="1"/>
            <a:r>
              <a:rPr lang="ko-KR" altLang="en-US"/>
              <a:t>이러한 상황을 대비하는 코딩 </a:t>
            </a:r>
            <a:r>
              <a:rPr lang="en-US" altLang="ko-KR"/>
              <a:t>: </a:t>
            </a:r>
            <a:r>
              <a:rPr lang="ko-KR" altLang="en-US" b="1">
                <a:solidFill>
                  <a:srgbClr val="FF0000"/>
                </a:solidFill>
              </a:rPr>
              <a:t>안전한 프로그래밍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0F2F551-37C6-45E9-BF32-E1FCEB54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51406"/>
              </p:ext>
            </p:extLst>
          </p:nvPr>
        </p:nvGraphicFramePr>
        <p:xfrm>
          <a:off x="799289" y="1516846"/>
          <a:ext cx="9182102" cy="315713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문자열과 숫자를 덧셈하는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사백 이백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result = int(a) / int(b)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....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result = int(a) / int(b)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: invalid literal for int() with base 10: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사백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733800" y="1724370"/>
            <a:ext cx="8082568" cy="1191751"/>
            <a:chOff x="-876005" y="556003"/>
            <a:chExt cx="7709165" cy="1114967"/>
          </a:xfrm>
        </p:grpSpPr>
        <p:sp>
          <p:nvSpPr>
            <p:cNvPr id="6" name="TextBox 5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 코드는 문법상 문제가 없음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수행도중 입력값으로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a, b</a:t>
              </a:r>
              <a:r>
                <a:rPr lang="ko-KR" altLang="en-US" sz="1600" b="1">
                  <a:solidFill>
                    <a:srgbClr val="FF0000"/>
                  </a:solidFill>
                </a:rPr>
                <a:t>에 잠못된 값이 들어왔기 때문에 문제가 발생하였음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-876005" y="878581"/>
              <a:ext cx="2679828" cy="7923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8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17479</TotalTime>
  <Words>4916</Words>
  <Application>Microsoft Office PowerPoint</Application>
  <PresentationFormat>와이드스크린</PresentationFormat>
  <Paragraphs>700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D2Coding</vt:lpstr>
      <vt:lpstr>맑은 고딕</vt:lpstr>
      <vt:lpstr>한컴바탕</vt:lpstr>
      <vt:lpstr>함초롬바탕</vt:lpstr>
      <vt:lpstr>Arial</vt:lpstr>
      <vt:lpstr>Office 테마</vt:lpstr>
      <vt:lpstr>PowerPoint 프레젠테이션</vt:lpstr>
      <vt:lpstr>PowerPoint 프레젠테이션</vt:lpstr>
      <vt:lpstr>8.1 오류와 예외처리의 필요성</vt:lpstr>
      <vt:lpstr>오류의 종류와 특징</vt:lpstr>
      <vt:lpstr>자주 볼 수 있는 구문오류의 예</vt:lpstr>
      <vt:lpstr>PowerPoint 프레젠테이션</vt:lpstr>
      <vt:lpstr>PowerPoint 프레젠테이션</vt:lpstr>
      <vt:lpstr>PowerPoint 프레젠테이션</vt:lpstr>
      <vt:lpstr>PowerPoint 프레젠테이션</vt:lpstr>
      <vt:lpstr>8.2 try-except 문의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구체적인 예외를 명시하기</vt:lpstr>
      <vt:lpstr>PowerPoint 프레젠테이션</vt:lpstr>
      <vt:lpstr>PowerPoint 프레젠테이션</vt:lpstr>
      <vt:lpstr>8.4 try-except-else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8.5 try-except-finally 문</vt:lpstr>
      <vt:lpstr>divide()라는 함수를 사용하여 함수 내부에서 예외를 처리 </vt:lpstr>
      <vt:lpstr>PowerPoint 프레젠테이션</vt:lpstr>
      <vt:lpstr>PowerPoint 프레젠테이션</vt:lpstr>
      <vt:lpstr>내장 예외 Built-in Exception</vt:lpstr>
      <vt:lpstr>8.6 raise 문</vt:lpstr>
      <vt:lpstr>PowerPoint 프레젠테이션</vt:lpstr>
      <vt:lpstr>PowerPoint 프레젠테이션</vt:lpstr>
      <vt:lpstr>PowerPoint 프레젠테이션</vt:lpstr>
      <vt:lpstr>8.7 파일 입출력</vt:lpstr>
      <vt:lpstr>8.7.1 파일이란 무엇인가</vt:lpstr>
      <vt:lpstr>파이썬에서 파일을 사용하기 위한 절차 </vt:lpstr>
      <vt:lpstr>8.7.2 파일 쓰기와 모드</vt:lpstr>
      <vt:lpstr>스크립트 파일이 있는 폴더로 이동하여 수행하는 과정</vt:lpstr>
      <vt:lpstr>파이썬 IDLE에서 file_write_hello.py를 살펴 보기</vt:lpstr>
      <vt:lpstr>open() 함수</vt:lpstr>
      <vt:lpstr>PowerPoint 프레젠테이션</vt:lpstr>
      <vt:lpstr>이진 파일을 다룰지 텍스트 파일을 다룰지를 지정하는 모드</vt:lpstr>
      <vt:lpstr>PowerPoint 프레젠테이션</vt:lpstr>
      <vt:lpstr>PowerPoint 프레젠테이션</vt:lpstr>
      <vt:lpstr>PowerPoint 프레젠테이션</vt:lpstr>
      <vt:lpstr>PowerPoint 프레젠테이션</vt:lpstr>
      <vt:lpstr>8.7.3 파일 읽기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8.7.4 파일 추가하기</vt:lpstr>
      <vt:lpstr>PowerPoint 프레젠테이션</vt:lpstr>
      <vt:lpstr>8.7.5 파일 쓰기와 읽기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Studio Code와 라인 넘버링</vt:lpstr>
      <vt:lpstr>PowerPoint 프레젠테이션</vt:lpstr>
      <vt:lpstr>8.8 with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보다 상세한 내용은 아래를 참조할 것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219</cp:revision>
  <dcterms:created xsi:type="dcterms:W3CDTF">2019-07-01T11:22:40Z</dcterms:created>
  <dcterms:modified xsi:type="dcterms:W3CDTF">2024-05-10T02:06:18Z</dcterms:modified>
</cp:coreProperties>
</file>