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4" r:id="rId2"/>
    <p:sldId id="257" r:id="rId3"/>
    <p:sldId id="342" r:id="rId4"/>
    <p:sldId id="364" r:id="rId5"/>
    <p:sldId id="415" r:id="rId6"/>
    <p:sldId id="343" r:id="rId7"/>
    <p:sldId id="365" r:id="rId8"/>
    <p:sldId id="366" r:id="rId9"/>
    <p:sldId id="396" r:id="rId10"/>
    <p:sldId id="397" r:id="rId11"/>
    <p:sldId id="346" r:id="rId12"/>
    <p:sldId id="347" r:id="rId13"/>
    <p:sldId id="367" r:id="rId14"/>
    <p:sldId id="350" r:id="rId15"/>
    <p:sldId id="398" r:id="rId16"/>
    <p:sldId id="399" r:id="rId17"/>
    <p:sldId id="362" r:id="rId18"/>
    <p:sldId id="363" r:id="rId19"/>
    <p:sldId id="400" r:id="rId20"/>
    <p:sldId id="368" r:id="rId21"/>
    <p:sldId id="369" r:id="rId22"/>
    <p:sldId id="401" r:id="rId23"/>
    <p:sldId id="370" r:id="rId24"/>
    <p:sldId id="361" r:id="rId25"/>
    <p:sldId id="402" r:id="rId26"/>
    <p:sldId id="360" r:id="rId27"/>
    <p:sldId id="358" r:id="rId28"/>
    <p:sldId id="371" r:id="rId29"/>
    <p:sldId id="403" r:id="rId30"/>
    <p:sldId id="404" r:id="rId31"/>
    <p:sldId id="372" r:id="rId32"/>
    <p:sldId id="359" r:id="rId33"/>
    <p:sldId id="373" r:id="rId34"/>
    <p:sldId id="405" r:id="rId35"/>
    <p:sldId id="374" r:id="rId36"/>
    <p:sldId id="375" r:id="rId37"/>
    <p:sldId id="406" r:id="rId38"/>
    <p:sldId id="376" r:id="rId39"/>
    <p:sldId id="377" r:id="rId40"/>
    <p:sldId id="378" r:id="rId41"/>
    <p:sldId id="379" r:id="rId42"/>
    <p:sldId id="380" r:id="rId43"/>
    <p:sldId id="407" r:id="rId44"/>
    <p:sldId id="408" r:id="rId45"/>
    <p:sldId id="381" r:id="rId46"/>
    <p:sldId id="382" r:id="rId47"/>
    <p:sldId id="383" r:id="rId48"/>
    <p:sldId id="384" r:id="rId49"/>
    <p:sldId id="356" r:id="rId50"/>
    <p:sldId id="409" r:id="rId51"/>
    <p:sldId id="354" r:id="rId52"/>
    <p:sldId id="410" r:id="rId53"/>
    <p:sldId id="385" r:id="rId54"/>
    <p:sldId id="386" r:id="rId55"/>
    <p:sldId id="355" r:id="rId56"/>
    <p:sldId id="387" r:id="rId57"/>
    <p:sldId id="388" r:id="rId58"/>
    <p:sldId id="389" r:id="rId59"/>
    <p:sldId id="353" r:id="rId60"/>
    <p:sldId id="390" r:id="rId61"/>
    <p:sldId id="411" r:id="rId62"/>
    <p:sldId id="352" r:id="rId63"/>
    <p:sldId id="391" r:id="rId64"/>
    <p:sldId id="392" r:id="rId65"/>
    <p:sldId id="412" r:id="rId66"/>
    <p:sldId id="393" r:id="rId67"/>
    <p:sldId id="395" r:id="rId68"/>
    <p:sldId id="349" r:id="rId69"/>
    <p:sldId id="413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6F289-AF36-4B63-A361-113F38961FB3}" v="40" dt="2021-08-19T01:13:42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동규" userId="cebcdd3f-733e-4af1-b963-9742717e494c" providerId="ADAL" clId="{1286F289-AF36-4B63-A361-113F38961FB3}"/>
    <pc:docChg chg="modSld">
      <pc:chgData name="박동규" userId="cebcdd3f-733e-4af1-b963-9742717e494c" providerId="ADAL" clId="{1286F289-AF36-4B63-A361-113F38961FB3}" dt="2021-08-19T01:14:20.660" v="215" actId="1076"/>
      <pc:docMkLst>
        <pc:docMk/>
      </pc:docMkLst>
      <pc:sldChg chg="addSp modSp mod">
        <pc:chgData name="박동규" userId="cebcdd3f-733e-4af1-b963-9742717e494c" providerId="ADAL" clId="{1286F289-AF36-4B63-A361-113F38961FB3}" dt="2021-08-19T01:13:50.046" v="211" actId="207"/>
        <pc:sldMkLst>
          <pc:docMk/>
          <pc:sldMk cId="2635280681" sldId="358"/>
        </pc:sldMkLst>
        <pc:spChg chg="add mod">
          <ac:chgData name="박동규" userId="cebcdd3f-733e-4af1-b963-9742717e494c" providerId="ADAL" clId="{1286F289-AF36-4B63-A361-113F38961FB3}" dt="2021-08-19T01:13:50.046" v="211" actId="207"/>
          <ac:spMkLst>
            <pc:docMk/>
            <pc:sldMk cId="2635280681" sldId="358"/>
            <ac:spMk id="3" creationId="{2938BFF5-8668-4B3E-9D90-BED8745E8D51}"/>
          </ac:spMkLst>
        </pc:spChg>
        <pc:picChg chg="mod">
          <ac:chgData name="박동규" userId="cebcdd3f-733e-4af1-b963-9742717e494c" providerId="ADAL" clId="{1286F289-AF36-4B63-A361-113F38961FB3}" dt="2021-08-19T01:13:13.676" v="97" actId="14100"/>
          <ac:picMkLst>
            <pc:docMk/>
            <pc:sldMk cId="2635280681" sldId="358"/>
            <ac:picMk id="2" creationId="{00000000-0000-0000-0000-000000000000}"/>
          </ac:picMkLst>
        </pc:picChg>
      </pc:sldChg>
      <pc:sldChg chg="delSp modSp mod modAnim">
        <pc:chgData name="박동규" userId="cebcdd3f-733e-4af1-b963-9742717e494c" providerId="ADAL" clId="{1286F289-AF36-4B63-A361-113F38961FB3}" dt="2021-08-19T01:12:36.301" v="96" actId="20577"/>
        <pc:sldMkLst>
          <pc:docMk/>
          <pc:sldMk cId="1580816771" sldId="370"/>
        </pc:sldMkLst>
        <pc:spChg chg="mod topLvl">
          <ac:chgData name="박동규" userId="cebcdd3f-733e-4af1-b963-9742717e494c" providerId="ADAL" clId="{1286F289-AF36-4B63-A361-113F38961FB3}" dt="2021-08-19T01:12:36.301" v="96" actId="20577"/>
          <ac:spMkLst>
            <pc:docMk/>
            <pc:sldMk cId="1580816771" sldId="370"/>
            <ac:spMk id="13" creationId="{00000000-0000-0000-0000-000000000000}"/>
          </ac:spMkLst>
        </pc:spChg>
        <pc:grpChg chg="del mod ord">
          <ac:chgData name="박동규" userId="cebcdd3f-733e-4af1-b963-9742717e494c" providerId="ADAL" clId="{1286F289-AF36-4B63-A361-113F38961FB3}" dt="2021-08-19T01:12:28.188" v="94" actId="165"/>
          <ac:grpSpMkLst>
            <pc:docMk/>
            <pc:sldMk cId="1580816771" sldId="370"/>
            <ac:grpSpMk id="12" creationId="{00000000-0000-0000-0000-000000000000}"/>
          </ac:grpSpMkLst>
        </pc:grpChg>
        <pc:cxnChg chg="mod topLvl">
          <ac:chgData name="박동규" userId="cebcdd3f-733e-4af1-b963-9742717e494c" providerId="ADAL" clId="{1286F289-AF36-4B63-A361-113F38961FB3}" dt="2021-08-19T01:12:31.933" v="95" actId="14100"/>
          <ac:cxnSpMkLst>
            <pc:docMk/>
            <pc:sldMk cId="1580816771" sldId="370"/>
            <ac:cxnSpMk id="14" creationId="{00000000-0000-0000-0000-000000000000}"/>
          </ac:cxnSpMkLst>
        </pc:cxnChg>
      </pc:sldChg>
      <pc:sldChg chg="modSp mod">
        <pc:chgData name="박동규" userId="cebcdd3f-733e-4af1-b963-9742717e494c" providerId="ADAL" clId="{1286F289-AF36-4B63-A361-113F38961FB3}" dt="2021-08-19T01:14:11.180" v="213" actId="1076"/>
        <pc:sldMkLst>
          <pc:docMk/>
          <pc:sldMk cId="2095690196" sldId="403"/>
        </pc:sldMkLst>
        <pc:picChg chg="mod">
          <ac:chgData name="박동규" userId="cebcdd3f-733e-4af1-b963-9742717e494c" providerId="ADAL" clId="{1286F289-AF36-4B63-A361-113F38961FB3}" dt="2021-08-19T01:14:11.180" v="213" actId="1076"/>
          <ac:picMkLst>
            <pc:docMk/>
            <pc:sldMk cId="2095690196" sldId="403"/>
            <ac:picMk id="4" creationId="{BB9D5B30-7C3F-4DC8-8793-8D6279E21116}"/>
          </ac:picMkLst>
        </pc:picChg>
      </pc:sldChg>
      <pc:sldChg chg="modSp mod">
        <pc:chgData name="박동규" userId="cebcdd3f-733e-4af1-b963-9742717e494c" providerId="ADAL" clId="{1286F289-AF36-4B63-A361-113F38961FB3}" dt="2021-08-19T01:14:20.660" v="215" actId="1076"/>
        <pc:sldMkLst>
          <pc:docMk/>
          <pc:sldMk cId="3500209919" sldId="404"/>
        </pc:sldMkLst>
        <pc:picChg chg="mod">
          <ac:chgData name="박동규" userId="cebcdd3f-733e-4af1-b963-9742717e494c" providerId="ADAL" clId="{1286F289-AF36-4B63-A361-113F38961FB3}" dt="2021-08-19T01:14:20.660" v="215" actId="1076"/>
          <ac:picMkLst>
            <pc:docMk/>
            <pc:sldMk cId="3500209919" sldId="404"/>
            <ac:picMk id="4" creationId="{D262C551-4AEB-42D8-84C5-FFE613EF37C5}"/>
          </ac:picMkLst>
        </pc:picChg>
      </pc:sldChg>
    </pc:docChg>
  </pc:docChgLst>
  <pc:docChgLst>
    <pc:chgData name="안혜강" userId="98b22b6e-56f4-4429-b5e0-faac91709a9d" providerId="ADAL" clId="{2EBB1AD4-7CB9-4787-83C9-628539F4FC96}"/>
    <pc:docChg chg="modSld">
      <pc:chgData name="안혜강" userId="98b22b6e-56f4-4429-b5e0-faac91709a9d" providerId="ADAL" clId="{2EBB1AD4-7CB9-4787-83C9-628539F4FC96}" dt="2021-02-26T06:06:41.486" v="45" actId="113"/>
      <pc:docMkLst>
        <pc:docMk/>
      </pc:docMkLst>
      <pc:sldChg chg="modSp">
        <pc:chgData name="안혜강" userId="98b22b6e-56f4-4429-b5e0-faac91709a9d" providerId="ADAL" clId="{2EBB1AD4-7CB9-4787-83C9-628539F4FC96}" dt="2021-02-26T06:06:28.373" v="43" actId="113"/>
        <pc:sldMkLst>
          <pc:docMk/>
          <pc:sldMk cId="3234176922" sldId="353"/>
        </pc:sldMkLst>
        <pc:graphicFrameChg chg="modGraphic">
          <ac:chgData name="안혜강" userId="98b22b6e-56f4-4429-b5e0-faac91709a9d" providerId="ADAL" clId="{2EBB1AD4-7CB9-4787-83C9-628539F4FC96}" dt="2021-02-26T06:06:28.373" v="43" actId="113"/>
          <ac:graphicFrameMkLst>
            <pc:docMk/>
            <pc:sldMk cId="3234176922" sldId="353"/>
            <ac:graphicFrameMk id="7" creationId="{1B653947-F70A-4F06-AC6E-38C3D79B958B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6:06:15.318" v="38" actId="113"/>
        <pc:sldMkLst>
          <pc:docMk/>
          <pc:sldMk cId="1560965731" sldId="355"/>
        </pc:sldMkLst>
        <pc:graphicFrameChg chg="modGraphic">
          <ac:chgData name="안혜강" userId="98b22b6e-56f4-4429-b5e0-faac91709a9d" providerId="ADAL" clId="{2EBB1AD4-7CB9-4787-83C9-628539F4FC96}" dt="2021-02-26T06:06:15.318" v="38" actId="113"/>
          <ac:graphicFrameMkLst>
            <pc:docMk/>
            <pc:sldMk cId="1560965731" sldId="355"/>
            <ac:graphicFrameMk id="7" creationId="{536CFC30-756E-4DDA-AD95-5D99A4D1233B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7:58.170" v="9" actId="113"/>
        <pc:sldMkLst>
          <pc:docMk/>
          <pc:sldMk cId="403428278" sldId="359"/>
        </pc:sldMkLst>
        <pc:grpChg chg="mod">
          <ac:chgData name="안혜강" userId="98b22b6e-56f4-4429-b5e0-faac91709a9d" providerId="ADAL" clId="{2EBB1AD4-7CB9-4787-83C9-628539F4FC96}" dt="2021-02-26T05:57:55.538" v="8" actId="1036"/>
          <ac:grpSpMkLst>
            <pc:docMk/>
            <pc:sldMk cId="403428278" sldId="359"/>
            <ac:grpSpMk id="9" creationId="{C5D3D954-9A96-4199-BE48-C8B9F260E135}"/>
          </ac:grpSpMkLst>
        </pc:grpChg>
        <pc:graphicFrameChg chg="modGraphic">
          <ac:chgData name="안혜강" userId="98b22b6e-56f4-4429-b5e0-faac91709a9d" providerId="ADAL" clId="{2EBB1AD4-7CB9-4787-83C9-628539F4FC96}" dt="2021-02-26T05:57:58.170" v="9" actId="113"/>
          <ac:graphicFrameMkLst>
            <pc:docMk/>
            <pc:sldMk cId="403428278" sldId="359"/>
            <ac:graphicFrameMk id="6" creationId="{C197D301-14C0-4F54-AC43-C8A622CC3CDC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7:46.258" v="5" actId="113"/>
        <pc:sldMkLst>
          <pc:docMk/>
          <pc:sldMk cId="4069525464" sldId="360"/>
        </pc:sldMkLst>
        <pc:graphicFrameChg chg="modGraphic">
          <ac:chgData name="안혜강" userId="98b22b6e-56f4-4429-b5e0-faac91709a9d" providerId="ADAL" clId="{2EBB1AD4-7CB9-4787-83C9-628539F4FC96}" dt="2021-02-26T05:57:46.258" v="5" actId="113"/>
          <ac:graphicFrameMkLst>
            <pc:docMk/>
            <pc:sldMk cId="4069525464" sldId="360"/>
            <ac:graphicFrameMk id="6" creationId="{6C2B31CC-F587-4978-BD61-94518E5FDB9F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7:38.074" v="2" actId="113"/>
        <pc:sldMkLst>
          <pc:docMk/>
          <pc:sldMk cId="1884776429" sldId="361"/>
        </pc:sldMkLst>
        <pc:graphicFrameChg chg="modGraphic">
          <ac:chgData name="안혜강" userId="98b22b6e-56f4-4429-b5e0-faac91709a9d" providerId="ADAL" clId="{2EBB1AD4-7CB9-4787-83C9-628539F4FC96}" dt="2021-02-26T05:57:38.074" v="2" actId="113"/>
          <ac:graphicFrameMkLst>
            <pc:docMk/>
            <pc:sldMk cId="1884776429" sldId="361"/>
            <ac:graphicFrameMk id="9" creationId="{4CDE85D9-32D9-4668-AA63-6F36DFD3E8A1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7:20.139" v="0" actId="113"/>
        <pc:sldMkLst>
          <pc:docMk/>
          <pc:sldMk cId="612672609" sldId="369"/>
        </pc:sldMkLst>
        <pc:graphicFrameChg chg="modGraphic">
          <ac:chgData name="안혜강" userId="98b22b6e-56f4-4429-b5e0-faac91709a9d" providerId="ADAL" clId="{2EBB1AD4-7CB9-4787-83C9-628539F4FC96}" dt="2021-02-26T05:57:20.139" v="0" actId="113"/>
          <ac:graphicFrameMkLst>
            <pc:docMk/>
            <pc:sldMk cId="612672609" sldId="369"/>
            <ac:graphicFrameMk id="7" creationId="{B3B92448-9AAB-4385-89FE-471F653D488E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7:26.370" v="1" actId="113"/>
        <pc:sldMkLst>
          <pc:docMk/>
          <pc:sldMk cId="1580816771" sldId="370"/>
        </pc:sldMkLst>
        <pc:graphicFrameChg chg="modGraphic">
          <ac:chgData name="안혜강" userId="98b22b6e-56f4-4429-b5e0-faac91709a9d" providerId="ADAL" clId="{2EBB1AD4-7CB9-4787-83C9-628539F4FC96}" dt="2021-02-26T05:57:26.370" v="1" actId="113"/>
          <ac:graphicFrameMkLst>
            <pc:docMk/>
            <pc:sldMk cId="1580816771" sldId="370"/>
            <ac:graphicFrameMk id="5" creationId="{E23CC364-6D34-4D99-8A54-C369C3DFEE81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8:05.466" v="12" actId="113"/>
        <pc:sldMkLst>
          <pc:docMk/>
          <pc:sldMk cId="708395502" sldId="375"/>
        </pc:sldMkLst>
        <pc:graphicFrameChg chg="modGraphic">
          <ac:chgData name="안혜강" userId="98b22b6e-56f4-4429-b5e0-faac91709a9d" providerId="ADAL" clId="{2EBB1AD4-7CB9-4787-83C9-628539F4FC96}" dt="2021-02-26T05:58:05.466" v="12" actId="113"/>
          <ac:graphicFrameMkLst>
            <pc:docMk/>
            <pc:sldMk cId="708395502" sldId="375"/>
            <ac:graphicFrameMk id="5" creationId="{1C416356-468D-4DAA-9B85-1D5F95E38000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8:20.089" v="17" actId="113"/>
        <pc:sldMkLst>
          <pc:docMk/>
          <pc:sldMk cId="1972980194" sldId="376"/>
        </pc:sldMkLst>
        <pc:graphicFrameChg chg="modGraphic">
          <ac:chgData name="안혜강" userId="98b22b6e-56f4-4429-b5e0-faac91709a9d" providerId="ADAL" clId="{2EBB1AD4-7CB9-4787-83C9-628539F4FC96}" dt="2021-02-26T05:58:20.089" v="17" actId="113"/>
          <ac:graphicFrameMkLst>
            <pc:docMk/>
            <pc:sldMk cId="1972980194" sldId="376"/>
            <ac:graphicFrameMk id="5" creationId="{798B4CB3-4621-4978-B834-29FABFC111BB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8:27.874" v="20" actId="113"/>
        <pc:sldMkLst>
          <pc:docMk/>
          <pc:sldMk cId="4133716390" sldId="378"/>
        </pc:sldMkLst>
        <pc:graphicFrameChg chg="modGraphic">
          <ac:chgData name="안혜강" userId="98b22b6e-56f4-4429-b5e0-faac91709a9d" providerId="ADAL" clId="{2EBB1AD4-7CB9-4787-83C9-628539F4FC96}" dt="2021-02-26T05:58:27.874" v="20" actId="113"/>
          <ac:graphicFrameMkLst>
            <pc:docMk/>
            <pc:sldMk cId="4133716390" sldId="378"/>
            <ac:graphicFrameMk id="6" creationId="{55FF40F5-53EA-49CC-9553-B3025D459AD9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8:34.082" v="22" actId="113"/>
        <pc:sldMkLst>
          <pc:docMk/>
          <pc:sldMk cId="1401993343" sldId="380"/>
        </pc:sldMkLst>
        <pc:graphicFrameChg chg="modGraphic">
          <ac:chgData name="안혜강" userId="98b22b6e-56f4-4429-b5e0-faac91709a9d" providerId="ADAL" clId="{2EBB1AD4-7CB9-4787-83C9-628539F4FC96}" dt="2021-02-26T05:58:34.082" v="22" actId="113"/>
          <ac:graphicFrameMkLst>
            <pc:docMk/>
            <pc:sldMk cId="1401993343" sldId="380"/>
            <ac:graphicFrameMk id="5" creationId="{B9BD65E5-7CA6-4BE0-9A4B-0C4697DD6B3E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8:43.778" v="26" actId="113"/>
        <pc:sldMkLst>
          <pc:docMk/>
          <pc:sldMk cId="2320455287" sldId="381"/>
        </pc:sldMkLst>
        <pc:graphicFrameChg chg="modGraphic">
          <ac:chgData name="안혜강" userId="98b22b6e-56f4-4429-b5e0-faac91709a9d" providerId="ADAL" clId="{2EBB1AD4-7CB9-4787-83C9-628539F4FC96}" dt="2021-02-26T05:58:43.778" v="26" actId="113"/>
          <ac:graphicFrameMkLst>
            <pc:docMk/>
            <pc:sldMk cId="2320455287" sldId="381"/>
            <ac:graphicFrameMk id="6" creationId="{6AB70AFB-9987-4956-B899-C50DAC0BEB6C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8:54.674" v="30" actId="113"/>
        <pc:sldMkLst>
          <pc:docMk/>
          <pc:sldMk cId="3712201376" sldId="383"/>
        </pc:sldMkLst>
        <pc:graphicFrameChg chg="modGraphic">
          <ac:chgData name="안혜강" userId="98b22b6e-56f4-4429-b5e0-faac91709a9d" providerId="ADAL" clId="{2EBB1AD4-7CB9-4787-83C9-628539F4FC96}" dt="2021-02-26T05:58:54.674" v="30" actId="113"/>
          <ac:graphicFrameMkLst>
            <pc:docMk/>
            <pc:sldMk cId="3712201376" sldId="383"/>
            <ac:graphicFrameMk id="6" creationId="{8055C854-2C5E-4ED6-A540-579DB5B0DA16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9:17.177" v="35" actId="113"/>
        <pc:sldMkLst>
          <pc:docMk/>
          <pc:sldMk cId="370566463" sldId="384"/>
        </pc:sldMkLst>
        <pc:graphicFrameChg chg="modGraphic">
          <ac:chgData name="안혜강" userId="98b22b6e-56f4-4429-b5e0-faac91709a9d" providerId="ADAL" clId="{2EBB1AD4-7CB9-4787-83C9-628539F4FC96}" dt="2021-02-26T05:59:17.177" v="35" actId="113"/>
          <ac:graphicFrameMkLst>
            <pc:docMk/>
            <pc:sldMk cId="370566463" sldId="384"/>
            <ac:graphicFrameMk id="5" creationId="{5E4DBAA5-4911-4458-9B41-015F2C44F8AC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6:06:23.110" v="41" actId="113"/>
        <pc:sldMkLst>
          <pc:docMk/>
          <pc:sldMk cId="1213852062" sldId="389"/>
        </pc:sldMkLst>
        <pc:graphicFrameChg chg="modGraphic">
          <ac:chgData name="안혜강" userId="98b22b6e-56f4-4429-b5e0-faac91709a9d" providerId="ADAL" clId="{2EBB1AD4-7CB9-4787-83C9-628539F4FC96}" dt="2021-02-26T06:06:23.110" v="41" actId="113"/>
          <ac:graphicFrameMkLst>
            <pc:docMk/>
            <pc:sldMk cId="1213852062" sldId="389"/>
            <ac:graphicFrameMk id="5" creationId="{85E08661-6CE0-43E5-9669-C468A171A47A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6:06:41.486" v="45" actId="113"/>
        <pc:sldMkLst>
          <pc:docMk/>
          <pc:sldMk cId="3282660958" sldId="390"/>
        </pc:sldMkLst>
        <pc:graphicFrameChg chg="modGraphic">
          <ac:chgData name="안혜강" userId="98b22b6e-56f4-4429-b5e0-faac91709a9d" providerId="ADAL" clId="{2EBB1AD4-7CB9-4787-83C9-628539F4FC96}" dt="2021-02-26T06:06:41.486" v="45" actId="113"/>
          <ac:graphicFrameMkLst>
            <pc:docMk/>
            <pc:sldMk cId="3282660958" sldId="390"/>
            <ac:graphicFrameMk id="5" creationId="{B7B9515B-4D37-4586-819F-C67991510B9F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8:39.338" v="24" actId="113"/>
        <pc:sldMkLst>
          <pc:docMk/>
          <pc:sldMk cId="1312103147" sldId="407"/>
        </pc:sldMkLst>
        <pc:graphicFrameChg chg="modGraphic">
          <ac:chgData name="안혜강" userId="98b22b6e-56f4-4429-b5e0-faac91709a9d" providerId="ADAL" clId="{2EBB1AD4-7CB9-4787-83C9-628539F4FC96}" dt="2021-02-26T05:58:39.338" v="24" actId="113"/>
          <ac:graphicFrameMkLst>
            <pc:docMk/>
            <pc:sldMk cId="1312103147" sldId="407"/>
            <ac:graphicFrameMk id="4" creationId="{23D56CCD-30D6-4CDF-A9A9-79252A4D2099}"/>
          </ac:graphicFrameMkLst>
        </pc:graphicFrameChg>
      </pc:sldChg>
    </pc:docChg>
  </pc:docChgLst>
  <pc:docChgLst>
    <pc:chgData name=" " userId="cebcdd3f-733e-4af1-b963-9742717e494c" providerId="ADAL" clId="{64B86D03-E407-45A2-9FFA-181F8C37F1AF}"/>
    <pc:docChg chg="custSel modSld">
      <pc:chgData name=" " userId="cebcdd3f-733e-4af1-b963-9742717e494c" providerId="ADAL" clId="{64B86D03-E407-45A2-9FFA-181F8C37F1AF}" dt="2021-02-26T06:42:33.584" v="23" actId="108"/>
      <pc:docMkLst>
        <pc:docMk/>
      </pc:docMkLst>
      <pc:sldChg chg="modSp">
        <pc:chgData name=" " userId="cebcdd3f-733e-4af1-b963-9742717e494c" providerId="ADAL" clId="{64B86D03-E407-45A2-9FFA-181F8C37F1AF}" dt="2021-02-26T06:42:20.958" v="14" actId="27636"/>
        <pc:sldMkLst>
          <pc:docMk/>
          <pc:sldMk cId="893196540" sldId="342"/>
        </pc:sldMkLst>
        <pc:spChg chg="mod">
          <ac:chgData name=" " userId="cebcdd3f-733e-4af1-b963-9742717e494c" providerId="ADAL" clId="{64B86D03-E407-45A2-9FFA-181F8C37F1AF}" dt="2021-02-26T06:42:20.958" v="14" actId="27636"/>
          <ac:spMkLst>
            <pc:docMk/>
            <pc:sldMk cId="893196540" sldId="342"/>
            <ac:spMk id="8" creationId="{00000000-0000-0000-0000-000000000000}"/>
          </ac:spMkLst>
        </pc:spChg>
      </pc:sldChg>
      <pc:sldChg chg="modSp">
        <pc:chgData name=" " userId="cebcdd3f-733e-4af1-b963-9742717e494c" providerId="ADAL" clId="{64B86D03-E407-45A2-9FFA-181F8C37F1AF}" dt="2021-02-26T06:42:30.031" v="21" actId="108"/>
        <pc:sldMkLst>
          <pc:docMk/>
          <pc:sldMk cId="1560965731" sldId="355"/>
        </pc:sldMkLst>
        <pc:graphicFrameChg chg="modGraphic">
          <ac:chgData name=" " userId="cebcdd3f-733e-4af1-b963-9742717e494c" providerId="ADAL" clId="{64B86D03-E407-45A2-9FFA-181F8C37F1AF}" dt="2021-02-26T06:42:30.031" v="21" actId="108"/>
          <ac:graphicFrameMkLst>
            <pc:docMk/>
            <pc:sldMk cId="1560965731" sldId="355"/>
            <ac:graphicFrameMk id="7" creationId="{536CFC30-756E-4DDA-AD95-5D99A4D1233B}"/>
          </ac:graphicFrameMkLst>
        </pc:graphicFrameChg>
      </pc:sldChg>
      <pc:sldChg chg="modSp">
        <pc:chgData name=" " userId="cebcdd3f-733e-4af1-b963-9742717e494c" providerId="ADAL" clId="{64B86D03-E407-45A2-9FFA-181F8C37F1AF}" dt="2021-02-26T06:41:39.308" v="4" actId="113"/>
        <pc:sldMkLst>
          <pc:docMk/>
          <pc:sldMk cId="403428278" sldId="359"/>
        </pc:sldMkLst>
        <pc:graphicFrameChg chg="modGraphic">
          <ac:chgData name=" " userId="cebcdd3f-733e-4af1-b963-9742717e494c" providerId="ADAL" clId="{64B86D03-E407-45A2-9FFA-181F8C37F1AF}" dt="2021-02-26T06:41:39.308" v="4" actId="113"/>
          <ac:graphicFrameMkLst>
            <pc:docMk/>
            <pc:sldMk cId="403428278" sldId="359"/>
            <ac:graphicFrameMk id="6" creationId="{C197D301-14C0-4F54-AC43-C8A622CC3CDC}"/>
          </ac:graphicFrameMkLst>
        </pc:graphicFrameChg>
      </pc:sldChg>
      <pc:sldChg chg="modSp">
        <pc:chgData name=" " userId="cebcdd3f-733e-4af1-b963-9742717e494c" providerId="ADAL" clId="{64B86D03-E407-45A2-9FFA-181F8C37F1AF}" dt="2021-02-26T06:41:26.048" v="3" actId="255"/>
        <pc:sldMkLst>
          <pc:docMk/>
          <pc:sldMk cId="4069525464" sldId="360"/>
        </pc:sldMkLst>
        <pc:graphicFrameChg chg="modGraphic">
          <ac:chgData name=" " userId="cebcdd3f-733e-4af1-b963-9742717e494c" providerId="ADAL" clId="{64B86D03-E407-45A2-9FFA-181F8C37F1AF}" dt="2021-02-26T06:41:26.048" v="3" actId="255"/>
          <ac:graphicFrameMkLst>
            <pc:docMk/>
            <pc:sldMk cId="4069525464" sldId="360"/>
            <ac:graphicFrameMk id="6" creationId="{6C2B31CC-F587-4978-BD61-94518E5FDB9F}"/>
          </ac:graphicFrameMkLst>
        </pc:graphicFrameChg>
      </pc:sldChg>
      <pc:sldChg chg="modSp">
        <pc:chgData name=" " userId="cebcdd3f-733e-4af1-b963-9742717e494c" providerId="ADAL" clId="{64B86D03-E407-45A2-9FFA-181F8C37F1AF}" dt="2021-02-26T06:40:59.461" v="2" actId="113"/>
        <pc:sldMkLst>
          <pc:docMk/>
          <pc:sldMk cId="1884776429" sldId="361"/>
        </pc:sldMkLst>
        <pc:graphicFrameChg chg="modGraphic">
          <ac:chgData name=" " userId="cebcdd3f-733e-4af1-b963-9742717e494c" providerId="ADAL" clId="{64B86D03-E407-45A2-9FFA-181F8C37F1AF}" dt="2021-02-26T06:40:59.461" v="2" actId="113"/>
          <ac:graphicFrameMkLst>
            <pc:docMk/>
            <pc:sldMk cId="1884776429" sldId="361"/>
            <ac:graphicFrameMk id="9" creationId="{4CDE85D9-32D9-4668-AA63-6F36DFD3E8A1}"/>
          </ac:graphicFrameMkLst>
        </pc:graphicFrameChg>
      </pc:sldChg>
      <pc:sldChg chg="modSp">
        <pc:chgData name=" " userId="cebcdd3f-733e-4af1-b963-9742717e494c" providerId="ADAL" clId="{64B86D03-E407-45A2-9FFA-181F8C37F1AF}" dt="2021-02-26T06:40:51.114" v="0" actId="113"/>
        <pc:sldMkLst>
          <pc:docMk/>
          <pc:sldMk cId="612672609" sldId="369"/>
        </pc:sldMkLst>
        <pc:graphicFrameChg chg="modGraphic">
          <ac:chgData name=" " userId="cebcdd3f-733e-4af1-b963-9742717e494c" providerId="ADAL" clId="{64B86D03-E407-45A2-9FFA-181F8C37F1AF}" dt="2021-02-26T06:40:51.114" v="0" actId="113"/>
          <ac:graphicFrameMkLst>
            <pc:docMk/>
            <pc:sldMk cId="612672609" sldId="369"/>
            <ac:graphicFrameMk id="7" creationId="{B3B92448-9AAB-4385-89FE-471F653D488E}"/>
          </ac:graphicFrameMkLst>
        </pc:graphicFrameChg>
      </pc:sldChg>
      <pc:sldChg chg="modSp">
        <pc:chgData name=" " userId="cebcdd3f-733e-4af1-b963-9742717e494c" providerId="ADAL" clId="{64B86D03-E407-45A2-9FFA-181F8C37F1AF}" dt="2021-02-26T06:40:54.935" v="1" actId="113"/>
        <pc:sldMkLst>
          <pc:docMk/>
          <pc:sldMk cId="1580816771" sldId="370"/>
        </pc:sldMkLst>
        <pc:graphicFrameChg chg="modGraphic">
          <ac:chgData name=" " userId="cebcdd3f-733e-4af1-b963-9742717e494c" providerId="ADAL" clId="{64B86D03-E407-45A2-9FFA-181F8C37F1AF}" dt="2021-02-26T06:40:54.935" v="1" actId="113"/>
          <ac:graphicFrameMkLst>
            <pc:docMk/>
            <pc:sldMk cId="1580816771" sldId="370"/>
            <ac:graphicFrameMk id="5" creationId="{E23CC364-6D34-4D99-8A54-C369C3DFEE81}"/>
          </ac:graphicFrameMkLst>
        </pc:graphicFrameChg>
      </pc:sldChg>
      <pc:sldChg chg="modSp">
        <pc:chgData name=" " userId="cebcdd3f-733e-4af1-b963-9742717e494c" providerId="ADAL" clId="{64B86D03-E407-45A2-9FFA-181F8C37F1AF}" dt="2021-02-26T06:41:44.962" v="5" actId="113"/>
        <pc:sldMkLst>
          <pc:docMk/>
          <pc:sldMk cId="708395502" sldId="375"/>
        </pc:sldMkLst>
        <pc:graphicFrameChg chg="modGraphic">
          <ac:chgData name=" " userId="cebcdd3f-733e-4af1-b963-9742717e494c" providerId="ADAL" clId="{64B86D03-E407-45A2-9FFA-181F8C37F1AF}" dt="2021-02-26T06:41:44.962" v="5" actId="113"/>
          <ac:graphicFrameMkLst>
            <pc:docMk/>
            <pc:sldMk cId="708395502" sldId="375"/>
            <ac:graphicFrameMk id="5" creationId="{1C416356-468D-4DAA-9B85-1D5F95E38000}"/>
          </ac:graphicFrameMkLst>
        </pc:graphicFrameChg>
      </pc:sldChg>
      <pc:sldChg chg="modSp">
        <pc:chgData name=" " userId="cebcdd3f-733e-4af1-b963-9742717e494c" providerId="ADAL" clId="{64B86D03-E407-45A2-9FFA-181F8C37F1AF}" dt="2021-02-26T06:41:52.119" v="7" actId="113"/>
        <pc:sldMkLst>
          <pc:docMk/>
          <pc:sldMk cId="1972980194" sldId="376"/>
        </pc:sldMkLst>
        <pc:graphicFrameChg chg="modGraphic">
          <ac:chgData name=" " userId="cebcdd3f-733e-4af1-b963-9742717e494c" providerId="ADAL" clId="{64B86D03-E407-45A2-9FFA-181F8C37F1AF}" dt="2021-02-26T06:41:52.119" v="7" actId="113"/>
          <ac:graphicFrameMkLst>
            <pc:docMk/>
            <pc:sldMk cId="1972980194" sldId="376"/>
            <ac:graphicFrameMk id="5" creationId="{798B4CB3-4621-4978-B834-29FABFC111BB}"/>
          </ac:graphicFrameMkLst>
        </pc:graphicFrameChg>
      </pc:sldChg>
      <pc:sldChg chg="modSp">
        <pc:chgData name=" " userId="cebcdd3f-733e-4af1-b963-9742717e494c" providerId="ADAL" clId="{64B86D03-E407-45A2-9FFA-181F8C37F1AF}" dt="2021-02-26T06:41:57.671" v="8" actId="113"/>
        <pc:sldMkLst>
          <pc:docMk/>
          <pc:sldMk cId="4133716390" sldId="378"/>
        </pc:sldMkLst>
        <pc:graphicFrameChg chg="modGraphic">
          <ac:chgData name=" " userId="cebcdd3f-733e-4af1-b963-9742717e494c" providerId="ADAL" clId="{64B86D03-E407-45A2-9FFA-181F8C37F1AF}" dt="2021-02-26T06:41:57.671" v="8" actId="113"/>
          <ac:graphicFrameMkLst>
            <pc:docMk/>
            <pc:sldMk cId="4133716390" sldId="378"/>
            <ac:graphicFrameMk id="6" creationId="{55FF40F5-53EA-49CC-9553-B3025D459AD9}"/>
          </ac:graphicFrameMkLst>
        </pc:graphicFrameChg>
      </pc:sldChg>
      <pc:sldChg chg="modSp">
        <pc:chgData name=" " userId="cebcdd3f-733e-4af1-b963-9742717e494c" providerId="ADAL" clId="{64B86D03-E407-45A2-9FFA-181F8C37F1AF}" dt="2021-02-26T06:42:15.751" v="11" actId="113"/>
        <pc:sldMkLst>
          <pc:docMk/>
          <pc:sldMk cId="3712201376" sldId="383"/>
        </pc:sldMkLst>
        <pc:graphicFrameChg chg="modGraphic">
          <ac:chgData name=" " userId="cebcdd3f-733e-4af1-b963-9742717e494c" providerId="ADAL" clId="{64B86D03-E407-45A2-9FFA-181F8C37F1AF}" dt="2021-02-26T06:42:15.751" v="11" actId="113"/>
          <ac:graphicFrameMkLst>
            <pc:docMk/>
            <pc:sldMk cId="3712201376" sldId="383"/>
            <ac:graphicFrameMk id="6" creationId="{8055C854-2C5E-4ED6-A540-579DB5B0DA16}"/>
          </ac:graphicFrameMkLst>
        </pc:graphicFrameChg>
      </pc:sldChg>
      <pc:sldChg chg="modSp">
        <pc:chgData name=" " userId="cebcdd3f-733e-4af1-b963-9742717e494c" providerId="ADAL" clId="{64B86D03-E407-45A2-9FFA-181F8C37F1AF}" dt="2021-02-26T06:42:23.421" v="19" actId="108"/>
        <pc:sldMkLst>
          <pc:docMk/>
          <pc:sldMk cId="370566463" sldId="384"/>
        </pc:sldMkLst>
        <pc:graphicFrameChg chg="mod modGraphic">
          <ac:chgData name=" " userId="cebcdd3f-733e-4af1-b963-9742717e494c" providerId="ADAL" clId="{64B86D03-E407-45A2-9FFA-181F8C37F1AF}" dt="2021-02-26T06:42:23.421" v="19" actId="108"/>
          <ac:graphicFrameMkLst>
            <pc:docMk/>
            <pc:sldMk cId="370566463" sldId="384"/>
            <ac:graphicFrameMk id="5" creationId="{5E4DBAA5-4911-4458-9B41-015F2C44F8AC}"/>
          </ac:graphicFrameMkLst>
        </pc:graphicFrameChg>
      </pc:sldChg>
      <pc:sldChg chg="modSp">
        <pc:chgData name=" " userId="cebcdd3f-733e-4af1-b963-9742717e494c" providerId="ADAL" clId="{64B86D03-E407-45A2-9FFA-181F8C37F1AF}" dt="2021-02-26T06:42:33.584" v="23" actId="108"/>
        <pc:sldMkLst>
          <pc:docMk/>
          <pc:sldMk cId="1213852062" sldId="389"/>
        </pc:sldMkLst>
        <pc:graphicFrameChg chg="modGraphic">
          <ac:chgData name=" " userId="cebcdd3f-733e-4af1-b963-9742717e494c" providerId="ADAL" clId="{64B86D03-E407-45A2-9FFA-181F8C37F1AF}" dt="2021-02-26T06:42:33.584" v="23" actId="108"/>
          <ac:graphicFrameMkLst>
            <pc:docMk/>
            <pc:sldMk cId="1213852062" sldId="389"/>
            <ac:graphicFrameMk id="5" creationId="{85E08661-6CE0-43E5-9669-C468A171A47A}"/>
          </ac:graphicFrameMkLst>
        </pc:graphicFrameChg>
      </pc:sldChg>
      <pc:sldChg chg="modSp">
        <pc:chgData name=" " userId="cebcdd3f-733e-4af1-b963-9742717e494c" providerId="ADAL" clId="{64B86D03-E407-45A2-9FFA-181F8C37F1AF}" dt="2021-02-26T06:42:04.061" v="9" actId="113"/>
        <pc:sldMkLst>
          <pc:docMk/>
          <pc:sldMk cId="1312103147" sldId="407"/>
        </pc:sldMkLst>
        <pc:graphicFrameChg chg="modGraphic">
          <ac:chgData name=" " userId="cebcdd3f-733e-4af1-b963-9742717e494c" providerId="ADAL" clId="{64B86D03-E407-45A2-9FFA-181F8C37F1AF}" dt="2021-02-26T06:42:04.061" v="9" actId="113"/>
          <ac:graphicFrameMkLst>
            <pc:docMk/>
            <pc:sldMk cId="1312103147" sldId="407"/>
            <ac:graphicFrameMk id="4" creationId="{23D56CCD-30D6-4CDF-A9A9-79252A4D209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 fontScale="92500"/>
          </a:bodyPr>
          <a:lstStyle/>
          <a:p>
            <a:endParaRPr lang="en-US" altLang="ko-KR" sz="4000" b="1" dirty="0"/>
          </a:p>
          <a:p>
            <a:r>
              <a:rPr lang="en-US" altLang="ko-KR" sz="3900" b="1"/>
              <a:t>9</a:t>
            </a:r>
            <a:r>
              <a:rPr lang="ko-KR" altLang="en-US" sz="3900" b="1"/>
              <a:t>장 클래스와 객체 지향 프로그래밍</a:t>
            </a:r>
            <a:endParaRPr lang="ko-KR" altLang="en-US" sz="3900" b="1" dirty="0"/>
          </a:p>
        </p:txBody>
      </p:sp>
    </p:spTree>
    <p:extLst>
      <p:ext uri="{BB962C8B-B14F-4D97-AF65-F5344CB8AC3E}">
        <p14:creationId xmlns:p14="http://schemas.microsoft.com/office/powerpoint/2010/main" val="232188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323" y="60046"/>
            <a:ext cx="6219250" cy="6621530"/>
            <a:chOff x="589323" y="60046"/>
            <a:chExt cx="6219250" cy="66215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90DB8167-CA03-4880-91F1-4961A004D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323" y="60046"/>
              <a:ext cx="6219250" cy="662153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965171" y="4281055"/>
              <a:ext cx="33855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4)</a:t>
              </a:r>
              <a:endParaRPr lang="ko-KR" altLang="en-US" sz="12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78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6497" y="84667"/>
            <a:ext cx="11978503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9.2 </a:t>
            </a:r>
            <a:r>
              <a:rPr lang="ko-KR" altLang="en-US" dirty="0"/>
              <a:t>객체 지향 프로그래밍과 절차적 프로그래밍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45067" y="1494897"/>
            <a:ext cx="11057466" cy="5157087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객체 지향 프로그래밍</a:t>
            </a:r>
            <a:r>
              <a:rPr lang="en-US" altLang="ko-KR" sz="2000" b="1" dirty="0" err="1">
                <a:solidFill>
                  <a:schemeClr val="accent5"/>
                </a:solidFill>
              </a:rPr>
              <a:t>OOP:object</a:t>
            </a:r>
            <a:r>
              <a:rPr lang="en-US" altLang="ko-KR" sz="2000" b="1" dirty="0">
                <a:solidFill>
                  <a:schemeClr val="accent5"/>
                </a:solidFill>
              </a:rPr>
              <a:t> oriented programming</a:t>
            </a:r>
          </a:p>
          <a:p>
            <a:pPr lvl="1" fontAlgn="base"/>
            <a:r>
              <a:rPr lang="ko-KR" altLang="en-US" dirty="0"/>
              <a:t>프로그램을 짤 때</a:t>
            </a:r>
            <a:r>
              <a:rPr lang="en-US" altLang="ko-KR" dirty="0"/>
              <a:t>, </a:t>
            </a:r>
            <a:r>
              <a:rPr lang="ko-KR" altLang="en-US" dirty="0"/>
              <a:t>프로그램을 실제 세상에 가깝게 모델링 </a:t>
            </a:r>
            <a:r>
              <a:rPr lang="ko-KR" altLang="en-US"/>
              <a:t>하는 기법</a:t>
            </a:r>
            <a:endParaRPr lang="en-US" altLang="ko-KR"/>
          </a:p>
          <a:p>
            <a:pPr lvl="1" fontAlgn="base"/>
            <a:r>
              <a:rPr lang="ko-KR" altLang="en-US"/>
              <a:t>컴퓨터가 수행하는 작업을 </a:t>
            </a:r>
            <a:r>
              <a:rPr lang="ko-KR" altLang="en-US">
                <a:solidFill>
                  <a:srgbClr val="FF0000"/>
                </a:solidFill>
              </a:rPr>
              <a:t>객체들 사이의 상호작용</a:t>
            </a:r>
            <a:r>
              <a:rPr lang="ko-KR" altLang="en-US"/>
              <a:t>으로 표현</a:t>
            </a:r>
            <a:endParaRPr lang="en-US" altLang="ko-KR" dirty="0"/>
          </a:p>
          <a:p>
            <a:pPr lvl="1" fontAlgn="base"/>
            <a:r>
              <a:rPr lang="ko-KR" altLang="en-US" dirty="0"/>
              <a:t>클래스</a:t>
            </a:r>
            <a:r>
              <a:rPr lang="en-US" altLang="ko-KR" sz="2000" b="1" dirty="0">
                <a:solidFill>
                  <a:schemeClr val="accent5"/>
                </a:solidFill>
              </a:rPr>
              <a:t>class</a:t>
            </a:r>
            <a:r>
              <a:rPr lang="ko-KR" altLang="en-US" dirty="0"/>
              <a:t>나 </a:t>
            </a:r>
            <a:r>
              <a:rPr lang="ko-KR" altLang="en-US"/>
              <a:t>객체</a:t>
            </a:r>
            <a:r>
              <a:rPr lang="en-US" altLang="ko-KR" sz="2000" b="1">
                <a:solidFill>
                  <a:schemeClr val="accent5"/>
                </a:solidFill>
              </a:rPr>
              <a:t>object </a:t>
            </a:r>
            <a:r>
              <a:rPr lang="ko-KR" altLang="en-US"/>
              <a:t>들의 집합으로 소프트웨어를 개발하자는 개념</a:t>
            </a:r>
            <a:endParaRPr lang="en-US" altLang="ko-KR"/>
          </a:p>
          <a:p>
            <a:pPr lvl="1" fontAlgn="base"/>
            <a:r>
              <a:rPr lang="en-US" altLang="ko-KR"/>
              <a:t>Java, Python, C++, C#, Swift </a:t>
            </a:r>
            <a:r>
              <a:rPr lang="ko-KR" altLang="en-US"/>
              <a:t>등 현재 사용중인 많은 프로그래밍 언어에서 채택</a:t>
            </a:r>
            <a:endParaRPr lang="en-US" altLang="ko-KR"/>
          </a:p>
          <a:p>
            <a:pPr lvl="1" fontAlgn="base"/>
            <a:endParaRPr lang="en-US" altLang="ko-KR" sz="500" dirty="0"/>
          </a:p>
          <a:p>
            <a:pPr fontAlgn="base"/>
            <a:r>
              <a:rPr lang="ko-KR" altLang="en-US" dirty="0"/>
              <a:t>절차적 프로그래밍 언어</a:t>
            </a:r>
            <a:r>
              <a:rPr lang="en-US" altLang="ko-KR" sz="2000" b="1" dirty="0">
                <a:solidFill>
                  <a:schemeClr val="accent5"/>
                </a:solidFill>
              </a:rPr>
              <a:t>procedural programming language</a:t>
            </a:r>
          </a:p>
          <a:p>
            <a:pPr lvl="1" fontAlgn="base"/>
            <a:r>
              <a:rPr lang="ko-KR" altLang="en-US" dirty="0"/>
              <a:t>함수나 모듈을 만들어두고 이것들을 문제해결 순서에 맞게 </a:t>
            </a:r>
            <a:r>
              <a:rPr lang="ko-KR" altLang="en-US"/>
              <a:t>호출하여 수행하는 방식</a:t>
            </a:r>
            <a:endParaRPr lang="en-US" altLang="ko-KR"/>
          </a:p>
          <a:p>
            <a:pPr lvl="1" fontAlgn="base"/>
            <a:r>
              <a:rPr lang="en-US" altLang="ko-KR"/>
              <a:t>C, Fortran, Basic</a:t>
            </a:r>
            <a:r>
              <a:rPr lang="ko-KR" altLang="en-US"/>
              <a:t>등의 고전적인 프로그래밍 언어에서 사용함</a:t>
            </a:r>
            <a:endParaRPr lang="en-US" altLang="ko-KR" dirty="0"/>
          </a:p>
          <a:p>
            <a:pPr lvl="1" fontAlgn="base"/>
            <a:r>
              <a:rPr lang="ko-KR" altLang="en-US" dirty="0"/>
              <a:t>그래픽 사용자 인터페이스</a:t>
            </a:r>
            <a:r>
              <a:rPr lang="en-US" altLang="ko-KR" sz="2000" b="1" dirty="0">
                <a:solidFill>
                  <a:schemeClr val="accent5"/>
                </a:solidFill>
              </a:rPr>
              <a:t>graphic user interface</a:t>
            </a:r>
            <a:r>
              <a:rPr lang="ko-KR" altLang="en-US" sz="2000" b="1" dirty="0">
                <a:solidFill>
                  <a:schemeClr val="accent5"/>
                </a:solidFill>
              </a:rPr>
              <a:t> </a:t>
            </a:r>
            <a:r>
              <a:rPr lang="ko-KR" altLang="en-US" dirty="0"/>
              <a:t>시스템과 같이 다양한 그래픽 요소들이 있을 경우 효과적으로 문제해결을 하기 </a:t>
            </a:r>
            <a:r>
              <a:rPr lang="ko-KR" altLang="en-US"/>
              <a:t>힘들다</a:t>
            </a:r>
            <a:r>
              <a:rPr lang="en-US" altLang="ko-KR"/>
              <a:t>.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pPr marL="0" indent="0" fontAlgn="base">
              <a:buNone/>
            </a:pPr>
            <a:endParaRPr lang="en-US" altLang="ko-KR" sz="500" dirty="0"/>
          </a:p>
          <a:p>
            <a:pPr lvl="1" fontAlgn="base"/>
            <a:endParaRPr lang="en-US" altLang="ko-KR" sz="500" dirty="0"/>
          </a:p>
          <a:p>
            <a:pPr lvl="1" fontAlgn="base"/>
            <a:endParaRPr lang="ko-KR" altLang="en-US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07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157"/>
            <a:ext cx="5931716" cy="459304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716" y="1500577"/>
            <a:ext cx="5910263" cy="38862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965858" y="295356"/>
            <a:ext cx="5920989" cy="851801"/>
            <a:chOff x="-257185" y="-1084062"/>
            <a:chExt cx="5647448" cy="796919"/>
          </a:xfrm>
        </p:grpSpPr>
        <p:sp>
          <p:nvSpPr>
            <p:cNvPr id="7" name="TextBox 6"/>
            <p:cNvSpPr txBox="1"/>
            <p:nvPr/>
          </p:nvSpPr>
          <p:spPr>
            <a:xfrm>
              <a:off x="474475" y="-1084062"/>
              <a:ext cx="4915788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아래의 다양한 구성요소</a:t>
              </a:r>
              <a:r>
                <a:rPr lang="en-US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객체</a:t>
              </a:r>
              <a:r>
                <a:rPr lang="en-US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들이 상호작용하도록 하자는 것이 객체지향 프로그래밍의 핵심</a:t>
              </a:r>
              <a:endParaRPr lang="ko-KR" altLang="ko-KR" sz="1600" b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8" name="직선 화살표 연결선 7"/>
            <p:cNvCxnSpPr>
              <a:stCxn id="7" idx="1"/>
              <a:endCxn id="14" idx="0"/>
            </p:cNvCxnSpPr>
            <p:nvPr/>
          </p:nvCxnSpPr>
          <p:spPr>
            <a:xfrm flipH="1">
              <a:off x="-257185" y="-810513"/>
              <a:ext cx="731660" cy="5233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화살표 연결선 10"/>
          <p:cNvCxnSpPr/>
          <p:nvPr/>
        </p:nvCxnSpPr>
        <p:spPr>
          <a:xfrm>
            <a:off x="8886847" y="566680"/>
            <a:ext cx="708997" cy="10543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84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31" y="1116176"/>
            <a:ext cx="10515600" cy="5158499"/>
          </a:xfrm>
        </p:spPr>
        <p:txBody>
          <a:bodyPr>
            <a:normAutofit/>
          </a:bodyPr>
          <a:lstStyle/>
          <a:p>
            <a:r>
              <a:rPr lang="ko-KR" altLang="en-US" dirty="0"/>
              <a:t>절차적 프로그래밍 방식</a:t>
            </a:r>
            <a:r>
              <a:rPr lang="en-US" altLang="ko-KR" sz="2000" b="1" dirty="0">
                <a:solidFill>
                  <a:schemeClr val="accent5"/>
                </a:solidFill>
              </a:rPr>
              <a:t>procedural programming</a:t>
            </a:r>
          </a:p>
          <a:p>
            <a:pPr lvl="1"/>
            <a:r>
              <a:rPr lang="ko-KR" altLang="en-US" dirty="0"/>
              <a:t>데이터들이 많아지고 함수가 많아진다면 매우 많은 화살표와 함수 호출이 필요</a:t>
            </a:r>
            <a:endParaRPr lang="en-US" altLang="ko-KR" dirty="0"/>
          </a:p>
          <a:p>
            <a:pPr lvl="1"/>
            <a:r>
              <a:rPr lang="ko-KR" altLang="en-US" dirty="0"/>
              <a:t>대규모 프로젝트에서는 큰 어려움</a:t>
            </a:r>
          </a:p>
          <a:p>
            <a:r>
              <a:rPr lang="ko-KR" altLang="en-US" dirty="0"/>
              <a:t>객체 지향 프로그래밍</a:t>
            </a:r>
            <a:r>
              <a:rPr lang="en-US" altLang="ko-KR" sz="2000" b="1" dirty="0" err="1">
                <a:solidFill>
                  <a:schemeClr val="accent5"/>
                </a:solidFill>
              </a:rPr>
              <a:t>OOP:objected</a:t>
            </a:r>
            <a:r>
              <a:rPr lang="en-US" altLang="ko-KR" sz="2000" b="1" dirty="0">
                <a:solidFill>
                  <a:schemeClr val="accent5"/>
                </a:solidFill>
              </a:rPr>
              <a:t> oriented programming</a:t>
            </a:r>
          </a:p>
          <a:p>
            <a:pPr lvl="1"/>
            <a:r>
              <a:rPr lang="ko-KR" altLang="en-US" dirty="0"/>
              <a:t>잘 설계된 클래스를 이용하여 객체를 생성</a:t>
            </a:r>
            <a:endParaRPr lang="en-US" altLang="ko-KR" dirty="0"/>
          </a:p>
          <a:p>
            <a:pPr lvl="1"/>
            <a:r>
              <a:rPr lang="ko-KR" altLang="en-US" dirty="0"/>
              <a:t>클래스는 속성과 행위를 가지도록 설계하고 이 클래스를 이용하여 실제로 상호작용하는 객체를 만들어서 프로그램에 적용시키는 방법을 사용</a:t>
            </a:r>
          </a:p>
          <a:p>
            <a:r>
              <a:rPr lang="ko-KR" altLang="en-US" dirty="0"/>
              <a:t>객체 지향 프로그래밍 방식이 개발이나 소프트웨어 업데이트시의 유지보수 비용이 매우 적게 들기 때문에 최근 프로그래밍 경향은 대부분 객체 지향 방식을 선호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422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76" y="906087"/>
            <a:ext cx="11337867" cy="472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3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B29D608-D4CF-4661-81D5-BC04C335E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16" y="219161"/>
            <a:ext cx="7315200" cy="6353175"/>
          </a:xfrm>
          <a:prstGeom prst="rect">
            <a:avLst/>
          </a:prstGeom>
        </p:spPr>
      </p:pic>
      <p:sp>
        <p:nvSpPr>
          <p:cNvPr id="3" name="설명선 1 2"/>
          <p:cNvSpPr/>
          <p:nvPr/>
        </p:nvSpPr>
        <p:spPr>
          <a:xfrm>
            <a:off x="5021041" y="342634"/>
            <a:ext cx="3132666" cy="787645"/>
          </a:xfrm>
          <a:prstGeom prst="borderCallout1">
            <a:avLst>
              <a:gd name="adj1" fmla="val 50374"/>
              <a:gd name="adj2" fmla="val -225"/>
              <a:gd name="adj3" fmla="val 137390"/>
              <a:gd name="adj4" fmla="val -8682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문자열은</a:t>
            </a:r>
            <a:r>
              <a:rPr lang="en-US" altLang="ko-KR">
                <a:solidFill>
                  <a:srgbClr val="FF0000"/>
                </a:solidFill>
              </a:rPr>
              <a:t> upper()</a:t>
            </a:r>
            <a:r>
              <a:rPr lang="ko-KR" altLang="en-US">
                <a:solidFill>
                  <a:srgbClr val="FF0000"/>
                </a:solidFill>
              </a:rPr>
              <a:t>라는 메소드로 대문자 변환을 수행</a:t>
            </a:r>
          </a:p>
        </p:txBody>
      </p:sp>
      <p:sp>
        <p:nvSpPr>
          <p:cNvPr id="5" name="설명선 1 4"/>
          <p:cNvSpPr/>
          <p:nvPr/>
        </p:nvSpPr>
        <p:spPr>
          <a:xfrm>
            <a:off x="5763645" y="1253752"/>
            <a:ext cx="3132666" cy="787645"/>
          </a:xfrm>
          <a:prstGeom prst="borderCallout1">
            <a:avLst>
              <a:gd name="adj1" fmla="val 50374"/>
              <a:gd name="adj2" fmla="val -225"/>
              <a:gd name="adj3" fmla="val 58236"/>
              <a:gd name="adj4" fmla="val -8920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리스트는 </a:t>
            </a:r>
            <a:r>
              <a:rPr lang="en-US" altLang="ko-KR">
                <a:solidFill>
                  <a:srgbClr val="FF0000"/>
                </a:solidFill>
              </a:rPr>
              <a:t>append()</a:t>
            </a:r>
            <a:r>
              <a:rPr lang="ko-KR" altLang="en-US">
                <a:solidFill>
                  <a:srgbClr val="FF0000"/>
                </a:solidFill>
              </a:rPr>
              <a:t>라는 메소드로 새 요소를 추가함</a:t>
            </a:r>
          </a:p>
        </p:txBody>
      </p:sp>
      <p:sp>
        <p:nvSpPr>
          <p:cNvPr id="6" name="설명선 1 5"/>
          <p:cNvSpPr/>
          <p:nvPr/>
        </p:nvSpPr>
        <p:spPr>
          <a:xfrm>
            <a:off x="5134649" y="3617337"/>
            <a:ext cx="3761662" cy="787645"/>
          </a:xfrm>
          <a:prstGeom prst="borderCallout1">
            <a:avLst>
              <a:gd name="adj1" fmla="val 50374"/>
              <a:gd name="adj2" fmla="val -225"/>
              <a:gd name="adj3" fmla="val 31851"/>
              <a:gd name="adj4" fmla="val -9371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수식 연산 역시 아래의 코드와 같이 메소드 호출로 동작함</a:t>
            </a:r>
          </a:p>
        </p:txBody>
      </p:sp>
    </p:spTree>
    <p:extLst>
      <p:ext uri="{BB962C8B-B14F-4D97-AF65-F5344CB8AC3E}">
        <p14:creationId xmlns:p14="http://schemas.microsoft.com/office/powerpoint/2010/main" val="176992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5F1743B-8F53-4810-A571-E9E7AB256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15" y="948207"/>
            <a:ext cx="79057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37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en-US" altLang="ko-KR" dirty="0"/>
              <a:t>9.3 </a:t>
            </a:r>
            <a:r>
              <a:rPr lang="ko-KR" altLang="en-US" dirty="0"/>
              <a:t>클래스와 객체</a:t>
            </a:r>
            <a:r>
              <a:rPr lang="en-US" altLang="ko-KR" dirty="0"/>
              <a:t>, </a:t>
            </a:r>
            <a:r>
              <a:rPr lang="ko-KR" altLang="en-US" dirty="0"/>
              <a:t>인스턴스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88571" y="1717975"/>
            <a:ext cx="6104253" cy="3926732"/>
            <a:chOff x="899592" y="1341377"/>
            <a:chExt cx="6104253" cy="3926732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374595"/>
              <a:ext cx="226695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9333" y="1341377"/>
              <a:ext cx="1296144" cy="1719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9333" y="3251442"/>
              <a:ext cx="1452360" cy="1831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169864" y="4437112"/>
              <a:ext cx="16129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추상적인 개념 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고양이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(</a:t>
              </a:r>
              <a:r>
                <a:rPr lang="ko-KR" altLang="en-US" sz="1600" dirty="0"/>
                <a:t>클래스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3059832" y="2780928"/>
              <a:ext cx="785988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3059832" y="3464221"/>
              <a:ext cx="785988" cy="540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82888" y="2835943"/>
              <a:ext cx="162095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색상과 크기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이름을 가지는 </a:t>
              </a:r>
              <a:endParaRPr lang="en-US" altLang="ko-KR" sz="1600" dirty="0"/>
            </a:p>
            <a:p>
              <a:pPr algn="ctr"/>
              <a:r>
                <a:rPr lang="ko-KR" altLang="en-US" sz="1600" dirty="0" err="1"/>
                <a:t>존재하는고양이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(</a:t>
              </a:r>
              <a:r>
                <a:rPr lang="ko-KR" altLang="en-US" sz="1600" dirty="0" err="1"/>
                <a:t>인스턴스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</p:grp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6267885" y="1850102"/>
            <a:ext cx="5732109" cy="4692587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클래스</a:t>
            </a:r>
            <a:r>
              <a:rPr lang="en-US" altLang="ko-KR" sz="2000" b="1" dirty="0">
                <a:solidFill>
                  <a:schemeClr val="accent5"/>
                </a:solidFill>
              </a:rPr>
              <a:t>class</a:t>
            </a:r>
          </a:p>
          <a:p>
            <a:pPr lvl="1" fontAlgn="base"/>
            <a:r>
              <a:rPr lang="ko-KR" altLang="en-US" dirty="0"/>
              <a:t>프로그램 상에서 사용되는 속성과 행위를 모아놓은 집합체</a:t>
            </a:r>
            <a:endParaRPr lang="en-US" altLang="ko-KR" dirty="0"/>
          </a:p>
          <a:p>
            <a:pPr lvl="1" fontAlgn="base"/>
            <a:r>
              <a:rPr lang="ko-KR" altLang="en-US" dirty="0"/>
              <a:t>객체의 설계도 혹은 템플릿</a:t>
            </a:r>
            <a:r>
              <a:rPr lang="en-US" altLang="ko-KR" dirty="0"/>
              <a:t>(</a:t>
            </a:r>
            <a:r>
              <a:rPr lang="ko-KR" altLang="en-US" dirty="0"/>
              <a:t>형틀</a:t>
            </a:r>
            <a:r>
              <a:rPr lang="en-US" altLang="ko-KR" sz="2000" b="1" dirty="0">
                <a:solidFill>
                  <a:schemeClr val="accent5"/>
                </a:solidFill>
              </a:rPr>
              <a:t>template</a:t>
            </a:r>
            <a:r>
              <a:rPr lang="en-US" altLang="ko-KR" dirty="0"/>
              <a:t>), </a:t>
            </a:r>
            <a:r>
              <a:rPr lang="ko-KR" altLang="en-US" dirty="0"/>
              <a:t>청사진</a:t>
            </a:r>
            <a:r>
              <a:rPr lang="en-US" altLang="ko-KR" sz="2000" b="1" dirty="0">
                <a:solidFill>
                  <a:schemeClr val="accent5"/>
                </a:solidFill>
              </a:rPr>
              <a:t>blueprint</a:t>
            </a:r>
          </a:p>
          <a:p>
            <a:pPr fontAlgn="base"/>
            <a:endParaRPr lang="en-US" altLang="ko-KR" sz="500" dirty="0"/>
          </a:p>
          <a:p>
            <a:pPr fontAlgn="base"/>
            <a:r>
              <a:rPr lang="ko-KR" altLang="en-US" dirty="0" err="1"/>
              <a:t>인스턴스</a:t>
            </a:r>
            <a:r>
              <a:rPr lang="en-US" altLang="ko-KR" sz="2000" b="1" dirty="0">
                <a:solidFill>
                  <a:schemeClr val="accent5"/>
                </a:solidFill>
              </a:rPr>
              <a:t>instance</a:t>
            </a:r>
          </a:p>
          <a:p>
            <a:pPr lvl="1" fontAlgn="base"/>
            <a:r>
              <a:rPr lang="ko-KR" altLang="en-US" dirty="0"/>
              <a:t>클래스로부터 만들어지는 각각의 개별적인 객체</a:t>
            </a:r>
            <a:endParaRPr lang="en-US" altLang="ko-KR" dirty="0"/>
          </a:p>
          <a:p>
            <a:pPr lvl="1" fontAlgn="base"/>
            <a:r>
              <a:rPr lang="ko-KR" altLang="en-US" dirty="0"/>
              <a:t>서로 다른 </a:t>
            </a:r>
            <a:r>
              <a:rPr lang="ko-KR" altLang="en-US" dirty="0" err="1"/>
              <a:t>인스턴스는</a:t>
            </a:r>
            <a:r>
              <a:rPr lang="ko-KR" altLang="en-US" dirty="0"/>
              <a:t> 서로 다른 속성 값을 가질 수 있음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endParaRPr lang="en-US" altLang="ko-KR" sz="500" dirty="0"/>
          </a:p>
          <a:p>
            <a:pPr lvl="1" fontAlgn="base"/>
            <a:endParaRPr lang="en-US" altLang="ko-KR" sz="500" dirty="0"/>
          </a:p>
          <a:p>
            <a:pPr lvl="1" fontAlgn="base"/>
            <a:endParaRPr lang="ko-KR" altLang="en-US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54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3753182"/>
            <a:ext cx="4769600" cy="3104818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72802" y="1289027"/>
            <a:ext cx="10176934" cy="3173924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클래스</a:t>
            </a:r>
            <a:r>
              <a:rPr lang="en-US" altLang="ko-KR" sz="2000" b="1" dirty="0">
                <a:solidFill>
                  <a:schemeClr val="accent5"/>
                </a:solidFill>
              </a:rPr>
              <a:t>class</a:t>
            </a:r>
          </a:p>
          <a:p>
            <a:pPr lvl="1" fontAlgn="base"/>
            <a:r>
              <a:rPr lang="ko-KR" altLang="en-US" dirty="0"/>
              <a:t>프로그램 상에서 사용되는 속성과 행위를 모아놓은 집합체</a:t>
            </a:r>
            <a:endParaRPr lang="en-US" altLang="ko-KR" dirty="0"/>
          </a:p>
          <a:p>
            <a:pPr lvl="1" fontAlgn="base"/>
            <a:r>
              <a:rPr lang="ko-KR" altLang="en-US" dirty="0"/>
              <a:t>객체의 설계도 혹은 템플릿</a:t>
            </a:r>
            <a:r>
              <a:rPr lang="en-US" altLang="ko-KR" dirty="0"/>
              <a:t>(</a:t>
            </a:r>
            <a:r>
              <a:rPr lang="ko-KR" altLang="en-US" dirty="0"/>
              <a:t>틀</a:t>
            </a:r>
            <a:r>
              <a:rPr lang="en-US" altLang="ko-KR" dirty="0"/>
              <a:t>)</a:t>
            </a:r>
            <a:r>
              <a:rPr lang="en-US" altLang="ko-KR" sz="2000" b="1" dirty="0">
                <a:solidFill>
                  <a:schemeClr val="accent5"/>
                </a:solidFill>
              </a:rPr>
              <a:t>template</a:t>
            </a:r>
            <a:r>
              <a:rPr lang="en-US" altLang="ko-KR" dirty="0"/>
              <a:t>, </a:t>
            </a:r>
            <a:r>
              <a:rPr lang="ko-KR" altLang="en-US" dirty="0"/>
              <a:t>청사진</a:t>
            </a:r>
            <a:r>
              <a:rPr lang="en-US" altLang="ko-KR" sz="2000" b="1" dirty="0">
                <a:solidFill>
                  <a:schemeClr val="accent5"/>
                </a:solidFill>
              </a:rPr>
              <a:t>blueprint</a:t>
            </a:r>
          </a:p>
          <a:p>
            <a:pPr fontAlgn="base"/>
            <a:r>
              <a:rPr lang="ko-KR" altLang="en-US" dirty="0" err="1"/>
              <a:t>인스턴스</a:t>
            </a:r>
            <a:r>
              <a:rPr lang="en-US" altLang="ko-KR" sz="2000" b="1" dirty="0">
                <a:solidFill>
                  <a:schemeClr val="accent5"/>
                </a:solidFill>
              </a:rPr>
              <a:t>instance</a:t>
            </a:r>
          </a:p>
          <a:p>
            <a:pPr lvl="1" fontAlgn="base"/>
            <a:r>
              <a:rPr lang="ko-KR" altLang="en-US" dirty="0"/>
              <a:t>클래스로부터 만들어지는 각각의 개별적인 객체</a:t>
            </a:r>
            <a:endParaRPr lang="en-US" altLang="ko-KR" dirty="0"/>
          </a:p>
          <a:p>
            <a:pPr lvl="1" fontAlgn="base"/>
            <a:r>
              <a:rPr lang="ko-KR" altLang="en-US" dirty="0"/>
              <a:t>서로 다른 </a:t>
            </a:r>
            <a:r>
              <a:rPr lang="ko-KR" altLang="en-US" dirty="0" err="1"/>
              <a:t>인스턴스는</a:t>
            </a:r>
            <a:r>
              <a:rPr lang="ko-KR" altLang="en-US" dirty="0"/>
              <a:t> 서로 다른 속성 값을 가질 수 있음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endParaRPr lang="en-US" altLang="ko-KR" sz="500" dirty="0"/>
          </a:p>
          <a:p>
            <a:pPr lvl="1" fontAlgn="base"/>
            <a:endParaRPr lang="en-US" altLang="ko-KR" sz="500" dirty="0"/>
          </a:p>
          <a:p>
            <a:pPr lvl="1" fontAlgn="base"/>
            <a:endParaRPr lang="ko-KR" altLang="en-US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fontAlgn="base"/>
            <a:r>
              <a:rPr lang="en-US" altLang="ko-KR"/>
              <a:t>9.3 </a:t>
            </a:r>
            <a:r>
              <a:rPr lang="ko-KR" altLang="en-US"/>
              <a:t>클래스와 객체</a:t>
            </a:r>
            <a:r>
              <a:rPr lang="en-US" altLang="ko-KR"/>
              <a:t>, </a:t>
            </a:r>
            <a:r>
              <a:rPr lang="ko-KR" altLang="en-US"/>
              <a:t>인스턴스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58" y="4305994"/>
            <a:ext cx="1613022" cy="151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096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6E6D8D8-E749-4FCC-94F1-CC89AB48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62" y="1693458"/>
            <a:ext cx="80010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7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06242AE-9BE0-455D-9FFE-F0A4450D3D20}"/>
              </a:ext>
            </a:extLst>
          </p:cNvPr>
          <p:cNvGrpSpPr/>
          <p:nvPr/>
        </p:nvGrpSpPr>
        <p:grpSpPr>
          <a:xfrm>
            <a:off x="568689" y="540276"/>
            <a:ext cx="11054621" cy="5777447"/>
            <a:chOff x="1043098" y="4462353"/>
            <a:chExt cx="6985286" cy="1832681"/>
          </a:xfrm>
        </p:grpSpPr>
        <p:sp>
          <p:nvSpPr>
            <p:cNvPr id="9" name="모서리가 둥근 직사각형 2">
              <a:extLst>
                <a:ext uri="{FF2B5EF4-FFF2-40B4-BE49-F238E27FC236}">
                  <a16:creationId xmlns:a16="http://schemas.microsoft.com/office/drawing/2014/main" xmlns="" id="{56E997F2-525D-4F52-A637-56AB6162FBFE}"/>
                </a:ext>
              </a:extLst>
            </p:cNvPr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869A7BB6-401A-4470-83EE-979A4193A3BA}"/>
                </a:ext>
              </a:extLst>
            </p:cNvPr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8F51C186-BDA6-46E9-B31A-175C12ACCC85}"/>
                  </a:ext>
                </a:extLst>
              </p:cNvPr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xmlns="" id="{9D597E61-D4A7-459A-916A-D3C9CA6B07B8}"/>
                  </a:ext>
                </a:extLst>
              </p:cNvPr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직사각형 23">
                <a:extLst>
                  <a:ext uri="{FF2B5EF4-FFF2-40B4-BE49-F238E27FC236}">
                    <a16:creationId xmlns:a16="http://schemas.microsoft.com/office/drawing/2014/main" xmlns="" id="{584FD16E-219B-461A-9C80-8827DB9E0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284" y="2856461"/>
                <a:ext cx="6696744" cy="1025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</a:t>
                </a:r>
                <a:r>
                  <a:rPr lang="ko-KR" altLang="en-US" sz="1600" spc="-100" dirty="0"/>
                  <a:t>객체 지향 프로그래밍에 대해서 살펴보고 그 필요성에 대해 이해한다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</a:t>
                </a:r>
                <a:r>
                  <a:rPr lang="ko-KR" altLang="en-US" sz="1600" spc="-100" dirty="0"/>
                  <a:t>객체와 클래스의 개념을 구분할 수 있다</a:t>
                </a:r>
                <a:r>
                  <a:rPr lang="en-US" altLang="ko-KR" sz="1600" spc="-100"/>
                  <a:t>. </a:t>
                </a:r>
                <a:r>
                  <a:rPr lang="en-US" altLang="ko-KR" sz="1600" spc="-100" smtClean="0"/>
                  <a:t> </a:t>
                </a:r>
                <a:endParaRPr lang="en-US" altLang="ko-KR" sz="1600" spc="-100" dirty="0"/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</a:t>
                </a:r>
                <a:r>
                  <a:rPr lang="ko-KR" altLang="en-US" sz="1600" spc="-100" dirty="0"/>
                  <a:t>클래스를 설계하고 객체를 생성하는 법을 이해하고 구현할 수 있다</a:t>
                </a:r>
                <a:r>
                  <a:rPr lang="en-US" altLang="ko-KR" sz="1600" spc="-100" dirty="0"/>
                  <a:t>.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</a:t>
                </a:r>
                <a:r>
                  <a:rPr lang="ko-KR" altLang="en-US" sz="1600" spc="-100" dirty="0"/>
                  <a:t>생성자의 개념을 이해하고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이를 이용할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</a:t>
                </a:r>
                <a:r>
                  <a:rPr lang="ko-KR" altLang="en-US" sz="1600" spc="-100" dirty="0" err="1"/>
                  <a:t>인스턴스</a:t>
                </a:r>
                <a:r>
                  <a:rPr lang="ko-KR" altLang="en-US" sz="1600" spc="-100" dirty="0"/>
                  <a:t> 변수와 클래스 변수의 차이를 이해할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</a:t>
                </a:r>
                <a:r>
                  <a:rPr lang="ko-KR" altLang="en-US" sz="1600" spc="-100" dirty="0"/>
                  <a:t>캡슐화의 개념을 이해하고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프로그램 동작의 안정성을 위해 이 개념을 적용할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</a:t>
                </a:r>
                <a:r>
                  <a:rPr lang="ko-KR" altLang="en-US" sz="1600" spc="-100" dirty="0"/>
                  <a:t>산술 연산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비교 연산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내장함수 등에 관련된 특수 메소드에 대해서 이해한다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__</a:t>
                </a:r>
                <a:r>
                  <a:rPr lang="en-US" altLang="ko-KR" sz="1600" spc="-100" dirty="0" err="1"/>
                  <a:t>dict</a:t>
                </a:r>
                <a:r>
                  <a:rPr lang="en-US" altLang="ko-KR" sz="1600" spc="-100" dirty="0"/>
                  <a:t>__</a:t>
                </a:r>
                <a:r>
                  <a:rPr lang="ko-KR" altLang="en-US" sz="1600" spc="-100" dirty="0"/>
                  <a:t>를 이용하여 </a:t>
                </a:r>
                <a:r>
                  <a:rPr lang="ko-KR" altLang="en-US" sz="1600" spc="-100" dirty="0" err="1"/>
                  <a:t>인스턴스</a:t>
                </a:r>
                <a:r>
                  <a:rPr lang="ko-KR" altLang="en-US" sz="1600" spc="-100" dirty="0"/>
                  <a:t> 변수에 접근할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</a:t>
                </a:r>
                <a:r>
                  <a:rPr lang="ko-KR" altLang="en-US" sz="1600" spc="-100" dirty="0"/>
                  <a:t>참조의 개념을 이해하고 클래스 객체를 할당 연산을 통해 변수에 할당할 때 내부적으로 이루어지는 동작을 설명할 수 있다</a:t>
                </a:r>
                <a:r>
                  <a:rPr lang="en-US" altLang="ko-KR" sz="1600" spc="-1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523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9.4 </a:t>
            </a:r>
            <a:r>
              <a:rPr lang="ko-KR" altLang="en-US" dirty="0"/>
              <a:t>클래스 정의와 인스턴스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고양이 클래스는 아주 추상적인 개념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4" y="2277688"/>
            <a:ext cx="5990265" cy="43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0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69" y="722039"/>
            <a:ext cx="10515600" cy="4351338"/>
          </a:xfrm>
        </p:spPr>
        <p:txBody>
          <a:bodyPr/>
          <a:lstStyle/>
          <a:p>
            <a:r>
              <a:rPr lang="ko-KR" altLang="en-US" dirty="0"/>
              <a:t>클래스의 정의 방법</a:t>
            </a:r>
            <a:endParaRPr lang="en-US" altLang="ko-KR" dirty="0"/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라는 키워드를 써 준 후 </a:t>
            </a:r>
            <a:r>
              <a:rPr lang="en-US" altLang="ko-KR" dirty="0"/>
              <a:t>class</a:t>
            </a:r>
            <a:r>
              <a:rPr lang="ko-KR" altLang="en-US" dirty="0"/>
              <a:t>의 이름을 써 준다</a:t>
            </a:r>
            <a:r>
              <a:rPr lang="en-US" altLang="ko-KR" dirty="0"/>
              <a:t>. </a:t>
            </a:r>
            <a:r>
              <a:rPr lang="ko-KR" altLang="en-US" dirty="0"/>
              <a:t>그 후 필요한 속성과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문법에 맞게 써 준다</a:t>
            </a:r>
            <a:endParaRPr lang="en-US" altLang="ko-KR" dirty="0"/>
          </a:p>
          <a:p>
            <a:r>
              <a:rPr lang="en-US" altLang="ko-KR" dirty="0"/>
              <a:t>pass</a:t>
            </a:r>
            <a:r>
              <a:rPr lang="ko-KR" altLang="en-US" dirty="0"/>
              <a:t> 문은 아무런 역할을 하지 않는 </a:t>
            </a:r>
            <a:r>
              <a:rPr lang="ko-KR" altLang="en-US" dirty="0" err="1"/>
              <a:t>파이썬</a:t>
            </a:r>
            <a:r>
              <a:rPr lang="ko-KR" altLang="en-US" dirty="0"/>
              <a:t> 명령문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5D01BA8-0B9D-4DAE-8CB7-8F373E527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776180"/>
              </p:ext>
            </p:extLst>
          </p:nvPr>
        </p:nvGraphicFramePr>
        <p:xfrm>
          <a:off x="6702972" y="2635110"/>
          <a:ext cx="4682358" cy="2022348"/>
        </p:xfrm>
        <a:graphic>
          <a:graphicData uri="http://schemas.openxmlformats.org/drawingml/2006/table">
            <a:tbl>
              <a:tblPr/>
              <a:tblGrid>
                <a:gridCol w="4682358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13942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class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ClassName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&lt;statement-1&gt;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...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&lt;statement-n&gt;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  <a:tr h="3403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976323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B3B92448-9AAB-4385-89FE-471F653D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566396"/>
              </p:ext>
            </p:extLst>
          </p:nvPr>
        </p:nvGraphicFramePr>
        <p:xfrm>
          <a:off x="806670" y="2635110"/>
          <a:ext cx="5449330" cy="2453640"/>
        </p:xfrm>
        <a:graphic>
          <a:graphicData uri="http://schemas.openxmlformats.org/drawingml/2006/table">
            <a:tbl>
              <a:tblPr/>
              <a:tblGrid>
                <a:gridCol w="544933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21429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9-1 : Cat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클래스 정의와 인스턴스 생성 문법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7722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930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cat_pass.py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4889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class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Cat: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Cat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클래스의 정의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pass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Cat()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# Cat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인스턴스 생성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F3FFC687-5C92-4019-8AAB-B14922E4E126}"/>
              </a:ext>
            </a:extLst>
          </p:cNvPr>
          <p:cNvGrpSpPr/>
          <p:nvPr/>
        </p:nvGrpSpPr>
        <p:grpSpPr>
          <a:xfrm>
            <a:off x="806669" y="5345923"/>
            <a:ext cx="5449331" cy="872919"/>
            <a:chOff x="5261708" y="3601721"/>
            <a:chExt cx="6085244" cy="305536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5807AFE0-FFC7-4195-8ECE-E004FD6C9585}"/>
                </a:ext>
              </a:extLst>
            </p:cNvPr>
            <p:cNvGrpSpPr/>
            <p:nvPr/>
          </p:nvGrpSpPr>
          <p:grpSpPr>
            <a:xfrm>
              <a:off x="5261708" y="3601721"/>
              <a:ext cx="6085244" cy="3055362"/>
              <a:chOff x="5586056" y="3515257"/>
              <a:chExt cx="6085244" cy="3055362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xmlns="" id="{92086B24-4EBE-4142-84EE-950A78BE741A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xmlns="" id="{9D0CF30B-4CE0-4CA6-9F74-BCFA8E8D5996}"/>
                  </a:ext>
                </a:extLst>
              </p:cNvPr>
              <p:cNvSpPr/>
              <p:nvPr/>
            </p:nvSpPr>
            <p:spPr>
              <a:xfrm>
                <a:off x="5586056" y="3515257"/>
                <a:ext cx="1375988" cy="813040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sz="1600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47A43B12-8529-4E10-90E3-95876975E444}"/>
                </a:ext>
              </a:extLst>
            </p:cNvPr>
            <p:cNvSpPr/>
            <p:nvPr/>
          </p:nvSpPr>
          <p:spPr>
            <a:xfrm>
              <a:off x="5528690" y="4403574"/>
              <a:ext cx="5551281" cy="12927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2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F8DB6EE-D977-4E06-8BC0-B03CC1818CB9}"/>
              </a:ext>
            </a:extLst>
          </p:cNvPr>
          <p:cNvSpPr txBox="1"/>
          <p:nvPr/>
        </p:nvSpPr>
        <p:spPr>
          <a:xfrm>
            <a:off x="1081728" y="5757807"/>
            <a:ext cx="4894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&lt;__</a:t>
            </a:r>
            <a:r>
              <a:rPr lang="en-US" altLang="ko-KR" sz="1400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main__.Cat</a:t>
            </a:r>
            <a:r>
              <a:rPr lang="en-US" altLang="ko-KR" sz="14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object at 0x7f78399e0eb8&gt;</a:t>
            </a:r>
            <a:endParaRPr lang="ko-KR" altLang="en-US" sz="1400" dirty="0">
              <a:solidFill>
                <a:srgbClr val="703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672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196B7B6-7A39-4906-A652-26B50E548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43" y="285311"/>
            <a:ext cx="8125959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81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3606" y="296370"/>
            <a:ext cx="10515600" cy="4351338"/>
          </a:xfrm>
        </p:spPr>
        <p:txBody>
          <a:bodyPr/>
          <a:lstStyle/>
          <a:p>
            <a:r>
              <a:rPr lang="ko-KR" altLang="en-US" dirty="0"/>
              <a:t>클래스 내부에서 정의되어 클래스나 클래스 </a:t>
            </a:r>
            <a:r>
              <a:rPr lang="ko-KR" altLang="en-US" dirty="0" err="1"/>
              <a:t>인스턴스가</a:t>
            </a:r>
            <a:r>
              <a:rPr lang="ko-KR" altLang="en-US" dirty="0"/>
              <a:t> 사용하는 함수를 </a:t>
            </a:r>
            <a:r>
              <a:rPr lang="ko-KR" altLang="en-US" b="1" dirty="0" err="1"/>
              <a:t>메소드</a:t>
            </a:r>
            <a:r>
              <a:rPr lang="en-US" altLang="ko-KR" sz="2000" b="1" dirty="0">
                <a:solidFill>
                  <a:schemeClr val="accent5"/>
                </a:solidFill>
              </a:rPr>
              <a:t>method</a:t>
            </a:r>
            <a:r>
              <a:rPr lang="en-US" altLang="ko-KR" b="1" dirty="0"/>
              <a:t> </a:t>
            </a:r>
            <a:r>
              <a:rPr lang="ko-KR" altLang="en-US" dirty="0"/>
              <a:t>혹은 </a:t>
            </a:r>
            <a:r>
              <a:rPr lang="ko-KR" altLang="en-US" b="1" dirty="0"/>
              <a:t>멤버 함수</a:t>
            </a:r>
            <a:r>
              <a:rPr lang="en-US" altLang="ko-KR" sz="2000" b="1" dirty="0">
                <a:solidFill>
                  <a:schemeClr val="accent5"/>
                </a:solidFill>
              </a:rPr>
              <a:t>member function</a:t>
            </a:r>
            <a:r>
              <a:rPr lang="ko-KR" altLang="en-US" dirty="0"/>
              <a:t>라 한다</a:t>
            </a:r>
            <a:r>
              <a:rPr lang="en-US" altLang="ko-KR" dirty="0"/>
              <a:t>.</a:t>
            </a:r>
            <a:r>
              <a:rPr lang="en-US" altLang="ko-KR" b="1" dirty="0"/>
              <a:t> </a:t>
            </a:r>
          </a:p>
          <a:p>
            <a:r>
              <a:rPr lang="en-US" altLang="ko-KR" dirty="0"/>
              <a:t>meow() </a:t>
            </a:r>
            <a:r>
              <a:rPr lang="ko-KR" altLang="en-US" dirty="0" err="1"/>
              <a:t>메소드의</a:t>
            </a:r>
            <a:r>
              <a:rPr lang="ko-KR" altLang="en-US" dirty="0"/>
              <a:t> 매개변수인 </a:t>
            </a:r>
            <a:r>
              <a:rPr lang="en-US" altLang="ko-KR" dirty="0"/>
              <a:t>self</a:t>
            </a:r>
            <a:r>
              <a:rPr lang="ko-KR" altLang="en-US" dirty="0"/>
              <a:t>는 자기 자신을 참조하는 변수이며 </a:t>
            </a:r>
            <a:r>
              <a:rPr lang="ko-KR" altLang="en-US" dirty="0" err="1"/>
              <a:t>메소드의</a:t>
            </a:r>
            <a:r>
              <a:rPr lang="ko-KR" altLang="en-US" dirty="0"/>
              <a:t> 첫 번째 매개변수로 반드시 들어가야 한다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23CC364-6D34-4D99-8A54-C369C3DFE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25741"/>
              </p:ext>
            </p:extLst>
          </p:nvPr>
        </p:nvGraphicFramePr>
        <p:xfrm>
          <a:off x="743607" y="2269376"/>
          <a:ext cx="5449330" cy="2858256"/>
        </p:xfrm>
        <a:graphic>
          <a:graphicData uri="http://schemas.openxmlformats.org/drawingml/2006/table">
            <a:tbl>
              <a:tblPr/>
              <a:tblGrid>
                <a:gridCol w="544933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1241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9-2 : Cat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클래스 정의와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meow()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7722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930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cat_class.py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4889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class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Cat: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meow(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  <a:ea typeface="D2Coding"/>
                        </a:rPr>
                        <a:t>self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야옹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야옹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~~~')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Cat()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nabi.meow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0F127DF-7E33-44BE-A0B4-0FFD37EC2ABC}"/>
              </a:ext>
            </a:extLst>
          </p:cNvPr>
          <p:cNvGrpSpPr/>
          <p:nvPr/>
        </p:nvGrpSpPr>
        <p:grpSpPr>
          <a:xfrm>
            <a:off x="743606" y="5170518"/>
            <a:ext cx="5449331" cy="890534"/>
            <a:chOff x="5261708" y="2901232"/>
            <a:chExt cx="6085244" cy="375585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E45E31A0-0253-4DBA-89C1-85BE2CD82A22}"/>
                </a:ext>
              </a:extLst>
            </p:cNvPr>
            <p:cNvGrpSpPr/>
            <p:nvPr/>
          </p:nvGrpSpPr>
          <p:grpSpPr>
            <a:xfrm>
              <a:off x="5261708" y="2901232"/>
              <a:ext cx="6085244" cy="3755851"/>
              <a:chOff x="5586056" y="2814768"/>
              <a:chExt cx="6085244" cy="3755851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86FCED4C-9A7D-493E-B7E7-019A35FFCD94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36F5FEFB-C41A-45AA-8954-A63DA2B044AC}"/>
                  </a:ext>
                </a:extLst>
              </p:cNvPr>
              <p:cNvSpPr/>
              <p:nvPr/>
            </p:nvSpPr>
            <p:spPr>
              <a:xfrm>
                <a:off x="5586056" y="2814768"/>
                <a:ext cx="1375988" cy="151352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A09C5663-F914-46E9-9BBB-5F761AF5B25A}"/>
                </a:ext>
              </a:extLst>
            </p:cNvPr>
            <p:cNvSpPr/>
            <p:nvPr/>
          </p:nvSpPr>
          <p:spPr>
            <a:xfrm>
              <a:off x="5528690" y="4403575"/>
              <a:ext cx="5551282" cy="1214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5EA1E0D-E6CB-47C6-9C70-4560567A8BA3}"/>
              </a:ext>
            </a:extLst>
          </p:cNvPr>
          <p:cNvSpPr txBox="1"/>
          <p:nvPr/>
        </p:nvSpPr>
        <p:spPr>
          <a:xfrm>
            <a:off x="982688" y="5575012"/>
            <a:ext cx="4894442" cy="398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  <a:spcAft>
                <a:spcPts val="400"/>
              </a:spcAft>
            </a:pPr>
            <a:r>
              <a:rPr lang="ko-KR" altLang="en-US" sz="1400" kern="0" dirty="0">
                <a:solidFill>
                  <a:srgbClr val="7030A0"/>
                </a:solidFill>
                <a:latin typeface="D2Coding"/>
                <a:ea typeface="D2Coding"/>
              </a:rPr>
              <a:t>야옹 </a:t>
            </a:r>
            <a:r>
              <a:rPr lang="ko-KR" altLang="en-US" sz="1400" kern="0" dirty="0" err="1">
                <a:solidFill>
                  <a:srgbClr val="7030A0"/>
                </a:solidFill>
                <a:latin typeface="D2Coding"/>
                <a:ea typeface="D2Coding"/>
              </a:rPr>
              <a:t>야옹</a:t>
            </a:r>
            <a:r>
              <a:rPr lang="en-US" altLang="ko-KR" sz="1400" kern="0" dirty="0">
                <a:solidFill>
                  <a:srgbClr val="7030A0"/>
                </a:solidFill>
                <a:latin typeface="D2Coding"/>
                <a:ea typeface="D2Coding"/>
              </a:rPr>
              <a:t>~~~</a:t>
            </a:r>
            <a:endParaRPr lang="ko-KR" altLang="en-US" sz="1400" kern="0" dirty="0">
              <a:solidFill>
                <a:srgbClr val="7030A0"/>
              </a:solidFill>
              <a:latin typeface="D2Coding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872373" y="4177329"/>
            <a:ext cx="5093694" cy="584775"/>
            <a:chOff x="8266987" y="1065729"/>
            <a:chExt cx="4827686" cy="584775"/>
          </a:xfrm>
        </p:grpSpPr>
        <p:sp>
          <p:nvSpPr>
            <p:cNvPr id="16" name="TextBox 15"/>
            <p:cNvSpPr txBox="1"/>
            <p:nvPr/>
          </p:nvSpPr>
          <p:spPr>
            <a:xfrm>
              <a:off x="8672073" y="1065729"/>
              <a:ext cx="4422600" cy="584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FF0000"/>
                  </a:solidFill>
                </a:rPr>
                <a:t>Cat()</a:t>
              </a:r>
              <a:r>
                <a:rPr lang="ko-KR" altLang="en-US" sz="1600">
                  <a:solidFill>
                    <a:srgbClr val="FF0000"/>
                  </a:solidFill>
                </a:rPr>
                <a:t>을 통해 </a:t>
              </a:r>
              <a:r>
                <a:rPr lang="en-US" altLang="ko-KR" sz="1600">
                  <a:solidFill>
                    <a:srgbClr val="FF0000"/>
                  </a:solidFill>
                </a:rPr>
                <a:t>Cat </a:t>
              </a:r>
              <a:r>
                <a:rPr lang="ko-KR" altLang="en-US" sz="1600">
                  <a:solidFill>
                    <a:srgbClr val="FF0000"/>
                  </a:solidFill>
                </a:rPr>
                <a:t>클래스의 객체를 생성함</a:t>
              </a:r>
              <a:r>
                <a:rPr lang="en-US" altLang="ko-KR" sz="1600">
                  <a:solidFill>
                    <a:srgbClr val="FF0000"/>
                  </a:solidFill>
                </a:rPr>
                <a:t>. </a:t>
              </a:r>
              <a:r>
                <a:rPr lang="ko-KR" altLang="en-US" sz="1600">
                  <a:solidFill>
                    <a:srgbClr val="FF0000"/>
                  </a:solidFill>
                </a:rPr>
                <a:t>이제 </a:t>
              </a:r>
              <a:r>
                <a:rPr lang="en-US" altLang="ko-KR" sz="1600">
                  <a:solidFill>
                    <a:srgbClr val="FF0000"/>
                  </a:solidFill>
                </a:rPr>
                <a:t>nabi.meow()</a:t>
              </a:r>
              <a:r>
                <a:rPr lang="ko-KR" altLang="en-US" sz="1600">
                  <a:solidFill>
                    <a:srgbClr val="FF0000"/>
                  </a:solidFill>
                </a:rPr>
                <a:t>를 통해 메소드 호출이 가능함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16" idx="1"/>
            </p:cNvCxnSpPr>
            <p:nvPr/>
          </p:nvCxnSpPr>
          <p:spPr>
            <a:xfrm flipH="1">
              <a:off x="8266987" y="1358117"/>
              <a:ext cx="405086" cy="1613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157083" y="2606051"/>
            <a:ext cx="5153746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Cat </a:t>
            </a:r>
            <a:r>
              <a:rPr lang="ko-KR" altLang="en-US" sz="1600">
                <a:solidFill>
                  <a:srgbClr val="FF0000"/>
                </a:solidFill>
              </a:rPr>
              <a:t>클래스 내의 함수로 메소드라고 함</a:t>
            </a:r>
            <a:r>
              <a:rPr lang="en-US" altLang="ko-KR" sz="160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self</a:t>
            </a:r>
            <a:r>
              <a:rPr lang="ko-KR" altLang="en-US" sz="1600">
                <a:solidFill>
                  <a:srgbClr val="FF0000"/>
                </a:solidFill>
              </a:rPr>
              <a:t>는 메소드에 필수적으로 넣어야하는 매개변수임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>
            <a:cxnSpLocks/>
            <a:stCxn id="13" idx="1"/>
          </p:cNvCxnSpPr>
          <p:nvPr/>
        </p:nvCxnSpPr>
        <p:spPr>
          <a:xfrm flipH="1">
            <a:off x="2517555" y="2898439"/>
            <a:ext cx="639528" cy="609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1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9497" y="590550"/>
            <a:ext cx="5861970" cy="5596467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인스턴스의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호출 문법</a:t>
            </a:r>
          </a:p>
          <a:p>
            <a:pPr fontAlgn="base"/>
            <a:endParaRPr lang="en-US" altLang="ko-KR" sz="500" dirty="0"/>
          </a:p>
          <a:p>
            <a:pPr fontAlgn="base"/>
            <a:endParaRPr lang="en-US" altLang="ko-KR" sz="500" dirty="0"/>
          </a:p>
          <a:p>
            <a:pPr fontAlgn="base"/>
            <a:endParaRPr lang="en-US" altLang="ko-KR" sz="500" dirty="0"/>
          </a:p>
          <a:p>
            <a:pPr fontAlgn="base"/>
            <a:endParaRPr lang="en-US" altLang="ko-KR" sz="500" dirty="0"/>
          </a:p>
          <a:p>
            <a:pPr marL="0" indent="0" fontAlgn="base">
              <a:buNone/>
            </a:pPr>
            <a:endParaRPr lang="en-US" altLang="ko-KR" sz="500" dirty="0"/>
          </a:p>
          <a:p>
            <a:pPr fontAlgn="base"/>
            <a:r>
              <a:rPr lang="en-US" altLang="ko-KR" dirty="0" err="1"/>
              <a:t>nabi</a:t>
            </a:r>
            <a:r>
              <a:rPr lang="ko-KR" altLang="en-US" dirty="0"/>
              <a:t>라는 </a:t>
            </a:r>
            <a:r>
              <a:rPr lang="ko-KR" altLang="en-US" dirty="0" err="1"/>
              <a:t>인스턴스는</a:t>
            </a:r>
            <a:r>
              <a:rPr lang="ko-KR" altLang="en-US" dirty="0"/>
              <a:t> </a:t>
            </a:r>
            <a:r>
              <a:rPr lang="en-US" altLang="ko-KR" dirty="0"/>
              <a:t>Cat</a:t>
            </a:r>
            <a:r>
              <a:rPr lang="ko-KR" altLang="en-US" dirty="0"/>
              <a:t>이라는 클래스가 가진 </a:t>
            </a:r>
            <a:r>
              <a:rPr lang="en-US" altLang="ko-KR" dirty="0"/>
              <a:t>meow()</a:t>
            </a:r>
            <a:r>
              <a:rPr lang="ko-KR" altLang="en-US" dirty="0"/>
              <a:t>라는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사용할 </a:t>
            </a:r>
            <a:r>
              <a:rPr lang="ko-KR" altLang="en-US"/>
              <a:t>수 있음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3D56400-6739-4A5C-8298-81271BAA4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18525"/>
              </p:ext>
            </p:extLst>
          </p:nvPr>
        </p:nvGraphicFramePr>
        <p:xfrm>
          <a:off x="718631" y="1234250"/>
          <a:ext cx="4393696" cy="474726"/>
        </p:xfrm>
        <a:graphic>
          <a:graphicData uri="http://schemas.openxmlformats.org/drawingml/2006/table">
            <a:tbl>
              <a:tblPr/>
              <a:tblGrid>
                <a:gridCol w="4393696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4718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8F817C-79B7-44CB-8D4F-D2309394ACED}"/>
              </a:ext>
            </a:extLst>
          </p:cNvPr>
          <p:cNvSpPr txBox="1"/>
          <p:nvPr/>
        </p:nvSpPr>
        <p:spPr>
          <a:xfrm>
            <a:off x="965333" y="1302336"/>
            <a:ext cx="392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인스턴스이름</a:t>
            </a:r>
            <a:r>
              <a:rPr lang="en-US" altLang="ko-KR" sz="16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16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메소드</a:t>
            </a:r>
            <a:r>
              <a:rPr lang="en-US" altLang="ko-KR" sz="16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([</a:t>
            </a:r>
            <a:r>
              <a:rPr lang="ko-KR" altLang="en-US" sz="16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인자</a:t>
            </a:r>
            <a:r>
              <a:rPr lang="en-US" altLang="ko-KR" sz="16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4CDE85D9-32D9-4668-AA63-6F36DFD3E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464557"/>
              </p:ext>
            </p:extLst>
          </p:nvPr>
        </p:nvGraphicFramePr>
        <p:xfrm>
          <a:off x="6116212" y="588659"/>
          <a:ext cx="5449330" cy="4325793"/>
        </p:xfrm>
        <a:graphic>
          <a:graphicData uri="http://schemas.openxmlformats.org/drawingml/2006/table">
            <a:tbl>
              <a:tblPr/>
              <a:tblGrid>
                <a:gridCol w="544933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9-3 : Cat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클래스 정의와 여러 개의 객체 생성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217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7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many_cats.py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35523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class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Cat: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meow(self):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야옹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야옹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~~~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'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Cat()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nabi.meow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nero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Cat()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nero.meow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mimi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Cat()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mimi.meow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EBD73EF-285F-4E1B-9C7D-FD745D4B92C7}"/>
              </a:ext>
            </a:extLst>
          </p:cNvPr>
          <p:cNvGrpSpPr/>
          <p:nvPr/>
        </p:nvGrpSpPr>
        <p:grpSpPr>
          <a:xfrm>
            <a:off x="6096000" y="5037667"/>
            <a:ext cx="5449331" cy="1589909"/>
            <a:chOff x="5261708" y="3897465"/>
            <a:chExt cx="6085244" cy="275961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CBEEFEF-340C-4C0F-8DC5-76CFFCF174D8}"/>
                </a:ext>
              </a:extLst>
            </p:cNvPr>
            <p:cNvGrpSpPr/>
            <p:nvPr/>
          </p:nvGrpSpPr>
          <p:grpSpPr>
            <a:xfrm>
              <a:off x="5261708" y="3897465"/>
              <a:ext cx="6085244" cy="2759618"/>
              <a:chOff x="5586056" y="3811001"/>
              <a:chExt cx="6085244" cy="2759618"/>
            </a:xfrm>
          </p:grpSpPr>
          <p:sp>
            <p:nvSpPr>
              <p:cNvPr id="13" name="직사각형 32">
                <a:extLst>
                  <a:ext uri="{FF2B5EF4-FFF2-40B4-BE49-F238E27FC236}">
                    <a16:creationId xmlns:a16="http://schemas.microsoft.com/office/drawing/2014/main" xmlns="" id="{A05BCD45-842B-4EEC-AD9C-8DAF8D4FB18E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모서리가 둥근 직사각형 2">
                <a:extLst>
                  <a:ext uri="{FF2B5EF4-FFF2-40B4-BE49-F238E27FC236}">
                    <a16:creationId xmlns:a16="http://schemas.microsoft.com/office/drawing/2014/main" xmlns="" id="{A2A4EFBE-96D7-4B72-AEF1-9767CEBC7017}"/>
                  </a:ext>
                </a:extLst>
              </p:cNvPr>
              <p:cNvSpPr/>
              <p:nvPr/>
            </p:nvSpPr>
            <p:spPr>
              <a:xfrm>
                <a:off x="5586056" y="3811001"/>
                <a:ext cx="1195891" cy="51729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47F995EC-8B9B-41CF-8937-89180938C548}"/>
                </a:ext>
              </a:extLst>
            </p:cNvPr>
            <p:cNvSpPr/>
            <p:nvPr/>
          </p:nvSpPr>
          <p:spPr>
            <a:xfrm>
              <a:off x="5528690" y="4403575"/>
              <a:ext cx="5551282" cy="1214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B4A76A5-F643-4C96-AC55-E34A0C3CAF59}"/>
              </a:ext>
            </a:extLst>
          </p:cNvPr>
          <p:cNvSpPr txBox="1"/>
          <p:nvPr/>
        </p:nvSpPr>
        <p:spPr>
          <a:xfrm>
            <a:off x="6231467" y="5329254"/>
            <a:ext cx="4894442" cy="1229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  <a:spcAft>
                <a:spcPts val="400"/>
              </a:spcAft>
            </a:pPr>
            <a:r>
              <a:rPr lang="ko-KR" altLang="en-US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야옹 </a:t>
            </a:r>
            <a:r>
              <a:rPr lang="ko-KR" altLang="en-US" sz="1400" kern="0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야옹</a:t>
            </a:r>
            <a:r>
              <a:rPr lang="en-US" altLang="ko-KR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~~~</a:t>
            </a:r>
            <a:endParaRPr lang="ko-KR" altLang="en-US" sz="1400" kern="0" dirty="0">
              <a:solidFill>
                <a:srgbClr val="703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 fontAlgn="base">
              <a:lnSpc>
                <a:spcPct val="160000"/>
              </a:lnSpc>
              <a:spcAft>
                <a:spcPts val="400"/>
              </a:spcAft>
            </a:pPr>
            <a:r>
              <a:rPr lang="ko-KR" altLang="en-US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야옹 </a:t>
            </a:r>
            <a:r>
              <a:rPr lang="ko-KR" altLang="en-US" sz="1400" kern="0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야옹</a:t>
            </a:r>
            <a:r>
              <a:rPr lang="en-US" altLang="ko-KR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~~~</a:t>
            </a:r>
            <a:endParaRPr lang="ko-KR" altLang="en-US" sz="1400" kern="0" dirty="0">
              <a:solidFill>
                <a:srgbClr val="703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 fontAlgn="base">
              <a:lnSpc>
                <a:spcPct val="160000"/>
              </a:lnSpc>
              <a:spcAft>
                <a:spcPts val="400"/>
              </a:spcAft>
            </a:pPr>
            <a:r>
              <a:rPr lang="ko-KR" altLang="en-US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야옹 </a:t>
            </a:r>
            <a:r>
              <a:rPr lang="ko-KR" altLang="en-US" sz="1400" kern="0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야옹</a:t>
            </a:r>
            <a:r>
              <a:rPr lang="en-US" altLang="ko-KR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~~~</a:t>
            </a:r>
            <a:endParaRPr lang="ko-KR" altLang="en-US" sz="1400" kern="0" dirty="0">
              <a:solidFill>
                <a:srgbClr val="703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288828" y="2581614"/>
            <a:ext cx="2779720" cy="726364"/>
            <a:chOff x="8403668" y="1065729"/>
            <a:chExt cx="2779720" cy="726364"/>
          </a:xfrm>
        </p:grpSpPr>
        <p:sp>
          <p:nvSpPr>
            <p:cNvPr id="17" name="TextBox 16"/>
            <p:cNvSpPr txBox="1"/>
            <p:nvPr/>
          </p:nvSpPr>
          <p:spPr>
            <a:xfrm>
              <a:off x="8672073" y="1065729"/>
              <a:ext cx="2511315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nabi </a:t>
              </a:r>
              <a:r>
                <a:rPr lang="ko-KR" altLang="en-US" sz="1600"/>
                <a:t>객체가 </a:t>
              </a:r>
              <a:r>
                <a:rPr lang="en-US" altLang="ko-KR" sz="1600"/>
                <a:t>meow()</a:t>
              </a:r>
              <a:r>
                <a:rPr lang="ko-KR" altLang="en-US" sz="1600"/>
                <a:t>실행</a:t>
              </a:r>
              <a:endParaRPr lang="ko-KR" altLang="en-US" sz="1600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H="1">
              <a:off x="8403668" y="1415322"/>
              <a:ext cx="1474172" cy="3767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7288828" y="3319017"/>
            <a:ext cx="2779720" cy="726364"/>
            <a:chOff x="8403668" y="1065729"/>
            <a:chExt cx="2779720" cy="726364"/>
          </a:xfrm>
        </p:grpSpPr>
        <p:sp>
          <p:nvSpPr>
            <p:cNvPr id="20" name="TextBox 19"/>
            <p:cNvSpPr txBox="1"/>
            <p:nvPr/>
          </p:nvSpPr>
          <p:spPr>
            <a:xfrm>
              <a:off x="8672073" y="1065729"/>
              <a:ext cx="2511315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nero </a:t>
              </a:r>
              <a:r>
                <a:rPr lang="ko-KR" altLang="en-US" sz="1600"/>
                <a:t>객체가 </a:t>
              </a:r>
              <a:r>
                <a:rPr lang="en-US" altLang="ko-KR" sz="1600"/>
                <a:t>meow()</a:t>
              </a:r>
              <a:r>
                <a:rPr lang="ko-KR" altLang="en-US" sz="1600"/>
                <a:t>실행</a:t>
              </a:r>
              <a:endParaRPr lang="ko-KR" altLang="en-US" sz="1600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8403668" y="1415322"/>
              <a:ext cx="1474172" cy="3767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7288828" y="4032307"/>
            <a:ext cx="2779720" cy="726364"/>
            <a:chOff x="8403668" y="1065729"/>
            <a:chExt cx="2779720" cy="726364"/>
          </a:xfrm>
        </p:grpSpPr>
        <p:sp>
          <p:nvSpPr>
            <p:cNvPr id="23" name="TextBox 22"/>
            <p:cNvSpPr txBox="1"/>
            <p:nvPr/>
          </p:nvSpPr>
          <p:spPr>
            <a:xfrm>
              <a:off x="8672073" y="1065729"/>
              <a:ext cx="2511315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mini </a:t>
              </a:r>
              <a:r>
                <a:rPr lang="ko-KR" altLang="en-US" sz="1600"/>
                <a:t>객체가 </a:t>
              </a:r>
              <a:r>
                <a:rPr lang="en-US" altLang="ko-KR" sz="1600"/>
                <a:t>meow()</a:t>
              </a:r>
              <a:r>
                <a:rPr lang="ko-KR" altLang="en-US" sz="1600"/>
                <a:t>실행</a:t>
              </a:r>
              <a:endParaRPr lang="ko-KR" altLang="en-US" sz="1600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H="1">
              <a:off x="8403668" y="1415322"/>
              <a:ext cx="1474172" cy="3767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477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3B77904-968B-4721-B197-B6CACC8B3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" y="2020512"/>
            <a:ext cx="81534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53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6C2B31CC-F587-4978-BD61-94518E5F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955214"/>
              </p:ext>
            </p:extLst>
          </p:nvPr>
        </p:nvGraphicFramePr>
        <p:xfrm>
          <a:off x="337560" y="241988"/>
          <a:ext cx="7427278" cy="6282012"/>
        </p:xfrm>
        <a:graphic>
          <a:graphicData uri="http://schemas.openxmlformats.org/drawingml/2006/table">
            <a:tbl>
              <a:tblPr/>
              <a:tblGrid>
                <a:gridCol w="7427278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9-4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생성자를 가진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Cat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클래스의 정의와 인스턴스 생성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217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7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init_cats.py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35523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class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Cat: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    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생성자 혹은 초기화 메소드라 한다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__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init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__(self, name, color='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흰색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'):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self.name = name            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name</a:t>
                      </a:r>
                      <a:r>
                        <a:rPr lang="ko-KR" altLang="en-US" sz="1400" b="1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이라는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ko-KR" altLang="en-US" sz="1400" b="1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인스턴스 변수를 생성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self.color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color          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en-US" altLang="ko-KR" sz="1400" b="1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color</a:t>
                      </a:r>
                      <a:r>
                        <a:rPr lang="ko-KR" altLang="en-US" sz="1400" b="1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라는 인스턴스 변수를 생성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    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고양이의 정보를 출력하는 메소드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meow(self):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내이름은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{},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색깔은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{},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야옹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야옹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~~'.format(self.name,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self.color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Cat('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나비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검정색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                    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en-US" altLang="ko-KR" sz="1400" kern="0" spc="0" dirty="0" err="1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인스턴스 생성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nero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Cat('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네로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흰색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                      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en-US" altLang="ko-KR" sz="1400" kern="0" spc="0" dirty="0" err="1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nero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인스턴스 생성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mimi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Cat('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미미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갈색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                      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mini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인스턴스 생성</a:t>
                      </a:r>
                      <a:endParaRPr lang="en-US" altLang="ko-KR" sz="1400" kern="0" spc="0" dirty="0">
                        <a:solidFill>
                          <a:srgbClr val="699B37"/>
                        </a:solidFill>
                        <a:effectLst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nabi.meow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nero.meow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mimi.meow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C91FFF7-B314-49D3-B1B4-5CE414738A07}"/>
              </a:ext>
            </a:extLst>
          </p:cNvPr>
          <p:cNvGrpSpPr/>
          <p:nvPr/>
        </p:nvGrpSpPr>
        <p:grpSpPr>
          <a:xfrm>
            <a:off x="8025671" y="4783667"/>
            <a:ext cx="5210251" cy="1629143"/>
            <a:chOff x="5261708" y="3829366"/>
            <a:chExt cx="5818264" cy="282771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108073B6-E659-4D5C-B393-10C1D91528EB}"/>
                </a:ext>
              </a:extLst>
            </p:cNvPr>
            <p:cNvGrpSpPr/>
            <p:nvPr/>
          </p:nvGrpSpPr>
          <p:grpSpPr>
            <a:xfrm>
              <a:off x="5261708" y="3829366"/>
              <a:ext cx="4420196" cy="2827717"/>
              <a:chOff x="5586056" y="3742902"/>
              <a:chExt cx="4420196" cy="2827717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xmlns="" id="{9D233D29-5409-4C4A-8F3C-337B36C11FD1}"/>
                  </a:ext>
                </a:extLst>
              </p:cNvPr>
              <p:cNvSpPr/>
              <p:nvPr/>
            </p:nvSpPr>
            <p:spPr>
              <a:xfrm>
                <a:off x="5586057" y="4336271"/>
                <a:ext cx="4420195" cy="223434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xmlns="" id="{A7F2719F-3868-4985-BE13-A00FD0CA086C}"/>
                  </a:ext>
                </a:extLst>
              </p:cNvPr>
              <p:cNvSpPr/>
              <p:nvPr/>
            </p:nvSpPr>
            <p:spPr>
              <a:xfrm>
                <a:off x="5586056" y="3742902"/>
                <a:ext cx="1141452" cy="585395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05F70E5B-6FF6-4A45-8D91-E5C8DB01F6FA}"/>
                </a:ext>
              </a:extLst>
            </p:cNvPr>
            <p:cNvSpPr/>
            <p:nvPr/>
          </p:nvSpPr>
          <p:spPr>
            <a:xfrm>
              <a:off x="5528690" y="4403575"/>
              <a:ext cx="5551282" cy="1214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DD05DE-EE48-4D90-8612-5729486E094F}"/>
              </a:ext>
            </a:extLst>
          </p:cNvPr>
          <p:cNvSpPr txBox="1"/>
          <p:nvPr/>
        </p:nvSpPr>
        <p:spPr>
          <a:xfrm>
            <a:off x="8163680" y="5131972"/>
            <a:ext cx="4059354" cy="1229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  <a:spcAft>
                <a:spcPts val="400"/>
              </a:spcAft>
            </a:pPr>
            <a:r>
              <a:rPr lang="ko-KR" altLang="en-US" sz="1400" kern="0" dirty="0">
                <a:solidFill>
                  <a:srgbClr val="7030A0"/>
                </a:solidFill>
                <a:ea typeface="D2Coding"/>
              </a:rPr>
              <a:t>내이름은 나비</a:t>
            </a:r>
            <a:r>
              <a:rPr lang="en-US" altLang="ko-KR" sz="1400" kern="0" dirty="0">
                <a:solidFill>
                  <a:srgbClr val="7030A0"/>
                </a:solidFill>
                <a:latin typeface="D2Coding"/>
              </a:rPr>
              <a:t>, </a:t>
            </a:r>
            <a:r>
              <a:rPr lang="ko-KR" altLang="en-US" sz="1400" kern="0" dirty="0">
                <a:solidFill>
                  <a:srgbClr val="7030A0"/>
                </a:solidFill>
                <a:ea typeface="D2Coding"/>
              </a:rPr>
              <a:t>색깔은 검정색</a:t>
            </a:r>
            <a:r>
              <a:rPr lang="en-US" altLang="ko-KR" sz="1400" kern="0" dirty="0">
                <a:solidFill>
                  <a:srgbClr val="7030A0"/>
                </a:solidFill>
                <a:latin typeface="D2Coding"/>
              </a:rPr>
              <a:t>, </a:t>
            </a:r>
            <a:r>
              <a:rPr lang="ko-KR" altLang="en-US" sz="1400" kern="0" dirty="0">
                <a:solidFill>
                  <a:srgbClr val="7030A0"/>
                </a:solidFill>
                <a:ea typeface="D2Coding"/>
              </a:rPr>
              <a:t>야옹 </a:t>
            </a:r>
            <a:r>
              <a:rPr lang="ko-KR" altLang="en-US" sz="1400" kern="0" dirty="0" err="1">
                <a:solidFill>
                  <a:srgbClr val="7030A0"/>
                </a:solidFill>
                <a:ea typeface="D2Coding"/>
              </a:rPr>
              <a:t>야옹</a:t>
            </a:r>
            <a:r>
              <a:rPr lang="en-US" altLang="ko-KR" sz="1400" kern="0" dirty="0">
                <a:solidFill>
                  <a:srgbClr val="7030A0"/>
                </a:solidFill>
                <a:latin typeface="D2Coding"/>
              </a:rPr>
              <a:t>~~</a:t>
            </a:r>
            <a:endParaRPr lang="ko-KR" altLang="en-US" sz="1400" kern="0" dirty="0">
              <a:solidFill>
                <a:srgbClr val="7030A0"/>
              </a:solidFill>
            </a:endParaRPr>
          </a:p>
          <a:p>
            <a:pPr algn="just" fontAlgn="base">
              <a:lnSpc>
                <a:spcPct val="160000"/>
              </a:lnSpc>
              <a:spcAft>
                <a:spcPts val="400"/>
              </a:spcAft>
            </a:pPr>
            <a:r>
              <a:rPr lang="ko-KR" altLang="en-US" sz="1400" kern="0" dirty="0">
                <a:solidFill>
                  <a:srgbClr val="7030A0"/>
                </a:solidFill>
                <a:ea typeface="D2Coding"/>
              </a:rPr>
              <a:t>내이름은 네로</a:t>
            </a:r>
            <a:r>
              <a:rPr lang="en-US" altLang="ko-KR" sz="1400" kern="0" dirty="0">
                <a:solidFill>
                  <a:srgbClr val="7030A0"/>
                </a:solidFill>
                <a:latin typeface="D2Coding"/>
              </a:rPr>
              <a:t>, </a:t>
            </a:r>
            <a:r>
              <a:rPr lang="ko-KR" altLang="en-US" sz="1400" kern="0" dirty="0">
                <a:solidFill>
                  <a:srgbClr val="7030A0"/>
                </a:solidFill>
                <a:ea typeface="D2Coding"/>
              </a:rPr>
              <a:t>색깔은 흰색</a:t>
            </a:r>
            <a:r>
              <a:rPr lang="en-US" altLang="ko-KR" sz="1400" kern="0" dirty="0">
                <a:solidFill>
                  <a:srgbClr val="7030A0"/>
                </a:solidFill>
                <a:latin typeface="D2Coding"/>
              </a:rPr>
              <a:t>, </a:t>
            </a:r>
            <a:r>
              <a:rPr lang="ko-KR" altLang="en-US" sz="1400" kern="0" dirty="0">
                <a:solidFill>
                  <a:srgbClr val="7030A0"/>
                </a:solidFill>
                <a:ea typeface="D2Coding"/>
              </a:rPr>
              <a:t>야옹 </a:t>
            </a:r>
            <a:r>
              <a:rPr lang="ko-KR" altLang="en-US" sz="1400" kern="0" dirty="0" err="1">
                <a:solidFill>
                  <a:srgbClr val="7030A0"/>
                </a:solidFill>
                <a:ea typeface="D2Coding"/>
              </a:rPr>
              <a:t>야옹</a:t>
            </a:r>
            <a:r>
              <a:rPr lang="en-US" altLang="ko-KR" sz="1400" kern="0" dirty="0">
                <a:solidFill>
                  <a:srgbClr val="7030A0"/>
                </a:solidFill>
                <a:latin typeface="D2Coding"/>
              </a:rPr>
              <a:t>~~</a:t>
            </a:r>
            <a:endParaRPr lang="ko-KR" altLang="en-US" sz="1400" kern="0" dirty="0">
              <a:solidFill>
                <a:srgbClr val="7030A0"/>
              </a:solidFill>
            </a:endParaRPr>
          </a:p>
          <a:p>
            <a:pPr algn="just" fontAlgn="base">
              <a:lnSpc>
                <a:spcPct val="160000"/>
              </a:lnSpc>
              <a:spcAft>
                <a:spcPts val="400"/>
              </a:spcAft>
            </a:pPr>
            <a:r>
              <a:rPr lang="ko-KR" altLang="en-US" sz="1400" kern="0" dirty="0">
                <a:solidFill>
                  <a:srgbClr val="7030A0"/>
                </a:solidFill>
                <a:ea typeface="D2Coding"/>
              </a:rPr>
              <a:t>내이름은 미미</a:t>
            </a:r>
            <a:r>
              <a:rPr lang="en-US" altLang="ko-KR" sz="1400" kern="0" dirty="0">
                <a:solidFill>
                  <a:srgbClr val="7030A0"/>
                </a:solidFill>
                <a:latin typeface="D2Coding"/>
              </a:rPr>
              <a:t>, </a:t>
            </a:r>
            <a:r>
              <a:rPr lang="ko-KR" altLang="en-US" sz="1400" kern="0" dirty="0">
                <a:solidFill>
                  <a:srgbClr val="7030A0"/>
                </a:solidFill>
                <a:ea typeface="D2Coding"/>
              </a:rPr>
              <a:t>색깔은 갈색</a:t>
            </a:r>
            <a:r>
              <a:rPr lang="en-US" altLang="ko-KR" sz="1400" kern="0" dirty="0">
                <a:solidFill>
                  <a:srgbClr val="7030A0"/>
                </a:solidFill>
                <a:latin typeface="D2Coding"/>
              </a:rPr>
              <a:t>, </a:t>
            </a:r>
            <a:r>
              <a:rPr lang="ko-KR" altLang="en-US" sz="1400" kern="0" dirty="0">
                <a:solidFill>
                  <a:srgbClr val="7030A0"/>
                </a:solidFill>
                <a:ea typeface="D2Coding"/>
              </a:rPr>
              <a:t>야옹 </a:t>
            </a:r>
            <a:r>
              <a:rPr lang="ko-KR" altLang="en-US" sz="1400" kern="0" dirty="0" err="1">
                <a:solidFill>
                  <a:srgbClr val="7030A0"/>
                </a:solidFill>
                <a:ea typeface="D2Coding"/>
              </a:rPr>
              <a:t>야옹</a:t>
            </a:r>
            <a:r>
              <a:rPr lang="en-US" altLang="ko-KR" sz="1400" kern="0" dirty="0">
                <a:solidFill>
                  <a:srgbClr val="7030A0"/>
                </a:solidFill>
                <a:latin typeface="D2Coding"/>
              </a:rPr>
              <a:t>~~</a:t>
            </a:r>
            <a:endParaRPr lang="ko-KR" altLang="en-US" sz="1400" kern="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525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" name="내용 개체 틀 2"/>
          <p:cNvSpPr>
            <a:spLocks noGrp="1"/>
          </p:cNvSpPr>
          <p:nvPr>
            <p:ph idx="1"/>
          </p:nvPr>
        </p:nvSpPr>
        <p:spPr>
          <a:xfrm>
            <a:off x="633247" y="973113"/>
            <a:ext cx="10386850" cy="5536872"/>
          </a:xfrm>
        </p:spPr>
        <p:txBody>
          <a:bodyPr/>
          <a:lstStyle/>
          <a:p>
            <a:r>
              <a:rPr lang="ko-KR" altLang="en-US" dirty="0"/>
              <a:t>두 번째 매개변수 </a:t>
            </a:r>
            <a:r>
              <a:rPr lang="en-US" altLang="ko-KR" dirty="0"/>
              <a:t>name</a:t>
            </a:r>
            <a:r>
              <a:rPr lang="ko-KR" altLang="en-US" dirty="0"/>
              <a:t>과 세 번째 매개변수 </a:t>
            </a:r>
            <a:r>
              <a:rPr lang="en-US" altLang="ko-KR" dirty="0"/>
              <a:t>color</a:t>
            </a:r>
            <a:r>
              <a:rPr lang="ko-KR" altLang="en-US" dirty="0"/>
              <a:t>는 </a:t>
            </a:r>
            <a:r>
              <a:rPr lang="ko-KR" altLang="en-US" b="1" dirty="0" err="1"/>
              <a:t>인스턴스의</a:t>
            </a:r>
            <a:r>
              <a:rPr lang="ko-KR" altLang="en-US" b="1" dirty="0"/>
              <a:t> 속성</a:t>
            </a:r>
            <a:r>
              <a:rPr lang="ko-KR" altLang="en-US" dirty="0"/>
              <a:t>에 해당하는 이름과 색상을 할당하기 위한 변수</a:t>
            </a:r>
            <a:endParaRPr lang="en-US" altLang="ko-KR" dirty="0"/>
          </a:p>
          <a:p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3" y="1885950"/>
            <a:ext cx="5937090" cy="40617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938BFF5-8668-4B3E-9D90-BED8745E8D51}"/>
              </a:ext>
            </a:extLst>
          </p:cNvPr>
          <p:cNvSpPr txBox="1"/>
          <p:nvPr/>
        </p:nvSpPr>
        <p:spPr>
          <a:xfrm>
            <a:off x="2290195" y="6044170"/>
            <a:ext cx="780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주의 </a:t>
            </a:r>
            <a:r>
              <a:rPr lang="en-US" altLang="ko-KR">
                <a:solidFill>
                  <a:srgbClr val="FF0000"/>
                </a:solidFill>
              </a:rPr>
              <a:t>: self</a:t>
            </a:r>
            <a:r>
              <a:rPr lang="ko-KR" altLang="en-US">
                <a:solidFill>
                  <a:srgbClr val="FF0000"/>
                </a:solidFill>
              </a:rPr>
              <a:t>는 파이썬 예약어가 아닙니다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FF0000"/>
                </a:solidFill>
              </a:rPr>
              <a:t>메소드의 디폴트 매개변수입니다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80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80BA59C-A462-468F-AA8E-C7A43420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75" y="1508446"/>
            <a:ext cx="7162672" cy="470627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0448" y="427145"/>
            <a:ext cx="9835056" cy="5536872"/>
          </a:xfrm>
        </p:spPr>
        <p:txBody>
          <a:bodyPr/>
          <a:lstStyle/>
          <a:p>
            <a:r>
              <a:rPr lang="ko-KR" altLang="en-US" b="1" dirty="0" err="1"/>
              <a:t>인스턴스</a:t>
            </a:r>
            <a:r>
              <a:rPr lang="ko-KR" altLang="en-US" b="1" dirty="0"/>
              <a:t> 변수</a:t>
            </a:r>
            <a:r>
              <a:rPr lang="en-US" altLang="ko-KR" sz="2000" b="1" dirty="0">
                <a:solidFill>
                  <a:schemeClr val="accent5"/>
                </a:solidFill>
              </a:rPr>
              <a:t>instance variable</a:t>
            </a:r>
            <a:r>
              <a:rPr lang="en-US" altLang="ko-KR" b="1" dirty="0"/>
              <a:t>, </a:t>
            </a:r>
            <a:r>
              <a:rPr lang="ko-KR" altLang="en-US" b="1" dirty="0"/>
              <a:t>멤버 변수</a:t>
            </a:r>
            <a:r>
              <a:rPr lang="en-US" altLang="ko-KR" sz="2000" b="1" dirty="0">
                <a:solidFill>
                  <a:schemeClr val="accent5"/>
                </a:solidFill>
              </a:rPr>
              <a:t>member</a:t>
            </a:r>
            <a:r>
              <a:rPr lang="en-US" altLang="ko-KR" b="1" dirty="0"/>
              <a:t> </a:t>
            </a:r>
            <a:r>
              <a:rPr lang="en-US" altLang="ko-KR" sz="2000" b="1" dirty="0">
                <a:solidFill>
                  <a:schemeClr val="accent5"/>
                </a:solidFill>
              </a:rPr>
              <a:t>variable</a:t>
            </a:r>
            <a:r>
              <a:rPr lang="en-US" altLang="ko-KR" b="1" dirty="0"/>
              <a:t>, </a:t>
            </a:r>
            <a:r>
              <a:rPr lang="ko-KR" altLang="en-US" b="1" dirty="0"/>
              <a:t>혹은 필드</a:t>
            </a:r>
            <a:r>
              <a:rPr lang="en-US" altLang="ko-KR" sz="2000" b="1" dirty="0">
                <a:solidFill>
                  <a:schemeClr val="accent5"/>
                </a:solidFill>
              </a:rPr>
              <a:t>field</a:t>
            </a:r>
          </a:p>
          <a:p>
            <a:pPr lvl="1"/>
            <a:r>
              <a:rPr lang="ko-KR" altLang="en-US" dirty="0"/>
              <a:t>각각의 </a:t>
            </a:r>
            <a:r>
              <a:rPr lang="ko-KR" altLang="en-US" dirty="0" err="1"/>
              <a:t>인스턴스들이</a:t>
            </a:r>
            <a:r>
              <a:rPr lang="ko-KR" altLang="en-US" dirty="0"/>
              <a:t> 개별적으로 가지는 속성을 저장하는 변수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411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B9D5B30-7C3F-4DC8-8793-8D6279E21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5" y="1537544"/>
            <a:ext cx="10816830" cy="339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9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9.1 </a:t>
            </a:r>
            <a:r>
              <a:rPr lang="ko-KR" altLang="en-US" dirty="0"/>
              <a:t>객체 지향 프로그래밍과 객체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546423" y="1710268"/>
            <a:ext cx="5243550" cy="4941716"/>
          </a:xfrm>
        </p:spPr>
        <p:txBody>
          <a:bodyPr>
            <a:normAutofit lnSpcReduction="10000"/>
          </a:bodyPr>
          <a:lstStyle/>
          <a:p>
            <a:pPr fontAlgn="base"/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리스트</a:t>
            </a:r>
            <a:r>
              <a:rPr lang="en-US" altLang="ko-KR" sz="2400" baseline="-25000" dirty="0">
                <a:solidFill>
                  <a:schemeClr val="accent5"/>
                </a:solidFill>
              </a:rPr>
              <a:t>list</a:t>
            </a:r>
            <a:r>
              <a:rPr lang="ko-KR" altLang="en-US" dirty="0"/>
              <a:t>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'lion', 'tiger', 'cat', 'dog'</a:t>
            </a:r>
            <a:r>
              <a:rPr lang="ko-KR" altLang="en-US" dirty="0"/>
              <a:t>등의 항목을 원소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속성</a:t>
            </a:r>
            <a:r>
              <a:rPr lang="en-US" altLang="ko-KR" dirty="0"/>
              <a:t>)</a:t>
            </a:r>
            <a:r>
              <a:rPr lang="ko-KR" altLang="en-US" dirty="0"/>
              <a:t>로 가질 수 있음</a:t>
            </a:r>
            <a:r>
              <a:rPr lang="en-US" altLang="ko-KR" dirty="0"/>
              <a:t>.</a:t>
            </a:r>
          </a:p>
          <a:p>
            <a:pPr fontAlgn="base"/>
            <a:endParaRPr lang="en-US" altLang="ko-KR" sz="500" dirty="0"/>
          </a:p>
          <a:p>
            <a:pPr fontAlgn="base"/>
            <a:r>
              <a:rPr lang="ko-KR" altLang="en-US" dirty="0"/>
              <a:t>또한 </a:t>
            </a:r>
            <a:r>
              <a:rPr lang="en-US" altLang="ko-KR" dirty="0"/>
              <a:t>sort(), append(), remove(), reverse(), pop() </a:t>
            </a:r>
            <a:r>
              <a:rPr lang="ko-KR" altLang="en-US" dirty="0"/>
              <a:t>라는 함수</a:t>
            </a:r>
            <a:r>
              <a:rPr lang="en-US" altLang="ko-KR" dirty="0"/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메소드</a:t>
            </a:r>
            <a:r>
              <a:rPr lang="en-US" altLang="ko-KR" dirty="0"/>
              <a:t>)</a:t>
            </a:r>
            <a:r>
              <a:rPr lang="ko-KR" altLang="en-US" dirty="0"/>
              <a:t>를 가지고 있음</a:t>
            </a:r>
            <a:r>
              <a:rPr lang="en-US" altLang="ko-KR" dirty="0">
                <a:solidFill>
                  <a:schemeClr val="accent2"/>
                </a:solidFill>
              </a:rPr>
              <a:t>(. </a:t>
            </a:r>
            <a:r>
              <a:rPr lang="ko-KR" altLang="en-US" dirty="0">
                <a:solidFill>
                  <a:schemeClr val="accent2"/>
                </a:solidFill>
              </a:rPr>
              <a:t>표기로 </a:t>
            </a:r>
            <a:r>
              <a:rPr lang="ko-KR" altLang="en-US" dirty="0" err="1">
                <a:solidFill>
                  <a:schemeClr val="accent2"/>
                </a:solidFill>
              </a:rPr>
              <a:t>메소드</a:t>
            </a:r>
            <a:r>
              <a:rPr lang="ko-KR" altLang="en-US" dirty="0">
                <a:solidFill>
                  <a:schemeClr val="accent2"/>
                </a:solidFill>
              </a:rPr>
              <a:t> 호출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endParaRPr lang="en-US" altLang="ko-KR" sz="500" dirty="0">
              <a:solidFill>
                <a:schemeClr val="accent2"/>
              </a:solidFill>
            </a:endParaRPr>
          </a:p>
          <a:p>
            <a:pPr fontAlgn="base"/>
            <a:r>
              <a:rPr lang="ko-KR" altLang="en-US" dirty="0">
                <a:solidFill>
                  <a:schemeClr val="accent5"/>
                </a:solidFill>
              </a:rPr>
              <a:t>객체</a:t>
            </a:r>
            <a:r>
              <a:rPr lang="en-US" altLang="ko-KR" sz="2000" b="1" dirty="0">
                <a:solidFill>
                  <a:schemeClr val="accent5"/>
                </a:solidFill>
              </a:rPr>
              <a:t>object</a:t>
            </a:r>
            <a:endParaRPr lang="en-US" altLang="ko-KR" sz="500" dirty="0"/>
          </a:p>
          <a:p>
            <a:pPr lvl="1" fontAlgn="base"/>
            <a:r>
              <a:rPr lang="ko-KR" altLang="en-US" dirty="0"/>
              <a:t>컴퓨터 시스템에서 다양한 기능을 수행하도록 </a:t>
            </a:r>
            <a:r>
              <a:rPr lang="ko-KR" altLang="en-US" dirty="0">
                <a:solidFill>
                  <a:srgbClr val="FF0000"/>
                </a:solidFill>
              </a:rPr>
              <a:t>속성</a:t>
            </a:r>
            <a:r>
              <a:rPr lang="ko-KR" altLang="en-US" dirty="0"/>
              <a:t>과 </a:t>
            </a:r>
            <a:r>
              <a:rPr lang="ko-KR" altLang="en-US" dirty="0" err="1">
                <a:solidFill>
                  <a:srgbClr val="FF0000"/>
                </a:solidFill>
              </a:rPr>
              <a:t>메소드</a:t>
            </a:r>
            <a:r>
              <a:rPr lang="ko-KR" altLang="en-US" dirty="0" err="1"/>
              <a:t>를</a:t>
            </a:r>
            <a:r>
              <a:rPr lang="ko-KR" altLang="en-US" dirty="0"/>
              <a:t> 가진 요소를 객체라고 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2CAE122F-6F50-4C0C-8AD2-5E8F72BD6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40400"/>
              </p:ext>
            </p:extLst>
          </p:nvPr>
        </p:nvGraphicFramePr>
        <p:xfrm>
          <a:off x="838200" y="1690688"/>
          <a:ext cx="5209540" cy="4371128"/>
        </p:xfrm>
        <a:graphic>
          <a:graphicData uri="http://schemas.openxmlformats.org/drawingml/2006/table">
            <a:tbl>
              <a:tblPr/>
              <a:tblGrid>
                <a:gridCol w="5209540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animals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객체와 다양한 메소드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animals = ['lion', 'tiger', 'cat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'dog</a:t>
                      </a:r>
                      <a:r>
                        <a:rPr lang="en-US" altLang="ko-KR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 </a:t>
                      </a:r>
                      <a:endParaRPr lang="en-US" sz="1600" kern="0" spc="0" dirty="0">
                        <a:solidFill>
                          <a:sysClr val="windowText" lastClr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6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animals.sort</a:t>
                      </a: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animals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['cat', 'dog', 'lion</a:t>
                      </a:r>
                      <a:r>
                        <a:rPr lang="en-US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'tiger</a:t>
                      </a:r>
                      <a:r>
                        <a:rPr lang="en-US" altLang="ko-KR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 </a:t>
                      </a:r>
                      <a:endParaRPr lang="en-US" sz="1600" kern="0" spc="0" dirty="0">
                        <a:solidFill>
                          <a:srgbClr val="7030A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animals.append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('rabbit</a:t>
                      </a:r>
                      <a:r>
                        <a:rPr lang="en-US" altLang="ko-KR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 </a:t>
                      </a:r>
                      <a:endParaRPr lang="en-US" sz="1600" kern="0" spc="0" dirty="0">
                        <a:solidFill>
                          <a:sysClr val="windowText" lastClr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animals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['cat', 'dog', 'lion', 'tiger</a:t>
                      </a:r>
                      <a:r>
                        <a:rPr lang="en-US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'rabbit</a:t>
                      </a:r>
                      <a:r>
                        <a:rPr lang="en-US" altLang="ko-KR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] </a:t>
                      </a:r>
                      <a:endParaRPr lang="en-US" sz="1600" kern="0" spc="0" dirty="0">
                        <a:solidFill>
                          <a:srgbClr val="7030A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animals.reverse</a:t>
                      </a: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animals</a:t>
                      </a: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['rabbit', 'tiger', 'lion', 'dog', 'cat']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196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262C551-4AEB-42D8-84C5-FFE613EF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56" y="1262432"/>
            <a:ext cx="9861488" cy="475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09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2792" y="1179238"/>
            <a:ext cx="10515600" cy="545431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생성자</a:t>
            </a:r>
            <a:endParaRPr lang="ko-KR" altLang="en-US" dirty="0"/>
          </a:p>
          <a:p>
            <a:pPr lvl="1"/>
            <a:r>
              <a:rPr lang="ko-KR" altLang="en-US" dirty="0"/>
              <a:t>객체를 만들 때 </a:t>
            </a:r>
            <a:r>
              <a:rPr lang="ko-KR" altLang="en-US" dirty="0" err="1"/>
              <a:t>인스턴스</a:t>
            </a:r>
            <a:r>
              <a:rPr lang="ko-KR" altLang="en-US" dirty="0"/>
              <a:t> 내부의 변수가 기본값을 가지도록 하는 역할을 하는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1"/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이라는 이름을 가진다</a:t>
            </a:r>
          </a:p>
          <a:p>
            <a:pPr lvl="1"/>
            <a:r>
              <a:rPr lang="ko-KR" altLang="en-US" dirty="0"/>
              <a:t>객체가 생성될 때 자동으로 실행</a:t>
            </a:r>
          </a:p>
          <a:p>
            <a:r>
              <a:rPr lang="en-US" altLang="ko-KR" dirty="0"/>
              <a:t>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객체가 어떤 이름과 색상정보를 가지는지 알 수 </a:t>
            </a:r>
            <a:r>
              <a:rPr lang="ko-KR" altLang="en-US"/>
              <a:t>있는 메소드</a:t>
            </a:r>
            <a:endParaRPr lang="en-US" altLang="ko-KR" dirty="0"/>
          </a:p>
          <a:p>
            <a:r>
              <a:rPr lang="en-US" altLang="ko-KR" dirty="0"/>
              <a:t>__main__</a:t>
            </a:r>
            <a:r>
              <a:rPr lang="ko-KR" altLang="en-US" dirty="0"/>
              <a:t>은 현재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인터프리터에 의해 수행되는 메인 프로그램을 의미하는데 현재 수행중인 프로그램을 지칭</a:t>
            </a:r>
          </a:p>
          <a:p>
            <a:r>
              <a:rPr lang="en-US" altLang="ko-KR" dirty="0"/>
              <a:t>16</a:t>
            </a:r>
            <a:r>
              <a:rPr lang="ko-KR" altLang="en-US" dirty="0"/>
              <a:t>진수는 이 객체의 아이디</a:t>
            </a:r>
            <a:r>
              <a:rPr lang="en-US" altLang="ko-KR" sz="2000" b="1" dirty="0">
                <a:solidFill>
                  <a:schemeClr val="accent5"/>
                </a:solidFill>
              </a:rPr>
              <a:t>id</a:t>
            </a:r>
            <a:endParaRPr lang="ko-KR" altLang="en-US" sz="2000" b="1" dirty="0">
              <a:solidFill>
                <a:schemeClr val="accent5"/>
              </a:solidFill>
            </a:endParaRP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912869"/>
              </p:ext>
            </p:extLst>
          </p:nvPr>
        </p:nvGraphicFramePr>
        <p:xfrm>
          <a:off x="1401609" y="5540758"/>
          <a:ext cx="8754824" cy="451572"/>
        </p:xfrm>
        <a:graphic>
          <a:graphicData uri="http://schemas.openxmlformats.org/drawingml/2006/table">
            <a:tbl>
              <a:tblPr/>
              <a:tblGrid>
                <a:gridCol w="875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5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&lt;__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main__.Cat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object at 0x0000000004CDD2E8&gt;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135467"/>
            <a:ext cx="10515600" cy="1325563"/>
          </a:xfrm>
        </p:spPr>
        <p:txBody>
          <a:bodyPr/>
          <a:lstStyle/>
          <a:p>
            <a:pPr fontAlgn="base"/>
            <a:r>
              <a:rPr lang="en-US" altLang="ko-KR" dirty="0"/>
              <a:t>9.6 </a:t>
            </a:r>
            <a:r>
              <a:rPr lang="ko-KR" altLang="en-US" dirty="0"/>
              <a:t>문자열화 메소드</a:t>
            </a:r>
          </a:p>
        </p:txBody>
      </p:sp>
    </p:spTree>
    <p:extLst>
      <p:ext uri="{BB962C8B-B14F-4D97-AF65-F5344CB8AC3E}">
        <p14:creationId xmlns:p14="http://schemas.microsoft.com/office/powerpoint/2010/main" val="2691623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220607" y="488263"/>
            <a:ext cx="4619296" cy="6199024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Cat </a:t>
            </a:r>
            <a:r>
              <a:rPr lang="en-US" altLang="ko-KR" dirty="0" err="1"/>
              <a:t>클래스</a:t>
            </a:r>
            <a:r>
              <a:rPr lang="en-US" altLang="ko-KR" dirty="0"/>
              <a:t> </a:t>
            </a:r>
            <a:r>
              <a:rPr lang="en-US" altLang="ko-KR" dirty="0" err="1"/>
              <a:t>내에</a:t>
            </a:r>
            <a:r>
              <a:rPr lang="en-US" altLang="ko-KR" dirty="0"/>
              <a:t> </a:t>
            </a:r>
            <a:r>
              <a:rPr lang="en-US" altLang="ko-KR" dirty="0" err="1"/>
              <a:t>다음과</a:t>
            </a:r>
            <a:r>
              <a:rPr lang="en-US" altLang="ko-KR" dirty="0"/>
              <a:t> </a:t>
            </a:r>
            <a:r>
              <a:rPr lang="en-US" altLang="ko-KR" dirty="0" err="1"/>
              <a:t>같이</a:t>
            </a:r>
            <a:r>
              <a:rPr lang="en-US" altLang="ko-KR" dirty="0"/>
              <a:t> 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en-US" altLang="ko-KR" dirty="0" err="1"/>
              <a:t>메소드를</a:t>
            </a:r>
            <a:r>
              <a:rPr lang="en-US" altLang="ko-KR" dirty="0"/>
              <a:t> </a:t>
            </a:r>
            <a:r>
              <a:rPr lang="en-US" altLang="ko-KR" dirty="0" err="1"/>
              <a:t>추가</a:t>
            </a:r>
            <a:r>
              <a:rPr lang="ko-KR" altLang="en-US" dirty="0"/>
              <a:t>해보기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ko-KR" altLang="en-US" dirty="0"/>
              <a:t>은 어떤 객체의 문자열 표현 방식을 정의하는데 반환 값은 문자열이 됨</a:t>
            </a:r>
          </a:p>
          <a:p>
            <a:pPr fontAlgn="base"/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197D301-14C0-4F54-AC43-C8A622CC3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06732"/>
              </p:ext>
            </p:extLst>
          </p:nvPr>
        </p:nvGraphicFramePr>
        <p:xfrm>
          <a:off x="135676" y="587935"/>
          <a:ext cx="6846253" cy="4305230"/>
        </p:xfrm>
        <a:graphic>
          <a:graphicData uri="http://schemas.openxmlformats.org/drawingml/2006/table">
            <a:tbl>
              <a:tblPr/>
              <a:tblGrid>
                <a:gridCol w="6846253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28495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9-5 : __str__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메소드와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함수에서 적용하기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str_cats.py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class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Cat: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__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init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__(self, name, color):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self.name = name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self.color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color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                                      # Cat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객체의 문자열 표현방식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__str__(self):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return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'Cat(name='+self.name+', color='+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self.color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+')'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nabi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Cat('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나비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검정색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en-US" altLang="ko-KR" sz="1600" kern="0" spc="0" dirty="0" err="1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nabi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인스턴스 생성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nero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Cat('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네로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흰색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en-US" altLang="ko-KR" sz="1600" kern="0" spc="0" dirty="0" err="1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nero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인스턴스 생성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nabi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nero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C5D3D954-9A96-4199-BE48-C8B9F260E135}"/>
              </a:ext>
            </a:extLst>
          </p:cNvPr>
          <p:cNvGrpSpPr/>
          <p:nvPr/>
        </p:nvGrpSpPr>
        <p:grpSpPr>
          <a:xfrm>
            <a:off x="135676" y="5137579"/>
            <a:ext cx="6846252" cy="1025611"/>
            <a:chOff x="5261709" y="3750790"/>
            <a:chExt cx="6085243" cy="290629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FCFF4D41-3EE5-48A7-AACE-B42921CE64B0}"/>
                </a:ext>
              </a:extLst>
            </p:cNvPr>
            <p:cNvGrpSpPr/>
            <p:nvPr/>
          </p:nvGrpSpPr>
          <p:grpSpPr>
            <a:xfrm>
              <a:off x="5261709" y="3750790"/>
              <a:ext cx="6085243" cy="2906293"/>
              <a:chOff x="5586057" y="3664326"/>
              <a:chExt cx="6085243" cy="2906293"/>
            </a:xfrm>
          </p:grpSpPr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xmlns="" id="{2B2D6A17-DA9B-48B5-8023-60580F09E966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모서리가 둥근 직사각형 2">
                <a:extLst>
                  <a:ext uri="{FF2B5EF4-FFF2-40B4-BE49-F238E27FC236}">
                    <a16:creationId xmlns:a16="http://schemas.microsoft.com/office/drawing/2014/main" xmlns="" id="{BFFCE2C7-E144-4DE6-BF6C-3D73C14926AC}"/>
                  </a:ext>
                </a:extLst>
              </p:cNvPr>
              <p:cNvSpPr/>
              <p:nvPr/>
            </p:nvSpPr>
            <p:spPr>
              <a:xfrm>
                <a:off x="5586057" y="3664326"/>
                <a:ext cx="1123704" cy="663969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D5BF5EC5-0801-400A-AFD2-72468039D1AC}"/>
                </a:ext>
              </a:extLst>
            </p:cNvPr>
            <p:cNvSpPr/>
            <p:nvPr/>
          </p:nvSpPr>
          <p:spPr>
            <a:xfrm>
              <a:off x="5528688" y="4656452"/>
              <a:ext cx="5551282" cy="20006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3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Cat(name=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나비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color=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검정색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lang="ko-KR" altLang="en-US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just" fontAlgn="base">
                <a:lnSpc>
                  <a:spcPct val="13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Cat(name=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네로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color=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흰색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2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435" y="974287"/>
            <a:ext cx="10515600" cy="4351338"/>
          </a:xfrm>
        </p:spPr>
        <p:txBody>
          <a:bodyPr/>
          <a:lstStyle/>
          <a:p>
            <a:pPr fontAlgn="base"/>
            <a:r>
              <a:rPr lang="ko-KR" altLang="en-US" dirty="0"/>
              <a:t>위의 코드 아래에 다음과 같이 </a:t>
            </a:r>
            <a:r>
              <a:rPr lang="en-US" altLang="ko-KR" dirty="0"/>
              <a:t>{} </a:t>
            </a:r>
            <a:r>
              <a:rPr lang="ko-KR" altLang="en-US" dirty="0" err="1"/>
              <a:t>플레이스홀더를</a:t>
            </a:r>
            <a:r>
              <a:rPr lang="ko-KR" altLang="en-US" dirty="0"/>
              <a:t> 두고 </a:t>
            </a:r>
            <a:r>
              <a:rPr lang="en-US" altLang="ko-KR" dirty="0"/>
              <a:t>format() </a:t>
            </a:r>
            <a:r>
              <a:rPr lang="ko-KR" altLang="en-US" dirty="0" err="1"/>
              <a:t>메소드로</a:t>
            </a:r>
            <a:r>
              <a:rPr lang="ko-KR" altLang="en-US" dirty="0"/>
              <a:t> 출력을 </a:t>
            </a:r>
            <a:r>
              <a:rPr lang="ko-KR" altLang="en-US" dirty="0" err="1"/>
              <a:t>하게되어도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ko-KR" altLang="en-US" dirty="0" err="1"/>
              <a:t>메소드가</a:t>
            </a:r>
            <a:r>
              <a:rPr lang="ko-KR" altLang="en-US" dirty="0"/>
              <a:t> 수행됨을 알 수 있음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79581"/>
              </p:ext>
            </p:extLst>
          </p:nvPr>
        </p:nvGraphicFramePr>
        <p:xfrm>
          <a:off x="822435" y="2796125"/>
          <a:ext cx="7130976" cy="483102"/>
        </p:xfrm>
        <a:graphic>
          <a:graphicData uri="http://schemas.openxmlformats.org/drawingml/2006/table">
            <a:tbl>
              <a:tblPr/>
              <a:tblGrid>
                <a:gridCol w="71309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31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print('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의 정보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 {}'.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format(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90595"/>
              </p:ext>
            </p:extLst>
          </p:nvPr>
        </p:nvGraphicFramePr>
        <p:xfrm>
          <a:off x="822435" y="3656515"/>
          <a:ext cx="7099444" cy="505582"/>
        </p:xfrm>
        <a:graphic>
          <a:graphicData uri="http://schemas.openxmlformats.org/drawingml/2006/table">
            <a:tbl>
              <a:tblPr/>
              <a:tblGrid>
                <a:gridCol w="7099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55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의 정보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 Cat(name=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나비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, color=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검정색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450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A1D0F7A-5CAE-4D18-AF9A-63F182669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6" y="1555172"/>
            <a:ext cx="7848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66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9.7 </a:t>
            </a:r>
            <a:r>
              <a:rPr lang="ko-KR" altLang="en-US" dirty="0"/>
              <a:t>캡슐화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Cat </a:t>
            </a:r>
            <a:r>
              <a:rPr lang="ko-KR" altLang="en-US" dirty="0"/>
              <a:t>클래스에 나이를 의미하는 </a:t>
            </a:r>
            <a:r>
              <a:rPr lang="en-US" altLang="ko-KR" dirty="0"/>
              <a:t>age</a:t>
            </a:r>
            <a:r>
              <a:rPr lang="ko-KR" altLang="en-US" dirty="0"/>
              <a:t>라는 속성을 부여</a:t>
            </a:r>
          </a:p>
          <a:p>
            <a:pPr lvl="1"/>
            <a:r>
              <a:rPr lang="en-US" altLang="ko-KR" dirty="0" err="1"/>
              <a:t>nabi.age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-5</a:t>
            </a:r>
            <a:r>
              <a:rPr lang="ko-KR" altLang="en-US" dirty="0"/>
              <a:t>를 넣게 된다면 코드상의 문법적인 문제는 없으나 고양이의 나이가 음수가 되는 논리적인 오류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캡슐화</a:t>
            </a:r>
            <a:r>
              <a:rPr lang="en-US" altLang="ko-KR" sz="2000" b="1" dirty="0">
                <a:solidFill>
                  <a:schemeClr val="accent5"/>
                </a:solidFill>
              </a:rPr>
              <a:t>encapsulation</a:t>
            </a:r>
          </a:p>
          <a:p>
            <a:pPr lvl="1"/>
            <a:r>
              <a:rPr lang="ko-KR" altLang="en-US" dirty="0"/>
              <a:t>클래스의 속성을 외부에서 접근할 때 오류를 줄일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132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46275" y="1465783"/>
            <a:ext cx="3988676" cy="4351338"/>
          </a:xfrm>
        </p:spPr>
        <p:txBody>
          <a:bodyPr/>
          <a:lstStyle/>
          <a:p>
            <a:r>
              <a:rPr lang="ko-KR" altLang="en-US" b="1" dirty="0"/>
              <a:t>캡슐화</a:t>
            </a:r>
            <a:r>
              <a:rPr lang="en-US" altLang="ko-KR" sz="2000" b="1" dirty="0">
                <a:solidFill>
                  <a:schemeClr val="accent5"/>
                </a:solidFill>
              </a:rPr>
              <a:t>encapsulation</a:t>
            </a:r>
          </a:p>
          <a:p>
            <a:pPr lvl="1"/>
            <a:r>
              <a:rPr lang="ko-KR" altLang="en-US" dirty="0" err="1"/>
              <a:t>메소드와</a:t>
            </a:r>
            <a:r>
              <a:rPr lang="ko-KR" altLang="en-US" dirty="0"/>
              <a:t> 변수를 외부에서 함부로 조작하는 것을 제한</a:t>
            </a:r>
            <a:endParaRPr lang="en-US" altLang="ko-KR" dirty="0"/>
          </a:p>
          <a:p>
            <a:pPr lvl="1"/>
            <a:r>
              <a:rPr lang="ko-KR" altLang="en-US" dirty="0"/>
              <a:t>데이터를 보호</a:t>
            </a:r>
            <a:endParaRPr lang="en-US" altLang="ko-KR" dirty="0"/>
          </a:p>
          <a:p>
            <a:pPr lvl="1"/>
            <a:r>
              <a:rPr lang="ko-KR" altLang="en-US" dirty="0"/>
              <a:t>우연히 값이 변경되는 것을 방지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1C416356-468D-4DAA-9B85-1D5F95E38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31049"/>
              </p:ext>
            </p:extLst>
          </p:nvPr>
        </p:nvGraphicFramePr>
        <p:xfrm>
          <a:off x="329391" y="648394"/>
          <a:ext cx="7316885" cy="4558658"/>
        </p:xfrm>
        <a:graphic>
          <a:graphicData uri="http://schemas.openxmlformats.org/drawingml/2006/table">
            <a:tbl>
              <a:tblPr/>
              <a:tblGrid>
                <a:gridCol w="731688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29544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9-6 :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nabi.age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직접 값을 할당하기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646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039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cat_age_change.py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37527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class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Cat: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init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__(self, name, age):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self.name = name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age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                                          # Cat 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객체의 문자열 표현방식</a:t>
                      </a:r>
                      <a:endParaRPr lang="ko-KR" altLang="en-US" sz="1400" kern="0" spc="0" dirty="0">
                        <a:solidFill>
                          <a:srgbClr val="008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__str__(self):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'Cat(name='+self.name+', age='+str(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)+')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 = Cat('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나비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', 3)                            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# </a:t>
                      </a:r>
                      <a:r>
                        <a:rPr lang="en-US" altLang="ko-KR" sz="1400" kern="0" spc="0" dirty="0" err="1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인스턴스 생성</a:t>
                      </a:r>
                      <a:endParaRPr lang="ko-KR" altLang="en-US" sz="1400" kern="0" spc="0" dirty="0">
                        <a:solidFill>
                          <a:srgbClr val="008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nabi.age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4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nabi.age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-5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B2B2E78-A020-453B-A2E0-9E6317B191DB}"/>
              </a:ext>
            </a:extLst>
          </p:cNvPr>
          <p:cNvGrpSpPr/>
          <p:nvPr/>
        </p:nvGrpSpPr>
        <p:grpSpPr>
          <a:xfrm>
            <a:off x="329391" y="5511969"/>
            <a:ext cx="7316884" cy="984615"/>
            <a:chOff x="5261708" y="3531511"/>
            <a:chExt cx="6085244" cy="31255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67399BFF-E621-4216-A7F6-4225E54AB346}"/>
                </a:ext>
              </a:extLst>
            </p:cNvPr>
            <p:cNvGrpSpPr/>
            <p:nvPr/>
          </p:nvGrpSpPr>
          <p:grpSpPr>
            <a:xfrm>
              <a:off x="5261708" y="3531511"/>
              <a:ext cx="6085244" cy="3125572"/>
              <a:chOff x="5586056" y="3445047"/>
              <a:chExt cx="6085244" cy="3125572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4CF02E93-0ABA-4D9E-B4F6-0D3E8CBB3E92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C6298243-B928-4795-BFD1-50684135B8C8}"/>
                  </a:ext>
                </a:extLst>
              </p:cNvPr>
              <p:cNvSpPr/>
              <p:nvPr/>
            </p:nvSpPr>
            <p:spPr>
              <a:xfrm>
                <a:off x="5586056" y="3445047"/>
                <a:ext cx="1494813" cy="88324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2D47BE8D-F781-4BF1-939C-5ABE7BF03A55}"/>
                </a:ext>
              </a:extLst>
            </p:cNvPr>
            <p:cNvSpPr/>
            <p:nvPr/>
          </p:nvSpPr>
          <p:spPr>
            <a:xfrm>
              <a:off x="5528689" y="4587212"/>
              <a:ext cx="5551282" cy="20006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3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Cat(name=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나비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, age=3)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</a:endParaRPr>
            </a:p>
            <a:p>
              <a:pPr algn="just" fontAlgn="base">
                <a:lnSpc>
                  <a:spcPct val="13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Cat(name=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나비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, age=-5)</a:t>
              </a:r>
              <a:endParaRPr lang="en-US" altLang="ko-KR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055882" y="4735645"/>
            <a:ext cx="244827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+mj-lt"/>
              </a:defRPr>
            </a:lvl1pPr>
          </a:lstStyle>
          <a:p>
            <a:pPr algn="ctr"/>
            <a:r>
              <a:rPr lang="en-US" altLang="ko-KR"/>
              <a:t>age</a:t>
            </a:r>
            <a:r>
              <a:rPr lang="ko-KR" altLang="en-US"/>
              <a:t>가 음수가 되는</a:t>
            </a:r>
            <a:endParaRPr lang="en-US" altLang="ko-KR"/>
          </a:p>
          <a:p>
            <a:pPr algn="ctr"/>
            <a:r>
              <a:rPr lang="ko-KR" altLang="en-US"/>
              <a:t>비정상적 상황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1"/>
          </p:cNvCxnSpPr>
          <p:nvPr/>
        </p:nvCxnSpPr>
        <p:spPr>
          <a:xfrm flipH="1" flipV="1">
            <a:off x="1468700" y="4831266"/>
            <a:ext cx="587182" cy="165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21445" y="6037242"/>
            <a:ext cx="2448272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+mj-lt"/>
              </a:defRPr>
            </a:lvl1pPr>
          </a:lstStyle>
          <a:p>
            <a:pPr algn="ctr"/>
            <a:r>
              <a:rPr lang="ko-KR" altLang="en-US"/>
              <a:t>문법 오류는 아니지만 값이 보호받지 못한 상태의 논리적 문제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 flipV="1">
            <a:off x="2751513" y="6342611"/>
            <a:ext cx="869932" cy="63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395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0B2FA36-F39D-4DAE-A4B4-C6034D91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438400"/>
            <a:ext cx="79629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93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04841" y="548618"/>
            <a:ext cx="4133193" cy="56629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if </a:t>
            </a:r>
            <a:r>
              <a:rPr lang="ko-KR" altLang="en-US" sz="2400" dirty="0" err="1"/>
              <a:t>조건식을</a:t>
            </a:r>
            <a:r>
              <a:rPr lang="ko-KR" altLang="en-US" sz="2400" dirty="0"/>
              <a:t> 넣어서 </a:t>
            </a:r>
            <a:r>
              <a:rPr lang="en-US" altLang="ko-KR" sz="2400" dirty="0"/>
              <a:t>age </a:t>
            </a:r>
            <a:r>
              <a:rPr lang="ko-KR" altLang="en-US" sz="2400" dirty="0"/>
              <a:t>값이 </a:t>
            </a:r>
            <a:r>
              <a:rPr lang="ko-KR" altLang="en-US" sz="2400" dirty="0" err="1"/>
              <a:t>음수일때는</a:t>
            </a:r>
            <a:r>
              <a:rPr lang="ko-KR" altLang="en-US" sz="2400" dirty="0"/>
              <a:t> 할당이 되지 않도록 해보기</a:t>
            </a:r>
          </a:p>
          <a:p>
            <a:pPr>
              <a:lnSpc>
                <a:spcPct val="100000"/>
              </a:lnSpc>
            </a:pPr>
            <a:r>
              <a:rPr lang="en-US" altLang="ko-KR" sz="2400" dirty="0" err="1"/>
              <a:t>setXXX</a:t>
            </a:r>
            <a:r>
              <a:rPr lang="ko-KR" altLang="en-US" sz="2400" dirty="0"/>
              <a:t>와 같이 시작하는 </a:t>
            </a:r>
            <a:r>
              <a:rPr lang="ko-KR" altLang="en-US" sz="2400" dirty="0" err="1"/>
              <a:t>메소드를</a:t>
            </a:r>
            <a:r>
              <a:rPr lang="ko-KR" altLang="en-US" sz="2400" dirty="0"/>
              <a:t> 세터</a:t>
            </a:r>
            <a:r>
              <a:rPr lang="en-US" altLang="ko-KR" sz="1800" b="1" dirty="0">
                <a:solidFill>
                  <a:schemeClr val="accent5"/>
                </a:solidFill>
              </a:rPr>
              <a:t>setter</a:t>
            </a:r>
            <a:r>
              <a:rPr lang="ko-KR" altLang="en-US" sz="2400" dirty="0"/>
              <a:t>라고 함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반대로 </a:t>
            </a:r>
            <a:r>
              <a:rPr lang="en-US" altLang="ko-KR" sz="2400" dirty="0" err="1"/>
              <a:t>getXXX</a:t>
            </a:r>
            <a:r>
              <a:rPr lang="ko-KR" altLang="en-US" sz="2400" dirty="0"/>
              <a:t>와 같이 시작하는 </a:t>
            </a:r>
            <a:r>
              <a:rPr lang="ko-KR" altLang="en-US" sz="2400" dirty="0" err="1"/>
              <a:t>게터</a:t>
            </a:r>
            <a:r>
              <a:rPr lang="en-US" altLang="ko-KR" sz="1800" b="1" dirty="0">
                <a:solidFill>
                  <a:schemeClr val="accent5"/>
                </a:solidFill>
              </a:rPr>
              <a:t>getter</a:t>
            </a:r>
            <a:r>
              <a:rPr lang="ko-KR" altLang="en-US" sz="2400" dirty="0"/>
              <a:t>를 통해서 멤버 값을 읽어오는 것도 가능</a:t>
            </a:r>
          </a:p>
          <a:p>
            <a:pPr>
              <a:lnSpc>
                <a:spcPct val="100000"/>
              </a:lnSpc>
            </a:pPr>
            <a:endParaRPr lang="ko-KR" altLang="en-US" sz="2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798B4CB3-4621-4978-B834-29FABFC11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034668"/>
              </p:ext>
            </p:extLst>
          </p:nvPr>
        </p:nvGraphicFramePr>
        <p:xfrm>
          <a:off x="156396" y="221828"/>
          <a:ext cx="7048446" cy="5661019"/>
        </p:xfrm>
        <a:graphic>
          <a:graphicData uri="http://schemas.openxmlformats.org/drawingml/2006/table">
            <a:tbl>
              <a:tblPr/>
              <a:tblGrid>
                <a:gridCol w="7048446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28495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9-7 :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set_age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메소드를 통해서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age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값을 할당하기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cat_age_with_setter_getter.py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class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Cat: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init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__(self, name, age):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self.__name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name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self.__age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age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    # Cat 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객체의 문자열 표현방식</a:t>
                      </a:r>
                      <a:endParaRPr lang="ko-KR" altLang="en-US" sz="1400" kern="0" spc="0" dirty="0">
                        <a:solidFill>
                          <a:srgbClr val="008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__str__(self):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'Cat(name='+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self.__name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+', age='+str(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self.__age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)+')'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# </a:t>
                      </a:r>
                      <a:r>
                        <a:rPr lang="en-US" altLang="ko-KR" sz="1400" kern="0" spc="0" dirty="0" err="1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self.__age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를 외부에서 자유롭게 접근하는 것을 제한하고 음수가 되지 않도록 함</a:t>
                      </a:r>
                      <a:endParaRPr lang="ko-KR" altLang="en-US" sz="1400" kern="0" spc="0" dirty="0">
                        <a:solidFill>
                          <a:srgbClr val="008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set_age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(self, age):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if age &gt; 0: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self.__age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age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get_age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(self):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self.__age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 = Cat('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나비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', 3)  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# </a:t>
                      </a:r>
                      <a:r>
                        <a:rPr lang="en-US" altLang="ko-KR" sz="1400" kern="0" spc="0" dirty="0" err="1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인스턴스 생성</a:t>
                      </a:r>
                      <a:endParaRPr lang="ko-KR" altLang="en-US" sz="1400" kern="0" spc="0" dirty="0">
                        <a:solidFill>
                          <a:srgbClr val="008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nabi.set_age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(4)     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# </a:t>
                      </a:r>
                      <a:r>
                        <a:rPr lang="en-US" altLang="ko-KR" sz="1400" kern="0" spc="0" dirty="0" err="1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set_age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() 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메소드를 통해서 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age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에 접근</a:t>
                      </a:r>
                      <a:endParaRPr lang="ko-KR" altLang="en-US" sz="1400" kern="0" spc="0" dirty="0">
                        <a:solidFill>
                          <a:srgbClr val="008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nabi.set_age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(-5)    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# </a:t>
                      </a:r>
                      <a:r>
                        <a:rPr lang="en-US" altLang="ko-KR" sz="1400" kern="0" spc="0" dirty="0" err="1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set_age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() 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메소드를 통해서 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age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가 음수가 되지 않도록 함</a:t>
                      </a:r>
                      <a:endParaRPr lang="ko-KR" altLang="en-US" sz="1400" kern="0" spc="0" dirty="0">
                        <a:solidFill>
                          <a:srgbClr val="008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60493A1-513D-42C3-BAFB-6F64AA62E87C}"/>
              </a:ext>
            </a:extLst>
          </p:cNvPr>
          <p:cNvGrpSpPr/>
          <p:nvPr/>
        </p:nvGrpSpPr>
        <p:grpSpPr>
          <a:xfrm>
            <a:off x="7204840" y="5402853"/>
            <a:ext cx="2886062" cy="959988"/>
            <a:chOff x="7942023" y="973728"/>
            <a:chExt cx="2491669" cy="34263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20BF65BC-88F7-4B4F-852D-72F865D67CFE}"/>
                </a:ext>
              </a:extLst>
            </p:cNvPr>
            <p:cNvGrpSpPr/>
            <p:nvPr/>
          </p:nvGrpSpPr>
          <p:grpSpPr>
            <a:xfrm>
              <a:off x="7942023" y="973728"/>
              <a:ext cx="2491669" cy="3426393"/>
              <a:chOff x="8266371" y="887264"/>
              <a:chExt cx="2491669" cy="3426393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19AC48E7-4A94-4E67-9CE1-7A08B4C569AB}"/>
                  </a:ext>
                </a:extLst>
              </p:cNvPr>
              <p:cNvSpPr/>
              <p:nvPr/>
            </p:nvSpPr>
            <p:spPr>
              <a:xfrm>
                <a:off x="8266371" y="2079310"/>
                <a:ext cx="2491669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F2991715-DA77-40F2-BE6A-804331E578C1}"/>
                  </a:ext>
                </a:extLst>
              </p:cNvPr>
              <p:cNvSpPr/>
              <p:nvPr/>
            </p:nvSpPr>
            <p:spPr>
              <a:xfrm>
                <a:off x="8266372" y="887264"/>
                <a:ext cx="1205909" cy="121579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E4AE08D8-1E6C-48AF-8E48-FE0EA5ECEC34}"/>
                </a:ext>
              </a:extLst>
            </p:cNvPr>
            <p:cNvSpPr/>
            <p:nvPr/>
          </p:nvSpPr>
          <p:spPr>
            <a:xfrm>
              <a:off x="8047732" y="2189524"/>
              <a:ext cx="1885520" cy="2175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Cat(name=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나비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, age=3)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</a:endParaRPr>
            </a:p>
            <a:p>
              <a:pPr algn="just" fontAlgn="base">
                <a:lnSpc>
                  <a:spcPct val="12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Cat(name=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나비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, age=4)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144123" y="4828573"/>
            <a:ext cx="244827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+mj-lt"/>
              </a:defRPr>
            </a:lvl1pPr>
          </a:lstStyle>
          <a:p>
            <a:pPr algn="ctr"/>
            <a:r>
              <a:rPr lang="ko-KR" altLang="en-US"/>
              <a:t>나이가 음수가 되는 비논리적 상황을 해결하는 방법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382198" y="5351793"/>
            <a:ext cx="986061" cy="859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980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6798" y="958304"/>
            <a:ext cx="10515600" cy="4351338"/>
          </a:xfrm>
        </p:spPr>
        <p:txBody>
          <a:bodyPr/>
          <a:lstStyle/>
          <a:p>
            <a:r>
              <a:rPr lang="ko-KR" altLang="en-US" dirty="0"/>
              <a:t>캡슐화를 통해 보다 안전하게 멤버 내부의 변수를 보호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86798" y="2079829"/>
            <a:ext cx="5555735" cy="3096344"/>
            <a:chOff x="1907704" y="1412776"/>
            <a:chExt cx="5555735" cy="3096344"/>
          </a:xfrm>
        </p:grpSpPr>
        <p:sp>
          <p:nvSpPr>
            <p:cNvPr id="5" name="직사각형 4"/>
            <p:cNvSpPr/>
            <p:nvPr/>
          </p:nvSpPr>
          <p:spPr>
            <a:xfrm>
              <a:off x="2279334" y="3593196"/>
              <a:ext cx="2364674" cy="83509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9000"/>
              </a:schemeClr>
            </a:solidFill>
          </p:spPr>
          <p:txBody>
            <a:bodyPr wrap="square">
              <a:spAutoFit/>
            </a:bodyPr>
            <a:lstStyle/>
            <a:p>
              <a:pPr fontAlgn="base"/>
              <a:endParaRPr lang="ko-KR" altLang="en-US" sz="1400" dirty="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99792" y="2698565"/>
              <a:ext cx="1080120" cy="61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9000"/>
              </a:schemeClr>
            </a:solidFill>
          </p:spPr>
          <p:txBody>
            <a:bodyPr wrap="square">
              <a:spAutoFit/>
            </a:bodyPr>
            <a:lstStyle/>
            <a:p>
              <a:pPr fontAlgn="base"/>
              <a:endParaRPr lang="ko-KR" altLang="en-US" sz="1400" dirty="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07704" y="2003819"/>
              <a:ext cx="5184576" cy="2505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class Cat:</a:t>
              </a:r>
              <a:endParaRPr lang="en-US" altLang="ko-KR" sz="1400" b="1" kern="0" dirty="0">
                <a:solidFill>
                  <a:srgbClr val="000000"/>
                </a:solidFill>
              </a:endParaRP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 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def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__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init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__(self, name, age):</a:t>
              </a:r>
              <a:endParaRPr lang="en-US" altLang="ko-KR" sz="1400" b="1" kern="0" dirty="0">
                <a:solidFill>
                  <a:srgbClr val="000000"/>
                </a:solidFill>
              </a:endParaRP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     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self.__name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= name</a:t>
              </a: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     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self.__age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= age</a:t>
              </a:r>
              <a:endParaRPr lang="en-US" altLang="ko-KR" sz="1400" b="1" kern="0" dirty="0">
                <a:solidFill>
                  <a:srgbClr val="699B37"/>
                </a:solidFill>
                <a:ea typeface="D2Coding" panose="020B0609020101020101" pitchFamily="49" charset="-127"/>
              </a:endParaRP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ea typeface="D2Coding" panose="020B0609020101020101" pitchFamily="49" charset="-127"/>
                </a:rPr>
                <a:t>       …</a:t>
              </a: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 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def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set_age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(self, age): </a:t>
              </a: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     if age &gt; 0:</a:t>
              </a: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         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self.__age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= age </a:t>
              </a:r>
              <a:endParaRPr lang="ko-KR" altLang="en-US" sz="1400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77852" y="1412776"/>
              <a:ext cx="3079008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atin typeface="+mj-lt"/>
                </a:defRPr>
              </a:lvl1pPr>
            </a:lstStyle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Cat </a:t>
              </a:r>
              <a:r>
                <a:rPr lang="ko-KR" altLang="en-US" dirty="0">
                  <a:solidFill>
                    <a:srgbClr val="FF0000"/>
                  </a:solidFill>
                </a:rPr>
                <a:t>클래스의 속성 </a:t>
              </a:r>
              <a:r>
                <a:rPr lang="en-US" altLang="ko-KR" dirty="0">
                  <a:solidFill>
                    <a:srgbClr val="FF0000"/>
                  </a:solidFill>
                </a:rPr>
                <a:t>:</a:t>
              </a:r>
            </a:p>
            <a:p>
              <a:pPr algn="ctr"/>
              <a:r>
                <a:rPr lang="ko-KR" altLang="en-US" dirty="0">
                  <a:solidFill>
                    <a:srgbClr val="FF0000"/>
                  </a:solidFill>
                </a:rPr>
                <a:t>외부에 공개하고 싶지 않은 속성</a:t>
              </a:r>
              <a:endParaRPr lang="en-US" altLang="ko-KR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15167" y="3628103"/>
              <a:ext cx="2448272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atin typeface="+mj-lt"/>
                </a:defRPr>
              </a:lvl1pPr>
            </a:lstStyle>
            <a:p>
              <a:pPr algn="ctr"/>
              <a:r>
                <a:rPr lang="ko-KR" altLang="en-US" dirty="0">
                  <a:solidFill>
                    <a:srgbClr val="FF0000"/>
                  </a:solidFill>
                </a:rPr>
                <a:t>세터 </a:t>
              </a:r>
              <a:r>
                <a:rPr lang="en-US" altLang="ko-KR" dirty="0">
                  <a:solidFill>
                    <a:srgbClr val="FF0000"/>
                  </a:solidFill>
                </a:rPr>
                <a:t>: </a:t>
              </a:r>
              <a:r>
                <a:rPr lang="en-US" altLang="ko-KR" dirty="0" err="1">
                  <a:solidFill>
                    <a:srgbClr val="FF0000"/>
                  </a:solidFill>
                </a:rPr>
                <a:t>set_age</a:t>
              </a:r>
              <a:r>
                <a:rPr lang="en-US" altLang="ko-KR" dirty="0">
                  <a:solidFill>
                    <a:srgbClr val="FF0000"/>
                  </a:solidFill>
                </a:rPr>
                <a:t>() </a:t>
              </a:r>
              <a:r>
                <a:rPr lang="ko-KR" altLang="en-US" dirty="0">
                  <a:solidFill>
                    <a:srgbClr val="FF0000"/>
                  </a:solidFill>
                </a:rPr>
                <a:t>라는 </a:t>
              </a:r>
              <a:r>
                <a:rPr lang="ko-KR" altLang="en-US" dirty="0" err="1">
                  <a:solidFill>
                    <a:srgbClr val="FF0000"/>
                  </a:solidFill>
                </a:rPr>
                <a:t>메소드를</a:t>
              </a:r>
              <a:r>
                <a:rPr lang="ko-KR" altLang="en-US" dirty="0">
                  <a:solidFill>
                    <a:srgbClr val="FF0000"/>
                  </a:solidFill>
                </a:rPr>
                <a:t> 통해서 속성에 접근</a:t>
              </a:r>
            </a:p>
          </p:txBody>
        </p:sp>
        <p:cxnSp>
          <p:nvCxnSpPr>
            <p:cNvPr id="10" name="직선 화살표 연결선 9"/>
            <p:cNvCxnSpPr>
              <a:stCxn id="8" idx="2"/>
            </p:cNvCxnSpPr>
            <p:nvPr/>
          </p:nvCxnSpPr>
          <p:spPr>
            <a:xfrm flipH="1">
              <a:off x="3203848" y="1935996"/>
              <a:ext cx="813508" cy="8516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9" idx="1"/>
            </p:cNvCxnSpPr>
            <p:nvPr/>
          </p:nvCxnSpPr>
          <p:spPr>
            <a:xfrm flipH="1" flipV="1">
              <a:off x="4427984" y="3723723"/>
              <a:ext cx="587183" cy="1659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00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69335"/>
            <a:ext cx="10515600" cy="4351338"/>
          </a:xfrm>
        </p:spPr>
        <p:txBody>
          <a:bodyPr/>
          <a:lstStyle/>
          <a:p>
            <a:r>
              <a:rPr lang="ko-KR" altLang="en-US" dirty="0"/>
              <a:t>편리한 </a:t>
            </a:r>
            <a:r>
              <a:rPr lang="ko-KR" altLang="en-US" dirty="0" err="1"/>
              <a:t>메소드를</a:t>
            </a:r>
            <a:r>
              <a:rPr lang="ko-KR" altLang="en-US" dirty="0"/>
              <a:t> 쉽게 이용할 수 있는 것이 </a:t>
            </a:r>
            <a:r>
              <a:rPr lang="ko-KR" altLang="en-US" dirty="0">
                <a:solidFill>
                  <a:schemeClr val="accent5"/>
                </a:solidFill>
              </a:rPr>
              <a:t>객체 지향 프로그래밍</a:t>
            </a:r>
            <a:r>
              <a:rPr lang="en-US" altLang="ko-KR" sz="2000" b="1" dirty="0">
                <a:solidFill>
                  <a:schemeClr val="accent5"/>
                </a:solidFill>
              </a:rPr>
              <a:t>objected oriented programming</a:t>
            </a:r>
            <a:r>
              <a:rPr lang="ko-KR" altLang="en-US" dirty="0"/>
              <a:t>의 큰 장점</a:t>
            </a:r>
          </a:p>
          <a:p>
            <a:r>
              <a:rPr lang="ko-KR" altLang="en-US" dirty="0"/>
              <a:t>또한 </a:t>
            </a:r>
            <a:r>
              <a:rPr lang="ko-KR" altLang="en-US" b="1" dirty="0">
                <a:solidFill>
                  <a:schemeClr val="accent5"/>
                </a:solidFill>
              </a:rPr>
              <a:t>문자열</a:t>
            </a:r>
            <a:r>
              <a:rPr lang="en-US" altLang="ko-KR" sz="2000" b="1" dirty="0" err="1">
                <a:solidFill>
                  <a:schemeClr val="accent5"/>
                </a:solidFill>
              </a:rPr>
              <a:t>str</a:t>
            </a:r>
            <a:r>
              <a:rPr lang="ko-KR" altLang="en-US" dirty="0"/>
              <a:t>이라는 클래스 자료형에는 문자와 관련된 다양한 처리기능이 미리 잘 정의되어 있기 때문에 객체 지향 프로그래밍에서 이렇게 많은 메소드를 사용할 수 있음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38A8A03-D3B2-4AF7-98BE-821867AFA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70993"/>
              </p:ext>
            </p:extLst>
          </p:nvPr>
        </p:nvGraphicFramePr>
        <p:xfrm>
          <a:off x="838200" y="3129992"/>
          <a:ext cx="7444740" cy="3200696"/>
        </p:xfrm>
        <a:graphic>
          <a:graphicData uri="http://schemas.openxmlformats.org/drawingml/2006/table">
            <a:tbl>
              <a:tblPr/>
              <a:tblGrid>
                <a:gridCol w="7444740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객체의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pop()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메소드와 스트링 객체의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upper()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 = </a:t>
                      </a:r>
                      <a:r>
                        <a:rPr lang="en-US" sz="16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animals.pop</a:t>
                      </a: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'cat’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6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s.upper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문자열을 대문자로 치환하여 반환</a:t>
                      </a:r>
                      <a:endParaRPr lang="en-US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'CAT’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6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s.find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('a</a:t>
                      </a:r>
                      <a:r>
                        <a:rPr lang="en-US" altLang="ko-KR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문자열내의 특정 문자를 찾아서 인덱스를 반환</a:t>
                      </a:r>
                      <a:endParaRPr lang="en-US" altLang="ko-KR" sz="1600" kern="0" spc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</a:t>
                      </a:r>
                      <a:endParaRPr lang="en-US" sz="1600" kern="0" spc="0" dirty="0">
                        <a:solidFill>
                          <a:srgbClr val="7030A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466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7841" y="3335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9.8 </a:t>
            </a:r>
            <a:r>
              <a:rPr lang="ko-KR" altLang="en-US" sz="4000" dirty="0"/>
              <a:t>객체의 </a:t>
            </a:r>
            <a:r>
              <a:rPr lang="ko-KR" altLang="en-US" sz="4000" dirty="0" err="1"/>
              <a:t>아이덴티티</a:t>
            </a:r>
            <a:r>
              <a:rPr lang="ko-KR" altLang="en-US" sz="4000" dirty="0"/>
              <a:t> 연산</a:t>
            </a:r>
            <a:r>
              <a:rPr lang="en-US" altLang="ko-KR" sz="2000" b="1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identity operator</a:t>
            </a:r>
            <a:r>
              <a:rPr lang="ko-KR" altLang="en-US" sz="2000" b="1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4000" dirty="0"/>
              <a:t>: is, is not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7028" y="1589142"/>
            <a:ext cx="10515600" cy="4351338"/>
          </a:xfrm>
        </p:spPr>
        <p:txBody>
          <a:bodyPr/>
          <a:lstStyle/>
          <a:p>
            <a:r>
              <a:rPr lang="en-US" altLang="ko-KR" dirty="0"/>
              <a:t>is </a:t>
            </a:r>
            <a:r>
              <a:rPr lang="ko-KR" altLang="en-US" dirty="0"/>
              <a:t>연산자는 두 </a:t>
            </a:r>
            <a:r>
              <a:rPr lang="ko-KR" altLang="en-US" dirty="0" err="1"/>
              <a:t>인스턴스가</a:t>
            </a:r>
            <a:r>
              <a:rPr lang="ko-KR" altLang="en-US" dirty="0"/>
              <a:t> 같으면 </a:t>
            </a:r>
            <a:r>
              <a:rPr lang="en-US" altLang="ko-KR" dirty="0"/>
              <a:t>True</a:t>
            </a:r>
            <a:r>
              <a:rPr lang="ko-KR" altLang="en-US" dirty="0"/>
              <a:t>를 반환하며</a:t>
            </a:r>
            <a:r>
              <a:rPr lang="en-US" altLang="ko-KR" dirty="0"/>
              <a:t>, </a:t>
            </a:r>
            <a:r>
              <a:rPr lang="ko-KR" altLang="en-US" dirty="0"/>
              <a:t>그렇지 않으면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r>
              <a:rPr lang="en-US" altLang="ko-KR" dirty="0"/>
              <a:t>. is not</a:t>
            </a:r>
            <a:r>
              <a:rPr lang="ko-KR" altLang="en-US" dirty="0"/>
              <a:t>은 반대 역할을 함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55FF40F5-53EA-49CC-9553-B3025D459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49751"/>
              </p:ext>
            </p:extLst>
          </p:nvPr>
        </p:nvGraphicFramePr>
        <p:xfrm>
          <a:off x="917028" y="2518971"/>
          <a:ext cx="7063740" cy="3164707"/>
        </p:xfrm>
        <a:graphic>
          <a:graphicData uri="http://schemas.openxmlformats.org/drawingml/2006/table">
            <a:tbl>
              <a:tblPr/>
              <a:tblGrid>
                <a:gridCol w="706374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28495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9-8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객체의 아이덴티티 연산자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is, is not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is_test.py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[10, 20, 30]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리스트 객체를 참조하는 </a:t>
                      </a:r>
                      <a:r>
                        <a:rPr lang="en-US" altLang="ko-KR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[10, 20, 30]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리스트 객체를 참조하는 </a:t>
                      </a:r>
                      <a:r>
                        <a:rPr lang="en-US" altLang="ko-KR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list_b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/>
                        <a:ea typeface="D2Coding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두 리스트 객체가 </a:t>
                      </a:r>
                      <a:r>
                        <a:rPr lang="ko-KR" altLang="en-US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같은지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 검사함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print('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is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’)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else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print('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is not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')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E90A3A4C-FC46-4AB5-8635-88C62838349B}"/>
              </a:ext>
            </a:extLst>
          </p:cNvPr>
          <p:cNvGrpSpPr/>
          <p:nvPr/>
        </p:nvGrpSpPr>
        <p:grpSpPr>
          <a:xfrm>
            <a:off x="917027" y="5769035"/>
            <a:ext cx="8015665" cy="881416"/>
            <a:chOff x="5261708" y="3032135"/>
            <a:chExt cx="6085244" cy="362494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B5C4FDFC-0105-4F3C-83F0-05A2BE28352B}"/>
                </a:ext>
              </a:extLst>
            </p:cNvPr>
            <p:cNvGrpSpPr/>
            <p:nvPr/>
          </p:nvGrpSpPr>
          <p:grpSpPr>
            <a:xfrm>
              <a:off x="5261708" y="3032135"/>
              <a:ext cx="6085244" cy="3624948"/>
              <a:chOff x="5586056" y="2945671"/>
              <a:chExt cx="6085244" cy="3624948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xmlns="" id="{E0CD4AF5-A698-433C-B878-185A0B4E90BB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xmlns="" id="{8068ABE6-8611-4B71-883A-8C054702FEF7}"/>
                  </a:ext>
                </a:extLst>
              </p:cNvPr>
              <p:cNvSpPr/>
              <p:nvPr/>
            </p:nvSpPr>
            <p:spPr>
              <a:xfrm>
                <a:off x="5586056" y="2945671"/>
                <a:ext cx="964235" cy="138262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E5E47CCC-FD2C-49D1-9429-AB536835C149}"/>
                </a:ext>
              </a:extLst>
            </p:cNvPr>
            <p:cNvSpPr/>
            <p:nvPr/>
          </p:nvSpPr>
          <p:spPr>
            <a:xfrm>
              <a:off x="5528690" y="4617920"/>
              <a:ext cx="5551282" cy="1265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 err="1">
                  <a:solidFill>
                    <a:srgbClr val="7030A0"/>
                  </a:solidFill>
                  <a:latin typeface="D2Coding"/>
                  <a:ea typeface="D2Coding"/>
                </a:rPr>
                <a:t>list_a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 is not </a:t>
              </a:r>
              <a:r>
                <a:rPr lang="en-US" altLang="ko-KR" sz="1400" kern="0" dirty="0" err="1">
                  <a:solidFill>
                    <a:srgbClr val="7030A0"/>
                  </a:solidFill>
                  <a:latin typeface="D2Coding"/>
                  <a:ea typeface="D2Coding"/>
                </a:rPr>
                <a:t>list_b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716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9758" y="787680"/>
            <a:ext cx="10515600" cy="4351338"/>
          </a:xfrm>
        </p:spPr>
        <p:txBody>
          <a:bodyPr/>
          <a:lstStyle/>
          <a:p>
            <a:r>
              <a:rPr lang="en-US" altLang="ko-KR" dirty="0"/>
              <a:t>id(</a:t>
            </a:r>
            <a:r>
              <a:rPr lang="en-US" altLang="ko-KR" dirty="0" err="1"/>
              <a:t>list_a</a:t>
            </a:r>
            <a:r>
              <a:rPr lang="en-US" altLang="ko-KR" dirty="0"/>
              <a:t>), id(</a:t>
            </a:r>
            <a:r>
              <a:rPr lang="en-US" altLang="ko-KR" dirty="0" err="1"/>
              <a:t>list_b</a:t>
            </a:r>
            <a:r>
              <a:rPr lang="en-US" altLang="ko-KR" dirty="0"/>
              <a:t>)</a:t>
            </a:r>
            <a:r>
              <a:rPr lang="ko-KR" altLang="en-US" dirty="0"/>
              <a:t>를 출력하는 방법으로 결과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출력 결과 </a:t>
            </a:r>
            <a:r>
              <a:rPr lang="en-US" altLang="ko-KR" dirty="0" err="1"/>
              <a:t>list_a</a:t>
            </a:r>
            <a:r>
              <a:rPr lang="ko-KR" altLang="en-US" dirty="0"/>
              <a:t>와 </a:t>
            </a:r>
            <a:r>
              <a:rPr lang="en-US" altLang="ko-KR" dirty="0" err="1"/>
              <a:t>list_b</a:t>
            </a:r>
            <a:r>
              <a:rPr lang="ko-KR" altLang="en-US" dirty="0"/>
              <a:t>는 각기 다른 아이디 값을 가짐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78341"/>
              </p:ext>
            </p:extLst>
          </p:nvPr>
        </p:nvGraphicFramePr>
        <p:xfrm>
          <a:off x="899692" y="1444183"/>
          <a:ext cx="7572410" cy="425768"/>
        </p:xfrm>
        <a:graphic>
          <a:graphicData uri="http://schemas.openxmlformats.org/drawingml/2006/table">
            <a:tbl>
              <a:tblPr/>
              <a:tblGrid>
                <a:gridCol w="75724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print('id(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 =',id(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),', id(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 = ',id(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79796"/>
              </p:ext>
            </p:extLst>
          </p:nvPr>
        </p:nvGraphicFramePr>
        <p:xfrm>
          <a:off x="899692" y="2106335"/>
          <a:ext cx="7572410" cy="425768"/>
        </p:xfrm>
        <a:graphic>
          <a:graphicData uri="http://schemas.openxmlformats.org/drawingml/2006/table">
            <a:tbl>
              <a:tblPr/>
              <a:tblGrid>
                <a:gridCol w="75724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id(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 = 76537160 , id(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 = 80319880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9758" y="4138617"/>
            <a:ext cx="212800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+mj-lt"/>
              </a:defRPr>
            </a:lvl1pPr>
          </a:lstStyle>
          <a:p>
            <a:pPr algn="ctr"/>
            <a:r>
              <a:rPr lang="en-US" altLang="ko-KR" sz="1800">
                <a:latin typeface="D2Coding" panose="020B0609020101020101" pitchFamily="49" charset="-127"/>
                <a:ea typeface="D2Coding" panose="020B0609020101020101" pitchFamily="49" charset="-127"/>
              </a:rPr>
              <a:t>list_a</a:t>
            </a:r>
            <a:endParaRPr lang="ko-KR" altLang="en-US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757" y="4954352"/>
            <a:ext cx="212800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+mj-lt"/>
              </a:defRPr>
            </a:lvl1pPr>
          </a:lstStyle>
          <a:p>
            <a:pPr algn="ctr"/>
            <a:r>
              <a:rPr lang="en-US" altLang="ko-KR" sz="1800">
                <a:latin typeface="D2Coding" panose="020B0609020101020101" pitchFamily="49" charset="-127"/>
                <a:ea typeface="D2Coding" panose="020B0609020101020101" pitchFamily="49" charset="-127"/>
              </a:rPr>
              <a:t>list_b</a:t>
            </a:r>
            <a:endParaRPr lang="ko-KR" altLang="en-US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2917767" y="4323283"/>
            <a:ext cx="6816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917767" y="5139018"/>
            <a:ext cx="6816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74225" y="4048298"/>
            <a:ext cx="2502131" cy="4596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[10, 20, 30]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99188" y="4909192"/>
            <a:ext cx="2502131" cy="4596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[10, 20, 30]</a:t>
            </a:r>
            <a:endParaRPr lang="ko-KR" altLang="en-US"/>
          </a:p>
        </p:txBody>
      </p:sp>
      <p:sp>
        <p:nvSpPr>
          <p:cNvPr id="12" name="오른쪽 중괄호 11"/>
          <p:cNvSpPr/>
          <p:nvPr/>
        </p:nvSpPr>
        <p:spPr>
          <a:xfrm>
            <a:off x="6317673" y="4048298"/>
            <a:ext cx="332509" cy="1275386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07900" y="4168514"/>
            <a:ext cx="4139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두 객체의 내용</a:t>
            </a:r>
            <a:r>
              <a:rPr lang="en-US" altLang="ko-KR"/>
              <a:t>(</a:t>
            </a:r>
            <a:r>
              <a:rPr lang="ko-KR" altLang="en-US"/>
              <a:t>속성값</a:t>
            </a:r>
            <a:r>
              <a:rPr lang="en-US" altLang="ko-KR"/>
              <a:t>)</a:t>
            </a:r>
            <a:r>
              <a:rPr lang="ko-KR" altLang="en-US"/>
              <a:t>은 </a:t>
            </a:r>
            <a:r>
              <a:rPr lang="en-US" altLang="ko-KR"/>
              <a:t>[10, 20, 30]</a:t>
            </a:r>
            <a:r>
              <a:rPr lang="ko-KR" altLang="en-US"/>
              <a:t>이지만</a:t>
            </a:r>
            <a:r>
              <a:rPr lang="en-US" altLang="ko-KR"/>
              <a:t> </a:t>
            </a:r>
            <a:r>
              <a:rPr lang="ko-KR" altLang="en-US"/>
              <a:t>서로 다른 메모리에 저장되는 다른 객체이므로</a:t>
            </a:r>
            <a:r>
              <a:rPr lang="en-US" altLang="ko-KR"/>
              <a:t> </a:t>
            </a:r>
            <a:r>
              <a:rPr lang="ko-KR" altLang="en-US"/>
              <a:t>아이디가 다르게 출력됨</a:t>
            </a:r>
            <a:r>
              <a:rPr lang="en-US" altLang="ko-KR"/>
              <a:t>(</a:t>
            </a:r>
            <a:r>
              <a:rPr lang="en-US" altLang="ko-KR">
                <a:solidFill>
                  <a:srgbClr val="FF0000"/>
                </a:solidFill>
              </a:rPr>
              <a:t>is</a:t>
            </a:r>
            <a:r>
              <a:rPr lang="ko-KR" altLang="en-US">
                <a:solidFill>
                  <a:srgbClr val="FF0000"/>
                </a:solidFill>
              </a:rPr>
              <a:t>는 아이디 값을 비교함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71292" y="369619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solidFill>
                  <a:srgbClr val="FF0000"/>
                </a:solidFill>
                <a:latin typeface="D2Coding"/>
                <a:ea typeface="D2Coding"/>
              </a:rPr>
              <a:t>76537160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96255" y="53480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solidFill>
                  <a:srgbClr val="FF0000"/>
                </a:solidFill>
                <a:latin typeface="D2Coding"/>
                <a:ea typeface="D2Coding"/>
              </a:rPr>
              <a:t>80319880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80013" y="5834673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solidFill>
                  <a:srgbClr val="000000"/>
                </a:solidFill>
                <a:latin typeface="D2Coding"/>
                <a:ea typeface="D2Coding"/>
              </a:rPr>
              <a:t>list_a is list_b </a:t>
            </a:r>
            <a:r>
              <a:rPr lang="ko-KR" altLang="en-US" kern="0">
                <a:solidFill>
                  <a:srgbClr val="000000"/>
                </a:solidFill>
                <a:latin typeface="D2Coding"/>
                <a:ea typeface="D2Coding"/>
              </a:rPr>
              <a:t>는 </a:t>
            </a:r>
            <a:r>
              <a:rPr lang="en-US" altLang="ko-KR" sz="2400" kern="0">
                <a:solidFill>
                  <a:srgbClr val="FF0000"/>
                </a:solidFill>
                <a:latin typeface="D2Coding"/>
                <a:ea typeface="D2Coding"/>
              </a:rPr>
              <a:t>False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8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69" y="863928"/>
            <a:ext cx="10515600" cy="4351338"/>
          </a:xfrm>
        </p:spPr>
        <p:txBody>
          <a:bodyPr/>
          <a:lstStyle/>
          <a:p>
            <a:r>
              <a:rPr lang="en-US" altLang="ko-KR" dirty="0"/>
              <a:t>== </a:t>
            </a:r>
            <a:r>
              <a:rPr lang="ko-KR" altLang="en-US" dirty="0"/>
              <a:t>연산자는 두 </a:t>
            </a:r>
            <a:r>
              <a:rPr lang="ko-KR" altLang="en-US" dirty="0" err="1"/>
              <a:t>인스턴스의</a:t>
            </a:r>
            <a:r>
              <a:rPr lang="ko-KR" altLang="en-US" dirty="0"/>
              <a:t> 속성 값 즉 </a:t>
            </a:r>
            <a:r>
              <a:rPr lang="ko-KR" altLang="en-US" dirty="0" err="1"/>
              <a:t>인스턴스</a:t>
            </a:r>
            <a:r>
              <a:rPr lang="ko-KR" altLang="en-US" dirty="0"/>
              <a:t> 변수 값이 서로 일치하는지 확인하는데 사용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B9BD65E5-7CA6-4BE0-9A4B-0C4697DD6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271505"/>
              </p:ext>
            </p:extLst>
          </p:nvPr>
        </p:nvGraphicFramePr>
        <p:xfrm>
          <a:off x="806669" y="1812175"/>
          <a:ext cx="8015664" cy="3388787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9-9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두 개의 리스트와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==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1265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028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equal_test.py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5075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[10, 20, 30]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리스트 객체를 참조하는 </a:t>
                      </a:r>
                      <a:r>
                        <a:rPr lang="en-US" altLang="ko-KR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[10, 20, 30]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리스트 객체를 참조하는 </a:t>
                      </a:r>
                      <a:r>
                        <a:rPr lang="en-US" altLang="ko-KR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list_b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/>
                        <a:ea typeface="D2Coding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 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리스트 객체의 </a:t>
                      </a: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속성 값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이 </a:t>
                      </a:r>
                      <a:r>
                        <a:rPr lang="ko-KR" altLang="en-US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같은지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 비교함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print('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’)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else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print('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!= not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')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2DE98396-AF96-4FE7-849E-4333848AF7B4}"/>
              </a:ext>
            </a:extLst>
          </p:cNvPr>
          <p:cNvGrpSpPr/>
          <p:nvPr/>
        </p:nvGrpSpPr>
        <p:grpSpPr>
          <a:xfrm>
            <a:off x="806669" y="5346843"/>
            <a:ext cx="4106154" cy="854843"/>
            <a:chOff x="5261708" y="3141420"/>
            <a:chExt cx="3117265" cy="351566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4CEF6E90-5662-4876-9267-0361EA552829}"/>
                </a:ext>
              </a:extLst>
            </p:cNvPr>
            <p:cNvGrpSpPr/>
            <p:nvPr/>
          </p:nvGrpSpPr>
          <p:grpSpPr>
            <a:xfrm>
              <a:off x="5261708" y="3141420"/>
              <a:ext cx="3117265" cy="3515663"/>
              <a:chOff x="5586056" y="3054956"/>
              <a:chExt cx="3117265" cy="3515663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4D02BE47-EC4D-474B-B0A6-DCC10E1258A7}"/>
                  </a:ext>
                </a:extLst>
              </p:cNvPr>
              <p:cNvSpPr/>
              <p:nvPr/>
            </p:nvSpPr>
            <p:spPr>
              <a:xfrm>
                <a:off x="5586057" y="4336270"/>
                <a:ext cx="3117264" cy="223434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C3EA75EB-27BC-4B1A-9896-788D481CBA2B}"/>
                  </a:ext>
                </a:extLst>
              </p:cNvPr>
              <p:cNvSpPr/>
              <p:nvPr/>
            </p:nvSpPr>
            <p:spPr>
              <a:xfrm>
                <a:off x="5586056" y="3054956"/>
                <a:ext cx="964235" cy="1273335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EAAC2436-7F07-450F-B3FF-AB0E1EB079C5}"/>
                </a:ext>
              </a:extLst>
            </p:cNvPr>
            <p:cNvSpPr/>
            <p:nvPr/>
          </p:nvSpPr>
          <p:spPr>
            <a:xfrm>
              <a:off x="5364610" y="4641457"/>
              <a:ext cx="2181341" cy="1797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err="1">
                  <a:solidFill>
                    <a:srgbClr val="7030A0"/>
                  </a:solidFill>
                  <a:latin typeface="D2Coding"/>
                  <a:ea typeface="D2Coding"/>
                </a:rPr>
                <a:t>list_a</a:t>
              </a:r>
              <a:r>
                <a:rPr lang="en-US" altLang="ko-KR" sz="1400" kern="0">
                  <a:solidFill>
                    <a:srgbClr val="7030A0"/>
                  </a:solidFill>
                  <a:latin typeface="D2Coding"/>
                  <a:ea typeface="D2Coding"/>
                </a:rPr>
                <a:t> == </a:t>
              </a:r>
              <a:r>
                <a:rPr lang="en-US" altLang="ko-KR" sz="1400" kern="0" dirty="0" err="1">
                  <a:solidFill>
                    <a:srgbClr val="7030A0"/>
                  </a:solidFill>
                  <a:latin typeface="D2Coding"/>
                  <a:ea typeface="D2Coding"/>
                </a:rPr>
                <a:t>list_b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  <a:ea typeface="D2Coding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389490" y="4426215"/>
            <a:ext cx="5608616" cy="2021235"/>
            <a:chOff x="5372865" y="4136761"/>
            <a:chExt cx="5608616" cy="2021235"/>
          </a:xfrm>
        </p:grpSpPr>
        <p:sp>
          <p:nvSpPr>
            <p:cNvPr id="11" name="직사각형 10"/>
            <p:cNvSpPr/>
            <p:nvPr/>
          </p:nvSpPr>
          <p:spPr>
            <a:xfrm>
              <a:off x="5372865" y="4488864"/>
              <a:ext cx="2502131" cy="45965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[10, 20, 30]</a:t>
              </a: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97828" y="5349758"/>
              <a:ext cx="2502131" cy="45965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[10, 20, 30]</a:t>
              </a: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69932" y="413676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solidFill>
                    <a:srgbClr val="FF0000"/>
                  </a:solidFill>
                  <a:latin typeface="D2Coding"/>
                  <a:ea typeface="D2Coding"/>
                </a:rPr>
                <a:t>76537160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094895" y="578866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solidFill>
                    <a:srgbClr val="FF0000"/>
                  </a:solidFill>
                  <a:latin typeface="D2Coding"/>
                  <a:ea typeface="D2Coding"/>
                </a:rPr>
                <a:t>80319880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988354" y="4865521"/>
              <a:ext cx="29931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solidFill>
                    <a:srgbClr val="000000"/>
                  </a:solidFill>
                  <a:latin typeface="D2Coding"/>
                  <a:ea typeface="D2Coding"/>
                </a:rPr>
                <a:t>list_a = list_b </a:t>
              </a:r>
              <a:r>
                <a:rPr lang="ko-KR" altLang="en-US" kern="0">
                  <a:solidFill>
                    <a:srgbClr val="000000"/>
                  </a:solidFill>
                  <a:latin typeface="D2Coding"/>
                  <a:ea typeface="D2Coding"/>
                </a:rPr>
                <a:t>는 </a:t>
              </a:r>
              <a:r>
                <a:rPr lang="en-US" altLang="ko-KR" sz="2400" kern="0">
                  <a:solidFill>
                    <a:srgbClr val="FF0000"/>
                  </a:solidFill>
                  <a:latin typeface="D2Coding"/>
                  <a:ea typeface="D2Coding"/>
                </a:rPr>
                <a:t>True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394371" y="49578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solidFill>
                    <a:srgbClr val="000000"/>
                  </a:solidFill>
                  <a:latin typeface="D2Coding"/>
                  <a:ea typeface="D2Coding"/>
                </a:rPr>
                <a:t>==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99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3D56CCD-30D6-4CDF-A9A9-79252A4D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38955"/>
              </p:ext>
            </p:extLst>
          </p:nvPr>
        </p:nvGraphicFramePr>
        <p:xfrm>
          <a:off x="749819" y="539116"/>
          <a:ext cx="8015664" cy="2941868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0349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9-10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두 개의 문자열 참조변수와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is, is not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equal_string_test.py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a = 'ABC' 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  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문자열 객체를 참조하는 변수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a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b = 'ABC'   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문자열 객체를 참조하는 변수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a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b: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     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문자열 객체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a, b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가 같은가 비교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/>
                        <a:ea typeface="D2Coding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print('a is b')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 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문자열 객체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a, b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는 같은 객체를 참조함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/>
                        <a:ea typeface="D2Coding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else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print('a is not b')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23ABCEC7-3FDF-4D96-BF8B-33367D13831A}"/>
              </a:ext>
            </a:extLst>
          </p:cNvPr>
          <p:cNvGrpSpPr/>
          <p:nvPr/>
        </p:nvGrpSpPr>
        <p:grpSpPr>
          <a:xfrm>
            <a:off x="749818" y="3733281"/>
            <a:ext cx="8015665" cy="815499"/>
            <a:chOff x="5261708" y="3303228"/>
            <a:chExt cx="6085244" cy="335385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A77B635F-CD9C-4FE2-B865-429D156BA16C}"/>
                </a:ext>
              </a:extLst>
            </p:cNvPr>
            <p:cNvGrpSpPr/>
            <p:nvPr/>
          </p:nvGrpSpPr>
          <p:grpSpPr>
            <a:xfrm>
              <a:off x="5261708" y="3303228"/>
              <a:ext cx="6085244" cy="3353855"/>
              <a:chOff x="5586056" y="3216764"/>
              <a:chExt cx="6085244" cy="3353855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xmlns="" id="{8E5546B9-029C-4DF8-B456-5239C14C6258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xmlns="" id="{2B3711FC-DD5D-42FB-B940-3DB575338E97}"/>
                  </a:ext>
                </a:extLst>
              </p:cNvPr>
              <p:cNvSpPr/>
              <p:nvPr/>
            </p:nvSpPr>
            <p:spPr>
              <a:xfrm>
                <a:off x="5586056" y="3216764"/>
                <a:ext cx="964235" cy="111152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DEA40897-5A24-494C-B6D2-8D0C8DAA1FA3}"/>
                </a:ext>
              </a:extLst>
            </p:cNvPr>
            <p:cNvSpPr/>
            <p:nvPr/>
          </p:nvSpPr>
          <p:spPr>
            <a:xfrm>
              <a:off x="5528690" y="4617920"/>
              <a:ext cx="5551282" cy="1639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a is b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89758" y="5111204"/>
            <a:ext cx="212800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+mj-lt"/>
              </a:defRPr>
            </a:lvl1pPr>
          </a:lstStyle>
          <a:p>
            <a:pPr algn="ctr"/>
            <a:r>
              <a:rPr lang="en-US" altLang="ko-KR" sz="180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endParaRPr lang="ko-KR" altLang="en-US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9757" y="5926939"/>
            <a:ext cx="212800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+mj-lt"/>
              </a:defRPr>
            </a:lvl1pPr>
          </a:lstStyle>
          <a:p>
            <a:pPr algn="ctr"/>
            <a:r>
              <a:rPr lang="en-US" altLang="ko-KR" sz="1800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endParaRPr lang="ko-KR" altLang="en-US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2" name="직선 화살표 연결선 21"/>
          <p:cNvCxnSpPr>
            <a:stCxn id="20" idx="3"/>
            <a:endCxn id="24" idx="1"/>
          </p:cNvCxnSpPr>
          <p:nvPr/>
        </p:nvCxnSpPr>
        <p:spPr>
          <a:xfrm>
            <a:off x="2917767" y="5295870"/>
            <a:ext cx="756457" cy="345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4" idx="1"/>
          </p:cNvCxnSpPr>
          <p:nvPr/>
        </p:nvCxnSpPr>
        <p:spPr>
          <a:xfrm flipV="1">
            <a:off x="2917767" y="5641582"/>
            <a:ext cx="756457" cy="470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74224" y="5411756"/>
            <a:ext cx="2502131" cy="4596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‘ABC’</a:t>
            </a:r>
            <a:endParaRPr lang="ko-KR" altLang="en-US"/>
          </a:p>
        </p:txBody>
      </p:sp>
      <p:sp>
        <p:nvSpPr>
          <p:cNvPr id="26" name="오른쪽 중괄호 25"/>
          <p:cNvSpPr/>
          <p:nvPr/>
        </p:nvSpPr>
        <p:spPr>
          <a:xfrm>
            <a:off x="6317673" y="5020885"/>
            <a:ext cx="332509" cy="1275386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91500" y="5468726"/>
            <a:ext cx="413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가 같은 객체를 참조함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11896" y="502088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solidFill>
                  <a:srgbClr val="000000"/>
                </a:solidFill>
                <a:latin typeface="D2Coding"/>
                <a:ea typeface="D2Coding"/>
              </a:rPr>
              <a:t>765323962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907900" y="4168514"/>
            <a:ext cx="4139739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파이썬의 </a:t>
            </a:r>
            <a:r>
              <a:rPr lang="en-US" altLang="ko-KR"/>
              <a:t>str </a:t>
            </a:r>
            <a:r>
              <a:rPr lang="ko-KR" altLang="en-US"/>
              <a:t>객체는 문자 객체를 저장하는 표에 넣어 놓은 후 </a:t>
            </a:r>
            <a:r>
              <a:rPr lang="en-US" altLang="ko-KR"/>
              <a:t>a, b</a:t>
            </a:r>
            <a:r>
              <a:rPr lang="ko-KR" altLang="en-US"/>
              <a:t>에 같은 문자를 할당할 경우 </a:t>
            </a:r>
            <a:r>
              <a:rPr lang="ko-KR" altLang="en-US">
                <a:solidFill>
                  <a:srgbClr val="FF0000"/>
                </a:solidFill>
              </a:rPr>
              <a:t>메모리를 절약</a:t>
            </a:r>
            <a:r>
              <a:rPr lang="ko-KR" altLang="en-US"/>
              <a:t>하기 위해서 같은 저장위치를 참조한다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72895" y="2945086"/>
            <a:ext cx="414248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문자열은 불변객체</a:t>
            </a:r>
            <a:r>
              <a:rPr lang="en-US" altLang="ko-KR"/>
              <a:t>(immutable) </a:t>
            </a:r>
            <a:r>
              <a:rPr lang="ko-KR" altLang="en-US"/>
              <a:t>이므로</a:t>
            </a:r>
            <a:endParaRPr lang="en-US" altLang="ko-KR"/>
          </a:p>
          <a:p>
            <a:r>
              <a:rPr lang="ko-KR" altLang="en-US"/>
              <a:t>이 방법을 사용해도 아무런 문제가 </a:t>
            </a:r>
            <a:endParaRPr lang="en-US" altLang="ko-KR"/>
          </a:p>
          <a:p>
            <a:r>
              <a:rPr lang="ko-KR" altLang="en-US"/>
              <a:t>발생하지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131210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57E332A-FCD2-4BBD-B334-272F9039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2" y="1678911"/>
            <a:ext cx="78390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02063"/>
            <a:ext cx="10515600" cy="1325563"/>
          </a:xfrm>
        </p:spPr>
        <p:txBody>
          <a:bodyPr/>
          <a:lstStyle/>
          <a:p>
            <a:r>
              <a:rPr lang="en-US" altLang="ko-KR" dirty="0"/>
              <a:t>9.9 </a:t>
            </a:r>
            <a:r>
              <a:rPr lang="ko-KR" altLang="en-US" dirty="0"/>
              <a:t>클래스와 특수 메소드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1846"/>
            <a:ext cx="10515600" cy="4351338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벡터를 표현하는 </a:t>
            </a:r>
            <a:r>
              <a:rPr lang="en-US" altLang="ko-KR" dirty="0"/>
              <a:t>Vector2D</a:t>
            </a:r>
            <a:r>
              <a:rPr lang="ko-KR" altLang="en-US" dirty="0"/>
              <a:t>라는 클래스를 구현하고 이 클래스를 통해서 특수 </a:t>
            </a:r>
            <a:r>
              <a:rPr lang="ko-KR" altLang="en-US" dirty="0" err="1"/>
              <a:t>메소드의</a:t>
            </a:r>
            <a:r>
              <a:rPr lang="ko-KR" altLang="en-US" dirty="0"/>
              <a:t> 필요성에 대해 살펴보자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6AB70AFB-9987-4956-B899-C50DAC0BE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74117"/>
              </p:ext>
            </p:extLst>
          </p:nvPr>
        </p:nvGraphicFramePr>
        <p:xfrm>
          <a:off x="740695" y="2434911"/>
          <a:ext cx="8015664" cy="2803844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3322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9-11 :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사용자 정의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Vector2D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클래스와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+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vector2d_error.py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class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Vector2D: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init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__(self, x, y):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self.x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x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self.y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y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v1 = Vector2D(30, 40)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v2 = Vector2D(10, 20)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v3 = v1 + v2                            </a:t>
                      </a:r>
                      <a:r>
                        <a:rPr lang="en-US" altLang="ko-KR" sz="12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# Vector2D</a:t>
                      </a:r>
                      <a:r>
                        <a:rPr lang="ko-KR" altLang="en-US" sz="12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의 </a:t>
                      </a:r>
                      <a:r>
                        <a:rPr lang="en-US" altLang="ko-KR" sz="12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+ </a:t>
                      </a:r>
                      <a:r>
                        <a:rPr lang="ko-KR" altLang="en-US" sz="12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연산이 정의되지 않았다</a:t>
                      </a:r>
                      <a:r>
                        <a:rPr lang="en-US" altLang="ko-KR" sz="12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:</a:t>
                      </a:r>
                      <a:r>
                        <a:rPr lang="ko-KR" altLang="en-US" sz="12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오류 출력</a:t>
                      </a:r>
                      <a:endParaRPr lang="ko-KR" altLang="en-US" sz="1200" kern="0" spc="0" dirty="0">
                        <a:solidFill>
                          <a:srgbClr val="699B37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print('v1 + v2 = ',v3)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85EA875-FABA-4C06-9A45-909DE6070F36}"/>
              </a:ext>
            </a:extLst>
          </p:cNvPr>
          <p:cNvGrpSpPr/>
          <p:nvPr/>
        </p:nvGrpSpPr>
        <p:grpSpPr>
          <a:xfrm>
            <a:off x="740694" y="5349896"/>
            <a:ext cx="8015665" cy="828380"/>
            <a:chOff x="5261708" y="3250253"/>
            <a:chExt cx="6085244" cy="340683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0DB0897F-1D68-4C2C-87BA-7B5916841C18}"/>
                </a:ext>
              </a:extLst>
            </p:cNvPr>
            <p:cNvGrpSpPr/>
            <p:nvPr/>
          </p:nvGrpSpPr>
          <p:grpSpPr>
            <a:xfrm>
              <a:off x="5261708" y="3250253"/>
              <a:ext cx="6085244" cy="3406830"/>
              <a:chOff x="5586056" y="3163789"/>
              <a:chExt cx="6085244" cy="3406830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xmlns="" id="{18F5F942-D9CC-45D1-BE09-35E0CC2B8AEE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xmlns="" id="{78F0B133-1384-4D1C-BAD8-0F3065D477CF}"/>
                  </a:ext>
                </a:extLst>
              </p:cNvPr>
              <p:cNvSpPr/>
              <p:nvPr/>
            </p:nvSpPr>
            <p:spPr>
              <a:xfrm>
                <a:off x="5586056" y="3163789"/>
                <a:ext cx="964235" cy="1164503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361FECBC-1F24-4B54-83BE-EB703C0BCB61}"/>
                </a:ext>
              </a:extLst>
            </p:cNvPr>
            <p:cNvSpPr/>
            <p:nvPr/>
          </p:nvSpPr>
          <p:spPr>
            <a:xfrm>
              <a:off x="5383542" y="4828138"/>
              <a:ext cx="5551282" cy="1231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200" b="1" kern="0" dirty="0" err="1">
                  <a:solidFill>
                    <a:srgbClr val="FF0000"/>
                  </a:solidFill>
                  <a:latin typeface="D2Coding"/>
                  <a:ea typeface="D2Coding"/>
                </a:rPr>
                <a:t>TypeError</a:t>
              </a:r>
              <a:r>
                <a:rPr lang="en-US" altLang="ko-KR" sz="1200" kern="0" dirty="0">
                  <a:solidFill>
                    <a:srgbClr val="FF0000"/>
                  </a:solidFill>
                  <a:latin typeface="D2Coding"/>
                  <a:ea typeface="D2Coding"/>
                </a:rPr>
                <a:t>: unsupported operand type(s) for +: 'Vector2D' and 'Vector2D'</a:t>
              </a:r>
              <a:endParaRPr lang="en-US" altLang="ko-KR" sz="1200" kern="0" dirty="0">
                <a:solidFill>
                  <a:srgbClr val="FF0000"/>
                </a:solidFill>
                <a:latin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0455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5138" y="517087"/>
            <a:ext cx="10515600" cy="4351338"/>
          </a:xfrm>
        </p:spPr>
        <p:txBody>
          <a:bodyPr/>
          <a:lstStyle/>
          <a:p>
            <a:r>
              <a:rPr lang="ko-KR" altLang="en-US" dirty="0"/>
              <a:t>에러가 나타나는 이유는 클래스 내부에 어떤 방식으로 덧셈을 할지 그 방법을 서술해야 하기 때문</a:t>
            </a:r>
          </a:p>
          <a:p>
            <a:r>
              <a:rPr lang="en-US" altLang="ko-KR" dirty="0"/>
              <a:t>add()</a:t>
            </a:r>
            <a:r>
              <a:rPr lang="ko-KR" altLang="en-US" dirty="0"/>
              <a:t>라는 </a:t>
            </a:r>
            <a:r>
              <a:rPr lang="ko-KR" altLang="en-US" dirty="0" err="1"/>
              <a:t>메소드를</a:t>
            </a:r>
            <a:r>
              <a:rPr lang="ko-KR" altLang="en-US" dirty="0"/>
              <a:t> 정의하고 두 벡터의 </a:t>
            </a:r>
            <a:r>
              <a:rPr lang="en-US" altLang="ko-KR" dirty="0"/>
              <a:t>x </a:t>
            </a:r>
            <a:r>
              <a:rPr lang="ko-KR" altLang="en-US" dirty="0"/>
              <a:t>성분과 </a:t>
            </a:r>
            <a:r>
              <a:rPr lang="en-US" altLang="ko-KR" dirty="0"/>
              <a:t>y </a:t>
            </a:r>
            <a:r>
              <a:rPr lang="ko-KR" altLang="en-US" dirty="0"/>
              <a:t>성분을 더하고 이 </a:t>
            </a:r>
            <a:r>
              <a:rPr lang="ko-KR" altLang="en-US" dirty="0" err="1"/>
              <a:t>성분값을</a:t>
            </a:r>
            <a:r>
              <a:rPr lang="ko-KR" altLang="en-US" dirty="0"/>
              <a:t> 초기값으로 가지는 </a:t>
            </a:r>
            <a:r>
              <a:rPr lang="en-US" altLang="ko-KR" dirty="0"/>
              <a:t>Vector2D</a:t>
            </a:r>
            <a:r>
              <a:rPr lang="ko-KR" altLang="en-US" dirty="0"/>
              <a:t>를 반환하도록 해보기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53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15200" y="1021584"/>
            <a:ext cx="3846786" cy="4351338"/>
          </a:xfrm>
        </p:spPr>
        <p:txBody>
          <a:bodyPr/>
          <a:lstStyle/>
          <a:p>
            <a:r>
              <a:rPr lang="en-US" altLang="ko-KR" dirty="0"/>
              <a:t>v1.add(v2)</a:t>
            </a:r>
            <a:r>
              <a:rPr lang="ko-KR" altLang="en-US" dirty="0"/>
              <a:t>는 두 벡터의 합을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add() </a:t>
            </a:r>
            <a:r>
              <a:rPr lang="ko-KR" altLang="en-US" dirty="0" err="1"/>
              <a:t>메소드</a:t>
            </a:r>
            <a:r>
              <a:rPr lang="ko-KR" altLang="en-US" dirty="0"/>
              <a:t> 대신에 </a:t>
            </a:r>
            <a:r>
              <a:rPr lang="en-US" altLang="ko-KR" dirty="0"/>
              <a:t>+, -</a:t>
            </a:r>
            <a:r>
              <a:rPr lang="ko-KR" altLang="en-US" dirty="0"/>
              <a:t>와 같은 연산자를 사용하면 보다 편리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055C854-2C5E-4ED6-A540-579DB5B0D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42931"/>
              </p:ext>
            </p:extLst>
          </p:nvPr>
        </p:nvGraphicFramePr>
        <p:xfrm>
          <a:off x="817880" y="230752"/>
          <a:ext cx="6225540" cy="5212963"/>
        </p:xfrm>
        <a:graphic>
          <a:graphicData uri="http://schemas.openxmlformats.org/drawingml/2006/table">
            <a:tbl>
              <a:tblPr/>
              <a:tblGrid>
                <a:gridCol w="622554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28495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9-12 : add()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메소드를 이용한 벡터의 덧셈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vector_add.py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class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Vector2D: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init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__(self, x, y):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self.x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x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__str__(self):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"({}, {})".format(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self.x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add(self, other):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Vector2D(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self.x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+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other.x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+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other.y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v1 = Vector2D(30, 40)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v2 = Vector2D(10, 20)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v3 = v1.add(v2)              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# Vector2D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의 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add() 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메소드 사용</a:t>
                      </a:r>
                      <a:endParaRPr lang="ko-KR" altLang="en-US" sz="1400" kern="0" spc="0" dirty="0">
                        <a:solidFill>
                          <a:srgbClr val="008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print('v1.add(v2) =', v3)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D2Coding"/>
                        <a:ea typeface="D2Coding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6F1D0275-17D3-425A-ACAE-15959E0AE03E}"/>
              </a:ext>
            </a:extLst>
          </p:cNvPr>
          <p:cNvGrpSpPr/>
          <p:nvPr/>
        </p:nvGrpSpPr>
        <p:grpSpPr>
          <a:xfrm>
            <a:off x="817880" y="5636027"/>
            <a:ext cx="6225540" cy="841590"/>
            <a:chOff x="5261708" y="3195925"/>
            <a:chExt cx="6085244" cy="346115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E5C0812D-6361-432E-B85C-B33F18788954}"/>
                </a:ext>
              </a:extLst>
            </p:cNvPr>
            <p:cNvGrpSpPr/>
            <p:nvPr/>
          </p:nvGrpSpPr>
          <p:grpSpPr>
            <a:xfrm>
              <a:off x="5261708" y="3195925"/>
              <a:ext cx="6085244" cy="3461158"/>
              <a:chOff x="5586056" y="3109461"/>
              <a:chExt cx="6085244" cy="3461158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xmlns="" id="{9B0711C6-1C9C-43B6-9EFD-1D6D735EE697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xmlns="" id="{FEBF0851-D261-4279-8DC6-C42F2D67B009}"/>
                  </a:ext>
                </a:extLst>
              </p:cNvPr>
              <p:cNvSpPr/>
              <p:nvPr/>
            </p:nvSpPr>
            <p:spPr>
              <a:xfrm>
                <a:off x="5586056" y="3109461"/>
                <a:ext cx="964235" cy="121883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1ED0C7B-9E33-4673-8109-AD333FC9F136}"/>
                </a:ext>
              </a:extLst>
            </p:cNvPr>
            <p:cNvSpPr/>
            <p:nvPr/>
          </p:nvSpPr>
          <p:spPr>
            <a:xfrm>
              <a:off x="5528690" y="4617920"/>
              <a:ext cx="5551282" cy="1639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v1.add(v2) = (40, 60)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201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88620" y="564384"/>
            <a:ext cx="4335518" cy="5757588"/>
          </a:xfrm>
        </p:spPr>
        <p:txBody>
          <a:bodyPr/>
          <a:lstStyle/>
          <a:p>
            <a:r>
              <a:rPr lang="en-US" altLang="ko-KR" dirty="0"/>
              <a:t>__add__() </a:t>
            </a:r>
            <a:r>
              <a:rPr lang="ko-KR" altLang="en-US" dirty="0"/>
              <a:t>에는 두 벡터의 합을 구하는 기능을 구현하고</a:t>
            </a:r>
            <a:r>
              <a:rPr lang="en-US" altLang="ko-KR" dirty="0"/>
              <a:t>, __sub__()</a:t>
            </a:r>
            <a:r>
              <a:rPr lang="ko-KR" altLang="en-US" dirty="0"/>
              <a:t>에는 두 벡터의 차를 구하는 </a:t>
            </a:r>
            <a:r>
              <a:rPr lang="ko-KR" altLang="en-US"/>
              <a:t>기능을 구현</a:t>
            </a:r>
            <a:endParaRPr lang="en-US" altLang="ko-KR" dirty="0"/>
          </a:p>
          <a:p>
            <a:r>
              <a:rPr lang="en-US" altLang="ko-KR">
                <a:solidFill>
                  <a:srgbClr val="FF0000"/>
                </a:solidFill>
              </a:rPr>
              <a:t>v1 + v2</a:t>
            </a:r>
            <a:r>
              <a:rPr lang="ko-KR" altLang="en-US">
                <a:solidFill>
                  <a:srgbClr val="FF0000"/>
                </a:solidFill>
              </a:rPr>
              <a:t>는 </a:t>
            </a:r>
            <a:r>
              <a:rPr lang="en-US" altLang="ko-KR">
                <a:solidFill>
                  <a:srgbClr val="FF0000"/>
                </a:solidFill>
              </a:rPr>
              <a:t>v1</a:t>
            </a:r>
            <a:r>
              <a:rPr lang="en-US" altLang="ko-KR" dirty="0">
                <a:solidFill>
                  <a:srgbClr val="FF0000"/>
                </a:solidFill>
              </a:rPr>
              <a:t>.__add__(v2)</a:t>
            </a:r>
            <a:r>
              <a:rPr lang="ko-KR" altLang="en-US" dirty="0"/>
              <a:t>와 같은 </a:t>
            </a:r>
            <a:r>
              <a:rPr lang="ko-KR" altLang="en-US" err="1"/>
              <a:t>메소드</a:t>
            </a:r>
            <a:r>
              <a:rPr lang="ko-KR" altLang="en-US"/>
              <a:t> 호출과 동일한 기능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5E4DBAA5-4911-4458-9B41-015F2C44F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342136"/>
              </p:ext>
            </p:extLst>
          </p:nvPr>
        </p:nvGraphicFramePr>
        <p:xfrm>
          <a:off x="835559" y="265334"/>
          <a:ext cx="6225540" cy="5237692"/>
        </p:xfrm>
        <a:graphic>
          <a:graphicData uri="http://schemas.openxmlformats.org/drawingml/2006/table">
            <a:tbl>
              <a:tblPr/>
              <a:tblGrid>
                <a:gridCol w="622554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574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9-13 : __add__, __sub__, __str__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특수 메소드와 연산자의 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1114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vector2d_add_sub.py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43377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class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Vector2D: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init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__(self, x, y):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self.x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x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__add__(self, other):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Vector2D(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self.x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+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other.x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+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other.y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__sub__(self, other):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Vector2D(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self.x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-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other.x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-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other.y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__str__(self):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"({}, {})".format(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self.x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v1 = Vector2D(30, 40)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v2 = Vector2D(10, 20)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v3 = v1 + v2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print('v1 + v2 =', v3)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v4 = v1 - v2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print('v1 - v2 =', v4)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D2Coding"/>
                        <a:ea typeface="D2Coding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27EE637-C658-48D4-AF09-A1715E725859}"/>
              </a:ext>
            </a:extLst>
          </p:cNvPr>
          <p:cNvGrpSpPr/>
          <p:nvPr/>
        </p:nvGrpSpPr>
        <p:grpSpPr>
          <a:xfrm>
            <a:off x="4102461" y="4947336"/>
            <a:ext cx="6225540" cy="1111379"/>
            <a:chOff x="5261708" y="3174231"/>
            <a:chExt cx="6085244" cy="388057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290CCB3F-2513-480F-BAC0-DBF725FAC17F}"/>
                </a:ext>
              </a:extLst>
            </p:cNvPr>
            <p:cNvGrpSpPr/>
            <p:nvPr/>
          </p:nvGrpSpPr>
          <p:grpSpPr>
            <a:xfrm>
              <a:off x="5261708" y="3174231"/>
              <a:ext cx="6085244" cy="3482852"/>
              <a:chOff x="5586056" y="3087767"/>
              <a:chExt cx="6085244" cy="3482852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2CFA1927-88FF-49A3-BF1A-08BD1F1451D6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3EE0089E-7C94-431D-AA29-CB1B628EA309}"/>
                  </a:ext>
                </a:extLst>
              </p:cNvPr>
              <p:cNvSpPr/>
              <p:nvPr/>
            </p:nvSpPr>
            <p:spPr>
              <a:xfrm>
                <a:off x="5586056" y="3087767"/>
                <a:ext cx="964235" cy="124052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A5753975-75E4-4CF9-B6DD-CB4F6F544861}"/>
                </a:ext>
              </a:extLst>
            </p:cNvPr>
            <p:cNvSpPr/>
            <p:nvPr/>
          </p:nvSpPr>
          <p:spPr>
            <a:xfrm>
              <a:off x="5528690" y="4617920"/>
              <a:ext cx="5551282" cy="2436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v1 + v2 = (40, 60)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</a:endParaRPr>
            </a:p>
            <a:p>
              <a:pPr algn="just" fontAlgn="base">
                <a:lnSpc>
                  <a:spcPct val="12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v1 - v2 = (20, 20)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664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50051"/>
              </p:ext>
            </p:extLst>
          </p:nvPr>
        </p:nvGraphicFramePr>
        <p:xfrm>
          <a:off x="1026110" y="547254"/>
          <a:ext cx="10279199" cy="4661604"/>
        </p:xfrm>
        <a:graphic>
          <a:graphicData uri="http://schemas.openxmlformats.org/drawingml/2006/table">
            <a:tbl>
              <a:tblPr/>
              <a:tblGrid>
                <a:gridCol w="15171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915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705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특수 메소드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하는 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+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__add__(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합을 구한다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-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__sub__(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차를 구한다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*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__mul__(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곱을 구한다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**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__pow__(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거듭제곱을 구한다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/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__truediv__(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나눈 값을 구한다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//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__floordiv__(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나눈 몫을 구한다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%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__mod__(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나눈 나머지를 구한다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+x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__pos__(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구한다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-x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__neg__(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음수를 구한다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4696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참고 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파이썬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에서는 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__</a:t>
                      </a:r>
                      <a:r>
                        <a:rPr lang="en-US" altLang="ko-KR" sz="18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truediv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__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대신 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__div__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사용하였음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14089" y="6098224"/>
            <a:ext cx="6570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dirty="0" err="1"/>
              <a:t>파이썬의</a:t>
            </a:r>
            <a:r>
              <a:rPr lang="ko-KR" altLang="en-US" dirty="0"/>
              <a:t> 대표적인 연산자와 해당하는 특수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56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7030A0"/>
                </a:solidFill>
              </a:rPr>
              <a:t>예</a:t>
            </a:r>
            <a:r>
              <a:rPr lang="en-US" altLang="ko-KR">
                <a:solidFill>
                  <a:srgbClr val="7030A0"/>
                </a:solidFill>
              </a:rPr>
              <a:t>: str </a:t>
            </a:r>
            <a:r>
              <a:rPr lang="ko-KR" altLang="en-US">
                <a:solidFill>
                  <a:srgbClr val="7030A0"/>
                </a:solidFill>
              </a:rPr>
              <a:t>클래스의 다양한 메소드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027218" cy="4351338"/>
          </a:xfrm>
        </p:spPr>
        <p:txBody>
          <a:bodyPr/>
          <a:lstStyle/>
          <a:p>
            <a:r>
              <a:rPr lang="en-US" altLang="ko-KR"/>
              <a:t>upper()</a:t>
            </a:r>
          </a:p>
          <a:p>
            <a:r>
              <a:rPr lang="en-US" altLang="ko-KR"/>
              <a:t>lower()</a:t>
            </a:r>
          </a:p>
          <a:p>
            <a:r>
              <a:rPr lang="en-US" altLang="ko-KR"/>
              <a:t>capitalize()</a:t>
            </a:r>
          </a:p>
          <a:p>
            <a:r>
              <a:rPr lang="en-US" altLang="ko-KR"/>
              <a:t>startswith()</a:t>
            </a:r>
          </a:p>
          <a:p>
            <a:r>
              <a:rPr lang="en-US" altLang="ko-KR"/>
              <a:t>strip()</a:t>
            </a:r>
          </a:p>
          <a:p>
            <a:r>
              <a:rPr lang="en-US" altLang="ko-KR"/>
              <a:t>find()</a:t>
            </a:r>
          </a:p>
          <a:p>
            <a:r>
              <a:rPr lang="en-US" altLang="ko-KR"/>
              <a:t>split()</a:t>
            </a:r>
          </a:p>
          <a:p>
            <a:r>
              <a:rPr lang="en-US" altLang="ko-KR"/>
              <a:t>join()</a:t>
            </a:r>
          </a:p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865418" y="1825625"/>
            <a:ext cx="30272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casefold()</a:t>
            </a:r>
          </a:p>
          <a:p>
            <a:r>
              <a:rPr lang="en-US" altLang="ko-KR"/>
              <a:t>center()</a:t>
            </a:r>
          </a:p>
          <a:p>
            <a:r>
              <a:rPr lang="en-US" altLang="ko-KR"/>
              <a:t>count()</a:t>
            </a:r>
          </a:p>
          <a:p>
            <a:r>
              <a:rPr lang="en-US" altLang="ko-KR"/>
              <a:t>endswith()</a:t>
            </a:r>
          </a:p>
          <a:p>
            <a:r>
              <a:rPr lang="en-US" altLang="ko-KR"/>
              <a:t>format()</a:t>
            </a:r>
          </a:p>
          <a:p>
            <a:r>
              <a:rPr lang="en-US" altLang="ko-KR"/>
              <a:t>index()</a:t>
            </a:r>
          </a:p>
          <a:p>
            <a:r>
              <a:rPr lang="en-US" altLang="ko-KR"/>
              <a:t>isalnum()</a:t>
            </a:r>
          </a:p>
          <a:p>
            <a:r>
              <a:rPr lang="en-US" altLang="ko-KR"/>
              <a:t>isalpha()</a:t>
            </a:r>
          </a:p>
          <a:p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92636" y="1825625"/>
            <a:ext cx="30272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isdecimal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islower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....</a:t>
            </a:r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861264" y="3082540"/>
            <a:ext cx="6105526" cy="1077218"/>
            <a:chOff x="1009700" y="556003"/>
            <a:chExt cx="5823460" cy="1007813"/>
          </a:xfrm>
        </p:grpSpPr>
        <p:sp>
          <p:nvSpPr>
            <p:cNvPr id="8" name="TextBox 7"/>
            <p:cNvSpPr txBox="1"/>
            <p:nvPr/>
          </p:nvSpPr>
          <p:spPr>
            <a:xfrm>
              <a:off x="1803823" y="556003"/>
              <a:ext cx="5029337" cy="10078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rgbClr val="FF0000"/>
                  </a:solidFill>
                </a:rPr>
                <a:t>str </a:t>
              </a:r>
              <a:r>
                <a:rPr lang="ko-KR" altLang="en-US" sz="1600" b="1">
                  <a:solidFill>
                    <a:srgbClr val="FF0000"/>
                  </a:solidFill>
                </a:rPr>
                <a:t>클래스 하나만 해도 이와 같은 많은 메소드가 제공되고 있다</a:t>
              </a:r>
              <a:r>
                <a:rPr lang="en-US" altLang="ko-KR" sz="1600" b="1">
                  <a:solidFill>
                    <a:srgbClr val="FF0000"/>
                  </a:solidFill>
                </a:rPr>
                <a:t>. </a:t>
              </a:r>
              <a:r>
                <a:rPr lang="ko-KR" altLang="en-US" sz="1600" b="1">
                  <a:solidFill>
                    <a:srgbClr val="FF0000"/>
                  </a:solidFill>
                </a:rPr>
                <a:t>파이썬은 기본적으로 </a:t>
              </a:r>
              <a:r>
                <a:rPr lang="en-US" altLang="ko-KR" sz="1600" b="1">
                  <a:solidFill>
                    <a:srgbClr val="FF0000"/>
                  </a:solidFill>
                </a:rPr>
                <a:t>int, list, tuple, dic, date, time</a:t>
              </a:r>
              <a:r>
                <a:rPr lang="ko-KR" altLang="en-US" sz="1600" b="1">
                  <a:solidFill>
                    <a:srgbClr val="FF0000"/>
                  </a:solidFill>
                </a:rPr>
                <a:t>등 많은 클래스가 있으며</a:t>
              </a:r>
              <a:r>
                <a:rPr lang="en-US" altLang="ko-KR" sz="1600" b="1">
                  <a:solidFill>
                    <a:srgbClr val="FF0000"/>
                  </a:solidFill>
                </a:rPr>
                <a:t>, </a:t>
              </a:r>
              <a:r>
                <a:rPr lang="ko-KR" altLang="en-US" sz="1600" b="1">
                  <a:solidFill>
                    <a:srgbClr val="FF0000"/>
                  </a:solidFill>
                </a:rPr>
                <a:t>이들이 가진 메소드</a:t>
              </a:r>
              <a:r>
                <a:rPr lang="en-US" altLang="ko-KR" sz="1600" b="1">
                  <a:solidFill>
                    <a:srgbClr val="FF0000"/>
                  </a:solidFill>
                </a:rPr>
                <a:t>(</a:t>
              </a:r>
              <a:r>
                <a:rPr lang="ko-KR" altLang="en-US" sz="1600" b="1">
                  <a:solidFill>
                    <a:srgbClr val="FF0000"/>
                  </a:solidFill>
                </a:rPr>
                <a:t>기능</a:t>
              </a:r>
              <a:r>
                <a:rPr lang="en-US" altLang="ko-KR" sz="1600" b="1">
                  <a:solidFill>
                    <a:srgbClr val="FF0000"/>
                  </a:solidFill>
                </a:rPr>
                <a:t>)</a:t>
              </a:r>
              <a:r>
                <a:rPr lang="ko-KR" altLang="en-US" sz="1600" b="1">
                  <a:solidFill>
                    <a:srgbClr val="FF0000"/>
                  </a:solidFill>
                </a:rPr>
                <a:t>이 무궁무진하다</a:t>
              </a:r>
              <a:r>
                <a:rPr lang="en-US" altLang="ko-KR" sz="1600" b="1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1009700" y="878581"/>
              <a:ext cx="794125" cy="1813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032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84CB6D7-0316-4B20-860A-B60138B5A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37" y="1180235"/>
            <a:ext cx="78676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871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813654"/>
              </p:ext>
            </p:extLst>
          </p:nvPr>
        </p:nvGraphicFramePr>
        <p:xfrm>
          <a:off x="868166" y="840876"/>
          <a:ext cx="10395578" cy="2969454"/>
        </p:xfrm>
        <a:graphic>
          <a:graphicData uri="http://schemas.openxmlformats.org/drawingml/2006/table">
            <a:tbl>
              <a:tblPr/>
              <a:tblGrid>
                <a:gridCol w="15760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83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312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특수 메소드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하는 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&lt;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__lt__(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보다 작은가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&lt;=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__le__(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보다 작거나 같은가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&gt;=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__ge__(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보다 크거나 같은가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&gt;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__gt__(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보다 큰가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==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__eq__(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같은가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!=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__ne__(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서로 다른가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400089" y="4906572"/>
            <a:ext cx="5469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dirty="0"/>
              <a:t>      </a:t>
            </a:r>
            <a:r>
              <a:rPr lang="ko-KR" altLang="en-US" dirty="0" err="1"/>
              <a:t>파이썬의</a:t>
            </a:r>
            <a:r>
              <a:rPr lang="ko-KR" altLang="en-US" dirty="0"/>
              <a:t> 비교 연산자와 해당하는 특수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2765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29F9C33-FF97-40B7-988E-12811599C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87" y="1764549"/>
            <a:ext cx="7762875" cy="3295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04900" y="3009900"/>
            <a:ext cx="73818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latin typeface="D2Coding" panose="020B0609020101020101" pitchFamily="49" charset="-127"/>
                <a:ea typeface="D2Coding" panose="020B0609020101020101" pitchFamily="49" charset="-127"/>
              </a:rPr>
              <a:t>     (</a:t>
            </a:r>
            <a:r>
              <a:rPr lang="ko-KR" altLang="en-US" sz="1300" dirty="0">
                <a:latin typeface="D2Coding" panose="020B0609020101020101" pitchFamily="49" charset="-127"/>
                <a:ea typeface="D2Coding" panose="020B0609020101020101" pitchFamily="49" charset="-127"/>
              </a:rPr>
              <a:t>벡터의 크기는 각 </a:t>
            </a:r>
            <a:r>
              <a:rPr lang="ko-KR" altLang="en-US" sz="13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성분값을</a:t>
            </a:r>
            <a:r>
              <a:rPr lang="ko-KR" altLang="en-US" sz="1300" dirty="0">
                <a:latin typeface="D2Coding" panose="020B0609020101020101" pitchFamily="49" charset="-127"/>
                <a:ea typeface="D2Coding" panose="020B0609020101020101" pitchFamily="49" charset="-127"/>
              </a:rPr>
              <a:t> 제곱하여 더한 후 제곱근을 취하여 </a:t>
            </a:r>
            <a:endParaRPr lang="en-US" altLang="ko-KR" sz="1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300" dirty="0">
                <a:latin typeface="D2Coding" panose="020B0609020101020101" pitchFamily="49" charset="-127"/>
                <a:ea typeface="D2Coding" panose="020B0609020101020101" pitchFamily="49" charset="-127"/>
              </a:rPr>
              <a:t>구한다</a:t>
            </a:r>
            <a:r>
              <a:rPr lang="en-US" altLang="ko-KR" sz="13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4900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434" y="911225"/>
            <a:ext cx="10515600" cy="4351338"/>
          </a:xfrm>
        </p:spPr>
        <p:txBody>
          <a:bodyPr/>
          <a:lstStyle/>
          <a:p>
            <a:r>
              <a:rPr lang="ko-KR" altLang="en-US" dirty="0"/>
              <a:t>이외에도 </a:t>
            </a:r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()</a:t>
            </a:r>
            <a:r>
              <a:rPr lang="ko-KR" altLang="en-US" dirty="0"/>
              <a:t>이라던지 </a:t>
            </a:r>
            <a:r>
              <a:rPr lang="en-US" altLang="ko-KR" dirty="0"/>
              <a:t>float(), </a:t>
            </a:r>
            <a:r>
              <a:rPr lang="en-US" altLang="ko-KR" dirty="0" err="1"/>
              <a:t>int</a:t>
            </a:r>
            <a:r>
              <a:rPr lang="en-US" altLang="ko-KR" dirty="0"/>
              <a:t>(), </a:t>
            </a:r>
            <a:r>
              <a:rPr lang="en-US" altLang="ko-KR" dirty="0" err="1"/>
              <a:t>str</a:t>
            </a:r>
            <a:r>
              <a:rPr lang="en-US" altLang="ko-KR" dirty="0"/>
              <a:t>(), abs(), hash(), </a:t>
            </a:r>
            <a:r>
              <a:rPr lang="en-US" altLang="ko-KR" dirty="0" err="1"/>
              <a:t>iter</a:t>
            </a:r>
            <a:r>
              <a:rPr lang="en-US" altLang="ko-KR" dirty="0"/>
              <a:t>()</a:t>
            </a:r>
            <a:r>
              <a:rPr lang="ko-KR" altLang="en-US" dirty="0"/>
              <a:t>과 같이 많은 내장 함수들이 존재함</a:t>
            </a:r>
          </a:p>
          <a:p>
            <a:endParaRPr lang="en-US" altLang="ko-KR" dirty="0"/>
          </a:p>
          <a:p>
            <a:r>
              <a:rPr lang="ko-KR" altLang="en-US" dirty="0"/>
              <a:t>이 내장함수들은 </a:t>
            </a:r>
            <a:r>
              <a:rPr lang="en-US" altLang="ko-KR" dirty="0"/>
              <a:t>__</a:t>
            </a:r>
            <a:r>
              <a:rPr lang="en-US" altLang="ko-KR" dirty="0" err="1"/>
              <a:t>len</a:t>
            </a:r>
            <a:r>
              <a:rPr lang="en-US" altLang="ko-KR" dirty="0"/>
              <a:t>__(), __float__(), __</a:t>
            </a:r>
            <a:r>
              <a:rPr lang="en-US" altLang="ko-KR" dirty="0" err="1"/>
              <a:t>int</a:t>
            </a:r>
            <a:r>
              <a:rPr lang="en-US" altLang="ko-KR" dirty="0"/>
              <a:t>__(), __</a:t>
            </a:r>
            <a:r>
              <a:rPr lang="en-US" altLang="ko-KR" dirty="0" err="1"/>
              <a:t>str</a:t>
            </a:r>
            <a:r>
              <a:rPr lang="en-US" altLang="ko-KR" dirty="0"/>
              <a:t>__(), __abs__(), __hash__(), __</a:t>
            </a:r>
            <a:r>
              <a:rPr lang="en-US" altLang="ko-KR" dirty="0" err="1"/>
              <a:t>iter</a:t>
            </a:r>
            <a:r>
              <a:rPr lang="en-US" altLang="ko-KR" dirty="0"/>
              <a:t>__()</a:t>
            </a:r>
            <a:r>
              <a:rPr lang="ko-KR" altLang="en-US" dirty="0"/>
              <a:t>과 같은 특수 </a:t>
            </a:r>
            <a:r>
              <a:rPr lang="ko-KR" altLang="en-US" dirty="0" err="1"/>
              <a:t>메소드로</a:t>
            </a:r>
            <a:r>
              <a:rPr lang="ko-KR" altLang="en-US" dirty="0"/>
              <a:t> 구현이 가능</a:t>
            </a:r>
          </a:p>
        </p:txBody>
      </p:sp>
    </p:spTree>
    <p:extLst>
      <p:ext uri="{BB962C8B-B14F-4D97-AF65-F5344CB8AC3E}">
        <p14:creationId xmlns:p14="http://schemas.microsoft.com/office/powerpoint/2010/main" val="793604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변수에 </a:t>
            </a:r>
            <a:r>
              <a:rPr lang="ko-KR" altLang="en-US"/>
              <a:t>대하여 먼저 알아보자</a:t>
            </a:r>
            <a:endParaRPr lang="en-US" altLang="ko-KR" dirty="0"/>
          </a:p>
          <a:p>
            <a:r>
              <a:rPr lang="ko-KR" altLang="en-US" b="1" dirty="0"/>
              <a:t>클래스 속성</a:t>
            </a:r>
            <a:r>
              <a:rPr lang="en-US" altLang="ko-KR" sz="2000" b="1" dirty="0">
                <a:solidFill>
                  <a:schemeClr val="accent5"/>
                </a:solidFill>
              </a:rPr>
              <a:t>class attribute</a:t>
            </a:r>
            <a:r>
              <a:rPr lang="ko-KR" altLang="en-US" dirty="0"/>
              <a:t>들은 개별적인 </a:t>
            </a:r>
            <a:r>
              <a:rPr lang="ko-KR" altLang="en-US" dirty="0" err="1"/>
              <a:t>인스턴스마다</a:t>
            </a:r>
            <a:r>
              <a:rPr lang="ko-KR" altLang="en-US" dirty="0"/>
              <a:t> 다르기 때문에 서로 다른 값을 가질 수 있음</a:t>
            </a:r>
            <a:endParaRPr lang="en-US" altLang="ko-KR" dirty="0"/>
          </a:p>
          <a:p>
            <a:r>
              <a:rPr lang="ko-KR" altLang="en-US" dirty="0"/>
              <a:t>우리는 이를 </a:t>
            </a:r>
            <a:r>
              <a:rPr lang="ko-KR" altLang="en-US" b="1" dirty="0" err="1"/>
              <a:t>인스턴스</a:t>
            </a:r>
            <a:r>
              <a:rPr lang="ko-KR" altLang="en-US" b="1" dirty="0"/>
              <a:t> 변수</a:t>
            </a:r>
            <a:r>
              <a:rPr lang="en-US" altLang="ko-KR" sz="2000" b="1" dirty="0">
                <a:solidFill>
                  <a:schemeClr val="accent5"/>
                </a:solidFill>
              </a:rPr>
              <a:t>instance variable</a:t>
            </a:r>
            <a:r>
              <a:rPr lang="ko-KR" altLang="en-US" dirty="0"/>
              <a:t>라고도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9.10 </a:t>
            </a:r>
            <a:r>
              <a:rPr lang="ko-KR" altLang="en-US" dirty="0"/>
              <a:t>클래스 변수와 </a:t>
            </a:r>
            <a:r>
              <a:rPr lang="en-US" altLang="ko-KR" dirty="0"/>
              <a:t>__</a:t>
            </a:r>
            <a:r>
              <a:rPr lang="en-US" altLang="ko-KR" dirty="0" err="1"/>
              <a:t>dict</a:t>
            </a:r>
            <a:r>
              <a:rPr lang="en-US" altLang="ko-KR" dirty="0"/>
              <a:t>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1951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536CFC30-756E-4DDA-AD95-5D99A4D12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216939"/>
              </p:ext>
            </p:extLst>
          </p:nvPr>
        </p:nvGraphicFramePr>
        <p:xfrm>
          <a:off x="508903" y="317589"/>
          <a:ext cx="6225540" cy="5796337"/>
        </p:xfrm>
        <a:graphic>
          <a:graphicData uri="http://schemas.openxmlformats.org/drawingml/2006/table">
            <a:tbl>
              <a:tblPr/>
              <a:tblGrid>
                <a:gridCol w="622554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28495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9-14 : Circle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인스턴스와 속성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PI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circle_instance_var.py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class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Circle: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__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init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__(self, name, radius, PI):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self.name = name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self.radius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radius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self.PI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PI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    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현재 인스턴스의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PI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에 반지름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**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2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을 곱하여 면적을 구함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area(self):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self.PI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*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self.radius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** 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c1 = Circle("C1", 4, 3.14)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print("c1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면적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:", c1.area())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c2 = Circle("C2", 6, 3.141)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print("c2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면적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:", c2.area())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c3 = Circle("C3", 5, 3.1415)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print("c3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면적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:", c3.area())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D2Coding"/>
                        <a:ea typeface="D2Coding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A90007F2-A043-44F4-BEC1-5AB5A825DCC6}"/>
              </a:ext>
            </a:extLst>
          </p:cNvPr>
          <p:cNvGrpSpPr/>
          <p:nvPr/>
        </p:nvGrpSpPr>
        <p:grpSpPr>
          <a:xfrm>
            <a:off x="7239008" y="1532238"/>
            <a:ext cx="3886201" cy="1465793"/>
            <a:chOff x="5261708" y="3593399"/>
            <a:chExt cx="6085244" cy="511807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DCDFB499-9E32-4AF6-829B-99D8387F6F4F}"/>
                </a:ext>
              </a:extLst>
            </p:cNvPr>
            <p:cNvGrpSpPr/>
            <p:nvPr/>
          </p:nvGrpSpPr>
          <p:grpSpPr>
            <a:xfrm>
              <a:off x="5261708" y="3593399"/>
              <a:ext cx="6085244" cy="5118072"/>
              <a:chOff x="5586056" y="3506935"/>
              <a:chExt cx="6085244" cy="5118072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xmlns="" id="{8ED6CB32-47A6-4121-A3A5-1B8F0650F357}"/>
                  </a:ext>
                </a:extLst>
              </p:cNvPr>
              <p:cNvSpPr/>
              <p:nvPr/>
            </p:nvSpPr>
            <p:spPr>
              <a:xfrm>
                <a:off x="5586057" y="4336267"/>
                <a:ext cx="6085243" cy="428874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xmlns="" id="{A6DC4DAE-CE3F-443F-AF63-A184F709E1B2}"/>
                  </a:ext>
                </a:extLst>
              </p:cNvPr>
              <p:cNvSpPr/>
              <p:nvPr/>
            </p:nvSpPr>
            <p:spPr>
              <a:xfrm>
                <a:off x="5586056" y="3506935"/>
                <a:ext cx="1454383" cy="82135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407C533E-A92D-4D1D-93FF-97212D79C407}"/>
                </a:ext>
              </a:extLst>
            </p:cNvPr>
            <p:cNvSpPr/>
            <p:nvPr/>
          </p:nvSpPr>
          <p:spPr>
            <a:xfrm>
              <a:off x="5528690" y="4617919"/>
              <a:ext cx="5551282" cy="3792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c1</a:t>
              </a:r>
              <a:r>
                <a:rPr lang="ko-KR" altLang="en-US" sz="1400" kern="0" dirty="0">
                  <a:solidFill>
                    <a:srgbClr val="7030A0"/>
                  </a:solidFill>
                  <a:ea typeface="D2Coding"/>
                </a:rPr>
                <a:t>의 면적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: 50.24</a:t>
              </a:r>
              <a:endParaRPr lang="ko-KR" altLang="en-US" sz="1400" kern="0" dirty="0">
                <a:solidFill>
                  <a:srgbClr val="7030A0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c2</a:t>
              </a:r>
              <a:r>
                <a:rPr lang="ko-KR" altLang="en-US" sz="1400" kern="0" dirty="0">
                  <a:solidFill>
                    <a:srgbClr val="7030A0"/>
                  </a:solidFill>
                  <a:ea typeface="D2Coding"/>
                </a:rPr>
                <a:t>의 면적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: 113.076</a:t>
              </a:r>
              <a:endParaRPr lang="ko-KR" altLang="en-US" sz="1400" kern="0" dirty="0">
                <a:solidFill>
                  <a:srgbClr val="7030A0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c3</a:t>
              </a:r>
              <a:r>
                <a:rPr lang="ko-KR" altLang="en-US" sz="1400" kern="0" dirty="0">
                  <a:solidFill>
                    <a:srgbClr val="7030A0"/>
                  </a:solidFill>
                  <a:ea typeface="D2Coding"/>
                </a:rPr>
                <a:t>의 면적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: 78.53750000000001</a:t>
              </a:r>
              <a:endParaRPr lang="ko-KR" altLang="en-US" sz="1400" kern="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9657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5138" y="769335"/>
            <a:ext cx="10515600" cy="4351338"/>
          </a:xfrm>
        </p:spPr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변수들 중에서 클래스가 공유해야 할 공통적인 속성이 있을 것이다</a:t>
            </a:r>
            <a:r>
              <a:rPr lang="en-US" altLang="ko-KR" dirty="0"/>
              <a:t>. </a:t>
            </a:r>
            <a:r>
              <a:rPr lang="ko-KR" altLang="en-US" dirty="0"/>
              <a:t>여기서는 </a:t>
            </a:r>
            <a:r>
              <a:rPr lang="en-US" altLang="ko-KR" dirty="0"/>
              <a:t>PI</a:t>
            </a:r>
            <a:r>
              <a:rPr lang="ko-KR" altLang="en-US" dirty="0"/>
              <a:t>라는 속성이 이에 해당하는데</a:t>
            </a:r>
            <a:r>
              <a:rPr lang="en-US" altLang="ko-KR" dirty="0"/>
              <a:t>, </a:t>
            </a:r>
            <a:r>
              <a:rPr lang="ko-KR" altLang="en-US" dirty="0"/>
              <a:t>이 속성을 개별 </a:t>
            </a:r>
            <a:r>
              <a:rPr lang="ko-KR" altLang="en-US" dirty="0" err="1"/>
              <a:t>인스턴스가</a:t>
            </a:r>
            <a:r>
              <a:rPr lang="ko-KR" altLang="en-US" dirty="0"/>
              <a:t> 모두 공유하여 가지도록 하면 데이터 중복도 줄어들고</a:t>
            </a:r>
            <a:r>
              <a:rPr lang="en-US" altLang="ko-KR" dirty="0"/>
              <a:t>, </a:t>
            </a:r>
            <a:r>
              <a:rPr lang="ko-KR" altLang="en-US" dirty="0"/>
              <a:t>오류의 원인을 찾는 것도 간단할 것임</a:t>
            </a:r>
          </a:p>
          <a:p>
            <a:endParaRPr lang="en-US" altLang="ko-KR" dirty="0"/>
          </a:p>
          <a:p>
            <a:r>
              <a:rPr lang="en-US" altLang="ko-KR" dirty="0"/>
              <a:t>Circle </a:t>
            </a:r>
            <a:r>
              <a:rPr lang="ko-KR" altLang="en-US" dirty="0"/>
              <a:t>클래스의 </a:t>
            </a:r>
            <a:r>
              <a:rPr lang="en-US" altLang="ko-KR" dirty="0" err="1"/>
              <a:t>self.__PI</a:t>
            </a:r>
            <a:r>
              <a:rPr lang="en-US" altLang="ko-KR" dirty="0"/>
              <a:t> </a:t>
            </a:r>
            <a:r>
              <a:rPr lang="ko-KR" altLang="en-US" dirty="0"/>
              <a:t>값이 일관성 있게 유지가 되려면</a:t>
            </a:r>
            <a:r>
              <a:rPr lang="en-US" altLang="ko-KR" dirty="0"/>
              <a:t>, c1, c2, c3</a:t>
            </a:r>
            <a:r>
              <a:rPr lang="ko-KR" altLang="en-US"/>
              <a:t>에서 </a:t>
            </a:r>
            <a:r>
              <a:rPr lang="en-US" altLang="ko-KR">
                <a:solidFill>
                  <a:srgbClr val="FF0000"/>
                </a:solidFill>
              </a:rPr>
              <a:t>PI </a:t>
            </a:r>
            <a:r>
              <a:rPr lang="ko-KR" altLang="en-US" dirty="0">
                <a:solidFill>
                  <a:srgbClr val="FF0000"/>
                </a:solidFill>
              </a:rPr>
              <a:t>값을 모두 공유할 필요성</a:t>
            </a:r>
            <a:r>
              <a:rPr lang="ko-KR" altLang="en-US" dirty="0"/>
              <a:t>이 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사용하는 것이 </a:t>
            </a:r>
            <a:r>
              <a:rPr lang="ko-KR" altLang="en-US" b="1" dirty="0">
                <a:solidFill>
                  <a:srgbClr val="FF0000"/>
                </a:solidFill>
              </a:rPr>
              <a:t>클래스 변수</a:t>
            </a:r>
            <a:r>
              <a:rPr lang="en-US" altLang="ko-KR" sz="2000" b="1" dirty="0">
                <a:solidFill>
                  <a:schemeClr val="accent5"/>
                </a:solidFill>
              </a:rPr>
              <a:t>class variable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5593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5526" y="716952"/>
            <a:ext cx="10515600" cy="4351338"/>
          </a:xfrm>
        </p:spPr>
        <p:txBody>
          <a:bodyPr/>
          <a:lstStyle/>
          <a:p>
            <a:r>
              <a:rPr lang="en-US" altLang="ko-KR" dirty="0"/>
              <a:t>Circle</a:t>
            </a:r>
            <a:r>
              <a:rPr lang="ko-KR" altLang="en-US" dirty="0"/>
              <a:t>의 클래스 변수 </a:t>
            </a:r>
            <a:r>
              <a:rPr lang="en-US" altLang="ko-KR" dirty="0"/>
              <a:t>PI</a:t>
            </a:r>
            <a:r>
              <a:rPr lang="ko-KR" altLang="en-US" dirty="0"/>
              <a:t>는 이 클래스의 </a:t>
            </a:r>
            <a:r>
              <a:rPr lang="ko-KR" altLang="en-US" dirty="0" err="1"/>
              <a:t>인스턴스들이</a:t>
            </a:r>
            <a:r>
              <a:rPr lang="ko-KR" altLang="en-US" dirty="0"/>
              <a:t> 공유하는 변수이며</a:t>
            </a:r>
            <a:r>
              <a:rPr lang="en-US" altLang="ko-KR" dirty="0"/>
              <a:t>, </a:t>
            </a:r>
            <a:r>
              <a:rPr lang="ko-KR" altLang="en-US" dirty="0"/>
              <a:t>클래스 속성 </a:t>
            </a:r>
            <a:r>
              <a:rPr lang="en-US" altLang="ko-KR" dirty="0"/>
              <a:t>__name, __radius</a:t>
            </a:r>
            <a:r>
              <a:rPr lang="ko-KR" altLang="en-US" dirty="0"/>
              <a:t>는 </a:t>
            </a:r>
            <a:r>
              <a:rPr lang="ko-KR" altLang="en-US" dirty="0" err="1"/>
              <a:t>인스턴스마다</a:t>
            </a:r>
            <a:r>
              <a:rPr lang="ko-KR" altLang="en-US" dirty="0"/>
              <a:t> 가지는 변수인 </a:t>
            </a:r>
            <a:r>
              <a:rPr lang="ko-KR" altLang="en-US" dirty="0" err="1"/>
              <a:t>인스턴스</a:t>
            </a:r>
            <a:r>
              <a:rPr lang="ko-KR" altLang="en-US" dirty="0"/>
              <a:t> 변수이다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95526" y="2659993"/>
            <a:ext cx="5184576" cy="2840727"/>
            <a:chOff x="1763688" y="2185700"/>
            <a:chExt cx="5184576" cy="2840727"/>
          </a:xfrm>
        </p:grpSpPr>
        <p:sp>
          <p:nvSpPr>
            <p:cNvPr id="5" name="직사각형 4"/>
            <p:cNvSpPr/>
            <p:nvPr/>
          </p:nvSpPr>
          <p:spPr>
            <a:xfrm>
              <a:off x="2123728" y="3038400"/>
              <a:ext cx="1152128" cy="36004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9000"/>
              </a:schemeClr>
            </a:solidFill>
          </p:spPr>
          <p:txBody>
            <a:bodyPr wrap="square">
              <a:spAutoFit/>
            </a:bodyPr>
            <a:lstStyle/>
            <a:p>
              <a:pPr fontAlgn="base"/>
              <a:endParaRPr lang="ko-KR" altLang="en-US" sz="1400" dirty="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83768" y="3677151"/>
              <a:ext cx="1296144" cy="60271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9000"/>
              </a:schemeClr>
            </a:solidFill>
          </p:spPr>
          <p:txBody>
            <a:bodyPr wrap="square">
              <a:spAutoFit/>
            </a:bodyPr>
            <a:lstStyle/>
            <a:p>
              <a:pPr fontAlgn="base"/>
              <a:endParaRPr lang="ko-KR" altLang="en-US" sz="1400" dirty="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63688" y="2708920"/>
              <a:ext cx="5184576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class Circle:</a:t>
              </a:r>
              <a:endParaRPr lang="en-US" altLang="ko-KR" sz="1400" b="1" kern="0" dirty="0">
                <a:solidFill>
                  <a:srgbClr val="000000"/>
                </a:solidFill>
              </a:endParaRP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FF"/>
                  </a:solidFill>
                  <a:latin typeface="D2Coding" panose="020B0609020101020101" pitchFamily="49" charset="-127"/>
                </a:rPr>
                <a:t>    PI = 3.1415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   </a:t>
              </a:r>
              <a:r>
                <a:rPr lang="en-US" altLang="ko-KR" sz="1400" b="1" kern="0" dirty="0">
                  <a:solidFill>
                    <a:srgbClr val="699B37"/>
                  </a:solidFill>
                  <a:latin typeface="D2Coding" panose="020B0609020101020101" pitchFamily="49" charset="-127"/>
                </a:rPr>
                <a:t># </a:t>
              </a:r>
              <a:r>
                <a:rPr lang="ko-KR" altLang="en-US" sz="1400" b="1" kern="0" dirty="0">
                  <a:solidFill>
                    <a:srgbClr val="699B37"/>
                  </a:solidFill>
                  <a:ea typeface="D2Coding" panose="020B0609020101020101" pitchFamily="49" charset="-127"/>
                </a:rPr>
                <a:t>클래스 변수</a:t>
              </a:r>
              <a:endParaRPr lang="ko-KR" altLang="en-US" sz="1400" b="1" kern="0" dirty="0">
                <a:solidFill>
                  <a:srgbClr val="000000"/>
                </a:solidFill>
              </a:endParaRP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 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def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__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init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__(self, name, radius):</a:t>
              </a:r>
              <a:endParaRPr lang="en-US" altLang="ko-KR" sz="1400" b="1" kern="0" dirty="0">
                <a:solidFill>
                  <a:srgbClr val="000000"/>
                </a:solidFill>
              </a:endParaRP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     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self.__name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= name   </a:t>
              </a:r>
              <a:r>
                <a:rPr lang="en-US" altLang="ko-KR" sz="1400" b="1" kern="0" dirty="0">
                  <a:solidFill>
                    <a:srgbClr val="699B37"/>
                  </a:solidFill>
                  <a:latin typeface="D2Coding" panose="020B0609020101020101" pitchFamily="49" charset="-127"/>
                </a:rPr>
                <a:t># </a:t>
              </a:r>
              <a:r>
                <a:rPr lang="ko-KR" altLang="en-US" sz="1400" b="1" kern="0" dirty="0">
                  <a:solidFill>
                    <a:srgbClr val="699B37"/>
                  </a:solidFill>
                  <a:ea typeface="D2Coding" panose="020B0609020101020101" pitchFamily="49" charset="-127"/>
                </a:rPr>
                <a:t>인스턴스 변수</a:t>
              </a:r>
              <a:endParaRPr lang="ko-KR" altLang="en-US" sz="1400" b="1" kern="0" dirty="0">
                <a:solidFill>
                  <a:srgbClr val="000000"/>
                </a:solidFill>
              </a:endParaRP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     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self.__radius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= radius </a:t>
              </a:r>
              <a:r>
                <a:rPr lang="en-US" altLang="ko-KR" sz="1400" b="1" kern="0" dirty="0">
                  <a:solidFill>
                    <a:srgbClr val="699B37"/>
                  </a:solidFill>
                  <a:latin typeface="D2Coding" panose="020B0609020101020101" pitchFamily="49" charset="-127"/>
                </a:rPr>
                <a:t># </a:t>
              </a:r>
              <a:r>
                <a:rPr lang="ko-KR" altLang="en-US" sz="1400" b="1" kern="0" dirty="0">
                  <a:solidFill>
                    <a:srgbClr val="699B37"/>
                  </a:solidFill>
                  <a:ea typeface="D2Coding" panose="020B0609020101020101" pitchFamily="49" charset="-127"/>
                </a:rPr>
                <a:t>인스턴스 변수</a:t>
              </a:r>
              <a:endParaRPr lang="ko-KR" altLang="en-US" sz="1400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33152" y="2185700"/>
              <a:ext cx="2736304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atin typeface="+mj-lt"/>
                </a:defRPr>
              </a:lvl1pPr>
            </a:lstStyle>
            <a:p>
              <a:pPr algn="ctr"/>
              <a:r>
                <a:rPr lang="en-US" altLang="ko-KR" dirty="0"/>
                <a:t>Circle </a:t>
              </a:r>
              <a:r>
                <a:rPr lang="ko-KR" altLang="en-US" dirty="0"/>
                <a:t>클래스의 변수 </a:t>
              </a:r>
              <a:r>
                <a:rPr lang="en-US" altLang="ko-KR" dirty="0"/>
                <a:t>:</a:t>
              </a:r>
            </a:p>
            <a:p>
              <a:pPr algn="ctr"/>
              <a:r>
                <a:rPr lang="ko-KR" altLang="en-US" dirty="0"/>
                <a:t>인스턴스들은 이 변수를 공유함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07804" y="4503207"/>
              <a:ext cx="2448272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atin typeface="+mj-lt"/>
                </a:defRPr>
              </a:lvl1pPr>
            </a:lstStyle>
            <a:p>
              <a:pPr algn="ctr"/>
              <a:r>
                <a:rPr lang="en-US" altLang="ko-KR" dirty="0"/>
                <a:t>Circle </a:t>
              </a:r>
              <a:r>
                <a:rPr lang="ko-KR" altLang="en-US" dirty="0"/>
                <a:t>클래스의 속성 </a:t>
              </a:r>
              <a:r>
                <a:rPr lang="en-US" altLang="ko-KR" dirty="0"/>
                <a:t>:</a:t>
              </a:r>
            </a:p>
            <a:p>
              <a:pPr algn="ctr"/>
              <a:r>
                <a:rPr lang="ko-KR" altLang="en-US" dirty="0"/>
                <a:t>인스턴스마다 가지는 변수</a:t>
              </a:r>
            </a:p>
          </p:txBody>
        </p:sp>
        <p:cxnSp>
          <p:nvCxnSpPr>
            <p:cNvPr id="10" name="직선 화살표 연결선 9"/>
            <p:cNvCxnSpPr>
              <a:stCxn id="8" idx="2"/>
            </p:cNvCxnSpPr>
            <p:nvPr/>
          </p:nvCxnSpPr>
          <p:spPr>
            <a:xfrm flipH="1">
              <a:off x="3275856" y="2708920"/>
              <a:ext cx="1025448" cy="45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 flipV="1">
              <a:off x="3419872" y="4279863"/>
              <a:ext cx="648072" cy="229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477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1263" y="296370"/>
            <a:ext cx="10515600" cy="4351338"/>
          </a:xfrm>
        </p:spPr>
        <p:txBody>
          <a:bodyPr/>
          <a:lstStyle/>
          <a:p>
            <a:r>
              <a:rPr lang="en-US" altLang="ko-KR" dirty="0"/>
              <a:t>PI </a:t>
            </a:r>
            <a:r>
              <a:rPr lang="ko-KR" altLang="en-US" dirty="0"/>
              <a:t>값을 더욱 정밀한 값으로 변경해야 한다면 간단하게 클래스 변수 </a:t>
            </a:r>
            <a:r>
              <a:rPr lang="en-US" altLang="ko-KR" dirty="0"/>
              <a:t>PI = 3.141592</a:t>
            </a:r>
            <a:r>
              <a:rPr lang="ko-KR" altLang="en-US" dirty="0"/>
              <a:t>와 같이 변경해주기만 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5E08661-6CE0-43E5-9669-C468A171A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67626"/>
              </p:ext>
            </p:extLst>
          </p:nvPr>
        </p:nvGraphicFramePr>
        <p:xfrm>
          <a:off x="901263" y="1193572"/>
          <a:ext cx="6225540" cy="4951597"/>
        </p:xfrm>
        <a:graphic>
          <a:graphicData uri="http://schemas.openxmlformats.org/drawingml/2006/table">
            <a:tbl>
              <a:tblPr/>
              <a:tblGrid>
                <a:gridCol w="622554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28495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9-15 : Circle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인스턴스와 클래스 변수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PI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circle_class_var.py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class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Circle: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D2Coding"/>
                          <a:ea typeface="D2Coding"/>
                        </a:rPr>
                        <a:t>    PI = 3.1415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함초롬바탕"/>
                          <a:ea typeface="D2Coding"/>
                        </a:rPr>
                        <a:t>                              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클래스 변수</a:t>
                      </a:r>
                      <a:endParaRPr lang="ko-KR" altLang="en-US" sz="1400" kern="0" spc="0" dirty="0">
                        <a:solidFill>
                          <a:srgbClr val="699B37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init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__(self, name, radius):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self.__name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 = name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                   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인스턴스 변수</a:t>
                      </a:r>
                      <a:endParaRPr lang="ko-KR" altLang="en-US" sz="1400" kern="0" spc="0" dirty="0">
                        <a:solidFill>
                          <a:srgbClr val="699B37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self.__radius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 = radius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               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인스턴스 변수</a:t>
                      </a:r>
                      <a:endParaRPr lang="ko-KR" altLang="en-US" sz="1400" kern="0" spc="0" dirty="0">
                        <a:solidFill>
                          <a:srgbClr val="699B37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    # Circle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클래스의 변수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PI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를 이용하여 면적을 구함</a:t>
                      </a:r>
                      <a:endParaRPr lang="ko-KR" altLang="en-US" sz="1400" kern="0" spc="0" dirty="0">
                        <a:solidFill>
                          <a:srgbClr val="699B37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area(self):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Circle.PI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*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self.__radius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** 2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c1 = Circle("C1", 4)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print("c1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의 면적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:", c1.area())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c2 = Circle("C2", 6)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print("c2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의 면적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:", c2.area())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c3 = Circle("C3", 5)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print("c3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의 면적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:", c3.area())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8520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231860" y="794240"/>
            <a:ext cx="4193627" cy="4351338"/>
          </a:xfrm>
        </p:spPr>
        <p:txBody>
          <a:bodyPr/>
          <a:lstStyle/>
          <a:p>
            <a:pPr fontAlgn="base"/>
            <a:r>
              <a:rPr lang="en-US" altLang="ko-KR" dirty="0"/>
              <a:t>__</a:t>
            </a:r>
            <a:r>
              <a:rPr lang="en-US" altLang="ko-KR" dirty="0" err="1"/>
              <a:t>dict</a:t>
            </a:r>
            <a:r>
              <a:rPr lang="en-US" altLang="ko-KR" dirty="0"/>
              <a:t>__ </a:t>
            </a:r>
            <a:r>
              <a:rPr lang="ko-KR" altLang="en-US" dirty="0"/>
              <a:t>속성은 프로그램을 짤 때 매우 유용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1B653947-F70A-4F06-AC6E-38C3D79B9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17175"/>
              </p:ext>
            </p:extLst>
          </p:nvPr>
        </p:nvGraphicFramePr>
        <p:xfrm>
          <a:off x="670041" y="716118"/>
          <a:ext cx="6225540" cy="4173595"/>
        </p:xfrm>
        <a:graphic>
          <a:graphicData uri="http://schemas.openxmlformats.org/drawingml/2006/table">
            <a:tbl>
              <a:tblPr/>
              <a:tblGrid>
                <a:gridCol w="622554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28495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9-16 : __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dict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__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속성을 이용한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인스턴스변수와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값 알아보기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circle_dict.py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class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Circle: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PI = 3.14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__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init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__(self, name, radius):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self.name = name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self.radius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radius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c1 = Circle("C1", 4)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print("c1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속성들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:", c1.__dict__)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__</a:t>
                      </a:r>
                      <a:r>
                        <a:rPr lang="en-US" altLang="ko-KR" sz="1600" kern="0" spc="0" dirty="0" err="1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dic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__[key]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형식으로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value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를 얻을 수 있음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print("c1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name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변수값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:", c1.__dict__['name'])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print("c1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radius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변수값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:", c1.__dict__['radius'])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640C6AB0-53CA-47C3-8C4A-8E50C159CA14}"/>
              </a:ext>
            </a:extLst>
          </p:cNvPr>
          <p:cNvGrpSpPr/>
          <p:nvPr/>
        </p:nvGrpSpPr>
        <p:grpSpPr>
          <a:xfrm>
            <a:off x="670041" y="5145578"/>
            <a:ext cx="6225540" cy="1266419"/>
            <a:chOff x="5261708" y="3368019"/>
            <a:chExt cx="6085244" cy="442192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BDD9F1B6-81AA-48DD-899C-AB2B287A3E12}"/>
                </a:ext>
              </a:extLst>
            </p:cNvPr>
            <p:cNvGrpSpPr/>
            <p:nvPr/>
          </p:nvGrpSpPr>
          <p:grpSpPr>
            <a:xfrm>
              <a:off x="5261708" y="3368019"/>
              <a:ext cx="6085244" cy="4421923"/>
              <a:chOff x="5586056" y="3281555"/>
              <a:chExt cx="6085244" cy="4421923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xmlns="" id="{7C032997-67F8-4CA4-8F62-8EA770CEFA83}"/>
                  </a:ext>
                </a:extLst>
              </p:cNvPr>
              <p:cNvSpPr/>
              <p:nvPr/>
            </p:nvSpPr>
            <p:spPr>
              <a:xfrm>
                <a:off x="5586057" y="4336270"/>
                <a:ext cx="6085243" cy="336720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xmlns="" id="{66325A33-E1DD-4726-836B-4088D541C844}"/>
                  </a:ext>
                </a:extLst>
              </p:cNvPr>
              <p:cNvSpPr/>
              <p:nvPr/>
            </p:nvSpPr>
            <p:spPr>
              <a:xfrm>
                <a:off x="5586056" y="3281555"/>
                <a:ext cx="964235" cy="104673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98ADE8B1-3CCD-4AF9-911D-8849B8E92DEB}"/>
                </a:ext>
              </a:extLst>
            </p:cNvPr>
            <p:cNvSpPr/>
            <p:nvPr/>
          </p:nvSpPr>
          <p:spPr>
            <a:xfrm>
              <a:off x="5431185" y="4414756"/>
              <a:ext cx="5551282" cy="3172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3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c1</a:t>
              </a:r>
              <a:r>
                <a:rPr lang="ko-KR" altLang="en-US" sz="1400" kern="0" dirty="0">
                  <a:solidFill>
                    <a:srgbClr val="7030A0"/>
                  </a:solidFill>
                  <a:ea typeface="D2Coding"/>
                </a:rPr>
                <a:t>의 속성들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: {'name': 'C1', 'radius': 4}</a:t>
              </a:r>
              <a:endParaRPr lang="ko-KR" altLang="en-US" sz="1400" kern="0" dirty="0">
                <a:solidFill>
                  <a:srgbClr val="7030A0"/>
                </a:solidFill>
              </a:endParaRPr>
            </a:p>
            <a:p>
              <a:pPr algn="just" fontAlgn="base">
                <a:lnSpc>
                  <a:spcPct val="13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c1</a:t>
              </a:r>
              <a:r>
                <a:rPr lang="ko-KR" altLang="en-US" sz="1400" kern="0" dirty="0">
                  <a:solidFill>
                    <a:srgbClr val="7030A0"/>
                  </a:solidFill>
                  <a:ea typeface="D2Coding"/>
                </a:rPr>
                <a:t>의 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name </a:t>
              </a:r>
              <a:r>
                <a:rPr lang="ko-KR" altLang="en-US" sz="1400" kern="0" dirty="0" err="1">
                  <a:solidFill>
                    <a:srgbClr val="7030A0"/>
                  </a:solidFill>
                  <a:ea typeface="D2Coding"/>
                </a:rPr>
                <a:t>변수값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: C1</a:t>
              </a:r>
              <a:endParaRPr lang="ko-KR" altLang="en-US" sz="1400" kern="0" dirty="0">
                <a:solidFill>
                  <a:srgbClr val="7030A0"/>
                </a:solidFill>
              </a:endParaRPr>
            </a:p>
            <a:p>
              <a:pPr algn="just" fontAlgn="base">
                <a:lnSpc>
                  <a:spcPct val="13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c1</a:t>
              </a:r>
              <a:r>
                <a:rPr lang="ko-KR" altLang="en-US" sz="1400" kern="0" dirty="0">
                  <a:solidFill>
                    <a:srgbClr val="7030A0"/>
                  </a:solidFill>
                  <a:ea typeface="D2Coding"/>
                </a:rPr>
                <a:t>의 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radius </a:t>
              </a:r>
              <a:r>
                <a:rPr lang="ko-KR" altLang="en-US" sz="1400" kern="0" dirty="0" err="1">
                  <a:solidFill>
                    <a:srgbClr val="7030A0"/>
                  </a:solidFill>
                  <a:ea typeface="D2Coding"/>
                </a:rPr>
                <a:t>변수값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: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17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0DE92B0-8B08-4785-AF16-AEA1BEA5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46" y="549586"/>
            <a:ext cx="6887991" cy="590845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910349" y="1166654"/>
            <a:ext cx="6063961" cy="1318851"/>
            <a:chOff x="1049345" y="556003"/>
            <a:chExt cx="5783815" cy="1233878"/>
          </a:xfrm>
        </p:grpSpPr>
        <p:sp>
          <p:nvSpPr>
            <p:cNvPr id="4" name="TextBox 3"/>
            <p:cNvSpPr txBox="1"/>
            <p:nvPr/>
          </p:nvSpPr>
          <p:spPr>
            <a:xfrm>
              <a:off x="1803823" y="556003"/>
              <a:ext cx="5029337" cy="7774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수많은 클래스는 객체를 생성하기 위한 틀</a:t>
              </a:r>
              <a:r>
                <a:rPr lang="en-US" altLang="ko-KR" sz="1600" b="1">
                  <a:solidFill>
                    <a:srgbClr val="FF0000"/>
                  </a:solidFill>
                </a:rPr>
                <a:t>(</a:t>
              </a:r>
              <a:r>
                <a:rPr lang="ko-KR" altLang="en-US" sz="1600" b="1">
                  <a:solidFill>
                    <a:srgbClr val="FF0000"/>
                  </a:solidFill>
                </a:rPr>
                <a:t>타입</a:t>
              </a:r>
              <a:r>
                <a:rPr lang="en-US" altLang="ko-KR" sz="1600" b="1">
                  <a:solidFill>
                    <a:srgbClr val="FF0000"/>
                  </a:solidFill>
                </a:rPr>
                <a:t>)</a:t>
              </a:r>
              <a:r>
                <a:rPr lang="ko-KR" altLang="en-US" sz="1600" b="1">
                  <a:solidFill>
                    <a:srgbClr val="FF0000"/>
                  </a:solidFill>
                </a:rPr>
                <a:t>이다</a:t>
              </a:r>
              <a:r>
                <a:rPr lang="en-US" altLang="ko-KR" sz="1600" b="1">
                  <a:solidFill>
                    <a:srgbClr val="FF0000"/>
                  </a:solidFill>
                </a:rPr>
                <a:t>. </a:t>
              </a:r>
              <a:r>
                <a:rPr lang="ko-KR" altLang="en-US" sz="1600" b="1">
                  <a:solidFill>
                    <a:srgbClr val="FF0000"/>
                  </a:solidFill>
                </a:rPr>
                <a:t>실제로 프로그램을 하기 위해서는 객체를 생성해야 하고 객체간의 상호작용이 필요하다</a:t>
              </a:r>
              <a:endParaRPr lang="en-US" altLang="ko-KR" sz="1600" b="1">
                <a:solidFill>
                  <a:srgbClr val="FF0000"/>
                </a:solidFill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H="1">
              <a:off x="1049345" y="878581"/>
              <a:ext cx="754480" cy="9113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2635135" y="549586"/>
            <a:ext cx="2826327" cy="174472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536" y="1172893"/>
            <a:ext cx="235938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FF0000"/>
                </a:solidFill>
              </a:rPr>
              <a:t>사용자가 코딩하는 부분</a:t>
            </a:r>
            <a:endParaRPr lang="en-US" altLang="ko-KR" sz="1600" b="1">
              <a:solidFill>
                <a:srgbClr val="FF0000"/>
              </a:solidFill>
            </a:endParaRPr>
          </a:p>
          <a:p>
            <a:pPr algn="ctr"/>
            <a:r>
              <a:rPr lang="en-US" altLang="ko-KR" sz="1600" b="1">
                <a:solidFill>
                  <a:srgbClr val="FF0000"/>
                </a:solidFill>
              </a:rPr>
              <a:t>prog.py </a:t>
            </a:r>
            <a:r>
              <a:rPr lang="ko-KR" altLang="en-US" sz="1600" b="1">
                <a:solidFill>
                  <a:srgbClr val="FF0000"/>
                </a:solidFill>
              </a:rPr>
              <a:t>라 하자</a:t>
            </a:r>
            <a:endParaRPr lang="en-US" altLang="ko-KR" sz="1600" b="1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5521681" y="1421949"/>
            <a:ext cx="1179690" cy="894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0965" y="805904"/>
            <a:ext cx="4051738" cy="5032375"/>
          </a:xfrm>
        </p:spPr>
        <p:txBody>
          <a:bodyPr/>
          <a:lstStyle/>
          <a:p>
            <a:r>
              <a:rPr lang="en-US" altLang="ko-KR" dirty="0"/>
              <a:t>_(</a:t>
            </a:r>
            <a:r>
              <a:rPr lang="ko-KR" altLang="en-US" dirty="0" err="1"/>
              <a:t>언더스코어</a:t>
            </a:r>
            <a:r>
              <a:rPr lang="en-US" altLang="ko-KR" dirty="0"/>
              <a:t>)</a:t>
            </a:r>
            <a:r>
              <a:rPr lang="ko-KR" altLang="en-US" dirty="0"/>
              <a:t>로 시작하는 이름을 가진 </a:t>
            </a:r>
            <a:r>
              <a:rPr lang="ko-KR" altLang="en-US" dirty="0" err="1"/>
              <a:t>인스턴스</a:t>
            </a:r>
            <a:r>
              <a:rPr lang="ko-KR" altLang="en-US" dirty="0"/>
              <a:t> 변수가 있을 경우 접근하는 방법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B7B9515B-4D37-4586-819F-C67991510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56349"/>
              </p:ext>
            </p:extLst>
          </p:nvPr>
        </p:nvGraphicFramePr>
        <p:xfrm>
          <a:off x="797161" y="405643"/>
          <a:ext cx="6533803" cy="4589647"/>
        </p:xfrm>
        <a:graphic>
          <a:graphicData uri="http://schemas.openxmlformats.org/drawingml/2006/table">
            <a:tbl>
              <a:tblPr/>
              <a:tblGrid>
                <a:gridCol w="6533803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28495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9-17 :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언더스코어로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시작하는 인스턴스 변수의 값 알아보기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circle_dict_with_underscore.py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class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Circle: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PI = 3.14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init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__(self, name, radius):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self.__name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name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self.__radius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radius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c1 = Circle("C1",4)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print("c1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의 속성들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:", c1.__dict__)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 # __</a:t>
                      </a:r>
                      <a:r>
                        <a:rPr lang="en-US" altLang="ko-KR" sz="1600" kern="0" spc="0" dirty="0" err="1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dic</a:t>
                      </a: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__[key] </a:t>
                      </a:r>
                      <a:r>
                        <a:rPr lang="ko-KR" altLang="en-US" sz="16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형식으로 </a:t>
                      </a: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value</a:t>
                      </a:r>
                      <a:r>
                        <a:rPr lang="ko-KR" altLang="en-US" sz="16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를 얻을 수 있음</a:t>
                      </a:r>
                      <a:endParaRPr lang="ko-KR" altLang="en-US" sz="1600" kern="0" spc="0" dirty="0">
                        <a:solidFill>
                          <a:srgbClr val="008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print("c1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__name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변수값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:", c1.__dict__['_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Circle__name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’])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print("c1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__radius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변수값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:", c 1.__dict__['_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Circle__radius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'])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9DF56C07-EF26-4944-9EDB-81578DE7BB1B}"/>
              </a:ext>
            </a:extLst>
          </p:cNvPr>
          <p:cNvGrpSpPr/>
          <p:nvPr/>
        </p:nvGrpSpPr>
        <p:grpSpPr>
          <a:xfrm>
            <a:off x="797160" y="5298873"/>
            <a:ext cx="6533803" cy="1153484"/>
            <a:chOff x="5261708" y="3762351"/>
            <a:chExt cx="6085244" cy="402759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4AA069CA-BF3F-4971-827B-0533499E8F4B}"/>
                </a:ext>
              </a:extLst>
            </p:cNvPr>
            <p:cNvGrpSpPr/>
            <p:nvPr/>
          </p:nvGrpSpPr>
          <p:grpSpPr>
            <a:xfrm>
              <a:off x="5261708" y="3762351"/>
              <a:ext cx="6085244" cy="4027591"/>
              <a:chOff x="5586056" y="3675887"/>
              <a:chExt cx="6085244" cy="4027591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64374212-D876-42DA-B5F1-FBE73C1175CE}"/>
                  </a:ext>
                </a:extLst>
              </p:cNvPr>
              <p:cNvSpPr/>
              <p:nvPr/>
            </p:nvSpPr>
            <p:spPr>
              <a:xfrm>
                <a:off x="5586057" y="4336270"/>
                <a:ext cx="6085243" cy="336720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BF70BB59-F0AE-4333-9496-8A5145C6AE8A}"/>
                  </a:ext>
                </a:extLst>
              </p:cNvPr>
              <p:cNvSpPr/>
              <p:nvPr/>
            </p:nvSpPr>
            <p:spPr>
              <a:xfrm>
                <a:off x="5586056" y="3675887"/>
                <a:ext cx="964235" cy="652405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43F69E14-2C9A-48E1-AC1A-AAA7F0364B11}"/>
                </a:ext>
              </a:extLst>
            </p:cNvPr>
            <p:cNvSpPr/>
            <p:nvPr/>
          </p:nvSpPr>
          <p:spPr>
            <a:xfrm>
              <a:off x="5419985" y="4520323"/>
              <a:ext cx="5551282" cy="3172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3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c1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의 속성들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: {'_</a:t>
              </a:r>
              <a:r>
                <a:rPr lang="en-US" altLang="ko-KR" sz="1400" kern="0" dirty="0" err="1">
                  <a:solidFill>
                    <a:srgbClr val="7030A0"/>
                  </a:solidFill>
                  <a:latin typeface="D2Coding"/>
                  <a:ea typeface="D2Coding"/>
                </a:rPr>
                <a:t>Circle__name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': 'C1', '_</a:t>
              </a:r>
              <a:r>
                <a:rPr lang="en-US" altLang="ko-KR" sz="1400" kern="0" dirty="0" err="1">
                  <a:solidFill>
                    <a:srgbClr val="7030A0"/>
                  </a:solidFill>
                  <a:latin typeface="D2Coding"/>
                  <a:ea typeface="D2Coding"/>
                </a:rPr>
                <a:t>Circle__radius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': 4}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</a:endParaRPr>
            </a:p>
            <a:p>
              <a:pPr algn="just" fontAlgn="base">
                <a:lnSpc>
                  <a:spcPct val="13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c1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의 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__name </a:t>
              </a:r>
              <a:r>
                <a:rPr lang="ko-KR" altLang="en-US" sz="1400" kern="0" dirty="0" err="1">
                  <a:solidFill>
                    <a:srgbClr val="7030A0"/>
                  </a:solidFill>
                  <a:latin typeface="D2Coding"/>
                  <a:ea typeface="D2Coding"/>
                </a:rPr>
                <a:t>변수값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: C1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</a:endParaRPr>
            </a:p>
            <a:p>
              <a:pPr algn="just" fontAlgn="base">
                <a:lnSpc>
                  <a:spcPct val="13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c1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의 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__radius </a:t>
              </a:r>
              <a:r>
                <a:rPr lang="ko-KR" altLang="en-US" sz="1400" kern="0" dirty="0" err="1">
                  <a:solidFill>
                    <a:srgbClr val="7030A0"/>
                  </a:solidFill>
                  <a:latin typeface="D2Coding"/>
                  <a:ea typeface="D2Coding"/>
                </a:rPr>
                <a:t>변수값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: 4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6609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E45B875-0761-4C5A-AAF1-135479DC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19" y="186632"/>
            <a:ext cx="6383194" cy="23644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729E681-6B9A-4D72-A872-E2C30CD3C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9" y="2474306"/>
            <a:ext cx="6293836" cy="405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736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9.11 </a:t>
            </a:r>
            <a:r>
              <a:rPr lang="ko-KR" altLang="en-US" dirty="0"/>
              <a:t>객체와 참조</a:t>
            </a:r>
            <a:r>
              <a:rPr lang="en-US" altLang="ko-KR" dirty="0"/>
              <a:t>, </a:t>
            </a:r>
            <a:r>
              <a:rPr lang="ko-KR" altLang="en-US" dirty="0"/>
              <a:t>할당연산의 의미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984119" y="4561599"/>
            <a:ext cx="10223762" cy="1689572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변수명이란</a:t>
            </a:r>
            <a:r>
              <a:rPr lang="ko-KR" altLang="en-US" dirty="0"/>
              <a:t> 객체에 </a:t>
            </a:r>
            <a:r>
              <a:rPr lang="ko-KR" altLang="en-US"/>
              <a:t>대한 참조명</a:t>
            </a:r>
            <a:endParaRPr lang="en-US" altLang="ko-KR" dirty="0"/>
          </a:p>
          <a:p>
            <a:pPr fontAlgn="base"/>
            <a:r>
              <a:rPr lang="en-US" altLang="ko-KR"/>
              <a:t>100</a:t>
            </a:r>
            <a:r>
              <a:rPr lang="ko-KR" altLang="en-US" dirty="0"/>
              <a:t>이라는 객체를 </a:t>
            </a:r>
            <a:r>
              <a:rPr lang="en-US" altLang="ko-KR" dirty="0"/>
              <a:t>n</a:t>
            </a:r>
            <a:r>
              <a:rPr lang="ko-KR" altLang="en-US" dirty="0"/>
              <a:t>이라는 이름의 변수를 통해서 접근</a:t>
            </a:r>
            <a:endParaRPr lang="en-US" altLang="ko-KR" dirty="0"/>
          </a:p>
          <a:p>
            <a:pPr fontAlgn="base"/>
            <a:r>
              <a:rPr lang="ko-KR" altLang="en-US" dirty="0"/>
              <a:t>각 객체의 </a:t>
            </a:r>
            <a:r>
              <a:rPr lang="ko-KR" altLang="en-US" b="1" dirty="0"/>
              <a:t>아이디</a:t>
            </a:r>
            <a:r>
              <a:rPr lang="en-US" altLang="ko-KR" sz="2000" b="1" dirty="0">
                <a:solidFill>
                  <a:schemeClr val="accent5"/>
                </a:solidFill>
              </a:rPr>
              <a:t>id</a:t>
            </a:r>
            <a:r>
              <a:rPr lang="ko-KR" altLang="en-US" dirty="0"/>
              <a:t>를 </a:t>
            </a:r>
            <a:r>
              <a:rPr lang="ko-KR" altLang="en-US"/>
              <a:t>출력해 보기</a:t>
            </a:r>
            <a:endParaRPr lang="en-US" altLang="ko-KR" dirty="0"/>
          </a:p>
        </p:txBody>
      </p:sp>
      <p:pic>
        <p:nvPicPr>
          <p:cNvPr id="14337" name="_x187142568" descr="EMB00001e30448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33" y="1767972"/>
            <a:ext cx="296862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C94E19D9-984B-4A90-9F7E-A8706F2A8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32616"/>
              </p:ext>
            </p:extLst>
          </p:nvPr>
        </p:nvGraphicFramePr>
        <p:xfrm>
          <a:off x="984119" y="1493780"/>
          <a:ext cx="5107940" cy="2607248"/>
        </p:xfrm>
        <a:graphic>
          <a:graphicData uri="http://schemas.openxmlformats.org/drawingml/2006/table">
            <a:tbl>
              <a:tblPr/>
              <a:tblGrid>
                <a:gridCol w="5107940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n = 100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할당 연산과 객체의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값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 = 100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id(100)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4509016272</a:t>
                      </a:r>
                      <a:endParaRPr lang="pt-BR" altLang="ko-KR" sz="1600" kern="0" spc="0" dirty="0">
                        <a:solidFill>
                          <a:srgbClr val="7030A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id(n)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4509016272</a:t>
                      </a:r>
                      <a:endParaRPr lang="pt-BR" altLang="ko-KR" sz="1600" kern="0" spc="0" dirty="0">
                        <a:solidFill>
                          <a:srgbClr val="7030A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1242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5496" y="816632"/>
            <a:ext cx="10515600" cy="4351338"/>
          </a:xfrm>
        </p:spPr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이라는 값을 가지는 객체가 있을 때 이 객체에 대한 참조변수 </a:t>
            </a:r>
            <a:r>
              <a:rPr lang="en-US" altLang="ko-KR" dirty="0"/>
              <a:t>n</a:t>
            </a:r>
            <a:r>
              <a:rPr lang="ko-KR" altLang="en-US" dirty="0"/>
              <a:t>이 동일한 객체 </a:t>
            </a:r>
            <a:r>
              <a:rPr lang="en-US" altLang="ko-KR" dirty="0"/>
              <a:t>100</a:t>
            </a:r>
            <a:r>
              <a:rPr lang="ko-KR" altLang="en-US" dirty="0"/>
              <a:t>을 참조</a:t>
            </a:r>
          </a:p>
          <a:p>
            <a:r>
              <a:rPr lang="ko-KR" altLang="en-US" dirty="0"/>
              <a:t>변수 </a:t>
            </a:r>
            <a:r>
              <a:rPr lang="en-US" altLang="ko-KR" dirty="0"/>
              <a:t>n</a:t>
            </a:r>
            <a:r>
              <a:rPr lang="ko-KR" altLang="en-US" dirty="0"/>
              <a:t>을 통해 객체 </a:t>
            </a:r>
            <a:r>
              <a:rPr lang="en-US" altLang="ko-KR" dirty="0"/>
              <a:t>100</a:t>
            </a:r>
            <a:r>
              <a:rPr lang="ko-KR" altLang="en-US" dirty="0"/>
              <a:t>에 접근하는 것이 가능</a:t>
            </a:r>
          </a:p>
          <a:p>
            <a:r>
              <a:rPr lang="ko-KR" altLang="en-US" dirty="0"/>
              <a:t>다른 변수 </a:t>
            </a:r>
            <a:r>
              <a:rPr lang="en-US" altLang="ko-KR" dirty="0"/>
              <a:t>m</a:t>
            </a:r>
            <a:r>
              <a:rPr lang="ko-KR" altLang="en-US" dirty="0"/>
              <a:t>을 할당 연산자를 사용하여 </a:t>
            </a:r>
            <a:r>
              <a:rPr lang="en-US" altLang="ko-KR" dirty="0"/>
              <a:t>100</a:t>
            </a:r>
            <a:r>
              <a:rPr lang="ko-KR" altLang="en-US" dirty="0"/>
              <a:t>이라는 값을 가지는 객체에 접근시킬 수 있음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365124688" descr="EMB00001a800a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96" y="3542281"/>
            <a:ext cx="5076496" cy="215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8766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48103" y="750152"/>
            <a:ext cx="10515600" cy="4351338"/>
          </a:xfrm>
        </p:spPr>
        <p:txBody>
          <a:bodyPr/>
          <a:lstStyle/>
          <a:p>
            <a:r>
              <a:rPr lang="ko-KR" altLang="en-US" dirty="0"/>
              <a:t>할당 연산자 </a:t>
            </a:r>
            <a:r>
              <a:rPr lang="en-US" altLang="ko-KR" dirty="0"/>
              <a:t>=</a:t>
            </a:r>
            <a:r>
              <a:rPr lang="ko-KR" altLang="en-US" dirty="0"/>
              <a:t>는 객체에 대한 참조와 </a:t>
            </a:r>
            <a:r>
              <a:rPr lang="ko-KR" altLang="en-US" dirty="0" err="1"/>
              <a:t>재참조를</a:t>
            </a:r>
            <a:r>
              <a:rPr lang="ko-KR" altLang="en-US" dirty="0"/>
              <a:t> 수행</a:t>
            </a:r>
            <a:endParaRPr lang="en-US" altLang="ko-KR" dirty="0"/>
          </a:p>
          <a:p>
            <a:r>
              <a:rPr lang="ko-KR" altLang="en-US" dirty="0"/>
              <a:t>두 변수가 동일한 객체를 참조하는 관계</a:t>
            </a:r>
          </a:p>
          <a:p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5188B37C-ADE8-447C-8A6C-BAE2B2614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42"/>
              </p:ext>
            </p:extLst>
          </p:nvPr>
        </p:nvGraphicFramePr>
        <p:xfrm>
          <a:off x="1248103" y="2612911"/>
          <a:ext cx="7203919" cy="2626783"/>
        </p:xfrm>
        <a:graphic>
          <a:graphicData uri="http://schemas.openxmlformats.org/drawingml/2006/table">
            <a:tbl>
              <a:tblPr/>
              <a:tblGrid>
                <a:gridCol w="7203919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할당 연산자를 통한 참조와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 = n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연산자를 이용한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재참조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 = 100</a:t>
                      </a:r>
                      <a:endParaRPr lang="pt-BR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m = n</a:t>
                      </a:r>
                      <a:endParaRPr lang="pt-BR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id(n)</a:t>
                      </a:r>
                      <a:endParaRPr lang="pt-BR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7030A0"/>
                          </a:solidFill>
                          <a:effectLst/>
                          <a:latin typeface="D2Coding"/>
                          <a:ea typeface="D2Coding"/>
                        </a:rPr>
                        <a:t>4509016272</a:t>
                      </a:r>
                      <a:endParaRPr lang="pt-BR" altLang="ko-KR" sz="1600" kern="0" spc="0" dirty="0">
                        <a:solidFill>
                          <a:srgbClr val="7030A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id(m)</a:t>
                      </a:r>
                      <a:endParaRPr lang="pt-BR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7030A0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4509016272</a:t>
                      </a:r>
                      <a:endParaRPr lang="pt-BR" altLang="ko-KR" sz="1600" kern="0" spc="0" dirty="0">
                        <a:solidFill>
                          <a:srgbClr val="7030A0"/>
                        </a:solidFill>
                        <a:effectLst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1855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DFD723B-0420-43CA-AB73-B11B3D7FC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64" y="1751734"/>
            <a:ext cx="78390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643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9373" y="485556"/>
            <a:ext cx="10515600" cy="4351338"/>
          </a:xfrm>
        </p:spPr>
        <p:txBody>
          <a:bodyPr/>
          <a:lstStyle/>
          <a:p>
            <a:r>
              <a:rPr lang="ko-KR" altLang="en-US" dirty="0"/>
              <a:t>객체를 참조하는 변수 </a:t>
            </a: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m</a:t>
            </a:r>
            <a:r>
              <a:rPr lang="ko-KR" altLang="en-US" dirty="0"/>
              <a:t>은 새로운 객체를 참조할 수도 있다</a:t>
            </a:r>
            <a:endParaRPr lang="en-US" altLang="ko-KR" dirty="0"/>
          </a:p>
          <a:p>
            <a:r>
              <a:rPr lang="ko-KR" altLang="en-US" dirty="0"/>
              <a:t>최초상태의 </a:t>
            </a:r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100</a:t>
            </a:r>
            <a:r>
              <a:rPr lang="ko-KR" altLang="en-US" dirty="0"/>
              <a:t>을 참조하고 있으며</a:t>
            </a:r>
            <a:r>
              <a:rPr lang="en-US" altLang="ko-KR" dirty="0"/>
              <a:t>, m = n</a:t>
            </a:r>
            <a:r>
              <a:rPr lang="ko-KR" altLang="en-US" dirty="0"/>
              <a:t>을 통해 </a:t>
            </a:r>
            <a:r>
              <a:rPr lang="en-US" altLang="ko-KR" dirty="0"/>
              <a:t>m</a:t>
            </a:r>
            <a:r>
              <a:rPr lang="ko-KR" altLang="en-US" dirty="0"/>
              <a:t>도 역시 동일한 객체를 </a:t>
            </a:r>
            <a:r>
              <a:rPr lang="ko-KR" altLang="en-US"/>
              <a:t>참조하고 있음</a:t>
            </a:r>
            <a:endParaRPr lang="en-US" altLang="ko-KR"/>
          </a:p>
          <a:p>
            <a:r>
              <a:rPr lang="en-US" altLang="ko-KR"/>
              <a:t>n = 200</a:t>
            </a:r>
            <a:r>
              <a:rPr lang="ko-KR" altLang="en-US"/>
              <a:t>을 통해 </a:t>
            </a:r>
            <a:r>
              <a:rPr lang="en-US" altLang="ko-KR"/>
              <a:t>m</a:t>
            </a:r>
            <a:r>
              <a:rPr lang="ko-KR" altLang="en-US"/>
              <a:t>과 </a:t>
            </a:r>
            <a:r>
              <a:rPr lang="en-US" altLang="ko-KR"/>
              <a:t>n</a:t>
            </a:r>
            <a:r>
              <a:rPr lang="ko-KR" altLang="en-US"/>
              <a:t>이 다른 객체를 참조함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522A97FE-51BF-48EC-A126-56768E2D9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67795"/>
              </p:ext>
            </p:extLst>
          </p:nvPr>
        </p:nvGraphicFramePr>
        <p:xfrm>
          <a:off x="759373" y="2809366"/>
          <a:ext cx="7426340" cy="3132751"/>
        </p:xfrm>
        <a:graphic>
          <a:graphicData uri="http://schemas.openxmlformats.org/drawingml/2006/table">
            <a:tbl>
              <a:tblPr/>
              <a:tblGrid>
                <a:gridCol w="7426340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할당 연산자를 통한 참조와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200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연산자를 이용한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재참조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 = 100</a:t>
                      </a:r>
                      <a:endParaRPr lang="pt-BR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m = n</a:t>
                      </a:r>
                      <a:endParaRPr lang="pt-BR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 = 200</a:t>
                      </a:r>
                      <a:endParaRPr lang="pt-BR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id(n)</a:t>
                      </a:r>
                      <a:endParaRPr lang="pt-BR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7030A0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4509015680</a:t>
                      </a:r>
                      <a:endParaRPr lang="pt-BR" altLang="ko-KR" sz="1600" kern="0" spc="0" dirty="0">
                        <a:solidFill>
                          <a:srgbClr val="7030A0"/>
                        </a:solidFill>
                        <a:effectLst/>
                        <a:latin typeface="D2Coding"/>
                        <a:ea typeface="D2Coding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id(m)</a:t>
                      </a:r>
                      <a:endParaRPr lang="pt-BR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7030A0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4509016272</a:t>
                      </a:r>
                      <a:endParaRPr lang="pt-BR" altLang="ko-KR" sz="1600" kern="0" spc="0" dirty="0">
                        <a:solidFill>
                          <a:srgbClr val="7030A0"/>
                        </a:solidFill>
                        <a:effectLst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378655" y="2612321"/>
            <a:ext cx="6050787" cy="2129527"/>
            <a:chOff x="5378655" y="4324742"/>
            <a:chExt cx="6050787" cy="2129527"/>
          </a:xfrm>
          <a:solidFill>
            <a:schemeClr val="bg1"/>
          </a:solidFill>
        </p:grpSpPr>
        <p:pic>
          <p:nvPicPr>
            <p:cNvPr id="4" name="_x223375240" descr="EMB00003a4029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8655" y="5114451"/>
              <a:ext cx="2245145" cy="1182378"/>
            </a:xfrm>
            <a:prstGeom prst="rect">
              <a:avLst/>
            </a:prstGeom>
            <a:grpFill/>
          </p:spPr>
        </p:pic>
        <p:sp>
          <p:nvSpPr>
            <p:cNvPr id="6" name="오른쪽 화살표 5"/>
            <p:cNvSpPr/>
            <p:nvPr/>
          </p:nvSpPr>
          <p:spPr>
            <a:xfrm>
              <a:off x="7832177" y="5306556"/>
              <a:ext cx="674881" cy="464993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8715435" y="4324742"/>
              <a:ext cx="2714007" cy="2129527"/>
              <a:chOff x="6571309" y="1746027"/>
              <a:chExt cx="4340978" cy="3459209"/>
            </a:xfrm>
            <a:grpFill/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1309" y="1746027"/>
                <a:ext cx="4340978" cy="345920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5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30984" y="3048917"/>
                <a:ext cx="1757675" cy="30672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196843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5138" y="942756"/>
            <a:ext cx="10515600" cy="4351338"/>
          </a:xfrm>
        </p:spPr>
        <p:txBody>
          <a:bodyPr/>
          <a:lstStyle/>
          <a:p>
            <a:r>
              <a:rPr lang="en-US" altLang="ko-KR" dirty="0"/>
              <a:t>n = n + 1의 </a:t>
            </a:r>
            <a:r>
              <a:rPr lang="en-US" altLang="ko-KR" dirty="0" err="1"/>
              <a:t>연산자</a:t>
            </a:r>
            <a:r>
              <a:rPr lang="ko-KR" altLang="en-US" dirty="0"/>
              <a:t>의 연산과 객체 할당 방법</a:t>
            </a:r>
            <a:endParaRPr lang="en-US" altLang="ko-KR" dirty="0"/>
          </a:p>
          <a:p>
            <a:r>
              <a:rPr lang="en-US" altLang="ko-KR" dirty="0"/>
              <a:t>n = n + 1</a:t>
            </a:r>
            <a:r>
              <a:rPr lang="ko-KR" altLang="en-US" dirty="0"/>
              <a:t>을 통해 새롭게 할당된 </a:t>
            </a:r>
            <a:r>
              <a:rPr lang="en-US" altLang="ko-KR" dirty="0"/>
              <a:t>n</a:t>
            </a:r>
            <a:r>
              <a:rPr lang="ko-KR" altLang="en-US" dirty="0"/>
              <a:t>과 이전의 </a:t>
            </a:r>
            <a:r>
              <a:rPr lang="en-US" altLang="ko-KR" dirty="0"/>
              <a:t>n</a:t>
            </a:r>
            <a:r>
              <a:rPr lang="ko-KR" altLang="en-US" dirty="0"/>
              <a:t>은 서로 다른 객체를 </a:t>
            </a:r>
            <a:r>
              <a:rPr lang="ko-KR" altLang="en-US" err="1"/>
              <a:t>참조한다는것을</a:t>
            </a:r>
            <a:r>
              <a:rPr lang="ko-KR" altLang="en-US"/>
              <a:t> 확인함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26E1B989-BE9D-4417-AAF2-88F8BCCF9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67015"/>
              </p:ext>
            </p:extLst>
          </p:nvPr>
        </p:nvGraphicFramePr>
        <p:xfrm>
          <a:off x="775138" y="2845709"/>
          <a:ext cx="7426340" cy="2724319"/>
        </p:xfrm>
        <a:graphic>
          <a:graphicData uri="http://schemas.openxmlformats.org/drawingml/2006/table">
            <a:tbl>
              <a:tblPr/>
              <a:tblGrid>
                <a:gridCol w="7426340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n = n + 1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연산과 객체의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값의 변화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 = 100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id(n)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7030A0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4509016272</a:t>
                      </a:r>
                      <a:endParaRPr lang="ko-KR" altLang="en-US" sz="1600" kern="0" spc="0" dirty="0">
                        <a:solidFill>
                          <a:srgbClr val="7030A0"/>
                        </a:solidFill>
                        <a:effectLst/>
                        <a:latin typeface="D2Coding"/>
                        <a:ea typeface="D2Coding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 = n + 1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id(n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r>
                        <a:rPr lang="en-US" altLang="ko-KR" sz="1600" kern="0" spc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     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할당 연산에 의해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n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이 새로운 객체를 참조하고 있음</a:t>
                      </a:r>
                      <a:endParaRPr lang="ko-KR" altLang="en-US" sz="1600" kern="0" spc="0" dirty="0">
                        <a:solidFill>
                          <a:srgbClr val="699B37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7030A0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4509016346</a:t>
                      </a:r>
                      <a:endParaRPr lang="pt-BR" altLang="ko-KR" sz="1600" kern="0" spc="0" dirty="0">
                        <a:solidFill>
                          <a:srgbClr val="7030A0"/>
                        </a:solidFill>
                        <a:effectLst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0308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656218" y="1677598"/>
            <a:ext cx="6412496" cy="1783831"/>
            <a:chOff x="1403648" y="2492896"/>
            <a:chExt cx="5337472" cy="1286336"/>
          </a:xfrm>
        </p:grpSpPr>
        <p:sp>
          <p:nvSpPr>
            <p:cNvPr id="7" name="오른쪽 화살표 6"/>
            <p:cNvSpPr/>
            <p:nvPr/>
          </p:nvSpPr>
          <p:spPr>
            <a:xfrm>
              <a:off x="3851920" y="3284984"/>
              <a:ext cx="504056" cy="34055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>
                <a:latin typeface="+mn-ea"/>
              </a:endParaRPr>
            </a:p>
          </p:txBody>
        </p:sp>
        <p:pic>
          <p:nvPicPr>
            <p:cNvPr id="8" name="Picture 4" descr="Image result for tag icon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149888"/>
              <a:ext cx="629344" cy="629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475656" y="3265884"/>
              <a:ext cx="308482" cy="344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+mn-ea"/>
                </a:rPr>
                <a:t>n</a:t>
              </a:r>
              <a:endParaRPr lang="ko-KR" altLang="en-US" sz="2500" dirty="0">
                <a:latin typeface="+mn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43808" y="3207886"/>
              <a:ext cx="864096" cy="5133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+mn-ea"/>
                </a:rPr>
                <a:t>100</a:t>
              </a:r>
              <a:endParaRPr lang="ko-KR" altLang="en-US" sz="25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842304" y="3292165"/>
              <a:ext cx="1016000" cy="162587"/>
            </a:xfrm>
            <a:custGeom>
              <a:avLst/>
              <a:gdLst>
                <a:gd name="connsiteX0" fmla="*/ 0 w 1016000"/>
                <a:gd name="connsiteY0" fmla="*/ 162587 h 162587"/>
                <a:gd name="connsiteX1" fmla="*/ 416560 w 1016000"/>
                <a:gd name="connsiteY1" fmla="*/ 27 h 162587"/>
                <a:gd name="connsiteX2" fmla="*/ 1016000 w 1016000"/>
                <a:gd name="connsiteY2" fmla="*/ 152427 h 16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162587">
                  <a:moveTo>
                    <a:pt x="0" y="162587"/>
                  </a:moveTo>
                  <a:cubicBezTo>
                    <a:pt x="123613" y="82153"/>
                    <a:pt x="247227" y="1720"/>
                    <a:pt x="416560" y="27"/>
                  </a:cubicBezTo>
                  <a:cubicBezTo>
                    <a:pt x="585893" y="-1666"/>
                    <a:pt x="800946" y="75380"/>
                    <a:pt x="1016000" y="15242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>
                <a:latin typeface="+mn-ea"/>
              </a:endParaRPr>
            </a:p>
          </p:txBody>
        </p:sp>
        <p:pic>
          <p:nvPicPr>
            <p:cNvPr id="12" name="Picture 4" descr="Image result for tag icon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3149888"/>
              <a:ext cx="629344" cy="629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499992" y="3265884"/>
              <a:ext cx="308482" cy="344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+mn-ea"/>
                </a:rPr>
                <a:t>n</a:t>
              </a:r>
              <a:endParaRPr lang="ko-KR" altLang="en-US" sz="2500" dirty="0">
                <a:latin typeface="+mn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868144" y="3207886"/>
              <a:ext cx="864096" cy="5133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+mn-ea"/>
                </a:rPr>
                <a:t>100</a:t>
              </a:r>
              <a:endParaRPr lang="ko-KR" altLang="en-US" sz="25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4866640" y="2753705"/>
              <a:ext cx="1026904" cy="710855"/>
            </a:xfrm>
            <a:custGeom>
              <a:avLst/>
              <a:gdLst>
                <a:gd name="connsiteX0" fmla="*/ 0 w 1016000"/>
                <a:gd name="connsiteY0" fmla="*/ 162587 h 162587"/>
                <a:gd name="connsiteX1" fmla="*/ 416560 w 1016000"/>
                <a:gd name="connsiteY1" fmla="*/ 27 h 162587"/>
                <a:gd name="connsiteX2" fmla="*/ 1016000 w 1016000"/>
                <a:gd name="connsiteY2" fmla="*/ 152427 h 162587"/>
                <a:gd name="connsiteX0" fmla="*/ 0 w 1057228"/>
                <a:gd name="connsiteY0" fmla="*/ 266783 h 266783"/>
                <a:gd name="connsiteX1" fmla="*/ 416560 w 1057228"/>
                <a:gd name="connsiteY1" fmla="*/ 104223 h 266783"/>
                <a:gd name="connsiteX2" fmla="*/ 1057228 w 1057228"/>
                <a:gd name="connsiteY2" fmla="*/ 25951 h 266783"/>
                <a:gd name="connsiteX0" fmla="*/ 0 w 1057228"/>
                <a:gd name="connsiteY0" fmla="*/ 272498 h 272498"/>
                <a:gd name="connsiteX1" fmla="*/ 313490 w 1057228"/>
                <a:gd name="connsiteY1" fmla="*/ 77500 h 272498"/>
                <a:gd name="connsiteX2" fmla="*/ 1057228 w 1057228"/>
                <a:gd name="connsiteY2" fmla="*/ 31666 h 272498"/>
                <a:gd name="connsiteX0" fmla="*/ 0 w 995386"/>
                <a:gd name="connsiteY0" fmla="*/ 275462 h 275462"/>
                <a:gd name="connsiteX1" fmla="*/ 313490 w 995386"/>
                <a:gd name="connsiteY1" fmla="*/ 80464 h 275462"/>
                <a:gd name="connsiteX2" fmla="*/ 995386 w 995386"/>
                <a:gd name="connsiteY2" fmla="*/ 31026 h 275462"/>
                <a:gd name="connsiteX0" fmla="*/ 0 w 995386"/>
                <a:gd name="connsiteY0" fmla="*/ 252175 h 252175"/>
                <a:gd name="connsiteX1" fmla="*/ 313490 w 995386"/>
                <a:gd name="connsiteY1" fmla="*/ 57177 h 252175"/>
                <a:gd name="connsiteX2" fmla="*/ 995386 w 995386"/>
                <a:gd name="connsiteY2" fmla="*/ 7739 h 252175"/>
                <a:gd name="connsiteX0" fmla="*/ 0 w 1041768"/>
                <a:gd name="connsiteY0" fmla="*/ 252175 h 252175"/>
                <a:gd name="connsiteX1" fmla="*/ 313490 w 1041768"/>
                <a:gd name="connsiteY1" fmla="*/ 57177 h 252175"/>
                <a:gd name="connsiteX2" fmla="*/ 1041768 w 1041768"/>
                <a:gd name="connsiteY2" fmla="*/ 7739 h 25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1768" h="252175">
                  <a:moveTo>
                    <a:pt x="0" y="252175"/>
                  </a:moveTo>
                  <a:cubicBezTo>
                    <a:pt x="123613" y="171741"/>
                    <a:pt x="139862" y="97916"/>
                    <a:pt x="313490" y="57177"/>
                  </a:cubicBezTo>
                  <a:cubicBezTo>
                    <a:pt x="487118" y="16438"/>
                    <a:pt x="806100" y="-15244"/>
                    <a:pt x="1041768" y="77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>
                <a:latin typeface="+mn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877024" y="2492896"/>
              <a:ext cx="864096" cy="5133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+mn-ea"/>
                </a:rPr>
                <a:t>101</a:t>
              </a:r>
              <a:endParaRPr lang="ko-KR" altLang="en-US" sz="25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775138" y="457200"/>
            <a:ext cx="10515600" cy="619584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n이</a:t>
            </a:r>
            <a:r>
              <a:rPr lang="en-US" altLang="ko-KR" dirty="0"/>
              <a:t> </a:t>
            </a:r>
            <a:r>
              <a:rPr lang="en-US" altLang="ko-KR" dirty="0" err="1"/>
              <a:t>참조하고</a:t>
            </a:r>
            <a:r>
              <a:rPr lang="en-US" altLang="ko-KR" dirty="0"/>
              <a:t> </a:t>
            </a:r>
            <a:r>
              <a:rPr lang="en-US" altLang="ko-KR" dirty="0" err="1"/>
              <a:t>있는</a:t>
            </a:r>
            <a:r>
              <a:rPr lang="en-US" altLang="ko-KR" dirty="0"/>
              <a:t> </a:t>
            </a:r>
            <a:r>
              <a:rPr lang="en-US" altLang="ko-KR" dirty="0" err="1"/>
              <a:t>정수형</a:t>
            </a:r>
            <a:r>
              <a:rPr lang="en-US" altLang="ko-KR" dirty="0"/>
              <a:t> </a:t>
            </a:r>
            <a:r>
              <a:rPr lang="en-US" altLang="ko-KR" dirty="0" err="1"/>
              <a:t>객체가</a:t>
            </a:r>
            <a:r>
              <a:rPr lang="en-US" altLang="ko-KR" dirty="0"/>
              <a:t> </a:t>
            </a:r>
            <a:r>
              <a:rPr lang="en-US" altLang="ko-KR" b="1" dirty="0" err="1"/>
              <a:t>변경</a:t>
            </a:r>
            <a:r>
              <a:rPr lang="en-US" altLang="ko-KR" b="1" dirty="0"/>
              <a:t> </a:t>
            </a:r>
            <a:r>
              <a:rPr lang="en-US" altLang="ko-KR" b="1" dirty="0" err="1"/>
              <a:t>불가능</a:t>
            </a:r>
            <a:r>
              <a:rPr lang="en-US" altLang="ko-KR" sz="2000" b="1" dirty="0" err="1">
                <a:solidFill>
                  <a:schemeClr val="accent5"/>
                </a:solidFill>
              </a:rPr>
              <a:t>immutable</a:t>
            </a:r>
            <a:r>
              <a:rPr lang="en-US" altLang="ko-KR" dirty="0"/>
              <a:t> </a:t>
            </a:r>
            <a:r>
              <a:rPr lang="en-US" altLang="ko-KR" dirty="0" err="1"/>
              <a:t>속성으로</a:t>
            </a:r>
            <a:r>
              <a:rPr lang="en-US" altLang="ko-KR" dirty="0"/>
              <a:t> </a:t>
            </a:r>
            <a:r>
              <a:rPr lang="en-US" altLang="ko-KR" dirty="0" err="1"/>
              <a:t>정의되어</a:t>
            </a:r>
            <a:r>
              <a:rPr lang="en-US" altLang="ko-KR" dirty="0"/>
              <a:t> 있</a:t>
            </a:r>
            <a:r>
              <a:rPr lang="ko-KR" altLang="en-US" dirty="0"/>
              <a:t>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이상 이 객체를 참조하는 변수가 존재하지 않으므로 메모리 낭비를 초래</a:t>
            </a:r>
          </a:p>
          <a:p>
            <a:r>
              <a:rPr lang="ko-KR" altLang="en-US" dirty="0"/>
              <a:t>메모리상에 존재하는 객체 중에서 참조가 사라져서 더 이상 참조할 방법이 없는 객체를 </a:t>
            </a:r>
            <a:r>
              <a:rPr lang="ko-KR" altLang="en-US" b="1" dirty="0" err="1"/>
              <a:t>가비지</a:t>
            </a:r>
            <a:r>
              <a:rPr lang="en-US" altLang="ko-KR" sz="2000" b="1" dirty="0">
                <a:solidFill>
                  <a:schemeClr val="accent5"/>
                </a:solidFill>
              </a:rPr>
              <a:t>garbage</a:t>
            </a:r>
            <a:r>
              <a:rPr lang="ko-KR" altLang="en-US" dirty="0"/>
              <a:t> 라고 부르며 </a:t>
            </a:r>
          </a:p>
          <a:p>
            <a:r>
              <a:rPr lang="ko-KR" altLang="en-US" dirty="0"/>
              <a:t>주기적으로 정리하는 메모리 관리 절차를 </a:t>
            </a:r>
            <a:r>
              <a:rPr lang="ko-KR" altLang="en-US" b="1" dirty="0" err="1"/>
              <a:t>가비지</a:t>
            </a:r>
            <a:r>
              <a:rPr lang="ko-KR" altLang="en-US" b="1" dirty="0"/>
              <a:t> 수집</a:t>
            </a:r>
            <a:r>
              <a:rPr lang="en-US" altLang="ko-KR" sz="2000" b="1" dirty="0">
                <a:solidFill>
                  <a:schemeClr val="accent5"/>
                </a:solidFill>
              </a:rPr>
              <a:t>garbage collection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5522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07322A9E-F1EC-405E-8971-BA906EFFCC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A5704422-1118-4FD1-95AD-29A064EB80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xmlns="" id="{A88B2AAA-B805-498E-A9E6-98B8858554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xmlns="" id="{9B8051E0-19D7-43E1-BFD9-E6DBFEB3A3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xmlns="" id="{4EDB2B02-86A2-46F5-A4BE-B7D9B10411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xmlns="" id="{43954639-FB5D-41F4-9560-6F6DFE778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xmlns="" id="{E898931C-0323-41FA-A036-20F818B1FF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xmlns="" id="{89AFE9DD-0792-4B98-B4EB-97ACA17E6A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xmlns="" id="{3981F5C4-9AE1-404E-AF44-A4E6DB374F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763C1781-8726-4FAC-8C45-FF40376BE4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xmlns="" id="{301491B5-56C7-43DC-A3D9-861EECCA05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/>
              <a:t>Questions?</a:t>
            </a:r>
            <a:endParaRPr lang="ko-KR" altLang="en-US" sz="4000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xmlns="" id="{237E2353-22DF-46E0-A200-FB30F8F394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xmlns="" id="{DD6138DB-057B-45F7-A5F4-E7BFDA20D0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79A54AB1-B64F-4843-BFAB-81CB74E66B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300" r="2" b="2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449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0904" y="706274"/>
            <a:ext cx="10515600" cy="4351338"/>
          </a:xfrm>
        </p:spPr>
        <p:txBody>
          <a:bodyPr/>
          <a:lstStyle/>
          <a:p>
            <a:r>
              <a:rPr lang="en-US" altLang="ko-KR" dirty="0"/>
              <a:t>type()</a:t>
            </a:r>
            <a:r>
              <a:rPr lang="ko-KR" altLang="en-US" dirty="0"/>
              <a:t>은 객체의 </a:t>
            </a:r>
            <a:r>
              <a:rPr lang="ko-KR" altLang="en-US" dirty="0" err="1"/>
              <a:t>자료형을</a:t>
            </a:r>
            <a:r>
              <a:rPr lang="ko-KR" altLang="en-US" dirty="0"/>
              <a:t> 알려주는 함수</a:t>
            </a:r>
          </a:p>
          <a:p>
            <a:r>
              <a:rPr lang="ko-KR" altLang="en-US" dirty="0"/>
              <a:t>객체들은 생성될 때 서로 다른 고유의 아이디 값을 가짐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0FC3FC37-FB52-4B9A-8B68-603E50742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03021"/>
              </p:ext>
            </p:extLst>
          </p:nvPr>
        </p:nvGraphicFramePr>
        <p:xfrm>
          <a:off x="790904" y="1815055"/>
          <a:ext cx="7444740" cy="4761272"/>
        </p:xfrm>
        <a:graphic>
          <a:graphicData uri="http://schemas.openxmlformats.org/drawingml/2006/table">
            <a:tbl>
              <a:tblPr/>
              <a:tblGrid>
                <a:gridCol w="7444740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type()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animals = ['lion', 'tiger', 'cat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'dog</a:t>
                      </a:r>
                      <a:r>
                        <a:rPr lang="en-US" altLang="ko-KR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 </a:t>
                      </a:r>
                      <a:endParaRPr lang="en-US" sz="1600" kern="0" spc="0" dirty="0">
                        <a:solidFill>
                          <a:sysClr val="windowText" lastClr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type(animals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        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animals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객체의 자료형을 반환함</a:t>
                      </a:r>
                      <a:r>
                        <a:rPr lang="ko-KR" alt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600" kern="0" spc="0" dirty="0">
                        <a:solidFill>
                          <a:sysClr val="windowText" lastClr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&lt;</a:t>
                      </a:r>
                      <a:r>
                        <a:rPr lang="en-US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class 'list</a:t>
                      </a:r>
                      <a:r>
                        <a:rPr lang="en-US" altLang="ko-KR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</a:t>
                      </a:r>
                      <a:endParaRPr lang="en-US" sz="1600" kern="0" spc="0" dirty="0">
                        <a:solidFill>
                          <a:srgbClr val="7030A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id(animals)                      </a:t>
                      </a:r>
                      <a:r>
                        <a:rPr 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animals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객체의 고유한 </a:t>
                      </a:r>
                      <a:r>
                        <a:rPr 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id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반환함</a:t>
                      </a:r>
                      <a:r>
                        <a:rPr lang="ko-KR" alt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600" kern="0" spc="0" dirty="0">
                        <a:solidFill>
                          <a:sysClr val="windowText" lastClr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24990662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'tiger</a:t>
                      </a:r>
                      <a:r>
                        <a:rPr lang="en-US" altLang="ko-KR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sz="1600" kern="0" spc="0" dirty="0">
                        <a:solidFill>
                          <a:sysClr val="windowText" lastClr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type(s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                    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객체의 자료형을 반환함</a:t>
                      </a:r>
                      <a:r>
                        <a:rPr lang="ko-KR" alt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600" kern="0" spc="0" dirty="0">
                        <a:solidFill>
                          <a:sysClr val="windowText" lastClr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&lt;</a:t>
                      </a:r>
                      <a:r>
                        <a:rPr lang="en-US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class 'str</a:t>
                      </a:r>
                      <a:r>
                        <a:rPr lang="en-US" altLang="ko-KR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 </a:t>
                      </a:r>
                      <a:endParaRPr lang="en-US" sz="1600" kern="0" spc="0" dirty="0">
                        <a:solidFill>
                          <a:srgbClr val="7030A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id(s)                                  </a:t>
                      </a:r>
                      <a:r>
                        <a:rPr 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s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객체의 고유한 </a:t>
                      </a:r>
                      <a:r>
                        <a:rPr 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id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반환함</a:t>
                      </a:r>
                      <a:r>
                        <a:rPr lang="ko-KR" alt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600" kern="0" spc="0" dirty="0">
                        <a:solidFill>
                          <a:sysClr val="windowText" lastClr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83596600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sz="1600" kern="0" spc="0" dirty="0">
                        <a:solidFill>
                          <a:srgbClr val="7030A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60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69" y="532853"/>
            <a:ext cx="10515600" cy="4351338"/>
          </a:xfrm>
        </p:spPr>
        <p:txBody>
          <a:bodyPr/>
          <a:lstStyle/>
          <a:p>
            <a:r>
              <a:rPr lang="ko-KR" altLang="en-US" dirty="0"/>
              <a:t>정수형의 </a:t>
            </a:r>
            <a:r>
              <a:rPr lang="en-US" altLang="ko-KR" dirty="0"/>
              <a:t>type</a:t>
            </a:r>
            <a:r>
              <a:rPr lang="ko-KR" altLang="en-US" dirty="0"/>
              <a:t>과 </a:t>
            </a:r>
            <a:r>
              <a:rPr lang="en-US" altLang="ko-KR" dirty="0"/>
              <a:t>id </a:t>
            </a:r>
            <a:r>
              <a:rPr lang="ko-KR" altLang="en-US" dirty="0"/>
              <a:t>그리고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3E28AFBD-FBEF-4B6E-9DC6-E8CC61FCF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816"/>
              </p:ext>
            </p:extLst>
          </p:nvPr>
        </p:nvGraphicFramePr>
        <p:xfrm>
          <a:off x="806669" y="1063060"/>
          <a:ext cx="8174985" cy="5541560"/>
        </p:xfrm>
        <a:graphic>
          <a:graphicData uri="http://schemas.openxmlformats.org/drawingml/2006/table">
            <a:tbl>
              <a:tblPr/>
              <a:tblGrid>
                <a:gridCol w="817498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정수형의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연산자와 메소드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n = 200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type(n)                     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# n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객체의 자료형을 반환함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&lt;class 'int’&gt;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id(n)                    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# n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객체의 고유한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id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반환함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24990565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n + 100                 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n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객체와 정수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합을 연산함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300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n.__add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__(100)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# n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객체와 정수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합을 연산함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위의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+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와 동일한 일을 함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300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200 +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100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200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과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100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합을 구하는 연산자</a:t>
                      </a:r>
                      <a:endParaRPr lang="en-US" altLang="ko-KR" sz="1600" kern="0" spc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300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(200).__add__(100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위의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200 + 100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연산과 동일한 일을 함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5170516" y="992087"/>
            <a:ext cx="6296717" cy="3297280"/>
            <a:chOff x="1049345" y="-1294957"/>
            <a:chExt cx="6005818" cy="3084838"/>
          </a:xfrm>
        </p:grpSpPr>
        <p:sp>
          <p:nvSpPr>
            <p:cNvPr id="6" name="TextBox 5"/>
            <p:cNvSpPr txBox="1"/>
            <p:nvPr/>
          </p:nvSpPr>
          <p:spPr>
            <a:xfrm>
              <a:off x="2025826" y="-1294957"/>
              <a:ext cx="5029337" cy="7774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객체지향 언어인 파이썬에서 </a:t>
              </a:r>
              <a:r>
                <a:rPr lang="en-US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 + 100</a:t>
              </a:r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과 같은 연산은 </a:t>
              </a:r>
              <a:r>
                <a:rPr lang="en-US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</a:t>
              </a:r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이라는 객체의 </a:t>
              </a:r>
              <a:r>
                <a:rPr lang="en-US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__add__(100) </a:t>
              </a:r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메소드 호출과 내부적으로는 동일하게 동작함</a:t>
              </a:r>
              <a:endParaRPr lang="en-US" altLang="ko-KR" sz="1600" b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7" name="직선 화살표 연결선 6"/>
            <p:cNvCxnSpPr>
              <a:stCxn id="6" idx="1"/>
            </p:cNvCxnSpPr>
            <p:nvPr/>
          </p:nvCxnSpPr>
          <p:spPr>
            <a:xfrm flipH="1">
              <a:off x="1049345" y="-906228"/>
              <a:ext cx="976481" cy="26961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0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D82CA59-5B82-40BC-A293-EDF7338E7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" y="4297766"/>
            <a:ext cx="8020050" cy="221932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69" y="532853"/>
            <a:ext cx="10515600" cy="4351338"/>
          </a:xfrm>
        </p:spPr>
        <p:txBody>
          <a:bodyPr/>
          <a:lstStyle/>
          <a:p>
            <a:r>
              <a:rPr lang="en-US" altLang="ko-KR"/>
              <a:t>int </a:t>
            </a:r>
            <a:r>
              <a:rPr lang="ko-KR" altLang="en-US"/>
              <a:t>클래스의 메소드</a:t>
            </a:r>
            <a:endParaRPr lang="en-US" altLang="ko-KR"/>
          </a:p>
          <a:p>
            <a:pPr lvl="1"/>
            <a:r>
              <a:rPr lang="en-US" altLang="ko-KR"/>
              <a:t>__add__()</a:t>
            </a:r>
          </a:p>
          <a:p>
            <a:pPr lvl="1"/>
            <a:r>
              <a:rPr lang="en-US" altLang="ko-KR"/>
              <a:t>__sub__()</a:t>
            </a:r>
          </a:p>
          <a:p>
            <a:pPr lvl="1"/>
            <a:r>
              <a:rPr lang="en-US" altLang="ko-KR"/>
              <a:t>__mult__()</a:t>
            </a:r>
          </a:p>
          <a:p>
            <a:pPr lvl="1"/>
            <a:r>
              <a:rPr lang="en-US" altLang="ko-KR"/>
              <a:t>__truediv__()</a:t>
            </a:r>
          </a:p>
          <a:p>
            <a:pPr lvl="1"/>
            <a:r>
              <a:rPr lang="en-US" altLang="ko-KR"/>
              <a:t>__mod__()</a:t>
            </a:r>
          </a:p>
          <a:p>
            <a:pPr lvl="1"/>
            <a:r>
              <a:rPr lang="en-US" altLang="ko-KR"/>
              <a:t>__pow__()</a:t>
            </a:r>
          </a:p>
          <a:p>
            <a:pPr lvl="1"/>
            <a:r>
              <a:rPr lang="en-US" altLang="ko-KR"/>
              <a:t>__lshift__()</a:t>
            </a:r>
          </a:p>
          <a:p>
            <a:pPr lvl="1"/>
            <a:r>
              <a:rPr lang="en-US" altLang="ko-KR"/>
              <a:t>__rshift__(), ...</a:t>
            </a:r>
            <a:endParaRPr lang="ko-KR" altLang="en-US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175462" y="992086"/>
            <a:ext cx="7182196" cy="1077218"/>
            <a:chOff x="-853540" y="-1294957"/>
            <a:chExt cx="6850389" cy="1007813"/>
          </a:xfrm>
        </p:grpSpPr>
        <p:sp>
          <p:nvSpPr>
            <p:cNvPr id="6" name="TextBox 5"/>
            <p:cNvSpPr txBox="1"/>
            <p:nvPr/>
          </p:nvSpPr>
          <p:spPr>
            <a:xfrm>
              <a:off x="1081061" y="-1294957"/>
              <a:ext cx="4915788" cy="10078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이러한 다양한 메소드들을 통해서 산술연산</a:t>
              </a:r>
              <a:r>
                <a:rPr lang="en-US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 </a:t>
              </a:r>
              <a:r>
                <a:rPr lang="ko-KR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+, </a:t>
              </a:r>
              <a:r>
                <a:rPr lang="en-US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-,</a:t>
              </a:r>
              <a:r>
                <a:rPr lang="ko-KR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 *, @, /, //, %, **, &lt;&lt;, &gt;&gt;, &amp;, ^, |) </a:t>
              </a:r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을 수행한다</a:t>
              </a:r>
              <a:r>
                <a:rPr lang="en-US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 </a:t>
              </a:r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책 </a:t>
              </a:r>
              <a:r>
                <a:rPr lang="en-US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장의 다양한 연산자는 내부적으로 이 메소드의 호출로 동작한다</a:t>
              </a:r>
              <a:r>
                <a:rPr lang="en-US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ko-KR" sz="1600" b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7" name="직선 화살표 연결선 6"/>
            <p:cNvCxnSpPr>
              <a:stCxn id="6" idx="1"/>
            </p:cNvCxnSpPr>
            <p:nvPr/>
          </p:nvCxnSpPr>
          <p:spPr>
            <a:xfrm flipH="1" flipV="1">
              <a:off x="-853540" y="-1110989"/>
              <a:ext cx="1934601" cy="3199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08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4479</Words>
  <Application>Microsoft Office PowerPoint</Application>
  <PresentationFormat>와이드스크린</PresentationFormat>
  <Paragraphs>690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6" baseType="lpstr">
      <vt:lpstr>D2Coding</vt:lpstr>
      <vt:lpstr>맑은 고딕</vt:lpstr>
      <vt:lpstr>한컴바탕</vt:lpstr>
      <vt:lpstr>함초롬바탕</vt:lpstr>
      <vt:lpstr>Arial</vt:lpstr>
      <vt:lpstr>Rockwell</vt:lpstr>
      <vt:lpstr>Office 테마</vt:lpstr>
      <vt:lpstr>PowerPoint 프레젠테이션</vt:lpstr>
      <vt:lpstr>PowerPoint 프레젠테이션</vt:lpstr>
      <vt:lpstr>9.1 객체 지향 프로그래밍과 객체</vt:lpstr>
      <vt:lpstr>PowerPoint 프레젠테이션</vt:lpstr>
      <vt:lpstr>예: str 클래스의 다양한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9.2 객체 지향 프로그래밍과 절차적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9.3 클래스와 객체, 인스턴스</vt:lpstr>
      <vt:lpstr>9.3 클래스와 객체, 인스턴스</vt:lpstr>
      <vt:lpstr>PowerPoint 프레젠테이션</vt:lpstr>
      <vt:lpstr>9.4 클래스 정의와 인스턴스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9.6 문자열화 메소드</vt:lpstr>
      <vt:lpstr>PowerPoint 프레젠테이션</vt:lpstr>
      <vt:lpstr>PowerPoint 프레젠테이션</vt:lpstr>
      <vt:lpstr>PowerPoint 프레젠테이션</vt:lpstr>
      <vt:lpstr>9.7 캡슐화</vt:lpstr>
      <vt:lpstr>PowerPoint 프레젠테이션</vt:lpstr>
      <vt:lpstr>PowerPoint 프레젠테이션</vt:lpstr>
      <vt:lpstr>PowerPoint 프레젠테이션</vt:lpstr>
      <vt:lpstr>PowerPoint 프레젠테이션</vt:lpstr>
      <vt:lpstr>9.8 객체의 아이덴티티 연산identity operator : is, is not</vt:lpstr>
      <vt:lpstr>PowerPoint 프레젠테이션</vt:lpstr>
      <vt:lpstr>PowerPoint 프레젠테이션</vt:lpstr>
      <vt:lpstr>PowerPoint 프레젠테이션</vt:lpstr>
      <vt:lpstr>PowerPoint 프레젠테이션</vt:lpstr>
      <vt:lpstr>9.9 클래스와 특수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9.10 클래스 변수와 __dict__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9.11 객체와 참조, 할당연산의 의미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박동규</dc:creator>
  <cp:lastModifiedBy>Acorn</cp:lastModifiedBy>
  <cp:revision>4</cp:revision>
  <dcterms:created xsi:type="dcterms:W3CDTF">2020-11-21T05:55:16Z</dcterms:created>
  <dcterms:modified xsi:type="dcterms:W3CDTF">2024-05-10T02:06:29Z</dcterms:modified>
</cp:coreProperties>
</file>