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C54"/>
    <a:srgbClr val="F04937"/>
    <a:srgbClr val="FBFBFB"/>
    <a:srgbClr val="EAA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40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AB691-9B45-401B-9F91-50E477D7E3C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F5C89-A1E1-4DB9-96B6-D63474EAC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7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F5C89-A1E1-4DB9-96B6-D63474EAC0C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73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BB0-FDB3-4779-876A-E6DBEE00BBF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F6A-1892-4327-8407-D503B93BC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5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BB0-FDB3-4779-876A-E6DBEE00BBF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F6A-1892-4327-8407-D503B93BC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00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BB0-FDB3-4779-876A-E6DBEE00BBF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F6A-1892-4327-8407-D503B93BC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2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BB0-FDB3-4779-876A-E6DBEE00BBF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F6A-1892-4327-8407-D503B93BC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3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BB0-FDB3-4779-876A-E6DBEE00BBF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F6A-1892-4327-8407-D503B93BC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12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BB0-FDB3-4779-876A-E6DBEE00BBF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F6A-1892-4327-8407-D503B93BC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3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BB0-FDB3-4779-876A-E6DBEE00BBF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F6A-1892-4327-8407-D503B93BC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55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BB0-FDB3-4779-876A-E6DBEE00BBF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F6A-1892-4327-8407-D503B93BC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8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BB0-FDB3-4779-876A-E6DBEE00BBF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F6A-1892-4327-8407-D503B93BC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99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BB0-FDB3-4779-876A-E6DBEE00BBF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F6A-1892-4327-8407-D503B93BC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08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BB0-FDB3-4779-876A-E6DBEE00BBF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6F6A-1892-4327-8407-D503B93BC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41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83BB0-FDB3-4779-876A-E6DBEE00BBF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A6F6A-1892-4327-8407-D503B93BC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76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C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6797" y="2890969"/>
            <a:ext cx="4164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BernhardFashion BT" pitchFamily="2" charset="0"/>
                <a:ea typeface="나눔손글씨 붓" pitchFamily="66" charset="-127"/>
              </a:rPr>
              <a:t>Storyboard</a:t>
            </a:r>
            <a:endParaRPr lang="ko-KR" altLang="en-US" sz="6000" dirty="0">
              <a:solidFill>
                <a:schemeClr val="bg1"/>
              </a:solidFill>
              <a:latin typeface="BernhardFashion BT" pitchFamily="2" charset="0"/>
              <a:ea typeface="나눔손글씨 붓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1510" y="2276872"/>
            <a:ext cx="2286203" cy="14401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2271012" y="3031494"/>
            <a:ext cx="4747198" cy="703036"/>
          </a:xfrm>
          <a:custGeom>
            <a:avLst/>
            <a:gdLst>
              <a:gd name="connsiteX0" fmla="*/ 331470 w 4258925"/>
              <a:gd name="connsiteY0" fmla="*/ 0 h 1040131"/>
              <a:gd name="connsiteX1" fmla="*/ 2228850 w 4258925"/>
              <a:gd name="connsiteY1" fmla="*/ 22860 h 1040131"/>
              <a:gd name="connsiteX2" fmla="*/ 2503170 w 4258925"/>
              <a:gd name="connsiteY2" fmla="*/ 34290 h 1040131"/>
              <a:gd name="connsiteX3" fmla="*/ 2754630 w 4258925"/>
              <a:gd name="connsiteY3" fmla="*/ 57150 h 1040131"/>
              <a:gd name="connsiteX4" fmla="*/ 3097530 w 4258925"/>
              <a:gd name="connsiteY4" fmla="*/ 80010 h 1040131"/>
              <a:gd name="connsiteX5" fmla="*/ 3177540 w 4258925"/>
              <a:gd name="connsiteY5" fmla="*/ 91440 h 1040131"/>
              <a:gd name="connsiteX6" fmla="*/ 3497580 w 4258925"/>
              <a:gd name="connsiteY6" fmla="*/ 102870 h 1040131"/>
              <a:gd name="connsiteX7" fmla="*/ 3120390 w 4258925"/>
              <a:gd name="connsiteY7" fmla="*/ 125730 h 1040131"/>
              <a:gd name="connsiteX8" fmla="*/ 2994660 w 4258925"/>
              <a:gd name="connsiteY8" fmla="*/ 160020 h 1040131"/>
              <a:gd name="connsiteX9" fmla="*/ 2823210 w 4258925"/>
              <a:gd name="connsiteY9" fmla="*/ 171450 h 1040131"/>
              <a:gd name="connsiteX10" fmla="*/ 2400300 w 4258925"/>
              <a:gd name="connsiteY10" fmla="*/ 194310 h 1040131"/>
              <a:gd name="connsiteX11" fmla="*/ 1851660 w 4258925"/>
              <a:gd name="connsiteY11" fmla="*/ 262890 h 1040131"/>
              <a:gd name="connsiteX12" fmla="*/ 1348740 w 4258925"/>
              <a:gd name="connsiteY12" fmla="*/ 331470 h 1040131"/>
              <a:gd name="connsiteX13" fmla="*/ 1131570 w 4258925"/>
              <a:gd name="connsiteY13" fmla="*/ 365760 h 1040131"/>
              <a:gd name="connsiteX14" fmla="*/ 0 w 4258925"/>
              <a:gd name="connsiteY14" fmla="*/ 365760 h 1040131"/>
              <a:gd name="connsiteX15" fmla="*/ 331470 w 4258925"/>
              <a:gd name="connsiteY15" fmla="*/ 354330 h 1040131"/>
              <a:gd name="connsiteX16" fmla="*/ 457200 w 4258925"/>
              <a:gd name="connsiteY16" fmla="*/ 342900 h 1040131"/>
              <a:gd name="connsiteX17" fmla="*/ 1771650 w 4258925"/>
              <a:gd name="connsiteY17" fmla="*/ 388620 h 1040131"/>
              <a:gd name="connsiteX18" fmla="*/ 1463040 w 4258925"/>
              <a:gd name="connsiteY18" fmla="*/ 434340 h 1040131"/>
              <a:gd name="connsiteX19" fmla="*/ 1188720 w 4258925"/>
              <a:gd name="connsiteY19" fmla="*/ 468630 h 1040131"/>
              <a:gd name="connsiteX20" fmla="*/ 914400 w 4258925"/>
              <a:gd name="connsiteY20" fmla="*/ 525780 h 1040131"/>
              <a:gd name="connsiteX21" fmla="*/ 754380 w 4258925"/>
              <a:gd name="connsiteY21" fmla="*/ 537210 h 1040131"/>
              <a:gd name="connsiteX22" fmla="*/ 617220 w 4258925"/>
              <a:gd name="connsiteY22" fmla="*/ 548640 h 1040131"/>
              <a:gd name="connsiteX23" fmla="*/ 502920 w 4258925"/>
              <a:gd name="connsiteY23" fmla="*/ 571500 h 1040131"/>
              <a:gd name="connsiteX24" fmla="*/ 411480 w 4258925"/>
              <a:gd name="connsiteY24" fmla="*/ 582930 h 1040131"/>
              <a:gd name="connsiteX25" fmla="*/ 3646170 w 4258925"/>
              <a:gd name="connsiteY25" fmla="*/ 594360 h 1040131"/>
              <a:gd name="connsiteX26" fmla="*/ 3143250 w 4258925"/>
              <a:gd name="connsiteY26" fmla="*/ 651510 h 1040131"/>
              <a:gd name="connsiteX27" fmla="*/ 2137410 w 4258925"/>
              <a:gd name="connsiteY27" fmla="*/ 811530 h 1040131"/>
              <a:gd name="connsiteX28" fmla="*/ 1863090 w 4258925"/>
              <a:gd name="connsiteY28" fmla="*/ 857250 h 1040131"/>
              <a:gd name="connsiteX29" fmla="*/ 1405890 w 4258925"/>
              <a:gd name="connsiteY29" fmla="*/ 914400 h 1040131"/>
              <a:gd name="connsiteX30" fmla="*/ 1165860 w 4258925"/>
              <a:gd name="connsiteY30" fmla="*/ 971550 h 1040131"/>
              <a:gd name="connsiteX31" fmla="*/ 948690 w 4258925"/>
              <a:gd name="connsiteY31" fmla="*/ 994410 h 1040131"/>
              <a:gd name="connsiteX32" fmla="*/ 582930 w 4258925"/>
              <a:gd name="connsiteY32" fmla="*/ 1028700 h 1040131"/>
              <a:gd name="connsiteX33" fmla="*/ 685800 w 4258925"/>
              <a:gd name="connsiteY33" fmla="*/ 1005840 h 1040131"/>
              <a:gd name="connsiteX34" fmla="*/ 3726180 w 4258925"/>
              <a:gd name="connsiteY34" fmla="*/ 1017270 h 1040131"/>
              <a:gd name="connsiteX35" fmla="*/ 3806190 w 4258925"/>
              <a:gd name="connsiteY35" fmla="*/ 1028700 h 1040131"/>
              <a:gd name="connsiteX36" fmla="*/ 3840480 w 4258925"/>
              <a:gd name="connsiteY36" fmla="*/ 1040130 h 1040131"/>
              <a:gd name="connsiteX37" fmla="*/ 1360170 w 4258925"/>
              <a:gd name="connsiteY37" fmla="*/ 1005840 h 1040131"/>
              <a:gd name="connsiteX38" fmla="*/ 1234440 w 4258925"/>
              <a:gd name="connsiteY38" fmla="*/ 994410 h 1040131"/>
              <a:gd name="connsiteX39" fmla="*/ 1143000 w 4258925"/>
              <a:gd name="connsiteY39" fmla="*/ 971550 h 1040131"/>
              <a:gd name="connsiteX40" fmla="*/ 1028700 w 4258925"/>
              <a:gd name="connsiteY40" fmla="*/ 960120 h 1040131"/>
              <a:gd name="connsiteX41" fmla="*/ 982980 w 4258925"/>
              <a:gd name="connsiteY41" fmla="*/ 948690 h 1040131"/>
              <a:gd name="connsiteX42" fmla="*/ 880110 w 4258925"/>
              <a:gd name="connsiteY42" fmla="*/ 937260 h 1040131"/>
              <a:gd name="connsiteX43" fmla="*/ 4126230 w 4258925"/>
              <a:gd name="connsiteY43" fmla="*/ 925830 h 1040131"/>
              <a:gd name="connsiteX44" fmla="*/ 3794760 w 4258925"/>
              <a:gd name="connsiteY44" fmla="*/ 891540 h 1040131"/>
              <a:gd name="connsiteX45" fmla="*/ 3348990 w 4258925"/>
              <a:gd name="connsiteY45" fmla="*/ 880110 h 1040131"/>
              <a:gd name="connsiteX46" fmla="*/ 228600 w 4258925"/>
              <a:gd name="connsiteY46" fmla="*/ 868680 h 1040131"/>
              <a:gd name="connsiteX47" fmla="*/ 422910 w 4258925"/>
              <a:gd name="connsiteY47" fmla="*/ 845820 h 1040131"/>
              <a:gd name="connsiteX48" fmla="*/ 1040130 w 4258925"/>
              <a:gd name="connsiteY48" fmla="*/ 754380 h 1040131"/>
              <a:gd name="connsiteX49" fmla="*/ 1440180 w 4258925"/>
              <a:gd name="connsiteY49" fmla="*/ 697230 h 1040131"/>
              <a:gd name="connsiteX50" fmla="*/ 2697480 w 4258925"/>
              <a:gd name="connsiteY50" fmla="*/ 514350 h 1040131"/>
              <a:gd name="connsiteX51" fmla="*/ 3394710 w 4258925"/>
              <a:gd name="connsiteY51" fmla="*/ 434340 h 1040131"/>
              <a:gd name="connsiteX52" fmla="*/ 4137660 w 4258925"/>
              <a:gd name="connsiteY52" fmla="*/ 422910 h 1040131"/>
              <a:gd name="connsiteX53" fmla="*/ 3920490 w 4258925"/>
              <a:gd name="connsiteY53" fmla="*/ 388620 h 1040131"/>
              <a:gd name="connsiteX54" fmla="*/ 342900 w 4258925"/>
              <a:gd name="connsiteY54" fmla="*/ 377190 h 1040131"/>
              <a:gd name="connsiteX55" fmla="*/ 274320 w 4258925"/>
              <a:gd name="connsiteY55" fmla="*/ 354330 h 1040131"/>
              <a:gd name="connsiteX56" fmla="*/ 354330 w 4258925"/>
              <a:gd name="connsiteY56" fmla="*/ 342900 h 1040131"/>
              <a:gd name="connsiteX57" fmla="*/ 422910 w 4258925"/>
              <a:gd name="connsiteY57" fmla="*/ 331470 h 1040131"/>
              <a:gd name="connsiteX58" fmla="*/ 605790 w 4258925"/>
              <a:gd name="connsiteY58" fmla="*/ 308610 h 1040131"/>
              <a:gd name="connsiteX59" fmla="*/ 1817370 w 4258925"/>
              <a:gd name="connsiteY59" fmla="*/ 297180 h 1040131"/>
              <a:gd name="connsiteX60" fmla="*/ 2411730 w 4258925"/>
              <a:gd name="connsiteY60" fmla="*/ 262890 h 1040131"/>
              <a:gd name="connsiteX61" fmla="*/ 2628900 w 4258925"/>
              <a:gd name="connsiteY61" fmla="*/ 217170 h 1040131"/>
              <a:gd name="connsiteX62" fmla="*/ 2800350 w 4258925"/>
              <a:gd name="connsiteY62" fmla="*/ 205740 h 1040131"/>
              <a:gd name="connsiteX63" fmla="*/ 2937510 w 4258925"/>
              <a:gd name="connsiteY63" fmla="*/ 182880 h 1040131"/>
              <a:gd name="connsiteX64" fmla="*/ 3097530 w 4258925"/>
              <a:gd name="connsiteY64" fmla="*/ 171450 h 1040131"/>
              <a:gd name="connsiteX65" fmla="*/ 3520440 w 4258925"/>
              <a:gd name="connsiteY65" fmla="*/ 148590 h 1040131"/>
              <a:gd name="connsiteX66" fmla="*/ 3280410 w 4258925"/>
              <a:gd name="connsiteY66" fmla="*/ 125730 h 1040131"/>
              <a:gd name="connsiteX67" fmla="*/ 3131820 w 4258925"/>
              <a:gd name="connsiteY67" fmla="*/ 114300 h 1040131"/>
              <a:gd name="connsiteX68" fmla="*/ 902970 w 4258925"/>
              <a:gd name="connsiteY68" fmla="*/ 102870 h 1040131"/>
              <a:gd name="connsiteX69" fmla="*/ 674370 w 4258925"/>
              <a:gd name="connsiteY69" fmla="*/ 91440 h 1040131"/>
              <a:gd name="connsiteX70" fmla="*/ 537210 w 4258925"/>
              <a:gd name="connsiteY70" fmla="*/ 80010 h 10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258925" h="1040131">
                <a:moveTo>
                  <a:pt x="331470" y="0"/>
                </a:moveTo>
                <a:cubicBezTo>
                  <a:pt x="1170130" y="38121"/>
                  <a:pt x="243272" y="-778"/>
                  <a:pt x="2228850" y="22860"/>
                </a:cubicBezTo>
                <a:cubicBezTo>
                  <a:pt x="2320363" y="23949"/>
                  <a:pt x="2411730" y="30480"/>
                  <a:pt x="2503170" y="34290"/>
                </a:cubicBezTo>
                <a:lnTo>
                  <a:pt x="2754630" y="57150"/>
                </a:lnTo>
                <a:cubicBezTo>
                  <a:pt x="2868846" y="65936"/>
                  <a:pt x="2983351" y="70752"/>
                  <a:pt x="3097530" y="80010"/>
                </a:cubicBezTo>
                <a:cubicBezTo>
                  <a:pt x="3124383" y="82187"/>
                  <a:pt x="3150643" y="89903"/>
                  <a:pt x="3177540" y="91440"/>
                </a:cubicBezTo>
                <a:cubicBezTo>
                  <a:pt x="3284114" y="97530"/>
                  <a:pt x="3390900" y="99060"/>
                  <a:pt x="3497580" y="102870"/>
                </a:cubicBezTo>
                <a:cubicBezTo>
                  <a:pt x="3480648" y="103606"/>
                  <a:pt x="3197898" y="110967"/>
                  <a:pt x="3120390" y="125730"/>
                </a:cubicBezTo>
                <a:cubicBezTo>
                  <a:pt x="3077717" y="133858"/>
                  <a:pt x="3037596" y="153415"/>
                  <a:pt x="2994660" y="160020"/>
                </a:cubicBezTo>
                <a:cubicBezTo>
                  <a:pt x="2938049" y="168729"/>
                  <a:pt x="2880375" y="167877"/>
                  <a:pt x="2823210" y="171450"/>
                </a:cubicBezTo>
                <a:lnTo>
                  <a:pt x="2400300" y="194310"/>
                </a:lnTo>
                <a:cubicBezTo>
                  <a:pt x="2217420" y="217170"/>
                  <a:pt x="2032089" y="225301"/>
                  <a:pt x="1851660" y="262890"/>
                </a:cubicBezTo>
                <a:cubicBezTo>
                  <a:pt x="1502649" y="335601"/>
                  <a:pt x="1670627" y="315376"/>
                  <a:pt x="1348740" y="331470"/>
                </a:cubicBezTo>
                <a:cubicBezTo>
                  <a:pt x="1276350" y="342900"/>
                  <a:pt x="1204710" y="361116"/>
                  <a:pt x="1131570" y="365760"/>
                </a:cubicBezTo>
                <a:cubicBezTo>
                  <a:pt x="774715" y="388417"/>
                  <a:pt x="351852" y="372157"/>
                  <a:pt x="0" y="365760"/>
                </a:cubicBezTo>
                <a:lnTo>
                  <a:pt x="331470" y="354330"/>
                </a:lnTo>
                <a:cubicBezTo>
                  <a:pt x="373500" y="352228"/>
                  <a:pt x="415129" y="341898"/>
                  <a:pt x="457200" y="342900"/>
                </a:cubicBezTo>
                <a:cubicBezTo>
                  <a:pt x="895491" y="353335"/>
                  <a:pt x="1333500" y="373380"/>
                  <a:pt x="1771650" y="388620"/>
                </a:cubicBezTo>
                <a:lnTo>
                  <a:pt x="1463040" y="434340"/>
                </a:lnTo>
                <a:cubicBezTo>
                  <a:pt x="1371744" y="446871"/>
                  <a:pt x="1279618" y="453480"/>
                  <a:pt x="1188720" y="468630"/>
                </a:cubicBezTo>
                <a:cubicBezTo>
                  <a:pt x="1096588" y="483985"/>
                  <a:pt x="1006660" y="511213"/>
                  <a:pt x="914400" y="525780"/>
                </a:cubicBezTo>
                <a:cubicBezTo>
                  <a:pt x="861578" y="534120"/>
                  <a:pt x="807698" y="533109"/>
                  <a:pt x="754380" y="537210"/>
                </a:cubicBezTo>
                <a:lnTo>
                  <a:pt x="617220" y="548640"/>
                </a:lnTo>
                <a:cubicBezTo>
                  <a:pt x="579120" y="556260"/>
                  <a:pt x="541246" y="565112"/>
                  <a:pt x="502920" y="571500"/>
                </a:cubicBezTo>
                <a:cubicBezTo>
                  <a:pt x="472621" y="576550"/>
                  <a:pt x="380764" y="582707"/>
                  <a:pt x="411480" y="582930"/>
                </a:cubicBezTo>
                <a:lnTo>
                  <a:pt x="3646170" y="594360"/>
                </a:lnTo>
                <a:cubicBezTo>
                  <a:pt x="3478530" y="613410"/>
                  <a:pt x="3309543" y="623003"/>
                  <a:pt x="3143250" y="651510"/>
                </a:cubicBezTo>
                <a:cubicBezTo>
                  <a:pt x="2387840" y="781009"/>
                  <a:pt x="3109549" y="660028"/>
                  <a:pt x="2137410" y="811530"/>
                </a:cubicBezTo>
                <a:cubicBezTo>
                  <a:pt x="2045814" y="825805"/>
                  <a:pt x="1955075" y="845752"/>
                  <a:pt x="1863090" y="857250"/>
                </a:cubicBezTo>
                <a:cubicBezTo>
                  <a:pt x="1710690" y="876300"/>
                  <a:pt x="1555299" y="878826"/>
                  <a:pt x="1405890" y="914400"/>
                </a:cubicBezTo>
                <a:cubicBezTo>
                  <a:pt x="1325880" y="933450"/>
                  <a:pt x="1246875" y="957372"/>
                  <a:pt x="1165860" y="971550"/>
                </a:cubicBezTo>
                <a:cubicBezTo>
                  <a:pt x="1094160" y="984098"/>
                  <a:pt x="1021035" y="986372"/>
                  <a:pt x="948690" y="994410"/>
                </a:cubicBezTo>
                <a:cubicBezTo>
                  <a:pt x="660555" y="1026425"/>
                  <a:pt x="851895" y="1010769"/>
                  <a:pt x="582930" y="1028700"/>
                </a:cubicBezTo>
                <a:cubicBezTo>
                  <a:pt x="447114" y="1020212"/>
                  <a:pt x="117081" y="1005840"/>
                  <a:pt x="685800" y="1005840"/>
                </a:cubicBezTo>
                <a:lnTo>
                  <a:pt x="3726180" y="1017270"/>
                </a:lnTo>
                <a:cubicBezTo>
                  <a:pt x="3752850" y="1021080"/>
                  <a:pt x="3779772" y="1023416"/>
                  <a:pt x="3806190" y="1028700"/>
                </a:cubicBezTo>
                <a:cubicBezTo>
                  <a:pt x="3818004" y="1031063"/>
                  <a:pt x="3852528" y="1040243"/>
                  <a:pt x="3840480" y="1040130"/>
                </a:cubicBezTo>
                <a:lnTo>
                  <a:pt x="1360170" y="1005840"/>
                </a:lnTo>
                <a:cubicBezTo>
                  <a:pt x="1318260" y="1002030"/>
                  <a:pt x="1276008" y="1000973"/>
                  <a:pt x="1234440" y="994410"/>
                </a:cubicBezTo>
                <a:cubicBezTo>
                  <a:pt x="1203406" y="989510"/>
                  <a:pt x="1173991" y="976715"/>
                  <a:pt x="1143000" y="971550"/>
                </a:cubicBezTo>
                <a:cubicBezTo>
                  <a:pt x="1105231" y="965255"/>
                  <a:pt x="1066800" y="963930"/>
                  <a:pt x="1028700" y="960120"/>
                </a:cubicBezTo>
                <a:cubicBezTo>
                  <a:pt x="1013460" y="956310"/>
                  <a:pt x="998506" y="951079"/>
                  <a:pt x="982980" y="948690"/>
                </a:cubicBezTo>
                <a:cubicBezTo>
                  <a:pt x="948880" y="943444"/>
                  <a:pt x="845610" y="937511"/>
                  <a:pt x="880110" y="937260"/>
                </a:cubicBezTo>
                <a:lnTo>
                  <a:pt x="4126230" y="925830"/>
                </a:lnTo>
                <a:cubicBezTo>
                  <a:pt x="4027483" y="913487"/>
                  <a:pt x="3875818" y="893618"/>
                  <a:pt x="3794760" y="891540"/>
                </a:cubicBezTo>
                <a:lnTo>
                  <a:pt x="3348990" y="880110"/>
                </a:lnTo>
                <a:lnTo>
                  <a:pt x="228600" y="868680"/>
                </a:lnTo>
                <a:cubicBezTo>
                  <a:pt x="115948" y="831129"/>
                  <a:pt x="220159" y="870479"/>
                  <a:pt x="422910" y="845820"/>
                </a:cubicBezTo>
                <a:cubicBezTo>
                  <a:pt x="629374" y="820709"/>
                  <a:pt x="834328" y="784441"/>
                  <a:pt x="1040130" y="754380"/>
                </a:cubicBezTo>
                <a:lnTo>
                  <a:pt x="1440180" y="697230"/>
                </a:lnTo>
                <a:cubicBezTo>
                  <a:pt x="2140775" y="586610"/>
                  <a:pt x="1743150" y="646633"/>
                  <a:pt x="2697480" y="514350"/>
                </a:cubicBezTo>
                <a:cubicBezTo>
                  <a:pt x="2912877" y="484493"/>
                  <a:pt x="3178518" y="443255"/>
                  <a:pt x="3394710" y="434340"/>
                </a:cubicBezTo>
                <a:cubicBezTo>
                  <a:pt x="3642179" y="424135"/>
                  <a:pt x="3890010" y="426720"/>
                  <a:pt x="4137660" y="422910"/>
                </a:cubicBezTo>
                <a:cubicBezTo>
                  <a:pt x="4276596" y="403062"/>
                  <a:pt x="4389935" y="392774"/>
                  <a:pt x="3920490" y="388620"/>
                </a:cubicBezTo>
                <a:lnTo>
                  <a:pt x="342900" y="377190"/>
                </a:lnTo>
                <a:cubicBezTo>
                  <a:pt x="320040" y="369570"/>
                  <a:pt x="250466" y="357738"/>
                  <a:pt x="274320" y="354330"/>
                </a:cubicBezTo>
                <a:lnTo>
                  <a:pt x="354330" y="342900"/>
                </a:lnTo>
                <a:cubicBezTo>
                  <a:pt x="377236" y="339376"/>
                  <a:pt x="399947" y="334601"/>
                  <a:pt x="422910" y="331470"/>
                </a:cubicBezTo>
                <a:cubicBezTo>
                  <a:pt x="483781" y="323169"/>
                  <a:pt x="544374" y="310120"/>
                  <a:pt x="605790" y="308610"/>
                </a:cubicBezTo>
                <a:cubicBezTo>
                  <a:pt x="1009546" y="298682"/>
                  <a:pt x="1413510" y="300990"/>
                  <a:pt x="1817370" y="297180"/>
                </a:cubicBezTo>
                <a:cubicBezTo>
                  <a:pt x="2015490" y="285750"/>
                  <a:pt x="2214238" y="282361"/>
                  <a:pt x="2411730" y="262890"/>
                </a:cubicBezTo>
                <a:cubicBezTo>
                  <a:pt x="2485350" y="255632"/>
                  <a:pt x="2555710" y="227933"/>
                  <a:pt x="2628900" y="217170"/>
                </a:cubicBezTo>
                <a:cubicBezTo>
                  <a:pt x="2685567" y="208837"/>
                  <a:pt x="2743200" y="209550"/>
                  <a:pt x="2800350" y="205740"/>
                </a:cubicBezTo>
                <a:cubicBezTo>
                  <a:pt x="2846070" y="198120"/>
                  <a:pt x="2891465" y="188193"/>
                  <a:pt x="2937510" y="182880"/>
                </a:cubicBezTo>
                <a:cubicBezTo>
                  <a:pt x="2990633" y="176750"/>
                  <a:pt x="3044212" y="175551"/>
                  <a:pt x="3097530" y="171450"/>
                </a:cubicBezTo>
                <a:cubicBezTo>
                  <a:pt x="3369992" y="150491"/>
                  <a:pt x="3105103" y="165203"/>
                  <a:pt x="3520440" y="148590"/>
                </a:cubicBezTo>
                <a:lnTo>
                  <a:pt x="3280410" y="125730"/>
                </a:lnTo>
                <a:cubicBezTo>
                  <a:pt x="3230926" y="121364"/>
                  <a:pt x="3181494" y="114778"/>
                  <a:pt x="3131820" y="114300"/>
                </a:cubicBezTo>
                <a:lnTo>
                  <a:pt x="902970" y="102870"/>
                </a:lnTo>
                <a:cubicBezTo>
                  <a:pt x="826770" y="99060"/>
                  <a:pt x="750440" y="97292"/>
                  <a:pt x="674370" y="91440"/>
                </a:cubicBezTo>
                <a:cubicBezTo>
                  <a:pt x="476924" y="76252"/>
                  <a:pt x="733836" y="80010"/>
                  <a:pt x="537210" y="80010"/>
                </a:cubicBezTo>
              </a:path>
            </a:pathLst>
          </a:custGeom>
          <a:ln w="127000" cap="sq">
            <a:solidFill>
              <a:schemeClr val="bg1">
                <a:alpha val="2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95936" y="2708920"/>
            <a:ext cx="1368152" cy="14401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9872" y="1988840"/>
            <a:ext cx="2432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rgbClr val="EAAA2E"/>
                </a:solidFill>
                <a:latin typeface="HY얕은샘물M" pitchFamily="18" charset="-127"/>
                <a:ea typeface="HY얕은샘물M" pitchFamily="18" charset="-127"/>
              </a:rPr>
              <a:t>Universal Studios</a:t>
            </a:r>
          </a:p>
          <a:p>
            <a:pPr algn="ctr"/>
            <a:r>
              <a:rPr lang="en-US" altLang="ko-KR" sz="3000" dirty="0" smtClean="0">
                <a:solidFill>
                  <a:srgbClr val="F04937"/>
                </a:solidFill>
                <a:latin typeface="HY얕은샘물M" pitchFamily="18" charset="-127"/>
                <a:ea typeface="HY얕은샘물M" pitchFamily="18" charset="-127"/>
              </a:rPr>
              <a:t>SINGAPORE</a:t>
            </a:r>
            <a:endParaRPr lang="ko-KR" altLang="en-US" sz="3000" dirty="0">
              <a:solidFill>
                <a:srgbClr val="F04937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80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01607" y="908720"/>
            <a:ext cx="2342393" cy="5904656"/>
          </a:xfrm>
          <a:prstGeom prst="rect">
            <a:avLst/>
          </a:prstGeom>
          <a:noFill/>
          <a:ln w="12700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363434"/>
            <a:ext cx="9144000" cy="401269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364594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4-1. Sub1 - Case A</a:t>
            </a:r>
            <a:endParaRPr lang="ko-KR" altLang="en-US" sz="20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7896" y="940216"/>
            <a:ext cx="6708373" cy="587316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6" name="TextBox 17"/>
          <p:cNvSpPr txBox="1"/>
          <p:nvPr/>
        </p:nvSpPr>
        <p:spPr>
          <a:xfrm>
            <a:off x="2780771" y="1173018"/>
            <a:ext cx="38074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b="1" dirty="0" err="1" smtClean="0">
                <a:latin typeface="나눔스퀘어" pitchFamily="50" charset="-127"/>
                <a:ea typeface="나눔스퀘어" pitchFamily="50" charset="-127"/>
              </a:rPr>
              <a:t>즐길거리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          </a:t>
            </a:r>
            <a:r>
              <a:rPr lang="ko-KR" altLang="en-US" sz="1050" dirty="0" smtClean="0">
                <a:latin typeface="나눔스퀘어" pitchFamily="50" charset="-127"/>
                <a:ea typeface="나눔스퀘어" pitchFamily="50" charset="-127"/>
              </a:rPr>
              <a:t>티켓          </a:t>
            </a:r>
            <a:r>
              <a:rPr lang="en-US" altLang="ko-KR" sz="1050" dirty="0" smtClean="0">
                <a:latin typeface="나눔스퀘어" pitchFamily="50" charset="-127"/>
                <a:ea typeface="나눔스퀘어" pitchFamily="50" charset="-127"/>
              </a:rPr>
              <a:t>VIP</a:t>
            </a:r>
            <a:r>
              <a:rPr lang="ko-KR" altLang="en-US" sz="1050" dirty="0" smtClean="0">
                <a:latin typeface="나눔스퀘어" pitchFamily="50" charset="-127"/>
                <a:ea typeface="나눔스퀘어" pitchFamily="50" charset="-127"/>
              </a:rPr>
              <a:t>체험          </a:t>
            </a:r>
            <a:r>
              <a:rPr lang="ko-KR" altLang="en-US" sz="1050" b="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방문일정          이용가이드</a:t>
            </a:r>
            <a:endParaRPr lang="ko-KR" altLang="en-US" sz="1050" b="0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7" name="TextBox 22"/>
          <p:cNvSpPr txBox="1"/>
          <p:nvPr/>
        </p:nvSpPr>
        <p:spPr>
          <a:xfrm>
            <a:off x="5856288" y="926588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67656" y="1012224"/>
            <a:ext cx="1296144" cy="432049"/>
            <a:chOff x="179512" y="411510"/>
            <a:chExt cx="1296144" cy="432049"/>
          </a:xfrm>
        </p:grpSpPr>
        <p:sp>
          <p:nvSpPr>
            <p:cNvPr id="94" name="직사각형 9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15"/>
          <p:cNvSpPr txBox="1"/>
          <p:nvPr/>
        </p:nvSpPr>
        <p:spPr>
          <a:xfrm>
            <a:off x="173777" y="1084232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텍스트 개체 틀 31"/>
          <p:cNvSpPr txBox="1">
            <a:spLocks/>
          </p:cNvSpPr>
          <p:nvPr/>
        </p:nvSpPr>
        <p:spPr>
          <a:xfrm>
            <a:off x="6776425" y="1399148"/>
            <a:ext cx="2267744" cy="488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801607" y="908720"/>
            <a:ext cx="2342393" cy="272650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Description  (</a:t>
            </a:r>
            <a:r>
              <a:rPr lang="ko-KR" altLang="en-US" sz="900" dirty="0" smtClean="0"/>
              <a:t>화면설명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6876256" y="1525296"/>
            <a:ext cx="2167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ko-KR" altLang="en-US" sz="1000" dirty="0" err="1" smtClean="0"/>
              <a:t>유니버셜</a:t>
            </a:r>
            <a:r>
              <a:rPr lang="ko-KR" altLang="en-US" sz="1000" dirty="0" smtClean="0"/>
              <a:t> 스튜디오 사진 배경으로 입히고 가운데에 서브메뉴 이름과 내용 넣기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arenR"/>
            </a:pPr>
            <a:r>
              <a:rPr lang="ko-KR" altLang="en-US" sz="1000" dirty="0" smtClean="0"/>
              <a:t>놀이기구 영문을 타이틀로 쓰고 </a:t>
            </a:r>
            <a:r>
              <a:rPr lang="ko-KR" altLang="en-US" sz="1000" dirty="0" err="1" smtClean="0"/>
              <a:t>막대바로</a:t>
            </a:r>
            <a:r>
              <a:rPr lang="ko-KR" altLang="en-US" sz="1000" dirty="0" smtClean="0"/>
              <a:t> 포인트 주기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arenR"/>
            </a:pPr>
            <a:r>
              <a:rPr lang="ko-KR" altLang="en-US" sz="1000" dirty="0" smtClean="0"/>
              <a:t>놀이기구 사진 왼쪽에 배치하고 오른쪽은 이름과 설명 버튼 넣기 버튼은 </a:t>
            </a:r>
            <a:r>
              <a:rPr lang="en-US" altLang="ko-KR" sz="1000" dirty="0" smtClean="0"/>
              <a:t>mouse over</a:t>
            </a:r>
            <a:r>
              <a:rPr lang="ko-KR" altLang="en-US" sz="1000" dirty="0" smtClean="0"/>
              <a:t>시 </a:t>
            </a:r>
            <a:r>
              <a:rPr lang="ko-KR" altLang="en-US" sz="1000" dirty="0" err="1" smtClean="0"/>
              <a:t>글자색과</a:t>
            </a:r>
            <a:r>
              <a:rPr lang="ko-KR" altLang="en-US" sz="1000" dirty="0" smtClean="0"/>
              <a:t> 배경색 바꾸기</a:t>
            </a:r>
            <a:endParaRPr lang="en-US" altLang="ko-KR" sz="10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587225" y="4141219"/>
            <a:ext cx="3192688" cy="15278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587225" y="3356992"/>
            <a:ext cx="1844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Ride &amp; Attraction</a:t>
            </a:r>
          </a:p>
          <a:p>
            <a:endParaRPr lang="ko-KR" altLang="en-US" sz="15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09194" y="4041068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96" name="직사각형 95"/>
          <p:cNvSpPr/>
          <p:nvPr/>
        </p:nvSpPr>
        <p:spPr>
          <a:xfrm>
            <a:off x="584189" y="5805264"/>
            <a:ext cx="3195724" cy="15278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7896" y="1525297"/>
            <a:ext cx="6708373" cy="1687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15816" y="2039945"/>
            <a:ext cx="12567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놀이기구</a:t>
            </a:r>
            <a:endParaRPr lang="en-US" altLang="ko-KR" sz="1500" dirty="0" smtClean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807804" y="1920980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721254" y="2492896"/>
            <a:ext cx="3642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짜릿한 </a:t>
            </a:r>
            <a:r>
              <a:rPr lang="ko-KR" altLang="en-US" sz="800" dirty="0" smtClean="0"/>
              <a:t>승차감과 </a:t>
            </a:r>
            <a:r>
              <a:rPr lang="ko-KR" altLang="en-US" sz="800" dirty="0"/>
              <a:t>상상을 초월하는 </a:t>
            </a:r>
            <a:r>
              <a:rPr lang="ko-KR" altLang="en-US" sz="800" dirty="0" err="1" smtClean="0"/>
              <a:t>어트랙션을</a:t>
            </a:r>
            <a:r>
              <a:rPr lang="ko-KR" altLang="en-US" sz="800" dirty="0" smtClean="0"/>
              <a:t> 즐겨보세요 </a:t>
            </a:r>
            <a:r>
              <a:rPr lang="en-US" altLang="ko-KR" sz="800" dirty="0" smtClean="0"/>
              <a:t>!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83568" y="3838982"/>
            <a:ext cx="396044" cy="0"/>
          </a:xfrm>
          <a:prstGeom prst="line">
            <a:avLst/>
          </a:prstGeom>
          <a:ln w="19050">
            <a:solidFill>
              <a:srgbClr val="202C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779913" y="4141219"/>
            <a:ext cx="2520279" cy="152788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79913" y="5805264"/>
            <a:ext cx="2520279" cy="152788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51920" y="4246044"/>
            <a:ext cx="184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놀이기구 이름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설명</a:t>
            </a:r>
            <a:endParaRPr lang="en-US" altLang="ko-KR" sz="1200" dirty="0" smtClean="0"/>
          </a:p>
        </p:txBody>
      </p:sp>
      <p:sp>
        <p:nvSpPr>
          <p:cNvPr id="41" name="Button"/>
          <p:cNvSpPr>
            <a:spLocks/>
          </p:cNvSpPr>
          <p:nvPr/>
        </p:nvSpPr>
        <p:spPr bwMode="auto">
          <a:xfrm>
            <a:off x="5652120" y="5342543"/>
            <a:ext cx="5362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1920" y="5922877"/>
            <a:ext cx="184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놀이기구 이름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설명</a:t>
            </a:r>
            <a:endParaRPr lang="en-US" altLang="ko-KR" sz="1200" dirty="0" smtClean="0"/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5652120" y="7019376"/>
            <a:ext cx="5362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67544" y="3248980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24022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01607" y="908720"/>
            <a:ext cx="2342393" cy="5904656"/>
          </a:xfrm>
          <a:prstGeom prst="rect">
            <a:avLst/>
          </a:prstGeom>
          <a:noFill/>
          <a:ln w="12700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363434"/>
            <a:ext cx="9144000" cy="401269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5102" y="364594"/>
            <a:ext cx="2552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5-1</a:t>
            </a:r>
            <a:r>
              <a:rPr lang="en-US" altLang="ko-KR" sz="20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. </a:t>
            </a:r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Sub2 </a:t>
            </a:r>
            <a:r>
              <a:rPr lang="en-US" altLang="ko-KR" sz="20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- Case A</a:t>
            </a:r>
            <a:endParaRPr lang="ko-KR" altLang="en-US" sz="20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6" name="TextBox 17"/>
          <p:cNvSpPr txBox="1"/>
          <p:nvPr/>
        </p:nvSpPr>
        <p:spPr>
          <a:xfrm>
            <a:off x="2780771" y="1083142"/>
            <a:ext cx="38619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b="1" dirty="0" err="1" smtClean="0">
                <a:latin typeface="나눔스퀘어" pitchFamily="50" charset="-127"/>
                <a:ea typeface="나눔스퀘어" pitchFamily="50" charset="-127"/>
              </a:rPr>
              <a:t>즐길거리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          티켓          </a:t>
            </a:r>
            <a:r>
              <a:rPr lang="en-US" altLang="ko-KR" sz="1050" b="1" dirty="0" smtClean="0">
                <a:latin typeface="나눔스퀘어" pitchFamily="50" charset="-127"/>
                <a:ea typeface="나눔스퀘어" pitchFamily="50" charset="-127"/>
              </a:rPr>
              <a:t>VIP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체험          </a:t>
            </a:r>
            <a:r>
              <a:rPr lang="ko-KR" altLang="en-US" sz="105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방문일정          이용가이드</a:t>
            </a:r>
            <a:endParaRPr lang="ko-KR" altLang="en-US" sz="1050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67656" y="922348"/>
            <a:ext cx="1296144" cy="432049"/>
            <a:chOff x="179512" y="411510"/>
            <a:chExt cx="1296144" cy="432049"/>
          </a:xfrm>
        </p:grpSpPr>
        <p:sp>
          <p:nvSpPr>
            <p:cNvPr id="94" name="직사각형 9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15"/>
          <p:cNvSpPr txBox="1"/>
          <p:nvPr/>
        </p:nvSpPr>
        <p:spPr>
          <a:xfrm>
            <a:off x="173777" y="99435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텍스트 개체 틀 31"/>
          <p:cNvSpPr txBox="1">
            <a:spLocks/>
          </p:cNvSpPr>
          <p:nvPr/>
        </p:nvSpPr>
        <p:spPr>
          <a:xfrm>
            <a:off x="6776425" y="1399148"/>
            <a:ext cx="2267744" cy="488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801607" y="908720"/>
            <a:ext cx="2342393" cy="272650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Description  (</a:t>
            </a:r>
            <a:r>
              <a:rPr lang="ko-KR" altLang="en-US" sz="900" dirty="0" smtClean="0"/>
              <a:t>화면설명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6876256" y="1525296"/>
            <a:ext cx="2167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ko-KR" altLang="en-US" sz="1000" dirty="0" err="1"/>
              <a:t>유니버셜</a:t>
            </a:r>
            <a:r>
              <a:rPr lang="ko-KR" altLang="en-US" sz="1000" dirty="0"/>
              <a:t> 스튜디오 사진 배경으로 입히고 가운데에 서브메뉴 이름과 내용 넣기</a:t>
            </a:r>
            <a:endParaRPr lang="en-US" altLang="ko-KR" sz="1000" dirty="0"/>
          </a:p>
          <a:p>
            <a:pPr marL="228600" indent="-228600">
              <a:buFont typeface="+mj-lt"/>
              <a:buAutoNum type="arabicParenR"/>
            </a:pPr>
            <a:r>
              <a:rPr lang="ko-KR" altLang="en-US" sz="1000" dirty="0" smtClean="0"/>
              <a:t>각각의 </a:t>
            </a:r>
            <a:r>
              <a:rPr lang="ko-KR" altLang="en-US" sz="1000" dirty="0" smtClean="0"/>
              <a:t>티켓과 관련된 사진 </a:t>
            </a:r>
            <a:r>
              <a:rPr lang="ko-KR" altLang="en-US" sz="1000" dirty="0" err="1" smtClean="0"/>
              <a:t>어두운효과</a:t>
            </a:r>
            <a:r>
              <a:rPr lang="ko-KR" altLang="en-US" sz="1000" dirty="0" smtClean="0"/>
              <a:t> 조금 주고 배경으로 넣기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배경 </a:t>
            </a:r>
            <a:r>
              <a:rPr lang="en-US" altLang="ko-KR" sz="1000" dirty="0" err="1" smtClean="0"/>
              <a:t>mouseover</a:t>
            </a:r>
            <a:r>
              <a:rPr lang="ko-KR" altLang="en-US" sz="1000" dirty="0" smtClean="0"/>
              <a:t>시 사진 확대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티켓이름과 설명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흰선으로된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More</a:t>
            </a:r>
            <a:r>
              <a:rPr lang="ko-KR" altLang="en-US" sz="1000" dirty="0" smtClean="0"/>
              <a:t>버튼 넣기 </a:t>
            </a:r>
            <a:r>
              <a:rPr lang="en-US" altLang="ko-KR" sz="1000" dirty="0" smtClean="0"/>
              <a:t>&amp; More</a:t>
            </a:r>
            <a:r>
              <a:rPr lang="ko-KR" altLang="en-US" sz="1000" dirty="0" smtClean="0"/>
              <a:t>버튼 </a:t>
            </a:r>
            <a:r>
              <a:rPr lang="en-US" altLang="ko-KR" sz="1000" dirty="0" smtClean="0"/>
              <a:t>mouse over</a:t>
            </a:r>
            <a:r>
              <a:rPr lang="ko-KR" altLang="en-US" sz="1000" dirty="0" smtClean="0"/>
              <a:t>시 </a:t>
            </a:r>
            <a:r>
              <a:rPr lang="ko-KR" altLang="en-US" sz="1000" dirty="0" err="1" smtClean="0"/>
              <a:t>흰배경과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글자색</a:t>
            </a:r>
            <a:r>
              <a:rPr lang="ko-KR" altLang="en-US" sz="1000" dirty="0" smtClean="0"/>
              <a:t> 검정으로 </a:t>
            </a:r>
            <a:r>
              <a:rPr lang="ko-KR" altLang="en-US" sz="1000" dirty="0" err="1" smtClean="0"/>
              <a:t>나오게하기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1" y="3140968"/>
            <a:ext cx="3491879" cy="37170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15728" y="3883300"/>
            <a:ext cx="1692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One - Day</a:t>
            </a:r>
          </a:p>
          <a:p>
            <a:pPr algn="ctr"/>
            <a:r>
              <a:rPr lang="en-US" altLang="ko-KR" sz="1300" dirty="0" smtClean="0"/>
              <a:t>1</a:t>
            </a:r>
            <a:r>
              <a:rPr lang="ko-KR" altLang="en-US" sz="1300" dirty="0" smtClean="0"/>
              <a:t>일 티켓</a:t>
            </a:r>
            <a:endParaRPr lang="en-US" altLang="ko-KR" sz="1300" dirty="0" smtClean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63589" y="3882351"/>
            <a:ext cx="216024" cy="169935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35" name="직사각형 34"/>
          <p:cNvSpPr/>
          <p:nvPr/>
        </p:nvSpPr>
        <p:spPr>
          <a:xfrm>
            <a:off x="3491880" y="3166982"/>
            <a:ext cx="3284545" cy="185886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31428" y="4700359"/>
            <a:ext cx="18963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THE정고딕120" pitchFamily="18" charset="-127"/>
                <a:ea typeface="THE정고딕120" pitchFamily="18" charset="-127"/>
              </a:rPr>
              <a:t>각 정가 티켓은 선택한 방문 날짜로부터 </a:t>
            </a:r>
            <a:r>
              <a:rPr lang="en-US" altLang="ko-KR" sz="1000" dirty="0">
                <a:latin typeface="THE정고딕120" pitchFamily="18" charset="-127"/>
                <a:ea typeface="THE정고딕120" pitchFamily="18" charset="-127"/>
              </a:rPr>
              <a:t>30 </a:t>
            </a:r>
            <a:r>
              <a:rPr lang="ko-KR" altLang="en-US" sz="1000" dirty="0">
                <a:latin typeface="THE정고딕120" pitchFamily="18" charset="-127"/>
                <a:ea typeface="THE정고딕120" pitchFamily="18" charset="-127"/>
              </a:rPr>
              <a:t>일 이내에 한 번의 방문에 유효합니다</a:t>
            </a:r>
            <a:r>
              <a:rPr lang="en-US" altLang="ko-KR" sz="1000" dirty="0">
                <a:latin typeface="THE정고딕120" pitchFamily="18" charset="-127"/>
                <a:ea typeface="THE정고딕120" pitchFamily="18" charset="-127"/>
              </a:rPr>
              <a:t>.</a:t>
            </a:r>
            <a:endParaRPr lang="en-US" altLang="ko-KR" sz="1000" dirty="0" smtClean="0"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115616" y="5552678"/>
            <a:ext cx="1008112" cy="32459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21541" y="3265820"/>
            <a:ext cx="1990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Universal Express</a:t>
            </a:r>
          </a:p>
          <a:p>
            <a:pPr algn="ctr"/>
            <a:r>
              <a:rPr lang="ko-KR" altLang="en-US" sz="1300" dirty="0" err="1" smtClean="0"/>
              <a:t>유니버셜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익스프레스</a:t>
            </a:r>
            <a:endParaRPr lang="en-US" altLang="ko-KR" sz="1300" dirty="0" smtClean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11960" y="3239900"/>
            <a:ext cx="216024" cy="169935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221542" y="3801234"/>
            <a:ext cx="1896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THE정고딕120" pitchFamily="18" charset="-127"/>
                <a:ea typeface="THE정고딕120" pitchFamily="18" charset="-127"/>
              </a:rPr>
              <a:t>각 참여 명소에서 </a:t>
            </a:r>
            <a:r>
              <a:rPr lang="en-US" altLang="ko-KR" sz="1000" dirty="0">
                <a:latin typeface="THE정고딕120" pitchFamily="18" charset="-127"/>
                <a:ea typeface="THE정고딕120" pitchFamily="18" charset="-127"/>
              </a:rPr>
              <a:t>1 </a:t>
            </a:r>
            <a:r>
              <a:rPr lang="ko-KR" altLang="en-US" sz="1000" dirty="0">
                <a:latin typeface="THE정고딕120" pitchFamily="18" charset="-127"/>
                <a:ea typeface="THE정고딕120" pitchFamily="18" charset="-127"/>
              </a:rPr>
              <a:t>회 사용으로 </a:t>
            </a:r>
            <a:r>
              <a:rPr lang="ko-KR" altLang="en-US" sz="1000" dirty="0" smtClean="0">
                <a:latin typeface="THE정고딕120" pitchFamily="18" charset="-127"/>
                <a:ea typeface="THE정고딕120" pitchFamily="18" charset="-127"/>
              </a:rPr>
              <a:t>제한 </a:t>
            </a:r>
            <a:r>
              <a:rPr lang="en-US" altLang="ko-KR" sz="1000" dirty="0" smtClean="0">
                <a:latin typeface="THE정고딕120" pitchFamily="18" charset="-127"/>
                <a:ea typeface="THE정고딕120" pitchFamily="18" charset="-127"/>
              </a:rPr>
              <a:t>!</a:t>
            </a:r>
            <a:r>
              <a:rPr lang="ko-KR" altLang="en-US" sz="1000" dirty="0">
                <a:latin typeface="THE정고딕120" pitchFamily="18" charset="-127"/>
                <a:ea typeface="THE정고딕120" pitchFamily="18" charset="-127"/>
              </a:rPr>
              <a:t> </a:t>
            </a:r>
            <a:r>
              <a:rPr lang="en-US" altLang="ko-KR" sz="1000" dirty="0">
                <a:latin typeface="THE정고딕120" pitchFamily="18" charset="-127"/>
                <a:ea typeface="THE정고딕120" pitchFamily="18" charset="-127"/>
              </a:rPr>
              <a:t>. </a:t>
            </a:r>
            <a:r>
              <a:rPr lang="ko-KR" altLang="en-US" sz="1000" dirty="0">
                <a:latin typeface="THE정고딕120" pitchFamily="18" charset="-127"/>
                <a:ea typeface="THE정고딕120" pitchFamily="18" charset="-127"/>
              </a:rPr>
              <a:t>패스는 날짜가 있으며 선택한 날짜에만 사용할 수 있습니다</a:t>
            </a:r>
            <a:r>
              <a:rPr lang="en-US" altLang="ko-KR" sz="1000" dirty="0">
                <a:latin typeface="THE정고딕120" pitchFamily="18" charset="-127"/>
                <a:ea typeface="THE정고딕120" pitchFamily="18" charset="-127"/>
              </a:rPr>
              <a:t>.</a:t>
            </a:r>
            <a:endParaRPr lang="en-US" altLang="ko-KR" sz="1000" dirty="0" smtClean="0"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4605730" y="4581128"/>
            <a:ext cx="1008112" cy="32459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491880" y="4996956"/>
            <a:ext cx="3284545" cy="185816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995936" y="4979203"/>
            <a:ext cx="234368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Universal Express Unlimited</a:t>
            </a:r>
          </a:p>
          <a:p>
            <a:pPr algn="ctr"/>
            <a:r>
              <a:rPr lang="ko-KR" altLang="en-US" sz="1300" dirty="0" err="1" smtClean="0"/>
              <a:t>유니버셜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익스프레스</a:t>
            </a:r>
            <a:r>
              <a:rPr lang="ko-KR" altLang="en-US" sz="1300" dirty="0" smtClean="0"/>
              <a:t> 무제한</a:t>
            </a:r>
            <a:endParaRPr lang="en-US" altLang="ko-KR" sz="1300" dirty="0" smtClean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067944" y="4978254"/>
            <a:ext cx="216024" cy="169935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221542" y="5745450"/>
            <a:ext cx="1896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THE정고딕120" pitchFamily="18" charset="-127"/>
                <a:ea typeface="THE정고딕120" pitchFamily="18" charset="-127"/>
              </a:rPr>
              <a:t>각 참여 명소에서 무제한 </a:t>
            </a:r>
            <a:r>
              <a:rPr lang="ko-KR" altLang="en-US" sz="1000" dirty="0" smtClean="0">
                <a:latin typeface="THE정고딕120" pitchFamily="18" charset="-127"/>
                <a:ea typeface="THE정고딕120" pitchFamily="18" charset="-127"/>
              </a:rPr>
              <a:t>액세스</a:t>
            </a:r>
            <a:r>
              <a:rPr lang="ko-KR" altLang="en-US" sz="1000" dirty="0">
                <a:latin typeface="THE정고딕120" pitchFamily="18" charset="-127"/>
                <a:ea typeface="THE정고딕120" pitchFamily="18" charset="-127"/>
              </a:rPr>
              <a:t> </a:t>
            </a:r>
            <a:r>
              <a:rPr lang="en-US" altLang="ko-KR" sz="1000" dirty="0" smtClean="0">
                <a:latin typeface="THE정고딕120" pitchFamily="18" charset="-127"/>
                <a:ea typeface="THE정고딕120" pitchFamily="18" charset="-127"/>
              </a:rPr>
              <a:t>!</a:t>
            </a:r>
            <a:r>
              <a:rPr lang="ko-KR" altLang="en-US" sz="1000" dirty="0">
                <a:latin typeface="THE정고딕120" pitchFamily="18" charset="-127"/>
                <a:ea typeface="THE정고딕120" pitchFamily="18" charset="-127"/>
              </a:rPr>
              <a:t> </a:t>
            </a:r>
            <a:r>
              <a:rPr lang="en-US" altLang="ko-KR" sz="1000" dirty="0">
                <a:latin typeface="THE정고딕120" pitchFamily="18" charset="-127"/>
                <a:ea typeface="THE정고딕120" pitchFamily="18" charset="-127"/>
              </a:rPr>
              <a:t>.  </a:t>
            </a:r>
            <a:r>
              <a:rPr lang="ko-KR" altLang="en-US" sz="1000" dirty="0">
                <a:latin typeface="THE정고딕120" pitchFamily="18" charset="-127"/>
                <a:ea typeface="THE정고딕120" pitchFamily="18" charset="-127"/>
              </a:rPr>
              <a:t>패스는 날짜가 있으며 선택한 날짜에만 사용할 수 있습니다</a:t>
            </a:r>
            <a:r>
              <a:rPr lang="en-US" altLang="ko-KR" sz="1000" dirty="0">
                <a:latin typeface="THE정고딕120" pitchFamily="18" charset="-127"/>
                <a:ea typeface="THE정고딕120" pitchFamily="18" charset="-127"/>
              </a:rPr>
              <a:t>.</a:t>
            </a:r>
            <a:endParaRPr lang="en-US" altLang="ko-KR" sz="1000" dirty="0" smtClean="0"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4605730" y="6416774"/>
            <a:ext cx="1008112" cy="32459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6" name="TextBox 22"/>
          <p:cNvSpPr txBox="1"/>
          <p:nvPr/>
        </p:nvSpPr>
        <p:spPr>
          <a:xfrm>
            <a:off x="5856288" y="780084"/>
            <a:ext cx="7954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latin typeface="+mn-ea"/>
              </a:rPr>
              <a:t>로그</a:t>
            </a:r>
            <a:r>
              <a:rPr lang="ko-KR" altLang="en-US" sz="600" dirty="0">
                <a:latin typeface="+mn-ea"/>
              </a:rPr>
              <a:t>인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 | </a:t>
            </a:r>
            <a:r>
              <a:rPr lang="ko-KR" altLang="en-US" sz="600" dirty="0" smtClean="0">
                <a:latin typeface="+mn-ea"/>
              </a:rPr>
              <a:t>회원가</a:t>
            </a:r>
            <a:r>
              <a:rPr lang="ko-KR" altLang="en-US" sz="600" dirty="0">
                <a:latin typeface="+mn-ea"/>
              </a:rPr>
              <a:t>입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0" y="1489293"/>
            <a:ext cx="6801607" cy="1687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863416" y="2003941"/>
            <a:ext cx="12567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예매</a:t>
            </a:r>
            <a:endParaRPr lang="en-US" altLang="ko-KR" sz="1500" dirty="0" smtClean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55404" y="1884976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668854" y="2456892"/>
            <a:ext cx="3642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온라인 예매로 더 큰 혜택과 편리함을 누리세요 </a:t>
            </a:r>
            <a:r>
              <a:rPr lang="en-US" altLang="ko-KR" sz="800" smtClean="0"/>
              <a:t>!</a:t>
            </a: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val="22399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01607" y="908720"/>
            <a:ext cx="2342393" cy="5904656"/>
          </a:xfrm>
          <a:prstGeom prst="rect">
            <a:avLst/>
          </a:prstGeom>
          <a:noFill/>
          <a:ln w="12700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363434"/>
            <a:ext cx="9144000" cy="401269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8690" y="364594"/>
            <a:ext cx="2565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6-1</a:t>
            </a:r>
            <a:r>
              <a:rPr lang="en-US" altLang="ko-KR" sz="20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. </a:t>
            </a:r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Sub3 </a:t>
            </a:r>
            <a:r>
              <a:rPr lang="en-US" altLang="ko-KR" sz="20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- Case A</a:t>
            </a:r>
            <a:endParaRPr lang="ko-KR" altLang="en-US" sz="20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7896" y="940216"/>
            <a:ext cx="6708373" cy="587316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6" name="TextBox 17"/>
          <p:cNvSpPr txBox="1"/>
          <p:nvPr/>
        </p:nvSpPr>
        <p:spPr>
          <a:xfrm>
            <a:off x="2780771" y="1173018"/>
            <a:ext cx="38619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b="1" dirty="0" err="1" smtClean="0">
                <a:latin typeface="나눔스퀘어" pitchFamily="50" charset="-127"/>
                <a:ea typeface="나눔스퀘어" pitchFamily="50" charset="-127"/>
              </a:rPr>
              <a:t>즐길거리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          티켓          </a:t>
            </a:r>
            <a:r>
              <a:rPr lang="en-US" altLang="ko-KR" sz="1050" b="1" dirty="0" smtClean="0">
                <a:latin typeface="나눔스퀘어" pitchFamily="50" charset="-127"/>
                <a:ea typeface="나눔스퀘어" pitchFamily="50" charset="-127"/>
              </a:rPr>
              <a:t>VIP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체험          </a:t>
            </a:r>
            <a:r>
              <a:rPr lang="ko-KR" altLang="en-US" sz="105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방문일정          이용가이드</a:t>
            </a:r>
            <a:endParaRPr lang="ko-KR" altLang="en-US" sz="1050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67656" y="1012224"/>
            <a:ext cx="1296144" cy="432049"/>
            <a:chOff x="179512" y="411510"/>
            <a:chExt cx="1296144" cy="432049"/>
          </a:xfrm>
        </p:grpSpPr>
        <p:sp>
          <p:nvSpPr>
            <p:cNvPr id="94" name="직사각형 9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15"/>
          <p:cNvSpPr txBox="1"/>
          <p:nvPr/>
        </p:nvSpPr>
        <p:spPr>
          <a:xfrm>
            <a:off x="173777" y="1084232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텍스트 개체 틀 31"/>
          <p:cNvSpPr txBox="1">
            <a:spLocks/>
          </p:cNvSpPr>
          <p:nvPr/>
        </p:nvSpPr>
        <p:spPr>
          <a:xfrm>
            <a:off x="6776425" y="1399148"/>
            <a:ext cx="2267744" cy="488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801607" y="908720"/>
            <a:ext cx="2342393" cy="272650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Description  (</a:t>
            </a:r>
            <a:r>
              <a:rPr lang="ko-KR" altLang="en-US" sz="900" dirty="0" smtClean="0"/>
              <a:t>화면설명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6876256" y="1525296"/>
            <a:ext cx="21679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/>
              <a:t>VIP</a:t>
            </a:r>
            <a:r>
              <a:rPr lang="ko-KR" altLang="en-US" sz="1000" dirty="0" smtClean="0"/>
              <a:t>체험과 관련된 사진</a:t>
            </a:r>
            <a:r>
              <a:rPr lang="en-US" altLang="ko-KR" sz="1000" dirty="0" smtClean="0"/>
              <a:t>(</a:t>
            </a:r>
            <a:r>
              <a:rPr lang="en-US" altLang="ko-KR" sz="1000" dirty="0"/>
              <a:t>M</a:t>
            </a:r>
            <a:r>
              <a:rPr lang="en-US" altLang="ko-KR" sz="1000" dirty="0" smtClean="0"/>
              <a:t>ax4</a:t>
            </a:r>
            <a:r>
              <a:rPr lang="ko-KR" altLang="en-US" sz="1000" dirty="0" smtClean="0"/>
              <a:t>개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과 그에 맞는 설명박스를 지그재그로 나열시키기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arenR"/>
            </a:pPr>
            <a:r>
              <a:rPr lang="ko-KR" altLang="en-US" sz="1000" dirty="0" smtClean="0"/>
              <a:t>흰색에 가까운 회색을 이용하여 박스를 만들고 위아래 </a:t>
            </a:r>
            <a:r>
              <a:rPr lang="en-US" altLang="ko-KR" sz="1000" dirty="0" smtClean="0"/>
              <a:t>10px</a:t>
            </a:r>
            <a:r>
              <a:rPr lang="ko-KR" altLang="en-US" sz="1000" dirty="0" smtClean="0"/>
              <a:t>정도에 간격을 두고 위아래 </a:t>
            </a:r>
            <a:r>
              <a:rPr lang="en-US" altLang="ko-KR" sz="1000" dirty="0"/>
              <a:t>2</a:t>
            </a:r>
            <a:r>
              <a:rPr lang="en-US" altLang="ko-KR" sz="1000" dirty="0" smtClean="0"/>
              <a:t>px </a:t>
            </a:r>
            <a:r>
              <a:rPr lang="ko-KR" altLang="en-US" sz="1000" dirty="0" smtClean="0"/>
              <a:t>선을 넣는다</a:t>
            </a:r>
            <a:endParaRPr lang="en-US" altLang="ko-KR" sz="10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587223" y="4141219"/>
            <a:ext cx="3327673" cy="2104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587225" y="3356992"/>
            <a:ext cx="18442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VIP Benefits</a:t>
            </a:r>
            <a:endParaRPr lang="ko-KR" altLang="en-US" sz="15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09194" y="4041068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30" name="직사각형 29"/>
          <p:cNvSpPr/>
          <p:nvPr/>
        </p:nvSpPr>
        <p:spPr>
          <a:xfrm>
            <a:off x="87896" y="1525297"/>
            <a:ext cx="6708373" cy="1687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15816" y="2039945"/>
            <a:ext cx="12567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VIP</a:t>
            </a:r>
            <a:r>
              <a:rPr lang="ko-KR" altLang="en-US" sz="1500" dirty="0" smtClean="0"/>
              <a:t>혜택</a:t>
            </a:r>
            <a:endParaRPr lang="en-US" altLang="ko-KR" sz="15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721254" y="2492896"/>
            <a:ext cx="3642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VIP</a:t>
            </a:r>
            <a:r>
              <a:rPr lang="ko-KR" altLang="en-US" sz="800" dirty="0" smtClean="0"/>
              <a:t>를 예약하신 분들만의 특별한 혜택을 느껴보세요 </a:t>
            </a:r>
            <a:r>
              <a:rPr lang="en-US" altLang="ko-KR" sz="800" dirty="0" smtClean="0"/>
              <a:t>!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83568" y="3838982"/>
            <a:ext cx="396044" cy="0"/>
          </a:xfrm>
          <a:prstGeom prst="line">
            <a:avLst/>
          </a:prstGeom>
          <a:ln w="19050">
            <a:solidFill>
              <a:srgbClr val="202C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920752" y="4908722"/>
            <a:ext cx="3379440" cy="204867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250391" y="5338083"/>
            <a:ext cx="18442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나눔스퀘어" pitchFamily="50" charset="-127"/>
                <a:ea typeface="나눔스퀘어" pitchFamily="50" charset="-127"/>
              </a:rPr>
              <a:t>영화 촬영지 구경</a:t>
            </a:r>
            <a:endParaRPr lang="en-US" altLang="ko-KR" sz="1500" b="1" dirty="0" smtClean="0"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5085184"/>
            <a:ext cx="0" cy="18722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059832" y="5085184"/>
            <a:ext cx="324036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812740" y="4800710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347864" y="5892099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THE정고딕120" pitchFamily="18" charset="-127"/>
                <a:ea typeface="THE정고딕120" pitchFamily="18" charset="-127"/>
              </a:rPr>
              <a:t>일반 대중에게 개방되지 않은 지역을 탐험하기 위해 내려갈 수 있는 특별한 전차로 영화 산업에서 가장 바쁜 세트를 </a:t>
            </a:r>
            <a:r>
              <a:rPr lang="ko-KR" altLang="en-US" sz="1000" dirty="0" smtClean="0">
                <a:latin typeface="THE정고딕120" pitchFamily="18" charset="-127"/>
                <a:ea typeface="THE정고딕120" pitchFamily="18" charset="-127"/>
              </a:rPr>
              <a:t>둘러볼 수 있는 기회 </a:t>
            </a:r>
            <a:r>
              <a:rPr lang="en-US" altLang="ko-KR" sz="1000" dirty="0" smtClean="0">
                <a:latin typeface="THE정고딕120" pitchFamily="18" charset="-127"/>
                <a:ea typeface="THE정고딕120" pitchFamily="18" charset="-127"/>
              </a:rPr>
              <a:t>!</a:t>
            </a:r>
          </a:p>
        </p:txBody>
      </p:sp>
      <p:sp>
        <p:nvSpPr>
          <p:cNvPr id="28" name="TextBox 22"/>
          <p:cNvSpPr txBox="1"/>
          <p:nvPr/>
        </p:nvSpPr>
        <p:spPr>
          <a:xfrm>
            <a:off x="5856288" y="967026"/>
            <a:ext cx="7954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latin typeface="+mn-ea"/>
              </a:rPr>
              <a:t>로그</a:t>
            </a:r>
            <a:r>
              <a:rPr lang="ko-KR" altLang="en-US" sz="600" dirty="0">
                <a:latin typeface="+mn-ea"/>
              </a:rPr>
              <a:t>인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 | </a:t>
            </a:r>
            <a:r>
              <a:rPr lang="ko-KR" altLang="en-US" sz="600" dirty="0" smtClean="0">
                <a:latin typeface="+mn-ea"/>
              </a:rPr>
              <a:t>회원가</a:t>
            </a:r>
            <a:r>
              <a:rPr lang="ko-KR" altLang="en-US" sz="600" dirty="0">
                <a:latin typeface="+mn-ea"/>
              </a:rPr>
              <a:t>입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84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01607" y="908720"/>
            <a:ext cx="2342393" cy="5904656"/>
          </a:xfrm>
          <a:prstGeom prst="rect">
            <a:avLst/>
          </a:prstGeom>
          <a:noFill/>
          <a:ln w="12700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363434"/>
            <a:ext cx="9144000" cy="401269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0293" y="364594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7</a:t>
            </a:r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-1</a:t>
            </a:r>
            <a:r>
              <a:rPr lang="en-US" altLang="ko-KR" sz="20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. </a:t>
            </a:r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Sub4 </a:t>
            </a:r>
            <a:r>
              <a:rPr lang="en-US" altLang="ko-KR" sz="20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- Case A</a:t>
            </a:r>
            <a:endParaRPr lang="ko-KR" altLang="en-US" sz="20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6" name="TextBox 17"/>
          <p:cNvSpPr txBox="1"/>
          <p:nvPr/>
        </p:nvSpPr>
        <p:spPr>
          <a:xfrm>
            <a:off x="2780771" y="1083142"/>
            <a:ext cx="38619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b="1" dirty="0" err="1" smtClean="0">
                <a:latin typeface="나눔스퀘어" pitchFamily="50" charset="-127"/>
                <a:ea typeface="나눔스퀘어" pitchFamily="50" charset="-127"/>
              </a:rPr>
              <a:t>즐길거리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          티켓          </a:t>
            </a:r>
            <a:r>
              <a:rPr lang="en-US" altLang="ko-KR" sz="1050" b="1" dirty="0" smtClean="0">
                <a:latin typeface="나눔스퀘어" pitchFamily="50" charset="-127"/>
                <a:ea typeface="나눔스퀘어" pitchFamily="50" charset="-127"/>
              </a:rPr>
              <a:t>VIP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체험          </a:t>
            </a:r>
            <a:r>
              <a:rPr lang="ko-KR" altLang="en-US" sz="105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방문일정          이용가이드</a:t>
            </a:r>
            <a:endParaRPr lang="ko-KR" altLang="en-US" sz="1050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67656" y="922348"/>
            <a:ext cx="1296144" cy="432049"/>
            <a:chOff x="179512" y="411510"/>
            <a:chExt cx="1296144" cy="432049"/>
          </a:xfrm>
        </p:grpSpPr>
        <p:sp>
          <p:nvSpPr>
            <p:cNvPr id="94" name="직사각형 9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15"/>
          <p:cNvSpPr txBox="1"/>
          <p:nvPr/>
        </p:nvSpPr>
        <p:spPr>
          <a:xfrm>
            <a:off x="173777" y="99435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텍스트 개체 틀 31"/>
          <p:cNvSpPr txBox="1">
            <a:spLocks/>
          </p:cNvSpPr>
          <p:nvPr/>
        </p:nvSpPr>
        <p:spPr>
          <a:xfrm>
            <a:off x="6776425" y="1399148"/>
            <a:ext cx="2267744" cy="488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801607" y="908720"/>
            <a:ext cx="2342393" cy="272650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Description  (</a:t>
            </a:r>
            <a:r>
              <a:rPr lang="ko-KR" altLang="en-US" sz="900" dirty="0" smtClean="0"/>
              <a:t>화면설명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6876256" y="1525296"/>
            <a:ext cx="21679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ko-KR" altLang="en-US" sz="1000" dirty="0" smtClean="0"/>
              <a:t>각각의 날마다 </a:t>
            </a:r>
            <a:r>
              <a:rPr lang="ko-KR" altLang="en-US" sz="1000" dirty="0" err="1" smtClean="0"/>
              <a:t>유니버셜</a:t>
            </a:r>
            <a:r>
              <a:rPr lang="ko-KR" altLang="en-US" sz="1000" dirty="0" smtClean="0"/>
              <a:t> 스튜디오의 개장시간과 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폐장시간을 넣고 현재 날짜에 백그라운드 색상을 넣어준다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특별한 행사일정도 기입하기</a:t>
            </a:r>
            <a:endParaRPr lang="en-US" altLang="ko-KR" sz="1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699792" y="1412776"/>
            <a:ext cx="16167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나눔스퀘어" pitchFamily="50" charset="-127"/>
                <a:ea typeface="나눔스퀘어" pitchFamily="50" charset="-127"/>
              </a:rPr>
              <a:t>일정 및 시간</a:t>
            </a:r>
            <a:endParaRPr lang="en-US" altLang="ko-KR" sz="15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627784" y="1340768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844824"/>
            <a:ext cx="680160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506564"/>
              </p:ext>
            </p:extLst>
          </p:nvPr>
        </p:nvGraphicFramePr>
        <p:xfrm>
          <a:off x="0" y="2580453"/>
          <a:ext cx="6776427" cy="4426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061"/>
                <a:gridCol w="968061"/>
                <a:gridCol w="968061"/>
                <a:gridCol w="968061"/>
                <a:gridCol w="968061"/>
                <a:gridCol w="968061"/>
                <a:gridCol w="968061"/>
              </a:tblGrid>
              <a:tr h="285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일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202C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월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202C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화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202C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수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202C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202C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금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202C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토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202C54"/>
                    </a:solidFill>
                  </a:tcPr>
                </a:tc>
              </a:tr>
              <a:tr h="7504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09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09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0839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09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en-US" altLang="ko-KR" sz="8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14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09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4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15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09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16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17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18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19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20</a:t>
                      </a:r>
                    </a:p>
                    <a:p>
                      <a:pPr algn="l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rgbClr val="202C54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21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09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281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22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09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23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24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25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26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27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할로윈</a:t>
                      </a:r>
                      <a:r>
                        <a:rPr lang="ko-KR" altLang="en-US" sz="800" dirty="0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호러</a:t>
                      </a:r>
                      <a:r>
                        <a:rPr lang="ko-KR" altLang="en-US" sz="800" dirty="0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나이트</a:t>
                      </a:r>
                      <a:r>
                        <a:rPr lang="en-US" altLang="ko-KR" sz="800" dirty="0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9 PM 07 : 00 ~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aseline="0" dirty="0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01 : 30</a:t>
                      </a:r>
                      <a:endParaRPr lang="ko-KR" altLang="en-US" sz="800" dirty="0">
                        <a:solidFill>
                          <a:srgbClr val="F04937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28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09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할로윈</a:t>
                      </a:r>
                      <a:r>
                        <a:rPr lang="ko-KR" altLang="en-US" sz="800" dirty="0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호러</a:t>
                      </a:r>
                      <a:r>
                        <a:rPr lang="ko-KR" altLang="en-US" sz="800" dirty="0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나이트</a:t>
                      </a:r>
                      <a:r>
                        <a:rPr lang="en-US" altLang="ko-KR" sz="800" dirty="0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9 PM 07 : 00 ~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aseline="0" dirty="0" smtClean="0">
                          <a:solidFill>
                            <a:srgbClr val="F04937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01 : 30</a:t>
                      </a:r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4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29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09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30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AM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10 : 00</a:t>
                      </a: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~</a:t>
                      </a:r>
                    </a:p>
                    <a:p>
                      <a:pPr algn="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PM 06 : 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3237045" y="1950650"/>
            <a:ext cx="542246" cy="542246"/>
          </a:xfrm>
          <a:prstGeom prst="ellipse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351" y="2287905"/>
            <a:ext cx="1616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2019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년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99792" y="2060848"/>
            <a:ext cx="16167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9</a:t>
            </a:r>
            <a:r>
              <a:rPr lang="ko-KR" altLang="en-US" sz="15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월</a:t>
            </a:r>
            <a:endParaRPr lang="en-US" altLang="ko-KR" sz="1500" dirty="0" smtClean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5856288" y="809690"/>
            <a:ext cx="7954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latin typeface="+mn-ea"/>
              </a:rPr>
              <a:t>로그</a:t>
            </a:r>
            <a:r>
              <a:rPr lang="ko-KR" altLang="en-US" sz="600" dirty="0">
                <a:latin typeface="+mn-ea"/>
              </a:rPr>
              <a:t>인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 | </a:t>
            </a:r>
            <a:r>
              <a:rPr lang="ko-KR" altLang="en-US" sz="600" dirty="0" smtClean="0">
                <a:latin typeface="+mn-ea"/>
              </a:rPr>
              <a:t>회원가</a:t>
            </a:r>
            <a:r>
              <a:rPr lang="ko-KR" altLang="en-US" sz="600" dirty="0">
                <a:latin typeface="+mn-ea"/>
              </a:rPr>
              <a:t>입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55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01607" y="908720"/>
            <a:ext cx="2342393" cy="5904656"/>
          </a:xfrm>
          <a:prstGeom prst="rect">
            <a:avLst/>
          </a:prstGeom>
          <a:noFill/>
          <a:ln w="12700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363434"/>
            <a:ext cx="9144000" cy="401269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2698" y="364594"/>
            <a:ext cx="2557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8-1</a:t>
            </a:r>
            <a:r>
              <a:rPr lang="en-US" altLang="ko-KR" sz="20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. </a:t>
            </a:r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Sub5 </a:t>
            </a:r>
            <a:r>
              <a:rPr lang="en-US" altLang="ko-KR" sz="20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- Case A</a:t>
            </a:r>
            <a:endParaRPr lang="ko-KR" altLang="en-US" sz="20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6" name="TextBox 17"/>
          <p:cNvSpPr txBox="1"/>
          <p:nvPr/>
        </p:nvSpPr>
        <p:spPr>
          <a:xfrm>
            <a:off x="2780771" y="1083142"/>
            <a:ext cx="38619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b="1" dirty="0" err="1" smtClean="0">
                <a:latin typeface="나눔스퀘어" pitchFamily="50" charset="-127"/>
                <a:ea typeface="나눔스퀘어" pitchFamily="50" charset="-127"/>
              </a:rPr>
              <a:t>즐길거리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          티켓          </a:t>
            </a:r>
            <a:r>
              <a:rPr lang="en-US" altLang="ko-KR" sz="1050" b="1" dirty="0" smtClean="0">
                <a:latin typeface="나눔스퀘어" pitchFamily="50" charset="-127"/>
                <a:ea typeface="나눔스퀘어" pitchFamily="50" charset="-127"/>
              </a:rPr>
              <a:t>VIP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체험          </a:t>
            </a:r>
            <a:r>
              <a:rPr lang="ko-KR" altLang="en-US" sz="105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방문일정          이용가이드</a:t>
            </a:r>
            <a:endParaRPr lang="ko-KR" altLang="en-US" sz="1050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67656" y="922348"/>
            <a:ext cx="1296144" cy="432049"/>
            <a:chOff x="179512" y="411510"/>
            <a:chExt cx="1296144" cy="432049"/>
          </a:xfrm>
        </p:grpSpPr>
        <p:sp>
          <p:nvSpPr>
            <p:cNvPr id="94" name="직사각형 9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15"/>
          <p:cNvSpPr txBox="1"/>
          <p:nvPr/>
        </p:nvSpPr>
        <p:spPr>
          <a:xfrm>
            <a:off x="173777" y="99435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텍스트 개체 틀 31"/>
          <p:cNvSpPr txBox="1">
            <a:spLocks/>
          </p:cNvSpPr>
          <p:nvPr/>
        </p:nvSpPr>
        <p:spPr>
          <a:xfrm>
            <a:off x="6776425" y="1399148"/>
            <a:ext cx="2267744" cy="488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801607" y="908720"/>
            <a:ext cx="2342393" cy="272650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Description  (</a:t>
            </a:r>
            <a:r>
              <a:rPr lang="ko-KR" altLang="en-US" sz="900" dirty="0" smtClean="0"/>
              <a:t>화면설명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6876256" y="1525296"/>
            <a:ext cx="2167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ko-KR" altLang="en-US" sz="1000" dirty="0" err="1" smtClean="0"/>
              <a:t>유니버셜</a:t>
            </a:r>
            <a:r>
              <a:rPr lang="ko-KR" altLang="en-US" sz="1000" dirty="0" smtClean="0"/>
              <a:t> 스튜디오 싱가포르의 중요한 공지사항을 게시판형식으로 만들기</a:t>
            </a:r>
            <a:endParaRPr lang="en-US" altLang="ko-KR" sz="1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699792" y="1556792"/>
            <a:ext cx="16167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나눔스퀘어" pitchFamily="50" charset="-127"/>
                <a:ea typeface="나눔스퀘어" pitchFamily="50" charset="-127"/>
              </a:rPr>
              <a:t>공지사</a:t>
            </a:r>
            <a:r>
              <a:rPr lang="ko-KR" altLang="en-US" sz="1500" dirty="0">
                <a:latin typeface="나눔스퀘어" pitchFamily="50" charset="-127"/>
                <a:ea typeface="나눔스퀘어" pitchFamily="50" charset="-127"/>
              </a:rPr>
              <a:t>항</a:t>
            </a:r>
            <a:endParaRPr lang="en-US" altLang="ko-KR" sz="15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699792" y="1340768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2636912"/>
            <a:ext cx="6801607" cy="0"/>
          </a:xfrm>
          <a:prstGeom prst="line">
            <a:avLst/>
          </a:prstGeom>
          <a:ln w="12700">
            <a:solidFill>
              <a:srgbClr val="202C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667704" y="2060848"/>
            <a:ext cx="2048801" cy="326222"/>
          </a:xfrm>
          <a:prstGeom prst="rect">
            <a:avLst/>
          </a:prstGeom>
          <a:noFill/>
          <a:ln w="9525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16016" y="2060848"/>
            <a:ext cx="360040" cy="326222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:\html\프로젝트1_미쟝센\images\magnifying-gla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490" y="2139413"/>
            <a:ext cx="169092" cy="16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907704" y="2060848"/>
            <a:ext cx="720080" cy="326222"/>
          </a:xfrm>
          <a:prstGeom prst="rect">
            <a:avLst/>
          </a:prstGeom>
          <a:noFill/>
          <a:ln w="9525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7704" y="2097513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전체</a:t>
            </a:r>
            <a:endParaRPr lang="ko-KR" altLang="en-US" sz="10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2411760" y="2188991"/>
            <a:ext cx="72008" cy="87881"/>
          </a:xfrm>
          <a:prstGeom prst="line">
            <a:avLst/>
          </a:prstGeom>
          <a:ln>
            <a:solidFill>
              <a:srgbClr val="202C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2483768" y="2188990"/>
            <a:ext cx="72008" cy="87882"/>
          </a:xfrm>
          <a:prstGeom prst="line">
            <a:avLst/>
          </a:prstGeom>
          <a:ln>
            <a:solidFill>
              <a:srgbClr val="202C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0" y="3068960"/>
            <a:ext cx="680160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9522" y="2750731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No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483768" y="2750731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/>
              <a:t>제</a:t>
            </a:r>
            <a:r>
              <a:rPr lang="ko-KR" altLang="en-US" sz="1000" b="1"/>
              <a:t>목</a:t>
            </a:r>
            <a:endParaRPr lang="ko-KR" alt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788024" y="2750731"/>
            <a:ext cx="636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/>
              <a:t>작성</a:t>
            </a:r>
            <a:r>
              <a:rPr lang="ko-KR" altLang="en-US" sz="1000" b="1"/>
              <a:t>일</a:t>
            </a:r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722928" y="2750731"/>
            <a:ext cx="636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조회</a:t>
            </a:r>
            <a:r>
              <a:rPr lang="ko-KR" altLang="en-US" sz="1000" b="1" dirty="0"/>
              <a:t>수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0" y="3459197"/>
            <a:ext cx="680160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9522" y="314096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15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547664" y="3140968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할로윈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홀러나이트</a:t>
            </a:r>
            <a:r>
              <a:rPr lang="en-US" altLang="ko-KR" sz="1000" dirty="0" smtClean="0"/>
              <a:t>9 </a:t>
            </a:r>
            <a:r>
              <a:rPr lang="ko-KR" altLang="en-US" sz="1000" dirty="0" smtClean="0"/>
              <a:t>우천시 안내사항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4684497" y="3140968"/>
            <a:ext cx="823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2019.09.19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722928" y="3140968"/>
            <a:ext cx="636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563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0" y="3804478"/>
            <a:ext cx="680160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9522" y="3486249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14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547664" y="3486249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할로윈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홀러나이트</a:t>
            </a:r>
            <a:r>
              <a:rPr lang="en-US" altLang="ko-KR" sz="1000" dirty="0" smtClean="0"/>
              <a:t>9 </a:t>
            </a:r>
            <a:r>
              <a:rPr lang="ko-KR" altLang="en-US" sz="1000" dirty="0" smtClean="0"/>
              <a:t>우천시 안내사항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684497" y="3486249"/>
            <a:ext cx="823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2019.09.19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5722928" y="3486249"/>
            <a:ext cx="636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563</a:t>
            </a:r>
            <a:endParaRPr lang="ko-KR" altLang="en-US" sz="1000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0" y="4206108"/>
            <a:ext cx="680160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9522" y="3887879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13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547664" y="3887879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할로윈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홀러나이트</a:t>
            </a:r>
            <a:r>
              <a:rPr lang="en-US" altLang="ko-KR" sz="1000" dirty="0" smtClean="0"/>
              <a:t>9 </a:t>
            </a:r>
            <a:r>
              <a:rPr lang="ko-KR" altLang="en-US" sz="1000" dirty="0" smtClean="0"/>
              <a:t>우천시 안내사항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684497" y="3887879"/>
            <a:ext cx="823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2019.09.19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722928" y="3887879"/>
            <a:ext cx="636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563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0" y="4574117"/>
            <a:ext cx="680160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9522" y="425588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12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547664" y="4255888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할로윈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홀러나이트</a:t>
            </a:r>
            <a:r>
              <a:rPr lang="en-US" altLang="ko-KR" sz="1000" dirty="0" smtClean="0"/>
              <a:t>9 </a:t>
            </a:r>
            <a:r>
              <a:rPr lang="ko-KR" altLang="en-US" sz="1000" dirty="0" smtClean="0"/>
              <a:t>우천시 안내사항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4684497" y="4255888"/>
            <a:ext cx="823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2019.09.19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5722928" y="4255888"/>
            <a:ext cx="636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563</a:t>
            </a:r>
            <a:endParaRPr lang="ko-KR" altLang="en-US" sz="1000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0" y="4971365"/>
            <a:ext cx="680160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49522" y="465313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11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547664" y="4653136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할로윈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홀러나이트</a:t>
            </a:r>
            <a:r>
              <a:rPr lang="en-US" altLang="ko-KR" sz="1000" dirty="0" smtClean="0"/>
              <a:t>9 </a:t>
            </a:r>
            <a:r>
              <a:rPr lang="ko-KR" altLang="en-US" sz="1000" dirty="0" smtClean="0"/>
              <a:t>우천시 안내사항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684497" y="4653136"/>
            <a:ext cx="823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2019.09.19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5722928" y="4653136"/>
            <a:ext cx="636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563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0" y="5331405"/>
            <a:ext cx="680160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9522" y="501317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10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547664" y="5013176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할로윈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홀러나이트</a:t>
            </a:r>
            <a:r>
              <a:rPr lang="en-US" altLang="ko-KR" sz="1000" dirty="0" smtClean="0"/>
              <a:t>9 </a:t>
            </a:r>
            <a:r>
              <a:rPr lang="ko-KR" altLang="en-US" sz="1000" dirty="0" smtClean="0"/>
              <a:t>우천시 안내사항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4684497" y="5013176"/>
            <a:ext cx="823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2019.09.19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722928" y="5013176"/>
            <a:ext cx="636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563</a:t>
            </a:r>
            <a:endParaRPr lang="ko-KR" altLang="en-US" sz="1000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0" y="5691445"/>
            <a:ext cx="680160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49522" y="537321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1547664" y="5373216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할로윈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홀러나이트</a:t>
            </a:r>
            <a:r>
              <a:rPr lang="en-US" altLang="ko-KR" sz="1000" dirty="0" smtClean="0"/>
              <a:t>9 </a:t>
            </a:r>
            <a:r>
              <a:rPr lang="ko-KR" altLang="en-US" sz="1000" dirty="0" smtClean="0"/>
              <a:t>우천시 안내사항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4684497" y="5373216"/>
            <a:ext cx="823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2019.09.19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5722928" y="5373216"/>
            <a:ext cx="636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563</a:t>
            </a:r>
            <a:endParaRPr lang="ko-KR" altLang="en-US" sz="1000" dirty="0"/>
          </a:p>
        </p:txBody>
      </p:sp>
      <p:sp>
        <p:nvSpPr>
          <p:cNvPr id="74" name="타원 73"/>
          <p:cNvSpPr/>
          <p:nvPr/>
        </p:nvSpPr>
        <p:spPr>
          <a:xfrm>
            <a:off x="2994608" y="5877272"/>
            <a:ext cx="360040" cy="360040"/>
          </a:xfrm>
          <a:prstGeom prst="ellipse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943994" y="5939720"/>
            <a:ext cx="461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1</a:t>
            </a:r>
          </a:p>
        </p:txBody>
      </p:sp>
      <p:sp>
        <p:nvSpPr>
          <p:cNvPr id="76" name="타원 75"/>
          <p:cNvSpPr/>
          <p:nvPr/>
        </p:nvSpPr>
        <p:spPr>
          <a:xfrm>
            <a:off x="3441266" y="5877272"/>
            <a:ext cx="360040" cy="360040"/>
          </a:xfrm>
          <a:prstGeom prst="ellipse">
            <a:avLst/>
          </a:prstGeom>
          <a:noFill/>
          <a:ln w="3175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390652" y="5926487"/>
            <a:ext cx="461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202C54"/>
                </a:solidFill>
                <a:latin typeface="나눔스퀘어" pitchFamily="50" charset="-127"/>
                <a:ea typeface="나눔스퀘어" pitchFamily="50" charset="-127"/>
              </a:rPr>
              <a:t>2</a:t>
            </a:r>
          </a:p>
        </p:txBody>
      </p:sp>
      <p:sp>
        <p:nvSpPr>
          <p:cNvPr id="79" name="TextBox 22"/>
          <p:cNvSpPr txBox="1"/>
          <p:nvPr/>
        </p:nvSpPr>
        <p:spPr>
          <a:xfrm>
            <a:off x="5856288" y="802210"/>
            <a:ext cx="7954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latin typeface="+mn-ea"/>
              </a:rPr>
              <a:t>로그</a:t>
            </a:r>
            <a:r>
              <a:rPr lang="ko-KR" altLang="en-US" sz="600" dirty="0">
                <a:latin typeface="+mn-ea"/>
              </a:rPr>
              <a:t>인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 | </a:t>
            </a:r>
            <a:r>
              <a:rPr lang="ko-KR" altLang="en-US" sz="600" dirty="0" smtClean="0">
                <a:latin typeface="+mn-ea"/>
              </a:rPr>
              <a:t>회원가</a:t>
            </a:r>
            <a:r>
              <a:rPr lang="ko-KR" altLang="en-US" sz="600" dirty="0">
                <a:latin typeface="+mn-ea"/>
              </a:rPr>
              <a:t>입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53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95736" y="1083515"/>
            <a:ext cx="4680520" cy="5225805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62949" y="364594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Index</a:t>
            </a:r>
            <a:endParaRPr lang="ko-KR" altLang="en-US" sz="2000" b="1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94311" y="507450"/>
            <a:ext cx="72008" cy="66632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02C54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76368" y="1306910"/>
            <a:ext cx="1255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1. Site Map</a:t>
            </a:r>
            <a:endParaRPr lang="ko-KR" altLang="en-US" sz="16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70043" y="1772816"/>
            <a:ext cx="1697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2. General Rule</a:t>
            </a:r>
            <a:endParaRPr lang="ko-KR" altLang="en-US" sz="16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02138" y="2204864"/>
            <a:ext cx="1749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2-1. Screen Definition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2554" y="2481863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2-2. Popup type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02705" y="285293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3. Main</a:t>
            </a:r>
            <a:endParaRPr lang="ko-KR" altLang="en-US" sz="16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27784" y="3284984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3-1. Case A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27784" y="3561983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3-2. Case B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15530" y="4459178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4. Sub1</a:t>
            </a:r>
            <a:endParaRPr lang="ko-KR" altLang="en-US" sz="16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26983" y="4891226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4</a:t>
            </a:r>
            <a:r>
              <a:rPr lang="en-US" altLang="ko-KR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-1. Case A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27784" y="3847366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3-3. Case C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20569" y="4124365"/>
            <a:ext cx="1088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3-4. Case D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84272" y="530120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5</a:t>
            </a:r>
            <a:r>
              <a:rPr lang="en-US" altLang="ko-KR" sz="16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. Sub2</a:t>
            </a:r>
            <a:endParaRPr lang="ko-KR" altLang="en-US" sz="16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0189" y="5733256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5-1. Case A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07940" y="1377151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6</a:t>
            </a:r>
            <a:r>
              <a:rPr lang="en-US" altLang="ko-KR" sz="16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. Sub3</a:t>
            </a:r>
            <a:endParaRPr lang="ko-KR" altLang="en-US" sz="16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56262" y="1809199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6-1. Case A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09544" y="2312586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7</a:t>
            </a:r>
            <a:r>
              <a:rPr lang="en-US" altLang="ko-KR" sz="16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. Sub4</a:t>
            </a:r>
            <a:endParaRPr lang="ko-KR" altLang="en-US" sz="16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57865" y="2744634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7-1. Case A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11147" y="3254206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8. Sub5</a:t>
            </a:r>
            <a:endParaRPr lang="ko-KR" altLang="en-US" sz="16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57063" y="3686254"/>
            <a:ext cx="1034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8-1. Case A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713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5868144" y="1646102"/>
            <a:ext cx="1063763" cy="565875"/>
          </a:xfrm>
          <a:prstGeom prst="ellipse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236296" y="1638408"/>
            <a:ext cx="1063763" cy="565875"/>
          </a:xfrm>
          <a:prstGeom prst="ellipse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76476" y="2325638"/>
            <a:ext cx="7367932" cy="527298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363434"/>
            <a:ext cx="9144000" cy="401269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D:\html\프로젝트2_\images\앞따옴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260" y="981077"/>
            <a:ext cx="296160" cy="25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html\프로젝트2_\images\뒷따옴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580" y="1124744"/>
            <a:ext cx="277532" cy="24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5728" y="364594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1. Site Map</a:t>
            </a:r>
            <a:endParaRPr lang="ko-KR" altLang="en-US" sz="20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555722" y="1509333"/>
            <a:ext cx="0" cy="8240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93190" y="2325824"/>
            <a:ext cx="683519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45813" y="245763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즐길거리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4572000" y="1959818"/>
            <a:ext cx="12961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99792" y="244485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티켓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59941" y="2444859"/>
            <a:ext cx="728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VIP</a:t>
            </a:r>
            <a:r>
              <a:rPr lang="ko-KR" altLang="en-US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체험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60025" y="2444859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방문일정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42343" y="2433941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이용가이드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88883" y="177281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로그인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6931907" y="1959818"/>
            <a:ext cx="28278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84099" y="1772816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회원가입</a:t>
            </a:r>
            <a:endParaRPr lang="ko-KR" altLang="en-US" sz="12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pic>
        <p:nvPicPr>
          <p:cNvPr id="1030" name="Picture 6" descr="D:\html\프로젝트2_\images\Universal_Studios_Singapor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435" y="877570"/>
            <a:ext cx="13970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연결선 19"/>
          <p:cNvCxnSpPr/>
          <p:nvPr/>
        </p:nvCxnSpPr>
        <p:spPr>
          <a:xfrm>
            <a:off x="2267744" y="2852936"/>
            <a:ext cx="0" cy="2016224"/>
          </a:xfrm>
          <a:prstGeom prst="line">
            <a:avLst/>
          </a:prstGeom>
          <a:ln w="22225">
            <a:solidFill>
              <a:srgbClr val="202C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635896" y="2852936"/>
            <a:ext cx="0" cy="2016224"/>
          </a:xfrm>
          <a:prstGeom prst="line">
            <a:avLst/>
          </a:prstGeom>
          <a:ln w="22225">
            <a:solidFill>
              <a:srgbClr val="202C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148064" y="2852936"/>
            <a:ext cx="0" cy="2016224"/>
          </a:xfrm>
          <a:prstGeom prst="line">
            <a:avLst/>
          </a:prstGeom>
          <a:ln w="22225">
            <a:solidFill>
              <a:srgbClr val="202C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660232" y="2852936"/>
            <a:ext cx="0" cy="2016224"/>
          </a:xfrm>
          <a:prstGeom prst="line">
            <a:avLst/>
          </a:prstGeom>
          <a:ln w="22225">
            <a:solidFill>
              <a:srgbClr val="202C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45814" y="299695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놀이기구</a:t>
            </a:r>
            <a:endParaRPr lang="ko-KR" altLang="en-US" sz="12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91688" y="335699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쇼핑</a:t>
            </a:r>
            <a:endParaRPr lang="ko-KR" altLang="en-US" sz="12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70162" y="372254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식당</a:t>
            </a:r>
            <a:endParaRPr lang="ko-KR" altLang="en-US" sz="12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97225" y="4149080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이벤</a:t>
            </a:r>
            <a:r>
              <a:rPr lang="ko-KR" altLang="en-US" sz="1200" dirty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99792" y="299695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예매</a:t>
            </a:r>
            <a:endParaRPr lang="ko-KR" altLang="en-US" sz="12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96474" y="33569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예매내역</a:t>
            </a:r>
            <a:endParaRPr lang="ko-KR" altLang="en-US" sz="12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08541" y="2996952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VIP</a:t>
            </a:r>
            <a:r>
              <a:rPr lang="ko-KR" altLang="en-US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혜택</a:t>
            </a:r>
            <a:endParaRPr lang="ko-KR" altLang="en-US" sz="12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05224" y="3404800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VIP</a:t>
            </a:r>
            <a:r>
              <a:rPr lang="ko-KR" altLang="en-US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예약정보</a:t>
            </a:r>
            <a:endParaRPr lang="ko-KR" altLang="en-US" sz="12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51098" y="3800073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VIP</a:t>
            </a:r>
            <a:r>
              <a:rPr lang="ko-KR" altLang="en-US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후</a:t>
            </a:r>
            <a:r>
              <a:rPr lang="ko-KR" altLang="en-US" sz="1200" dirty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기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368231" y="2996952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일정 및 시간</a:t>
            </a:r>
            <a:endParaRPr lang="ko-KR" altLang="en-US" sz="12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25830" y="3356992"/>
            <a:ext cx="1205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관광하이라이트</a:t>
            </a:r>
            <a:endParaRPr lang="ko-KR" altLang="en-US" sz="12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19119" y="3368025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파크지도</a:t>
            </a:r>
            <a:endParaRPr lang="ko-KR" altLang="en-US" sz="12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116209" y="3728065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교통안내</a:t>
            </a:r>
            <a:endParaRPr lang="ko-KR" altLang="en-US" sz="12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19121" y="29904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공지사항</a:t>
            </a:r>
            <a:endParaRPr lang="ko-KR" altLang="en-US" sz="12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93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363434"/>
            <a:ext cx="9144000" cy="401269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1529" y="364594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2-1. Mobile Type</a:t>
            </a:r>
            <a:endParaRPr lang="ko-KR" altLang="en-US" sz="20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69" name="TextBox 28"/>
          <p:cNvSpPr txBox="1"/>
          <p:nvPr/>
        </p:nvSpPr>
        <p:spPr>
          <a:xfrm>
            <a:off x="4732524" y="1986512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 dirty="0" smtClean="0">
                <a:latin typeface="+mn-ea"/>
              </a:rPr>
              <a:t>[type3]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sp>
        <p:nvSpPr>
          <p:cNvPr id="70" name="TextBox 50"/>
          <p:cNvSpPr txBox="1"/>
          <p:nvPr/>
        </p:nvSpPr>
        <p:spPr>
          <a:xfrm>
            <a:off x="3113419" y="1986512"/>
            <a:ext cx="9909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 dirty="0" smtClean="0">
                <a:latin typeface="+mn-ea"/>
              </a:rPr>
              <a:t>[type2] </a:t>
            </a:r>
            <a:r>
              <a:rPr lang="en-US" altLang="ko-KR" sz="900" dirty="0" smtClean="0">
                <a:latin typeface="+mn-ea"/>
              </a:rPr>
              <a:t>1depth</a:t>
            </a:r>
            <a:endParaRPr lang="ko-KR" altLang="en-US" sz="900" dirty="0">
              <a:latin typeface="+mn-ea"/>
            </a:endParaRPr>
          </a:p>
        </p:txBody>
      </p:sp>
      <p:sp>
        <p:nvSpPr>
          <p:cNvPr id="71" name="TextBox 58"/>
          <p:cNvSpPr txBox="1"/>
          <p:nvPr/>
        </p:nvSpPr>
        <p:spPr>
          <a:xfrm>
            <a:off x="6347679" y="1986512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 dirty="0" smtClean="0">
                <a:latin typeface="+mn-ea"/>
              </a:rPr>
              <a:t>[type4]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604514" y="2207192"/>
            <a:ext cx="1512168" cy="2664296"/>
            <a:chOff x="467544" y="1385438"/>
            <a:chExt cx="1512168" cy="2664296"/>
          </a:xfrm>
        </p:grpSpPr>
        <p:sp>
          <p:nvSpPr>
            <p:cNvPr id="104" name="직사각형 103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05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73" name="직사각형 72"/>
          <p:cNvSpPr/>
          <p:nvPr/>
        </p:nvSpPr>
        <p:spPr>
          <a:xfrm>
            <a:off x="1609277" y="2313384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4" name="Picture 3" descr="G:\Image\android\ic_draw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4203" y="2337200"/>
            <a:ext cx="108000" cy="108000"/>
          </a:xfrm>
          <a:prstGeom prst="rect">
            <a:avLst/>
          </a:prstGeom>
          <a:noFill/>
        </p:spPr>
      </p:pic>
      <p:sp>
        <p:nvSpPr>
          <p:cNvPr id="75" name="TextBox 71"/>
          <p:cNvSpPr txBox="1"/>
          <p:nvPr/>
        </p:nvSpPr>
        <p:spPr>
          <a:xfrm>
            <a:off x="1619672" y="2289006"/>
            <a:ext cx="3994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 smtClean="0"/>
              <a:t>Logo</a:t>
            </a:r>
            <a:endParaRPr lang="ko-KR" altLang="en-US" sz="700" b="1" dirty="0"/>
          </a:p>
        </p:txBody>
      </p:sp>
      <p:sp>
        <p:nvSpPr>
          <p:cNvPr id="76" name="TextBox 72"/>
          <p:cNvSpPr txBox="1"/>
          <p:nvPr/>
        </p:nvSpPr>
        <p:spPr>
          <a:xfrm>
            <a:off x="1498871" y="1986512"/>
            <a:ext cx="9188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 dirty="0" smtClean="0">
                <a:latin typeface="+mn-ea"/>
              </a:rPr>
              <a:t>[type1] </a:t>
            </a:r>
            <a:r>
              <a:rPr lang="en-US" altLang="ko-KR" sz="900" dirty="0" smtClean="0">
                <a:latin typeface="+mn-ea"/>
              </a:rPr>
              <a:t>home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827774" y="2207192"/>
            <a:ext cx="1512168" cy="2664296"/>
            <a:chOff x="467544" y="1385438"/>
            <a:chExt cx="1512168" cy="2664296"/>
          </a:xfrm>
        </p:grpSpPr>
        <p:sp>
          <p:nvSpPr>
            <p:cNvPr id="100" name="직사각형 99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01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82" name="직사각형 81"/>
          <p:cNvSpPr/>
          <p:nvPr/>
        </p:nvSpPr>
        <p:spPr>
          <a:xfrm>
            <a:off x="4832537" y="2313384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6427974" y="2207192"/>
            <a:ext cx="1512168" cy="2664296"/>
            <a:chOff x="467544" y="1385438"/>
            <a:chExt cx="1512168" cy="2664296"/>
          </a:xfrm>
        </p:grpSpPr>
        <p:sp>
          <p:nvSpPr>
            <p:cNvPr id="98" name="직사각형 97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99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pic>
        <p:nvPicPr>
          <p:cNvPr id="86" name="Picture 2" descr="G:\xiness\01. image(기획서용)\icon_android\Android_Design_Icons_20131106\Android Design - Icons 20131120\Action Bar Icons\holo_light\02_navigation_previous_item\drawable-xxhdpi\ic_action_previous_ite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2917" y="2492896"/>
            <a:ext cx="179814" cy="179814"/>
          </a:xfrm>
          <a:prstGeom prst="rect">
            <a:avLst/>
          </a:prstGeom>
          <a:noFill/>
        </p:spPr>
      </p:pic>
      <p:cxnSp>
        <p:nvCxnSpPr>
          <p:cNvPr id="87" name="직선 화살표 연결선 86"/>
          <p:cNvCxnSpPr/>
          <p:nvPr/>
        </p:nvCxnSpPr>
        <p:spPr>
          <a:xfrm>
            <a:off x="1420855" y="2473776"/>
            <a:ext cx="0" cy="23796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/>
          <p:cNvGrpSpPr/>
          <p:nvPr/>
        </p:nvGrpSpPr>
        <p:grpSpPr>
          <a:xfrm>
            <a:off x="1332351" y="2445200"/>
            <a:ext cx="226423" cy="2426288"/>
            <a:chOff x="81651" y="2484880"/>
            <a:chExt cx="313332" cy="3036520"/>
          </a:xfrm>
        </p:grpSpPr>
        <p:cxnSp>
          <p:nvCxnSpPr>
            <p:cNvPr id="96" name="직선 연결선 95"/>
            <p:cNvCxnSpPr/>
            <p:nvPr/>
          </p:nvCxnSpPr>
          <p:spPr>
            <a:xfrm>
              <a:off x="81651" y="248488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81651" y="552140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모서리가 둥근 직사각형 88"/>
          <p:cNvSpPr/>
          <p:nvPr/>
        </p:nvSpPr>
        <p:spPr>
          <a:xfrm>
            <a:off x="1203857" y="3570331"/>
            <a:ext cx="369364" cy="19456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Scroll</a:t>
            </a:r>
            <a:endParaRPr lang="ko-KR" altLang="en-US" sz="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907919" y="2290645"/>
            <a:ext cx="205857" cy="213123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91" name="꺾인 연결선 90"/>
          <p:cNvCxnSpPr/>
          <p:nvPr/>
        </p:nvCxnSpPr>
        <p:spPr>
          <a:xfrm rot="5400000">
            <a:off x="2565386" y="2582107"/>
            <a:ext cx="554958" cy="390676"/>
          </a:xfrm>
          <a:prstGeom prst="bentConnector3">
            <a:avLst>
              <a:gd name="adj1" fmla="val 51373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>
          <a:xfrm flipH="1">
            <a:off x="2036491" y="3068960"/>
            <a:ext cx="1023341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Navi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125" name="그룹 124"/>
          <p:cNvGrpSpPr/>
          <p:nvPr/>
        </p:nvGrpSpPr>
        <p:grpSpPr>
          <a:xfrm>
            <a:off x="3219361" y="2207192"/>
            <a:ext cx="1512168" cy="2664296"/>
            <a:chOff x="467544" y="1385438"/>
            <a:chExt cx="1512168" cy="2664296"/>
          </a:xfrm>
        </p:grpSpPr>
        <p:sp>
          <p:nvSpPr>
            <p:cNvPr id="126" name="직사각형 125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27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128" name="직사각형 127"/>
          <p:cNvSpPr/>
          <p:nvPr/>
        </p:nvSpPr>
        <p:spPr>
          <a:xfrm>
            <a:off x="3224124" y="2313384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9" name="Picture 3" descr="G:\Image\android\ic_draw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9050" y="2337200"/>
            <a:ext cx="108000" cy="108000"/>
          </a:xfrm>
          <a:prstGeom prst="rect">
            <a:avLst/>
          </a:prstGeom>
          <a:noFill/>
        </p:spPr>
      </p:pic>
      <p:sp>
        <p:nvSpPr>
          <p:cNvPr id="130" name="TextBox 71"/>
          <p:cNvSpPr txBox="1"/>
          <p:nvPr/>
        </p:nvSpPr>
        <p:spPr>
          <a:xfrm>
            <a:off x="3234519" y="2289006"/>
            <a:ext cx="3994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 smtClean="0"/>
              <a:t>Logo</a:t>
            </a:r>
            <a:endParaRPr lang="ko-KR" altLang="en-US" sz="700" b="1" dirty="0"/>
          </a:p>
        </p:txBody>
      </p:sp>
      <p:sp>
        <p:nvSpPr>
          <p:cNvPr id="136" name="Icon" descr="&lt;SmartSettings&gt;&lt;SmartResize anchorLeft=&quot;Absolute&quot; anchorTop=&quot;None&quot; anchorRight=&quot;Non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 flipH="1">
            <a:off x="6156176" y="2348880"/>
            <a:ext cx="84882" cy="7426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71"/>
          <p:cNvSpPr txBox="1"/>
          <p:nvPr/>
        </p:nvSpPr>
        <p:spPr>
          <a:xfrm>
            <a:off x="4870521" y="2289006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 smtClean="0"/>
              <a:t>Login</a:t>
            </a:r>
            <a:endParaRPr lang="ko-KR" altLang="en-US" sz="700" b="1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832537" y="2708920"/>
            <a:ext cx="1507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4832537" y="2996952"/>
            <a:ext cx="1507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4827774" y="3300977"/>
            <a:ext cx="1507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4827774" y="3570331"/>
            <a:ext cx="1507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4833533" y="3861048"/>
            <a:ext cx="1507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71"/>
          <p:cNvSpPr txBox="1"/>
          <p:nvPr/>
        </p:nvSpPr>
        <p:spPr>
          <a:xfrm>
            <a:off x="4870521" y="2508865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 smtClean="0"/>
              <a:t>Menu1</a:t>
            </a:r>
            <a:endParaRPr lang="ko-KR" altLang="en-US" sz="700" b="1" dirty="0"/>
          </a:p>
        </p:txBody>
      </p:sp>
      <p:sp>
        <p:nvSpPr>
          <p:cNvPr id="144" name="TextBox 71"/>
          <p:cNvSpPr txBox="1"/>
          <p:nvPr/>
        </p:nvSpPr>
        <p:spPr>
          <a:xfrm>
            <a:off x="4870521" y="2777445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 smtClean="0"/>
              <a:t>Menu2</a:t>
            </a:r>
            <a:endParaRPr lang="ko-KR" altLang="en-US" sz="700" b="1" dirty="0"/>
          </a:p>
        </p:txBody>
      </p:sp>
      <p:sp>
        <p:nvSpPr>
          <p:cNvPr id="145" name="TextBox 71"/>
          <p:cNvSpPr txBox="1"/>
          <p:nvPr/>
        </p:nvSpPr>
        <p:spPr>
          <a:xfrm>
            <a:off x="4870521" y="3054924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 smtClean="0"/>
              <a:t>Menu3</a:t>
            </a:r>
            <a:endParaRPr lang="ko-KR" altLang="en-US" sz="700" b="1" dirty="0"/>
          </a:p>
        </p:txBody>
      </p:sp>
      <p:sp>
        <p:nvSpPr>
          <p:cNvPr id="146" name="TextBox 71"/>
          <p:cNvSpPr txBox="1"/>
          <p:nvPr/>
        </p:nvSpPr>
        <p:spPr>
          <a:xfrm>
            <a:off x="4870521" y="3339285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 smtClean="0"/>
              <a:t>Menu4</a:t>
            </a:r>
            <a:endParaRPr lang="ko-KR" altLang="en-US" sz="700" b="1" dirty="0"/>
          </a:p>
        </p:txBody>
      </p:sp>
      <p:sp>
        <p:nvSpPr>
          <p:cNvPr id="147" name="TextBox 71"/>
          <p:cNvSpPr txBox="1"/>
          <p:nvPr/>
        </p:nvSpPr>
        <p:spPr>
          <a:xfrm>
            <a:off x="4870521" y="3645024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 smtClean="0"/>
              <a:t>Menu5</a:t>
            </a:r>
            <a:endParaRPr lang="ko-KR" altLang="en-US" sz="700" b="1" dirty="0"/>
          </a:p>
        </p:txBody>
      </p:sp>
      <p:sp>
        <p:nvSpPr>
          <p:cNvPr id="154" name="직사각형 153"/>
          <p:cNvSpPr/>
          <p:nvPr/>
        </p:nvSpPr>
        <p:spPr>
          <a:xfrm>
            <a:off x="6431742" y="2313384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55" name="Picture 3" descr="G:\Image\android\ic_draw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6668" y="2337200"/>
            <a:ext cx="108000" cy="108000"/>
          </a:xfrm>
          <a:prstGeom prst="rect">
            <a:avLst/>
          </a:prstGeom>
          <a:noFill/>
        </p:spPr>
      </p:pic>
      <p:sp>
        <p:nvSpPr>
          <p:cNvPr id="156" name="TextBox 71"/>
          <p:cNvSpPr txBox="1"/>
          <p:nvPr/>
        </p:nvSpPr>
        <p:spPr>
          <a:xfrm>
            <a:off x="6442137" y="2289006"/>
            <a:ext cx="3994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 smtClean="0"/>
              <a:t>Logo</a:t>
            </a:r>
            <a:endParaRPr lang="ko-KR" altLang="en-US" sz="700" b="1" dirty="0"/>
          </a:p>
        </p:txBody>
      </p:sp>
      <p:pic>
        <p:nvPicPr>
          <p:cNvPr id="1027" name="Picture 3" descr="D:\html\프로젝트1_미쟝센\images\search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827" y="2344208"/>
            <a:ext cx="93341" cy="9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7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01607" y="1140125"/>
            <a:ext cx="2342393" cy="5169195"/>
          </a:xfrm>
          <a:prstGeom prst="rect">
            <a:avLst/>
          </a:prstGeom>
          <a:noFill/>
          <a:ln w="12700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363434"/>
            <a:ext cx="9144000" cy="401269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5958" y="364594"/>
            <a:ext cx="2996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2-2. PC </a:t>
            </a:r>
            <a:r>
              <a:rPr lang="en-US" altLang="ko-KR" sz="2000" dirty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H</a:t>
            </a:r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ome </a:t>
            </a:r>
            <a:r>
              <a:rPr lang="ko-KR" altLang="en-US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화면구조</a:t>
            </a:r>
            <a:endParaRPr lang="ko-KR" altLang="en-US" sz="20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7896" y="1412776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0115" y="5304080"/>
            <a:ext cx="6708373" cy="100524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4" name="TextBox 4"/>
          <p:cNvSpPr txBox="1"/>
          <p:nvPr/>
        </p:nvSpPr>
        <p:spPr>
          <a:xfrm>
            <a:off x="1429818" y="5333493"/>
            <a:ext cx="1005403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문의하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b="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이메일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알림 신청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TextBox 6"/>
          <p:cNvSpPr txBox="1"/>
          <p:nvPr/>
        </p:nvSpPr>
        <p:spPr>
          <a:xfrm>
            <a:off x="2339752" y="5831596"/>
            <a:ext cx="43140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A"/>
              </a:rPr>
              <a:t>© 2019 Universal Studios. All Rights Reserved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otham A"/>
              </a:rPr>
              <a:t>.</a:t>
            </a:r>
            <a:r>
              <a:rPr lang="en-US" altLang="ko-KR" sz="800" dirty="0" smtClean="0">
                <a:latin typeface="Gotham 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010-3130-3564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Universal Studios Singapore. Korea Version. </a:t>
            </a: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2019. All Rights Reserved.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6" name="TextBox 17"/>
          <p:cNvSpPr txBox="1"/>
          <p:nvPr/>
        </p:nvSpPr>
        <p:spPr>
          <a:xfrm>
            <a:off x="2780771" y="1645578"/>
            <a:ext cx="38619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b="1" dirty="0" err="1" smtClean="0">
                <a:latin typeface="나눔스퀘어" pitchFamily="50" charset="-127"/>
                <a:ea typeface="나눔스퀘어" pitchFamily="50" charset="-127"/>
              </a:rPr>
              <a:t>즐길거리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          티켓          </a:t>
            </a:r>
            <a:r>
              <a:rPr lang="en-US" altLang="ko-KR" sz="1050" b="1" dirty="0" smtClean="0">
                <a:latin typeface="나눔스퀘어" pitchFamily="50" charset="-127"/>
                <a:ea typeface="나눔스퀘어" pitchFamily="50" charset="-127"/>
              </a:rPr>
              <a:t>VIP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체험          </a:t>
            </a:r>
            <a:r>
              <a:rPr lang="ko-KR" altLang="en-US" sz="105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방문일정          이용가이드</a:t>
            </a:r>
            <a:endParaRPr lang="ko-KR" altLang="en-US" sz="1050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7" name="TextBox 22"/>
          <p:cNvSpPr txBox="1"/>
          <p:nvPr/>
        </p:nvSpPr>
        <p:spPr>
          <a:xfrm>
            <a:off x="5856288" y="1399148"/>
            <a:ext cx="7954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latin typeface="+mn-ea"/>
              </a:rPr>
              <a:t>로그</a:t>
            </a:r>
            <a:r>
              <a:rPr lang="ko-KR" altLang="en-US" sz="600" dirty="0">
                <a:latin typeface="+mn-ea"/>
              </a:rPr>
              <a:t>인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 | </a:t>
            </a:r>
            <a:r>
              <a:rPr lang="ko-KR" altLang="en-US" sz="600" dirty="0" smtClean="0">
                <a:latin typeface="+mn-ea"/>
              </a:rPr>
              <a:t>회원가</a:t>
            </a:r>
            <a:r>
              <a:rPr lang="ko-KR" altLang="en-US" sz="600" dirty="0">
                <a:latin typeface="+mn-ea"/>
              </a:rPr>
              <a:t>입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67656" y="1484784"/>
            <a:ext cx="1296144" cy="432049"/>
            <a:chOff x="179512" y="411510"/>
            <a:chExt cx="1296144" cy="432049"/>
          </a:xfrm>
        </p:grpSpPr>
        <p:sp>
          <p:nvSpPr>
            <p:cNvPr id="94" name="직사각형 9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15"/>
          <p:cNvSpPr txBox="1"/>
          <p:nvPr/>
        </p:nvSpPr>
        <p:spPr>
          <a:xfrm>
            <a:off x="173777" y="1556792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613480" y="1664524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61" name="직사각형 60"/>
          <p:cNvSpPr/>
          <p:nvPr/>
        </p:nvSpPr>
        <p:spPr>
          <a:xfrm>
            <a:off x="87896" y="2461400"/>
            <a:ext cx="6708373" cy="7920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67656" y="2533408"/>
            <a:ext cx="1296144" cy="432049"/>
            <a:chOff x="179512" y="411510"/>
            <a:chExt cx="1296144" cy="432049"/>
          </a:xfrm>
        </p:grpSpPr>
        <p:sp>
          <p:nvSpPr>
            <p:cNvPr id="85" name="직사각형 8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55"/>
          <p:cNvSpPr txBox="1"/>
          <p:nvPr/>
        </p:nvSpPr>
        <p:spPr>
          <a:xfrm>
            <a:off x="173777" y="260541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699398" y="3210052"/>
            <a:ext cx="648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667461" y="1309272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88812" y="1124744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없는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88812" y="2173368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있는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90115" y="3031582"/>
            <a:ext cx="6711492" cy="18375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88812" y="4985865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267744" y="2999012"/>
            <a:ext cx="4464496" cy="1942156"/>
          </a:xfrm>
          <a:prstGeom prst="roundRect">
            <a:avLst>
              <a:gd name="adj" fmla="val 9813"/>
            </a:avLst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3" name="TextBox 17"/>
          <p:cNvSpPr txBox="1"/>
          <p:nvPr/>
        </p:nvSpPr>
        <p:spPr>
          <a:xfrm>
            <a:off x="2780771" y="2685997"/>
            <a:ext cx="38619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b="1" dirty="0" err="1" smtClean="0">
                <a:latin typeface="나눔스퀘어" pitchFamily="50" charset="-127"/>
                <a:ea typeface="나눔스퀘어" pitchFamily="50" charset="-127"/>
              </a:rPr>
              <a:t>즐길거리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          티켓          </a:t>
            </a:r>
            <a:r>
              <a:rPr lang="en-US" altLang="ko-KR" sz="1050" b="1" dirty="0" smtClean="0">
                <a:latin typeface="나눔스퀘어" pitchFamily="50" charset="-127"/>
                <a:ea typeface="나눔스퀘어" pitchFamily="50" charset="-127"/>
              </a:rPr>
              <a:t>VIP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체험          </a:t>
            </a:r>
            <a:r>
              <a:rPr lang="ko-KR" altLang="en-US" sz="105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방문일정          이용가이드</a:t>
            </a:r>
            <a:endParaRPr lang="ko-KR" altLang="en-US" sz="1050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613480" y="2704943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771800" y="3191793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놀이기구</a:t>
            </a:r>
            <a:endParaRPr lang="ko-KR" altLang="en-US" sz="9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77599" y="3551833"/>
            <a:ext cx="4090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쇼핑</a:t>
            </a:r>
            <a:endParaRPr lang="ko-KR" altLang="en-US" sz="900" b="1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9279" y="3917389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식당</a:t>
            </a:r>
            <a:endParaRPr lang="ko-KR" altLang="en-US" sz="9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04776" y="4343921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이벤</a:t>
            </a:r>
            <a:r>
              <a:rPr lang="ko-KR" altLang="en-US" sz="900" dirty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93262" y="3224009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예매</a:t>
            </a:r>
            <a:endParaRPr lang="ko-KR" altLang="en-US" sz="9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91880" y="3584049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예매내역</a:t>
            </a:r>
            <a:endParaRPr lang="ko-KR" altLang="en-US" sz="9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06400" y="3224009"/>
            <a:ext cx="5902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VIP</a:t>
            </a:r>
            <a:r>
              <a:rPr lang="ko-KR" altLang="en-US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혜택</a:t>
            </a:r>
            <a:endParaRPr lang="ko-KR" altLang="en-US" sz="9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39952" y="3631857"/>
            <a:ext cx="808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VIP</a:t>
            </a:r>
            <a:r>
              <a:rPr lang="ko-KR" altLang="en-US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예약정보</a:t>
            </a:r>
            <a:endParaRPr lang="ko-KR" altLang="en-US" sz="9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48957" y="4027130"/>
            <a:ext cx="5902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VIP</a:t>
            </a:r>
            <a:r>
              <a:rPr lang="ko-KR" altLang="en-US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후</a:t>
            </a:r>
            <a:r>
              <a:rPr lang="ko-KR" altLang="en-US" sz="900" dirty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98486" y="3212976"/>
            <a:ext cx="7296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일정및시간</a:t>
            </a:r>
            <a:endParaRPr lang="ko-KR" altLang="en-US" sz="9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2040" y="3573016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관광하이라이트</a:t>
            </a:r>
            <a:endParaRPr lang="ko-KR" altLang="en-US" sz="9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054" y="3587584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파크지도</a:t>
            </a:r>
            <a:endParaRPr lang="ko-KR" altLang="en-US" sz="9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8144" y="3947624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교통안내</a:t>
            </a:r>
            <a:endParaRPr lang="ko-KR" altLang="en-US" sz="9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71055" y="3210052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202C54"/>
                </a:solidFill>
                <a:latin typeface="THE정고딕120" pitchFamily="18" charset="-127"/>
                <a:ea typeface="THE정고딕120" pitchFamily="18" charset="-127"/>
              </a:rPr>
              <a:t>둘러보기</a:t>
            </a:r>
            <a:endParaRPr lang="ko-KR" altLang="en-US" sz="900" dirty="0">
              <a:solidFill>
                <a:srgbClr val="202C54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pic>
        <p:nvPicPr>
          <p:cNvPr id="1026" name="Picture 2" descr="D:\html\프로젝트2_\images\Universal_Studios_Singapor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42" y="5601814"/>
            <a:ext cx="793318" cy="41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2435221" y="5733256"/>
            <a:ext cx="41331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D:\html\프로젝트2_\images\youtub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15" y="5453576"/>
            <a:ext cx="234286" cy="2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html\프로젝트2_\images\facebook-logo-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445224"/>
            <a:ext cx="241163" cy="24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html\프로젝트2_\images\instagram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053" y="5445224"/>
            <a:ext cx="257100" cy="25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html\프로젝트2_\images\twitter-logo-butt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482" y="5445224"/>
            <a:ext cx="242638" cy="24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텍스트 개체 틀 31"/>
          <p:cNvSpPr txBox="1">
            <a:spLocks/>
          </p:cNvSpPr>
          <p:nvPr/>
        </p:nvSpPr>
        <p:spPr>
          <a:xfrm>
            <a:off x="6776425" y="1399148"/>
            <a:ext cx="2267744" cy="488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801607" y="1140125"/>
            <a:ext cx="2342393" cy="238690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Description  (</a:t>
            </a:r>
            <a:r>
              <a:rPr lang="ko-KR" altLang="en-US" sz="900" dirty="0" smtClean="0"/>
              <a:t>화면설명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4" name="직사각형 3"/>
          <p:cNvSpPr/>
          <p:nvPr/>
        </p:nvSpPr>
        <p:spPr>
          <a:xfrm>
            <a:off x="87896" y="3031582"/>
            <a:ext cx="1459768" cy="18375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3992" y="3269228"/>
            <a:ext cx="820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B</a:t>
            </a:r>
            <a:r>
              <a:rPr lang="en-US" altLang="ko-KR" sz="1100" dirty="0" smtClean="0">
                <a:solidFill>
                  <a:schemeClr val="bg1"/>
                </a:solidFill>
              </a:rPr>
              <a:t>anner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76256" y="1525296"/>
            <a:ext cx="2167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ko-KR" altLang="en-US" sz="1000" dirty="0" smtClean="0"/>
              <a:t>로그인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회원가입 </a:t>
            </a:r>
            <a:r>
              <a:rPr lang="en-US" altLang="ko-KR" sz="1000" dirty="0" smtClean="0"/>
              <a:t>Top Menu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/>
              <a:t>Header</a:t>
            </a:r>
            <a:r>
              <a:rPr lang="ko-KR" altLang="en-US" sz="1000" dirty="0" smtClean="0"/>
              <a:t>에</a:t>
            </a:r>
            <a:r>
              <a:rPr lang="en-US" altLang="ko-KR" sz="1000" dirty="0" smtClean="0"/>
              <a:t> main menu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mouse over</a:t>
            </a:r>
            <a:r>
              <a:rPr lang="ko-KR" altLang="en-US" sz="1000" dirty="0" smtClean="0"/>
              <a:t>시 </a:t>
            </a:r>
            <a:r>
              <a:rPr lang="en-US" altLang="ko-KR" sz="1000" dirty="0" smtClean="0"/>
              <a:t>– </a:t>
            </a:r>
            <a:r>
              <a:rPr lang="ko-KR" altLang="en-US" sz="1000" dirty="0" err="1" smtClean="0"/>
              <a:t>메뉴명</a:t>
            </a:r>
            <a:r>
              <a:rPr lang="ko-KR" altLang="en-US" sz="1000" dirty="0" err="1"/>
              <a:t>이</a:t>
            </a:r>
            <a:r>
              <a:rPr lang="ko-KR" altLang="en-US" sz="1000" dirty="0" smtClean="0"/>
              <a:t> 영어로 바뀐다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/>
              <a:t>main menu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mouse over</a:t>
            </a:r>
            <a:r>
              <a:rPr lang="ko-KR" altLang="en-US" sz="1000" dirty="0" smtClean="0"/>
              <a:t>시 </a:t>
            </a:r>
            <a:r>
              <a:rPr lang="en-US" altLang="ko-KR" sz="1000" dirty="0"/>
              <a:t>sub menu </a:t>
            </a:r>
            <a:r>
              <a:rPr lang="ko-KR" altLang="en-US" sz="1000" dirty="0"/>
              <a:t>전체가 하단에 </a:t>
            </a:r>
            <a:r>
              <a:rPr lang="ko-KR" altLang="en-US" sz="1000" dirty="0" smtClean="0"/>
              <a:t>표기됨 </a:t>
            </a:r>
            <a:r>
              <a:rPr lang="en-US" altLang="ko-KR" sz="1000" dirty="0" smtClean="0"/>
              <a:t>&amp; </a:t>
            </a:r>
            <a:r>
              <a:rPr lang="ko-KR" altLang="en-US" sz="1000" dirty="0" err="1" smtClean="0"/>
              <a:t>막대바가</a:t>
            </a:r>
            <a:r>
              <a:rPr lang="ko-KR" altLang="en-US" sz="1000" smtClean="0"/>
              <a:t> 아래에 생김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/>
              <a:t>Sub menu </a:t>
            </a:r>
            <a:r>
              <a:rPr lang="ko-KR" altLang="en-US" sz="1000" dirty="0" smtClean="0"/>
              <a:t>하나하나를 </a:t>
            </a:r>
            <a:r>
              <a:rPr lang="en-US" altLang="ko-KR" sz="1000" dirty="0" smtClean="0"/>
              <a:t>mouse over</a:t>
            </a:r>
            <a:r>
              <a:rPr lang="ko-KR" altLang="en-US" sz="1000" dirty="0" smtClean="0"/>
              <a:t>시 글씨에 </a:t>
            </a:r>
            <a:r>
              <a:rPr lang="en-US" altLang="ko-KR" sz="1000" dirty="0" smtClean="0"/>
              <a:t>bold</a:t>
            </a:r>
            <a:r>
              <a:rPr lang="ko-KR" altLang="en-US" sz="1000" dirty="0" smtClean="0"/>
              <a:t>효과</a:t>
            </a:r>
            <a:endParaRPr lang="ko-KR" altLang="en-US" sz="10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751267" y="3422625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69" name="TextBox 22"/>
          <p:cNvSpPr txBox="1"/>
          <p:nvPr/>
        </p:nvSpPr>
        <p:spPr>
          <a:xfrm>
            <a:off x="5856288" y="2461400"/>
            <a:ext cx="7954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latin typeface="+mn-ea"/>
              </a:rPr>
              <a:t>로그</a:t>
            </a:r>
            <a:r>
              <a:rPr lang="ko-KR" altLang="en-US" sz="600" dirty="0">
                <a:latin typeface="+mn-ea"/>
              </a:rPr>
              <a:t>인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 | </a:t>
            </a:r>
            <a:r>
              <a:rPr lang="ko-KR" altLang="en-US" sz="600" dirty="0" smtClean="0">
                <a:latin typeface="+mn-ea"/>
              </a:rPr>
              <a:t>회원가</a:t>
            </a:r>
            <a:r>
              <a:rPr lang="ko-KR" altLang="en-US" sz="600" dirty="0">
                <a:latin typeface="+mn-ea"/>
              </a:rPr>
              <a:t>입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1800" y="2996952"/>
            <a:ext cx="694594" cy="45719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01607" y="908720"/>
            <a:ext cx="2342393" cy="5904656"/>
          </a:xfrm>
          <a:prstGeom prst="rect">
            <a:avLst/>
          </a:prstGeom>
          <a:noFill/>
          <a:ln w="12700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363434"/>
            <a:ext cx="9144000" cy="401269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364594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3-1. Main - Case A</a:t>
            </a:r>
            <a:endParaRPr lang="ko-KR" altLang="en-US" sz="20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7896" y="940216"/>
            <a:ext cx="6708373" cy="587316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6" name="TextBox 17"/>
          <p:cNvSpPr txBox="1"/>
          <p:nvPr/>
        </p:nvSpPr>
        <p:spPr>
          <a:xfrm>
            <a:off x="2780771" y="1173018"/>
            <a:ext cx="38074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err="1" smtClean="0">
                <a:latin typeface="나눔스퀘어" pitchFamily="50" charset="-127"/>
                <a:ea typeface="나눔스퀘어" pitchFamily="50" charset="-127"/>
              </a:rPr>
              <a:t>즐길거리</a:t>
            </a:r>
            <a:r>
              <a:rPr lang="ko-KR" altLang="en-US" sz="1050" dirty="0" smtClean="0">
                <a:latin typeface="나눔스퀘어" pitchFamily="50" charset="-127"/>
                <a:ea typeface="나눔스퀘어" pitchFamily="50" charset="-127"/>
              </a:rPr>
              <a:t>          티켓          </a:t>
            </a:r>
            <a:r>
              <a:rPr lang="en-US" altLang="ko-KR" sz="1050" dirty="0" smtClean="0">
                <a:latin typeface="나눔스퀘어" pitchFamily="50" charset="-127"/>
                <a:ea typeface="나눔스퀘어" pitchFamily="50" charset="-127"/>
              </a:rPr>
              <a:t>VIP</a:t>
            </a:r>
            <a:r>
              <a:rPr lang="ko-KR" altLang="en-US" sz="1050" dirty="0" smtClean="0">
                <a:latin typeface="나눔스퀘어" pitchFamily="50" charset="-127"/>
                <a:ea typeface="나눔스퀘어" pitchFamily="50" charset="-127"/>
              </a:rPr>
              <a:t>체험          </a:t>
            </a:r>
            <a:r>
              <a:rPr lang="ko-KR" altLang="en-US" sz="105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방문일정          이용가이드</a:t>
            </a:r>
            <a:endParaRPr lang="ko-KR" altLang="en-US" sz="1050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67656" y="1012224"/>
            <a:ext cx="1296144" cy="432049"/>
            <a:chOff x="179512" y="411510"/>
            <a:chExt cx="1296144" cy="432049"/>
          </a:xfrm>
        </p:grpSpPr>
        <p:sp>
          <p:nvSpPr>
            <p:cNvPr id="94" name="직사각형 9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15"/>
          <p:cNvSpPr txBox="1"/>
          <p:nvPr/>
        </p:nvSpPr>
        <p:spPr>
          <a:xfrm>
            <a:off x="173777" y="1084232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텍스트 개체 틀 31"/>
          <p:cNvSpPr txBox="1">
            <a:spLocks/>
          </p:cNvSpPr>
          <p:nvPr/>
        </p:nvSpPr>
        <p:spPr>
          <a:xfrm>
            <a:off x="6776425" y="1399148"/>
            <a:ext cx="2267744" cy="488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801607" y="908720"/>
            <a:ext cx="2342393" cy="272650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Description  (</a:t>
            </a:r>
            <a:r>
              <a:rPr lang="ko-KR" altLang="en-US" sz="900" dirty="0" smtClean="0"/>
              <a:t>화면설명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6876256" y="1525296"/>
            <a:ext cx="2167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ko-KR" altLang="en-US" sz="1000" dirty="0" err="1" smtClean="0"/>
              <a:t>유니버셜스튜디오</a:t>
            </a:r>
            <a:r>
              <a:rPr lang="ko-KR" altLang="en-US" sz="1000" dirty="0" smtClean="0"/>
              <a:t> 이미지 슬라이드 </a:t>
            </a:r>
            <a:r>
              <a:rPr lang="en-US" altLang="ko-KR" sz="1000" dirty="0" smtClean="0"/>
              <a:t>(Max 4</a:t>
            </a:r>
            <a:r>
              <a:rPr lang="ko-KR" altLang="en-US" sz="1000" dirty="0" smtClean="0"/>
              <a:t>개</a:t>
            </a:r>
            <a:r>
              <a:rPr lang="en-US" altLang="ko-KR" sz="1000" dirty="0" smtClean="0"/>
              <a:t>) &amp; </a:t>
            </a:r>
            <a:r>
              <a:rPr lang="ko-KR" altLang="en-US" sz="1000" dirty="0" smtClean="0"/>
              <a:t>오른쪽에 슬라이드 버튼 세로로 넣기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arenR"/>
            </a:pPr>
            <a:r>
              <a:rPr lang="ko-KR" altLang="en-US" sz="1000" dirty="0" smtClean="0"/>
              <a:t>관광하이라이트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개 선정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사진 조금 어둡게 효과 주고 가운데에 하이라이트 이름 넣기 </a:t>
            </a:r>
            <a:r>
              <a:rPr lang="en-US" altLang="ko-KR" sz="1000" dirty="0" smtClean="0"/>
              <a:t>&amp; Click</a:t>
            </a:r>
            <a:r>
              <a:rPr lang="ko-KR" altLang="en-US" sz="1000" dirty="0" smtClean="0"/>
              <a:t>하면 관광하이라이트 페이지로 이동</a:t>
            </a:r>
            <a:endParaRPr lang="en-US" altLang="ko-KR" sz="1000" dirty="0" smtClean="0"/>
          </a:p>
        </p:txBody>
      </p:sp>
      <p:grpSp>
        <p:nvGrpSpPr>
          <p:cNvPr id="70" name="그룹 69"/>
          <p:cNvGrpSpPr/>
          <p:nvPr/>
        </p:nvGrpSpPr>
        <p:grpSpPr>
          <a:xfrm>
            <a:off x="90114" y="1525296"/>
            <a:ext cx="6708373" cy="2551776"/>
            <a:chOff x="99752" y="915566"/>
            <a:chExt cx="6708373" cy="2021043"/>
          </a:xfrm>
        </p:grpSpPr>
        <p:sp>
          <p:nvSpPr>
            <p:cNvPr id="71" name="직사각형 70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타원 16"/>
          <p:cNvSpPr/>
          <p:nvPr/>
        </p:nvSpPr>
        <p:spPr>
          <a:xfrm>
            <a:off x="6253993" y="2518771"/>
            <a:ext cx="46133" cy="46133"/>
          </a:xfrm>
          <a:prstGeom prst="ellipse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6254059" y="2679106"/>
            <a:ext cx="46133" cy="46133"/>
          </a:xfrm>
          <a:prstGeom prst="ellipse">
            <a:avLst/>
          </a:prstGeom>
          <a:noFill/>
          <a:ln w="9525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6254059" y="2848005"/>
            <a:ext cx="46133" cy="46133"/>
          </a:xfrm>
          <a:prstGeom prst="ellipse">
            <a:avLst/>
          </a:prstGeom>
          <a:noFill/>
          <a:ln w="9525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6254059" y="3022827"/>
            <a:ext cx="46133" cy="46133"/>
          </a:xfrm>
          <a:prstGeom prst="ellipse">
            <a:avLst/>
          </a:prstGeom>
          <a:noFill/>
          <a:ln w="9525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21876" y="4945871"/>
            <a:ext cx="1889884" cy="15278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288121" y="4294837"/>
            <a:ext cx="62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itle</a:t>
            </a:r>
          </a:p>
          <a:p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74167" y="4797152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96" name="직사각형 95"/>
          <p:cNvSpPr/>
          <p:nvPr/>
        </p:nvSpPr>
        <p:spPr>
          <a:xfrm>
            <a:off x="2546938" y="4945871"/>
            <a:ext cx="1889884" cy="15278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4572000" y="4945871"/>
            <a:ext cx="1889884" cy="15278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2"/>
          <p:cNvSpPr txBox="1"/>
          <p:nvPr/>
        </p:nvSpPr>
        <p:spPr>
          <a:xfrm>
            <a:off x="5856288" y="952712"/>
            <a:ext cx="7954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latin typeface="+mn-ea"/>
              </a:rPr>
              <a:t>로그</a:t>
            </a:r>
            <a:r>
              <a:rPr lang="ko-KR" altLang="en-US" sz="600" dirty="0">
                <a:latin typeface="+mn-ea"/>
              </a:rPr>
              <a:t>인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 | </a:t>
            </a:r>
            <a:r>
              <a:rPr lang="ko-KR" altLang="en-US" sz="600" dirty="0" smtClean="0">
                <a:latin typeface="+mn-ea"/>
              </a:rPr>
              <a:t>회원가</a:t>
            </a:r>
            <a:r>
              <a:rPr lang="ko-KR" altLang="en-US" sz="600" dirty="0">
                <a:latin typeface="+mn-ea"/>
              </a:rPr>
              <a:t>입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91514" y="2087017"/>
            <a:ext cx="2416753" cy="15278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885646" y="2384884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88118" y="2563715"/>
            <a:ext cx="62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Text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01607" y="908720"/>
            <a:ext cx="2342393" cy="5904656"/>
          </a:xfrm>
          <a:prstGeom prst="rect">
            <a:avLst/>
          </a:prstGeom>
          <a:noFill/>
          <a:ln w="12700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363434"/>
            <a:ext cx="9144000" cy="401269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4263" y="364594"/>
            <a:ext cx="2593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3-2. Main - Case A</a:t>
            </a:r>
            <a:endParaRPr lang="ko-KR" altLang="en-US" sz="20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7896" y="940216"/>
            <a:ext cx="6708373" cy="587316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6" name="TextBox 17"/>
          <p:cNvSpPr txBox="1"/>
          <p:nvPr/>
        </p:nvSpPr>
        <p:spPr>
          <a:xfrm>
            <a:off x="2780771" y="1173018"/>
            <a:ext cx="38619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b="1" dirty="0" err="1" smtClean="0">
                <a:latin typeface="나눔스퀘어" pitchFamily="50" charset="-127"/>
                <a:ea typeface="나눔스퀘어" pitchFamily="50" charset="-127"/>
              </a:rPr>
              <a:t>즐길거리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          티켓          </a:t>
            </a:r>
            <a:r>
              <a:rPr lang="en-US" altLang="ko-KR" sz="1050" b="1" dirty="0" smtClean="0">
                <a:latin typeface="나눔스퀘어" pitchFamily="50" charset="-127"/>
                <a:ea typeface="나눔스퀘어" pitchFamily="50" charset="-127"/>
              </a:rPr>
              <a:t>VIP</a:t>
            </a:r>
            <a:r>
              <a:rPr lang="ko-KR" altLang="en-US" sz="1050" b="1" dirty="0" smtClean="0">
                <a:latin typeface="나눔스퀘어" pitchFamily="50" charset="-127"/>
                <a:ea typeface="나눔스퀘어" pitchFamily="50" charset="-127"/>
              </a:rPr>
              <a:t>체험          </a:t>
            </a:r>
            <a:r>
              <a:rPr lang="ko-KR" altLang="en-US" sz="1050" b="1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방문일정          이용가이드</a:t>
            </a:r>
            <a:endParaRPr lang="ko-KR" altLang="en-US" sz="1050" b="1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67656" y="1012224"/>
            <a:ext cx="1296144" cy="432049"/>
            <a:chOff x="179512" y="411510"/>
            <a:chExt cx="1296144" cy="432049"/>
          </a:xfrm>
        </p:grpSpPr>
        <p:sp>
          <p:nvSpPr>
            <p:cNvPr id="94" name="직사각형 9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15"/>
          <p:cNvSpPr txBox="1"/>
          <p:nvPr/>
        </p:nvSpPr>
        <p:spPr>
          <a:xfrm>
            <a:off x="173777" y="1084232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텍스트 개체 틀 31"/>
          <p:cNvSpPr txBox="1">
            <a:spLocks/>
          </p:cNvSpPr>
          <p:nvPr/>
        </p:nvSpPr>
        <p:spPr>
          <a:xfrm>
            <a:off x="6776425" y="1399148"/>
            <a:ext cx="2267744" cy="488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801607" y="908720"/>
            <a:ext cx="2342393" cy="272650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Description  (</a:t>
            </a:r>
            <a:r>
              <a:rPr lang="ko-KR" altLang="en-US" sz="900" dirty="0" smtClean="0"/>
              <a:t>화면설명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3134467" y="4258833"/>
            <a:ext cx="62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itle</a:t>
            </a:r>
          </a:p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876256" y="1525296"/>
            <a:ext cx="2167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ko-KR" altLang="en-US" sz="1000" dirty="0" smtClean="0"/>
              <a:t>관광하이라이트 사진 </a:t>
            </a:r>
            <a:r>
              <a:rPr lang="en-US" altLang="ko-KR" sz="1000" dirty="0" smtClean="0"/>
              <a:t>mouse over</a:t>
            </a:r>
            <a:r>
              <a:rPr lang="ko-KR" altLang="en-US" sz="1000" dirty="0" smtClean="0"/>
              <a:t>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하이라이트 이름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그에 대한 설명 나타</a:t>
            </a:r>
            <a:r>
              <a:rPr lang="ko-KR" altLang="en-US" sz="1000" dirty="0"/>
              <a:t>남</a:t>
            </a:r>
            <a:endParaRPr lang="en-US" altLang="ko-KR" sz="10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521876" y="4945871"/>
            <a:ext cx="1889884" cy="15278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546938" y="4945871"/>
            <a:ext cx="1889884" cy="15278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572000" y="4945871"/>
            <a:ext cx="1889884" cy="15278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74167" y="4797152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30" name="TextBox 22"/>
          <p:cNvSpPr txBox="1"/>
          <p:nvPr/>
        </p:nvSpPr>
        <p:spPr>
          <a:xfrm>
            <a:off x="5856288" y="952712"/>
            <a:ext cx="7954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latin typeface="+mn-ea"/>
              </a:rPr>
              <a:t>로그</a:t>
            </a:r>
            <a:r>
              <a:rPr lang="ko-KR" altLang="en-US" sz="600" dirty="0">
                <a:latin typeface="+mn-ea"/>
              </a:rPr>
              <a:t>인</a:t>
            </a:r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 | </a:t>
            </a:r>
            <a:r>
              <a:rPr lang="ko-KR" altLang="en-US" sz="600" dirty="0" smtClean="0">
                <a:latin typeface="+mn-ea"/>
              </a:rPr>
              <a:t>회원가</a:t>
            </a:r>
            <a:r>
              <a:rPr lang="ko-KR" altLang="en-US" sz="600" dirty="0">
                <a:latin typeface="+mn-ea"/>
              </a:rPr>
              <a:t>입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90114" y="1525296"/>
            <a:ext cx="6708373" cy="2551776"/>
            <a:chOff x="99752" y="915566"/>
            <a:chExt cx="6708373" cy="2021043"/>
          </a:xfrm>
        </p:grpSpPr>
        <p:sp>
          <p:nvSpPr>
            <p:cNvPr id="37" name="직사각형 3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타원 38"/>
          <p:cNvSpPr/>
          <p:nvPr/>
        </p:nvSpPr>
        <p:spPr>
          <a:xfrm>
            <a:off x="6253993" y="2518771"/>
            <a:ext cx="46133" cy="46133"/>
          </a:xfrm>
          <a:prstGeom prst="ellipse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254059" y="2679106"/>
            <a:ext cx="46133" cy="46133"/>
          </a:xfrm>
          <a:prstGeom prst="ellipse">
            <a:avLst/>
          </a:prstGeom>
          <a:noFill/>
          <a:ln w="9525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6254059" y="2848005"/>
            <a:ext cx="46133" cy="46133"/>
          </a:xfrm>
          <a:prstGeom prst="ellipse">
            <a:avLst/>
          </a:prstGeom>
          <a:noFill/>
          <a:ln w="9525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254059" y="3022827"/>
            <a:ext cx="46133" cy="46133"/>
          </a:xfrm>
          <a:prstGeom prst="ellipse">
            <a:avLst/>
          </a:prstGeom>
          <a:noFill/>
          <a:ln w="9525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391514" y="2087017"/>
            <a:ext cx="2416753" cy="15278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288118" y="2563715"/>
            <a:ext cx="62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Text</a:t>
            </a:r>
          </a:p>
          <a:p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43808" y="2289046"/>
            <a:ext cx="1576980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홍보이미지 롤링 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(Max. 4</a:t>
            </a:r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16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01607" y="908720"/>
            <a:ext cx="2342393" cy="5904656"/>
          </a:xfrm>
          <a:prstGeom prst="rect">
            <a:avLst/>
          </a:prstGeom>
          <a:noFill/>
          <a:ln w="12700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363434"/>
            <a:ext cx="9144000" cy="401269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5867" y="364594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3-3. Main - Case C</a:t>
            </a:r>
            <a:endParaRPr lang="ko-KR" altLang="en-US" sz="20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7896" y="836712"/>
            <a:ext cx="6708373" cy="59766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0" name="텍스트 개체 틀 31"/>
          <p:cNvSpPr txBox="1">
            <a:spLocks/>
          </p:cNvSpPr>
          <p:nvPr/>
        </p:nvSpPr>
        <p:spPr>
          <a:xfrm>
            <a:off x="6776425" y="1399148"/>
            <a:ext cx="2267744" cy="488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801607" y="908720"/>
            <a:ext cx="2342393" cy="272650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Description  (</a:t>
            </a:r>
            <a:r>
              <a:rPr lang="ko-KR" altLang="en-US" sz="900" dirty="0" smtClean="0"/>
              <a:t>화면설명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6876256" y="1525296"/>
            <a:ext cx="21679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ko-KR" altLang="en-US" sz="1000" dirty="0" smtClean="0"/>
              <a:t>놀이기구 및 관광명소 </a:t>
            </a:r>
            <a:r>
              <a:rPr lang="ko-KR" altLang="en-US" sz="1000" dirty="0" err="1" smtClean="0"/>
              <a:t>모달로</a:t>
            </a:r>
            <a:r>
              <a:rPr lang="ko-KR" altLang="en-US" sz="1000" dirty="0" smtClean="0"/>
              <a:t> 디자인</a:t>
            </a:r>
            <a:r>
              <a:rPr lang="en-US" altLang="ko-KR" sz="1000" dirty="0" smtClean="0"/>
              <a:t>(Max-6</a:t>
            </a:r>
            <a:r>
              <a:rPr lang="ko-KR" altLang="en-US" sz="1000" dirty="0" smtClean="0"/>
              <a:t>개</a:t>
            </a:r>
            <a:r>
              <a:rPr lang="en-US" altLang="ko-KR" sz="1000" dirty="0" smtClean="0"/>
              <a:t>)</a:t>
            </a:r>
          </a:p>
          <a:p>
            <a:pPr marL="228600" indent="-228600">
              <a:buFont typeface="+mj-lt"/>
              <a:buAutoNum type="arabicParenR"/>
            </a:pPr>
            <a:r>
              <a:rPr lang="ko-KR" altLang="en-US" sz="1000" dirty="0" smtClean="0"/>
              <a:t>놀이기구 로고와 설명 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바탕노란색 글자 파란색인</a:t>
            </a:r>
            <a:r>
              <a:rPr lang="en-US" altLang="ko-KR" sz="1000" dirty="0" smtClean="0"/>
              <a:t> more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버튼 넣기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arenR"/>
            </a:pPr>
            <a:r>
              <a:rPr lang="ko-KR" altLang="en-US" sz="1000" dirty="0"/>
              <a:t>배경을 사진으로 깔기</a:t>
            </a:r>
            <a:endParaRPr lang="en-US" altLang="ko-KR" sz="1000" dirty="0"/>
          </a:p>
          <a:p>
            <a:pPr marL="228600" indent="-228600">
              <a:buFont typeface="+mj-lt"/>
              <a:buAutoNum type="arabicParenR"/>
            </a:pPr>
            <a:endParaRPr lang="en-US" altLang="ko-KR" sz="1000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98909" y="4653135"/>
            <a:ext cx="6691957" cy="21602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471551" y="1417681"/>
            <a:ext cx="3097791" cy="2227343"/>
            <a:chOff x="99752" y="915566"/>
            <a:chExt cx="6708373" cy="2021043"/>
          </a:xfrm>
        </p:grpSpPr>
        <p:sp>
          <p:nvSpPr>
            <p:cNvPr id="71" name="직사각형 70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`</a:t>
              </a:r>
              <a:endParaRPr lang="ko-KR" altLang="en-US" dirty="0"/>
            </a:p>
          </p:txBody>
        </p:sp>
        <p:cxnSp>
          <p:nvCxnSpPr>
            <p:cNvPr id="72" name="직선 연결선 71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모서리가 둥근 직사각형 77"/>
          <p:cNvSpPr/>
          <p:nvPr/>
        </p:nvSpPr>
        <p:spPr>
          <a:xfrm>
            <a:off x="1898576" y="2423340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" name="직사각형 3"/>
          <p:cNvSpPr/>
          <p:nvPr/>
        </p:nvSpPr>
        <p:spPr>
          <a:xfrm>
            <a:off x="478453" y="3717032"/>
            <a:ext cx="3089099" cy="756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944490" y="3717032"/>
            <a:ext cx="0" cy="7569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469302" y="3717032"/>
            <a:ext cx="0" cy="7569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023002" y="3717032"/>
            <a:ext cx="0" cy="7569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555776" y="3717032"/>
            <a:ext cx="0" cy="7569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49559" y="968012"/>
            <a:ext cx="62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itle</a:t>
            </a:r>
          </a:p>
          <a:p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79512" y="4797152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38" name="직사각형 37"/>
          <p:cNvSpPr/>
          <p:nvPr/>
        </p:nvSpPr>
        <p:spPr>
          <a:xfrm>
            <a:off x="494619" y="5069463"/>
            <a:ext cx="1413085" cy="1527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006787" y="5069463"/>
            <a:ext cx="1413085" cy="1527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518955" y="5069463"/>
            <a:ext cx="1413085" cy="1527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031123" y="5069463"/>
            <a:ext cx="1413085" cy="1527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94619" y="5949280"/>
            <a:ext cx="1413085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Button"/>
          <p:cNvSpPr>
            <a:spLocks/>
          </p:cNvSpPr>
          <p:nvPr/>
        </p:nvSpPr>
        <p:spPr bwMode="auto">
          <a:xfrm>
            <a:off x="933020" y="6355357"/>
            <a:ext cx="5362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006786" y="5949280"/>
            <a:ext cx="1413085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Button"/>
          <p:cNvSpPr>
            <a:spLocks/>
          </p:cNvSpPr>
          <p:nvPr/>
        </p:nvSpPr>
        <p:spPr bwMode="auto">
          <a:xfrm>
            <a:off x="2445187" y="6355357"/>
            <a:ext cx="5362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513384" y="5949280"/>
            <a:ext cx="1413085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Button"/>
          <p:cNvSpPr>
            <a:spLocks/>
          </p:cNvSpPr>
          <p:nvPr/>
        </p:nvSpPr>
        <p:spPr bwMode="auto">
          <a:xfrm>
            <a:off x="3951785" y="6355357"/>
            <a:ext cx="5362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031122" y="5949280"/>
            <a:ext cx="1413085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Button"/>
          <p:cNvSpPr>
            <a:spLocks/>
          </p:cNvSpPr>
          <p:nvPr/>
        </p:nvSpPr>
        <p:spPr bwMode="auto">
          <a:xfrm>
            <a:off x="5469523" y="6355357"/>
            <a:ext cx="5362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016641" y="3717032"/>
            <a:ext cx="0" cy="7569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865457" y="1478258"/>
            <a:ext cx="1714655" cy="9450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65457" y="2531352"/>
            <a:ext cx="623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Text</a:t>
            </a:r>
            <a:endParaRPr lang="ko-KR" altLang="en-US" dirty="0"/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5469719" y="3685192"/>
            <a:ext cx="5362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3100" y="1370246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4165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01607" y="908720"/>
            <a:ext cx="2342393" cy="5904656"/>
          </a:xfrm>
          <a:prstGeom prst="rect">
            <a:avLst/>
          </a:prstGeom>
          <a:noFill/>
          <a:ln w="12700">
            <a:solidFill>
              <a:srgbClr val="202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363434"/>
            <a:ext cx="9144000" cy="401269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3463" y="364594"/>
            <a:ext cx="259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3-4. Main - Case C</a:t>
            </a:r>
            <a:endParaRPr lang="ko-KR" altLang="en-US" sz="200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7896" y="836712"/>
            <a:ext cx="6708373" cy="59766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0" name="텍스트 개체 틀 31"/>
          <p:cNvSpPr txBox="1">
            <a:spLocks/>
          </p:cNvSpPr>
          <p:nvPr/>
        </p:nvSpPr>
        <p:spPr>
          <a:xfrm>
            <a:off x="6776425" y="1399148"/>
            <a:ext cx="2267744" cy="488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801607" y="908720"/>
            <a:ext cx="2342393" cy="272650"/>
          </a:xfrm>
          <a:prstGeom prst="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Description  (</a:t>
            </a:r>
            <a:r>
              <a:rPr lang="ko-KR" altLang="en-US" sz="900" dirty="0" smtClean="0"/>
              <a:t>화면설명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37" name="직사각형 36"/>
          <p:cNvSpPr/>
          <p:nvPr/>
        </p:nvSpPr>
        <p:spPr>
          <a:xfrm>
            <a:off x="98909" y="4653135"/>
            <a:ext cx="6691957" cy="21602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94619" y="5069463"/>
            <a:ext cx="1413085" cy="1527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006787" y="5069463"/>
            <a:ext cx="1413085" cy="1527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518955" y="5069463"/>
            <a:ext cx="1413085" cy="1527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031123" y="5069463"/>
            <a:ext cx="1413085" cy="1527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876256" y="1525296"/>
            <a:ext cx="2167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/>
              <a:t>More</a:t>
            </a:r>
            <a:r>
              <a:rPr lang="ko-KR" altLang="en-US" sz="1000" dirty="0" smtClean="0"/>
              <a:t>버튼 </a:t>
            </a:r>
            <a:r>
              <a:rPr lang="en-US" altLang="ko-KR" sz="1000" dirty="0" smtClean="0"/>
              <a:t>hover</a:t>
            </a:r>
            <a:r>
              <a:rPr lang="ko-KR" altLang="en-US" sz="1000" dirty="0" smtClean="0"/>
              <a:t>시 </a:t>
            </a:r>
            <a:r>
              <a:rPr lang="en-US" altLang="ko-KR" sz="1000" dirty="0" smtClean="0"/>
              <a:t>0.5</a:t>
            </a:r>
            <a:r>
              <a:rPr lang="ko-KR" altLang="en-US" sz="1000" dirty="0" smtClean="0"/>
              <a:t>초 </a:t>
            </a:r>
            <a:r>
              <a:rPr lang="en-US" altLang="ko-KR" sz="1000" dirty="0" smtClean="0"/>
              <a:t>transition </a:t>
            </a:r>
            <a:r>
              <a:rPr lang="ko-KR" altLang="en-US" sz="1000" dirty="0" smtClean="0"/>
              <a:t>주어서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바탕없고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글자색</a:t>
            </a:r>
            <a:r>
              <a:rPr lang="ko-KR" altLang="en-US" sz="1000" dirty="0" smtClean="0"/>
              <a:t> 노란색</a:t>
            </a:r>
            <a:r>
              <a:rPr lang="en-US" altLang="ko-KR" sz="1000" dirty="0" smtClean="0"/>
              <a:t>, border 2px solid </a:t>
            </a:r>
            <a:r>
              <a:rPr lang="ko-KR" altLang="en-US" sz="1000" dirty="0" smtClean="0"/>
              <a:t>노란색으로 바뀌게 하기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/>
              <a:t>VIP</a:t>
            </a:r>
            <a:r>
              <a:rPr lang="ko-KR" altLang="en-US" sz="1000" dirty="0"/>
              <a:t>만의 특별한 혜택 사진과 내용</a:t>
            </a:r>
            <a:r>
              <a:rPr lang="en-US" altLang="ko-KR" sz="1000" dirty="0"/>
              <a:t>, more </a:t>
            </a:r>
            <a:r>
              <a:rPr lang="ko-KR" altLang="en-US" sz="1000" dirty="0"/>
              <a:t>버튼 넣기 </a:t>
            </a:r>
            <a:r>
              <a:rPr lang="en-US" altLang="ko-KR" sz="1000" dirty="0"/>
              <a:t>&amp; more </a:t>
            </a:r>
            <a:r>
              <a:rPr lang="ko-KR" altLang="en-US" sz="1000" dirty="0"/>
              <a:t>버튼 </a:t>
            </a:r>
            <a:r>
              <a:rPr lang="en-US" altLang="ko-KR" sz="1000" dirty="0"/>
              <a:t>mouse over</a:t>
            </a:r>
            <a:r>
              <a:rPr lang="ko-KR" altLang="en-US" sz="1000" dirty="0"/>
              <a:t>시 버튼 배경색과 </a:t>
            </a:r>
            <a:r>
              <a:rPr lang="ko-KR" altLang="en-US" sz="1000" dirty="0" err="1"/>
              <a:t>글자색</a:t>
            </a:r>
            <a:r>
              <a:rPr lang="ko-KR" altLang="en-US" sz="1000" dirty="0"/>
              <a:t> 반대로 하기</a:t>
            </a:r>
            <a:endParaRPr lang="en-US" altLang="ko-KR" sz="1000" dirty="0"/>
          </a:p>
          <a:p>
            <a:pPr marL="228600" indent="-228600">
              <a:buFont typeface="+mj-lt"/>
              <a:buAutoNum type="arabicParenR"/>
            </a:pPr>
            <a:endParaRPr lang="en-US" altLang="ko-KR" sz="10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494619" y="5949280"/>
            <a:ext cx="1413085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Button"/>
          <p:cNvSpPr>
            <a:spLocks/>
          </p:cNvSpPr>
          <p:nvPr/>
        </p:nvSpPr>
        <p:spPr bwMode="auto">
          <a:xfrm>
            <a:off x="933020" y="6355357"/>
            <a:ext cx="5362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006786" y="5949280"/>
            <a:ext cx="1413085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Button"/>
          <p:cNvSpPr>
            <a:spLocks/>
          </p:cNvSpPr>
          <p:nvPr/>
        </p:nvSpPr>
        <p:spPr bwMode="auto">
          <a:xfrm>
            <a:off x="2445187" y="6355357"/>
            <a:ext cx="5362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513384" y="5949280"/>
            <a:ext cx="1413085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Button"/>
          <p:cNvSpPr>
            <a:spLocks/>
          </p:cNvSpPr>
          <p:nvPr/>
        </p:nvSpPr>
        <p:spPr bwMode="auto">
          <a:xfrm>
            <a:off x="3951785" y="6355357"/>
            <a:ext cx="5362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031122" y="5949280"/>
            <a:ext cx="1413085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5469523" y="6355357"/>
            <a:ext cx="5362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471551" y="1417681"/>
            <a:ext cx="3097791" cy="2227343"/>
            <a:chOff x="99752" y="915566"/>
            <a:chExt cx="6708373" cy="2021043"/>
          </a:xfrm>
        </p:grpSpPr>
        <p:sp>
          <p:nvSpPr>
            <p:cNvPr id="46" name="직사각형 45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`</a:t>
              </a:r>
              <a:endParaRPr lang="ko-KR" altLang="en-US" dirty="0"/>
            </a:p>
          </p:txBody>
        </p:sp>
        <p:cxnSp>
          <p:nvCxnSpPr>
            <p:cNvPr id="47" name="직선 연결선 46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478453" y="3717032"/>
            <a:ext cx="3089099" cy="756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944490" y="3717032"/>
            <a:ext cx="0" cy="7569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469302" y="3717032"/>
            <a:ext cx="0" cy="7569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023002" y="3717032"/>
            <a:ext cx="0" cy="7569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555776" y="3717032"/>
            <a:ext cx="0" cy="7569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49559" y="968012"/>
            <a:ext cx="62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itle</a:t>
            </a:r>
          </a:p>
          <a:p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3016641" y="3717032"/>
            <a:ext cx="0" cy="7569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865457" y="1478258"/>
            <a:ext cx="1714655" cy="9450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865457" y="2531352"/>
            <a:ext cx="623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Text</a:t>
            </a:r>
            <a:endParaRPr lang="ko-KR" altLang="en-US" dirty="0"/>
          </a:p>
        </p:txBody>
      </p:sp>
      <p:sp>
        <p:nvSpPr>
          <p:cNvPr id="62" name="Button"/>
          <p:cNvSpPr>
            <a:spLocks/>
          </p:cNvSpPr>
          <p:nvPr/>
        </p:nvSpPr>
        <p:spPr bwMode="auto">
          <a:xfrm>
            <a:off x="5469719" y="3685192"/>
            <a:ext cx="5362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23463" y="4961451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364088" y="3501008"/>
            <a:ext cx="216024" cy="216024"/>
          </a:xfrm>
          <a:prstGeom prst="roundRect">
            <a:avLst/>
          </a:prstGeom>
          <a:solidFill>
            <a:srgbClr val="20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2295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1255</Words>
  <Application>Microsoft Office PowerPoint</Application>
  <PresentationFormat>화면 슬라이드 쇼(4:3)</PresentationFormat>
  <Paragraphs>410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Gotham A</vt:lpstr>
      <vt:lpstr>HY얕은샘물M</vt:lpstr>
      <vt:lpstr>THE정고딕120</vt:lpstr>
      <vt:lpstr>나눔손글씨 붓</vt:lpstr>
      <vt:lpstr>나눔스퀘어</vt:lpstr>
      <vt:lpstr>맑은 고딕</vt:lpstr>
      <vt:lpstr>Arial</vt:lpstr>
      <vt:lpstr>BernhardFashion BT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iibi20300</dc:creator>
  <cp:lastModifiedBy>203</cp:lastModifiedBy>
  <cp:revision>141</cp:revision>
  <dcterms:created xsi:type="dcterms:W3CDTF">2019-09-18T05:16:04Z</dcterms:created>
  <dcterms:modified xsi:type="dcterms:W3CDTF">2019-10-17T06:26:37Z</dcterms:modified>
</cp:coreProperties>
</file>