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99" r:id="rId5"/>
    <p:sldId id="302" r:id="rId6"/>
    <p:sldId id="259" r:id="rId7"/>
    <p:sldId id="303" r:id="rId8"/>
    <p:sldId id="300" r:id="rId9"/>
    <p:sldId id="304" r:id="rId10"/>
    <p:sldId id="301" r:id="rId11"/>
    <p:sldId id="305" r:id="rId12"/>
    <p:sldId id="306" r:id="rId13"/>
    <p:sldId id="307" r:id="rId14"/>
    <p:sldId id="308" r:id="rId15"/>
    <p:sldId id="342" r:id="rId16"/>
    <p:sldId id="309" r:id="rId17"/>
    <p:sldId id="310" r:id="rId18"/>
    <p:sldId id="311" r:id="rId19"/>
    <p:sldId id="312" r:id="rId20"/>
    <p:sldId id="314" r:id="rId21"/>
    <p:sldId id="315" r:id="rId22"/>
    <p:sldId id="343" r:id="rId23"/>
    <p:sldId id="340" r:id="rId24"/>
    <p:sldId id="344" r:id="rId25"/>
    <p:sldId id="34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36" autoAdjust="0"/>
    <p:restoredTop sz="80126" autoAdjust="0"/>
  </p:normalViewPr>
  <p:slideViewPr>
    <p:cSldViewPr snapToGrid="0">
      <p:cViewPr varScale="1">
        <p:scale>
          <a:sx n="119" d="100"/>
          <a:sy n="119" d="100"/>
        </p:scale>
        <p:origin x="15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0E3AB-240B-406A-9EB9-A2EA204FB3D3}" type="datetimeFigureOut">
              <a:rPr lang="en-US" smtClean="0"/>
              <a:t>4/28/2021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810D42-6662-4C7C-A8E2-D000F5558161}" type="slidenum">
              <a:rPr lang="en-US" smtClean="0"/>
              <a:t>‹#›</a:t>
            </a:fld>
            <a:endParaRPr lang="en-US"/>
          </a:p>
        </p:txBody>
      </p:sp>
    </p:spTree>
    <p:extLst>
      <p:ext uri="{BB962C8B-B14F-4D97-AF65-F5344CB8AC3E}">
        <p14:creationId xmlns:p14="http://schemas.microsoft.com/office/powerpoint/2010/main" val="946650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Today, we will discuss the network visualization and understanding. </a:t>
            </a:r>
          </a:p>
          <a:p>
            <a:endParaRPr lang="en-US" sz="1200" dirty="0"/>
          </a:p>
          <a:p>
            <a:r>
              <a:rPr lang="en-US" sz="1200" dirty="0"/>
              <a:t>We will start by discussing how to visualize the convolutional layer filters and feature maps in practice.</a:t>
            </a:r>
          </a:p>
          <a:p>
            <a:r>
              <a:rPr lang="en-US" sz="1200" dirty="0"/>
              <a:t>We will then introduce several examples to understand what exactly are learned in our network such as generating saliency maps and fooling images.</a:t>
            </a:r>
          </a:p>
        </p:txBody>
      </p:sp>
      <p:sp>
        <p:nvSpPr>
          <p:cNvPr id="4" name="Slide Number Placeholder 3"/>
          <p:cNvSpPr>
            <a:spLocks noGrp="1"/>
          </p:cNvSpPr>
          <p:nvPr>
            <p:ph type="sldNum" sz="quarter" idx="5"/>
          </p:nvPr>
        </p:nvSpPr>
        <p:spPr/>
        <p:txBody>
          <a:bodyPr/>
          <a:lstStyle/>
          <a:p>
            <a:fld id="{8B810D42-6662-4C7C-A8E2-D000F5558161}" type="slidenum">
              <a:rPr lang="en-US" smtClean="0"/>
              <a:t>2</a:t>
            </a:fld>
            <a:endParaRPr lang="en-US"/>
          </a:p>
        </p:txBody>
      </p:sp>
    </p:spTree>
    <p:extLst>
      <p:ext uri="{BB962C8B-B14F-4D97-AF65-F5344CB8AC3E}">
        <p14:creationId xmlns:p14="http://schemas.microsoft.com/office/powerpoint/2010/main" val="4216005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Firstly, we will load some images from ImageNet validation set</a:t>
            </a:r>
          </a:p>
          <a:p>
            <a:endParaRPr lang="en-US" dirty="0"/>
          </a:p>
          <a:p>
            <a:r>
              <a:rPr lang="en-US" dirty="0"/>
              <a:t>In python code, the </a:t>
            </a:r>
            <a:r>
              <a:rPr lang="en-US" dirty="0" err="1"/>
              <a:t>X_raw</a:t>
            </a:r>
            <a:r>
              <a:rPr lang="en-US" dirty="0"/>
              <a:t> is the original images and y is the labels, </a:t>
            </a:r>
            <a:r>
              <a:rPr lang="en-US" dirty="0" err="1"/>
              <a:t>class_names</a:t>
            </a:r>
            <a:r>
              <a:rPr lang="en-US" dirty="0"/>
              <a:t> is the name of the class.</a:t>
            </a:r>
          </a:p>
          <a:p>
            <a:endParaRPr lang="en-US" dirty="0"/>
          </a:p>
          <a:p>
            <a:r>
              <a:rPr lang="en-US" dirty="0"/>
              <a:t>We will provide the </a:t>
            </a:r>
            <a:r>
              <a:rPr lang="en-US" dirty="0" err="1"/>
              <a:t>imageNet</a:t>
            </a:r>
            <a:r>
              <a:rPr lang="en-US" dirty="0"/>
              <a:t> validation set to you</a:t>
            </a:r>
          </a:p>
          <a:p>
            <a:endParaRPr lang="en-US" dirty="0"/>
          </a:p>
          <a:p>
            <a:r>
              <a:rPr lang="en-US" dirty="0"/>
              <a:t>Some example images are shown in the bottom.</a:t>
            </a:r>
          </a:p>
        </p:txBody>
      </p:sp>
      <p:sp>
        <p:nvSpPr>
          <p:cNvPr id="4" name="Slide Number Placeholder 3"/>
          <p:cNvSpPr>
            <a:spLocks noGrp="1"/>
          </p:cNvSpPr>
          <p:nvPr>
            <p:ph type="sldNum" sz="quarter" idx="5"/>
          </p:nvPr>
        </p:nvSpPr>
        <p:spPr/>
        <p:txBody>
          <a:bodyPr/>
          <a:lstStyle/>
          <a:p>
            <a:fld id="{8B810D42-6662-4C7C-A8E2-D000F5558161}" type="slidenum">
              <a:rPr lang="en-US" smtClean="0"/>
              <a:t>11</a:t>
            </a:fld>
            <a:endParaRPr lang="en-US"/>
          </a:p>
        </p:txBody>
      </p:sp>
    </p:spTree>
    <p:extLst>
      <p:ext uri="{BB962C8B-B14F-4D97-AF65-F5344CB8AC3E}">
        <p14:creationId xmlns:p14="http://schemas.microsoft.com/office/powerpoint/2010/main" val="2128057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have to define the necessary transforms  as we train the VGG-16 model.</a:t>
            </a:r>
          </a:p>
          <a:p>
            <a:endParaRPr lang="en-US" dirty="0"/>
          </a:p>
          <a:p>
            <a:r>
              <a:rPr lang="en-US" dirty="0"/>
              <a:t>The standard preprocess includes resizing and normalizing the images</a:t>
            </a:r>
          </a:p>
          <a:p>
            <a:endParaRPr lang="en-US" dirty="0"/>
          </a:p>
          <a:p>
            <a:r>
              <a:rPr lang="en-US" dirty="0"/>
              <a:t>Otherwise, the feature maps will be incorrect.</a:t>
            </a:r>
          </a:p>
        </p:txBody>
      </p:sp>
      <p:sp>
        <p:nvSpPr>
          <p:cNvPr id="4" name="Slide Number Placeholder 3"/>
          <p:cNvSpPr>
            <a:spLocks noGrp="1"/>
          </p:cNvSpPr>
          <p:nvPr>
            <p:ph type="sldNum" sz="quarter" idx="5"/>
          </p:nvPr>
        </p:nvSpPr>
        <p:spPr/>
        <p:txBody>
          <a:bodyPr/>
          <a:lstStyle/>
          <a:p>
            <a:fld id="{8B810D42-6662-4C7C-A8E2-D000F5558161}" type="slidenum">
              <a:rPr lang="en-US" smtClean="0"/>
              <a:t>12</a:t>
            </a:fld>
            <a:endParaRPr lang="en-US"/>
          </a:p>
        </p:txBody>
      </p:sp>
    </p:spTree>
    <p:extLst>
      <p:ext uri="{BB962C8B-B14F-4D97-AF65-F5344CB8AC3E}">
        <p14:creationId xmlns:p14="http://schemas.microsoft.com/office/powerpoint/2010/main" val="200878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will apply forward propagation to the images and save the feature maps of all convolutional layers to a list.</a:t>
            </a:r>
          </a:p>
          <a:p>
            <a:endParaRPr lang="en-US" dirty="0"/>
          </a:p>
          <a:p>
            <a:r>
              <a:rPr lang="en-US" dirty="0"/>
              <a:t>In the python code, the </a:t>
            </a:r>
            <a:r>
              <a:rPr lang="en-US" dirty="0" err="1"/>
              <a:t>imgs</a:t>
            </a:r>
            <a:r>
              <a:rPr lang="en-US" dirty="0"/>
              <a:t>[1] refers to the quail image. You can also play with the code and try on other images.</a:t>
            </a:r>
          </a:p>
        </p:txBody>
      </p:sp>
      <p:sp>
        <p:nvSpPr>
          <p:cNvPr id="4" name="Slide Number Placeholder 3"/>
          <p:cNvSpPr>
            <a:spLocks noGrp="1"/>
          </p:cNvSpPr>
          <p:nvPr>
            <p:ph type="sldNum" sz="quarter" idx="5"/>
          </p:nvPr>
        </p:nvSpPr>
        <p:spPr/>
        <p:txBody>
          <a:bodyPr/>
          <a:lstStyle/>
          <a:p>
            <a:fld id="{8B810D42-6662-4C7C-A8E2-D000F5558161}" type="slidenum">
              <a:rPr lang="en-US" smtClean="0"/>
              <a:t>13</a:t>
            </a:fld>
            <a:endParaRPr lang="en-US"/>
          </a:p>
        </p:txBody>
      </p:sp>
    </p:spTree>
    <p:extLst>
      <p:ext uri="{BB962C8B-B14F-4D97-AF65-F5344CB8AC3E}">
        <p14:creationId xmlns:p14="http://schemas.microsoft.com/office/powerpoint/2010/main" val="527199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can use a for loop to iterate the list and visualize the feature maps of every conv layers.</a:t>
            </a:r>
          </a:p>
          <a:p>
            <a:endParaRPr lang="en-US" dirty="0"/>
          </a:p>
          <a:p>
            <a:r>
              <a:rPr lang="en-US" dirty="0"/>
              <a:t>On the right, I show the results of first three conv layers of VGG-16. Due to the limit of space, I only plot 16 feature maps for each layer.</a:t>
            </a:r>
          </a:p>
          <a:p>
            <a:endParaRPr lang="en-US" dirty="0"/>
          </a:p>
          <a:p>
            <a:r>
              <a:rPr lang="en-US" dirty="0"/>
              <a:t>We can see some basic features such as the edges and corners are highlighted as we expect</a:t>
            </a:r>
          </a:p>
        </p:txBody>
      </p:sp>
      <p:sp>
        <p:nvSpPr>
          <p:cNvPr id="4" name="Slide Number Placeholder 3"/>
          <p:cNvSpPr>
            <a:spLocks noGrp="1"/>
          </p:cNvSpPr>
          <p:nvPr>
            <p:ph type="sldNum" sz="quarter" idx="5"/>
          </p:nvPr>
        </p:nvSpPr>
        <p:spPr/>
        <p:txBody>
          <a:bodyPr/>
          <a:lstStyle/>
          <a:p>
            <a:fld id="{8B810D42-6662-4C7C-A8E2-D000F5558161}" type="slidenum">
              <a:rPr lang="en-US" smtClean="0"/>
              <a:t>14</a:t>
            </a:fld>
            <a:endParaRPr lang="en-US"/>
          </a:p>
        </p:txBody>
      </p:sp>
    </p:spTree>
    <p:extLst>
      <p:ext uri="{BB962C8B-B14F-4D97-AF65-F5344CB8AC3E}">
        <p14:creationId xmlns:p14="http://schemas.microsoft.com/office/powerpoint/2010/main" val="3772258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introduce several methods to understand what exactly are learned in a CNN classification model</a:t>
            </a:r>
          </a:p>
        </p:txBody>
      </p:sp>
      <p:sp>
        <p:nvSpPr>
          <p:cNvPr id="4" name="Slide Number Placeholder 3"/>
          <p:cNvSpPr>
            <a:spLocks noGrp="1"/>
          </p:cNvSpPr>
          <p:nvPr>
            <p:ph type="sldNum" sz="quarter" idx="5"/>
          </p:nvPr>
        </p:nvSpPr>
        <p:spPr/>
        <p:txBody>
          <a:bodyPr/>
          <a:lstStyle/>
          <a:p>
            <a:fld id="{8B810D42-6662-4C7C-A8E2-D000F5558161}" type="slidenum">
              <a:rPr lang="en-US" smtClean="0"/>
              <a:t>15</a:t>
            </a:fld>
            <a:endParaRPr lang="en-US"/>
          </a:p>
        </p:txBody>
      </p:sp>
    </p:spTree>
    <p:extLst>
      <p:ext uri="{BB962C8B-B14F-4D97-AF65-F5344CB8AC3E}">
        <p14:creationId xmlns:p14="http://schemas.microsoft.com/office/powerpoint/2010/main" val="4037095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approach is called Saliency maps</a:t>
            </a:r>
          </a:p>
        </p:txBody>
      </p:sp>
      <p:sp>
        <p:nvSpPr>
          <p:cNvPr id="4" name="Slide Number Placeholder 3"/>
          <p:cNvSpPr>
            <a:spLocks noGrp="1"/>
          </p:cNvSpPr>
          <p:nvPr>
            <p:ph type="sldNum" sz="quarter" idx="5"/>
          </p:nvPr>
        </p:nvSpPr>
        <p:spPr/>
        <p:txBody>
          <a:bodyPr/>
          <a:lstStyle/>
          <a:p>
            <a:fld id="{8B810D42-6662-4C7C-A8E2-D000F5558161}" type="slidenum">
              <a:rPr lang="en-US" smtClean="0"/>
              <a:t>16</a:t>
            </a:fld>
            <a:endParaRPr lang="en-US"/>
          </a:p>
        </p:txBody>
      </p:sp>
    </p:spTree>
    <p:extLst>
      <p:ext uri="{BB962C8B-B14F-4D97-AF65-F5344CB8AC3E}">
        <p14:creationId xmlns:p14="http://schemas.microsoft.com/office/powerpoint/2010/main" val="2139117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saliency map tells us the degree to which each pixel in the image affects the classification score for that image.</a:t>
            </a:r>
          </a:p>
          <a:p>
            <a:endParaRPr lang="en-US" dirty="0"/>
          </a:p>
          <a:p>
            <a:r>
              <a:rPr lang="en-US" dirty="0"/>
              <a:t>To compute it, we compute the gradient of the unnormalized score corresponding to the correct class with respect to the pixels of the images</a:t>
            </a:r>
          </a:p>
          <a:p>
            <a:endParaRPr lang="en-US" dirty="0"/>
          </a:p>
          <a:p>
            <a:r>
              <a:rPr lang="en-US" dirty="0"/>
              <a:t>For each pixel in the image, this gradient tells us the amount by which the classification score will change if the pixel changes by a small amount.</a:t>
            </a:r>
          </a:p>
          <a:p>
            <a:endParaRPr lang="en-US" dirty="0"/>
          </a:p>
          <a:p>
            <a:r>
              <a:rPr lang="en-US" dirty="0"/>
              <a:t>In the bottom, we show the saliency maps of the example figures. These highlighted red regions are the parts that really affect the classification score</a:t>
            </a:r>
          </a:p>
        </p:txBody>
      </p:sp>
      <p:sp>
        <p:nvSpPr>
          <p:cNvPr id="4" name="Slide Number Placeholder 3"/>
          <p:cNvSpPr>
            <a:spLocks noGrp="1"/>
          </p:cNvSpPr>
          <p:nvPr>
            <p:ph type="sldNum" sz="quarter" idx="5"/>
          </p:nvPr>
        </p:nvSpPr>
        <p:spPr/>
        <p:txBody>
          <a:bodyPr/>
          <a:lstStyle/>
          <a:p>
            <a:fld id="{8B810D42-6662-4C7C-A8E2-D000F5558161}" type="slidenum">
              <a:rPr lang="en-US" smtClean="0"/>
              <a:t>17</a:t>
            </a:fld>
            <a:endParaRPr lang="en-US"/>
          </a:p>
        </p:txBody>
      </p:sp>
    </p:spTree>
    <p:extLst>
      <p:ext uri="{BB962C8B-B14F-4D97-AF65-F5344CB8AC3E}">
        <p14:creationId xmlns:p14="http://schemas.microsoft.com/office/powerpoint/2010/main" val="2243074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pytorch</a:t>
            </a:r>
            <a:r>
              <a:rPr lang="en-US" dirty="0"/>
              <a:t>, we will do the forward propagation to obtain the scores</a:t>
            </a:r>
          </a:p>
          <a:p>
            <a:endParaRPr lang="en-US" dirty="0"/>
          </a:p>
          <a:p>
            <a:r>
              <a:rPr lang="en-US" dirty="0"/>
              <a:t>Then, to compute the saliency map, we will take the absolute value of the gradient and then take the maximum value over the 3 input channels</a:t>
            </a:r>
          </a:p>
        </p:txBody>
      </p:sp>
      <p:sp>
        <p:nvSpPr>
          <p:cNvPr id="4" name="Slide Number Placeholder 3"/>
          <p:cNvSpPr>
            <a:spLocks noGrp="1"/>
          </p:cNvSpPr>
          <p:nvPr>
            <p:ph type="sldNum" sz="quarter" idx="5"/>
          </p:nvPr>
        </p:nvSpPr>
        <p:spPr/>
        <p:txBody>
          <a:bodyPr/>
          <a:lstStyle/>
          <a:p>
            <a:fld id="{8B810D42-6662-4C7C-A8E2-D000F5558161}" type="slidenum">
              <a:rPr lang="en-US" smtClean="0"/>
              <a:t>18</a:t>
            </a:fld>
            <a:endParaRPr lang="en-US"/>
          </a:p>
        </p:txBody>
      </p:sp>
    </p:spTree>
    <p:extLst>
      <p:ext uri="{BB962C8B-B14F-4D97-AF65-F5344CB8AC3E}">
        <p14:creationId xmlns:p14="http://schemas.microsoft.com/office/powerpoint/2010/main" val="1815664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saliency maps, we can also use the pre-trained network to generate some fooling images </a:t>
            </a:r>
          </a:p>
        </p:txBody>
      </p:sp>
      <p:sp>
        <p:nvSpPr>
          <p:cNvPr id="4" name="Slide Number Placeholder 3"/>
          <p:cNvSpPr>
            <a:spLocks noGrp="1"/>
          </p:cNvSpPr>
          <p:nvPr>
            <p:ph type="sldNum" sz="quarter" idx="5"/>
          </p:nvPr>
        </p:nvSpPr>
        <p:spPr/>
        <p:txBody>
          <a:bodyPr/>
          <a:lstStyle/>
          <a:p>
            <a:fld id="{8B810D42-6662-4C7C-A8E2-D000F5558161}" type="slidenum">
              <a:rPr lang="en-US" smtClean="0"/>
              <a:t>19</a:t>
            </a:fld>
            <a:endParaRPr lang="en-US"/>
          </a:p>
        </p:txBody>
      </p:sp>
    </p:spTree>
    <p:extLst>
      <p:ext uri="{BB962C8B-B14F-4D97-AF65-F5344CB8AC3E}">
        <p14:creationId xmlns:p14="http://schemas.microsoft.com/office/powerpoint/2010/main" val="167679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an image and a target class, we can perform gradient ascent over the image to maximize the target class, stopping when the network classifies the image as the target class</a:t>
            </a:r>
          </a:p>
          <a:p>
            <a:endParaRPr lang="en-US" dirty="0"/>
          </a:p>
          <a:p>
            <a:r>
              <a:rPr lang="en-US" dirty="0"/>
              <a:t>After generating a fooling image, we can visualize the original, fooling image, as well as the difference between them.</a:t>
            </a:r>
          </a:p>
          <a:p>
            <a:endParaRPr lang="en-US" dirty="0"/>
          </a:p>
          <a:p>
            <a:r>
              <a:rPr lang="en-US" dirty="0"/>
              <a:t>You should ideally see at first glance no major difference between the original and the fooling image, but when looking at the 10 times magnified difference between the original and the fooling image, you should see a bit of random noise.</a:t>
            </a:r>
          </a:p>
          <a:p>
            <a:endParaRPr lang="en-US" dirty="0"/>
          </a:p>
          <a:p>
            <a:r>
              <a:rPr lang="en-US" dirty="0"/>
              <a:t>In the bottom, we show that image of border terrier will be classified as stingray if we apply certain amount of noise to it</a:t>
            </a:r>
          </a:p>
        </p:txBody>
      </p:sp>
      <p:sp>
        <p:nvSpPr>
          <p:cNvPr id="4" name="Slide Number Placeholder 3"/>
          <p:cNvSpPr>
            <a:spLocks noGrp="1"/>
          </p:cNvSpPr>
          <p:nvPr>
            <p:ph type="sldNum" sz="quarter" idx="5"/>
          </p:nvPr>
        </p:nvSpPr>
        <p:spPr/>
        <p:txBody>
          <a:bodyPr/>
          <a:lstStyle/>
          <a:p>
            <a:fld id="{8B810D42-6662-4C7C-A8E2-D000F5558161}" type="slidenum">
              <a:rPr lang="en-US" smtClean="0"/>
              <a:t>20</a:t>
            </a:fld>
            <a:endParaRPr lang="en-US"/>
          </a:p>
        </p:txBody>
      </p:sp>
    </p:spTree>
    <p:extLst>
      <p:ext uri="{BB962C8B-B14F-4D97-AF65-F5344CB8AC3E}">
        <p14:creationId xmlns:p14="http://schemas.microsoft.com/office/powerpoint/2010/main" val="1272039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start with discussing CNN visualization</a:t>
            </a:r>
          </a:p>
        </p:txBody>
      </p:sp>
      <p:sp>
        <p:nvSpPr>
          <p:cNvPr id="4" name="Slide Number Placeholder 3"/>
          <p:cNvSpPr>
            <a:spLocks noGrp="1"/>
          </p:cNvSpPr>
          <p:nvPr>
            <p:ph type="sldNum" sz="quarter" idx="5"/>
          </p:nvPr>
        </p:nvSpPr>
        <p:spPr/>
        <p:txBody>
          <a:bodyPr/>
          <a:lstStyle/>
          <a:p>
            <a:fld id="{8B810D42-6662-4C7C-A8E2-D000F5558161}" type="slidenum">
              <a:rPr lang="en-US" smtClean="0"/>
              <a:t>3</a:t>
            </a:fld>
            <a:endParaRPr lang="en-US"/>
          </a:p>
        </p:txBody>
      </p:sp>
    </p:spTree>
    <p:extLst>
      <p:ext uri="{BB962C8B-B14F-4D97-AF65-F5344CB8AC3E}">
        <p14:creationId xmlns:p14="http://schemas.microsoft.com/office/powerpoint/2010/main" val="2568544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pytorch</a:t>
            </a:r>
            <a:r>
              <a:rPr lang="en-US" dirty="0"/>
              <a:t>, we will first forward propagate the image and perform gradient ascent on the score of the target class</a:t>
            </a:r>
          </a:p>
          <a:p>
            <a:endParaRPr lang="en-US" dirty="0"/>
          </a:p>
          <a:p>
            <a:r>
              <a:rPr lang="en-US" dirty="0"/>
              <a:t>We will use a while loop and stop when the model is fooled</a:t>
            </a:r>
          </a:p>
          <a:p>
            <a:endParaRPr lang="en-US" dirty="0"/>
          </a:p>
          <a:p>
            <a:r>
              <a:rPr lang="en-US" dirty="0"/>
              <a:t>When computing an update step, we first normalize the gradient</a:t>
            </a:r>
          </a:p>
          <a:p>
            <a:endParaRPr lang="en-US" dirty="0"/>
          </a:p>
          <a:p>
            <a:r>
              <a:rPr lang="en-US" dirty="0"/>
              <a:t>For most examples, you should be able to generate a fooling image in fewer than 100 iterations of gradient ascent.</a:t>
            </a:r>
          </a:p>
        </p:txBody>
      </p:sp>
      <p:sp>
        <p:nvSpPr>
          <p:cNvPr id="4" name="Slide Number Placeholder 3"/>
          <p:cNvSpPr>
            <a:spLocks noGrp="1"/>
          </p:cNvSpPr>
          <p:nvPr>
            <p:ph type="sldNum" sz="quarter" idx="5"/>
          </p:nvPr>
        </p:nvSpPr>
        <p:spPr/>
        <p:txBody>
          <a:bodyPr/>
          <a:lstStyle/>
          <a:p>
            <a:fld id="{8B810D42-6662-4C7C-A8E2-D000F5558161}" type="slidenum">
              <a:rPr lang="en-US" smtClean="0"/>
              <a:t>21</a:t>
            </a:fld>
            <a:endParaRPr lang="en-US"/>
          </a:p>
        </p:txBody>
      </p:sp>
    </p:spTree>
    <p:extLst>
      <p:ext uri="{BB962C8B-B14F-4D97-AF65-F5344CB8AC3E}">
        <p14:creationId xmlns:p14="http://schemas.microsoft.com/office/powerpoint/2010/main" val="1367280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can also use a pre-trained network to generate a class visualization from random noise.</a:t>
            </a:r>
          </a:p>
        </p:txBody>
      </p:sp>
      <p:sp>
        <p:nvSpPr>
          <p:cNvPr id="4" name="Slide Number Placeholder 3"/>
          <p:cNvSpPr>
            <a:spLocks noGrp="1"/>
          </p:cNvSpPr>
          <p:nvPr>
            <p:ph type="sldNum" sz="quarter" idx="5"/>
          </p:nvPr>
        </p:nvSpPr>
        <p:spPr/>
        <p:txBody>
          <a:bodyPr/>
          <a:lstStyle/>
          <a:p>
            <a:fld id="{8B810D42-6662-4C7C-A8E2-D000F5558161}" type="slidenum">
              <a:rPr lang="en-US" smtClean="0"/>
              <a:t>22</a:t>
            </a:fld>
            <a:endParaRPr lang="en-US"/>
          </a:p>
        </p:txBody>
      </p:sp>
    </p:spTree>
    <p:extLst>
      <p:ext uri="{BB962C8B-B14F-4D97-AF65-F5344CB8AC3E}">
        <p14:creationId xmlns:p14="http://schemas.microsoft.com/office/powerpoint/2010/main" val="3699544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starting with a </a:t>
            </a:r>
            <a:r>
              <a:rPr lang="en-US" b="1" dirty="0"/>
              <a:t>random noise image </a:t>
            </a:r>
            <a:r>
              <a:rPr lang="en-US" dirty="0"/>
              <a:t>and performing </a:t>
            </a:r>
            <a:r>
              <a:rPr lang="en-US" b="1" dirty="0"/>
              <a:t>gradient ascent </a:t>
            </a:r>
            <a:r>
              <a:rPr lang="en-US" dirty="0"/>
              <a:t>on a </a:t>
            </a:r>
            <a:r>
              <a:rPr lang="en-US" b="1" dirty="0"/>
              <a:t>target class</a:t>
            </a:r>
            <a:r>
              <a:rPr lang="en-US" dirty="0"/>
              <a:t>, we can generate an image that the network will recognize as the target class.</a:t>
            </a:r>
          </a:p>
          <a:p>
            <a:endParaRPr lang="en-US" dirty="0"/>
          </a:p>
          <a:p>
            <a:r>
              <a:rPr lang="en-US" dirty="0"/>
              <a:t>By solving the problem as described here</a:t>
            </a:r>
          </a:p>
          <a:p>
            <a:endParaRPr lang="en-US" dirty="0"/>
          </a:p>
          <a:p>
            <a:r>
              <a:rPr lang="en-US" dirty="0"/>
              <a:t>Of the form shown below</a:t>
            </a:r>
          </a:p>
        </p:txBody>
      </p:sp>
      <p:sp>
        <p:nvSpPr>
          <p:cNvPr id="4" name="Slide Number Placeholder 3"/>
          <p:cNvSpPr>
            <a:spLocks noGrp="1"/>
          </p:cNvSpPr>
          <p:nvPr>
            <p:ph type="sldNum" sz="quarter" idx="5"/>
          </p:nvPr>
        </p:nvSpPr>
        <p:spPr/>
        <p:txBody>
          <a:bodyPr/>
          <a:lstStyle/>
          <a:p>
            <a:fld id="{8B810D42-6662-4C7C-A8E2-D000F5558161}" type="slidenum">
              <a:rPr lang="en-US" smtClean="0"/>
              <a:t>23</a:t>
            </a:fld>
            <a:endParaRPr lang="en-US"/>
          </a:p>
        </p:txBody>
      </p:sp>
    </p:spTree>
    <p:extLst>
      <p:ext uri="{BB962C8B-B14F-4D97-AF65-F5344CB8AC3E}">
        <p14:creationId xmlns:p14="http://schemas.microsoft.com/office/powerpoint/2010/main" val="1334967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pytorch</a:t>
            </a:r>
            <a:r>
              <a:rPr lang="en-US" dirty="0"/>
              <a:t>, the two main steps are</a:t>
            </a:r>
          </a:p>
          <a:p>
            <a:endParaRPr lang="en-US" dirty="0"/>
          </a:p>
          <a:p>
            <a:r>
              <a:rPr lang="en-US" dirty="0"/>
              <a:t>First we will randomly </a:t>
            </a:r>
            <a:r>
              <a:rPr lang="en-US" dirty="0" err="1"/>
              <a:t>initiliaze</a:t>
            </a:r>
            <a:r>
              <a:rPr lang="en-US" dirty="0"/>
              <a:t> an image</a:t>
            </a:r>
          </a:p>
          <a:p>
            <a:endParaRPr lang="en-US" dirty="0"/>
          </a:p>
          <a:p>
            <a:r>
              <a:rPr lang="en-US" dirty="0"/>
              <a:t>Then within a for loop, we will solve the optimization problem using gradient ascent as we described before</a:t>
            </a:r>
          </a:p>
          <a:p>
            <a:endParaRPr lang="en-US" dirty="0"/>
          </a:p>
          <a:p>
            <a:r>
              <a:rPr lang="en-US" dirty="0"/>
              <a:t>The full code is provided to you, and we strongly recommend you fully understanding every step</a:t>
            </a:r>
          </a:p>
        </p:txBody>
      </p:sp>
      <p:sp>
        <p:nvSpPr>
          <p:cNvPr id="4" name="Slide Number Placeholder 3"/>
          <p:cNvSpPr>
            <a:spLocks noGrp="1"/>
          </p:cNvSpPr>
          <p:nvPr>
            <p:ph type="sldNum" sz="quarter" idx="5"/>
          </p:nvPr>
        </p:nvSpPr>
        <p:spPr/>
        <p:txBody>
          <a:bodyPr/>
          <a:lstStyle/>
          <a:p>
            <a:fld id="{8B810D42-6662-4C7C-A8E2-D000F5558161}" type="slidenum">
              <a:rPr lang="en-US" smtClean="0"/>
              <a:t>24</a:t>
            </a:fld>
            <a:endParaRPr lang="en-US"/>
          </a:p>
        </p:txBody>
      </p:sp>
    </p:spTree>
    <p:extLst>
      <p:ext uri="{BB962C8B-B14F-4D97-AF65-F5344CB8AC3E}">
        <p14:creationId xmlns:p14="http://schemas.microsoft.com/office/powerpoint/2010/main" val="3117781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The figures on the right show the class visualization progress on the </a:t>
            </a:r>
            <a:r>
              <a:rPr lang="en-US" b="1" dirty="0"/>
              <a:t>tarantula</a:t>
            </a:r>
            <a:r>
              <a:rPr lang="en-US" dirty="0"/>
              <a:t> class. Try out your class visualization on other classes!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should also feel free to play with various hyperparameters to try and improve the quality of the generated image.</a:t>
            </a:r>
          </a:p>
          <a:p>
            <a:endParaRPr lang="en-US" dirty="0"/>
          </a:p>
          <a:p>
            <a:r>
              <a:rPr lang="en-US" dirty="0"/>
              <a:t>That’s it for today’s </a:t>
            </a:r>
            <a:r>
              <a:rPr lang="en-US"/>
              <a:t>practical lecture, thank you!</a:t>
            </a:r>
            <a:endParaRPr lang="en-US" dirty="0"/>
          </a:p>
        </p:txBody>
      </p:sp>
      <p:sp>
        <p:nvSpPr>
          <p:cNvPr id="4" name="Slide Number Placeholder 3"/>
          <p:cNvSpPr>
            <a:spLocks noGrp="1"/>
          </p:cNvSpPr>
          <p:nvPr>
            <p:ph type="sldNum" sz="quarter" idx="5"/>
          </p:nvPr>
        </p:nvSpPr>
        <p:spPr/>
        <p:txBody>
          <a:bodyPr/>
          <a:lstStyle/>
          <a:p>
            <a:fld id="{8B810D42-6662-4C7C-A8E2-D000F5558161}" type="slidenum">
              <a:rPr lang="en-US" smtClean="0"/>
              <a:t>25</a:t>
            </a:fld>
            <a:endParaRPr lang="en-US"/>
          </a:p>
        </p:txBody>
      </p:sp>
    </p:spTree>
    <p:extLst>
      <p:ext uri="{BB962C8B-B14F-4D97-AF65-F5344CB8AC3E}">
        <p14:creationId xmlns:p14="http://schemas.microsoft.com/office/powerpoint/2010/main" val="542366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tutorial, we will use VGG-16 as the base model.</a:t>
            </a:r>
          </a:p>
          <a:p>
            <a:endParaRPr lang="en-US" dirty="0"/>
          </a:p>
          <a:p>
            <a:r>
              <a:rPr lang="en-US" dirty="0"/>
              <a:t>We will first show how to load the pre-trained VGG-16 model using </a:t>
            </a:r>
            <a:r>
              <a:rPr lang="en-US" dirty="0" err="1"/>
              <a:t>Pytorch</a:t>
            </a:r>
            <a:endParaRPr lang="en-US" dirty="0"/>
          </a:p>
        </p:txBody>
      </p:sp>
      <p:sp>
        <p:nvSpPr>
          <p:cNvPr id="4" name="Slide Number Placeholder 3"/>
          <p:cNvSpPr>
            <a:spLocks noGrp="1"/>
          </p:cNvSpPr>
          <p:nvPr>
            <p:ph type="sldNum" sz="quarter" idx="5"/>
          </p:nvPr>
        </p:nvSpPr>
        <p:spPr/>
        <p:txBody>
          <a:bodyPr/>
          <a:lstStyle/>
          <a:p>
            <a:fld id="{8B810D42-6662-4C7C-A8E2-D000F5558161}" type="slidenum">
              <a:rPr lang="en-US" smtClean="0"/>
              <a:t>4</a:t>
            </a:fld>
            <a:endParaRPr lang="en-US"/>
          </a:p>
        </p:txBody>
      </p:sp>
    </p:spTree>
    <p:extLst>
      <p:ext uri="{BB962C8B-B14F-4D97-AF65-F5344CB8AC3E}">
        <p14:creationId xmlns:p14="http://schemas.microsoft.com/office/powerpoint/2010/main" val="1715100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easiest way to obtain the pre-trained VGG-16 model is to use </a:t>
            </a:r>
            <a:r>
              <a:rPr lang="en-US" dirty="0" err="1"/>
              <a:t>torchvision.models</a:t>
            </a:r>
            <a:r>
              <a:rPr lang="en-US" dirty="0"/>
              <a:t> module</a:t>
            </a:r>
          </a:p>
          <a:p>
            <a:endParaRPr lang="en-US" dirty="0"/>
          </a:p>
          <a:p>
            <a:r>
              <a:rPr lang="en-US" dirty="0"/>
              <a:t>The </a:t>
            </a:r>
            <a:r>
              <a:rPr lang="en-US" dirty="0" err="1"/>
              <a:t>torchvision.models</a:t>
            </a:r>
            <a:r>
              <a:rPr lang="en-US" dirty="0"/>
              <a:t> module contains a set of definitions of models for addressing different tasks.</a:t>
            </a:r>
          </a:p>
          <a:p>
            <a:endParaRPr lang="en-US" dirty="0"/>
          </a:p>
          <a:p>
            <a:r>
              <a:rPr lang="en-US" dirty="0"/>
              <a:t>It includes both random and pretrained networks such as </a:t>
            </a:r>
            <a:r>
              <a:rPr lang="en-US" dirty="0" err="1"/>
              <a:t>AlextNet</a:t>
            </a:r>
            <a:r>
              <a:rPr lang="en-US" dirty="0"/>
              <a:t>, VGG, </a:t>
            </a:r>
            <a:r>
              <a:rPr lang="en-US" dirty="0" err="1"/>
              <a:t>ResNet</a:t>
            </a:r>
            <a:r>
              <a:rPr lang="en-US" dirty="0"/>
              <a:t>, </a:t>
            </a:r>
            <a:r>
              <a:rPr lang="en-US" dirty="0" err="1"/>
              <a:t>GoogleNet</a:t>
            </a:r>
            <a:r>
              <a:rPr lang="en-US" dirty="0"/>
              <a:t> and other popular models.</a:t>
            </a:r>
          </a:p>
          <a:p>
            <a:endParaRPr lang="en-US" dirty="0"/>
          </a:p>
          <a:p>
            <a:r>
              <a:rPr lang="en-US" dirty="0"/>
              <a:t>We can simply use one line code to load the pretrained VGG-16 model by setting the pretrained argument be true.</a:t>
            </a:r>
          </a:p>
          <a:p>
            <a:endParaRPr lang="en-US" dirty="0"/>
          </a:p>
          <a:p>
            <a:r>
              <a:rPr lang="en-US" dirty="0"/>
              <a:t>Since we only want to visualize the properties in this pre-trained model and don’t need to find gradients with respect to the parameters of the network, we will set the </a:t>
            </a:r>
            <a:r>
              <a:rPr lang="en-US" dirty="0" err="1"/>
              <a:t>requires_grad</a:t>
            </a:r>
            <a:r>
              <a:rPr lang="en-US" dirty="0"/>
              <a:t> property be false.</a:t>
            </a:r>
          </a:p>
        </p:txBody>
      </p:sp>
      <p:sp>
        <p:nvSpPr>
          <p:cNvPr id="4" name="Slide Number Placeholder 3"/>
          <p:cNvSpPr>
            <a:spLocks noGrp="1"/>
          </p:cNvSpPr>
          <p:nvPr>
            <p:ph type="sldNum" sz="quarter" idx="5"/>
          </p:nvPr>
        </p:nvSpPr>
        <p:spPr/>
        <p:txBody>
          <a:bodyPr/>
          <a:lstStyle/>
          <a:p>
            <a:fld id="{8B810D42-6662-4C7C-A8E2-D000F5558161}" type="slidenum">
              <a:rPr lang="en-US" smtClean="0"/>
              <a:t>5</a:t>
            </a:fld>
            <a:endParaRPr lang="en-US"/>
          </a:p>
        </p:txBody>
      </p:sp>
    </p:spTree>
    <p:extLst>
      <p:ext uri="{BB962C8B-B14F-4D97-AF65-F5344CB8AC3E}">
        <p14:creationId xmlns:p14="http://schemas.microsoft.com/office/powerpoint/2010/main" val="1955071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access the convolutional layers and their weights</a:t>
            </a:r>
          </a:p>
        </p:txBody>
      </p:sp>
      <p:sp>
        <p:nvSpPr>
          <p:cNvPr id="4" name="Slide Number Placeholder 3"/>
          <p:cNvSpPr>
            <a:spLocks noGrp="1"/>
          </p:cNvSpPr>
          <p:nvPr>
            <p:ph type="sldNum" sz="quarter" idx="5"/>
          </p:nvPr>
        </p:nvSpPr>
        <p:spPr/>
        <p:txBody>
          <a:bodyPr/>
          <a:lstStyle/>
          <a:p>
            <a:fld id="{8B810D42-6662-4C7C-A8E2-D000F5558161}" type="slidenum">
              <a:rPr lang="en-US" smtClean="0"/>
              <a:t>6</a:t>
            </a:fld>
            <a:endParaRPr lang="en-US"/>
          </a:p>
        </p:txBody>
      </p:sp>
    </p:spTree>
    <p:extLst>
      <p:ext uri="{BB962C8B-B14F-4D97-AF65-F5344CB8AC3E}">
        <p14:creationId xmlns:p14="http://schemas.microsoft.com/office/powerpoint/2010/main" val="2380254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get all the model children as list using the </a:t>
            </a:r>
            <a:r>
              <a:rPr lang="en-US" dirty="0" err="1"/>
              <a:t>model.children</a:t>
            </a:r>
            <a:r>
              <a:rPr lang="en-US" dirty="0"/>
              <a:t>()</a:t>
            </a:r>
          </a:p>
          <a:p>
            <a:endParaRPr lang="en-US" dirty="0"/>
          </a:p>
          <a:p>
            <a:r>
              <a:rPr lang="en-US" dirty="0"/>
              <a:t>Next we will use a for loop to find the convolutional layers when it satisfies the condition that the type of the child is equal to nn.Conv2d.</a:t>
            </a:r>
          </a:p>
          <a:p>
            <a:endParaRPr lang="en-US" dirty="0"/>
          </a:p>
          <a:p>
            <a:r>
              <a:rPr lang="en-US" dirty="0"/>
              <a:t>Then we can access the weights using </a:t>
            </a:r>
            <a:r>
              <a:rPr lang="en-US" dirty="0" err="1"/>
              <a:t>child.weight</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we will save the convolutional layers and their weights in lists.</a:t>
            </a:r>
          </a:p>
          <a:p>
            <a:endParaRPr lang="en-US" dirty="0"/>
          </a:p>
        </p:txBody>
      </p:sp>
      <p:sp>
        <p:nvSpPr>
          <p:cNvPr id="4" name="Slide Number Placeholder 3"/>
          <p:cNvSpPr>
            <a:spLocks noGrp="1"/>
          </p:cNvSpPr>
          <p:nvPr>
            <p:ph type="sldNum" sz="quarter" idx="5"/>
          </p:nvPr>
        </p:nvSpPr>
        <p:spPr/>
        <p:txBody>
          <a:bodyPr/>
          <a:lstStyle/>
          <a:p>
            <a:fld id="{8B810D42-6662-4C7C-A8E2-D000F5558161}" type="slidenum">
              <a:rPr lang="en-US" smtClean="0"/>
              <a:t>7</a:t>
            </a:fld>
            <a:endParaRPr lang="en-US"/>
          </a:p>
        </p:txBody>
      </p:sp>
    </p:spTree>
    <p:extLst>
      <p:ext uri="{BB962C8B-B14F-4D97-AF65-F5344CB8AC3E}">
        <p14:creationId xmlns:p14="http://schemas.microsoft.com/office/powerpoint/2010/main" val="3257791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are ready to visualize the convolutional layer filters</a:t>
            </a:r>
          </a:p>
        </p:txBody>
      </p:sp>
      <p:sp>
        <p:nvSpPr>
          <p:cNvPr id="4" name="Slide Number Placeholder 3"/>
          <p:cNvSpPr>
            <a:spLocks noGrp="1"/>
          </p:cNvSpPr>
          <p:nvPr>
            <p:ph type="sldNum" sz="quarter" idx="5"/>
          </p:nvPr>
        </p:nvSpPr>
        <p:spPr/>
        <p:txBody>
          <a:bodyPr/>
          <a:lstStyle/>
          <a:p>
            <a:fld id="{8B810D42-6662-4C7C-A8E2-D000F5558161}" type="slidenum">
              <a:rPr lang="en-US" smtClean="0"/>
              <a:t>8</a:t>
            </a:fld>
            <a:endParaRPr lang="en-US"/>
          </a:p>
        </p:txBody>
      </p:sp>
    </p:spTree>
    <p:extLst>
      <p:ext uri="{BB962C8B-B14F-4D97-AF65-F5344CB8AC3E}">
        <p14:creationId xmlns:p14="http://schemas.microsoft.com/office/powerpoint/2010/main" val="3422540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visualize the conv layer filters, we can simply enumerate the list we have saved and plot out the filters</a:t>
            </a:r>
          </a:p>
          <a:p>
            <a:endParaRPr lang="en-US" dirty="0"/>
          </a:p>
          <a:p>
            <a:r>
              <a:rPr lang="en-US" dirty="0"/>
              <a:t>Remember the first conv layer of VGG-16 contains 64 3x3 filters and here we show them on the right figure.</a:t>
            </a:r>
          </a:p>
          <a:p>
            <a:endParaRPr lang="en-US" dirty="0"/>
          </a:p>
          <a:p>
            <a:r>
              <a:rPr lang="en-US" dirty="0"/>
              <a:t>You are welcome to play with the code and explore the filters in different models and layers</a:t>
            </a:r>
          </a:p>
          <a:p>
            <a:endParaRPr lang="en-US" dirty="0"/>
          </a:p>
        </p:txBody>
      </p:sp>
      <p:sp>
        <p:nvSpPr>
          <p:cNvPr id="4" name="Slide Number Placeholder 3"/>
          <p:cNvSpPr>
            <a:spLocks noGrp="1"/>
          </p:cNvSpPr>
          <p:nvPr>
            <p:ph type="sldNum" sz="quarter" idx="5"/>
          </p:nvPr>
        </p:nvSpPr>
        <p:spPr/>
        <p:txBody>
          <a:bodyPr/>
          <a:lstStyle/>
          <a:p>
            <a:fld id="{8B810D42-6662-4C7C-A8E2-D000F5558161}" type="slidenum">
              <a:rPr lang="en-US" smtClean="0"/>
              <a:t>9</a:t>
            </a:fld>
            <a:endParaRPr lang="en-US"/>
          </a:p>
        </p:txBody>
      </p:sp>
    </p:spTree>
    <p:extLst>
      <p:ext uri="{BB962C8B-B14F-4D97-AF65-F5344CB8AC3E}">
        <p14:creationId xmlns:p14="http://schemas.microsoft.com/office/powerpoint/2010/main" val="2870476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visualize the feature maps</a:t>
            </a:r>
          </a:p>
        </p:txBody>
      </p:sp>
      <p:sp>
        <p:nvSpPr>
          <p:cNvPr id="4" name="Slide Number Placeholder 3"/>
          <p:cNvSpPr>
            <a:spLocks noGrp="1"/>
          </p:cNvSpPr>
          <p:nvPr>
            <p:ph type="sldNum" sz="quarter" idx="5"/>
          </p:nvPr>
        </p:nvSpPr>
        <p:spPr/>
        <p:txBody>
          <a:bodyPr/>
          <a:lstStyle/>
          <a:p>
            <a:fld id="{8B810D42-6662-4C7C-A8E2-D000F5558161}" type="slidenum">
              <a:rPr lang="en-US" smtClean="0"/>
              <a:t>10</a:t>
            </a:fld>
            <a:endParaRPr lang="en-US"/>
          </a:p>
        </p:txBody>
      </p:sp>
    </p:spTree>
    <p:extLst>
      <p:ext uri="{BB962C8B-B14F-4D97-AF65-F5344CB8AC3E}">
        <p14:creationId xmlns:p14="http://schemas.microsoft.com/office/powerpoint/2010/main" val="695911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E78644-FBB9-46E3-AE94-35140964D920}"/>
              </a:ext>
            </a:extLst>
          </p:cNvPr>
          <p:cNvSpPr/>
          <p:nvPr/>
        </p:nvSpPr>
        <p:spPr>
          <a:xfrm>
            <a:off x="1365849" y="868362"/>
            <a:ext cx="9460302" cy="2918634"/>
          </a:xfrm>
          <a:prstGeom prst="rect">
            <a:avLst/>
          </a:prstGeom>
          <a:solidFill>
            <a:srgbClr val="EC4D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17F7600-92A3-437A-BDE8-A9ECA6A07DE9}"/>
              </a:ext>
            </a:extLst>
          </p:cNvPr>
          <p:cNvSpPr/>
          <p:nvPr/>
        </p:nvSpPr>
        <p:spPr>
          <a:xfrm>
            <a:off x="1524000" y="1122363"/>
            <a:ext cx="9144000" cy="2387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8AFF4-0418-492D-8CFA-9A1B9D7972DB}"/>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F77F53A-0306-43E7-BAC7-E7B74EC95479}"/>
              </a:ext>
            </a:extLst>
          </p:cNvPr>
          <p:cNvSpPr>
            <a:spLocks noGrp="1"/>
          </p:cNvSpPr>
          <p:nvPr>
            <p:ph type="subTitle" idx="1"/>
          </p:nvPr>
        </p:nvSpPr>
        <p:spPr>
          <a:xfrm>
            <a:off x="1524000" y="4040996"/>
            <a:ext cx="9144000" cy="121680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2323ABA8-4974-401F-B483-9657B0A36DEF}"/>
              </a:ext>
            </a:extLst>
          </p:cNvPr>
          <p:cNvSpPr>
            <a:spLocks noGrp="1"/>
          </p:cNvSpPr>
          <p:nvPr>
            <p:ph type="dt" sz="half" idx="10"/>
          </p:nvPr>
        </p:nvSpPr>
        <p:spPr/>
        <p:txBody>
          <a:bodyPr/>
          <a:lstStyle/>
          <a:p>
            <a:fld id="{6A2B1054-F877-461D-B47A-B0267900F65E}" type="datetimeFigureOut">
              <a:rPr lang="en-US" smtClean="0"/>
              <a:t>4/28/2021</a:t>
            </a:fld>
            <a:endParaRPr lang="en-US"/>
          </a:p>
        </p:txBody>
      </p:sp>
      <p:sp>
        <p:nvSpPr>
          <p:cNvPr id="5" name="Footer Placeholder 4">
            <a:extLst>
              <a:ext uri="{FF2B5EF4-FFF2-40B4-BE49-F238E27FC236}">
                <a16:creationId xmlns:a16="http://schemas.microsoft.com/office/drawing/2014/main" id="{DF185507-6A30-4BF6-A977-15B8669DB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AA845-18C8-4F00-A564-4B7F77F0D6E3}"/>
              </a:ext>
            </a:extLst>
          </p:cNvPr>
          <p:cNvSpPr>
            <a:spLocks noGrp="1"/>
          </p:cNvSpPr>
          <p:nvPr>
            <p:ph type="sldNum" sz="quarter" idx="12"/>
          </p:nvPr>
        </p:nvSpPr>
        <p:spPr/>
        <p:txBody>
          <a:bodyPr/>
          <a:lstStyle/>
          <a:p>
            <a:fld id="{25246D0E-0042-4678-BD23-1FDF19AA16FF}" type="slidenum">
              <a:rPr lang="en-US" smtClean="0"/>
              <a:t>‹#›</a:t>
            </a:fld>
            <a:endParaRPr lang="en-US"/>
          </a:p>
        </p:txBody>
      </p:sp>
    </p:spTree>
    <p:extLst>
      <p:ext uri="{BB962C8B-B14F-4D97-AF65-F5344CB8AC3E}">
        <p14:creationId xmlns:p14="http://schemas.microsoft.com/office/powerpoint/2010/main" val="1478822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A3A78-5AF2-434F-9198-B6BA7FA208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CA29E2-F62F-40DB-AC40-1840F6D13A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48BEB2-1CBC-4676-9964-18406F1223A5}"/>
              </a:ext>
            </a:extLst>
          </p:cNvPr>
          <p:cNvSpPr>
            <a:spLocks noGrp="1"/>
          </p:cNvSpPr>
          <p:nvPr>
            <p:ph type="dt" sz="half" idx="10"/>
          </p:nvPr>
        </p:nvSpPr>
        <p:spPr/>
        <p:txBody>
          <a:bodyPr/>
          <a:lstStyle/>
          <a:p>
            <a:fld id="{6A2B1054-F877-461D-B47A-B0267900F65E}" type="datetimeFigureOut">
              <a:rPr lang="en-US" smtClean="0"/>
              <a:t>4/28/2021</a:t>
            </a:fld>
            <a:endParaRPr lang="en-US"/>
          </a:p>
        </p:txBody>
      </p:sp>
      <p:sp>
        <p:nvSpPr>
          <p:cNvPr id="5" name="Footer Placeholder 4">
            <a:extLst>
              <a:ext uri="{FF2B5EF4-FFF2-40B4-BE49-F238E27FC236}">
                <a16:creationId xmlns:a16="http://schemas.microsoft.com/office/drawing/2014/main" id="{7D0AD9A8-1C26-4EA1-B269-9351E8F70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FD166-A4E0-4393-8C60-1F04CB627B1D}"/>
              </a:ext>
            </a:extLst>
          </p:cNvPr>
          <p:cNvSpPr>
            <a:spLocks noGrp="1"/>
          </p:cNvSpPr>
          <p:nvPr>
            <p:ph type="sldNum" sz="quarter" idx="12"/>
          </p:nvPr>
        </p:nvSpPr>
        <p:spPr/>
        <p:txBody>
          <a:bodyPr/>
          <a:lstStyle/>
          <a:p>
            <a:fld id="{25246D0E-0042-4678-BD23-1FDF19AA16FF}" type="slidenum">
              <a:rPr lang="en-US" smtClean="0"/>
              <a:t>‹#›</a:t>
            </a:fld>
            <a:endParaRPr lang="en-US"/>
          </a:p>
        </p:txBody>
      </p:sp>
    </p:spTree>
    <p:extLst>
      <p:ext uri="{BB962C8B-B14F-4D97-AF65-F5344CB8AC3E}">
        <p14:creationId xmlns:p14="http://schemas.microsoft.com/office/powerpoint/2010/main" val="1838761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9F9B2F-4E77-4FA9-9A1B-07036B2FCD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359CB3-C19D-40F4-97F4-2EC07BC46B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69A86-AA45-4FAE-89B4-01F4436B18C7}"/>
              </a:ext>
            </a:extLst>
          </p:cNvPr>
          <p:cNvSpPr>
            <a:spLocks noGrp="1"/>
          </p:cNvSpPr>
          <p:nvPr>
            <p:ph type="dt" sz="half" idx="10"/>
          </p:nvPr>
        </p:nvSpPr>
        <p:spPr/>
        <p:txBody>
          <a:bodyPr/>
          <a:lstStyle/>
          <a:p>
            <a:fld id="{6A2B1054-F877-461D-B47A-B0267900F65E}" type="datetimeFigureOut">
              <a:rPr lang="en-US" smtClean="0"/>
              <a:t>4/28/2021</a:t>
            </a:fld>
            <a:endParaRPr lang="en-US"/>
          </a:p>
        </p:txBody>
      </p:sp>
      <p:sp>
        <p:nvSpPr>
          <p:cNvPr id="5" name="Footer Placeholder 4">
            <a:extLst>
              <a:ext uri="{FF2B5EF4-FFF2-40B4-BE49-F238E27FC236}">
                <a16:creationId xmlns:a16="http://schemas.microsoft.com/office/drawing/2014/main" id="{F556E141-147B-4A38-9653-891FF37A1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03943C-5049-499B-9AF9-24DF72FD5A70}"/>
              </a:ext>
            </a:extLst>
          </p:cNvPr>
          <p:cNvSpPr>
            <a:spLocks noGrp="1"/>
          </p:cNvSpPr>
          <p:nvPr>
            <p:ph type="sldNum" sz="quarter" idx="12"/>
          </p:nvPr>
        </p:nvSpPr>
        <p:spPr/>
        <p:txBody>
          <a:bodyPr/>
          <a:lstStyle/>
          <a:p>
            <a:fld id="{25246D0E-0042-4678-BD23-1FDF19AA16FF}" type="slidenum">
              <a:rPr lang="en-US" smtClean="0"/>
              <a:t>‹#›</a:t>
            </a:fld>
            <a:endParaRPr lang="en-US"/>
          </a:p>
        </p:txBody>
      </p:sp>
    </p:spTree>
    <p:extLst>
      <p:ext uri="{BB962C8B-B14F-4D97-AF65-F5344CB8AC3E}">
        <p14:creationId xmlns:p14="http://schemas.microsoft.com/office/powerpoint/2010/main" val="2563768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FE492-2548-4329-90BE-1D5A957E4B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B5AC9-7F8A-4911-900B-05A7DC1AF7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EC1A01-8F5B-4E3E-849C-484219FADDDB}"/>
              </a:ext>
            </a:extLst>
          </p:cNvPr>
          <p:cNvSpPr>
            <a:spLocks noGrp="1"/>
          </p:cNvSpPr>
          <p:nvPr>
            <p:ph type="dt" sz="half" idx="10"/>
          </p:nvPr>
        </p:nvSpPr>
        <p:spPr/>
        <p:txBody>
          <a:bodyPr/>
          <a:lstStyle/>
          <a:p>
            <a:fld id="{6A2B1054-F877-461D-B47A-B0267900F65E}" type="datetimeFigureOut">
              <a:rPr lang="en-US" smtClean="0"/>
              <a:t>4/28/2021</a:t>
            </a:fld>
            <a:endParaRPr lang="en-US"/>
          </a:p>
        </p:txBody>
      </p:sp>
      <p:sp>
        <p:nvSpPr>
          <p:cNvPr id="5" name="Footer Placeholder 4">
            <a:extLst>
              <a:ext uri="{FF2B5EF4-FFF2-40B4-BE49-F238E27FC236}">
                <a16:creationId xmlns:a16="http://schemas.microsoft.com/office/drawing/2014/main" id="{0FEB6B8C-7C0A-48E6-AD1A-1B84BCD1CB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B818C-A41E-4132-BB57-5836928FCE07}"/>
              </a:ext>
            </a:extLst>
          </p:cNvPr>
          <p:cNvSpPr>
            <a:spLocks noGrp="1"/>
          </p:cNvSpPr>
          <p:nvPr>
            <p:ph type="sldNum" sz="quarter" idx="12"/>
          </p:nvPr>
        </p:nvSpPr>
        <p:spPr/>
        <p:txBody>
          <a:bodyPr/>
          <a:lstStyle/>
          <a:p>
            <a:fld id="{25246D0E-0042-4678-BD23-1FDF19AA16FF}" type="slidenum">
              <a:rPr lang="en-US" smtClean="0"/>
              <a:t>‹#›</a:t>
            </a:fld>
            <a:endParaRPr lang="en-US"/>
          </a:p>
        </p:txBody>
      </p:sp>
    </p:spTree>
    <p:extLst>
      <p:ext uri="{BB962C8B-B14F-4D97-AF65-F5344CB8AC3E}">
        <p14:creationId xmlns:p14="http://schemas.microsoft.com/office/powerpoint/2010/main" val="230133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5C06F-5A4E-4046-8C82-0D5A5BAB24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279BD8-ECEB-4571-87E9-AEEC43966E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C393D8-0A6F-4AF1-9127-DC930773C469}"/>
              </a:ext>
            </a:extLst>
          </p:cNvPr>
          <p:cNvSpPr>
            <a:spLocks noGrp="1"/>
          </p:cNvSpPr>
          <p:nvPr>
            <p:ph type="dt" sz="half" idx="10"/>
          </p:nvPr>
        </p:nvSpPr>
        <p:spPr/>
        <p:txBody>
          <a:bodyPr/>
          <a:lstStyle/>
          <a:p>
            <a:fld id="{6A2B1054-F877-461D-B47A-B0267900F65E}" type="datetimeFigureOut">
              <a:rPr lang="en-US" smtClean="0"/>
              <a:t>4/28/2021</a:t>
            </a:fld>
            <a:endParaRPr lang="en-US"/>
          </a:p>
        </p:txBody>
      </p:sp>
      <p:sp>
        <p:nvSpPr>
          <p:cNvPr id="5" name="Footer Placeholder 4">
            <a:extLst>
              <a:ext uri="{FF2B5EF4-FFF2-40B4-BE49-F238E27FC236}">
                <a16:creationId xmlns:a16="http://schemas.microsoft.com/office/drawing/2014/main" id="{104D2C04-A8B1-4C6A-AD90-0EEF304CA9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34CA7A-A933-4217-905A-4436DF8DD2C2}"/>
              </a:ext>
            </a:extLst>
          </p:cNvPr>
          <p:cNvSpPr>
            <a:spLocks noGrp="1"/>
          </p:cNvSpPr>
          <p:nvPr>
            <p:ph type="sldNum" sz="quarter" idx="12"/>
          </p:nvPr>
        </p:nvSpPr>
        <p:spPr/>
        <p:txBody>
          <a:bodyPr/>
          <a:lstStyle/>
          <a:p>
            <a:fld id="{25246D0E-0042-4678-BD23-1FDF19AA16FF}" type="slidenum">
              <a:rPr lang="en-US" smtClean="0"/>
              <a:t>‹#›</a:t>
            </a:fld>
            <a:endParaRPr lang="en-US"/>
          </a:p>
        </p:txBody>
      </p:sp>
    </p:spTree>
    <p:extLst>
      <p:ext uri="{BB962C8B-B14F-4D97-AF65-F5344CB8AC3E}">
        <p14:creationId xmlns:p14="http://schemas.microsoft.com/office/powerpoint/2010/main" val="4020449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B1D4-47F7-4DD8-A038-1A615E1D94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6C1D26-B16A-47E3-990F-9B14AC2060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7E683B-3247-4A3A-AB0F-9C8C4D6AAD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568498-99B0-4290-B250-2514658B36BD}"/>
              </a:ext>
            </a:extLst>
          </p:cNvPr>
          <p:cNvSpPr>
            <a:spLocks noGrp="1"/>
          </p:cNvSpPr>
          <p:nvPr>
            <p:ph type="dt" sz="half" idx="10"/>
          </p:nvPr>
        </p:nvSpPr>
        <p:spPr/>
        <p:txBody>
          <a:bodyPr/>
          <a:lstStyle/>
          <a:p>
            <a:fld id="{6A2B1054-F877-461D-B47A-B0267900F65E}" type="datetimeFigureOut">
              <a:rPr lang="en-US" smtClean="0"/>
              <a:t>4/28/2021</a:t>
            </a:fld>
            <a:endParaRPr lang="en-US"/>
          </a:p>
        </p:txBody>
      </p:sp>
      <p:sp>
        <p:nvSpPr>
          <p:cNvPr id="6" name="Footer Placeholder 5">
            <a:extLst>
              <a:ext uri="{FF2B5EF4-FFF2-40B4-BE49-F238E27FC236}">
                <a16:creationId xmlns:a16="http://schemas.microsoft.com/office/drawing/2014/main" id="{6B4E6AC3-980B-4F65-BA15-35D20393A6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A0D9B2-27C1-441C-B130-5994FBFCFBFB}"/>
              </a:ext>
            </a:extLst>
          </p:cNvPr>
          <p:cNvSpPr>
            <a:spLocks noGrp="1"/>
          </p:cNvSpPr>
          <p:nvPr>
            <p:ph type="sldNum" sz="quarter" idx="12"/>
          </p:nvPr>
        </p:nvSpPr>
        <p:spPr/>
        <p:txBody>
          <a:bodyPr/>
          <a:lstStyle/>
          <a:p>
            <a:fld id="{25246D0E-0042-4678-BD23-1FDF19AA16FF}" type="slidenum">
              <a:rPr lang="en-US" smtClean="0"/>
              <a:t>‹#›</a:t>
            </a:fld>
            <a:endParaRPr lang="en-US"/>
          </a:p>
        </p:txBody>
      </p:sp>
    </p:spTree>
    <p:extLst>
      <p:ext uri="{BB962C8B-B14F-4D97-AF65-F5344CB8AC3E}">
        <p14:creationId xmlns:p14="http://schemas.microsoft.com/office/powerpoint/2010/main" val="3175850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465EF-D5D0-4935-937B-018954D8B8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2F54F8-01CD-4193-8E86-7E996D42EE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8B9D23-3836-412A-82E0-B78BCF5119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9F1DE7-0819-4988-9C48-0477E9705D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726822-BC18-47E5-95DB-0BA097CE69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D1EC67-0938-46ED-B194-8F0598AF4C5F}"/>
              </a:ext>
            </a:extLst>
          </p:cNvPr>
          <p:cNvSpPr>
            <a:spLocks noGrp="1"/>
          </p:cNvSpPr>
          <p:nvPr>
            <p:ph type="dt" sz="half" idx="10"/>
          </p:nvPr>
        </p:nvSpPr>
        <p:spPr/>
        <p:txBody>
          <a:bodyPr/>
          <a:lstStyle/>
          <a:p>
            <a:fld id="{6A2B1054-F877-461D-B47A-B0267900F65E}" type="datetimeFigureOut">
              <a:rPr lang="en-US" smtClean="0"/>
              <a:t>4/28/2021</a:t>
            </a:fld>
            <a:endParaRPr lang="en-US"/>
          </a:p>
        </p:txBody>
      </p:sp>
      <p:sp>
        <p:nvSpPr>
          <p:cNvPr id="8" name="Footer Placeholder 7">
            <a:extLst>
              <a:ext uri="{FF2B5EF4-FFF2-40B4-BE49-F238E27FC236}">
                <a16:creationId xmlns:a16="http://schemas.microsoft.com/office/drawing/2014/main" id="{DFB9CECD-70A5-47DD-A8FA-FA3F67C0A2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55AE6E-9C39-40C2-B199-AAC417683B49}"/>
              </a:ext>
            </a:extLst>
          </p:cNvPr>
          <p:cNvSpPr>
            <a:spLocks noGrp="1"/>
          </p:cNvSpPr>
          <p:nvPr>
            <p:ph type="sldNum" sz="quarter" idx="12"/>
          </p:nvPr>
        </p:nvSpPr>
        <p:spPr/>
        <p:txBody>
          <a:bodyPr/>
          <a:lstStyle/>
          <a:p>
            <a:fld id="{25246D0E-0042-4678-BD23-1FDF19AA16FF}" type="slidenum">
              <a:rPr lang="en-US" smtClean="0"/>
              <a:t>‹#›</a:t>
            </a:fld>
            <a:endParaRPr lang="en-US"/>
          </a:p>
        </p:txBody>
      </p:sp>
    </p:spTree>
    <p:extLst>
      <p:ext uri="{BB962C8B-B14F-4D97-AF65-F5344CB8AC3E}">
        <p14:creationId xmlns:p14="http://schemas.microsoft.com/office/powerpoint/2010/main" val="2719942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428A2-74AF-4142-8477-2EFED66630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C24B4F-CED8-4FD9-96E2-4F608E619B88}"/>
              </a:ext>
            </a:extLst>
          </p:cNvPr>
          <p:cNvSpPr>
            <a:spLocks noGrp="1"/>
          </p:cNvSpPr>
          <p:nvPr>
            <p:ph type="dt" sz="half" idx="10"/>
          </p:nvPr>
        </p:nvSpPr>
        <p:spPr/>
        <p:txBody>
          <a:bodyPr/>
          <a:lstStyle/>
          <a:p>
            <a:fld id="{6A2B1054-F877-461D-B47A-B0267900F65E}" type="datetimeFigureOut">
              <a:rPr lang="en-US" smtClean="0"/>
              <a:t>4/28/2021</a:t>
            </a:fld>
            <a:endParaRPr lang="en-US"/>
          </a:p>
        </p:txBody>
      </p:sp>
      <p:sp>
        <p:nvSpPr>
          <p:cNvPr id="4" name="Footer Placeholder 3">
            <a:extLst>
              <a:ext uri="{FF2B5EF4-FFF2-40B4-BE49-F238E27FC236}">
                <a16:creationId xmlns:a16="http://schemas.microsoft.com/office/drawing/2014/main" id="{F18EAC47-7C52-4266-82B0-DE1B6F53B5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0ED306-5598-41F4-840D-64E95039A46F}"/>
              </a:ext>
            </a:extLst>
          </p:cNvPr>
          <p:cNvSpPr>
            <a:spLocks noGrp="1"/>
          </p:cNvSpPr>
          <p:nvPr>
            <p:ph type="sldNum" sz="quarter" idx="12"/>
          </p:nvPr>
        </p:nvSpPr>
        <p:spPr/>
        <p:txBody>
          <a:bodyPr/>
          <a:lstStyle/>
          <a:p>
            <a:fld id="{25246D0E-0042-4678-BD23-1FDF19AA16FF}" type="slidenum">
              <a:rPr lang="en-US" smtClean="0"/>
              <a:t>‹#›</a:t>
            </a:fld>
            <a:endParaRPr lang="en-US"/>
          </a:p>
        </p:txBody>
      </p:sp>
    </p:spTree>
    <p:extLst>
      <p:ext uri="{BB962C8B-B14F-4D97-AF65-F5344CB8AC3E}">
        <p14:creationId xmlns:p14="http://schemas.microsoft.com/office/powerpoint/2010/main" val="2519977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6FE628-E73A-45DA-A741-808B13692340}"/>
              </a:ext>
            </a:extLst>
          </p:cNvPr>
          <p:cNvSpPr>
            <a:spLocks noGrp="1"/>
          </p:cNvSpPr>
          <p:nvPr>
            <p:ph type="dt" sz="half" idx="10"/>
          </p:nvPr>
        </p:nvSpPr>
        <p:spPr/>
        <p:txBody>
          <a:bodyPr/>
          <a:lstStyle/>
          <a:p>
            <a:fld id="{6A2B1054-F877-461D-B47A-B0267900F65E}" type="datetimeFigureOut">
              <a:rPr lang="en-US" smtClean="0"/>
              <a:t>4/28/2021</a:t>
            </a:fld>
            <a:endParaRPr lang="en-US"/>
          </a:p>
        </p:txBody>
      </p:sp>
      <p:sp>
        <p:nvSpPr>
          <p:cNvPr id="3" name="Footer Placeholder 2">
            <a:extLst>
              <a:ext uri="{FF2B5EF4-FFF2-40B4-BE49-F238E27FC236}">
                <a16:creationId xmlns:a16="http://schemas.microsoft.com/office/drawing/2014/main" id="{15454E26-6F06-4AF9-9618-359AC4C36D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301CD5-781E-4F55-A967-A0C9D1C0FF3F}"/>
              </a:ext>
            </a:extLst>
          </p:cNvPr>
          <p:cNvSpPr>
            <a:spLocks noGrp="1"/>
          </p:cNvSpPr>
          <p:nvPr>
            <p:ph type="sldNum" sz="quarter" idx="12"/>
          </p:nvPr>
        </p:nvSpPr>
        <p:spPr/>
        <p:txBody>
          <a:bodyPr/>
          <a:lstStyle/>
          <a:p>
            <a:fld id="{25246D0E-0042-4678-BD23-1FDF19AA16FF}" type="slidenum">
              <a:rPr lang="en-US" smtClean="0"/>
              <a:t>‹#›</a:t>
            </a:fld>
            <a:endParaRPr lang="en-US"/>
          </a:p>
        </p:txBody>
      </p:sp>
    </p:spTree>
    <p:extLst>
      <p:ext uri="{BB962C8B-B14F-4D97-AF65-F5344CB8AC3E}">
        <p14:creationId xmlns:p14="http://schemas.microsoft.com/office/powerpoint/2010/main" val="270335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36480-62C1-4FC0-9EAA-C84301B7A6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433FCB-EADB-4E0F-947C-D94DD828BD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EF5069-5A2C-4847-B90A-B5303A130B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92D745-5200-4C8E-9057-29A715739D65}"/>
              </a:ext>
            </a:extLst>
          </p:cNvPr>
          <p:cNvSpPr>
            <a:spLocks noGrp="1"/>
          </p:cNvSpPr>
          <p:nvPr>
            <p:ph type="dt" sz="half" idx="10"/>
          </p:nvPr>
        </p:nvSpPr>
        <p:spPr/>
        <p:txBody>
          <a:bodyPr/>
          <a:lstStyle/>
          <a:p>
            <a:fld id="{6A2B1054-F877-461D-B47A-B0267900F65E}" type="datetimeFigureOut">
              <a:rPr lang="en-US" smtClean="0"/>
              <a:t>4/28/2021</a:t>
            </a:fld>
            <a:endParaRPr lang="en-US"/>
          </a:p>
        </p:txBody>
      </p:sp>
      <p:sp>
        <p:nvSpPr>
          <p:cNvPr id="6" name="Footer Placeholder 5">
            <a:extLst>
              <a:ext uri="{FF2B5EF4-FFF2-40B4-BE49-F238E27FC236}">
                <a16:creationId xmlns:a16="http://schemas.microsoft.com/office/drawing/2014/main" id="{B5704A38-9571-49FC-86AE-60C27DADE1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9596FD-E693-4AE0-9A1A-A839771ED357}"/>
              </a:ext>
            </a:extLst>
          </p:cNvPr>
          <p:cNvSpPr>
            <a:spLocks noGrp="1"/>
          </p:cNvSpPr>
          <p:nvPr>
            <p:ph type="sldNum" sz="quarter" idx="12"/>
          </p:nvPr>
        </p:nvSpPr>
        <p:spPr/>
        <p:txBody>
          <a:bodyPr/>
          <a:lstStyle/>
          <a:p>
            <a:fld id="{25246D0E-0042-4678-BD23-1FDF19AA16FF}" type="slidenum">
              <a:rPr lang="en-US" smtClean="0"/>
              <a:t>‹#›</a:t>
            </a:fld>
            <a:endParaRPr lang="en-US"/>
          </a:p>
        </p:txBody>
      </p:sp>
    </p:spTree>
    <p:extLst>
      <p:ext uri="{BB962C8B-B14F-4D97-AF65-F5344CB8AC3E}">
        <p14:creationId xmlns:p14="http://schemas.microsoft.com/office/powerpoint/2010/main" val="1648610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398E9-38B1-4904-8E54-4C442283A3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8D1B04-EFC0-4E19-AF0E-0B69317158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3BAB80B-5048-48D7-87A2-7A3B99909A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FE3DB5-1492-4341-8036-8AAAA4831953}"/>
              </a:ext>
            </a:extLst>
          </p:cNvPr>
          <p:cNvSpPr>
            <a:spLocks noGrp="1"/>
          </p:cNvSpPr>
          <p:nvPr>
            <p:ph type="dt" sz="half" idx="10"/>
          </p:nvPr>
        </p:nvSpPr>
        <p:spPr/>
        <p:txBody>
          <a:bodyPr/>
          <a:lstStyle/>
          <a:p>
            <a:fld id="{6A2B1054-F877-461D-B47A-B0267900F65E}" type="datetimeFigureOut">
              <a:rPr lang="en-US" smtClean="0"/>
              <a:t>4/28/2021</a:t>
            </a:fld>
            <a:endParaRPr lang="en-US"/>
          </a:p>
        </p:txBody>
      </p:sp>
      <p:sp>
        <p:nvSpPr>
          <p:cNvPr id="6" name="Footer Placeholder 5">
            <a:extLst>
              <a:ext uri="{FF2B5EF4-FFF2-40B4-BE49-F238E27FC236}">
                <a16:creationId xmlns:a16="http://schemas.microsoft.com/office/drawing/2014/main" id="{5E0FACD4-F0E2-4E0B-9313-FBDBFB0B8E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E53FA4-3E12-40AF-94D9-98886E192D00}"/>
              </a:ext>
            </a:extLst>
          </p:cNvPr>
          <p:cNvSpPr>
            <a:spLocks noGrp="1"/>
          </p:cNvSpPr>
          <p:nvPr>
            <p:ph type="sldNum" sz="quarter" idx="12"/>
          </p:nvPr>
        </p:nvSpPr>
        <p:spPr/>
        <p:txBody>
          <a:bodyPr/>
          <a:lstStyle/>
          <a:p>
            <a:fld id="{25246D0E-0042-4678-BD23-1FDF19AA16FF}" type="slidenum">
              <a:rPr lang="en-US" smtClean="0"/>
              <a:t>‹#›</a:t>
            </a:fld>
            <a:endParaRPr lang="en-US"/>
          </a:p>
        </p:txBody>
      </p:sp>
    </p:spTree>
    <p:extLst>
      <p:ext uri="{BB962C8B-B14F-4D97-AF65-F5344CB8AC3E}">
        <p14:creationId xmlns:p14="http://schemas.microsoft.com/office/powerpoint/2010/main" val="313562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5FD25E-29FA-45AE-8B1F-CC78CC1E28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36F627-E621-4415-B023-92BA3EA3C5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84742-8EF7-40E7-B958-F2219405F5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2B1054-F877-461D-B47A-B0267900F65E}" type="datetimeFigureOut">
              <a:rPr lang="en-US" smtClean="0"/>
              <a:t>4/28/2021</a:t>
            </a:fld>
            <a:endParaRPr lang="en-US"/>
          </a:p>
        </p:txBody>
      </p:sp>
      <p:sp>
        <p:nvSpPr>
          <p:cNvPr id="5" name="Footer Placeholder 4">
            <a:extLst>
              <a:ext uri="{FF2B5EF4-FFF2-40B4-BE49-F238E27FC236}">
                <a16:creationId xmlns:a16="http://schemas.microsoft.com/office/drawing/2014/main" id="{F07E5C7E-C36B-49D8-83C0-673489C641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13682A-3A25-46D1-9318-B4438F3672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246D0E-0042-4678-BD23-1FDF19AA16FF}" type="slidenum">
              <a:rPr lang="en-US" smtClean="0"/>
              <a:t>‹#›</a:t>
            </a:fld>
            <a:endParaRPr lang="en-US"/>
          </a:p>
        </p:txBody>
      </p:sp>
      <p:sp>
        <p:nvSpPr>
          <p:cNvPr id="7" name="Rectangle 6">
            <a:extLst>
              <a:ext uri="{FF2B5EF4-FFF2-40B4-BE49-F238E27FC236}">
                <a16:creationId xmlns:a16="http://schemas.microsoft.com/office/drawing/2014/main" id="{48B8085C-13C9-41AE-9228-886E2D4A6D4E}"/>
              </a:ext>
            </a:extLst>
          </p:cNvPr>
          <p:cNvSpPr/>
          <p:nvPr/>
        </p:nvSpPr>
        <p:spPr>
          <a:xfrm>
            <a:off x="0" y="0"/>
            <a:ext cx="381000" cy="6858000"/>
          </a:xfrm>
          <a:prstGeom prst="rect">
            <a:avLst/>
          </a:prstGeom>
          <a:solidFill>
            <a:srgbClr val="EC4D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301DD218-B62F-484B-B3BF-2BCAAC433228}"/>
              </a:ext>
            </a:extLst>
          </p:cNvPr>
          <p:cNvSpPr/>
          <p:nvPr/>
        </p:nvSpPr>
        <p:spPr>
          <a:xfrm rot="5400000">
            <a:off x="381000" y="0"/>
            <a:ext cx="931653" cy="931653"/>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66F1ECCD-2B81-4B85-AA48-5DD567781FFA}"/>
              </a:ext>
            </a:extLst>
          </p:cNvPr>
          <p:cNvSpPr/>
          <p:nvPr/>
        </p:nvSpPr>
        <p:spPr>
          <a:xfrm rot="10800000">
            <a:off x="11260347" y="0"/>
            <a:ext cx="931653" cy="931653"/>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6014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7B6E-C9AD-46FA-A02A-E6E5119D2BA9}"/>
              </a:ext>
            </a:extLst>
          </p:cNvPr>
          <p:cNvSpPr>
            <a:spLocks noGrp="1"/>
          </p:cNvSpPr>
          <p:nvPr>
            <p:ph type="ctrTitle"/>
          </p:nvPr>
        </p:nvSpPr>
        <p:spPr/>
        <p:txBody>
          <a:bodyPr>
            <a:normAutofit fontScale="90000"/>
          </a:bodyPr>
          <a:lstStyle/>
          <a:p>
            <a:r>
              <a:rPr lang="en-US" dirty="0"/>
              <a:t>Practical Lecture: Network Visualization &amp; Understanding</a:t>
            </a:r>
          </a:p>
        </p:txBody>
      </p:sp>
      <p:sp>
        <p:nvSpPr>
          <p:cNvPr id="3" name="Subtitle 2">
            <a:extLst>
              <a:ext uri="{FF2B5EF4-FFF2-40B4-BE49-F238E27FC236}">
                <a16:creationId xmlns:a16="http://schemas.microsoft.com/office/drawing/2014/main" id="{0522B6DA-E797-43BF-9574-B9B110167A0F}"/>
              </a:ext>
            </a:extLst>
          </p:cNvPr>
          <p:cNvSpPr>
            <a:spLocks noGrp="1"/>
          </p:cNvSpPr>
          <p:nvPr>
            <p:ph type="subTitle" idx="1"/>
          </p:nvPr>
        </p:nvSpPr>
        <p:spPr/>
        <p:txBody>
          <a:bodyPr>
            <a:normAutofit fontScale="92500" lnSpcReduction="10000"/>
          </a:bodyPr>
          <a:lstStyle/>
          <a:p>
            <a:r>
              <a:rPr lang="en-US" dirty="0"/>
              <a:t>University of Washington</a:t>
            </a:r>
          </a:p>
          <a:p>
            <a:r>
              <a:rPr lang="en-US" dirty="0"/>
              <a:t>EE 596/AMATH 563</a:t>
            </a:r>
          </a:p>
          <a:p>
            <a:r>
              <a:rPr lang="en-US" dirty="0"/>
              <a:t>Spring 2021</a:t>
            </a:r>
          </a:p>
        </p:txBody>
      </p:sp>
    </p:spTree>
    <p:extLst>
      <p:ext uri="{BB962C8B-B14F-4D97-AF65-F5344CB8AC3E}">
        <p14:creationId xmlns:p14="http://schemas.microsoft.com/office/powerpoint/2010/main" val="55989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EF6E79-10FD-4347-9472-8E9A8C23AAF8}"/>
              </a:ext>
            </a:extLst>
          </p:cNvPr>
          <p:cNvSpPr>
            <a:spLocks noGrp="1"/>
          </p:cNvSpPr>
          <p:nvPr>
            <p:ph type="title"/>
          </p:nvPr>
        </p:nvSpPr>
        <p:spPr/>
        <p:txBody>
          <a:bodyPr/>
          <a:lstStyle/>
          <a:p>
            <a:r>
              <a:rPr lang="en-US" dirty="0"/>
              <a:t>Steps of Visualizing CNNs</a:t>
            </a:r>
          </a:p>
        </p:txBody>
      </p:sp>
      <p:sp>
        <p:nvSpPr>
          <p:cNvPr id="5" name="Content Placeholder 4">
            <a:extLst>
              <a:ext uri="{FF2B5EF4-FFF2-40B4-BE49-F238E27FC236}">
                <a16:creationId xmlns:a16="http://schemas.microsoft.com/office/drawing/2014/main" id="{F472A4CC-CE2F-4786-AF7C-D3021776F94B}"/>
              </a:ext>
            </a:extLst>
          </p:cNvPr>
          <p:cNvSpPr>
            <a:spLocks noGrp="1"/>
          </p:cNvSpPr>
          <p:nvPr>
            <p:ph sz="half" idx="1"/>
          </p:nvPr>
        </p:nvSpPr>
        <p:spPr>
          <a:xfrm>
            <a:off x="838199" y="1825625"/>
            <a:ext cx="5994197" cy="4351338"/>
          </a:xfrm>
        </p:spPr>
        <p:txBody>
          <a:bodyPr>
            <a:normAutofit/>
          </a:bodyPr>
          <a:lstStyle/>
          <a:p>
            <a:r>
              <a:rPr lang="en-US" dirty="0">
                <a:solidFill>
                  <a:schemeClr val="bg1">
                    <a:lumMod val="65000"/>
                  </a:schemeClr>
                </a:solidFill>
              </a:rPr>
              <a:t>Load a pre-trained model</a:t>
            </a:r>
          </a:p>
          <a:p>
            <a:r>
              <a:rPr lang="en-US" dirty="0">
                <a:solidFill>
                  <a:schemeClr val="bg1">
                    <a:lumMod val="65000"/>
                  </a:schemeClr>
                </a:solidFill>
              </a:rPr>
              <a:t>Access the convolutional layers and their weights</a:t>
            </a:r>
          </a:p>
          <a:p>
            <a:r>
              <a:rPr lang="en-US" dirty="0">
                <a:solidFill>
                  <a:schemeClr val="bg1">
                    <a:lumMod val="65000"/>
                  </a:schemeClr>
                </a:solidFill>
              </a:rPr>
              <a:t>Visualize convolutional layer filters</a:t>
            </a:r>
          </a:p>
          <a:p>
            <a:r>
              <a:rPr lang="en-US" dirty="0"/>
              <a:t>Visualize the feature maps</a:t>
            </a:r>
          </a:p>
        </p:txBody>
      </p:sp>
    </p:spTree>
    <p:extLst>
      <p:ext uri="{BB962C8B-B14F-4D97-AF65-F5344CB8AC3E}">
        <p14:creationId xmlns:p14="http://schemas.microsoft.com/office/powerpoint/2010/main" val="4106459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6B91-6E55-4E7D-91B1-AC04A43E5F88}"/>
              </a:ext>
            </a:extLst>
          </p:cNvPr>
          <p:cNvSpPr>
            <a:spLocks noGrp="1"/>
          </p:cNvSpPr>
          <p:nvPr>
            <p:ph type="title"/>
          </p:nvPr>
        </p:nvSpPr>
        <p:spPr>
          <a:xfrm>
            <a:off x="838200" y="365125"/>
            <a:ext cx="10515600" cy="1325563"/>
          </a:xfrm>
        </p:spPr>
        <p:txBody>
          <a:bodyPr anchor="ctr">
            <a:normAutofit/>
          </a:bodyPr>
          <a:lstStyle/>
          <a:p>
            <a:r>
              <a:rPr lang="en-US" dirty="0"/>
              <a:t>Visualize Feature Maps</a:t>
            </a:r>
          </a:p>
        </p:txBody>
      </p:sp>
      <p:sp>
        <p:nvSpPr>
          <p:cNvPr id="71" name="Content Placeholder 2">
            <a:extLst>
              <a:ext uri="{FF2B5EF4-FFF2-40B4-BE49-F238E27FC236}">
                <a16:creationId xmlns:a16="http://schemas.microsoft.com/office/drawing/2014/main" id="{7405059E-7B79-41D8-8A5A-C8059F69B7E3}"/>
              </a:ext>
            </a:extLst>
          </p:cNvPr>
          <p:cNvSpPr>
            <a:spLocks noGrp="1"/>
          </p:cNvSpPr>
          <p:nvPr>
            <p:ph sz="half" idx="1"/>
          </p:nvPr>
        </p:nvSpPr>
        <p:spPr>
          <a:xfrm>
            <a:off x="838200" y="1825624"/>
            <a:ext cx="5181600" cy="3587451"/>
          </a:xfrm>
        </p:spPr>
        <p:txBody>
          <a:bodyPr>
            <a:normAutofit fontScale="92500" lnSpcReduction="10000"/>
          </a:bodyPr>
          <a:lstStyle/>
          <a:p>
            <a:r>
              <a:rPr lang="en-US" dirty="0"/>
              <a:t>Reading the images</a:t>
            </a:r>
          </a:p>
          <a:p>
            <a:pPr lvl="1"/>
            <a:r>
              <a:rPr lang="en-US" dirty="0"/>
              <a:t>Load some images from ImageNet validation set</a:t>
            </a:r>
          </a:p>
          <a:p>
            <a:pPr lvl="1"/>
            <a:r>
              <a:rPr lang="en-US" b="1" dirty="0" err="1"/>
              <a:t>X_raw</a:t>
            </a:r>
            <a:r>
              <a:rPr lang="en-US" dirty="0"/>
              <a:t>: original images</a:t>
            </a:r>
          </a:p>
          <a:p>
            <a:pPr lvl="1"/>
            <a:r>
              <a:rPr lang="en-US" b="1" dirty="0"/>
              <a:t>y</a:t>
            </a:r>
            <a:r>
              <a:rPr lang="en-US" dirty="0"/>
              <a:t>: labels</a:t>
            </a:r>
          </a:p>
          <a:p>
            <a:pPr lvl="1"/>
            <a:r>
              <a:rPr lang="en-US" b="1" dirty="0" err="1"/>
              <a:t>class_names</a:t>
            </a:r>
            <a:r>
              <a:rPr lang="en-US" dirty="0"/>
              <a:t>: name of the class</a:t>
            </a:r>
          </a:p>
          <a:p>
            <a:r>
              <a:rPr lang="en-US" dirty="0">
                <a:solidFill>
                  <a:schemeClr val="bg1">
                    <a:lumMod val="65000"/>
                  </a:schemeClr>
                </a:solidFill>
              </a:rPr>
              <a:t>Defining the transforms</a:t>
            </a:r>
          </a:p>
          <a:p>
            <a:r>
              <a:rPr lang="en-US" dirty="0">
                <a:solidFill>
                  <a:schemeClr val="bg1">
                    <a:lumMod val="65000"/>
                  </a:schemeClr>
                </a:solidFill>
              </a:rPr>
              <a:t>Forward Propagation</a:t>
            </a:r>
          </a:p>
          <a:p>
            <a:r>
              <a:rPr lang="en-US" dirty="0">
                <a:solidFill>
                  <a:schemeClr val="bg1">
                    <a:lumMod val="65000"/>
                  </a:schemeClr>
                </a:solidFill>
              </a:rPr>
              <a:t>Visualization</a:t>
            </a:r>
          </a:p>
        </p:txBody>
      </p:sp>
      <p:pic>
        <p:nvPicPr>
          <p:cNvPr id="7" name="Picture 6">
            <a:extLst>
              <a:ext uri="{FF2B5EF4-FFF2-40B4-BE49-F238E27FC236}">
                <a16:creationId xmlns:a16="http://schemas.microsoft.com/office/drawing/2014/main" id="{3BF8ABCB-0F5B-49C7-9ACA-EC92B2DC9532}"/>
              </a:ext>
            </a:extLst>
          </p:cNvPr>
          <p:cNvPicPr>
            <a:picLocks noChangeAspect="1"/>
          </p:cNvPicPr>
          <p:nvPr/>
        </p:nvPicPr>
        <p:blipFill>
          <a:blip r:embed="rId3"/>
          <a:stretch>
            <a:fillRect/>
          </a:stretch>
        </p:blipFill>
        <p:spPr>
          <a:xfrm>
            <a:off x="6986015" y="3271964"/>
            <a:ext cx="4680489" cy="2141323"/>
          </a:xfrm>
          <a:prstGeom prst="rect">
            <a:avLst/>
          </a:prstGeom>
          <a:noFill/>
        </p:spPr>
      </p:pic>
      <p:pic>
        <p:nvPicPr>
          <p:cNvPr id="9" name="Picture 8">
            <a:extLst>
              <a:ext uri="{FF2B5EF4-FFF2-40B4-BE49-F238E27FC236}">
                <a16:creationId xmlns:a16="http://schemas.microsoft.com/office/drawing/2014/main" id="{00063C74-0575-496F-88AE-B4971EBCE6FE}"/>
              </a:ext>
            </a:extLst>
          </p:cNvPr>
          <p:cNvPicPr>
            <a:picLocks noChangeAspect="1"/>
          </p:cNvPicPr>
          <p:nvPr/>
        </p:nvPicPr>
        <p:blipFill>
          <a:blip r:embed="rId4"/>
          <a:stretch>
            <a:fillRect/>
          </a:stretch>
        </p:blipFill>
        <p:spPr>
          <a:xfrm>
            <a:off x="6986015" y="589085"/>
            <a:ext cx="4606361" cy="2512560"/>
          </a:xfrm>
          <a:prstGeom prst="rect">
            <a:avLst/>
          </a:prstGeom>
        </p:spPr>
      </p:pic>
      <p:pic>
        <p:nvPicPr>
          <p:cNvPr id="2056" name="Picture 8">
            <a:extLst>
              <a:ext uri="{FF2B5EF4-FFF2-40B4-BE49-F238E27FC236}">
                <a16:creationId xmlns:a16="http://schemas.microsoft.com/office/drawing/2014/main" id="{583D9725-1DA6-4592-B548-1B4F6A4A2E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121" y="5413076"/>
            <a:ext cx="8012571" cy="1427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15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6B91-6E55-4E7D-91B1-AC04A43E5F88}"/>
              </a:ext>
            </a:extLst>
          </p:cNvPr>
          <p:cNvSpPr>
            <a:spLocks noGrp="1"/>
          </p:cNvSpPr>
          <p:nvPr>
            <p:ph type="title"/>
          </p:nvPr>
        </p:nvSpPr>
        <p:spPr>
          <a:xfrm>
            <a:off x="838200" y="365125"/>
            <a:ext cx="10515600" cy="1325563"/>
          </a:xfrm>
        </p:spPr>
        <p:txBody>
          <a:bodyPr anchor="ctr">
            <a:normAutofit/>
          </a:bodyPr>
          <a:lstStyle/>
          <a:p>
            <a:r>
              <a:rPr lang="en-US" dirty="0"/>
              <a:t>Visualize Feature Maps</a:t>
            </a:r>
          </a:p>
        </p:txBody>
      </p:sp>
      <p:sp>
        <p:nvSpPr>
          <p:cNvPr id="71" name="Content Placeholder 2">
            <a:extLst>
              <a:ext uri="{FF2B5EF4-FFF2-40B4-BE49-F238E27FC236}">
                <a16:creationId xmlns:a16="http://schemas.microsoft.com/office/drawing/2014/main" id="{7405059E-7B79-41D8-8A5A-C8059F69B7E3}"/>
              </a:ext>
            </a:extLst>
          </p:cNvPr>
          <p:cNvSpPr>
            <a:spLocks noGrp="1"/>
          </p:cNvSpPr>
          <p:nvPr>
            <p:ph sz="half" idx="1"/>
          </p:nvPr>
        </p:nvSpPr>
        <p:spPr>
          <a:xfrm>
            <a:off x="838200" y="1825625"/>
            <a:ext cx="5181600" cy="4351338"/>
          </a:xfrm>
        </p:spPr>
        <p:txBody>
          <a:bodyPr>
            <a:normAutofit/>
          </a:bodyPr>
          <a:lstStyle/>
          <a:p>
            <a:r>
              <a:rPr lang="en-US" dirty="0">
                <a:solidFill>
                  <a:schemeClr val="bg1">
                    <a:lumMod val="65000"/>
                  </a:schemeClr>
                </a:solidFill>
              </a:rPr>
              <a:t>Reading the images</a:t>
            </a:r>
          </a:p>
          <a:p>
            <a:r>
              <a:rPr lang="en-US" dirty="0"/>
              <a:t>Defining the transforms</a:t>
            </a:r>
          </a:p>
          <a:p>
            <a:pPr lvl="1"/>
            <a:r>
              <a:rPr lang="en-US" sz="2800" dirty="0"/>
              <a:t>Need the same preprocess as training the VGG-16 model </a:t>
            </a:r>
          </a:p>
          <a:p>
            <a:r>
              <a:rPr lang="en-US" dirty="0">
                <a:solidFill>
                  <a:schemeClr val="bg1">
                    <a:lumMod val="65000"/>
                  </a:schemeClr>
                </a:solidFill>
              </a:rPr>
              <a:t>Forward Propagation</a:t>
            </a:r>
          </a:p>
          <a:p>
            <a:r>
              <a:rPr lang="en-US" dirty="0">
                <a:solidFill>
                  <a:schemeClr val="bg1">
                    <a:lumMod val="65000"/>
                  </a:schemeClr>
                </a:solidFill>
              </a:rPr>
              <a:t>Visualization</a:t>
            </a:r>
          </a:p>
        </p:txBody>
      </p:sp>
      <p:pic>
        <p:nvPicPr>
          <p:cNvPr id="7" name="Picture 6">
            <a:extLst>
              <a:ext uri="{FF2B5EF4-FFF2-40B4-BE49-F238E27FC236}">
                <a16:creationId xmlns:a16="http://schemas.microsoft.com/office/drawing/2014/main" id="{1B1418CF-2AE6-4AA9-A579-72ACADCA3460}"/>
              </a:ext>
            </a:extLst>
          </p:cNvPr>
          <p:cNvPicPr>
            <a:picLocks noChangeAspect="1"/>
          </p:cNvPicPr>
          <p:nvPr/>
        </p:nvPicPr>
        <p:blipFill>
          <a:blip r:embed="rId3"/>
          <a:stretch>
            <a:fillRect/>
          </a:stretch>
        </p:blipFill>
        <p:spPr>
          <a:xfrm>
            <a:off x="5908243" y="1487792"/>
            <a:ext cx="6283757" cy="5027004"/>
          </a:xfrm>
          <a:prstGeom prst="rect">
            <a:avLst/>
          </a:prstGeom>
          <a:noFill/>
        </p:spPr>
      </p:pic>
    </p:spTree>
    <p:extLst>
      <p:ext uri="{BB962C8B-B14F-4D97-AF65-F5344CB8AC3E}">
        <p14:creationId xmlns:p14="http://schemas.microsoft.com/office/powerpoint/2010/main" val="4263790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6B91-6E55-4E7D-91B1-AC04A43E5F88}"/>
              </a:ext>
            </a:extLst>
          </p:cNvPr>
          <p:cNvSpPr>
            <a:spLocks noGrp="1"/>
          </p:cNvSpPr>
          <p:nvPr>
            <p:ph type="title"/>
          </p:nvPr>
        </p:nvSpPr>
        <p:spPr>
          <a:xfrm>
            <a:off x="838200" y="365125"/>
            <a:ext cx="10515600" cy="1325563"/>
          </a:xfrm>
        </p:spPr>
        <p:txBody>
          <a:bodyPr anchor="ctr">
            <a:normAutofit/>
          </a:bodyPr>
          <a:lstStyle/>
          <a:p>
            <a:r>
              <a:rPr lang="en-US" dirty="0"/>
              <a:t>Visualize Feature Maps</a:t>
            </a:r>
          </a:p>
        </p:txBody>
      </p:sp>
      <p:sp>
        <p:nvSpPr>
          <p:cNvPr id="71" name="Content Placeholder 2">
            <a:extLst>
              <a:ext uri="{FF2B5EF4-FFF2-40B4-BE49-F238E27FC236}">
                <a16:creationId xmlns:a16="http://schemas.microsoft.com/office/drawing/2014/main" id="{7405059E-7B79-41D8-8A5A-C8059F69B7E3}"/>
              </a:ext>
            </a:extLst>
          </p:cNvPr>
          <p:cNvSpPr>
            <a:spLocks noGrp="1"/>
          </p:cNvSpPr>
          <p:nvPr>
            <p:ph sz="half" idx="1"/>
          </p:nvPr>
        </p:nvSpPr>
        <p:spPr>
          <a:xfrm>
            <a:off x="838199" y="1825625"/>
            <a:ext cx="6396534" cy="4351338"/>
          </a:xfrm>
        </p:spPr>
        <p:txBody>
          <a:bodyPr>
            <a:normAutofit/>
          </a:bodyPr>
          <a:lstStyle/>
          <a:p>
            <a:r>
              <a:rPr lang="en-US" dirty="0">
                <a:solidFill>
                  <a:schemeClr val="bg1">
                    <a:lumMod val="65000"/>
                  </a:schemeClr>
                </a:solidFill>
              </a:rPr>
              <a:t>Reading the images</a:t>
            </a:r>
          </a:p>
          <a:p>
            <a:r>
              <a:rPr lang="en-US" dirty="0">
                <a:solidFill>
                  <a:schemeClr val="bg1">
                    <a:lumMod val="65000"/>
                  </a:schemeClr>
                </a:solidFill>
              </a:rPr>
              <a:t>Defining the transforms</a:t>
            </a:r>
          </a:p>
          <a:p>
            <a:r>
              <a:rPr lang="en-US" dirty="0"/>
              <a:t>Forward Propagation</a:t>
            </a:r>
          </a:p>
          <a:p>
            <a:pPr lvl="1"/>
            <a:r>
              <a:rPr lang="en-US" dirty="0"/>
              <a:t>The </a:t>
            </a:r>
            <a:r>
              <a:rPr lang="en-US" b="1" dirty="0" err="1"/>
              <a:t>imgs</a:t>
            </a:r>
            <a:r>
              <a:rPr lang="en-US" b="1" dirty="0"/>
              <a:t>[1]</a:t>
            </a:r>
            <a:r>
              <a:rPr lang="en-US" dirty="0"/>
              <a:t> corresponds to quail image</a:t>
            </a:r>
          </a:p>
          <a:p>
            <a:pPr lvl="1"/>
            <a:r>
              <a:rPr lang="en-US" dirty="0"/>
              <a:t>Save feature maps of all Conv layers to a list</a:t>
            </a:r>
          </a:p>
          <a:p>
            <a:r>
              <a:rPr lang="en-US" dirty="0">
                <a:solidFill>
                  <a:schemeClr val="bg1">
                    <a:lumMod val="65000"/>
                  </a:schemeClr>
                </a:solidFill>
              </a:rPr>
              <a:t>Visualization</a:t>
            </a:r>
          </a:p>
        </p:txBody>
      </p:sp>
      <p:pic>
        <p:nvPicPr>
          <p:cNvPr id="5" name="Picture 4" descr="Text&#10;&#10;Description automatically generated">
            <a:extLst>
              <a:ext uri="{FF2B5EF4-FFF2-40B4-BE49-F238E27FC236}">
                <a16:creationId xmlns:a16="http://schemas.microsoft.com/office/drawing/2014/main" id="{04F3B40D-12E7-457E-A03F-0AFFD035592E}"/>
              </a:ext>
            </a:extLst>
          </p:cNvPr>
          <p:cNvPicPr>
            <a:picLocks noChangeAspect="1"/>
          </p:cNvPicPr>
          <p:nvPr/>
        </p:nvPicPr>
        <p:blipFill>
          <a:blip r:embed="rId3"/>
          <a:stretch>
            <a:fillRect/>
          </a:stretch>
        </p:blipFill>
        <p:spPr>
          <a:xfrm>
            <a:off x="6619646" y="4309981"/>
            <a:ext cx="5181600" cy="1152905"/>
          </a:xfrm>
          <a:prstGeom prst="rect">
            <a:avLst/>
          </a:prstGeom>
          <a:noFill/>
        </p:spPr>
      </p:pic>
      <p:pic>
        <p:nvPicPr>
          <p:cNvPr id="10" name="Picture 8">
            <a:extLst>
              <a:ext uri="{FF2B5EF4-FFF2-40B4-BE49-F238E27FC236}">
                <a16:creationId xmlns:a16="http://schemas.microsoft.com/office/drawing/2014/main" id="{7498E2BD-77C3-4547-BB50-F6088752A9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755" r="61703"/>
          <a:stretch/>
        </p:blipFill>
        <p:spPr bwMode="auto">
          <a:xfrm>
            <a:off x="8387486" y="2001203"/>
            <a:ext cx="2339512" cy="2029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713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6B91-6E55-4E7D-91B1-AC04A43E5F88}"/>
              </a:ext>
            </a:extLst>
          </p:cNvPr>
          <p:cNvSpPr>
            <a:spLocks noGrp="1"/>
          </p:cNvSpPr>
          <p:nvPr>
            <p:ph type="title"/>
          </p:nvPr>
        </p:nvSpPr>
        <p:spPr>
          <a:xfrm>
            <a:off x="838200" y="365125"/>
            <a:ext cx="10515600" cy="1325563"/>
          </a:xfrm>
        </p:spPr>
        <p:txBody>
          <a:bodyPr anchor="ctr">
            <a:normAutofit/>
          </a:bodyPr>
          <a:lstStyle/>
          <a:p>
            <a:r>
              <a:rPr lang="en-US" dirty="0"/>
              <a:t>Visualize Feature Maps</a:t>
            </a:r>
          </a:p>
        </p:txBody>
      </p:sp>
      <p:sp>
        <p:nvSpPr>
          <p:cNvPr id="71" name="Content Placeholder 2">
            <a:extLst>
              <a:ext uri="{FF2B5EF4-FFF2-40B4-BE49-F238E27FC236}">
                <a16:creationId xmlns:a16="http://schemas.microsoft.com/office/drawing/2014/main" id="{7405059E-7B79-41D8-8A5A-C8059F69B7E3}"/>
              </a:ext>
            </a:extLst>
          </p:cNvPr>
          <p:cNvSpPr>
            <a:spLocks noGrp="1"/>
          </p:cNvSpPr>
          <p:nvPr>
            <p:ph sz="half" idx="1"/>
          </p:nvPr>
        </p:nvSpPr>
        <p:spPr>
          <a:xfrm>
            <a:off x="838200" y="1825625"/>
            <a:ext cx="5181600" cy="4351338"/>
          </a:xfrm>
        </p:spPr>
        <p:txBody>
          <a:bodyPr/>
          <a:lstStyle/>
          <a:p>
            <a:r>
              <a:rPr lang="en-US" dirty="0">
                <a:solidFill>
                  <a:schemeClr val="bg1">
                    <a:lumMod val="65000"/>
                  </a:schemeClr>
                </a:solidFill>
              </a:rPr>
              <a:t>Reading the images</a:t>
            </a:r>
          </a:p>
          <a:p>
            <a:r>
              <a:rPr lang="en-US" dirty="0">
                <a:solidFill>
                  <a:schemeClr val="bg1">
                    <a:lumMod val="65000"/>
                  </a:schemeClr>
                </a:solidFill>
              </a:rPr>
              <a:t>Defining the transforms</a:t>
            </a:r>
          </a:p>
          <a:p>
            <a:r>
              <a:rPr lang="en-US" dirty="0">
                <a:solidFill>
                  <a:schemeClr val="bg1">
                    <a:lumMod val="65000"/>
                  </a:schemeClr>
                </a:solidFill>
              </a:rPr>
              <a:t>Forward Propagation</a:t>
            </a:r>
          </a:p>
          <a:p>
            <a:r>
              <a:rPr lang="en-US" dirty="0"/>
              <a:t>Visualization</a:t>
            </a:r>
          </a:p>
        </p:txBody>
      </p:sp>
      <p:pic>
        <p:nvPicPr>
          <p:cNvPr id="2050" name="Picture 2">
            <a:extLst>
              <a:ext uri="{FF2B5EF4-FFF2-40B4-BE49-F238E27FC236}">
                <a16:creationId xmlns:a16="http://schemas.microsoft.com/office/drawing/2014/main" id="{895DA050-6850-4371-8339-01C77FCDE18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172199" y="1825625"/>
            <a:ext cx="5181600" cy="1049273"/>
          </a:xfrm>
          <a:prstGeom prst="rect">
            <a:avLst/>
          </a:prstGeom>
          <a:solidFill>
            <a:srgbClr val="FFFFFF"/>
          </a:solidFill>
        </p:spPr>
      </p:pic>
      <p:pic>
        <p:nvPicPr>
          <p:cNvPr id="2052" name="Picture 4">
            <a:extLst>
              <a:ext uri="{FF2B5EF4-FFF2-40B4-BE49-F238E27FC236}">
                <a16:creationId xmlns:a16="http://schemas.microsoft.com/office/drawing/2014/main" id="{FB747238-19DC-457D-A776-0F431507F3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1" y="3477399"/>
            <a:ext cx="5181598" cy="104778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23D94705-64C2-4F99-BE42-89F519DBC5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1" y="5110617"/>
            <a:ext cx="5181598" cy="10477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EF1E50A-CFD8-42B1-BC41-D23037417E48}"/>
              </a:ext>
            </a:extLst>
          </p:cNvPr>
          <p:cNvPicPr>
            <a:picLocks noChangeAspect="1"/>
          </p:cNvPicPr>
          <p:nvPr/>
        </p:nvPicPr>
        <p:blipFill>
          <a:blip r:embed="rId6"/>
          <a:stretch>
            <a:fillRect/>
          </a:stretch>
        </p:blipFill>
        <p:spPr>
          <a:xfrm>
            <a:off x="994867" y="3877113"/>
            <a:ext cx="4199184" cy="2878473"/>
          </a:xfrm>
          <a:prstGeom prst="rect">
            <a:avLst/>
          </a:prstGeom>
        </p:spPr>
      </p:pic>
      <p:sp>
        <p:nvSpPr>
          <p:cNvPr id="9" name="TextBox 8">
            <a:extLst>
              <a:ext uri="{FF2B5EF4-FFF2-40B4-BE49-F238E27FC236}">
                <a16:creationId xmlns:a16="http://schemas.microsoft.com/office/drawing/2014/main" id="{2D22FB79-9B40-4422-9C87-C9E9A97B6BC2}"/>
              </a:ext>
            </a:extLst>
          </p:cNvPr>
          <p:cNvSpPr txBox="1"/>
          <p:nvPr/>
        </p:nvSpPr>
        <p:spPr>
          <a:xfrm>
            <a:off x="8274404" y="2891970"/>
            <a:ext cx="1586486" cy="369332"/>
          </a:xfrm>
          <a:prstGeom prst="rect">
            <a:avLst/>
          </a:prstGeom>
          <a:noFill/>
        </p:spPr>
        <p:txBody>
          <a:bodyPr wrap="square" rtlCol="0">
            <a:spAutoFit/>
          </a:bodyPr>
          <a:lstStyle/>
          <a:p>
            <a:r>
              <a:rPr lang="en-US" dirty="0"/>
              <a:t>Layer 1 results</a:t>
            </a:r>
          </a:p>
        </p:txBody>
      </p:sp>
      <p:sp>
        <p:nvSpPr>
          <p:cNvPr id="10" name="TextBox 9">
            <a:extLst>
              <a:ext uri="{FF2B5EF4-FFF2-40B4-BE49-F238E27FC236}">
                <a16:creationId xmlns:a16="http://schemas.microsoft.com/office/drawing/2014/main" id="{6A0C4DAF-8CD9-44BC-BCF3-D5D4F89D7A50}"/>
              </a:ext>
            </a:extLst>
          </p:cNvPr>
          <p:cNvSpPr txBox="1"/>
          <p:nvPr/>
        </p:nvSpPr>
        <p:spPr>
          <a:xfrm>
            <a:off x="8274404" y="4525188"/>
            <a:ext cx="1586486" cy="369332"/>
          </a:xfrm>
          <a:prstGeom prst="rect">
            <a:avLst/>
          </a:prstGeom>
          <a:noFill/>
        </p:spPr>
        <p:txBody>
          <a:bodyPr wrap="square" rtlCol="0">
            <a:spAutoFit/>
          </a:bodyPr>
          <a:lstStyle/>
          <a:p>
            <a:r>
              <a:rPr lang="en-US" dirty="0"/>
              <a:t>Layer 2 results</a:t>
            </a:r>
          </a:p>
        </p:txBody>
      </p:sp>
      <p:sp>
        <p:nvSpPr>
          <p:cNvPr id="11" name="TextBox 10">
            <a:extLst>
              <a:ext uri="{FF2B5EF4-FFF2-40B4-BE49-F238E27FC236}">
                <a16:creationId xmlns:a16="http://schemas.microsoft.com/office/drawing/2014/main" id="{36146A0A-961C-4E5B-9AFF-52A2701214C9}"/>
              </a:ext>
            </a:extLst>
          </p:cNvPr>
          <p:cNvSpPr txBox="1"/>
          <p:nvPr/>
        </p:nvSpPr>
        <p:spPr>
          <a:xfrm>
            <a:off x="8274403" y="6176963"/>
            <a:ext cx="1645008" cy="369332"/>
          </a:xfrm>
          <a:prstGeom prst="rect">
            <a:avLst/>
          </a:prstGeom>
          <a:noFill/>
        </p:spPr>
        <p:txBody>
          <a:bodyPr wrap="square" rtlCol="0">
            <a:spAutoFit/>
          </a:bodyPr>
          <a:lstStyle/>
          <a:p>
            <a:r>
              <a:rPr lang="en-US" dirty="0"/>
              <a:t>Layer 3 results</a:t>
            </a:r>
          </a:p>
        </p:txBody>
      </p:sp>
    </p:spTree>
    <p:extLst>
      <p:ext uri="{BB962C8B-B14F-4D97-AF65-F5344CB8AC3E}">
        <p14:creationId xmlns:p14="http://schemas.microsoft.com/office/powerpoint/2010/main" val="3922579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95D86B-EDFB-4B4B-A0F6-13071F19AFB8}"/>
              </a:ext>
            </a:extLst>
          </p:cNvPr>
          <p:cNvSpPr>
            <a:spLocks noGrp="1"/>
          </p:cNvSpPr>
          <p:nvPr>
            <p:ph type="title"/>
          </p:nvPr>
        </p:nvSpPr>
        <p:spPr/>
        <p:txBody>
          <a:bodyPr/>
          <a:lstStyle/>
          <a:p>
            <a:r>
              <a:rPr lang="en-US" dirty="0"/>
              <a:t>CNN understanding</a:t>
            </a:r>
          </a:p>
        </p:txBody>
      </p:sp>
      <p:sp>
        <p:nvSpPr>
          <p:cNvPr id="5" name="Text Placeholder 4">
            <a:extLst>
              <a:ext uri="{FF2B5EF4-FFF2-40B4-BE49-F238E27FC236}">
                <a16:creationId xmlns:a16="http://schemas.microsoft.com/office/drawing/2014/main" id="{5DCF1716-83A9-4877-8BB7-6C700954DF4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47514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EF6E79-10FD-4347-9472-8E9A8C23AAF8}"/>
              </a:ext>
            </a:extLst>
          </p:cNvPr>
          <p:cNvSpPr>
            <a:spLocks noGrp="1"/>
          </p:cNvSpPr>
          <p:nvPr>
            <p:ph type="title"/>
          </p:nvPr>
        </p:nvSpPr>
        <p:spPr/>
        <p:txBody>
          <a:bodyPr/>
          <a:lstStyle/>
          <a:p>
            <a:r>
              <a:rPr lang="en-US" dirty="0"/>
              <a:t>Example: Understanding the VGG-16 Model</a:t>
            </a:r>
          </a:p>
        </p:txBody>
      </p:sp>
      <p:sp>
        <p:nvSpPr>
          <p:cNvPr id="5" name="Content Placeholder 4">
            <a:extLst>
              <a:ext uri="{FF2B5EF4-FFF2-40B4-BE49-F238E27FC236}">
                <a16:creationId xmlns:a16="http://schemas.microsoft.com/office/drawing/2014/main" id="{F472A4CC-CE2F-4786-AF7C-D3021776F94B}"/>
              </a:ext>
            </a:extLst>
          </p:cNvPr>
          <p:cNvSpPr>
            <a:spLocks noGrp="1"/>
          </p:cNvSpPr>
          <p:nvPr>
            <p:ph sz="half" idx="1"/>
          </p:nvPr>
        </p:nvSpPr>
        <p:spPr>
          <a:xfrm>
            <a:off x="838199" y="1825625"/>
            <a:ext cx="5994197" cy="4351338"/>
          </a:xfrm>
        </p:spPr>
        <p:txBody>
          <a:bodyPr>
            <a:normAutofit/>
          </a:bodyPr>
          <a:lstStyle/>
          <a:p>
            <a:r>
              <a:rPr lang="en-US" dirty="0"/>
              <a:t>Saliency Maps</a:t>
            </a:r>
          </a:p>
          <a:p>
            <a:r>
              <a:rPr lang="en-US" dirty="0">
                <a:solidFill>
                  <a:schemeClr val="bg1">
                    <a:lumMod val="65000"/>
                  </a:schemeClr>
                </a:solidFill>
              </a:rPr>
              <a:t>Fooling Images</a:t>
            </a:r>
          </a:p>
          <a:p>
            <a:r>
              <a:rPr lang="en-US" dirty="0">
                <a:solidFill>
                  <a:schemeClr val="bg1">
                    <a:lumMod val="65000"/>
                  </a:schemeClr>
                </a:solidFill>
              </a:rPr>
              <a:t>Class Visualization</a:t>
            </a:r>
          </a:p>
        </p:txBody>
      </p:sp>
    </p:spTree>
    <p:extLst>
      <p:ext uri="{BB962C8B-B14F-4D97-AF65-F5344CB8AC3E}">
        <p14:creationId xmlns:p14="http://schemas.microsoft.com/office/powerpoint/2010/main" val="874369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298D9-7A21-4AD5-B0D2-E3797CA2FEC0}"/>
              </a:ext>
            </a:extLst>
          </p:cNvPr>
          <p:cNvSpPr>
            <a:spLocks noGrp="1"/>
          </p:cNvSpPr>
          <p:nvPr>
            <p:ph type="title"/>
          </p:nvPr>
        </p:nvSpPr>
        <p:spPr/>
        <p:txBody>
          <a:bodyPr/>
          <a:lstStyle/>
          <a:p>
            <a:r>
              <a:rPr lang="en-US" dirty="0"/>
              <a:t>Saliency Maps</a:t>
            </a:r>
          </a:p>
        </p:txBody>
      </p:sp>
      <p:sp>
        <p:nvSpPr>
          <p:cNvPr id="3" name="Content Placeholder 2">
            <a:extLst>
              <a:ext uri="{FF2B5EF4-FFF2-40B4-BE49-F238E27FC236}">
                <a16:creationId xmlns:a16="http://schemas.microsoft.com/office/drawing/2014/main" id="{B28EBDFC-D9AC-4182-89B9-DF3C60711E25}"/>
              </a:ext>
            </a:extLst>
          </p:cNvPr>
          <p:cNvSpPr>
            <a:spLocks noGrp="1"/>
          </p:cNvSpPr>
          <p:nvPr>
            <p:ph sz="half" idx="1"/>
          </p:nvPr>
        </p:nvSpPr>
        <p:spPr>
          <a:xfrm>
            <a:off x="838199" y="1825625"/>
            <a:ext cx="11056315" cy="2360398"/>
          </a:xfrm>
        </p:spPr>
        <p:txBody>
          <a:bodyPr>
            <a:normAutofit fontScale="92500" lnSpcReduction="20000"/>
          </a:bodyPr>
          <a:lstStyle/>
          <a:p>
            <a:r>
              <a:rPr lang="en-US" dirty="0"/>
              <a:t>A </a:t>
            </a:r>
            <a:r>
              <a:rPr lang="en-US" b="1" dirty="0"/>
              <a:t>saliency map </a:t>
            </a:r>
            <a:r>
              <a:rPr lang="en-US" dirty="0"/>
              <a:t>tells us the degree to which </a:t>
            </a:r>
            <a:r>
              <a:rPr lang="en-US" b="1" dirty="0"/>
              <a:t>each pixel </a:t>
            </a:r>
            <a:r>
              <a:rPr lang="en-US" dirty="0"/>
              <a:t>in the image </a:t>
            </a:r>
            <a:r>
              <a:rPr lang="en-US" b="1" dirty="0"/>
              <a:t>affects</a:t>
            </a:r>
            <a:r>
              <a:rPr lang="en-US" dirty="0"/>
              <a:t> the </a:t>
            </a:r>
            <a:r>
              <a:rPr lang="en-US" b="1" dirty="0"/>
              <a:t>classification score </a:t>
            </a:r>
            <a:r>
              <a:rPr lang="en-US" dirty="0"/>
              <a:t>for that image.</a:t>
            </a:r>
          </a:p>
          <a:p>
            <a:r>
              <a:rPr lang="en-US" dirty="0"/>
              <a:t>To compute it, we compute the </a:t>
            </a:r>
            <a:r>
              <a:rPr lang="en-US" b="1" dirty="0"/>
              <a:t>gradient</a:t>
            </a:r>
            <a:r>
              <a:rPr lang="en-US" dirty="0"/>
              <a:t> of the unnormalized </a:t>
            </a:r>
            <a:r>
              <a:rPr lang="en-US" b="1" dirty="0"/>
              <a:t>score</a:t>
            </a:r>
            <a:r>
              <a:rPr lang="en-US" dirty="0"/>
              <a:t> corresponding to the </a:t>
            </a:r>
            <a:r>
              <a:rPr lang="en-US" b="1" dirty="0"/>
              <a:t>correct class </a:t>
            </a:r>
            <a:r>
              <a:rPr lang="en-US" dirty="0"/>
              <a:t>(which is a scalar) w.r.t the </a:t>
            </a:r>
            <a:r>
              <a:rPr lang="en-US" b="1" dirty="0"/>
              <a:t>pixels of the image</a:t>
            </a:r>
            <a:r>
              <a:rPr lang="en-US" dirty="0"/>
              <a:t>.</a:t>
            </a:r>
          </a:p>
          <a:p>
            <a:r>
              <a:rPr lang="en-US" dirty="0"/>
              <a:t>For each pixel in the image, this gradient tells us the amount by which the classification score will change if the pixel changes by a small amount.</a:t>
            </a:r>
          </a:p>
        </p:txBody>
      </p:sp>
      <p:pic>
        <p:nvPicPr>
          <p:cNvPr id="5" name="Picture 2">
            <a:extLst>
              <a:ext uri="{FF2B5EF4-FFF2-40B4-BE49-F238E27FC236}">
                <a16:creationId xmlns:a16="http://schemas.microsoft.com/office/drawing/2014/main" id="{388B32D9-9A37-4A35-854F-C1A58C9C2D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1703" y="4159250"/>
            <a:ext cx="5788594" cy="236039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74167D2-61DD-4F5E-B6F4-87FF658648A5}"/>
              </a:ext>
            </a:extLst>
          </p:cNvPr>
          <p:cNvSpPr txBox="1"/>
          <p:nvPr/>
        </p:nvSpPr>
        <p:spPr>
          <a:xfrm>
            <a:off x="4933339" y="6492875"/>
            <a:ext cx="2325322" cy="369332"/>
          </a:xfrm>
          <a:prstGeom prst="rect">
            <a:avLst/>
          </a:prstGeom>
          <a:noFill/>
        </p:spPr>
        <p:txBody>
          <a:bodyPr wrap="square" rtlCol="0">
            <a:spAutoFit/>
          </a:bodyPr>
          <a:lstStyle/>
          <a:p>
            <a:r>
              <a:rPr lang="en-US" dirty="0"/>
              <a:t>Saliency Map Results</a:t>
            </a:r>
          </a:p>
        </p:txBody>
      </p:sp>
    </p:spTree>
    <p:extLst>
      <p:ext uri="{BB962C8B-B14F-4D97-AF65-F5344CB8AC3E}">
        <p14:creationId xmlns:p14="http://schemas.microsoft.com/office/powerpoint/2010/main" val="3722933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298D9-7A21-4AD5-B0D2-E3797CA2FEC0}"/>
              </a:ext>
            </a:extLst>
          </p:cNvPr>
          <p:cNvSpPr>
            <a:spLocks noGrp="1"/>
          </p:cNvSpPr>
          <p:nvPr>
            <p:ph type="title"/>
          </p:nvPr>
        </p:nvSpPr>
        <p:spPr>
          <a:xfrm>
            <a:off x="838200" y="365125"/>
            <a:ext cx="10515600" cy="1325563"/>
          </a:xfrm>
        </p:spPr>
        <p:txBody>
          <a:bodyPr anchor="ctr">
            <a:normAutofit/>
          </a:bodyPr>
          <a:lstStyle/>
          <a:p>
            <a:r>
              <a:rPr lang="en-US" dirty="0"/>
              <a:t>Saliency Maps</a:t>
            </a:r>
          </a:p>
        </p:txBody>
      </p:sp>
      <p:sp>
        <p:nvSpPr>
          <p:cNvPr id="10" name="Content Placeholder 2">
            <a:extLst>
              <a:ext uri="{FF2B5EF4-FFF2-40B4-BE49-F238E27FC236}">
                <a16:creationId xmlns:a16="http://schemas.microsoft.com/office/drawing/2014/main" id="{811104AA-85F4-4BF8-9CA1-8A6E8E6BA816}"/>
              </a:ext>
            </a:extLst>
          </p:cNvPr>
          <p:cNvSpPr>
            <a:spLocks noGrp="1"/>
          </p:cNvSpPr>
          <p:nvPr>
            <p:ph sz="half" idx="1"/>
          </p:nvPr>
        </p:nvSpPr>
        <p:spPr>
          <a:xfrm>
            <a:off x="838200" y="1825625"/>
            <a:ext cx="5181600" cy="4351338"/>
          </a:xfrm>
        </p:spPr>
        <p:txBody>
          <a:bodyPr/>
          <a:lstStyle/>
          <a:p>
            <a:r>
              <a:rPr lang="en-US" dirty="0"/>
              <a:t>To compute the saliency map, we take the </a:t>
            </a:r>
            <a:r>
              <a:rPr lang="en-US" b="1" dirty="0"/>
              <a:t>absolute value </a:t>
            </a:r>
            <a:r>
              <a:rPr lang="en-US" dirty="0"/>
              <a:t>of the gradient, then take the </a:t>
            </a:r>
            <a:r>
              <a:rPr lang="en-US" b="1" dirty="0"/>
              <a:t>maximum value </a:t>
            </a:r>
            <a:r>
              <a:rPr lang="en-US" dirty="0"/>
              <a:t>over the 3 input channels</a:t>
            </a:r>
          </a:p>
        </p:txBody>
      </p:sp>
      <p:pic>
        <p:nvPicPr>
          <p:cNvPr id="7" name="Picture 6">
            <a:extLst>
              <a:ext uri="{FF2B5EF4-FFF2-40B4-BE49-F238E27FC236}">
                <a16:creationId xmlns:a16="http://schemas.microsoft.com/office/drawing/2014/main" id="{ACF97542-FE2F-4A76-86FE-C4AC8DF8C1F4}"/>
              </a:ext>
            </a:extLst>
          </p:cNvPr>
          <p:cNvPicPr>
            <a:picLocks noChangeAspect="1"/>
          </p:cNvPicPr>
          <p:nvPr/>
        </p:nvPicPr>
        <p:blipFill>
          <a:blip r:embed="rId3"/>
          <a:stretch>
            <a:fillRect/>
          </a:stretch>
        </p:blipFill>
        <p:spPr>
          <a:xfrm>
            <a:off x="6019800" y="1133221"/>
            <a:ext cx="6022622" cy="4260469"/>
          </a:xfrm>
          <a:prstGeom prst="rect">
            <a:avLst/>
          </a:prstGeom>
        </p:spPr>
      </p:pic>
    </p:spTree>
    <p:extLst>
      <p:ext uri="{BB962C8B-B14F-4D97-AF65-F5344CB8AC3E}">
        <p14:creationId xmlns:p14="http://schemas.microsoft.com/office/powerpoint/2010/main" val="2994071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EF6E79-10FD-4347-9472-8E9A8C23AAF8}"/>
              </a:ext>
            </a:extLst>
          </p:cNvPr>
          <p:cNvSpPr>
            <a:spLocks noGrp="1"/>
          </p:cNvSpPr>
          <p:nvPr>
            <p:ph type="title"/>
          </p:nvPr>
        </p:nvSpPr>
        <p:spPr/>
        <p:txBody>
          <a:bodyPr/>
          <a:lstStyle/>
          <a:p>
            <a:r>
              <a:rPr lang="en-US" dirty="0"/>
              <a:t>Example: Understanding VGG-16 Model</a:t>
            </a:r>
          </a:p>
        </p:txBody>
      </p:sp>
      <p:sp>
        <p:nvSpPr>
          <p:cNvPr id="5" name="Content Placeholder 4">
            <a:extLst>
              <a:ext uri="{FF2B5EF4-FFF2-40B4-BE49-F238E27FC236}">
                <a16:creationId xmlns:a16="http://schemas.microsoft.com/office/drawing/2014/main" id="{F472A4CC-CE2F-4786-AF7C-D3021776F94B}"/>
              </a:ext>
            </a:extLst>
          </p:cNvPr>
          <p:cNvSpPr>
            <a:spLocks noGrp="1"/>
          </p:cNvSpPr>
          <p:nvPr>
            <p:ph sz="half" idx="1"/>
          </p:nvPr>
        </p:nvSpPr>
        <p:spPr>
          <a:xfrm>
            <a:off x="838199" y="1825625"/>
            <a:ext cx="5994197" cy="4351338"/>
          </a:xfrm>
        </p:spPr>
        <p:txBody>
          <a:bodyPr>
            <a:normAutofit/>
          </a:bodyPr>
          <a:lstStyle/>
          <a:p>
            <a:r>
              <a:rPr lang="en-US" dirty="0">
                <a:solidFill>
                  <a:schemeClr val="bg1">
                    <a:lumMod val="65000"/>
                  </a:schemeClr>
                </a:solidFill>
              </a:rPr>
              <a:t>Saliency Maps</a:t>
            </a:r>
          </a:p>
          <a:p>
            <a:r>
              <a:rPr lang="en-US" dirty="0"/>
              <a:t>Fooling Images</a:t>
            </a:r>
          </a:p>
          <a:p>
            <a:r>
              <a:rPr lang="en-US" dirty="0">
                <a:solidFill>
                  <a:schemeClr val="bg1">
                    <a:lumMod val="65000"/>
                  </a:schemeClr>
                </a:solidFill>
              </a:rPr>
              <a:t>Class Visualization</a:t>
            </a:r>
          </a:p>
        </p:txBody>
      </p:sp>
    </p:spTree>
    <p:extLst>
      <p:ext uri="{BB962C8B-B14F-4D97-AF65-F5344CB8AC3E}">
        <p14:creationId xmlns:p14="http://schemas.microsoft.com/office/powerpoint/2010/main" val="3555317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B7CB8-2CEA-48C1-BA38-6F22A71C9E0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F3F99BFD-9633-4764-9386-22C381418669}"/>
              </a:ext>
            </a:extLst>
          </p:cNvPr>
          <p:cNvSpPr>
            <a:spLocks noGrp="1"/>
          </p:cNvSpPr>
          <p:nvPr>
            <p:ph idx="1"/>
          </p:nvPr>
        </p:nvSpPr>
        <p:spPr/>
        <p:txBody>
          <a:bodyPr/>
          <a:lstStyle/>
          <a:p>
            <a:r>
              <a:rPr lang="en-US" dirty="0"/>
              <a:t>Network Visualization</a:t>
            </a:r>
          </a:p>
          <a:p>
            <a:pPr lvl="1"/>
            <a:r>
              <a:rPr lang="en-US" dirty="0"/>
              <a:t>Visualize convolutional layer filters</a:t>
            </a:r>
          </a:p>
          <a:p>
            <a:pPr lvl="1"/>
            <a:r>
              <a:rPr lang="en-US" dirty="0"/>
              <a:t>Visualize feature maps</a:t>
            </a:r>
          </a:p>
          <a:p>
            <a:r>
              <a:rPr lang="en-US" dirty="0"/>
              <a:t>Network Understanding</a:t>
            </a:r>
          </a:p>
          <a:p>
            <a:pPr lvl="1"/>
            <a:r>
              <a:rPr lang="en-US" dirty="0"/>
              <a:t>Saliency maps</a:t>
            </a:r>
          </a:p>
          <a:p>
            <a:pPr lvl="1"/>
            <a:r>
              <a:rPr lang="en-US" dirty="0"/>
              <a:t>Fooling images</a:t>
            </a:r>
          </a:p>
          <a:p>
            <a:pPr lvl="1"/>
            <a:r>
              <a:rPr lang="en-US" dirty="0"/>
              <a:t>Class visualization</a:t>
            </a:r>
          </a:p>
        </p:txBody>
      </p:sp>
    </p:spTree>
    <p:extLst>
      <p:ext uri="{BB962C8B-B14F-4D97-AF65-F5344CB8AC3E}">
        <p14:creationId xmlns:p14="http://schemas.microsoft.com/office/powerpoint/2010/main" val="3968223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298D9-7A21-4AD5-B0D2-E3797CA2FEC0}"/>
              </a:ext>
            </a:extLst>
          </p:cNvPr>
          <p:cNvSpPr>
            <a:spLocks noGrp="1"/>
          </p:cNvSpPr>
          <p:nvPr>
            <p:ph type="title"/>
          </p:nvPr>
        </p:nvSpPr>
        <p:spPr/>
        <p:txBody>
          <a:bodyPr/>
          <a:lstStyle/>
          <a:p>
            <a:r>
              <a:rPr lang="en-US" dirty="0"/>
              <a:t>“Fooling” Images</a:t>
            </a:r>
          </a:p>
        </p:txBody>
      </p:sp>
      <p:sp>
        <p:nvSpPr>
          <p:cNvPr id="3" name="Content Placeholder 2">
            <a:extLst>
              <a:ext uri="{FF2B5EF4-FFF2-40B4-BE49-F238E27FC236}">
                <a16:creationId xmlns:a16="http://schemas.microsoft.com/office/drawing/2014/main" id="{B28EBDFC-D9AC-4182-89B9-DF3C60711E25}"/>
              </a:ext>
            </a:extLst>
          </p:cNvPr>
          <p:cNvSpPr>
            <a:spLocks noGrp="1"/>
          </p:cNvSpPr>
          <p:nvPr>
            <p:ph sz="half" idx="1"/>
          </p:nvPr>
        </p:nvSpPr>
        <p:spPr>
          <a:xfrm>
            <a:off x="838199" y="1825625"/>
            <a:ext cx="11056315" cy="3068244"/>
          </a:xfrm>
        </p:spPr>
        <p:txBody>
          <a:bodyPr>
            <a:normAutofit fontScale="85000" lnSpcReduction="20000"/>
          </a:bodyPr>
          <a:lstStyle/>
          <a:p>
            <a:r>
              <a:rPr lang="en-US" dirty="0"/>
              <a:t>We can also use image gradients to generate “fooling images” as discussed in the paper “Intriguing properties of neural networks” (ICLR 2014).</a:t>
            </a:r>
          </a:p>
          <a:p>
            <a:r>
              <a:rPr lang="en-US" dirty="0"/>
              <a:t>Given an </a:t>
            </a:r>
            <a:r>
              <a:rPr lang="en-US" b="1" dirty="0"/>
              <a:t>image</a:t>
            </a:r>
            <a:r>
              <a:rPr lang="en-US" dirty="0"/>
              <a:t> and a </a:t>
            </a:r>
            <a:r>
              <a:rPr lang="en-US" b="1" dirty="0"/>
              <a:t>target class</a:t>
            </a:r>
            <a:r>
              <a:rPr lang="en-US" dirty="0"/>
              <a:t>, we can perform </a:t>
            </a:r>
            <a:r>
              <a:rPr lang="en-US" b="1" dirty="0"/>
              <a:t>gradient ascent </a:t>
            </a:r>
            <a:r>
              <a:rPr lang="en-US" dirty="0"/>
              <a:t>over the image to </a:t>
            </a:r>
            <a:r>
              <a:rPr lang="en-US" b="1" dirty="0"/>
              <a:t>maximize</a:t>
            </a:r>
            <a:r>
              <a:rPr lang="en-US" dirty="0"/>
              <a:t> the </a:t>
            </a:r>
            <a:r>
              <a:rPr lang="en-US" b="1" dirty="0"/>
              <a:t>target class</a:t>
            </a:r>
            <a:r>
              <a:rPr lang="en-US" dirty="0"/>
              <a:t>, stopping when the network classifies the image as the target class.</a:t>
            </a:r>
          </a:p>
          <a:p>
            <a:r>
              <a:rPr lang="en-US" dirty="0"/>
              <a:t>After generating a fooling image, we can visualize the original, fooling image, as well as the difference between them.</a:t>
            </a:r>
          </a:p>
          <a:p>
            <a:r>
              <a:rPr lang="en-US" dirty="0"/>
              <a:t>You should ideally see at first glance </a:t>
            </a:r>
            <a:r>
              <a:rPr lang="en-US" b="1" dirty="0"/>
              <a:t>no major difference </a:t>
            </a:r>
            <a:r>
              <a:rPr lang="en-US" dirty="0"/>
              <a:t>between the original and the fooling image, but when looking at the 10x magnified difference between the original and the fooling image you should see a bit of random noise.</a:t>
            </a:r>
          </a:p>
          <a:p>
            <a:endParaRPr lang="en-US" dirty="0"/>
          </a:p>
        </p:txBody>
      </p:sp>
      <p:sp>
        <p:nvSpPr>
          <p:cNvPr id="6" name="TextBox 5">
            <a:extLst>
              <a:ext uri="{FF2B5EF4-FFF2-40B4-BE49-F238E27FC236}">
                <a16:creationId xmlns:a16="http://schemas.microsoft.com/office/drawing/2014/main" id="{774167D2-61DD-4F5E-B6F4-87FF658648A5}"/>
              </a:ext>
            </a:extLst>
          </p:cNvPr>
          <p:cNvSpPr txBox="1"/>
          <p:nvPr/>
        </p:nvSpPr>
        <p:spPr>
          <a:xfrm>
            <a:off x="4984546" y="6492875"/>
            <a:ext cx="2325322" cy="369332"/>
          </a:xfrm>
          <a:prstGeom prst="rect">
            <a:avLst/>
          </a:prstGeom>
          <a:noFill/>
        </p:spPr>
        <p:txBody>
          <a:bodyPr wrap="square" rtlCol="0">
            <a:spAutoFit/>
          </a:bodyPr>
          <a:lstStyle/>
          <a:p>
            <a:r>
              <a:rPr lang="en-US" dirty="0"/>
              <a:t>Fooling Image Result</a:t>
            </a:r>
          </a:p>
        </p:txBody>
      </p:sp>
      <p:pic>
        <p:nvPicPr>
          <p:cNvPr id="6146" name="Picture 2">
            <a:extLst>
              <a:ext uri="{FF2B5EF4-FFF2-40B4-BE49-F238E27FC236}">
                <a16:creationId xmlns:a16="http://schemas.microsoft.com/office/drawing/2014/main" id="{19D7A014-8C61-473D-8F30-5DF50F44A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1082" y="4826000"/>
            <a:ext cx="6572250"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935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298D9-7A21-4AD5-B0D2-E3797CA2FEC0}"/>
              </a:ext>
            </a:extLst>
          </p:cNvPr>
          <p:cNvSpPr>
            <a:spLocks noGrp="1"/>
          </p:cNvSpPr>
          <p:nvPr>
            <p:ph type="title"/>
          </p:nvPr>
        </p:nvSpPr>
        <p:spPr>
          <a:xfrm>
            <a:off x="838200" y="365125"/>
            <a:ext cx="10515600" cy="1325563"/>
          </a:xfrm>
        </p:spPr>
        <p:txBody>
          <a:bodyPr anchor="ctr">
            <a:normAutofit/>
          </a:bodyPr>
          <a:lstStyle/>
          <a:p>
            <a:r>
              <a:rPr lang="en-US" dirty="0"/>
              <a:t>Creating a Fooling Image</a:t>
            </a:r>
          </a:p>
        </p:txBody>
      </p:sp>
      <p:sp>
        <p:nvSpPr>
          <p:cNvPr id="10" name="Content Placeholder 2">
            <a:extLst>
              <a:ext uri="{FF2B5EF4-FFF2-40B4-BE49-F238E27FC236}">
                <a16:creationId xmlns:a16="http://schemas.microsoft.com/office/drawing/2014/main" id="{811104AA-85F4-4BF8-9CA1-8A6E8E6BA816}"/>
              </a:ext>
            </a:extLst>
          </p:cNvPr>
          <p:cNvSpPr>
            <a:spLocks noGrp="1"/>
          </p:cNvSpPr>
          <p:nvPr>
            <p:ph sz="half" idx="1"/>
          </p:nvPr>
        </p:nvSpPr>
        <p:spPr>
          <a:xfrm>
            <a:off x="838200" y="1825625"/>
            <a:ext cx="5181600" cy="4351338"/>
          </a:xfrm>
        </p:spPr>
        <p:txBody>
          <a:bodyPr>
            <a:normAutofit lnSpcReduction="10000"/>
          </a:bodyPr>
          <a:lstStyle/>
          <a:p>
            <a:r>
              <a:rPr lang="en-US" dirty="0"/>
              <a:t>We perform </a:t>
            </a:r>
            <a:r>
              <a:rPr lang="en-US" b="1" dirty="0"/>
              <a:t>gradient ascent </a:t>
            </a:r>
            <a:r>
              <a:rPr lang="en-US" dirty="0"/>
              <a:t>on the score of the target class, stopping when the model is fooled.</a:t>
            </a:r>
          </a:p>
          <a:p>
            <a:r>
              <a:rPr lang="en-US" dirty="0"/>
              <a:t>When computing an update step, first normalize the gradient</a:t>
            </a:r>
          </a:p>
          <a:p>
            <a:pPr lvl="1"/>
            <a:r>
              <a:rPr lang="en-US" b="1" dirty="0" err="1"/>
              <a:t>dX</a:t>
            </a:r>
            <a:r>
              <a:rPr lang="en-US" b="1" dirty="0"/>
              <a:t> = </a:t>
            </a:r>
            <a:r>
              <a:rPr lang="en-US" b="1" dirty="0" err="1"/>
              <a:t>learning_rate</a:t>
            </a:r>
            <a:r>
              <a:rPr lang="en-US" b="1" dirty="0"/>
              <a:t>*g/||g||_2</a:t>
            </a:r>
          </a:p>
          <a:p>
            <a:r>
              <a:rPr lang="en-US" dirty="0"/>
              <a:t>For most examples, you should be able to generate a fooling image in fewer than 100 iterations of gradient ascent.</a:t>
            </a:r>
          </a:p>
        </p:txBody>
      </p:sp>
      <p:pic>
        <p:nvPicPr>
          <p:cNvPr id="6" name="Picture 5">
            <a:extLst>
              <a:ext uri="{FF2B5EF4-FFF2-40B4-BE49-F238E27FC236}">
                <a16:creationId xmlns:a16="http://schemas.microsoft.com/office/drawing/2014/main" id="{715DED8A-E589-411D-AB94-1D3D78E9C8AA}"/>
              </a:ext>
            </a:extLst>
          </p:cNvPr>
          <p:cNvPicPr>
            <a:picLocks noChangeAspect="1"/>
          </p:cNvPicPr>
          <p:nvPr/>
        </p:nvPicPr>
        <p:blipFill>
          <a:blip r:embed="rId3"/>
          <a:stretch>
            <a:fillRect/>
          </a:stretch>
        </p:blipFill>
        <p:spPr>
          <a:xfrm>
            <a:off x="6019800" y="1690688"/>
            <a:ext cx="5864600" cy="4738067"/>
          </a:xfrm>
          <a:prstGeom prst="rect">
            <a:avLst/>
          </a:prstGeom>
        </p:spPr>
      </p:pic>
    </p:spTree>
    <p:extLst>
      <p:ext uri="{BB962C8B-B14F-4D97-AF65-F5344CB8AC3E}">
        <p14:creationId xmlns:p14="http://schemas.microsoft.com/office/powerpoint/2010/main" val="2421839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EF6E79-10FD-4347-9472-8E9A8C23AAF8}"/>
              </a:ext>
            </a:extLst>
          </p:cNvPr>
          <p:cNvSpPr>
            <a:spLocks noGrp="1"/>
          </p:cNvSpPr>
          <p:nvPr>
            <p:ph type="title"/>
          </p:nvPr>
        </p:nvSpPr>
        <p:spPr/>
        <p:txBody>
          <a:bodyPr/>
          <a:lstStyle/>
          <a:p>
            <a:r>
              <a:rPr lang="en-US" dirty="0"/>
              <a:t>Example: Understanding VGG-16 Model</a:t>
            </a:r>
          </a:p>
        </p:txBody>
      </p:sp>
      <p:sp>
        <p:nvSpPr>
          <p:cNvPr id="5" name="Content Placeholder 4">
            <a:extLst>
              <a:ext uri="{FF2B5EF4-FFF2-40B4-BE49-F238E27FC236}">
                <a16:creationId xmlns:a16="http://schemas.microsoft.com/office/drawing/2014/main" id="{F472A4CC-CE2F-4786-AF7C-D3021776F94B}"/>
              </a:ext>
            </a:extLst>
          </p:cNvPr>
          <p:cNvSpPr>
            <a:spLocks noGrp="1"/>
          </p:cNvSpPr>
          <p:nvPr>
            <p:ph sz="half" idx="1"/>
          </p:nvPr>
        </p:nvSpPr>
        <p:spPr>
          <a:xfrm>
            <a:off x="838199" y="1825625"/>
            <a:ext cx="5994197" cy="4351338"/>
          </a:xfrm>
        </p:spPr>
        <p:txBody>
          <a:bodyPr>
            <a:normAutofit/>
          </a:bodyPr>
          <a:lstStyle/>
          <a:p>
            <a:r>
              <a:rPr lang="en-US" dirty="0">
                <a:solidFill>
                  <a:schemeClr val="bg1">
                    <a:lumMod val="65000"/>
                  </a:schemeClr>
                </a:solidFill>
              </a:rPr>
              <a:t>Saliency Maps</a:t>
            </a:r>
          </a:p>
          <a:p>
            <a:r>
              <a:rPr lang="en-US" dirty="0">
                <a:solidFill>
                  <a:schemeClr val="bg1">
                    <a:lumMod val="65000"/>
                  </a:schemeClr>
                </a:solidFill>
              </a:rPr>
              <a:t>Fooling Images</a:t>
            </a:r>
          </a:p>
          <a:p>
            <a:r>
              <a:rPr lang="en-US" dirty="0"/>
              <a:t>Class Visualization</a:t>
            </a:r>
          </a:p>
        </p:txBody>
      </p:sp>
    </p:spTree>
    <p:extLst>
      <p:ext uri="{BB962C8B-B14F-4D97-AF65-F5344CB8AC3E}">
        <p14:creationId xmlns:p14="http://schemas.microsoft.com/office/powerpoint/2010/main" val="2090798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3D7914-6903-4712-BE0A-4230BE42D158}"/>
              </a:ext>
            </a:extLst>
          </p:cNvPr>
          <p:cNvSpPr>
            <a:spLocks noGrp="1"/>
          </p:cNvSpPr>
          <p:nvPr>
            <p:ph type="title"/>
          </p:nvPr>
        </p:nvSpPr>
        <p:spPr>
          <a:xfrm>
            <a:off x="838200" y="365125"/>
            <a:ext cx="10515600" cy="1325563"/>
          </a:xfrm>
        </p:spPr>
        <p:txBody>
          <a:bodyPr anchor="ctr">
            <a:normAutofit/>
          </a:bodyPr>
          <a:lstStyle/>
          <a:p>
            <a:r>
              <a:rPr lang="en-US" dirty="0"/>
              <a:t>Class Visualization</a:t>
            </a:r>
          </a:p>
        </p:txBody>
      </p:sp>
      <p:sp>
        <p:nvSpPr>
          <p:cNvPr id="5" name="Content Placeholder 4">
            <a:extLst>
              <a:ext uri="{FF2B5EF4-FFF2-40B4-BE49-F238E27FC236}">
                <a16:creationId xmlns:a16="http://schemas.microsoft.com/office/drawing/2014/main" id="{6CBB4259-F00F-4D3F-89C1-460118632CEA}"/>
              </a:ext>
            </a:extLst>
          </p:cNvPr>
          <p:cNvSpPr>
            <a:spLocks noGrp="1"/>
          </p:cNvSpPr>
          <p:nvPr>
            <p:ph sz="half" idx="1"/>
          </p:nvPr>
        </p:nvSpPr>
        <p:spPr>
          <a:xfrm>
            <a:off x="838200" y="1825624"/>
            <a:ext cx="11012424" cy="4948251"/>
          </a:xfrm>
        </p:spPr>
        <p:txBody>
          <a:bodyPr>
            <a:normAutofit fontScale="92500" lnSpcReduction="10000"/>
          </a:bodyPr>
          <a:lstStyle/>
          <a:p>
            <a:r>
              <a:rPr lang="en-US" dirty="0"/>
              <a:t>By starting with a </a:t>
            </a:r>
            <a:r>
              <a:rPr lang="en-US" b="1" dirty="0"/>
              <a:t>random noise image </a:t>
            </a:r>
            <a:r>
              <a:rPr lang="en-US" dirty="0"/>
              <a:t>and performing </a:t>
            </a:r>
            <a:r>
              <a:rPr lang="en-US" b="1" dirty="0"/>
              <a:t>gradient ascent </a:t>
            </a:r>
            <a:r>
              <a:rPr lang="en-US" dirty="0"/>
              <a:t>on a </a:t>
            </a:r>
            <a:r>
              <a:rPr lang="en-US" b="1" dirty="0"/>
              <a:t>target class</a:t>
            </a:r>
            <a:r>
              <a:rPr lang="en-US" dirty="0"/>
              <a:t>, we can generate an image that the network will recognize as the target class.</a:t>
            </a:r>
          </a:p>
          <a:p>
            <a:r>
              <a:rPr lang="en-US" dirty="0"/>
              <a:t>Concretely, let     be an image and let y be a target class. Let          be the score that a convolutional network assigns to the image     for class y; note that these are raw unnormalized scores, not class probabilities. We wish to generate an image      that achieves a high score for the class y by solving the problem</a:t>
            </a:r>
          </a:p>
          <a:p>
            <a:endParaRPr lang="en-US" dirty="0"/>
          </a:p>
          <a:p>
            <a:r>
              <a:rPr lang="en-US" dirty="0"/>
              <a:t>Where R is a (possibly implicit) </a:t>
            </a:r>
            <a:r>
              <a:rPr lang="en-US" dirty="0" err="1"/>
              <a:t>regularizer</a:t>
            </a:r>
            <a:r>
              <a:rPr lang="en-US" dirty="0"/>
              <a:t>. We can solve this optimization problem using </a:t>
            </a:r>
            <a:r>
              <a:rPr lang="en-US" b="1" dirty="0"/>
              <a:t>gradient ascent</a:t>
            </a:r>
            <a:r>
              <a:rPr lang="en-US" dirty="0"/>
              <a:t>, computing gradients with respect to the </a:t>
            </a:r>
            <a:r>
              <a:rPr lang="en-US" b="1" dirty="0"/>
              <a:t>generated image</a:t>
            </a:r>
            <a:r>
              <a:rPr lang="en-US" dirty="0"/>
              <a:t>. We will use (explicit) L2 regularization of the form</a:t>
            </a:r>
          </a:p>
          <a:p>
            <a:endParaRPr lang="en-US" dirty="0"/>
          </a:p>
          <a:p>
            <a:r>
              <a:rPr lang="en-US" dirty="0"/>
              <a:t>We can solve this problem using </a:t>
            </a:r>
            <a:r>
              <a:rPr lang="en-US" b="1" dirty="0"/>
              <a:t>gradient ascent </a:t>
            </a:r>
            <a:r>
              <a:rPr lang="en-US" dirty="0"/>
              <a:t>on the generated image.</a:t>
            </a:r>
          </a:p>
        </p:txBody>
      </p:sp>
      <p:pic>
        <p:nvPicPr>
          <p:cNvPr id="3" name="Picture 2">
            <a:extLst>
              <a:ext uri="{FF2B5EF4-FFF2-40B4-BE49-F238E27FC236}">
                <a16:creationId xmlns:a16="http://schemas.microsoft.com/office/drawing/2014/main" id="{ED2A4CA4-8FD2-43F8-AD2D-F1094BF2D70E}"/>
              </a:ext>
            </a:extLst>
          </p:cNvPr>
          <p:cNvPicPr>
            <a:picLocks noChangeAspect="1"/>
          </p:cNvPicPr>
          <p:nvPr/>
        </p:nvPicPr>
        <p:blipFill>
          <a:blip r:embed="rId3"/>
          <a:stretch>
            <a:fillRect/>
          </a:stretch>
        </p:blipFill>
        <p:spPr>
          <a:xfrm>
            <a:off x="7863123" y="3223781"/>
            <a:ext cx="276264" cy="362001"/>
          </a:xfrm>
          <a:prstGeom prst="rect">
            <a:avLst/>
          </a:prstGeom>
        </p:spPr>
      </p:pic>
      <p:pic>
        <p:nvPicPr>
          <p:cNvPr id="8" name="Picture 7">
            <a:extLst>
              <a:ext uri="{FF2B5EF4-FFF2-40B4-BE49-F238E27FC236}">
                <a16:creationId xmlns:a16="http://schemas.microsoft.com/office/drawing/2014/main" id="{58535F51-867C-49CA-9CC2-A8F877208D85}"/>
              </a:ext>
            </a:extLst>
          </p:cNvPr>
          <p:cNvPicPr>
            <a:picLocks noChangeAspect="1"/>
          </p:cNvPicPr>
          <p:nvPr/>
        </p:nvPicPr>
        <p:blipFill>
          <a:blip r:embed="rId4"/>
          <a:stretch>
            <a:fillRect/>
          </a:stretch>
        </p:blipFill>
        <p:spPr>
          <a:xfrm>
            <a:off x="9215793" y="2870925"/>
            <a:ext cx="558084" cy="362001"/>
          </a:xfrm>
          <a:prstGeom prst="rect">
            <a:avLst/>
          </a:prstGeom>
        </p:spPr>
      </p:pic>
      <p:pic>
        <p:nvPicPr>
          <p:cNvPr id="9" name="Picture 8">
            <a:extLst>
              <a:ext uri="{FF2B5EF4-FFF2-40B4-BE49-F238E27FC236}">
                <a16:creationId xmlns:a16="http://schemas.microsoft.com/office/drawing/2014/main" id="{5BA54886-DE8B-4469-84CE-241CDC0AE4A0}"/>
              </a:ext>
            </a:extLst>
          </p:cNvPr>
          <p:cNvPicPr>
            <a:picLocks noChangeAspect="1"/>
          </p:cNvPicPr>
          <p:nvPr/>
        </p:nvPicPr>
        <p:blipFill>
          <a:blip r:embed="rId3"/>
          <a:stretch>
            <a:fillRect/>
          </a:stretch>
        </p:blipFill>
        <p:spPr>
          <a:xfrm>
            <a:off x="3115197" y="2870925"/>
            <a:ext cx="276264" cy="362001"/>
          </a:xfrm>
          <a:prstGeom prst="rect">
            <a:avLst/>
          </a:prstGeom>
        </p:spPr>
      </p:pic>
      <p:pic>
        <p:nvPicPr>
          <p:cNvPr id="11" name="Picture 10">
            <a:extLst>
              <a:ext uri="{FF2B5EF4-FFF2-40B4-BE49-F238E27FC236}">
                <a16:creationId xmlns:a16="http://schemas.microsoft.com/office/drawing/2014/main" id="{40DFBE6C-C64B-4E67-A6AD-69DF32BD0878}"/>
              </a:ext>
            </a:extLst>
          </p:cNvPr>
          <p:cNvPicPr>
            <a:picLocks noChangeAspect="1"/>
          </p:cNvPicPr>
          <p:nvPr/>
        </p:nvPicPr>
        <p:blipFill>
          <a:blip r:embed="rId5"/>
          <a:stretch>
            <a:fillRect/>
          </a:stretch>
        </p:blipFill>
        <p:spPr>
          <a:xfrm>
            <a:off x="2041459" y="3871056"/>
            <a:ext cx="342948" cy="381053"/>
          </a:xfrm>
          <a:prstGeom prst="rect">
            <a:avLst/>
          </a:prstGeom>
        </p:spPr>
      </p:pic>
      <p:pic>
        <p:nvPicPr>
          <p:cNvPr id="13" name="Picture 12">
            <a:extLst>
              <a:ext uri="{FF2B5EF4-FFF2-40B4-BE49-F238E27FC236}">
                <a16:creationId xmlns:a16="http://schemas.microsoft.com/office/drawing/2014/main" id="{686A78C4-F19E-4900-8816-040031D9C502}"/>
              </a:ext>
            </a:extLst>
          </p:cNvPr>
          <p:cNvPicPr>
            <a:picLocks noChangeAspect="1"/>
          </p:cNvPicPr>
          <p:nvPr/>
        </p:nvPicPr>
        <p:blipFill>
          <a:blip r:embed="rId6"/>
          <a:stretch>
            <a:fillRect/>
          </a:stretch>
        </p:blipFill>
        <p:spPr>
          <a:xfrm>
            <a:off x="4111142" y="4199073"/>
            <a:ext cx="3686144" cy="605454"/>
          </a:xfrm>
          <a:prstGeom prst="rect">
            <a:avLst/>
          </a:prstGeom>
        </p:spPr>
      </p:pic>
      <p:pic>
        <p:nvPicPr>
          <p:cNvPr id="15" name="Picture 14">
            <a:extLst>
              <a:ext uri="{FF2B5EF4-FFF2-40B4-BE49-F238E27FC236}">
                <a16:creationId xmlns:a16="http://schemas.microsoft.com/office/drawing/2014/main" id="{AE99F42A-D71B-4CFC-B889-B980B438FB7D}"/>
              </a:ext>
            </a:extLst>
          </p:cNvPr>
          <p:cNvPicPr>
            <a:picLocks noChangeAspect="1"/>
          </p:cNvPicPr>
          <p:nvPr/>
        </p:nvPicPr>
        <p:blipFill>
          <a:blip r:embed="rId7"/>
          <a:stretch>
            <a:fillRect/>
          </a:stretch>
        </p:blipFill>
        <p:spPr>
          <a:xfrm>
            <a:off x="4945076" y="5768899"/>
            <a:ext cx="1814104" cy="487755"/>
          </a:xfrm>
          <a:prstGeom prst="rect">
            <a:avLst/>
          </a:prstGeom>
        </p:spPr>
      </p:pic>
    </p:spTree>
    <p:extLst>
      <p:ext uri="{BB962C8B-B14F-4D97-AF65-F5344CB8AC3E}">
        <p14:creationId xmlns:p14="http://schemas.microsoft.com/office/powerpoint/2010/main" val="3438603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9BC59-A652-4CAF-B3A1-6F9358F6A305}"/>
              </a:ext>
            </a:extLst>
          </p:cNvPr>
          <p:cNvSpPr>
            <a:spLocks noGrp="1"/>
          </p:cNvSpPr>
          <p:nvPr>
            <p:ph type="title"/>
          </p:nvPr>
        </p:nvSpPr>
        <p:spPr/>
        <p:txBody>
          <a:bodyPr/>
          <a:lstStyle/>
          <a:p>
            <a:r>
              <a:rPr lang="en-US" dirty="0"/>
              <a:t>Class Visualization</a:t>
            </a:r>
          </a:p>
        </p:txBody>
      </p:sp>
      <p:sp>
        <p:nvSpPr>
          <p:cNvPr id="3" name="Content Placeholder 2">
            <a:extLst>
              <a:ext uri="{FF2B5EF4-FFF2-40B4-BE49-F238E27FC236}">
                <a16:creationId xmlns:a16="http://schemas.microsoft.com/office/drawing/2014/main" id="{6762B844-2E60-4108-B491-B621EC79DD85}"/>
              </a:ext>
            </a:extLst>
          </p:cNvPr>
          <p:cNvSpPr>
            <a:spLocks noGrp="1"/>
          </p:cNvSpPr>
          <p:nvPr>
            <p:ph sz="half" idx="1"/>
          </p:nvPr>
        </p:nvSpPr>
        <p:spPr>
          <a:xfrm>
            <a:off x="838199" y="1825625"/>
            <a:ext cx="10800347" cy="4551112"/>
          </a:xfrm>
        </p:spPr>
        <p:txBody>
          <a:bodyPr/>
          <a:lstStyle/>
          <a:p>
            <a:r>
              <a:rPr lang="en-US" dirty="0"/>
              <a:t>Random initialize an image</a:t>
            </a:r>
          </a:p>
          <a:p>
            <a:endParaRPr lang="en-US" dirty="0"/>
          </a:p>
          <a:p>
            <a:endParaRPr lang="en-US" dirty="0"/>
          </a:p>
          <a:p>
            <a:r>
              <a:rPr lang="en-US" dirty="0"/>
              <a:t>Within a for loop, solve the optimization problem</a:t>
            </a:r>
          </a:p>
        </p:txBody>
      </p:sp>
      <p:pic>
        <p:nvPicPr>
          <p:cNvPr id="6" name="Picture 5">
            <a:extLst>
              <a:ext uri="{FF2B5EF4-FFF2-40B4-BE49-F238E27FC236}">
                <a16:creationId xmlns:a16="http://schemas.microsoft.com/office/drawing/2014/main" id="{1822911F-0EA3-4965-84AE-B0944F8A54B0}"/>
              </a:ext>
            </a:extLst>
          </p:cNvPr>
          <p:cNvPicPr>
            <a:picLocks noChangeAspect="1"/>
          </p:cNvPicPr>
          <p:nvPr/>
        </p:nvPicPr>
        <p:blipFill>
          <a:blip r:embed="rId3"/>
          <a:stretch>
            <a:fillRect/>
          </a:stretch>
        </p:blipFill>
        <p:spPr>
          <a:xfrm>
            <a:off x="838199" y="2383172"/>
            <a:ext cx="10888595" cy="895475"/>
          </a:xfrm>
          <a:prstGeom prst="rect">
            <a:avLst/>
          </a:prstGeom>
        </p:spPr>
      </p:pic>
      <p:pic>
        <p:nvPicPr>
          <p:cNvPr id="8" name="Picture 7">
            <a:extLst>
              <a:ext uri="{FF2B5EF4-FFF2-40B4-BE49-F238E27FC236}">
                <a16:creationId xmlns:a16="http://schemas.microsoft.com/office/drawing/2014/main" id="{2FC25CDA-094A-407A-BB85-5570F48C8C08}"/>
              </a:ext>
            </a:extLst>
          </p:cNvPr>
          <p:cNvPicPr>
            <a:picLocks noChangeAspect="1"/>
          </p:cNvPicPr>
          <p:nvPr/>
        </p:nvPicPr>
        <p:blipFill>
          <a:blip r:embed="rId4"/>
          <a:stretch>
            <a:fillRect/>
          </a:stretch>
        </p:blipFill>
        <p:spPr>
          <a:xfrm>
            <a:off x="838199" y="4009188"/>
            <a:ext cx="8745170" cy="1657581"/>
          </a:xfrm>
          <a:prstGeom prst="rect">
            <a:avLst/>
          </a:prstGeom>
        </p:spPr>
      </p:pic>
      <p:pic>
        <p:nvPicPr>
          <p:cNvPr id="9" name="Picture 8">
            <a:extLst>
              <a:ext uri="{FF2B5EF4-FFF2-40B4-BE49-F238E27FC236}">
                <a16:creationId xmlns:a16="http://schemas.microsoft.com/office/drawing/2014/main" id="{2306C8C2-344C-47AD-9F48-6EB4A3489D8C}"/>
              </a:ext>
            </a:extLst>
          </p:cNvPr>
          <p:cNvPicPr>
            <a:picLocks noChangeAspect="1"/>
          </p:cNvPicPr>
          <p:nvPr/>
        </p:nvPicPr>
        <p:blipFill>
          <a:blip r:embed="rId5"/>
          <a:stretch>
            <a:fillRect/>
          </a:stretch>
        </p:blipFill>
        <p:spPr>
          <a:xfrm>
            <a:off x="8343084" y="3347014"/>
            <a:ext cx="3489980" cy="573234"/>
          </a:xfrm>
          <a:prstGeom prst="rect">
            <a:avLst/>
          </a:prstGeom>
        </p:spPr>
      </p:pic>
    </p:spTree>
    <p:extLst>
      <p:ext uri="{BB962C8B-B14F-4D97-AF65-F5344CB8AC3E}">
        <p14:creationId xmlns:p14="http://schemas.microsoft.com/office/powerpoint/2010/main" val="4272682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9D4D6-3915-4583-88C3-FC0A512D23C1}"/>
              </a:ext>
            </a:extLst>
          </p:cNvPr>
          <p:cNvSpPr>
            <a:spLocks noGrp="1"/>
          </p:cNvSpPr>
          <p:nvPr>
            <p:ph type="title"/>
          </p:nvPr>
        </p:nvSpPr>
        <p:spPr/>
        <p:txBody>
          <a:bodyPr/>
          <a:lstStyle/>
          <a:p>
            <a:r>
              <a:rPr lang="en-US" dirty="0"/>
              <a:t>Class Visualization</a:t>
            </a:r>
          </a:p>
        </p:txBody>
      </p:sp>
      <p:sp>
        <p:nvSpPr>
          <p:cNvPr id="3" name="Content Placeholder 2">
            <a:extLst>
              <a:ext uri="{FF2B5EF4-FFF2-40B4-BE49-F238E27FC236}">
                <a16:creationId xmlns:a16="http://schemas.microsoft.com/office/drawing/2014/main" id="{27CC816B-0283-4C04-BD61-ECA0CF1287B6}"/>
              </a:ext>
            </a:extLst>
          </p:cNvPr>
          <p:cNvSpPr>
            <a:spLocks noGrp="1"/>
          </p:cNvSpPr>
          <p:nvPr>
            <p:ph sz="half" idx="1"/>
          </p:nvPr>
        </p:nvSpPr>
        <p:spPr>
          <a:xfrm>
            <a:off x="838199" y="1825625"/>
            <a:ext cx="6059613" cy="4351338"/>
          </a:xfrm>
        </p:spPr>
        <p:txBody>
          <a:bodyPr>
            <a:normAutofit/>
          </a:bodyPr>
          <a:lstStyle/>
          <a:p>
            <a:r>
              <a:rPr lang="en-US" dirty="0"/>
              <a:t>The figures on the right show the class visualization progress on the </a:t>
            </a:r>
            <a:r>
              <a:rPr lang="en-US" b="1" dirty="0"/>
              <a:t>tarantula</a:t>
            </a:r>
            <a:r>
              <a:rPr lang="en-US" dirty="0"/>
              <a:t> class. Try out your class visualization on other classes!</a:t>
            </a:r>
          </a:p>
          <a:p>
            <a:r>
              <a:rPr lang="en-US" dirty="0"/>
              <a:t>You should also feel free to play with various hyperparameters to try and improve the quality of the generated image.</a:t>
            </a:r>
          </a:p>
        </p:txBody>
      </p:sp>
      <p:pic>
        <p:nvPicPr>
          <p:cNvPr id="11266" name="Picture 2">
            <a:extLst>
              <a:ext uri="{FF2B5EF4-FFF2-40B4-BE49-F238E27FC236}">
                <a16:creationId xmlns:a16="http://schemas.microsoft.com/office/drawing/2014/main" id="{4074B9BE-C0F1-46AB-8FC3-F5733A7EA7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7815" y="1120521"/>
            <a:ext cx="220027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E56332B2-A3DD-4AAA-B89A-183E5BD198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3777" y="1120521"/>
            <a:ext cx="220027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E47EA5D5-FE6B-4A22-BB98-746DB5E9C2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33776" y="3616071"/>
            <a:ext cx="220027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0716A349-10C7-4801-A884-47C0732261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97814" y="3616071"/>
            <a:ext cx="220027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13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95D86B-EDFB-4B4B-A0F6-13071F19AFB8}"/>
              </a:ext>
            </a:extLst>
          </p:cNvPr>
          <p:cNvSpPr>
            <a:spLocks noGrp="1"/>
          </p:cNvSpPr>
          <p:nvPr>
            <p:ph type="title"/>
          </p:nvPr>
        </p:nvSpPr>
        <p:spPr/>
        <p:txBody>
          <a:bodyPr/>
          <a:lstStyle/>
          <a:p>
            <a:r>
              <a:rPr lang="en-US" dirty="0"/>
              <a:t>CNN visualization</a:t>
            </a:r>
          </a:p>
        </p:txBody>
      </p:sp>
      <p:sp>
        <p:nvSpPr>
          <p:cNvPr id="5" name="Text Placeholder 4">
            <a:extLst>
              <a:ext uri="{FF2B5EF4-FFF2-40B4-BE49-F238E27FC236}">
                <a16:creationId xmlns:a16="http://schemas.microsoft.com/office/drawing/2014/main" id="{5DCF1716-83A9-4877-8BB7-6C700954DF4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03359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EF6E79-10FD-4347-9472-8E9A8C23AAF8}"/>
              </a:ext>
            </a:extLst>
          </p:cNvPr>
          <p:cNvSpPr>
            <a:spLocks noGrp="1"/>
          </p:cNvSpPr>
          <p:nvPr>
            <p:ph type="title"/>
          </p:nvPr>
        </p:nvSpPr>
        <p:spPr/>
        <p:txBody>
          <a:bodyPr/>
          <a:lstStyle/>
          <a:p>
            <a:r>
              <a:rPr lang="en-US" dirty="0"/>
              <a:t>Example: Visualizing VGG-16 Model</a:t>
            </a:r>
          </a:p>
        </p:txBody>
      </p:sp>
      <p:sp>
        <p:nvSpPr>
          <p:cNvPr id="5" name="Content Placeholder 4">
            <a:extLst>
              <a:ext uri="{FF2B5EF4-FFF2-40B4-BE49-F238E27FC236}">
                <a16:creationId xmlns:a16="http://schemas.microsoft.com/office/drawing/2014/main" id="{F472A4CC-CE2F-4786-AF7C-D3021776F94B}"/>
              </a:ext>
            </a:extLst>
          </p:cNvPr>
          <p:cNvSpPr>
            <a:spLocks noGrp="1"/>
          </p:cNvSpPr>
          <p:nvPr>
            <p:ph sz="half" idx="1"/>
          </p:nvPr>
        </p:nvSpPr>
        <p:spPr>
          <a:xfrm>
            <a:off x="838199" y="1825625"/>
            <a:ext cx="5994197" cy="4351338"/>
          </a:xfrm>
        </p:spPr>
        <p:txBody>
          <a:bodyPr>
            <a:normAutofit/>
          </a:bodyPr>
          <a:lstStyle/>
          <a:p>
            <a:r>
              <a:rPr lang="en-US" dirty="0"/>
              <a:t>Load the pre-trained VGG-16 model</a:t>
            </a:r>
          </a:p>
          <a:p>
            <a:r>
              <a:rPr lang="en-US" dirty="0">
                <a:solidFill>
                  <a:schemeClr val="bg1">
                    <a:lumMod val="65000"/>
                  </a:schemeClr>
                </a:solidFill>
              </a:rPr>
              <a:t>Access the convolutional layers and their weights</a:t>
            </a:r>
          </a:p>
          <a:p>
            <a:r>
              <a:rPr lang="en-US" dirty="0">
                <a:solidFill>
                  <a:schemeClr val="bg1">
                    <a:lumMod val="65000"/>
                  </a:schemeClr>
                </a:solidFill>
              </a:rPr>
              <a:t>Visualize convolutional layer filters</a:t>
            </a:r>
          </a:p>
          <a:p>
            <a:r>
              <a:rPr lang="en-US" dirty="0">
                <a:solidFill>
                  <a:schemeClr val="bg1">
                    <a:lumMod val="65000"/>
                  </a:schemeClr>
                </a:solidFill>
              </a:rPr>
              <a:t>Visualize the feature maps</a:t>
            </a:r>
          </a:p>
        </p:txBody>
      </p:sp>
    </p:spTree>
    <p:extLst>
      <p:ext uri="{BB962C8B-B14F-4D97-AF65-F5344CB8AC3E}">
        <p14:creationId xmlns:p14="http://schemas.microsoft.com/office/powerpoint/2010/main" val="2636239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8855B-0EEB-4E72-B360-CFEE0376CFAF}"/>
              </a:ext>
            </a:extLst>
          </p:cNvPr>
          <p:cNvSpPr>
            <a:spLocks noGrp="1"/>
          </p:cNvSpPr>
          <p:nvPr>
            <p:ph type="title"/>
          </p:nvPr>
        </p:nvSpPr>
        <p:spPr>
          <a:xfrm>
            <a:off x="838200" y="365125"/>
            <a:ext cx="10515600" cy="1325563"/>
          </a:xfrm>
        </p:spPr>
        <p:txBody>
          <a:bodyPr anchor="ctr">
            <a:normAutofit/>
          </a:bodyPr>
          <a:lstStyle/>
          <a:p>
            <a:r>
              <a:rPr lang="en-US" dirty="0"/>
              <a:t>Load the pre-trained VGG-16 Model</a:t>
            </a:r>
          </a:p>
        </p:txBody>
      </p:sp>
      <p:sp>
        <p:nvSpPr>
          <p:cNvPr id="11" name="Content Placeholder 2">
            <a:extLst>
              <a:ext uri="{FF2B5EF4-FFF2-40B4-BE49-F238E27FC236}">
                <a16:creationId xmlns:a16="http://schemas.microsoft.com/office/drawing/2014/main" id="{0F0568E8-3F46-4687-94CD-C37EFD0EFC7D}"/>
              </a:ext>
            </a:extLst>
          </p:cNvPr>
          <p:cNvSpPr>
            <a:spLocks noGrp="1"/>
          </p:cNvSpPr>
          <p:nvPr>
            <p:ph sz="half" idx="1"/>
          </p:nvPr>
        </p:nvSpPr>
        <p:spPr>
          <a:xfrm>
            <a:off x="838199" y="1825625"/>
            <a:ext cx="10756393" cy="2395245"/>
          </a:xfrm>
        </p:spPr>
        <p:txBody>
          <a:bodyPr>
            <a:normAutofit/>
          </a:bodyPr>
          <a:lstStyle/>
          <a:p>
            <a:r>
              <a:rPr lang="en-US" dirty="0"/>
              <a:t>We will load the VGG-16 model from </a:t>
            </a:r>
            <a:r>
              <a:rPr lang="en-US" b="1" i="1" dirty="0" err="1"/>
              <a:t>torchvision.models</a:t>
            </a:r>
            <a:r>
              <a:rPr lang="en-US" b="1" i="1" dirty="0"/>
              <a:t> </a:t>
            </a:r>
            <a:r>
              <a:rPr lang="en-US" dirty="0"/>
              <a:t>module</a:t>
            </a:r>
          </a:p>
          <a:p>
            <a:r>
              <a:rPr lang="en-US" dirty="0"/>
              <a:t>The </a:t>
            </a:r>
            <a:r>
              <a:rPr lang="en-US" b="1" i="1" dirty="0" err="1"/>
              <a:t>torchvision.models</a:t>
            </a:r>
            <a:r>
              <a:rPr lang="en-US" dirty="0"/>
              <a:t> module contains a set of definitions of models for addressing different tasks.</a:t>
            </a:r>
          </a:p>
          <a:p>
            <a:r>
              <a:rPr lang="en-US" dirty="0"/>
              <a:t>Include random/pretrained </a:t>
            </a:r>
            <a:r>
              <a:rPr lang="en-US" dirty="0" err="1"/>
              <a:t>AlexNet</a:t>
            </a:r>
            <a:r>
              <a:rPr lang="en-US" dirty="0"/>
              <a:t>, VGG, </a:t>
            </a:r>
            <a:r>
              <a:rPr lang="en-US" dirty="0" err="1"/>
              <a:t>ResNet</a:t>
            </a:r>
            <a:r>
              <a:rPr lang="en-US" dirty="0"/>
              <a:t>, </a:t>
            </a:r>
            <a:r>
              <a:rPr lang="en-US" dirty="0" err="1"/>
              <a:t>GoogleNet</a:t>
            </a:r>
            <a:r>
              <a:rPr lang="en-US" dirty="0"/>
              <a:t>, etc.</a:t>
            </a:r>
          </a:p>
        </p:txBody>
      </p:sp>
      <p:pic>
        <p:nvPicPr>
          <p:cNvPr id="6" name="Picture 5">
            <a:extLst>
              <a:ext uri="{FF2B5EF4-FFF2-40B4-BE49-F238E27FC236}">
                <a16:creationId xmlns:a16="http://schemas.microsoft.com/office/drawing/2014/main" id="{581805CC-5D89-48AF-A429-212856EF75AD}"/>
              </a:ext>
            </a:extLst>
          </p:cNvPr>
          <p:cNvPicPr>
            <a:picLocks noChangeAspect="1"/>
          </p:cNvPicPr>
          <p:nvPr/>
        </p:nvPicPr>
        <p:blipFill>
          <a:blip r:embed="rId3"/>
          <a:stretch>
            <a:fillRect/>
          </a:stretch>
        </p:blipFill>
        <p:spPr>
          <a:xfrm>
            <a:off x="1594787" y="4295622"/>
            <a:ext cx="9002426" cy="2003038"/>
          </a:xfrm>
          <a:prstGeom prst="rect">
            <a:avLst/>
          </a:prstGeom>
          <a:noFill/>
        </p:spPr>
      </p:pic>
    </p:spTree>
    <p:extLst>
      <p:ext uri="{BB962C8B-B14F-4D97-AF65-F5344CB8AC3E}">
        <p14:creationId xmlns:p14="http://schemas.microsoft.com/office/powerpoint/2010/main" val="2489026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EF6E79-10FD-4347-9472-8E9A8C23AAF8}"/>
              </a:ext>
            </a:extLst>
          </p:cNvPr>
          <p:cNvSpPr>
            <a:spLocks noGrp="1"/>
          </p:cNvSpPr>
          <p:nvPr>
            <p:ph type="title"/>
          </p:nvPr>
        </p:nvSpPr>
        <p:spPr/>
        <p:txBody>
          <a:bodyPr/>
          <a:lstStyle/>
          <a:p>
            <a:r>
              <a:rPr lang="en-US" dirty="0"/>
              <a:t>Steps of Visualizing CNNs</a:t>
            </a:r>
          </a:p>
        </p:txBody>
      </p:sp>
      <p:sp>
        <p:nvSpPr>
          <p:cNvPr id="5" name="Content Placeholder 4">
            <a:extLst>
              <a:ext uri="{FF2B5EF4-FFF2-40B4-BE49-F238E27FC236}">
                <a16:creationId xmlns:a16="http://schemas.microsoft.com/office/drawing/2014/main" id="{F472A4CC-CE2F-4786-AF7C-D3021776F94B}"/>
              </a:ext>
            </a:extLst>
          </p:cNvPr>
          <p:cNvSpPr>
            <a:spLocks noGrp="1"/>
          </p:cNvSpPr>
          <p:nvPr>
            <p:ph sz="half" idx="1"/>
          </p:nvPr>
        </p:nvSpPr>
        <p:spPr>
          <a:xfrm>
            <a:off x="838199" y="1825625"/>
            <a:ext cx="5994197" cy="4351338"/>
          </a:xfrm>
        </p:spPr>
        <p:txBody>
          <a:bodyPr>
            <a:normAutofit/>
          </a:bodyPr>
          <a:lstStyle/>
          <a:p>
            <a:r>
              <a:rPr lang="en-US" dirty="0">
                <a:solidFill>
                  <a:schemeClr val="bg1">
                    <a:lumMod val="65000"/>
                  </a:schemeClr>
                </a:solidFill>
              </a:rPr>
              <a:t>Load a pre-trained model</a:t>
            </a:r>
          </a:p>
          <a:p>
            <a:r>
              <a:rPr lang="en-US" dirty="0"/>
              <a:t>Access the convolutional layers and their weights</a:t>
            </a:r>
          </a:p>
          <a:p>
            <a:r>
              <a:rPr lang="en-US" dirty="0">
                <a:solidFill>
                  <a:schemeClr val="bg1">
                    <a:lumMod val="65000"/>
                  </a:schemeClr>
                </a:solidFill>
              </a:rPr>
              <a:t>Visualize convolutional layer filters</a:t>
            </a:r>
          </a:p>
          <a:p>
            <a:r>
              <a:rPr lang="en-US" dirty="0">
                <a:solidFill>
                  <a:schemeClr val="bg1">
                    <a:lumMod val="65000"/>
                  </a:schemeClr>
                </a:solidFill>
              </a:rPr>
              <a:t>Visualize the feature maps</a:t>
            </a:r>
          </a:p>
        </p:txBody>
      </p:sp>
    </p:spTree>
    <p:extLst>
      <p:ext uri="{BB962C8B-B14F-4D97-AF65-F5344CB8AC3E}">
        <p14:creationId xmlns:p14="http://schemas.microsoft.com/office/powerpoint/2010/main" val="3377286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12537-7AA7-468F-976A-ECCFAE343EA4}"/>
              </a:ext>
            </a:extLst>
          </p:cNvPr>
          <p:cNvSpPr>
            <a:spLocks noGrp="1"/>
          </p:cNvSpPr>
          <p:nvPr>
            <p:ph type="title"/>
          </p:nvPr>
        </p:nvSpPr>
        <p:spPr>
          <a:xfrm>
            <a:off x="838200" y="365125"/>
            <a:ext cx="10515600" cy="1325563"/>
          </a:xfrm>
        </p:spPr>
        <p:txBody>
          <a:bodyPr anchor="ctr">
            <a:normAutofit/>
          </a:bodyPr>
          <a:lstStyle/>
          <a:p>
            <a:r>
              <a:rPr lang="en-US" dirty="0"/>
              <a:t>Access the convolutional layers and weights</a:t>
            </a:r>
          </a:p>
        </p:txBody>
      </p:sp>
      <p:sp>
        <p:nvSpPr>
          <p:cNvPr id="11" name="Content Placeholder 2">
            <a:extLst>
              <a:ext uri="{FF2B5EF4-FFF2-40B4-BE49-F238E27FC236}">
                <a16:creationId xmlns:a16="http://schemas.microsoft.com/office/drawing/2014/main" id="{D9905F24-AEC8-4CDD-8BCF-0F8BAC7E27FE}"/>
              </a:ext>
            </a:extLst>
          </p:cNvPr>
          <p:cNvSpPr>
            <a:spLocks noGrp="1"/>
          </p:cNvSpPr>
          <p:nvPr>
            <p:ph sz="half" idx="1"/>
          </p:nvPr>
        </p:nvSpPr>
        <p:spPr>
          <a:xfrm>
            <a:off x="838200" y="1825625"/>
            <a:ext cx="5181600" cy="4351338"/>
          </a:xfrm>
        </p:spPr>
        <p:txBody>
          <a:bodyPr/>
          <a:lstStyle/>
          <a:p>
            <a:r>
              <a:rPr lang="en-US" dirty="0"/>
              <a:t>Get all the model children</a:t>
            </a:r>
          </a:p>
          <a:p>
            <a:pPr lvl="1"/>
            <a:r>
              <a:rPr lang="en-US" dirty="0"/>
              <a:t> </a:t>
            </a:r>
            <a:r>
              <a:rPr lang="en-US" dirty="0" err="1"/>
              <a:t>model.children</a:t>
            </a:r>
            <a:r>
              <a:rPr lang="en-US" dirty="0"/>
              <a:t>()</a:t>
            </a:r>
          </a:p>
          <a:p>
            <a:r>
              <a:rPr lang="en-US" dirty="0"/>
              <a:t>Find the Conv layers</a:t>
            </a:r>
          </a:p>
          <a:p>
            <a:pPr lvl="1"/>
            <a:r>
              <a:rPr lang="en-US" dirty="0"/>
              <a:t>if type(child) == nn.Conv2d</a:t>
            </a:r>
          </a:p>
          <a:p>
            <a:r>
              <a:rPr lang="en-US" dirty="0"/>
              <a:t>Access the weights</a:t>
            </a:r>
          </a:p>
          <a:p>
            <a:pPr lvl="1"/>
            <a:r>
              <a:rPr lang="en-US" dirty="0" err="1"/>
              <a:t>child.weight</a:t>
            </a:r>
            <a:endParaRPr lang="en-US" dirty="0"/>
          </a:p>
          <a:p>
            <a:r>
              <a:rPr lang="en-US" dirty="0"/>
              <a:t>Save the weights in a list</a:t>
            </a:r>
          </a:p>
        </p:txBody>
      </p:sp>
      <p:pic>
        <p:nvPicPr>
          <p:cNvPr id="6" name="Picture 5" descr="Text&#10;&#10;Description automatically generated">
            <a:extLst>
              <a:ext uri="{FF2B5EF4-FFF2-40B4-BE49-F238E27FC236}">
                <a16:creationId xmlns:a16="http://schemas.microsoft.com/office/drawing/2014/main" id="{86F2FF5E-5917-48DD-81A6-BEE11B3DE99E}"/>
              </a:ext>
            </a:extLst>
          </p:cNvPr>
          <p:cNvPicPr>
            <a:picLocks noChangeAspect="1"/>
          </p:cNvPicPr>
          <p:nvPr/>
        </p:nvPicPr>
        <p:blipFill>
          <a:blip r:embed="rId3"/>
          <a:stretch>
            <a:fillRect/>
          </a:stretch>
        </p:blipFill>
        <p:spPr>
          <a:xfrm>
            <a:off x="6172199" y="1825624"/>
            <a:ext cx="5632799" cy="4351337"/>
          </a:xfrm>
          <a:prstGeom prst="rect">
            <a:avLst/>
          </a:prstGeom>
          <a:noFill/>
        </p:spPr>
      </p:pic>
    </p:spTree>
    <p:extLst>
      <p:ext uri="{BB962C8B-B14F-4D97-AF65-F5344CB8AC3E}">
        <p14:creationId xmlns:p14="http://schemas.microsoft.com/office/powerpoint/2010/main" val="2645479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EF6E79-10FD-4347-9472-8E9A8C23AAF8}"/>
              </a:ext>
            </a:extLst>
          </p:cNvPr>
          <p:cNvSpPr>
            <a:spLocks noGrp="1"/>
          </p:cNvSpPr>
          <p:nvPr>
            <p:ph type="title"/>
          </p:nvPr>
        </p:nvSpPr>
        <p:spPr/>
        <p:txBody>
          <a:bodyPr/>
          <a:lstStyle/>
          <a:p>
            <a:r>
              <a:rPr lang="en-US" dirty="0"/>
              <a:t>Steps of Visualizing CNNs</a:t>
            </a:r>
          </a:p>
        </p:txBody>
      </p:sp>
      <p:sp>
        <p:nvSpPr>
          <p:cNvPr id="5" name="Content Placeholder 4">
            <a:extLst>
              <a:ext uri="{FF2B5EF4-FFF2-40B4-BE49-F238E27FC236}">
                <a16:creationId xmlns:a16="http://schemas.microsoft.com/office/drawing/2014/main" id="{F472A4CC-CE2F-4786-AF7C-D3021776F94B}"/>
              </a:ext>
            </a:extLst>
          </p:cNvPr>
          <p:cNvSpPr>
            <a:spLocks noGrp="1"/>
          </p:cNvSpPr>
          <p:nvPr>
            <p:ph sz="half" idx="1"/>
          </p:nvPr>
        </p:nvSpPr>
        <p:spPr>
          <a:xfrm>
            <a:off x="838199" y="1825625"/>
            <a:ext cx="5994197" cy="4351338"/>
          </a:xfrm>
        </p:spPr>
        <p:txBody>
          <a:bodyPr>
            <a:normAutofit/>
          </a:bodyPr>
          <a:lstStyle/>
          <a:p>
            <a:r>
              <a:rPr lang="en-US" dirty="0">
                <a:solidFill>
                  <a:schemeClr val="bg1">
                    <a:lumMod val="65000"/>
                  </a:schemeClr>
                </a:solidFill>
              </a:rPr>
              <a:t>Load a pre-trained model</a:t>
            </a:r>
          </a:p>
          <a:p>
            <a:r>
              <a:rPr lang="en-US" dirty="0">
                <a:solidFill>
                  <a:schemeClr val="bg1">
                    <a:lumMod val="65000"/>
                  </a:schemeClr>
                </a:solidFill>
              </a:rPr>
              <a:t>Access the convolutional layers and their weights</a:t>
            </a:r>
          </a:p>
          <a:p>
            <a:r>
              <a:rPr lang="en-US" dirty="0"/>
              <a:t>Visualize convolutional layer filters</a:t>
            </a:r>
          </a:p>
          <a:p>
            <a:r>
              <a:rPr lang="en-US" dirty="0">
                <a:solidFill>
                  <a:schemeClr val="bg1">
                    <a:lumMod val="65000"/>
                  </a:schemeClr>
                </a:solidFill>
              </a:rPr>
              <a:t>Visualize the feature maps</a:t>
            </a:r>
          </a:p>
        </p:txBody>
      </p:sp>
    </p:spTree>
    <p:extLst>
      <p:ext uri="{BB962C8B-B14F-4D97-AF65-F5344CB8AC3E}">
        <p14:creationId xmlns:p14="http://schemas.microsoft.com/office/powerpoint/2010/main" val="2266874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10F7-DB76-4E44-A2F6-FC657A1EE493}"/>
              </a:ext>
            </a:extLst>
          </p:cNvPr>
          <p:cNvSpPr>
            <a:spLocks noGrp="1"/>
          </p:cNvSpPr>
          <p:nvPr>
            <p:ph type="title"/>
          </p:nvPr>
        </p:nvSpPr>
        <p:spPr>
          <a:xfrm>
            <a:off x="838200" y="365125"/>
            <a:ext cx="10515600" cy="1325563"/>
          </a:xfrm>
        </p:spPr>
        <p:txBody>
          <a:bodyPr anchor="ctr">
            <a:normAutofit/>
          </a:bodyPr>
          <a:lstStyle/>
          <a:p>
            <a:r>
              <a:rPr lang="en-US" dirty="0"/>
              <a:t>Visualize convolutional layer filters</a:t>
            </a:r>
          </a:p>
        </p:txBody>
      </p:sp>
      <p:sp>
        <p:nvSpPr>
          <p:cNvPr id="11" name="Content Placeholder 2">
            <a:extLst>
              <a:ext uri="{FF2B5EF4-FFF2-40B4-BE49-F238E27FC236}">
                <a16:creationId xmlns:a16="http://schemas.microsoft.com/office/drawing/2014/main" id="{76301A6B-E173-465A-A822-C60FE43FF2E5}"/>
              </a:ext>
            </a:extLst>
          </p:cNvPr>
          <p:cNvSpPr>
            <a:spLocks noGrp="1"/>
          </p:cNvSpPr>
          <p:nvPr>
            <p:ph sz="half" idx="1"/>
          </p:nvPr>
        </p:nvSpPr>
        <p:spPr>
          <a:xfrm>
            <a:off x="838200" y="1825625"/>
            <a:ext cx="5181600" cy="4351338"/>
          </a:xfrm>
        </p:spPr>
        <p:txBody>
          <a:bodyPr/>
          <a:lstStyle/>
          <a:p>
            <a:r>
              <a:rPr lang="en-US" dirty="0"/>
              <a:t>Example to visualize the first Conv layer filters</a:t>
            </a:r>
          </a:p>
          <a:p>
            <a:r>
              <a:rPr lang="en-US" dirty="0"/>
              <a:t>The </a:t>
            </a:r>
            <a:r>
              <a:rPr lang="en-US" b="1" dirty="0"/>
              <a:t>first</a:t>
            </a:r>
            <a:r>
              <a:rPr lang="en-US" dirty="0"/>
              <a:t> Conv layer of VGG-16 contains </a:t>
            </a:r>
            <a:r>
              <a:rPr lang="en-US" b="1" dirty="0"/>
              <a:t>64 3x3</a:t>
            </a:r>
            <a:r>
              <a:rPr lang="en-US" dirty="0"/>
              <a:t> filters</a:t>
            </a:r>
          </a:p>
        </p:txBody>
      </p:sp>
      <p:pic>
        <p:nvPicPr>
          <p:cNvPr id="6" name="Picture 5" descr="Text&#10;&#10;Description automatically generated">
            <a:extLst>
              <a:ext uri="{FF2B5EF4-FFF2-40B4-BE49-F238E27FC236}">
                <a16:creationId xmlns:a16="http://schemas.microsoft.com/office/drawing/2014/main" id="{81D53959-14AB-4297-B35C-4C7B0BF73703}"/>
              </a:ext>
            </a:extLst>
          </p:cNvPr>
          <p:cNvPicPr>
            <a:picLocks noChangeAspect="1"/>
          </p:cNvPicPr>
          <p:nvPr/>
        </p:nvPicPr>
        <p:blipFill>
          <a:blip r:embed="rId3"/>
          <a:stretch>
            <a:fillRect/>
          </a:stretch>
        </p:blipFill>
        <p:spPr>
          <a:xfrm>
            <a:off x="528683" y="3763610"/>
            <a:ext cx="6543660" cy="1864943"/>
          </a:xfrm>
          <a:prstGeom prst="rect">
            <a:avLst/>
          </a:prstGeom>
          <a:noFill/>
        </p:spPr>
      </p:pic>
      <p:pic>
        <p:nvPicPr>
          <p:cNvPr id="9" name="Picture 2">
            <a:extLst>
              <a:ext uri="{FF2B5EF4-FFF2-40B4-BE49-F238E27FC236}">
                <a16:creationId xmlns:a16="http://schemas.microsoft.com/office/drawing/2014/main" id="{4EC3759C-4A22-4021-99C7-D35278A134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3745" y="1865809"/>
            <a:ext cx="4449097" cy="376274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68325D8-A436-41B7-A4B3-3447A1F95809}"/>
              </a:ext>
            </a:extLst>
          </p:cNvPr>
          <p:cNvSpPr txBox="1"/>
          <p:nvPr/>
        </p:nvSpPr>
        <p:spPr>
          <a:xfrm>
            <a:off x="7661904" y="5628553"/>
            <a:ext cx="4001413" cy="369332"/>
          </a:xfrm>
          <a:prstGeom prst="rect">
            <a:avLst/>
          </a:prstGeom>
          <a:noFill/>
        </p:spPr>
        <p:txBody>
          <a:bodyPr wrap="square" rtlCol="0">
            <a:spAutoFit/>
          </a:bodyPr>
          <a:lstStyle/>
          <a:p>
            <a:r>
              <a:rPr lang="en-US" dirty="0"/>
              <a:t>First Conv Layer Filters shown as images</a:t>
            </a:r>
          </a:p>
        </p:txBody>
      </p:sp>
    </p:spTree>
    <p:extLst>
      <p:ext uri="{BB962C8B-B14F-4D97-AF65-F5344CB8AC3E}">
        <p14:creationId xmlns:p14="http://schemas.microsoft.com/office/powerpoint/2010/main" val="851714052"/>
      </p:ext>
    </p:extLst>
  </p:cSld>
  <p:clrMapOvr>
    <a:masterClrMapping/>
  </p:clrMapOvr>
</p:sld>
</file>

<file path=ppt/theme/theme1.xml><?xml version="1.0" encoding="utf-8"?>
<a:theme xmlns:a="http://schemas.openxmlformats.org/drawingml/2006/main" name="Lab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ab Theme" id="{22E96377-E8C9-4C30-8DBD-F1F48DF89104}" vid="{1B4E0315-82D2-4923-BCDA-1C8CEDA2E2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Lab Theme</Template>
  <TotalTime>7108</TotalTime>
  <Words>2058</Words>
  <Application>Microsoft Office PowerPoint</Application>
  <PresentationFormat>Widescreen</PresentationFormat>
  <Paragraphs>246</Paragraphs>
  <Slides>25</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Lab Theme</vt:lpstr>
      <vt:lpstr>Practical Lecture: Network Visualization &amp; Understanding</vt:lpstr>
      <vt:lpstr>Outline</vt:lpstr>
      <vt:lpstr>CNN visualization</vt:lpstr>
      <vt:lpstr>Example: Visualizing VGG-16 Model</vt:lpstr>
      <vt:lpstr>Load the pre-trained VGG-16 Model</vt:lpstr>
      <vt:lpstr>Steps of Visualizing CNNs</vt:lpstr>
      <vt:lpstr>Access the convolutional layers and weights</vt:lpstr>
      <vt:lpstr>Steps of Visualizing CNNs</vt:lpstr>
      <vt:lpstr>Visualize convolutional layer filters</vt:lpstr>
      <vt:lpstr>Steps of Visualizing CNNs</vt:lpstr>
      <vt:lpstr>Visualize Feature Maps</vt:lpstr>
      <vt:lpstr>Visualize Feature Maps</vt:lpstr>
      <vt:lpstr>Visualize Feature Maps</vt:lpstr>
      <vt:lpstr>Visualize Feature Maps</vt:lpstr>
      <vt:lpstr>CNN understanding</vt:lpstr>
      <vt:lpstr>Example: Understanding the VGG-16 Model</vt:lpstr>
      <vt:lpstr>Saliency Maps</vt:lpstr>
      <vt:lpstr>Saliency Maps</vt:lpstr>
      <vt:lpstr>Example: Understanding VGG-16 Model</vt:lpstr>
      <vt:lpstr>“Fooling” Images</vt:lpstr>
      <vt:lpstr>Creating a Fooling Image</vt:lpstr>
      <vt:lpstr>Example: Understanding VGG-16 Model</vt:lpstr>
      <vt:lpstr>Class Visualization</vt:lpstr>
      <vt:lpstr>Class Visualization</vt:lpstr>
      <vt:lpstr>Class Visualization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5: Introduction to RNNs</dc:title>
  <dc:creator>Ryan Vogt</dc:creator>
  <cp:lastModifiedBy>堃 苏</cp:lastModifiedBy>
  <cp:revision>104</cp:revision>
  <dcterms:created xsi:type="dcterms:W3CDTF">2021-03-19T23:04:37Z</dcterms:created>
  <dcterms:modified xsi:type="dcterms:W3CDTF">2021-04-28T18:47:23Z</dcterms:modified>
</cp:coreProperties>
</file>