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886"/>
    <a:srgbClr val="418AB3"/>
    <a:srgbClr val="FFFFFF"/>
    <a:srgbClr val="FFD49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 varScale="1">
        <p:scale>
          <a:sx n="44" d="100"/>
          <a:sy n="44" d="100"/>
        </p:scale>
        <p:origin x="-1568" y="-11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rgbClr val="316886"/>
          </a:solidFill>
          <a:ln>
            <a:solidFill>
              <a:srgbClr val="418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3" y="21717002"/>
            <a:ext cx="1970212" cy="1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/>
          <a:lstStyle/>
          <a:p>
            <a:fld id="{985D6BDF-9D0E-4E2B-85B8-D8F4790360C9}" type="datetimeFigureOut">
              <a:rPr lang="en-US" smtClean="0"/>
              <a:t>12/11/13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8077200" y="-228600"/>
            <a:ext cx="16764000" cy="20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Non-Invasive Supplement to Continuous Glucose Monitoring for Type 1 Diabetes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0707630" y="1371600"/>
            <a:ext cx="11503141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Shelly </a:t>
            </a:r>
            <a:r>
              <a:rPr lang="en-US" sz="3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Bagchi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Laura Strickland</a:t>
            </a:r>
            <a:endParaRPr lang="en-US" sz="3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CS6601 Fall 2013, Project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35380" y="3181350"/>
            <a:ext cx="9875520" cy="5117757"/>
            <a:chOff x="1135380" y="3181350"/>
            <a:chExt cx="9875520" cy="5117757"/>
          </a:xfrm>
        </p:grpSpPr>
        <p:sp>
          <p:nvSpPr>
            <p:cNvPr id="10" name="Text Box 189"/>
            <p:cNvSpPr txBox="1">
              <a:spLocks noChangeArrowheads="1"/>
            </p:cNvSpPr>
            <p:nvPr/>
          </p:nvSpPr>
          <p:spPr bwMode="auto">
            <a:xfrm>
              <a:off x="1135380" y="3638550"/>
              <a:ext cx="9875520" cy="46605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97942" tIns="97942" rIns="97942" bIns="97942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Type </a:t>
              </a:r>
              <a:r>
                <a:rPr lang="en-US" sz="2400" dirty="0">
                  <a:latin typeface="Arial"/>
                  <a:cs typeface="Arial"/>
                </a:rPr>
                <a:t>1 Diabetics must check their blood sugar several times a day, usually </a:t>
              </a:r>
              <a:r>
                <a:rPr lang="en-US" sz="2400" dirty="0" smtClean="0">
                  <a:latin typeface="Arial"/>
                  <a:cs typeface="Arial"/>
                </a:rPr>
                <a:t>by taking a small blood sample [1]</a:t>
              </a:r>
              <a:endParaRPr lang="en-US" sz="2400" dirty="0">
                <a:latin typeface="Arial"/>
                <a:cs typeface="Arial"/>
              </a:endParaRP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Continuous </a:t>
              </a:r>
              <a:r>
                <a:rPr lang="en-US" sz="2400" dirty="0">
                  <a:latin typeface="Arial"/>
                  <a:cs typeface="Arial"/>
                </a:rPr>
                <a:t>Glucose </a:t>
              </a:r>
              <a:r>
                <a:rPr lang="en-US" sz="2400" dirty="0" smtClean="0">
                  <a:latin typeface="Arial"/>
                  <a:cs typeface="Arial"/>
                </a:rPr>
                <a:t>Monitors (</a:t>
              </a:r>
              <a:r>
                <a:rPr lang="en-US" sz="2400" dirty="0">
                  <a:latin typeface="Arial"/>
                  <a:cs typeface="Arial"/>
                </a:rPr>
                <a:t>CGMs) </a:t>
              </a:r>
              <a:r>
                <a:rPr lang="en-US" sz="2400" dirty="0" smtClean="0">
                  <a:latin typeface="Arial"/>
                  <a:cs typeface="Arial"/>
                </a:rPr>
                <a:t>provide </a:t>
              </a:r>
              <a:r>
                <a:rPr lang="en-US" sz="2400" dirty="0">
                  <a:latin typeface="Arial"/>
                  <a:cs typeface="Arial"/>
                </a:rPr>
                <a:t>an estimated blood </a:t>
              </a:r>
              <a:r>
                <a:rPr lang="en-US" sz="2400" dirty="0" smtClean="0">
                  <a:latin typeface="Arial"/>
                  <a:cs typeface="Arial"/>
                </a:rPr>
                <a:t>sugar without a blood sample; but </a:t>
              </a:r>
              <a:r>
                <a:rPr lang="en-US" sz="2400" dirty="0">
                  <a:latin typeface="Arial"/>
                  <a:cs typeface="Arial"/>
                </a:rPr>
                <a:t>a sensor must be inserted under the skin and replaced </a:t>
              </a:r>
              <a:r>
                <a:rPr lang="en-US" sz="2400" dirty="0" smtClean="0">
                  <a:latin typeface="Arial"/>
                  <a:cs typeface="Arial"/>
                </a:rPr>
                <a:t>weekly [2]</a:t>
              </a:r>
              <a:endParaRPr lang="en-US" sz="2400" dirty="0">
                <a:latin typeface="Arial"/>
                <a:cs typeface="Arial"/>
              </a:endParaRP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The DMITRI study created a </a:t>
              </a:r>
              <a:r>
                <a:rPr lang="en-US" sz="2400" dirty="0">
                  <a:latin typeface="Arial"/>
                  <a:cs typeface="Arial"/>
                </a:rPr>
                <a:t>sensor </a:t>
              </a:r>
              <a:r>
                <a:rPr lang="en-US" sz="2400" dirty="0" smtClean="0">
                  <a:latin typeface="Arial"/>
                  <a:cs typeface="Arial"/>
                </a:rPr>
                <a:t>array to gather CGM data, skin temperature, heart rate, and activity level data from diabetics [3]</a:t>
              </a: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err="1" smtClean="0">
                  <a:latin typeface="Arial"/>
                  <a:cs typeface="Arial"/>
                </a:rPr>
                <a:t>Kohlsdorf</a:t>
              </a:r>
              <a:r>
                <a:rPr lang="en-US" sz="2400" dirty="0" smtClean="0">
                  <a:latin typeface="Arial"/>
                  <a:cs typeface="Arial"/>
                </a:rPr>
                <a:t> et al. used </a:t>
              </a:r>
              <a:r>
                <a:rPr lang="en-US" sz="2400" dirty="0">
                  <a:latin typeface="Arial"/>
                  <a:cs typeface="Arial"/>
                </a:rPr>
                <a:t>skin temperature to predict blood sugar with up to </a:t>
              </a:r>
              <a:r>
                <a:rPr lang="en-US" sz="2400" dirty="0" smtClean="0">
                  <a:latin typeface="Arial"/>
                  <a:cs typeface="Arial"/>
                </a:rPr>
                <a:t>22.4% </a:t>
              </a:r>
              <a:r>
                <a:rPr lang="en-US" sz="2400" dirty="0">
                  <a:latin typeface="Arial"/>
                  <a:cs typeface="Arial"/>
                </a:rPr>
                <a:t>success, 43 minutes in advance </a:t>
              </a:r>
              <a:r>
                <a:rPr lang="en-US" sz="2400" dirty="0" smtClean="0">
                  <a:latin typeface="Arial"/>
                  <a:cs typeface="Arial"/>
                </a:rPr>
                <a:t>[</a:t>
              </a:r>
              <a:r>
                <a:rPr lang="en-US" sz="2400" dirty="0">
                  <a:latin typeface="Arial"/>
                  <a:cs typeface="Arial"/>
                </a:rPr>
                <a:t>3</a:t>
              </a:r>
              <a:r>
                <a:rPr lang="en-US" sz="2400" dirty="0" smtClean="0">
                  <a:latin typeface="Arial"/>
                  <a:cs typeface="Arial"/>
                </a:rPr>
                <a:t>]</a:t>
              </a:r>
              <a:endParaRPr lang="en-US" sz="2400" dirty="0">
                <a:latin typeface="Arial"/>
                <a:cs typeface="Arial"/>
              </a:endParaRP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We </a:t>
              </a:r>
              <a:r>
                <a:rPr lang="en-US" sz="2400" dirty="0">
                  <a:latin typeface="Arial"/>
                  <a:cs typeface="Arial"/>
                </a:rPr>
                <a:t>propose to use the DMITRI data to predict the </a:t>
              </a:r>
              <a:r>
                <a:rPr lang="en-US" sz="2400" b="1" dirty="0" smtClean="0">
                  <a:latin typeface="Arial"/>
                  <a:cs typeface="Arial"/>
                </a:rPr>
                <a:t>trend</a:t>
              </a:r>
              <a:r>
                <a:rPr lang="en-US" sz="2400" dirty="0" smtClean="0">
                  <a:latin typeface="Arial"/>
                  <a:cs typeface="Arial"/>
                </a:rPr>
                <a:t> of changes in blood sugar (rising, falling, or stable)</a:t>
              </a:r>
              <a:endParaRPr lang="en-US" sz="2400" dirty="0" smtClean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5380" y="3181350"/>
              <a:ext cx="98755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971" tIns="24486" rIns="48971" bIns="24486" rtlCol="0" anchor="ctr"/>
            <a:lstStyle/>
            <a:p>
              <a:pPr algn="ctr"/>
              <a:r>
                <a:rPr lang="en-US" sz="32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Problem Addressed</a:t>
              </a:r>
              <a:endPara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87755" y="8769753"/>
            <a:ext cx="9875520" cy="5524022"/>
            <a:chOff x="1087755" y="8738759"/>
            <a:chExt cx="9875520" cy="5524022"/>
          </a:xfrm>
        </p:grpSpPr>
        <p:sp>
          <p:nvSpPr>
            <p:cNvPr id="13" name="Text Box 192"/>
            <p:cNvSpPr txBox="1">
              <a:spLocks noChangeArrowheads="1"/>
            </p:cNvSpPr>
            <p:nvPr/>
          </p:nvSpPr>
          <p:spPr bwMode="auto">
            <a:xfrm>
              <a:off x="1087755" y="9195959"/>
              <a:ext cx="9875520" cy="5066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97942" tIns="97942" rIns="97942" bIns="97942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Plotting raw </a:t>
              </a:r>
              <a:r>
                <a:rPr lang="en-US" sz="2400" dirty="0">
                  <a:latin typeface="Arial"/>
                  <a:cs typeface="Arial"/>
                </a:rPr>
                <a:t>sensor </a:t>
              </a:r>
              <a:r>
                <a:rPr lang="en-US" sz="2400" dirty="0" smtClean="0">
                  <a:latin typeface="Arial"/>
                  <a:cs typeface="Arial"/>
                </a:rPr>
                <a:t>data showed </a:t>
              </a:r>
              <a:r>
                <a:rPr lang="en-US" sz="2400" dirty="0">
                  <a:latin typeface="Arial"/>
                  <a:cs typeface="Arial"/>
                </a:rPr>
                <a:t>that skin temperature did indeed show the best correspondence to blood glucose</a:t>
              </a: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To </a:t>
              </a:r>
              <a:r>
                <a:rPr lang="en-US" sz="2400" dirty="0">
                  <a:latin typeface="Arial"/>
                  <a:cs typeface="Arial"/>
                </a:rPr>
                <a:t>account for environmental changes, the skin </a:t>
              </a:r>
              <a:r>
                <a:rPr lang="en-US" sz="2400" dirty="0" smtClean="0">
                  <a:latin typeface="Arial"/>
                  <a:cs typeface="Arial"/>
                </a:rPr>
                <a:t>temperature </a:t>
              </a:r>
              <a:r>
                <a:rPr lang="en-US" sz="2400" dirty="0">
                  <a:latin typeface="Arial"/>
                  <a:cs typeface="Arial"/>
                </a:rPr>
                <a:t>data was normalized by subtracting the ambient temperature</a:t>
              </a: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Intervals </a:t>
              </a:r>
              <a:r>
                <a:rPr lang="en-US" sz="2400" dirty="0">
                  <a:latin typeface="Arial"/>
                  <a:cs typeface="Arial"/>
                </a:rPr>
                <a:t>of 30 min. were selected and tagged </a:t>
              </a:r>
              <a:r>
                <a:rPr lang="en-US" sz="2400" dirty="0" smtClean="0">
                  <a:latin typeface="Arial"/>
                  <a:cs typeface="Arial"/>
                </a:rPr>
                <a:t>by the </a:t>
              </a:r>
              <a:r>
                <a:rPr lang="en-US" sz="2400" dirty="0">
                  <a:latin typeface="Arial"/>
                  <a:cs typeface="Arial"/>
                </a:rPr>
                <a:t>trend of the CGM </a:t>
              </a:r>
              <a:r>
                <a:rPr lang="en-US" sz="2400" dirty="0" smtClean="0">
                  <a:latin typeface="Arial"/>
                  <a:cs typeface="Arial"/>
                </a:rPr>
                <a:t>readings, whether rising</a:t>
              </a:r>
              <a:r>
                <a:rPr lang="en-US" sz="2400" dirty="0">
                  <a:latin typeface="Arial"/>
                  <a:cs typeface="Arial"/>
                </a:rPr>
                <a:t>, falling, or </a:t>
              </a:r>
              <a:r>
                <a:rPr lang="en-US" sz="2400" dirty="0" smtClean="0">
                  <a:latin typeface="Arial"/>
                  <a:cs typeface="Arial"/>
                </a:rPr>
                <a:t>stable (change within +/- 10 mg/</a:t>
              </a:r>
              <a:r>
                <a:rPr lang="en-US" sz="2400" dirty="0" err="1" smtClean="0">
                  <a:latin typeface="Arial"/>
                  <a:cs typeface="Arial"/>
                </a:rPr>
                <a:t>dL</a:t>
              </a:r>
              <a:r>
                <a:rPr lang="en-US" sz="2400" dirty="0" smtClean="0">
                  <a:latin typeface="Arial"/>
                  <a:cs typeface="Arial"/>
                </a:rPr>
                <a:t>)</a:t>
              </a:r>
              <a:endParaRPr lang="en-US" sz="2400" dirty="0">
                <a:latin typeface="Arial"/>
                <a:cs typeface="Arial"/>
              </a:endParaRP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Hidden Markov Models (HMMs) were trained </a:t>
              </a:r>
              <a:r>
                <a:rPr lang="en-US" sz="2400" dirty="0">
                  <a:latin typeface="Arial"/>
                  <a:cs typeface="Arial"/>
                </a:rPr>
                <a:t>with the first </a:t>
              </a:r>
              <a:r>
                <a:rPr lang="en-US" sz="2400" dirty="0" smtClean="0">
                  <a:latin typeface="Arial"/>
                  <a:cs typeface="Arial"/>
                </a:rPr>
                <a:t>80% of labeled </a:t>
              </a:r>
              <a:r>
                <a:rPr lang="en-US" sz="2400" dirty="0">
                  <a:latin typeface="Arial"/>
                  <a:cs typeface="Arial"/>
                </a:rPr>
                <a:t>skin </a:t>
              </a:r>
              <a:r>
                <a:rPr lang="en-US" sz="2400" dirty="0" smtClean="0">
                  <a:latin typeface="Arial"/>
                  <a:cs typeface="Arial"/>
                </a:rPr>
                <a:t>temperature data intervals and </a:t>
              </a:r>
              <a:r>
                <a:rPr lang="en-US" sz="2400" dirty="0">
                  <a:latin typeface="Arial"/>
                  <a:cs typeface="Arial"/>
                </a:rPr>
                <a:t>tested on the </a:t>
              </a:r>
              <a:r>
                <a:rPr lang="en-US" sz="2400" dirty="0" smtClean="0">
                  <a:latin typeface="Arial"/>
                  <a:cs typeface="Arial"/>
                </a:rPr>
                <a:t>last 20%</a:t>
              </a:r>
              <a:endParaRPr lang="en-US" sz="2400" dirty="0">
                <a:latin typeface="Arial"/>
                <a:cs typeface="Arial"/>
              </a:endParaRP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A </a:t>
              </a:r>
              <a:r>
                <a:rPr lang="en-US" sz="2400" dirty="0">
                  <a:latin typeface="Arial"/>
                  <a:cs typeface="Arial"/>
                </a:rPr>
                <a:t>similar procedure was used </a:t>
              </a:r>
              <a:r>
                <a:rPr lang="en-US" sz="2400" dirty="0" smtClean="0">
                  <a:latin typeface="Arial"/>
                  <a:cs typeface="Arial"/>
                </a:rPr>
                <a:t>on Support Vector Machines (SVMs) </a:t>
              </a:r>
              <a:r>
                <a:rPr lang="en-US" sz="2400" dirty="0">
                  <a:latin typeface="Arial"/>
                  <a:cs typeface="Arial"/>
                </a:rPr>
                <a:t>for comparison; the features used were the start and end points of each interval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7755" y="8738759"/>
              <a:ext cx="98755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971" tIns="24486" rIns="48971" bIns="24486" rtlCol="0" anchor="ctr"/>
            <a:lstStyle/>
            <a:p>
              <a:pPr algn="ctr"/>
              <a:r>
                <a:rPr lang="en-US" sz="32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Approach</a:t>
              </a:r>
              <a:endPara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508104" y="3181350"/>
            <a:ext cx="9875520" cy="3492698"/>
            <a:chOff x="11521440" y="3181350"/>
            <a:chExt cx="9875520" cy="3492698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11521440" y="3638551"/>
              <a:ext cx="9875520" cy="30354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97942" tIns="97942" rIns="97942" bIns="97942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The original </a:t>
              </a:r>
              <a:r>
                <a:rPr lang="en-US" sz="2400" dirty="0">
                  <a:latin typeface="Arial"/>
                  <a:cs typeface="Arial"/>
                </a:rPr>
                <a:t>labels of rising, falling, and </a:t>
              </a:r>
              <a:r>
                <a:rPr lang="en-US" sz="2400" dirty="0" smtClean="0">
                  <a:latin typeface="Arial"/>
                  <a:cs typeface="Arial"/>
                </a:rPr>
                <a:t>stable for each point </a:t>
              </a:r>
              <a:r>
                <a:rPr lang="en-US" sz="2400" dirty="0">
                  <a:latin typeface="Arial"/>
                  <a:cs typeface="Arial"/>
                </a:rPr>
                <a:t>were compared to the </a:t>
              </a:r>
              <a:r>
                <a:rPr lang="en-US" sz="2400" dirty="0" smtClean="0">
                  <a:latin typeface="Arial"/>
                  <a:cs typeface="Arial"/>
                </a:rPr>
                <a:t>state into which each point was assigned by the </a:t>
              </a:r>
              <a:r>
                <a:rPr lang="en-US" sz="2400" dirty="0">
                  <a:latin typeface="Arial"/>
                  <a:cs typeface="Arial"/>
                </a:rPr>
                <a:t>HMM and </a:t>
              </a:r>
              <a:r>
                <a:rPr lang="en-US" sz="2400" dirty="0" smtClean="0">
                  <a:latin typeface="Arial"/>
                  <a:cs typeface="Arial"/>
                </a:rPr>
                <a:t>SVM for that patient</a:t>
              </a: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The states did </a:t>
              </a:r>
              <a:r>
                <a:rPr lang="en-US" sz="2400" dirty="0">
                  <a:latin typeface="Arial"/>
                  <a:cs typeface="Arial"/>
                </a:rPr>
                <a:t>not </a:t>
              </a:r>
              <a:r>
                <a:rPr lang="en-US" sz="2400" dirty="0" smtClean="0">
                  <a:latin typeface="Arial"/>
                  <a:cs typeface="Arial"/>
                </a:rPr>
                <a:t>always correspond </a:t>
              </a:r>
              <a:r>
                <a:rPr lang="en-US" sz="2400" dirty="0">
                  <a:latin typeface="Arial"/>
                  <a:cs typeface="Arial"/>
                </a:rPr>
                <a:t>to the same initial labels</a:t>
              </a:r>
              <a:r>
                <a:rPr lang="en-US" sz="2400" dirty="0" smtClean="0">
                  <a:latin typeface="Arial"/>
                  <a:cs typeface="Arial"/>
                </a:rPr>
                <a:t>, so </a:t>
              </a:r>
              <a:r>
                <a:rPr lang="en-US" sz="2400" dirty="0">
                  <a:latin typeface="Arial"/>
                  <a:cs typeface="Arial"/>
                </a:rPr>
                <a:t>the results for each patient were examined and the </a:t>
              </a:r>
              <a:r>
                <a:rPr lang="en-US" sz="2400" dirty="0" smtClean="0">
                  <a:latin typeface="Arial"/>
                  <a:cs typeface="Arial"/>
                </a:rPr>
                <a:t>states were matched up to </a:t>
              </a:r>
              <a:r>
                <a:rPr lang="en-US" sz="2400" dirty="0">
                  <a:latin typeface="Arial"/>
                  <a:cs typeface="Arial"/>
                </a:rPr>
                <a:t>obtain the </a:t>
              </a:r>
              <a:r>
                <a:rPr lang="en-US" sz="2400" dirty="0" smtClean="0">
                  <a:latin typeface="Arial"/>
                  <a:cs typeface="Arial"/>
                </a:rPr>
                <a:t>percentage of </a:t>
              </a:r>
              <a:r>
                <a:rPr lang="en-US" sz="2400" dirty="0">
                  <a:latin typeface="Arial"/>
                  <a:cs typeface="Arial"/>
                </a:rPr>
                <a:t>correctly </a:t>
              </a:r>
              <a:r>
                <a:rPr lang="en-US" sz="2400" dirty="0" smtClean="0">
                  <a:latin typeface="Arial"/>
                  <a:cs typeface="Arial"/>
                </a:rPr>
                <a:t>identified points in intervals, given in the table below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21440" y="3181350"/>
              <a:ext cx="98755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971" tIns="24486" rIns="48971" bIns="24486" rtlCol="0" anchor="ctr"/>
            <a:lstStyle/>
            <a:p>
              <a:pPr algn="ctr"/>
              <a:r>
                <a:rPr lang="en-US" sz="32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Evaluation</a:t>
              </a:r>
              <a:endPara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9" name="Picture 2" descr="http://www.comm.gatech.edu/toolbox/sites/default/files/assets/Georgia-Institute-of-Technology-874+Black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315200" cy="184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0" y="19175141"/>
            <a:ext cx="533400" cy="2770459"/>
          </a:xfrm>
          <a:prstGeom prst="rect">
            <a:avLst/>
          </a:prstGeom>
          <a:solidFill>
            <a:srgbClr val="FFD495"/>
          </a:solidFill>
          <a:ln>
            <a:solidFill>
              <a:srgbClr val="FFD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365950" y="19085381"/>
            <a:ext cx="533400" cy="2860219"/>
          </a:xfrm>
          <a:prstGeom prst="rect">
            <a:avLst/>
          </a:prstGeom>
          <a:solidFill>
            <a:srgbClr val="FFD495"/>
          </a:solidFill>
          <a:ln>
            <a:solidFill>
              <a:srgbClr val="FFD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06200" y="16840200"/>
            <a:ext cx="9875520" cy="4040539"/>
            <a:chOff x="21964650" y="17315934"/>
            <a:chExt cx="9875520" cy="4040539"/>
          </a:xfrm>
        </p:grpSpPr>
        <p:sp>
          <p:nvSpPr>
            <p:cNvPr id="31" name="Text Box 191"/>
            <p:cNvSpPr txBox="1">
              <a:spLocks noChangeArrowheads="1"/>
            </p:cNvSpPr>
            <p:nvPr/>
          </p:nvSpPr>
          <p:spPr bwMode="auto">
            <a:xfrm>
              <a:off x="21964650" y="17773134"/>
              <a:ext cx="9875520" cy="35833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97942" tIns="97942" rIns="97942" bIns="97942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latin typeface="Arial"/>
                  <a:cs typeface="Arial"/>
                </a:rPr>
                <a:t>[1] Medscape, “Type 1 diabetes mellitus.” </a:t>
              </a:r>
              <a:endParaRPr lang="en-US" sz="2000" dirty="0">
                <a:latin typeface="Arial"/>
                <a:cs typeface="Arial"/>
              </a:endParaRPr>
            </a:p>
            <a:p>
              <a:r>
                <a:rPr lang="en-US" sz="2000" dirty="0">
                  <a:latin typeface="Arial"/>
                  <a:cs typeface="Arial"/>
                </a:rPr>
                <a:t>[2] </a:t>
              </a:r>
              <a:r>
                <a:rPr lang="en-US" sz="2000" i="1" dirty="0" err="1">
                  <a:latin typeface="Arial"/>
                  <a:cs typeface="Arial"/>
                </a:rPr>
                <a:t>Dexcom</a:t>
              </a:r>
              <a:r>
                <a:rPr lang="en-US" sz="2000" i="1" dirty="0">
                  <a:latin typeface="Arial"/>
                  <a:cs typeface="Arial"/>
                </a:rPr>
                <a:t> SEVEN Plus User’s Guide</a:t>
              </a:r>
              <a:r>
                <a:rPr lang="en-US" sz="2000" dirty="0">
                  <a:latin typeface="Arial"/>
                  <a:cs typeface="Arial"/>
                </a:rPr>
                <a:t>, </a:t>
              </a:r>
              <a:r>
                <a:rPr lang="en-US" sz="2000" dirty="0" err="1">
                  <a:latin typeface="Arial"/>
                  <a:cs typeface="Arial"/>
                </a:rPr>
                <a:t>Dexcom</a:t>
              </a:r>
              <a:r>
                <a:rPr lang="en-US" sz="2000" dirty="0">
                  <a:latin typeface="Arial"/>
                  <a:cs typeface="Arial"/>
                </a:rPr>
                <a:t>, Inc., 2011. </a:t>
              </a:r>
              <a:endParaRPr lang="en-US" sz="2000" dirty="0">
                <a:latin typeface="Arial"/>
                <a:cs typeface="Arial"/>
              </a:endParaRPr>
            </a:p>
            <a:p>
              <a:r>
                <a:rPr lang="en-US" sz="2000" dirty="0">
                  <a:latin typeface="Arial"/>
                  <a:cs typeface="Arial"/>
                </a:rPr>
                <a:t>[3] D. </a:t>
              </a:r>
              <a:r>
                <a:rPr lang="en-US" sz="2000" dirty="0" err="1">
                  <a:latin typeface="Arial"/>
                  <a:cs typeface="Arial"/>
                </a:rPr>
                <a:t>Kohlsdorf</a:t>
              </a:r>
              <a:r>
                <a:rPr lang="en-US" sz="2000" dirty="0">
                  <a:latin typeface="Arial"/>
                  <a:cs typeface="Arial"/>
                </a:rPr>
                <a:t>, A. </a:t>
              </a:r>
              <a:r>
                <a:rPr lang="en-US" sz="2000" dirty="0" err="1">
                  <a:latin typeface="Arial"/>
                  <a:cs typeface="Arial"/>
                </a:rPr>
                <a:t>Tirodkar</a:t>
              </a:r>
              <a:r>
                <a:rPr lang="en-US" sz="2000" dirty="0">
                  <a:latin typeface="Arial"/>
                  <a:cs typeface="Arial"/>
                </a:rPr>
                <a:t>, S. </a:t>
              </a:r>
              <a:r>
                <a:rPr lang="en-US" sz="2000" dirty="0" err="1">
                  <a:latin typeface="Arial"/>
                  <a:cs typeface="Arial"/>
                </a:rPr>
                <a:t>Pai</a:t>
              </a:r>
              <a:r>
                <a:rPr lang="en-US" sz="2000" dirty="0">
                  <a:latin typeface="Arial"/>
                  <a:cs typeface="Arial"/>
                </a:rPr>
                <a:t>, A. Pruett, T. </a:t>
              </a:r>
              <a:r>
                <a:rPr lang="en-US" sz="2000" dirty="0" err="1">
                  <a:latin typeface="Arial"/>
                  <a:cs typeface="Arial"/>
                </a:rPr>
                <a:t>Starner</a:t>
              </a:r>
              <a:r>
                <a:rPr lang="en-US" sz="2000" dirty="0">
                  <a:latin typeface="Arial"/>
                  <a:cs typeface="Arial"/>
                </a:rPr>
                <a:t>, N. </a:t>
              </a:r>
              <a:r>
                <a:rPr lang="en-US" sz="2000" dirty="0" err="1">
                  <a:latin typeface="Arial"/>
                  <a:cs typeface="Arial"/>
                </a:rPr>
                <a:t>Heintzmann</a:t>
              </a:r>
              <a:r>
                <a:rPr lang="en-US" sz="2000" dirty="0">
                  <a:latin typeface="Arial"/>
                  <a:cs typeface="Arial"/>
                </a:rPr>
                <a:t>, and H. Brashear, “Body-worn </a:t>
              </a:r>
              <a:r>
                <a:rPr lang="en-US" sz="2000" dirty="0" err="1">
                  <a:latin typeface="Arial"/>
                  <a:cs typeface="Arial"/>
                </a:rPr>
                <a:t>biosensing</a:t>
              </a:r>
              <a:r>
                <a:rPr lang="en-US" sz="2000" dirty="0">
                  <a:latin typeface="Arial"/>
                  <a:cs typeface="Arial"/>
                </a:rPr>
                <a:t> for type 1 diabetes: A case study,” 2013, submitted for publication. </a:t>
              </a:r>
              <a:endParaRPr lang="en-US" sz="2000" dirty="0">
                <a:latin typeface="Arial"/>
                <a:cs typeface="Arial"/>
              </a:endParaRPr>
            </a:p>
            <a:p>
              <a:r>
                <a:rPr lang="en-US" sz="2000" dirty="0" smtClean="0">
                  <a:latin typeface="Arial"/>
                  <a:cs typeface="Arial"/>
                </a:rPr>
                <a:t>[</a:t>
              </a:r>
              <a:r>
                <a:rPr lang="en-US" sz="2000" dirty="0">
                  <a:latin typeface="Arial"/>
                  <a:cs typeface="Arial"/>
                </a:rPr>
                <a:t>4</a:t>
              </a:r>
              <a:r>
                <a:rPr lang="en-US" sz="2000" dirty="0" smtClean="0">
                  <a:latin typeface="Arial"/>
                  <a:cs typeface="Arial"/>
                </a:rPr>
                <a:t>] </a:t>
              </a:r>
              <a:r>
                <a:rPr lang="en-US" sz="2000" dirty="0">
                  <a:latin typeface="Arial"/>
                  <a:cs typeface="Arial"/>
                </a:rPr>
                <a:t> S. M. </a:t>
              </a:r>
              <a:r>
                <a:rPr lang="en-US" sz="2000" dirty="0" err="1">
                  <a:latin typeface="Arial"/>
                  <a:cs typeface="Arial"/>
                </a:rPr>
                <a:t>Rajtmajer</a:t>
              </a:r>
              <a:r>
                <a:rPr lang="en-US" sz="2000" dirty="0">
                  <a:latin typeface="Arial"/>
                  <a:cs typeface="Arial"/>
                </a:rPr>
                <a:t>, “Introduction to </a:t>
              </a:r>
              <a:r>
                <a:rPr lang="en-US" sz="2000" dirty="0" err="1">
                  <a:latin typeface="Arial"/>
                  <a:cs typeface="Arial"/>
                </a:rPr>
                <a:t>markov</a:t>
              </a:r>
              <a:r>
                <a:rPr lang="en-US" sz="2000" dirty="0">
                  <a:latin typeface="Arial"/>
                  <a:cs typeface="Arial"/>
                </a:rPr>
                <a:t> random fields,” 2012. </a:t>
              </a:r>
              <a:endParaRPr lang="en-US" sz="2000" dirty="0">
                <a:latin typeface="Arial"/>
                <a:cs typeface="Arial"/>
              </a:endParaRPr>
            </a:p>
            <a:p>
              <a:r>
                <a:rPr lang="en-US" sz="2000" dirty="0" smtClean="0">
                  <a:latin typeface="Arial"/>
                  <a:cs typeface="Arial"/>
                </a:rPr>
                <a:t>[5] </a:t>
              </a:r>
              <a:r>
                <a:rPr lang="en-US" sz="2000" dirty="0">
                  <a:latin typeface="Arial"/>
                  <a:cs typeface="Arial"/>
                </a:rPr>
                <a:t> F. </a:t>
              </a:r>
              <a:r>
                <a:rPr lang="en-US" sz="2000" dirty="0" err="1">
                  <a:latin typeface="Arial"/>
                  <a:cs typeface="Arial"/>
                </a:rPr>
                <a:t>Pedregosa</a:t>
              </a:r>
              <a:r>
                <a:rPr lang="en-US" sz="2000" dirty="0">
                  <a:latin typeface="Arial"/>
                  <a:cs typeface="Arial"/>
                </a:rPr>
                <a:t>, G. </a:t>
              </a:r>
              <a:r>
                <a:rPr lang="en-US" sz="2000" dirty="0" err="1">
                  <a:latin typeface="Arial"/>
                  <a:cs typeface="Arial"/>
                </a:rPr>
                <a:t>Varoquaux</a:t>
              </a:r>
              <a:r>
                <a:rPr lang="en-US" sz="2000" dirty="0">
                  <a:latin typeface="Arial"/>
                  <a:cs typeface="Arial"/>
                </a:rPr>
                <a:t>, A. </a:t>
              </a:r>
              <a:r>
                <a:rPr lang="en-US" sz="2000" dirty="0" err="1">
                  <a:latin typeface="Arial"/>
                  <a:cs typeface="Arial"/>
                </a:rPr>
                <a:t>Gramfort</a:t>
              </a:r>
              <a:r>
                <a:rPr lang="en-US" sz="2000" dirty="0">
                  <a:latin typeface="Arial"/>
                  <a:cs typeface="Arial"/>
                </a:rPr>
                <a:t>, V. Michel, B. </a:t>
              </a:r>
              <a:r>
                <a:rPr lang="en-US" sz="2000" dirty="0" err="1">
                  <a:latin typeface="Arial"/>
                  <a:cs typeface="Arial"/>
                </a:rPr>
                <a:t>Thirion</a:t>
              </a:r>
              <a:r>
                <a:rPr lang="en-US" sz="2000" dirty="0">
                  <a:latin typeface="Arial"/>
                  <a:cs typeface="Arial"/>
                </a:rPr>
                <a:t>, O. </a:t>
              </a:r>
              <a:r>
                <a:rPr lang="en-US" sz="2000" dirty="0" err="1">
                  <a:latin typeface="Arial"/>
                  <a:cs typeface="Arial"/>
                </a:rPr>
                <a:t>Grisel</a:t>
              </a:r>
              <a:r>
                <a:rPr lang="en-US" sz="2000" dirty="0">
                  <a:latin typeface="Arial"/>
                  <a:cs typeface="Arial"/>
                </a:rPr>
                <a:t>, M. </a:t>
              </a:r>
              <a:r>
                <a:rPr lang="en-US" sz="2000" dirty="0" err="1">
                  <a:latin typeface="Arial"/>
                  <a:cs typeface="Arial"/>
                </a:rPr>
                <a:t>Blondel</a:t>
              </a:r>
              <a:r>
                <a:rPr lang="en-US" sz="2000" dirty="0">
                  <a:latin typeface="Arial"/>
                  <a:cs typeface="Arial"/>
                </a:rPr>
                <a:t>, P. </a:t>
              </a:r>
              <a:r>
                <a:rPr lang="en-US" sz="2000" dirty="0" err="1">
                  <a:latin typeface="Arial"/>
                  <a:cs typeface="Arial"/>
                </a:rPr>
                <a:t>Prettenhofer</a:t>
              </a:r>
              <a:r>
                <a:rPr lang="en-US" sz="2000" dirty="0">
                  <a:latin typeface="Arial"/>
                  <a:cs typeface="Arial"/>
                </a:rPr>
                <a:t>, R. Weiss, V. </a:t>
              </a:r>
              <a:r>
                <a:rPr lang="en-US" sz="2000" dirty="0" err="1">
                  <a:latin typeface="Arial"/>
                  <a:cs typeface="Arial"/>
                </a:rPr>
                <a:t>Dubourg</a:t>
              </a:r>
              <a:r>
                <a:rPr lang="en-US" sz="2000" dirty="0">
                  <a:latin typeface="Arial"/>
                  <a:cs typeface="Arial"/>
                </a:rPr>
                <a:t>, J. Van- </a:t>
              </a:r>
              <a:r>
                <a:rPr lang="en-US" sz="2000" dirty="0" err="1">
                  <a:latin typeface="Arial"/>
                  <a:cs typeface="Arial"/>
                </a:rPr>
                <a:t>derplas</a:t>
              </a:r>
              <a:r>
                <a:rPr lang="en-US" sz="2000" dirty="0">
                  <a:latin typeface="Arial"/>
                  <a:cs typeface="Arial"/>
                </a:rPr>
                <a:t>, A. </a:t>
              </a:r>
              <a:r>
                <a:rPr lang="en-US" sz="2000" dirty="0" err="1">
                  <a:latin typeface="Arial"/>
                  <a:cs typeface="Arial"/>
                </a:rPr>
                <a:t>Passos</a:t>
              </a:r>
              <a:r>
                <a:rPr lang="en-US" sz="2000" dirty="0">
                  <a:latin typeface="Arial"/>
                  <a:cs typeface="Arial"/>
                </a:rPr>
                <a:t>, D. </a:t>
              </a:r>
              <a:r>
                <a:rPr lang="en-US" sz="2000" dirty="0" err="1">
                  <a:latin typeface="Arial"/>
                  <a:cs typeface="Arial"/>
                </a:rPr>
                <a:t>Cournapeau</a:t>
              </a:r>
              <a:r>
                <a:rPr lang="en-US" sz="2000" dirty="0">
                  <a:latin typeface="Arial"/>
                  <a:cs typeface="Arial"/>
                </a:rPr>
                <a:t>, M. </a:t>
              </a:r>
              <a:r>
                <a:rPr lang="en-US" sz="2000" dirty="0" err="1">
                  <a:latin typeface="Arial"/>
                  <a:cs typeface="Arial"/>
                </a:rPr>
                <a:t>Brucher</a:t>
              </a:r>
              <a:r>
                <a:rPr lang="en-US" sz="2000" dirty="0">
                  <a:latin typeface="Arial"/>
                  <a:cs typeface="Arial"/>
                </a:rPr>
                <a:t>, M. Perrot, and E. </a:t>
              </a:r>
              <a:r>
                <a:rPr lang="en-US" sz="2000" dirty="0" err="1">
                  <a:latin typeface="Arial"/>
                  <a:cs typeface="Arial"/>
                </a:rPr>
                <a:t>Duch</a:t>
              </a:r>
              <a:r>
                <a:rPr lang="en-US" sz="2000" dirty="0">
                  <a:latin typeface="Arial"/>
                  <a:cs typeface="Arial"/>
                </a:rPr>
                <a:t>- </a:t>
              </a:r>
              <a:r>
                <a:rPr lang="en-US" sz="2000" dirty="0" err="1">
                  <a:latin typeface="Arial"/>
                  <a:cs typeface="Arial"/>
                </a:rPr>
                <a:t>esnay</a:t>
              </a:r>
              <a:r>
                <a:rPr lang="en-US" sz="2000" dirty="0">
                  <a:latin typeface="Arial"/>
                  <a:cs typeface="Arial"/>
                </a:rPr>
                <a:t>, “</a:t>
              </a:r>
              <a:r>
                <a:rPr lang="en-US" sz="2000" dirty="0" err="1">
                  <a:latin typeface="Arial"/>
                  <a:cs typeface="Arial"/>
                </a:rPr>
                <a:t>Scikit</a:t>
              </a:r>
              <a:r>
                <a:rPr lang="en-US" sz="2000" dirty="0">
                  <a:latin typeface="Arial"/>
                  <a:cs typeface="Arial"/>
                </a:rPr>
                <a:t>-learn: Machine learning in Python,” </a:t>
              </a:r>
              <a:r>
                <a:rPr lang="en-US" sz="2000" i="1" dirty="0">
                  <a:latin typeface="Arial"/>
                  <a:cs typeface="Arial"/>
                </a:rPr>
                <a:t>Journal of Machine Learning Research</a:t>
              </a:r>
              <a:r>
                <a:rPr lang="en-US" sz="2000" dirty="0">
                  <a:latin typeface="Arial"/>
                  <a:cs typeface="Arial"/>
                </a:rPr>
                <a:t>, vol. 12, pp. 2825–2830, 2011. </a:t>
              </a:r>
              <a:endParaRPr lang="en-US" sz="2000" dirty="0">
                <a:effectLst/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964650" y="17315934"/>
              <a:ext cx="98755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971" tIns="24486" rIns="48971" bIns="24486" rtlCol="0" anchor="ctr"/>
            <a:lstStyle/>
            <a:p>
              <a:pPr algn="ctr"/>
              <a:r>
                <a:rPr lang="en-US" sz="32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References</a:t>
              </a:r>
              <a:endPara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 rot="5400000">
            <a:off x="16182974" y="5229227"/>
            <a:ext cx="533402" cy="32899351"/>
          </a:xfrm>
          <a:prstGeom prst="rect">
            <a:avLst/>
          </a:prstGeom>
          <a:solidFill>
            <a:srgbClr val="FFD495"/>
          </a:solidFill>
          <a:ln>
            <a:solidFill>
              <a:srgbClr val="FFD4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19019"/>
              </p:ext>
            </p:extLst>
          </p:nvPr>
        </p:nvGraphicFramePr>
        <p:xfrm>
          <a:off x="11506200" y="8001000"/>
          <a:ext cx="9906000" cy="822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42756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3CD"/>
                          </a:solidFill>
                          <a:effectLst/>
                          <a:latin typeface="Arial"/>
                          <a:cs typeface="Arial"/>
                        </a:rPr>
                        <a:t>Patient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68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3CD"/>
                          </a:solidFill>
                          <a:effectLst/>
                          <a:latin typeface="Arial"/>
                          <a:cs typeface="Arial"/>
                        </a:rPr>
                        <a:t>% Correct (HMM)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68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% Correct (SVM)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6886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101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71.40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55.37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102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76.54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39.71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103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100.00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49.09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104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30.82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32.82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105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77.39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24.67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106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75.38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45.48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107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76.36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21.25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108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60.07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34.62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109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86.47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64.77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111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68.62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25.19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112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100.00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42.04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113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87.81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17.24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114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89.11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14.29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115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93.48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30.24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116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71.10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33.93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117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100.00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18.50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5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Average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79.03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34.33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16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ri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0" y="533400"/>
            <a:ext cx="7315200" cy="1706878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447800" y="14554200"/>
            <a:ext cx="8441814" cy="6557665"/>
            <a:chOff x="1447800" y="14097000"/>
            <a:chExt cx="8441814" cy="6557665"/>
          </a:xfrm>
        </p:grpSpPr>
        <p:pic>
          <p:nvPicPr>
            <p:cNvPr id="24" name="Picture 23" descr="bgstsubplot101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9" t="6706" r="9157" b="10177"/>
            <a:stretch/>
          </p:blipFill>
          <p:spPr>
            <a:xfrm>
              <a:off x="1447800" y="14097000"/>
              <a:ext cx="8441814" cy="608876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33600" y="20193000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Raw CGM and skin temperature data plotted over time.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897384" y="7315200"/>
            <a:ext cx="909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Percentage of correctly-identified points for HMM and SVM cases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2936200" y="9527263"/>
            <a:ext cx="7554351" cy="5793402"/>
            <a:chOff x="22936200" y="9374863"/>
            <a:chExt cx="7554351" cy="5793402"/>
          </a:xfrm>
        </p:grpSpPr>
        <p:pic>
          <p:nvPicPr>
            <p:cNvPr id="37" name="Picture 36" descr="101hmm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2" t="6727" r="8994" b="7453"/>
            <a:stretch/>
          </p:blipFill>
          <p:spPr>
            <a:xfrm>
              <a:off x="22936200" y="9374863"/>
              <a:ext cx="7315200" cy="538694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3241000" y="14706600"/>
              <a:ext cx="7249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Results of HMM analysis on test set for Patient 101.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1899880" y="3165956"/>
            <a:ext cx="9875520" cy="6336553"/>
            <a:chOff x="11521440" y="3181350"/>
            <a:chExt cx="9875520" cy="6336553"/>
          </a:xfrm>
        </p:grpSpPr>
        <p:sp>
          <p:nvSpPr>
            <p:cNvPr id="61" name="Text Box 194"/>
            <p:cNvSpPr txBox="1">
              <a:spLocks noChangeArrowheads="1"/>
            </p:cNvSpPr>
            <p:nvPr/>
          </p:nvSpPr>
          <p:spPr bwMode="auto">
            <a:xfrm>
              <a:off x="11521440" y="3638551"/>
              <a:ext cx="9875520" cy="5879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97942" tIns="97942" rIns="97942" bIns="97942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 smtClean="0">
                  <a:latin typeface="Arial"/>
                  <a:cs typeface="Arial"/>
                </a:rPr>
                <a:t>HMM </a:t>
              </a:r>
              <a:r>
                <a:rPr lang="en-US" sz="2400" dirty="0">
                  <a:latin typeface="Arial"/>
                  <a:cs typeface="Arial"/>
                </a:rPr>
                <a:t>analysis of skin temperature yielded more accurate results than SVM analysis. </a:t>
              </a:r>
              <a:r>
                <a:rPr lang="en-US" sz="2400" dirty="0" smtClean="0">
                  <a:latin typeface="Arial"/>
                  <a:cs typeface="Arial"/>
                </a:rPr>
                <a:t>The </a:t>
              </a:r>
              <a:r>
                <a:rPr lang="en-US" sz="2400" dirty="0">
                  <a:latin typeface="Arial"/>
                  <a:cs typeface="Arial"/>
                </a:rPr>
                <a:t>accuracy </a:t>
              </a:r>
              <a:r>
                <a:rPr lang="en-US" sz="2400" dirty="0" smtClean="0">
                  <a:latin typeface="Arial"/>
                  <a:cs typeface="Arial"/>
                </a:rPr>
                <a:t>of both methods could </a:t>
              </a:r>
              <a:r>
                <a:rPr lang="en-US" sz="2400" dirty="0">
                  <a:latin typeface="Arial"/>
                  <a:cs typeface="Arial"/>
                </a:rPr>
                <a:t>have been improved with additional training data. SVM accuracy could have been </a:t>
              </a:r>
              <a:r>
                <a:rPr lang="en-US" sz="2400" dirty="0" smtClean="0">
                  <a:latin typeface="Arial"/>
                  <a:cs typeface="Arial"/>
                </a:rPr>
                <a:t>improved further </a:t>
              </a:r>
              <a:r>
                <a:rPr lang="en-US" sz="2400" dirty="0">
                  <a:latin typeface="Arial"/>
                  <a:cs typeface="Arial"/>
                </a:rPr>
                <a:t>by the use of </a:t>
              </a:r>
              <a:r>
                <a:rPr lang="en-US" sz="2400" dirty="0" smtClean="0">
                  <a:latin typeface="Arial"/>
                  <a:cs typeface="Arial"/>
                </a:rPr>
                <a:t>more relevant training </a:t>
              </a:r>
              <a:r>
                <a:rPr lang="en-US" sz="2400" dirty="0">
                  <a:latin typeface="Arial"/>
                  <a:cs typeface="Arial"/>
                </a:rPr>
                <a:t>features.</a:t>
              </a: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>
                  <a:latin typeface="Arial"/>
                  <a:cs typeface="Arial"/>
                </a:rPr>
                <a:t>When a state besides rising, falling, or stable was classified as a hidden state, an assumption was made based on the approximate </a:t>
              </a:r>
              <a:r>
                <a:rPr lang="en-US" sz="2400" dirty="0" smtClean="0">
                  <a:latin typeface="Arial"/>
                  <a:cs typeface="Arial"/>
                </a:rPr>
                <a:t>slope or trend of the interval. </a:t>
              </a:r>
              <a:r>
                <a:rPr lang="en-US" sz="2400" dirty="0">
                  <a:latin typeface="Arial"/>
                  <a:cs typeface="Arial"/>
                </a:rPr>
                <a:t>These assumptions may have caused </a:t>
              </a:r>
              <a:r>
                <a:rPr lang="en-US" sz="2400" dirty="0" err="1" smtClean="0">
                  <a:latin typeface="Arial"/>
                  <a:cs typeface="Arial"/>
                </a:rPr>
                <a:t>misestimation</a:t>
              </a:r>
              <a:r>
                <a:rPr lang="en-US" sz="2400" dirty="0" smtClean="0">
                  <a:latin typeface="Arial"/>
                  <a:cs typeface="Arial"/>
                </a:rPr>
                <a:t> </a:t>
              </a:r>
              <a:r>
                <a:rPr lang="en-US" sz="2400" dirty="0">
                  <a:latin typeface="Arial"/>
                  <a:cs typeface="Arial"/>
                </a:rPr>
                <a:t>of correctness. Training HMMs on more than three states may improve accuracy.</a:t>
              </a:r>
            </a:p>
            <a:p>
              <a:pPr marL="342900" indent="-342900" eaLnBrk="1" hangingPunct="1">
                <a:lnSpc>
                  <a:spcPct val="110000"/>
                </a:lnSpc>
                <a:buFont typeface="Arial"/>
                <a:buChar char="•"/>
              </a:pPr>
              <a:r>
                <a:rPr lang="en-US" sz="2400" dirty="0">
                  <a:latin typeface="Arial"/>
                  <a:cs typeface="Arial"/>
                </a:rPr>
                <a:t>Definitive labeling of states could be accomplished in future work using Conditional Random Fields, which allow random variables in an undirected graph to be conditioned based on global observations [4]. The global observations would be labeled sequences of data corresponding with rising, falling, and stable blood glucose.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521440" y="3181350"/>
              <a:ext cx="98755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971" tIns="24486" rIns="48971" bIns="24486" rtlCol="0" anchor="ctr"/>
            <a:lstStyle/>
            <a:p>
              <a:pPr algn="ctr"/>
              <a:r>
                <a:rPr lang="en-US" sz="32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Discussion</a:t>
              </a:r>
              <a:endPara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936200" y="15349000"/>
            <a:ext cx="7486273" cy="5758400"/>
            <a:chOff x="22936200" y="15196600"/>
            <a:chExt cx="7486273" cy="5758400"/>
          </a:xfrm>
        </p:grpSpPr>
        <p:pic>
          <p:nvPicPr>
            <p:cNvPr id="38" name="Picture 37" descr="101sv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t="7459" r="8907" b="7155"/>
            <a:stretch/>
          </p:blipFill>
          <p:spPr>
            <a:xfrm>
              <a:off x="22936200" y="15196600"/>
              <a:ext cx="7315200" cy="53774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23241000" y="20493335"/>
              <a:ext cx="7181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Results of SVM analysis on test set for Patient 101.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3227</TotalTime>
  <Words>694</Words>
  <Application>Microsoft Macintosh PowerPoint</Application>
  <PresentationFormat>Custom</PresentationFormat>
  <Paragraphs>86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Laura Strickland</cp:lastModifiedBy>
  <cp:revision>156</cp:revision>
  <cp:lastPrinted>2013-02-12T02:21:55Z</cp:lastPrinted>
  <dcterms:created xsi:type="dcterms:W3CDTF">2013-02-10T21:14:48Z</dcterms:created>
  <dcterms:modified xsi:type="dcterms:W3CDTF">2013-12-11T21:07:24Z</dcterms:modified>
</cp:coreProperties>
</file>