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jlkVu5jqyLzDMhOQTr4jSOhVrh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exels.com/zh-tw/@alleksana?utm_content=attributionCopyText&amp;utm_medium=referral&amp;utm_source=pexels" TargetMode="External"/><Relationship Id="rId3" Type="http://schemas.openxmlformats.org/officeDocument/2006/relationships/hyperlink" Target="https://www.pexels.com/zh-tw/photo/6107727/?utm_content=attributionCopyText&amp;utm_medium=referral&amp;utm_source=pexels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ice.nat.gov.tw/p/zh_tw/price_map" TargetMode="External"/><Relationship Id="rId3" Type="http://schemas.openxmlformats.org/officeDocument/2006/relationships/hyperlink" Target="http://price.naif.org.tw/Query/Query_now.aspx" TargetMode="External"/><Relationship Id="rId4" Type="http://schemas.openxmlformats.org/officeDocument/2006/relationships/hyperlink" Target="https://data.coa.gov.tw/api.aspx?#operations-tag-%E4%BA%A4%E6%98%93%E8%A1%8C%E6%83%85" TargetMode="External"/><Relationship Id="rId5" Type="http://schemas.openxmlformats.org/officeDocument/2006/relationships/hyperlink" Target="https://www.stat.gov.tw/ct.asp?xItem=15455&amp;CtNode=3663&amp;mp=4" TargetMode="External"/><Relationship Id="rId6" Type="http://schemas.openxmlformats.org/officeDocument/2006/relationships/hyperlink" Target="https://ppg.naif.org.tw/naif/MarketInformation/Pig/TranStatistics.aspx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1200">
                <a:solidFill>
                  <a:srgbClr val="1A1A1A"/>
                </a:solidFill>
                <a:highlight>
                  <a:srgbClr val="E8E8E8"/>
                </a:highlight>
              </a:rPr>
              <a:t>攝影師：</a:t>
            </a:r>
            <a:r>
              <a:rPr lang="zh-TW" sz="1200">
                <a:solidFill>
                  <a:schemeClr val="hlink"/>
                </a:solidFill>
                <a:highlight>
                  <a:srgbClr val="E8E8E8"/>
                </a:highlight>
                <a:uFill>
                  <a:noFill/>
                </a:uFill>
                <a:hlinkClick r:id="rId2"/>
              </a:rPr>
              <a:t>alleksana</a:t>
            </a:r>
            <a:r>
              <a:rPr lang="zh-TW" sz="1200">
                <a:solidFill>
                  <a:srgbClr val="1A1A1A"/>
                </a:solidFill>
                <a:highlight>
                  <a:srgbClr val="E8E8E8"/>
                </a:highlight>
              </a:rPr>
              <a:t>，連結：</a:t>
            </a:r>
            <a:r>
              <a:rPr lang="zh-TW" sz="1200">
                <a:solidFill>
                  <a:schemeClr val="hlink"/>
                </a:solidFill>
                <a:highlight>
                  <a:srgbClr val="E8E8E8"/>
                </a:highlight>
                <a:uFill>
                  <a:noFill/>
                </a:uFill>
                <a:hlinkClick r:id="rId3"/>
              </a:rPr>
              <a:t>Pexels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595959"/>
                </a:solidFill>
              </a:rPr>
              <a:t>Basket analysis - </a:t>
            </a:r>
            <a:r>
              <a:rPr lang="zh-TW" sz="1050">
                <a:solidFill>
                  <a:srgbClr val="4D5156"/>
                </a:solidFill>
                <a:highlight>
                  <a:srgbClr val="FFFFFF"/>
                </a:highlight>
              </a:rPr>
              <a:t>購物籃分析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800">
                <a:solidFill>
                  <a:schemeClr val="dk1"/>
                </a:solidFill>
              </a:rPr>
              <a:t>1. 物價平台 </a:t>
            </a:r>
            <a:r>
              <a:rPr lang="zh-TW" sz="800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https://price.nat.gov.tw/p/zh_tw/price_map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800">
                <a:solidFill>
                  <a:schemeClr val="dk1"/>
                </a:solidFill>
              </a:rPr>
              <a:t>2. 行政院農業委員會 現行品項平均價格查詢 </a:t>
            </a:r>
            <a:r>
              <a:rPr lang="zh-TW" sz="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http://price.naif.org.tw/Query/Query_now.aspx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800">
                <a:solidFill>
                  <a:schemeClr val="dk1"/>
                </a:solidFill>
              </a:rPr>
              <a:t>3. 行政院農業委員會 資料開放平臺 </a:t>
            </a:r>
            <a:r>
              <a:rPr lang="zh-TW" sz="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https://data.coa.gov.tw/api.aspx?#operations-tag-%E4%BA%A4%E6%98%93%E8%A1%8C%E6%83%85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800">
                <a:solidFill>
                  <a:schemeClr val="dk1"/>
                </a:solidFill>
              </a:rPr>
              <a:t>4. 行政院農業委員會 農業統計資料查詢 https://agrstat.coa.gov.tw/sdweb/public/book/Book.aspx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800">
                <a:solidFill>
                  <a:schemeClr val="dk1"/>
                </a:solidFill>
              </a:rPr>
              <a:t>5. 行政院農業委員會 田邊好幫手 https://m.coa.gov.tw/Transaction/AquaticTrans/Index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800">
                <a:solidFill>
                  <a:schemeClr val="dk1"/>
                </a:solidFill>
              </a:rPr>
              <a:t>6. 中華民國統計資訊網 </a:t>
            </a:r>
            <a:r>
              <a:rPr lang="zh-TW" sz="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https://www.stat.gov.tw/ct.asp?xItem=15455&amp;CtNode=3663&amp;mp=4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800">
                <a:solidFill>
                  <a:schemeClr val="dk1"/>
                </a:solidFill>
              </a:rPr>
              <a:t>7. 行政院農業委員會 畜產行情資訊網 </a:t>
            </a:r>
            <a:r>
              <a:rPr lang="zh-TW" sz="8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https://ppg.naif.org.tw/naif/MarketInformation/Pig/TranStatistics.aspx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8. 財團法人中央畜產會 https://www.naif.org.tw/main.aspx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d5b99bfa6_0_8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10d5b99bfa6_0_8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10d5b99bfa6_0_8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10d5b99bfa6_0_8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10d5b99bfa6_0_8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10d5b99bfa6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5b99bfa6_0_12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0d5b99bfa6_0_12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10d5b99bfa6_0_12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10d5b99bfa6_0_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d5b99bfa6_0_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10d5b99bfa6_0_8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10d5b99bfa6_0_8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10d5b99bfa6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10d5b99bfa6_0_9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10d5b99bfa6_0_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10d5b99bfa6_0_9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10d5b99bfa6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0d5b99bfa6_0_9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0d5b99bfa6_0_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10d5b99bfa6_0_9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10d5b99bfa6_0_9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10d5b99bfa6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d5b99bfa6_0_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10d5b99bfa6_0_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10d5b99bfa6_0_10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10d5b99bfa6_0_10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10d5b99bfa6_0_10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10d5b99bfa6_0_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d5b99bfa6_0_11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10d5b99bfa6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d5b99bfa6_0_1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10d5b99bfa6_0_11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10d5b99bfa6_0_1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10d5b99bfa6_0_1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10d5b99bfa6_0_1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10d5b99bfa6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d5b99bfa6_0_12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10d5b99bfa6_0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d5b99bfa6_0_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10d5b99bfa6_0_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0d5b99bfa6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ice.nat.gov.tw/p/zh_tw/price_ma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mohw.gov.tw/np-16-1.html" TargetMode="External"/><Relationship Id="rId4" Type="http://schemas.openxmlformats.org/officeDocument/2006/relationships/hyperlink" Target="https://www.coa.gov.tw/theme_list.php?theme=rss_ne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ice.nat.gov.tw/p/zh_tw/price_map" TargetMode="External"/><Relationship Id="rId4" Type="http://schemas.openxmlformats.org/officeDocument/2006/relationships/hyperlink" Target="http://price.naif.org.tw/Query/Query_now.aspx" TargetMode="External"/><Relationship Id="rId10" Type="http://schemas.openxmlformats.org/officeDocument/2006/relationships/hyperlink" Target="https://www.naif.org.tw/main.aspx" TargetMode="External"/><Relationship Id="rId9" Type="http://schemas.openxmlformats.org/officeDocument/2006/relationships/hyperlink" Target="https://ppg.naif.org.tw/naif/MarketInformation/Pig/TranStatistics.aspx" TargetMode="External"/><Relationship Id="rId5" Type="http://schemas.openxmlformats.org/officeDocument/2006/relationships/hyperlink" Target="https://data.coa.gov.tw/api.aspx?#operations-tag-%E4%BA%A4%E6%98%93%E8%A1%8C%E6%83%85" TargetMode="External"/><Relationship Id="rId6" Type="http://schemas.openxmlformats.org/officeDocument/2006/relationships/hyperlink" Target="https://agrstat.coa.gov.tw/sdweb/public/book/Book.aspx" TargetMode="External"/><Relationship Id="rId7" Type="http://schemas.openxmlformats.org/officeDocument/2006/relationships/hyperlink" Target="https://m.coa.gov.tw/Transaction/AquaticTrans/Index" TargetMode="External"/><Relationship Id="rId8" Type="http://schemas.openxmlformats.org/officeDocument/2006/relationships/hyperlink" Target="https://www.stat.gov.tw/ct.asp?xItem=15455&amp;CtNode=3663&amp;mp=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zh-TW">
                <a:solidFill>
                  <a:srgbClr val="000000"/>
                </a:solidFill>
              </a:rPr>
              <a:t>肉仔查一查、做做看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>
                <a:solidFill>
                  <a:schemeClr val="dk2"/>
                </a:solidFill>
              </a:rPr>
              <a:t>組員：周禹宏、張立欣、蔡皓融、蘇冠融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二、現況分析</a:t>
            </a:r>
            <a:endParaRPr/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5. 肉類整合資訊偏少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13923" l="0" r="0" t="7409"/>
          <a:stretch/>
        </p:blipFill>
        <p:spPr>
          <a:xfrm>
            <a:off x="693900" y="1853900"/>
            <a:ext cx="1705275" cy="28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14107" l="0" r="0" t="10488"/>
          <a:stretch/>
        </p:blipFill>
        <p:spPr>
          <a:xfrm>
            <a:off x="4572000" y="1853900"/>
            <a:ext cx="1705275" cy="2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5">
            <a:alphaModFix/>
          </a:blip>
          <a:srcRect b="30001" l="0" r="30000" t="4376"/>
          <a:stretch/>
        </p:blipFill>
        <p:spPr>
          <a:xfrm>
            <a:off x="2632950" y="1853900"/>
            <a:ext cx="1705275" cy="337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6">
            <a:alphaModFix/>
          </a:blip>
          <a:srcRect b="15178" l="0" r="0" t="11806"/>
          <a:stretch/>
        </p:blipFill>
        <p:spPr>
          <a:xfrm>
            <a:off x="6511050" y="1853888"/>
            <a:ext cx="1705275" cy="262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二、現況分析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6. 生活、商業整合應用，如：食譜、相關產品連結(商店)、投資評估(產業進入衡量、下期生產量評估)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7. 缺少實際市場情報收集(輿情分析)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三、目標 - 使用者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 透過Line app，讓使用者不用再下載app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 一個商家平台就能有多功能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肉類價格查詢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比較中盤和賣場價格差異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運用 AI 技術預測未來價格做買賣、生產評估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視覺化的圖表呈現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3. 生活應用：運用 AI 技術肉類食譜推薦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三、目標 - 開發者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 透過數據分析實際了解 ML、DL特性和差異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 不同資料性質對應適合的分析訓練方式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3. Line bot 結合與程式優化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4. 爬蟲能力訓練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5. 團隊合作與溝通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四、時程規劃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36885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225" y="833613"/>
            <a:ext cx="6288786" cy="42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五、分工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825" y="1747838"/>
            <a:ext cx="6915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六、資料來源-豬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zh-TW"/>
              <a:t>豬[日期, 市場, 農曆,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本日進場頭數,本日屠宰頭數,明日預估頭數,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成交總數頭數,成交總數平均重量,成交總數平均價格,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規格豬(75公斤以上)頭數,規格豬(75公斤以上)平均重量,規格豬(75公斤以上)平均價格,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75~95公斤頭數,75~95公斤平均重量,75~95公斤平均價格,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95~115公斤頭數,95~115公斤平均重量,95~115公斤平均價格,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115公斤以上頭數,115公斤以上平均重量,115公斤以上平均價格,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75公斤以下頭數,75公斤以下平均重量,75公斤以下平均價格,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淘汰種豬頭數,淘汰種豬平均重量,淘汰種豬平均價格,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其他豬頭數,其他豬平均重量,其他豬平均價格,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zh-TW"/>
              <a:t>冷凍廠頭數,冷凍廠平均重量,冷凍廠平均價格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rPr lang="zh-TW"/>
              <a:t>成交總數(不含冷凍廠)頭數,成交總數(不含冷凍廠)平均重量,成交總數(不含冷凍廠)平均價格 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六、資料來源-豬</a:t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市場 [大安區, 新北市, 桃園市, 新竹縣, 苗栗縣, 台中市, 彰化縣, 南投縣, 雲林縣, 嘉義市, 嘉義縣, 臺南安南, 臺南市, 高雄市, 高雄岡山, 高雄鳳山, 高雄旗山, 屏東縣, 宜蘭縣, 花蓮縣, 台東縣, 澎湖縣 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zh-TW"/>
              <a:t>六、資料來源-飼料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中華食物網 = [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Category,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玉米粒(台中港)(西岸), 玉米粒(高雄港)(西岸),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黃豆粉(台中港), 黃豆粉(高雄港),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脫殼豆粉(台中港), 脫殼豆粉(高雄港) ]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豬聯社 = [Category,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玉米粒(台中港), 玉米粒(高雄港),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黃豆粉(中聯), 黃豆粉(大統益),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玉米粒(中部), 脫殼豆粉, ]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六、資料來源-雞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 雞[日期, 市場名稱, 市場代號, 產品名稱, 產品代號, 市場全名,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最高價, 最低價, 平均價,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交易隻數, 交易重量]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2 . 產品名稱[白毛鴨總貨,白毛鴨4斤半,土雞總貨,土雞3斤,仿雞總貨,仿雞3斤半,白肉雞總貨,白肉雞3斤,紅羽土雞總貨,紅羽土雞3斤半,黑羽土雞總貨,黑羽土雞3斤半]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流程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 問題描述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 現況分析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3. 目標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4. 時程計畫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5. 分工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7174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6. 設資料來源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7. 資料處理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8. 描述統計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9. 模型訓練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10平台架構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11.結果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12.效益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六、資料來源-雞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0447"/>
            <a:ext cx="9144001" cy="204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六、資料來源- 牛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六、資料來源- 羊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六、資料來源- 農事休市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六、資料來源- 魚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api = [TransDate, SeafoodProdCode, SeafoodProdName,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MarketName,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Upper_Price, Middle_Price, Lower_Price,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Trans_Quantity, Avg_Price]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六、資料來源- 魚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SeafoodProdName = [（日本）白帶魚,（日本）白帶魚凍,丁香,七星鱸,九岩,三牙,三角仔,三角仔【養】,三點仔,下雜魚,土魠,土魠(凍),大正蝦海,大頭鰱,大鯊,大鯊【凍】,小串仔,小卷,小蝦海,干貝凍,什魚,勿仔,勿仔(凍),午仔魚(沿海),午仔魚(養殖),巴闌,文蛤養,比目魚,比目魚片,水針,火口,牛尾,加州鱸,加臘(沿海),加臘(養殖),四破,尼羅紅魚,市仔管,甘瓜仔,田蛙,白口,白北,白皮旗,白蝦,白鯛,白鯧,白鯧(凍),皮刀,石狗公,石喬,石斑魚,尖梭,竹蟶海,肉魚,肉魚(凍),吳郭魚,沙腸,沙蝦海,牡蠣養,角鯊,豆仔,赤宗,赤海,赤翅(沿海),赤翅(養殖),赤筆,其他,其他加工,其他石斑魚,其他吳郭,其他沙魚(凍),其他貝類,其他非凍結魚,其他凍結(凍),其他烏魚,其他旗魚,其他熟魚,其他蝦類,其他養殖,其他頭足(凍),其他鯊魚,其他蟹類,其他鯛類(沿海),其他鯧類,其他鯧類(凍),其他鰹類,其他鰺類,油口,油魚(凍),油魽,油魽凍,泥鰍,狗母,花市仔,,花身(沿海),花身(養殖),花枝,花枝(凍),花鰹,虱目魚,虱目魚肚,虱目魚頭,金目鱸,金線,,金龍(沿海),金龍(養殖),長加,長鰭鮪,青斑,青筆、雞仔魚,青魽,青鞭,厚唇,厚殼蝦海,咬狗,扁魚,柳葉魚(凍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珍珠龍膽/龍虎斑,秋刀(凍),秋姑,紅古,紅目鰱,紅尾蝦海,紅條(凍),紅魚(其他),紅魚(沿海),紅喉,紅魽,紅蟳,紅鰱魚,紅鰽,,紅鰽海,英哥,香魚(凍),香魚(養殖),剝皮魚,剝皮魚去頭,,剝皮魚去頭【凍】,泰國蝦養,海瓜子,海菜,海鯰,海鰻,海鱺(沿海),烏公,烏公(養),烏仔魚,烏母,烏母(養),烏魚子,烏殼,烏殼(養),烏鰡,真鰹,草魚,馬加,馬加沙,馬頭魚,國光、角仔魚,淡水珍珠石斑,軟舌,軟舌(凍),透抽,透抽(凍),章魚,章魚(凍),魚丸,魚內臟,魚皮,魚肉,魚卵,魚肚,富貴魚,硬尾,象魚(臭肚),黃花(沿海),黃花(養殖),黃鍚鯛,黃臘鰺(紅杉),黃鱲鰺【履歷】,黑口,黑口(凍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黑皮旗,黑皮旗凍,黑尾冬,黑魽,黑鮪肉,黑鯛(沿海),黑鯛(養殖),黑鯧,溪蝦,煙仔虎,萬引,,蜆(養),旗魚肉,銀花鱸,銀鯧,鳳螺(海),劍旗魚,劍蝦海,熟卷,熟鯖魚,盤仔,蝦仁,魷魚,魷魚(凍),墨魚賊,鮑魚,龍尖、青嘴,龍舌,龍膽石斑,鮭魚,鮭魚(凍),鮭魚片,鮭魚頭/尾,蟳,鮸魚,鯁魚,鯉魚,鯊條,鯊煙,鯽魚,鯖魚,鯖魚(凍),鯰魚,鹹魚,鰣魚,鱒魚,鱙仔,鱙仔(凍),鱝(魴仔),鱺魚]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六、資料來源- 魚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MarketName = 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[埔心,斗南,桃園,彰化,新營,嘉義,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台中,佳里,新竹,台北,苗栗,岡山,台南,三重,高雄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]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六、資料來源-漁市休市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六、資料來源-賣場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物價資訊平台看板 </a:t>
            </a:r>
            <a:r>
              <a:rPr lang="zh-TW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https://price.nat.gov.tw/p/zh_tw/price_map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六、資料來源- 新聞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 衛生福利部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新聞稿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行政院農業委員會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所屬機關新聞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3. 關鍵字查詢新聞...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zh-TW"/>
              <a:t>一、問題描述</a:t>
            </a:r>
            <a:endParaRPr b="1"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1. 資訊在哪裡?資訊量太多...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肉價、價差、種類、料理特性...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2. 只想看重點/趨勢，重點/趨勢在哪裡?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3. 太多文字、數字了...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圖形或簡單表示...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4. 操作介面、還要再安裝app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zh-TW"/>
              <a:t>5. 偏好的相關訊息在哪裡?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b="1" lang="zh-TW"/>
              <a:t>肉類偏好、口味風格...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七、資料處理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七、資料處理 </a:t>
            </a:r>
            <a:r>
              <a:rPr lang="zh-TW"/>
              <a:t>- 分詞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Jieba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八、描述統計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 平均 最大 最小 標準差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 趨勢圖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3. 分布圖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4. 相關矩陣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5. </a:t>
            </a:r>
            <a:r>
              <a:rPr lang="zh-TW" sz="1600"/>
              <a:t>Heat map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九、模型訓練-ML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152475"/>
            <a:ext cx="8520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隨機森林RandomForestClassifier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特徵提取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CountVectorizer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TfidfVectorizer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Gensim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Naive Bayes(MultinomialNB)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DecisionTreeRegressor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九、模型訓練-DL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LSTM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迴歸 embedding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BERT adapter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十、系統架構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十、效益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十一、未來展望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二、現況分析</a:t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 資訊平台、網站眾多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1)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物價資訊看板平台</a:t>
            </a:r>
            <a:r>
              <a:rPr lang="zh-TW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2) 行政院農業委員會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現行品項平均價格查詢</a:t>
            </a:r>
            <a:r>
              <a:rPr lang="zh-TW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3) 行政院農業委員會 </a:t>
            </a:r>
            <a:r>
              <a:rPr lang="zh-TW" sz="1400" u="sng">
                <a:solidFill>
                  <a:schemeClr val="hlink"/>
                </a:solidFill>
                <a:hlinkClick r:id="rId5"/>
              </a:rPr>
              <a:t>資料開放平臺</a:t>
            </a:r>
            <a:r>
              <a:rPr lang="zh-TW" sz="1400"/>
              <a:t>  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4) 行政院農業委員會 </a:t>
            </a:r>
            <a:r>
              <a:rPr lang="zh-TW" sz="1400" u="sng">
                <a:solidFill>
                  <a:schemeClr val="hlink"/>
                </a:solidFill>
                <a:hlinkClick r:id="rId6"/>
              </a:rPr>
              <a:t>農業統計資料查詢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5) 行政院農業委員會 </a:t>
            </a:r>
            <a:r>
              <a:rPr lang="zh-TW" sz="1400" u="sng">
                <a:solidFill>
                  <a:schemeClr val="hlink"/>
                </a:solidFill>
                <a:hlinkClick r:id="rId7"/>
              </a:rPr>
              <a:t>田邊好幫手</a:t>
            </a:r>
            <a:r>
              <a:rPr lang="zh-TW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6) </a:t>
            </a:r>
            <a:r>
              <a:rPr lang="zh-TW" sz="1400" u="sng">
                <a:solidFill>
                  <a:schemeClr val="hlink"/>
                </a:solidFill>
                <a:hlinkClick r:id="rId8"/>
              </a:rPr>
              <a:t>中華民國統計資訊網</a:t>
            </a:r>
            <a:r>
              <a:rPr lang="zh-TW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7) 行政院農業委員會 </a:t>
            </a:r>
            <a:r>
              <a:rPr lang="zh-TW" sz="1400" u="sng">
                <a:solidFill>
                  <a:schemeClr val="hlink"/>
                </a:solidFill>
                <a:hlinkClick r:id="rId9"/>
              </a:rPr>
              <a:t>畜產行情資訊網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zh-TW" sz="1400"/>
              <a:t>)</a:t>
            </a:r>
            <a:r>
              <a:rPr lang="zh-TW" sz="14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財團法人中央畜產會</a:t>
            </a:r>
            <a:r>
              <a:rPr lang="zh-TW" sz="14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二、現況分析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2. 產地農場價格、市場拍賣價格和零售價格沒有整合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1541948"/>
            <a:ext cx="4572002" cy="196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3009893"/>
            <a:ext cx="5486403" cy="199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二、現況分析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3. 查詢平台需要另外安裝app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5061" y="1152475"/>
            <a:ext cx="1705273" cy="36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6323" y="1152475"/>
            <a:ext cx="1705273" cy="36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二、現況分析</a:t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4. 只有查詢，沒有預測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13032" l="0" r="0" t="3903"/>
          <a:stretch/>
        </p:blipFill>
        <p:spPr>
          <a:xfrm>
            <a:off x="6211450" y="1292800"/>
            <a:ext cx="170527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4">
            <a:alphaModFix/>
          </a:blip>
          <a:srcRect b="14361" l="0" r="0" t="3898"/>
          <a:stretch/>
        </p:blipFill>
        <p:spPr>
          <a:xfrm>
            <a:off x="3268225" y="1292800"/>
            <a:ext cx="17052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二、現況分析</a:t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4. 只有查詢，沒有預測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6492" l="0" r="0" t="3829"/>
          <a:stretch/>
        </p:blipFill>
        <p:spPr>
          <a:xfrm>
            <a:off x="3100550" y="1394975"/>
            <a:ext cx="1705275" cy="322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 rotWithShape="1">
          <a:blip r:embed="rId4">
            <a:alphaModFix/>
          </a:blip>
          <a:srcRect b="6484" l="0" r="0" t="3829"/>
          <a:stretch/>
        </p:blipFill>
        <p:spPr>
          <a:xfrm>
            <a:off x="5075675" y="1394975"/>
            <a:ext cx="1705275" cy="322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 rotWithShape="1">
          <a:blip r:embed="rId5">
            <a:alphaModFix/>
          </a:blip>
          <a:srcRect b="6492" l="0" r="0" t="3829"/>
          <a:stretch/>
        </p:blipFill>
        <p:spPr>
          <a:xfrm>
            <a:off x="7079375" y="1394975"/>
            <a:ext cx="1705275" cy="32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TW"/>
              <a:t>二、現況分析</a:t>
            </a:r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5. 文字描述預測，沒圖表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6524" l="0" r="0" t="4569"/>
          <a:stretch/>
        </p:blipFill>
        <p:spPr>
          <a:xfrm>
            <a:off x="3630175" y="371475"/>
            <a:ext cx="2436100" cy="457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