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2"/>
    <p:sldId id="266" r:id="rId3"/>
    <p:sldId id="267" r:id="rId4"/>
    <p:sldId id="268" r:id="rId5"/>
    <p:sldId id="269" r:id="rId6"/>
    <p:sldId id="270" r:id="rId7"/>
    <p:sldId id="271" r:id="rId8"/>
    <p:sldId id="272" r:id="rId9"/>
    <p:sldId id="273" r:id="rId10"/>
    <p:sldId id="274" r:id="rId11"/>
    <p:sldId id="287"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65" d="100"/>
          <a:sy n="65" d="100"/>
        </p:scale>
        <p:origin x="858" y="60"/>
      </p:cViewPr>
      <p:guideLst/>
    </p:cSldViewPr>
  </p:slideViewPr>
  <p:outlineViewPr>
    <p:cViewPr>
      <p:scale>
        <a:sx n="33" d="100"/>
        <a:sy n="33" d="100"/>
      </p:scale>
      <p:origin x="0" y="-88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5/10/2016</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5/10/2016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5/10/2016</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 Id="rId6" Type="http://schemas.openxmlformats.org/officeDocument/2006/relationships/image" Target="../media/image34.tmp"/><Relationship Id="rId5" Type="http://schemas.openxmlformats.org/officeDocument/2006/relationships/image" Target="../media/image33.tmp"/><Relationship Id="rId4" Type="http://schemas.openxmlformats.org/officeDocument/2006/relationships/image" Target="../media/image32.tmp"/></Relationships>
</file>

<file path=ppt/slides/_rels/slide26.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37.tmp"/><Relationship Id="rId1" Type="http://schemas.openxmlformats.org/officeDocument/2006/relationships/slideLayout" Target="../slideLayouts/slideLayout2.xml"/><Relationship Id="rId6" Type="http://schemas.openxmlformats.org/officeDocument/2006/relationships/image" Target="../media/image41.tmp"/><Relationship Id="rId5" Type="http://schemas.openxmlformats.org/officeDocument/2006/relationships/image" Target="../media/image40.tmp"/><Relationship Id="rId4" Type="http://schemas.openxmlformats.org/officeDocument/2006/relationships/image" Target="../media/image39.tmp"/></Relationships>
</file>

<file path=ppt/slides/_rels/slide28.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tm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tmp"/></Relationships>
</file>

<file path=ppt/slides/_rels/slide31.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image" Target="../media/image50.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3.tmp"/></Relationships>
</file>

<file path=ppt/slides/_rels/slide33.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tmp"/></Relationships>
</file>

<file path=ppt/slides/_rels/slide34.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image" Target="../media/image57.tmp"/><Relationship Id="rId1" Type="http://schemas.openxmlformats.org/officeDocument/2006/relationships/slideLayout" Target="../slideLayouts/slideLayout2.xml"/><Relationship Id="rId4" Type="http://schemas.openxmlformats.org/officeDocument/2006/relationships/image" Target="../media/image59.tmp"/></Relationships>
</file>

<file path=ppt/slides/_rels/slide35.xml.rels><?xml version="1.0" encoding="UTF-8" standalone="yes"?>
<Relationships xmlns="http://schemas.openxmlformats.org/package/2006/relationships"><Relationship Id="rId3" Type="http://schemas.openxmlformats.org/officeDocument/2006/relationships/image" Target="../media/image60.tmp"/><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61.tmp"/></Relationships>
</file>

<file path=ppt/slides/_rels/slide36.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64.tmp"/><Relationship Id="rId4" Type="http://schemas.openxmlformats.org/officeDocument/2006/relationships/image" Target="../media/image63.tmp"/></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2" y="824247"/>
            <a:ext cx="11539470" cy="5563673"/>
          </a:xfrm>
        </p:spPr>
        <p:txBody>
          <a:bodyPr>
            <a:normAutofit fontScale="90000"/>
          </a:bodyPr>
          <a:lstStyle/>
          <a:p>
            <a:r>
              <a:rPr lang="en-IN" sz="7300" dirty="0"/>
              <a:t>Database Management System Project</a:t>
            </a:r>
            <a:br>
              <a:rPr lang="en-IN" sz="5400" dirty="0"/>
            </a:br>
            <a:r>
              <a:rPr lang="en-IN" sz="2200" dirty="0"/>
              <a:t> </a:t>
            </a:r>
            <a:br>
              <a:rPr lang="en-IN" sz="5400" dirty="0"/>
            </a:br>
            <a:r>
              <a:rPr lang="en-IN" sz="4400" dirty="0"/>
              <a:t>ON</a:t>
            </a:r>
            <a:br>
              <a:rPr lang="en-IN" sz="3600" dirty="0"/>
            </a:br>
            <a:br>
              <a:rPr lang="en-IN" dirty="0"/>
            </a:br>
            <a:r>
              <a:rPr lang="en-IN" sz="8000" dirty="0"/>
              <a:t>Hotel Management System</a:t>
            </a:r>
            <a:br>
              <a:rPr lang="en-IN" dirty="0"/>
            </a:br>
            <a:endParaRPr lang="en-IN" sz="4000" dirty="0"/>
          </a:p>
        </p:txBody>
      </p:sp>
    </p:spTree>
    <p:extLst>
      <p:ext uri="{BB962C8B-B14F-4D97-AF65-F5344CB8AC3E}">
        <p14:creationId xmlns:p14="http://schemas.microsoft.com/office/powerpoint/2010/main" val="3833846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1159098"/>
            <a:ext cx="9291215" cy="5434883"/>
          </a:xfrm>
        </p:spPr>
        <p:txBody>
          <a:bodyPr>
            <a:normAutofit/>
          </a:bodyPr>
          <a:lstStyle/>
          <a:p>
            <a:pPr marL="0" indent="0">
              <a:buNone/>
            </a:pPr>
            <a:r>
              <a:rPr lang="en-US" sz="2200" b="1" dirty="0"/>
              <a:t>9. </a:t>
            </a:r>
            <a:r>
              <a:rPr lang="en-US" sz="2200" b="1" dirty="0" err="1"/>
              <a:t>alottment</a:t>
            </a:r>
            <a:r>
              <a:rPr lang="en-US" sz="2200" b="1" dirty="0"/>
              <a:t> table:-</a:t>
            </a:r>
            <a:endParaRPr lang="en-IN" sz="2200" dirty="0"/>
          </a:p>
          <a:p>
            <a:pPr marL="0" indent="0">
              <a:buNone/>
            </a:pPr>
            <a:r>
              <a:rPr lang="en-US" sz="2200" dirty="0"/>
              <a:t>		</a:t>
            </a:r>
            <a:r>
              <a:rPr lang="en-US" sz="2200" dirty="0" err="1"/>
              <a:t>alotid</a:t>
            </a:r>
            <a:r>
              <a:rPr lang="en-US" sz="2200" dirty="0"/>
              <a:t> </a:t>
            </a:r>
            <a:r>
              <a:rPr lang="en-US" sz="2200" dirty="0">
                <a:sym typeface="Courier New" panose="02070309020205020404" pitchFamily="49" charset="0"/>
              </a:rPr>
              <a:t>-&gt;  </a:t>
            </a:r>
            <a:r>
              <a:rPr lang="en-US" sz="2200" dirty="0"/>
              <a:t>{   </a:t>
            </a:r>
            <a:r>
              <a:rPr lang="en-US" sz="2200" dirty="0" err="1"/>
              <a:t>alottype</a:t>
            </a:r>
            <a:r>
              <a:rPr lang="en-US" sz="2200" dirty="0"/>
              <a:t>,</a:t>
            </a:r>
            <a:endParaRPr lang="en-IN" sz="2200" dirty="0"/>
          </a:p>
          <a:p>
            <a:pPr marL="0" indent="0">
              <a:buNone/>
            </a:pPr>
            <a:r>
              <a:rPr lang="en-US" sz="2200" dirty="0"/>
              <a:t>		  	        </a:t>
            </a:r>
            <a:r>
              <a:rPr lang="en-US" sz="2200" dirty="0" err="1"/>
              <a:t>alotserviceid</a:t>
            </a:r>
            <a:r>
              <a:rPr lang="en-US" sz="2200" dirty="0"/>
              <a:t>   }</a:t>
            </a:r>
            <a:endParaRPr lang="en-IN" sz="2200" dirty="0"/>
          </a:p>
          <a:p>
            <a:pPr marL="0" indent="0">
              <a:buNone/>
            </a:pPr>
            <a:r>
              <a:rPr lang="en-US" sz="2200" b="1" dirty="0"/>
              <a:t>10. payment table:-</a:t>
            </a:r>
            <a:endParaRPr lang="en-IN" sz="2200" dirty="0"/>
          </a:p>
          <a:p>
            <a:pPr marL="0" indent="0">
              <a:buNone/>
            </a:pPr>
            <a:r>
              <a:rPr lang="en-US" sz="2200" dirty="0"/>
              <a:t>		</a:t>
            </a:r>
            <a:r>
              <a:rPr lang="en-US" sz="2200" dirty="0" err="1"/>
              <a:t>paymentid</a:t>
            </a:r>
            <a:r>
              <a:rPr lang="en-US" sz="2200" dirty="0"/>
              <a:t> -&gt;  {     </a:t>
            </a:r>
            <a:r>
              <a:rPr lang="en-US" sz="2200" dirty="0" err="1"/>
              <a:t>modeofpayment</a:t>
            </a:r>
            <a:r>
              <a:rPr lang="en-US" sz="2200" dirty="0"/>
              <a:t>,</a:t>
            </a:r>
            <a:endParaRPr lang="en-IN" sz="2200" dirty="0"/>
          </a:p>
          <a:p>
            <a:pPr marL="0" indent="0">
              <a:buNone/>
            </a:pPr>
            <a:r>
              <a:rPr lang="en-US" sz="2200" dirty="0"/>
              <a:t>				       </a:t>
            </a:r>
            <a:r>
              <a:rPr lang="en-US" sz="2200" dirty="0" err="1"/>
              <a:t>cardnumber</a:t>
            </a:r>
            <a:r>
              <a:rPr lang="en-US" sz="2200" dirty="0"/>
              <a:t>    }</a:t>
            </a:r>
            <a:endParaRPr lang="en-IN" sz="2200" dirty="0"/>
          </a:p>
          <a:p>
            <a:pPr marL="0" indent="0">
              <a:buNone/>
            </a:pPr>
            <a:r>
              <a:rPr lang="en-US" sz="2200" b="1" dirty="0"/>
              <a:t>11. facility table:-</a:t>
            </a:r>
            <a:endParaRPr lang="en-IN" sz="2200" dirty="0"/>
          </a:p>
          <a:p>
            <a:pPr marL="0" indent="0">
              <a:buNone/>
            </a:pPr>
            <a:r>
              <a:rPr lang="en-US" sz="2200" dirty="0"/>
              <a:t>		</a:t>
            </a:r>
            <a:r>
              <a:rPr lang="en-US" sz="2200" dirty="0" err="1"/>
              <a:t>facilityid</a:t>
            </a:r>
            <a:r>
              <a:rPr lang="en-US" sz="2200" dirty="0"/>
              <a:t> -&gt; {     </a:t>
            </a:r>
            <a:r>
              <a:rPr lang="en-US" sz="2200" dirty="0" err="1"/>
              <a:t>fcustid</a:t>
            </a:r>
            <a:r>
              <a:rPr lang="en-US" sz="2200" dirty="0"/>
              <a:t>,</a:t>
            </a:r>
            <a:endParaRPr lang="en-IN" sz="2200" dirty="0"/>
          </a:p>
          <a:p>
            <a:pPr marL="0" indent="0">
              <a:buNone/>
            </a:pPr>
            <a:r>
              <a:rPr lang="en-US" sz="2200" dirty="0"/>
              <a:t>				  </a:t>
            </a:r>
            <a:r>
              <a:rPr lang="en-US" sz="2200" dirty="0" err="1"/>
              <a:t>fserviceid</a:t>
            </a:r>
            <a:r>
              <a:rPr lang="en-US" sz="2200" dirty="0"/>
              <a:t>    }</a:t>
            </a:r>
            <a:endParaRPr lang="en-IN" sz="2200" dirty="0"/>
          </a:p>
          <a:p>
            <a:endParaRPr lang="en-IN" dirty="0"/>
          </a:p>
        </p:txBody>
      </p:sp>
      <p:sp>
        <p:nvSpPr>
          <p:cNvPr id="4" name="Title 1"/>
          <p:cNvSpPr>
            <a:spLocks noGrp="1"/>
          </p:cNvSpPr>
          <p:nvPr>
            <p:ph type="title"/>
          </p:nvPr>
        </p:nvSpPr>
        <p:spPr>
          <a:xfrm>
            <a:off x="1567489" y="0"/>
            <a:ext cx="9291215" cy="1049235"/>
          </a:xfrm>
        </p:spPr>
        <p:txBody>
          <a:bodyPr/>
          <a:lstStyle/>
          <a:p>
            <a:r>
              <a:rPr lang="en-IN" dirty="0"/>
              <a:t>Functional dependencies</a:t>
            </a:r>
          </a:p>
        </p:txBody>
      </p:sp>
    </p:spTree>
    <p:extLst>
      <p:ext uri="{BB962C8B-B14F-4D97-AF65-F5344CB8AC3E}">
        <p14:creationId xmlns:p14="http://schemas.microsoft.com/office/powerpoint/2010/main" val="408969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436728"/>
            <a:ext cx="12192000" cy="533627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en-IN" sz="6600" dirty="0"/>
              <a:t>Query and screenshots</a:t>
            </a:r>
          </a:p>
        </p:txBody>
      </p:sp>
      <p:sp>
        <p:nvSpPr>
          <p:cNvPr id="5" name="Title 1"/>
          <p:cNvSpPr>
            <a:spLocks noGrp="1"/>
          </p:cNvSpPr>
          <p:nvPr>
            <p:ph type="title"/>
          </p:nvPr>
        </p:nvSpPr>
        <p:spPr>
          <a:xfrm>
            <a:off x="1259324" y="4217158"/>
            <a:ext cx="9291215" cy="1049235"/>
          </a:xfrm>
        </p:spPr>
        <p:txBody>
          <a:bodyPr/>
          <a:lstStyle/>
          <a:p>
            <a:r>
              <a:rPr lang="en-IN" dirty="0"/>
              <a:t>Complex Queries</a:t>
            </a:r>
          </a:p>
        </p:txBody>
      </p:sp>
    </p:spTree>
    <p:extLst>
      <p:ext uri="{BB962C8B-B14F-4D97-AF65-F5344CB8AC3E}">
        <p14:creationId xmlns:p14="http://schemas.microsoft.com/office/powerpoint/2010/main" val="272525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Imag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093" y="5594698"/>
            <a:ext cx="7345363" cy="534988"/>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093" y="972890"/>
            <a:ext cx="6715685" cy="44400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55964" y="267882"/>
            <a:ext cx="3683358" cy="523220"/>
          </a:xfrm>
          <a:prstGeom prst="rect">
            <a:avLst/>
          </a:prstGeom>
          <a:noFill/>
        </p:spPr>
        <p:txBody>
          <a:bodyPr wrap="square" rtlCol="0">
            <a:spAutoFit/>
          </a:bodyPr>
          <a:lstStyle/>
          <a:p>
            <a:r>
              <a:rPr lang="en-IN" sz="2800" dirty="0"/>
              <a:t>1. Generating Bill: </a:t>
            </a:r>
          </a:p>
        </p:txBody>
      </p:sp>
    </p:spTree>
    <p:extLst>
      <p:ext uri="{BB962C8B-B14F-4D97-AF65-F5344CB8AC3E}">
        <p14:creationId xmlns:p14="http://schemas.microsoft.com/office/powerpoint/2010/main" val="3829613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1427" y="289964"/>
            <a:ext cx="9291215" cy="1371412"/>
          </a:xfrm>
        </p:spPr>
        <p:txBody>
          <a:bodyPr/>
          <a:lstStyle/>
          <a:p>
            <a:pPr marL="0" indent="0">
              <a:buNone/>
            </a:pPr>
            <a:r>
              <a:rPr lang="en-IN" dirty="0"/>
              <a:t>2.Count the number of customers checked in to Premier Executive rooms on 2011/11/28?</a:t>
            </a:r>
          </a:p>
          <a:p>
            <a:pPr marL="0" indent="0">
              <a:buNone/>
            </a:pPr>
            <a:endParaRPr lang="en-IN" dirty="0"/>
          </a:p>
          <a:p>
            <a:endParaRPr lang="en-IN" dirty="0"/>
          </a:p>
        </p:txBody>
      </p:sp>
      <p:pic>
        <p:nvPicPr>
          <p:cNvPr id="3073" name="Imag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7313" y="4038930"/>
            <a:ext cx="3636828" cy="1529777"/>
          </a:xfrm>
          <a:prstGeom prst="rect">
            <a:avLst/>
          </a:prstGeom>
          <a:noFill/>
          <a:extLst>
            <a:ext uri="{909E8E84-426E-40DD-AFC4-6F175D3DCCD1}">
              <a14:hiddenFill xmlns:a14="http://schemas.microsoft.com/office/drawing/2010/main">
                <a:solidFill>
                  <a:srgbClr val="FFFFFF"/>
                </a:solidFill>
              </a14:hiddenFill>
            </a:ext>
          </a:extLst>
        </p:spPr>
      </p:pic>
      <p:pic>
        <p:nvPicPr>
          <p:cNvPr id="3074" name="Imag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53" y="1571781"/>
            <a:ext cx="11221961" cy="20318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361427" y="297501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p:cNvSpPr>
            <a:spLocks noChangeArrowheads="1"/>
          </p:cNvSpPr>
          <p:nvPr/>
        </p:nvSpPr>
        <p:spPr bwMode="auto">
          <a:xfrm>
            <a:off x="1361427" y="388941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764091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0158" y="408757"/>
            <a:ext cx="9291215" cy="894893"/>
          </a:xfrm>
        </p:spPr>
        <p:txBody>
          <a:bodyPr/>
          <a:lstStyle/>
          <a:p>
            <a:pPr marL="0" indent="0">
              <a:buNone/>
            </a:pPr>
            <a:r>
              <a:rPr lang="en-IN" dirty="0"/>
              <a:t>3.List id, name and card number of customers who checked in to Family Suite room and mode of     payment was card?</a:t>
            </a:r>
          </a:p>
        </p:txBody>
      </p:sp>
      <p:pic>
        <p:nvPicPr>
          <p:cNvPr id="4098" name="Image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158" y="1577663"/>
            <a:ext cx="10408153" cy="2122129"/>
          </a:xfrm>
          <a:prstGeom prst="rect">
            <a:avLst/>
          </a:prstGeom>
          <a:noFill/>
          <a:extLst>
            <a:ext uri="{909E8E84-426E-40DD-AFC4-6F175D3DCCD1}">
              <a14:hiddenFill xmlns:a14="http://schemas.microsoft.com/office/drawing/2010/main">
                <a:solidFill>
                  <a:srgbClr val="FFFFFF"/>
                </a:solidFill>
              </a14:hiddenFill>
            </a:ext>
          </a:extLst>
        </p:spPr>
      </p:pic>
      <p:pic>
        <p:nvPicPr>
          <p:cNvPr id="4097" name="Image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891" y="4189188"/>
            <a:ext cx="6479734" cy="115547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1738648" y="22731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359911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3697" y="212690"/>
            <a:ext cx="9291215" cy="650196"/>
          </a:xfrm>
        </p:spPr>
        <p:txBody>
          <a:bodyPr/>
          <a:lstStyle/>
          <a:p>
            <a:pPr marL="0" indent="0">
              <a:buNone/>
            </a:pPr>
            <a:r>
              <a:rPr lang="en-IN" dirty="0"/>
              <a:t>4. List the number of facilities used by customers.</a:t>
            </a:r>
          </a:p>
          <a:p>
            <a:endParaRPr lang="en-IN" dirty="0"/>
          </a:p>
        </p:txBody>
      </p:sp>
      <p:pic>
        <p:nvPicPr>
          <p:cNvPr id="5122" name="Image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614" y="1008936"/>
            <a:ext cx="9459661" cy="2582303"/>
          </a:xfrm>
          <a:prstGeom prst="rect">
            <a:avLst/>
          </a:prstGeom>
          <a:noFill/>
          <a:extLst>
            <a:ext uri="{909E8E84-426E-40DD-AFC4-6F175D3DCCD1}">
              <a14:hiddenFill xmlns:a14="http://schemas.microsoft.com/office/drawing/2010/main">
                <a:solidFill>
                  <a:srgbClr val="FFFFFF"/>
                </a:solidFill>
              </a14:hiddenFill>
            </a:ext>
          </a:extLst>
        </p:spPr>
      </p:pic>
      <p:pic>
        <p:nvPicPr>
          <p:cNvPr id="5121" name="Image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760" y="3737289"/>
            <a:ext cx="1839040" cy="28751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210614" y="14810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p:cNvSpPr>
            <a:spLocks noChangeArrowheads="1"/>
          </p:cNvSpPr>
          <p:nvPr/>
        </p:nvSpPr>
        <p:spPr bwMode="auto">
          <a:xfrm>
            <a:off x="1210614" y="23954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871409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6863" y="268820"/>
            <a:ext cx="9291215" cy="932184"/>
          </a:xfrm>
        </p:spPr>
        <p:txBody>
          <a:bodyPr/>
          <a:lstStyle/>
          <a:p>
            <a:pPr marL="0" indent="0">
              <a:buNone/>
            </a:pPr>
            <a:r>
              <a:rPr lang="en-IN" dirty="0"/>
              <a:t>5. List the name, document submitted by the customer who gave feedback points &gt; 5 ?</a:t>
            </a:r>
          </a:p>
          <a:p>
            <a:pPr marL="0" indent="0">
              <a:buNone/>
            </a:pPr>
            <a:endParaRPr lang="en-IN" dirty="0"/>
          </a:p>
        </p:txBody>
      </p:sp>
      <p:pic>
        <p:nvPicPr>
          <p:cNvPr id="6146" name="Image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884" y="1225273"/>
            <a:ext cx="8608681" cy="2459623"/>
          </a:xfrm>
          <a:prstGeom prst="rect">
            <a:avLst/>
          </a:prstGeom>
          <a:noFill/>
          <a:extLst>
            <a:ext uri="{909E8E84-426E-40DD-AFC4-6F175D3DCCD1}">
              <a14:hiddenFill xmlns:a14="http://schemas.microsoft.com/office/drawing/2010/main">
                <a:solidFill>
                  <a:srgbClr val="FFFFFF"/>
                </a:solidFill>
              </a14:hiddenFill>
            </a:ext>
          </a:extLst>
        </p:spPr>
      </p:pic>
      <p:pic>
        <p:nvPicPr>
          <p:cNvPr id="6145" name="Imag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583" y="3838666"/>
            <a:ext cx="2907281" cy="27829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433015" y="27704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p:cNvSpPr>
            <a:spLocks noChangeArrowheads="1"/>
          </p:cNvSpPr>
          <p:nvPr/>
        </p:nvSpPr>
        <p:spPr bwMode="auto">
          <a:xfrm>
            <a:off x="1433015" y="36848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97850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0635" y="191068"/>
            <a:ext cx="9291215" cy="859809"/>
          </a:xfrm>
        </p:spPr>
        <p:txBody>
          <a:bodyPr/>
          <a:lstStyle/>
          <a:p>
            <a:pPr marL="0" indent="0">
              <a:buNone/>
            </a:pPr>
            <a:r>
              <a:rPr lang="en-IN" dirty="0"/>
              <a:t>6. Count the average feedback points for each room type :-</a:t>
            </a:r>
          </a:p>
          <a:p>
            <a:endParaRPr lang="en-IN" dirty="0"/>
          </a:p>
        </p:txBody>
      </p:sp>
      <p:pic>
        <p:nvPicPr>
          <p:cNvPr id="7170" name="Imag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635" y="1095375"/>
            <a:ext cx="8156446" cy="2536208"/>
          </a:xfrm>
          <a:prstGeom prst="rect">
            <a:avLst/>
          </a:prstGeom>
          <a:noFill/>
          <a:extLst>
            <a:ext uri="{909E8E84-426E-40DD-AFC4-6F175D3DCCD1}">
              <a14:hiddenFill xmlns:a14="http://schemas.microsoft.com/office/drawing/2010/main">
                <a:solidFill>
                  <a:srgbClr val="FFFFFF"/>
                </a:solidFill>
              </a14:hiddenFill>
            </a:ext>
          </a:extLst>
        </p:spPr>
      </p:pic>
      <p:pic>
        <p:nvPicPr>
          <p:cNvPr id="7169" name="Image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454" y="3897516"/>
            <a:ext cx="3552848" cy="285277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2606723" y="2743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p:cNvSpPr>
            <a:spLocks noChangeArrowheads="1"/>
          </p:cNvSpPr>
          <p:nvPr/>
        </p:nvSpPr>
        <p:spPr bwMode="auto">
          <a:xfrm>
            <a:off x="2606723" y="3657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949840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3089" y="300234"/>
            <a:ext cx="9291215" cy="918537"/>
          </a:xfrm>
        </p:spPr>
        <p:txBody>
          <a:bodyPr/>
          <a:lstStyle/>
          <a:p>
            <a:pPr marL="0" indent="0">
              <a:buNone/>
            </a:pPr>
            <a:r>
              <a:rPr lang="en-IN" dirty="0"/>
              <a:t>7. Show name, </a:t>
            </a:r>
            <a:r>
              <a:rPr lang="en-IN" dirty="0" err="1"/>
              <a:t>contactno</a:t>
            </a:r>
            <a:r>
              <a:rPr lang="en-IN" dirty="0"/>
              <a:t>, </a:t>
            </a:r>
            <a:r>
              <a:rPr lang="en-IN" dirty="0" err="1"/>
              <a:t>emailid</a:t>
            </a:r>
            <a:r>
              <a:rPr lang="en-IN" dirty="0"/>
              <a:t> of customers who booked Family Suite and checked in on 25/12/2015</a:t>
            </a:r>
          </a:p>
          <a:p>
            <a:endParaRPr lang="en-IN" dirty="0"/>
          </a:p>
        </p:txBody>
      </p:sp>
      <p:pic>
        <p:nvPicPr>
          <p:cNvPr id="8193" name="Image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222" y="4204417"/>
            <a:ext cx="8281534" cy="1247219"/>
          </a:xfrm>
          <a:prstGeom prst="rect">
            <a:avLst/>
          </a:prstGeom>
          <a:noFill/>
          <a:extLst>
            <a:ext uri="{909E8E84-426E-40DD-AFC4-6F175D3DCCD1}">
              <a14:hiddenFill xmlns:a14="http://schemas.microsoft.com/office/drawing/2010/main">
                <a:solidFill>
                  <a:srgbClr val="FFFFFF"/>
                </a:solidFill>
              </a14:hiddenFill>
            </a:ext>
          </a:extLst>
        </p:spPr>
      </p:pic>
      <p:pic>
        <p:nvPicPr>
          <p:cNvPr id="8194" name="Image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566" y="1357045"/>
            <a:ext cx="11502082" cy="21989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2006221" y="25521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57970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4525" y="354415"/>
            <a:ext cx="9869337" cy="559986"/>
          </a:xfrm>
        </p:spPr>
        <p:txBody>
          <a:bodyPr/>
          <a:lstStyle/>
          <a:p>
            <a:pPr marL="0" indent="0">
              <a:buNone/>
            </a:pPr>
            <a:r>
              <a:rPr lang="en-IN" dirty="0"/>
              <a:t>8. List contact number, name and id of staff who are providing service as laundry</a:t>
            </a:r>
          </a:p>
          <a:p>
            <a:endParaRPr lang="en-IN" dirty="0"/>
          </a:p>
        </p:txBody>
      </p:sp>
      <p:pic>
        <p:nvPicPr>
          <p:cNvPr id="9218" name="Image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525" y="1371600"/>
            <a:ext cx="9803294" cy="2197290"/>
          </a:xfrm>
          <a:prstGeom prst="rect">
            <a:avLst/>
          </a:prstGeom>
          <a:noFill/>
          <a:extLst>
            <a:ext uri="{909E8E84-426E-40DD-AFC4-6F175D3DCCD1}">
              <a14:hiddenFill xmlns:a14="http://schemas.microsoft.com/office/drawing/2010/main">
                <a:solidFill>
                  <a:srgbClr val="FFFFFF"/>
                </a:solidFill>
              </a14:hiddenFill>
            </a:ext>
          </a:extLst>
        </p:spPr>
      </p:pic>
      <p:pic>
        <p:nvPicPr>
          <p:cNvPr id="9217" name="Image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34" y="3807726"/>
            <a:ext cx="4736080" cy="21049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zh-CN" sz="1200" b="0" i="0" u="none" strike="noStrike" cap="none" normalizeH="0" baseline="0">
                <a:ln>
                  <a:noFill/>
                </a:ln>
                <a:solidFill>
                  <a:srgbClr val="00000A"/>
                </a:solidFill>
                <a:effectLst/>
                <a:latin typeface="Liberation Serif" charset="0"/>
                <a:ea typeface="SimSun" panose="02010600030101010101" pitchFamily="2" charset="-122"/>
                <a:cs typeface="Mangal"/>
              </a:rPr>
              <a:t>Answer:</a:t>
            </a:r>
            <a:endParaRPr kumimoji="0" lang="en-US" altLang="zh-CN"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537899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73265"/>
            <a:ext cx="9291215" cy="1642467"/>
          </a:xfrm>
        </p:spPr>
        <p:txBody>
          <a:bodyPr>
            <a:normAutofit/>
          </a:bodyPr>
          <a:lstStyle/>
          <a:p>
            <a:r>
              <a:rPr lang="en-IN" sz="4000" dirty="0"/>
              <a:t>Group 7 – Batch 2</a:t>
            </a:r>
          </a:p>
        </p:txBody>
      </p:sp>
      <p:sp>
        <p:nvSpPr>
          <p:cNvPr id="3" name="Content Placeholder 2"/>
          <p:cNvSpPr>
            <a:spLocks noGrp="1"/>
          </p:cNvSpPr>
          <p:nvPr>
            <p:ph idx="1"/>
          </p:nvPr>
        </p:nvSpPr>
        <p:spPr/>
        <p:txBody>
          <a:bodyPr>
            <a:normAutofit/>
          </a:bodyPr>
          <a:lstStyle/>
          <a:p>
            <a:r>
              <a:rPr lang="en-IN" sz="2800" dirty="0"/>
              <a:t>Ravi </a:t>
            </a:r>
            <a:r>
              <a:rPr lang="en-IN" sz="2800" dirty="0" err="1"/>
              <a:t>Limbad</a:t>
            </a:r>
            <a:r>
              <a:rPr lang="en-IN" sz="2800" dirty="0"/>
              <a:t>  1401077</a:t>
            </a:r>
          </a:p>
          <a:p>
            <a:r>
              <a:rPr lang="en-IN" sz="2800" dirty="0" err="1"/>
              <a:t>Falgun</a:t>
            </a:r>
            <a:r>
              <a:rPr lang="en-IN" sz="2800" dirty="0"/>
              <a:t> </a:t>
            </a:r>
            <a:r>
              <a:rPr lang="en-IN" sz="2800" dirty="0" err="1"/>
              <a:t>Prajapati</a:t>
            </a:r>
            <a:r>
              <a:rPr lang="en-IN" sz="2800" dirty="0"/>
              <a:t>  1401080</a:t>
            </a:r>
          </a:p>
          <a:p>
            <a:r>
              <a:rPr lang="en-IN" sz="2800" dirty="0"/>
              <a:t>Kunal Suba  1401097</a:t>
            </a:r>
          </a:p>
          <a:p>
            <a:r>
              <a:rPr lang="en-IN" sz="2800" dirty="0" err="1"/>
              <a:t>Shloak</a:t>
            </a:r>
            <a:r>
              <a:rPr lang="en-IN" sz="2800" dirty="0"/>
              <a:t> Agarwal  1401105 </a:t>
            </a:r>
          </a:p>
        </p:txBody>
      </p:sp>
      <p:sp>
        <p:nvSpPr>
          <p:cNvPr id="4" name="Content Placeholder 2"/>
          <p:cNvSpPr txBox="1">
            <a:spLocks/>
          </p:cNvSpPr>
          <p:nvPr/>
        </p:nvSpPr>
        <p:spPr>
          <a:xfrm>
            <a:off x="1451578" y="4955459"/>
            <a:ext cx="9291215" cy="190254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Course Instructor: </a:t>
            </a:r>
            <a:r>
              <a:rPr lang="en-IN" sz="2800" dirty="0" err="1">
                <a:latin typeface="Times New Roman" panose="02020603050405020304" pitchFamily="18" charset="0"/>
                <a:cs typeface="Times New Roman" panose="02020603050405020304" pitchFamily="18" charset="0"/>
              </a:rPr>
              <a:t>Prof.</a:t>
            </a:r>
            <a:r>
              <a:rPr lang="en-IN" sz="2800" dirty="0">
                <a:latin typeface="Times New Roman" panose="02020603050405020304" pitchFamily="18" charset="0"/>
                <a:cs typeface="Times New Roman" panose="02020603050405020304" pitchFamily="18" charset="0"/>
              </a:rPr>
              <a:t> P M </a:t>
            </a:r>
            <a:r>
              <a:rPr lang="en-IN" sz="2800" dirty="0" err="1">
                <a:latin typeface="Times New Roman" panose="02020603050405020304" pitchFamily="18" charset="0"/>
                <a:cs typeface="Times New Roman" panose="02020603050405020304" pitchFamily="18" charset="0"/>
              </a:rPr>
              <a:t>Jat</a:t>
            </a:r>
            <a:endParaRPr lang="en-I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Mentored by: Purnima Shah</a:t>
            </a:r>
          </a:p>
        </p:txBody>
      </p:sp>
    </p:spTree>
    <p:extLst>
      <p:ext uri="{BB962C8B-B14F-4D97-AF65-F5344CB8AC3E}">
        <p14:creationId xmlns:p14="http://schemas.microsoft.com/office/powerpoint/2010/main" val="3290693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684" y="309763"/>
            <a:ext cx="10727140" cy="932184"/>
          </a:xfrm>
        </p:spPr>
        <p:txBody>
          <a:bodyPr/>
          <a:lstStyle/>
          <a:p>
            <a:pPr marL="0" indent="0">
              <a:buNone/>
            </a:pPr>
            <a:r>
              <a:rPr lang="en-IN" dirty="0"/>
              <a:t>9. Count the number of staff members whose salary is less than 10000 and allotted to Gym</a:t>
            </a:r>
          </a:p>
          <a:p>
            <a:endParaRPr lang="en-IN" dirty="0"/>
          </a:p>
        </p:txBody>
      </p:sp>
      <p:pic>
        <p:nvPicPr>
          <p:cNvPr id="10242" name="Image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351" y="1498553"/>
            <a:ext cx="10705473" cy="1847849"/>
          </a:xfrm>
          <a:prstGeom prst="rect">
            <a:avLst/>
          </a:prstGeom>
          <a:noFill/>
          <a:extLst>
            <a:ext uri="{909E8E84-426E-40DD-AFC4-6F175D3DCCD1}">
              <a14:hiddenFill xmlns:a14="http://schemas.microsoft.com/office/drawing/2010/main">
                <a:solidFill>
                  <a:srgbClr val="FFFFFF"/>
                </a:solidFill>
              </a14:hiddenFill>
            </a:ext>
          </a:extLst>
        </p:spPr>
      </p:pic>
      <p:pic>
        <p:nvPicPr>
          <p:cNvPr id="10241" name="Image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1389" y="3831609"/>
            <a:ext cx="2524504" cy="16732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1255594" y="360300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83513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501" y="296115"/>
            <a:ext cx="10617959" cy="686525"/>
          </a:xfrm>
        </p:spPr>
        <p:txBody>
          <a:bodyPr/>
          <a:lstStyle/>
          <a:p>
            <a:pPr marL="0" indent="0">
              <a:buNone/>
            </a:pPr>
            <a:r>
              <a:rPr lang="en-IN" dirty="0"/>
              <a:t>10. Count the number of staff employees providing service in saloon and are from Delhi</a:t>
            </a:r>
          </a:p>
          <a:p>
            <a:endParaRPr lang="en-IN" dirty="0"/>
          </a:p>
        </p:txBody>
      </p:sp>
      <p:pic>
        <p:nvPicPr>
          <p:cNvPr id="11266" name="Image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143" y="1284100"/>
            <a:ext cx="9943757" cy="2078723"/>
          </a:xfrm>
          <a:prstGeom prst="rect">
            <a:avLst/>
          </a:prstGeom>
          <a:noFill/>
          <a:extLst>
            <a:ext uri="{909E8E84-426E-40DD-AFC4-6F175D3DCCD1}">
              <a14:hiddenFill xmlns:a14="http://schemas.microsoft.com/office/drawing/2010/main">
                <a:solidFill>
                  <a:srgbClr val="FFFFFF"/>
                </a:solidFill>
              </a14:hiddenFill>
            </a:ext>
          </a:extLst>
        </p:spPr>
      </p:pic>
      <p:pic>
        <p:nvPicPr>
          <p:cNvPr id="11265" name="Image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961" y="3967398"/>
            <a:ext cx="1988119" cy="12651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528549" y="28523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p:cNvSpPr>
            <a:spLocks noChangeArrowheads="1"/>
          </p:cNvSpPr>
          <p:nvPr/>
        </p:nvSpPr>
        <p:spPr bwMode="auto">
          <a:xfrm>
            <a:off x="1528549" y="37667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629231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0185" y="268819"/>
            <a:ext cx="9291215" cy="645581"/>
          </a:xfrm>
        </p:spPr>
        <p:txBody>
          <a:bodyPr/>
          <a:lstStyle/>
          <a:p>
            <a:pPr marL="0" lvl="0" indent="0">
              <a:buNone/>
            </a:pPr>
            <a:r>
              <a:rPr lang="hi-IN" altLang="zh-CN" dirty="0">
                <a:latin typeface="Liberation Serif" charset="0"/>
                <a:ea typeface="SimSun" panose="02010600030101010101" pitchFamily="2" charset="-122"/>
              </a:rPr>
              <a:t>11.</a:t>
            </a:r>
            <a:r>
              <a:rPr lang="en-IN" altLang="zh-CN" dirty="0">
                <a:latin typeface="Liberation Serif" charset="0"/>
                <a:ea typeface="SimSun" panose="02010600030101010101" pitchFamily="2" charset="-122"/>
              </a:rPr>
              <a:t> </a:t>
            </a:r>
            <a:r>
              <a:rPr lang="hi-IN" altLang="zh-CN" dirty="0">
                <a:latin typeface="Liberation Serif" charset="0"/>
                <a:ea typeface="SimSun" panose="02010600030101010101" pitchFamily="2" charset="-122"/>
              </a:rPr>
              <a:t>Find name and id of customers who have used service of spa or Salon?</a:t>
            </a:r>
            <a:endParaRPr lang="en-US" altLang="zh-CN" sz="1800" dirty="0"/>
          </a:p>
          <a:p>
            <a:endParaRPr lang="en-IN" dirty="0"/>
          </a:p>
        </p:txBody>
      </p:sp>
      <p:pic>
        <p:nvPicPr>
          <p:cNvPr id="12290" name="Image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287" y="1276065"/>
            <a:ext cx="9701732" cy="2313106"/>
          </a:xfrm>
          <a:prstGeom prst="rect">
            <a:avLst/>
          </a:prstGeom>
          <a:noFill/>
          <a:extLst>
            <a:ext uri="{909E8E84-426E-40DD-AFC4-6F175D3DCCD1}">
              <a14:hiddenFill xmlns:a14="http://schemas.microsoft.com/office/drawing/2010/main">
                <a:solidFill>
                  <a:srgbClr val="FFFFFF"/>
                </a:solidFill>
              </a14:hiddenFill>
            </a:ext>
          </a:extLst>
        </p:spPr>
      </p:pic>
      <p:pic>
        <p:nvPicPr>
          <p:cNvPr id="12289" name="Image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335" y="3906671"/>
            <a:ext cx="2735262" cy="201369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1310185" y="41352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49610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048" y="299125"/>
            <a:ext cx="10877266" cy="710810"/>
          </a:xfrm>
        </p:spPr>
        <p:txBody>
          <a:bodyPr/>
          <a:lstStyle/>
          <a:p>
            <a:pPr marL="0" lvl="0" indent="0" eaLnBrk="0" fontAlgn="base" hangingPunct="0">
              <a:lnSpc>
                <a:spcPct val="100000"/>
              </a:lnSpc>
              <a:spcBef>
                <a:spcPct val="0"/>
              </a:spcBef>
              <a:spcAft>
                <a:spcPct val="0"/>
              </a:spcAft>
              <a:buClrTx/>
              <a:buSzTx/>
              <a:buNone/>
            </a:pPr>
            <a:r>
              <a:rPr lang="hi-IN" altLang="zh-CN" dirty="0">
                <a:latin typeface="Liberation Serif" charset="0"/>
                <a:ea typeface="SimSun" panose="02010600030101010101" pitchFamily="2" charset="-122"/>
              </a:rPr>
              <a:t>12.</a:t>
            </a:r>
            <a:r>
              <a:rPr lang="en-IN" altLang="zh-CN" dirty="0">
                <a:latin typeface="Liberation Serif" charset="0"/>
                <a:ea typeface="SimSun" panose="02010600030101010101" pitchFamily="2" charset="-122"/>
              </a:rPr>
              <a:t> </a:t>
            </a:r>
            <a:r>
              <a:rPr lang="hi-IN" altLang="zh-CN" dirty="0">
                <a:latin typeface="Liberation Serif" charset="0"/>
                <a:ea typeface="SimSun" panose="02010600030101010101" pitchFamily="2" charset="-122"/>
              </a:rPr>
              <a:t>Find the names of customers who have paid through card and given feedback above 5?</a:t>
            </a:r>
            <a:endParaRPr lang="en-US" altLang="zh-CN" sz="1800" dirty="0"/>
          </a:p>
        </p:txBody>
      </p:sp>
      <p:pic>
        <p:nvPicPr>
          <p:cNvPr id="13314" name="Image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630" y="1001948"/>
            <a:ext cx="10054348" cy="2573765"/>
          </a:xfrm>
          <a:prstGeom prst="rect">
            <a:avLst/>
          </a:prstGeom>
          <a:noFill/>
          <a:extLst>
            <a:ext uri="{909E8E84-426E-40DD-AFC4-6F175D3DCCD1}">
              <a14:hiddenFill xmlns:a14="http://schemas.microsoft.com/office/drawing/2010/main">
                <a:solidFill>
                  <a:srgbClr val="FFFFFF"/>
                </a:solidFill>
              </a14:hiddenFill>
            </a:ext>
          </a:extLst>
        </p:spPr>
      </p:pic>
      <p:pic>
        <p:nvPicPr>
          <p:cNvPr id="13313" name="Image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5212" y="3830944"/>
            <a:ext cx="3288779" cy="19361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1296537" y="260672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32085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987" y="2015732"/>
            <a:ext cx="11960942" cy="3450613"/>
          </a:xfrm>
        </p:spPr>
        <p:txBody>
          <a:bodyPr>
            <a:normAutofit/>
          </a:bodyPr>
          <a:lstStyle/>
          <a:p>
            <a:pPr marL="0" indent="0" algn="ctr">
              <a:buNone/>
            </a:pPr>
            <a:r>
              <a:rPr lang="en-IN" sz="7200" dirty="0">
                <a:solidFill>
                  <a:schemeClr val="accent1"/>
                </a:solidFill>
                <a:latin typeface="+mj-lt"/>
                <a:cs typeface="Times New Roman" panose="02020603050405020304" pitchFamily="18" charset="0"/>
              </a:rPr>
              <a:t>Triggers and screenshots</a:t>
            </a:r>
          </a:p>
        </p:txBody>
      </p:sp>
    </p:spTree>
    <p:extLst>
      <p:ext uri="{BB962C8B-B14F-4D97-AF65-F5344CB8AC3E}">
        <p14:creationId xmlns:p14="http://schemas.microsoft.com/office/powerpoint/2010/main" val="14600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160" y="283528"/>
            <a:ext cx="4005324" cy="744062"/>
          </a:xfrm>
        </p:spPr>
        <p:txBody>
          <a:bodyPr/>
          <a:lstStyle/>
          <a:p>
            <a:r>
              <a:rPr lang="en-IN" dirty="0"/>
              <a:t>Trigger 1</a:t>
            </a:r>
          </a:p>
        </p:txBody>
      </p:sp>
      <p:sp>
        <p:nvSpPr>
          <p:cNvPr id="3" name="Content Placeholder 2"/>
          <p:cNvSpPr>
            <a:spLocks noGrp="1"/>
          </p:cNvSpPr>
          <p:nvPr>
            <p:ph idx="1"/>
          </p:nvPr>
        </p:nvSpPr>
        <p:spPr>
          <a:xfrm>
            <a:off x="463437" y="1027590"/>
            <a:ext cx="9291215" cy="3450613"/>
          </a:xfrm>
        </p:spPr>
        <p:txBody>
          <a:bodyPr/>
          <a:lstStyle/>
          <a:p>
            <a:r>
              <a:rPr lang="en-IN" dirty="0"/>
              <a:t>When a customer leaves the hotel all his record gets deleted so after deleting in booking table, customer record in customer table, facility table, feedback table, </a:t>
            </a:r>
            <a:r>
              <a:rPr lang="en-IN" dirty="0" err="1"/>
              <a:t>customercontactno</a:t>
            </a:r>
            <a:r>
              <a:rPr lang="en-IN" dirty="0"/>
              <a:t> table gets deleted.</a:t>
            </a:r>
          </a:p>
          <a:p>
            <a:r>
              <a:rPr lang="en-IN" dirty="0"/>
              <a:t>Tables before trigger gets fired</a:t>
            </a:r>
          </a:p>
        </p:txBody>
      </p:sp>
      <p:pic>
        <p:nvPicPr>
          <p:cNvPr id="4" name="Picture 3" descr="Screen Clipping"/>
          <p:cNvPicPr>
            <a:picLocks noChangeAspect="1"/>
          </p:cNvPicPr>
          <p:nvPr/>
        </p:nvPicPr>
        <p:blipFill>
          <a:blip r:embed="rId2"/>
          <a:stretch>
            <a:fillRect/>
          </a:stretch>
        </p:blipFill>
        <p:spPr>
          <a:xfrm>
            <a:off x="284766" y="3015344"/>
            <a:ext cx="7627308" cy="881185"/>
          </a:xfrm>
          <a:prstGeom prst="rect">
            <a:avLst/>
          </a:prstGeom>
        </p:spPr>
      </p:pic>
      <p:pic>
        <p:nvPicPr>
          <p:cNvPr id="5" name="Picture 4" descr="Screen Clipping"/>
          <p:cNvPicPr>
            <a:picLocks noChangeAspect="1"/>
          </p:cNvPicPr>
          <p:nvPr/>
        </p:nvPicPr>
        <p:blipFill>
          <a:blip r:embed="rId3"/>
          <a:stretch>
            <a:fillRect/>
          </a:stretch>
        </p:blipFill>
        <p:spPr>
          <a:xfrm>
            <a:off x="7698616" y="4554838"/>
            <a:ext cx="3325564" cy="961058"/>
          </a:xfrm>
          <a:prstGeom prst="rect">
            <a:avLst/>
          </a:prstGeom>
        </p:spPr>
      </p:pic>
      <p:pic>
        <p:nvPicPr>
          <p:cNvPr id="6" name="Picture 5" descr="Screen Clipping"/>
          <p:cNvPicPr>
            <a:picLocks noChangeAspect="1"/>
          </p:cNvPicPr>
          <p:nvPr/>
        </p:nvPicPr>
        <p:blipFill>
          <a:blip r:embed="rId4"/>
          <a:stretch>
            <a:fillRect/>
          </a:stretch>
        </p:blipFill>
        <p:spPr>
          <a:xfrm>
            <a:off x="8880915" y="3015343"/>
            <a:ext cx="1973898" cy="838231"/>
          </a:xfrm>
          <a:prstGeom prst="rect">
            <a:avLst/>
          </a:prstGeom>
        </p:spPr>
      </p:pic>
      <p:pic>
        <p:nvPicPr>
          <p:cNvPr id="8" name="Picture 7" descr="Screen Clipping"/>
          <p:cNvPicPr>
            <a:picLocks noChangeAspect="1"/>
          </p:cNvPicPr>
          <p:nvPr/>
        </p:nvPicPr>
        <p:blipFill>
          <a:blip r:embed="rId5"/>
          <a:stretch>
            <a:fillRect/>
          </a:stretch>
        </p:blipFill>
        <p:spPr>
          <a:xfrm>
            <a:off x="4968951" y="4554837"/>
            <a:ext cx="2082293" cy="961059"/>
          </a:xfrm>
          <a:prstGeom prst="rect">
            <a:avLst/>
          </a:prstGeom>
        </p:spPr>
      </p:pic>
      <p:sp>
        <p:nvSpPr>
          <p:cNvPr id="9" name="TextBox 8"/>
          <p:cNvSpPr txBox="1"/>
          <p:nvPr/>
        </p:nvSpPr>
        <p:spPr>
          <a:xfrm>
            <a:off x="1321818" y="2646012"/>
            <a:ext cx="2045399" cy="369332"/>
          </a:xfrm>
          <a:prstGeom prst="rect">
            <a:avLst/>
          </a:prstGeom>
          <a:noFill/>
        </p:spPr>
        <p:txBody>
          <a:bodyPr wrap="square" rtlCol="0">
            <a:spAutoFit/>
          </a:bodyPr>
          <a:lstStyle/>
          <a:p>
            <a:r>
              <a:rPr lang="en-IN" dirty="0"/>
              <a:t>Booking Table</a:t>
            </a:r>
          </a:p>
        </p:txBody>
      </p:sp>
      <p:sp>
        <p:nvSpPr>
          <p:cNvPr id="10" name="TextBox 9"/>
          <p:cNvSpPr txBox="1"/>
          <p:nvPr/>
        </p:nvSpPr>
        <p:spPr>
          <a:xfrm>
            <a:off x="8347588" y="2568230"/>
            <a:ext cx="2930158" cy="369332"/>
          </a:xfrm>
          <a:prstGeom prst="rect">
            <a:avLst/>
          </a:prstGeom>
          <a:noFill/>
        </p:spPr>
        <p:txBody>
          <a:bodyPr wrap="square" rtlCol="0">
            <a:spAutoFit/>
          </a:bodyPr>
          <a:lstStyle/>
          <a:p>
            <a:r>
              <a:rPr lang="en-IN" dirty="0" err="1"/>
              <a:t>Customercontactno</a:t>
            </a:r>
            <a:r>
              <a:rPr lang="en-IN" dirty="0"/>
              <a:t> Table</a:t>
            </a:r>
          </a:p>
        </p:txBody>
      </p:sp>
      <p:sp>
        <p:nvSpPr>
          <p:cNvPr id="11" name="TextBox 10"/>
          <p:cNvSpPr txBox="1"/>
          <p:nvPr/>
        </p:nvSpPr>
        <p:spPr>
          <a:xfrm>
            <a:off x="2208782" y="4147188"/>
            <a:ext cx="2045399" cy="369332"/>
          </a:xfrm>
          <a:prstGeom prst="rect">
            <a:avLst/>
          </a:prstGeom>
          <a:noFill/>
        </p:spPr>
        <p:txBody>
          <a:bodyPr wrap="square" rtlCol="0">
            <a:spAutoFit/>
          </a:bodyPr>
          <a:lstStyle/>
          <a:p>
            <a:r>
              <a:rPr lang="en-IN" dirty="0"/>
              <a:t>Facility Table</a:t>
            </a:r>
          </a:p>
        </p:txBody>
      </p:sp>
      <p:sp>
        <p:nvSpPr>
          <p:cNvPr id="12" name="TextBox 11"/>
          <p:cNvSpPr txBox="1"/>
          <p:nvPr/>
        </p:nvSpPr>
        <p:spPr>
          <a:xfrm>
            <a:off x="5005845" y="4147188"/>
            <a:ext cx="2045399" cy="369332"/>
          </a:xfrm>
          <a:prstGeom prst="rect">
            <a:avLst/>
          </a:prstGeom>
          <a:noFill/>
        </p:spPr>
        <p:txBody>
          <a:bodyPr wrap="square" rtlCol="0">
            <a:spAutoFit/>
          </a:bodyPr>
          <a:lstStyle/>
          <a:p>
            <a:r>
              <a:rPr lang="en-IN" dirty="0"/>
              <a:t>Feedback Table</a:t>
            </a:r>
          </a:p>
        </p:txBody>
      </p:sp>
      <p:sp>
        <p:nvSpPr>
          <p:cNvPr id="13" name="TextBox 12"/>
          <p:cNvSpPr txBox="1"/>
          <p:nvPr/>
        </p:nvSpPr>
        <p:spPr>
          <a:xfrm>
            <a:off x="8470800" y="4108870"/>
            <a:ext cx="2045399" cy="369332"/>
          </a:xfrm>
          <a:prstGeom prst="rect">
            <a:avLst/>
          </a:prstGeom>
          <a:noFill/>
        </p:spPr>
        <p:txBody>
          <a:bodyPr wrap="square" rtlCol="0">
            <a:spAutoFit/>
          </a:bodyPr>
          <a:lstStyle/>
          <a:p>
            <a:r>
              <a:rPr lang="en-IN" dirty="0"/>
              <a:t>Customer Table</a:t>
            </a:r>
          </a:p>
        </p:txBody>
      </p:sp>
      <p:pic>
        <p:nvPicPr>
          <p:cNvPr id="14" name="Picture 13" descr="Screen Clipping"/>
          <p:cNvPicPr>
            <a:picLocks noChangeAspect="1"/>
          </p:cNvPicPr>
          <p:nvPr/>
        </p:nvPicPr>
        <p:blipFill>
          <a:blip r:embed="rId6"/>
          <a:stretch>
            <a:fillRect/>
          </a:stretch>
        </p:blipFill>
        <p:spPr>
          <a:xfrm>
            <a:off x="1847677" y="4511928"/>
            <a:ext cx="2250743" cy="1032557"/>
          </a:xfrm>
          <a:prstGeom prst="rect">
            <a:avLst/>
          </a:prstGeom>
        </p:spPr>
      </p:pic>
    </p:spTree>
    <p:extLst>
      <p:ext uri="{BB962C8B-B14F-4D97-AF65-F5344CB8AC3E}">
        <p14:creationId xmlns:p14="http://schemas.microsoft.com/office/powerpoint/2010/main" val="698817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424" y="273577"/>
            <a:ext cx="4639505" cy="1049235"/>
          </a:xfrm>
        </p:spPr>
        <p:txBody>
          <a:bodyPr/>
          <a:lstStyle/>
          <a:p>
            <a:r>
              <a:rPr lang="en-IN" dirty="0"/>
              <a:t>Trigger Statement</a:t>
            </a:r>
          </a:p>
        </p:txBody>
      </p:sp>
      <p:pic>
        <p:nvPicPr>
          <p:cNvPr id="4" name="Content Placeholder 3" descr="Screen Clipping"/>
          <p:cNvPicPr>
            <a:picLocks noGrp="1" noChangeAspect="1"/>
          </p:cNvPicPr>
          <p:nvPr>
            <p:ph idx="1"/>
          </p:nvPr>
        </p:nvPicPr>
        <p:blipFill>
          <a:blip r:embed="rId2"/>
          <a:stretch>
            <a:fillRect/>
          </a:stretch>
        </p:blipFill>
        <p:spPr>
          <a:xfrm>
            <a:off x="919332" y="1129813"/>
            <a:ext cx="7149895" cy="4032122"/>
          </a:xfrm>
        </p:spPr>
      </p:pic>
      <p:pic>
        <p:nvPicPr>
          <p:cNvPr id="5" name="Picture 4" descr="Screen Clipping"/>
          <p:cNvPicPr>
            <a:picLocks noChangeAspect="1"/>
          </p:cNvPicPr>
          <p:nvPr/>
        </p:nvPicPr>
        <p:blipFill>
          <a:blip r:embed="rId3"/>
          <a:stretch>
            <a:fillRect/>
          </a:stretch>
        </p:blipFill>
        <p:spPr>
          <a:xfrm>
            <a:off x="919332" y="6018171"/>
            <a:ext cx="7149895" cy="441352"/>
          </a:xfrm>
          <a:prstGeom prst="rect">
            <a:avLst/>
          </a:prstGeom>
        </p:spPr>
      </p:pic>
      <p:sp>
        <p:nvSpPr>
          <p:cNvPr id="6" name="TextBox 5"/>
          <p:cNvSpPr txBox="1"/>
          <p:nvPr/>
        </p:nvSpPr>
        <p:spPr>
          <a:xfrm>
            <a:off x="919332" y="5648839"/>
            <a:ext cx="4154471" cy="369332"/>
          </a:xfrm>
          <a:prstGeom prst="rect">
            <a:avLst/>
          </a:prstGeom>
          <a:noFill/>
        </p:spPr>
        <p:txBody>
          <a:bodyPr wrap="none" rtlCol="0">
            <a:spAutoFit/>
          </a:bodyPr>
          <a:lstStyle/>
          <a:p>
            <a:r>
              <a:rPr lang="en-IN" dirty="0"/>
              <a:t>When below statement gets executed</a:t>
            </a:r>
          </a:p>
        </p:txBody>
      </p:sp>
    </p:spTree>
    <p:extLst>
      <p:ext uri="{BB962C8B-B14F-4D97-AF65-F5344CB8AC3E}">
        <p14:creationId xmlns:p14="http://schemas.microsoft.com/office/powerpoint/2010/main" val="3964512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922" y="494803"/>
            <a:ext cx="8400344" cy="729313"/>
          </a:xfrm>
        </p:spPr>
        <p:txBody>
          <a:bodyPr/>
          <a:lstStyle/>
          <a:p>
            <a:r>
              <a:rPr lang="en-IN" dirty="0"/>
              <a:t>After trigger get executed</a:t>
            </a:r>
          </a:p>
        </p:txBody>
      </p:sp>
      <p:pic>
        <p:nvPicPr>
          <p:cNvPr id="4" name="Picture 3" descr="Screen Clipping"/>
          <p:cNvPicPr>
            <a:picLocks noChangeAspect="1"/>
          </p:cNvPicPr>
          <p:nvPr/>
        </p:nvPicPr>
        <p:blipFill>
          <a:blip r:embed="rId2"/>
          <a:stretch>
            <a:fillRect/>
          </a:stretch>
        </p:blipFill>
        <p:spPr>
          <a:xfrm>
            <a:off x="922806" y="1670674"/>
            <a:ext cx="8974595" cy="672254"/>
          </a:xfrm>
          <a:prstGeom prst="rect">
            <a:avLst/>
          </a:prstGeom>
        </p:spPr>
      </p:pic>
      <p:pic>
        <p:nvPicPr>
          <p:cNvPr id="5" name="Picture 4" descr="Screen Clipping"/>
          <p:cNvPicPr>
            <a:picLocks noChangeAspect="1"/>
          </p:cNvPicPr>
          <p:nvPr/>
        </p:nvPicPr>
        <p:blipFill>
          <a:blip r:embed="rId3"/>
          <a:stretch>
            <a:fillRect/>
          </a:stretch>
        </p:blipFill>
        <p:spPr>
          <a:xfrm>
            <a:off x="957713" y="2914577"/>
            <a:ext cx="3849562" cy="724001"/>
          </a:xfrm>
          <a:prstGeom prst="rect">
            <a:avLst/>
          </a:prstGeom>
        </p:spPr>
      </p:pic>
      <p:pic>
        <p:nvPicPr>
          <p:cNvPr id="6" name="Picture 5" descr="Screen Clipping"/>
          <p:cNvPicPr>
            <a:picLocks noChangeAspect="1"/>
          </p:cNvPicPr>
          <p:nvPr/>
        </p:nvPicPr>
        <p:blipFill>
          <a:blip r:embed="rId4"/>
          <a:stretch>
            <a:fillRect/>
          </a:stretch>
        </p:blipFill>
        <p:spPr>
          <a:xfrm>
            <a:off x="7585200" y="2936674"/>
            <a:ext cx="2459685" cy="748600"/>
          </a:xfrm>
          <a:prstGeom prst="rect">
            <a:avLst/>
          </a:prstGeom>
        </p:spPr>
      </p:pic>
      <p:pic>
        <p:nvPicPr>
          <p:cNvPr id="8" name="Picture 7" descr="Screen Clipping"/>
          <p:cNvPicPr>
            <a:picLocks noChangeAspect="1"/>
          </p:cNvPicPr>
          <p:nvPr/>
        </p:nvPicPr>
        <p:blipFill>
          <a:blip r:embed="rId5"/>
          <a:stretch>
            <a:fillRect/>
          </a:stretch>
        </p:blipFill>
        <p:spPr>
          <a:xfrm>
            <a:off x="957713" y="4221545"/>
            <a:ext cx="2808394" cy="955139"/>
          </a:xfrm>
          <a:prstGeom prst="rect">
            <a:avLst/>
          </a:prstGeom>
        </p:spPr>
      </p:pic>
      <p:sp>
        <p:nvSpPr>
          <p:cNvPr id="10" name="TextBox 9"/>
          <p:cNvSpPr txBox="1"/>
          <p:nvPr/>
        </p:nvSpPr>
        <p:spPr>
          <a:xfrm>
            <a:off x="957713" y="1217322"/>
            <a:ext cx="1704441" cy="369332"/>
          </a:xfrm>
          <a:prstGeom prst="rect">
            <a:avLst/>
          </a:prstGeom>
          <a:noFill/>
        </p:spPr>
        <p:txBody>
          <a:bodyPr wrap="none" rtlCol="0">
            <a:spAutoFit/>
          </a:bodyPr>
          <a:lstStyle/>
          <a:p>
            <a:r>
              <a:rPr lang="en-IN" dirty="0"/>
              <a:t>Booking Table</a:t>
            </a:r>
          </a:p>
        </p:txBody>
      </p:sp>
      <p:pic>
        <p:nvPicPr>
          <p:cNvPr id="11" name="Picture 10" descr="Screen Clipping"/>
          <p:cNvPicPr>
            <a:picLocks noChangeAspect="1"/>
          </p:cNvPicPr>
          <p:nvPr/>
        </p:nvPicPr>
        <p:blipFill>
          <a:blip r:embed="rId6"/>
          <a:stretch>
            <a:fillRect/>
          </a:stretch>
        </p:blipFill>
        <p:spPr>
          <a:xfrm>
            <a:off x="7410340" y="4221544"/>
            <a:ext cx="3377926" cy="955139"/>
          </a:xfrm>
          <a:prstGeom prst="rect">
            <a:avLst/>
          </a:prstGeom>
        </p:spPr>
      </p:pic>
      <p:sp>
        <p:nvSpPr>
          <p:cNvPr id="12" name="TextBox 11"/>
          <p:cNvSpPr txBox="1"/>
          <p:nvPr/>
        </p:nvSpPr>
        <p:spPr>
          <a:xfrm>
            <a:off x="847990" y="2444087"/>
            <a:ext cx="1867947" cy="369332"/>
          </a:xfrm>
          <a:prstGeom prst="rect">
            <a:avLst/>
          </a:prstGeom>
          <a:noFill/>
        </p:spPr>
        <p:txBody>
          <a:bodyPr wrap="none" rtlCol="0">
            <a:spAutoFit/>
          </a:bodyPr>
          <a:lstStyle/>
          <a:p>
            <a:r>
              <a:rPr lang="en-IN" dirty="0"/>
              <a:t>Customer Table</a:t>
            </a:r>
          </a:p>
        </p:txBody>
      </p:sp>
      <p:sp>
        <p:nvSpPr>
          <p:cNvPr id="13" name="TextBox 12"/>
          <p:cNvSpPr txBox="1"/>
          <p:nvPr/>
        </p:nvSpPr>
        <p:spPr>
          <a:xfrm>
            <a:off x="7306825" y="2444087"/>
            <a:ext cx="2891048" cy="369332"/>
          </a:xfrm>
          <a:prstGeom prst="rect">
            <a:avLst/>
          </a:prstGeom>
          <a:noFill/>
        </p:spPr>
        <p:txBody>
          <a:bodyPr wrap="none" rtlCol="0">
            <a:spAutoFit/>
          </a:bodyPr>
          <a:lstStyle/>
          <a:p>
            <a:r>
              <a:rPr lang="en-IN" dirty="0" err="1"/>
              <a:t>Customercontactno</a:t>
            </a:r>
            <a:r>
              <a:rPr lang="en-IN" dirty="0"/>
              <a:t> Table</a:t>
            </a:r>
          </a:p>
        </p:txBody>
      </p:sp>
      <p:sp>
        <p:nvSpPr>
          <p:cNvPr id="14" name="TextBox 13"/>
          <p:cNvSpPr txBox="1"/>
          <p:nvPr/>
        </p:nvSpPr>
        <p:spPr>
          <a:xfrm>
            <a:off x="1011496" y="3852213"/>
            <a:ext cx="1576970" cy="369332"/>
          </a:xfrm>
          <a:prstGeom prst="rect">
            <a:avLst/>
          </a:prstGeom>
          <a:noFill/>
        </p:spPr>
        <p:txBody>
          <a:bodyPr wrap="none" rtlCol="0">
            <a:spAutoFit/>
          </a:bodyPr>
          <a:lstStyle/>
          <a:p>
            <a:r>
              <a:rPr lang="en-IN" dirty="0"/>
              <a:t>Facility Table</a:t>
            </a:r>
          </a:p>
        </p:txBody>
      </p:sp>
      <p:sp>
        <p:nvSpPr>
          <p:cNvPr id="15" name="TextBox 14"/>
          <p:cNvSpPr txBox="1"/>
          <p:nvPr/>
        </p:nvSpPr>
        <p:spPr>
          <a:xfrm>
            <a:off x="7410340" y="3826161"/>
            <a:ext cx="1868717" cy="369332"/>
          </a:xfrm>
          <a:prstGeom prst="rect">
            <a:avLst/>
          </a:prstGeom>
          <a:noFill/>
        </p:spPr>
        <p:txBody>
          <a:bodyPr wrap="none" rtlCol="0">
            <a:spAutoFit/>
          </a:bodyPr>
          <a:lstStyle/>
          <a:p>
            <a:r>
              <a:rPr lang="en-IN" dirty="0"/>
              <a:t>Feedback Table</a:t>
            </a:r>
          </a:p>
        </p:txBody>
      </p:sp>
    </p:spTree>
    <p:extLst>
      <p:ext uri="{BB962C8B-B14F-4D97-AF65-F5344CB8AC3E}">
        <p14:creationId xmlns:p14="http://schemas.microsoft.com/office/powerpoint/2010/main" val="3028924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14160" y="283528"/>
            <a:ext cx="4005324" cy="744062"/>
          </a:xfrm>
        </p:spPr>
        <p:txBody>
          <a:bodyPr/>
          <a:lstStyle/>
          <a:p>
            <a:r>
              <a:rPr lang="en-IN" dirty="0"/>
              <a:t>Trigger 2</a:t>
            </a:r>
          </a:p>
        </p:txBody>
      </p:sp>
      <p:sp>
        <p:nvSpPr>
          <p:cNvPr id="5" name="Content Placeholder 2"/>
          <p:cNvSpPr>
            <a:spLocks noGrp="1"/>
          </p:cNvSpPr>
          <p:nvPr>
            <p:ph idx="1"/>
          </p:nvPr>
        </p:nvSpPr>
        <p:spPr>
          <a:xfrm>
            <a:off x="463437" y="1027591"/>
            <a:ext cx="9291215" cy="1627119"/>
          </a:xfrm>
        </p:spPr>
        <p:txBody>
          <a:bodyPr/>
          <a:lstStyle/>
          <a:p>
            <a:r>
              <a:rPr lang="en-IN" dirty="0"/>
              <a:t>When a staff member leaves the job, his/her contact number is deleted from </a:t>
            </a:r>
            <a:r>
              <a:rPr lang="en-IN" dirty="0" err="1"/>
              <a:t>staffcontactno</a:t>
            </a:r>
            <a:r>
              <a:rPr lang="en-IN" dirty="0"/>
              <a:t> and all other details from staff. </a:t>
            </a:r>
          </a:p>
          <a:p>
            <a:r>
              <a:rPr lang="en-IN" dirty="0"/>
              <a:t>Tables before trigger gets fired</a:t>
            </a:r>
          </a:p>
        </p:txBody>
      </p:sp>
      <p:pic>
        <p:nvPicPr>
          <p:cNvPr id="6" name="Picture 5" descr="Screen Clipping"/>
          <p:cNvPicPr>
            <a:picLocks noChangeAspect="1"/>
          </p:cNvPicPr>
          <p:nvPr/>
        </p:nvPicPr>
        <p:blipFill>
          <a:blip r:embed="rId2"/>
          <a:stretch>
            <a:fillRect/>
          </a:stretch>
        </p:blipFill>
        <p:spPr>
          <a:xfrm>
            <a:off x="714160" y="3089849"/>
            <a:ext cx="7679117" cy="948771"/>
          </a:xfrm>
          <a:prstGeom prst="rect">
            <a:avLst/>
          </a:prstGeom>
        </p:spPr>
      </p:pic>
      <p:pic>
        <p:nvPicPr>
          <p:cNvPr id="7" name="Picture 6" descr="Screen Clipping"/>
          <p:cNvPicPr>
            <a:picLocks noChangeAspect="1"/>
          </p:cNvPicPr>
          <p:nvPr/>
        </p:nvPicPr>
        <p:blipFill>
          <a:blip r:embed="rId3"/>
          <a:stretch>
            <a:fillRect/>
          </a:stretch>
        </p:blipFill>
        <p:spPr>
          <a:xfrm>
            <a:off x="1128309" y="4868061"/>
            <a:ext cx="2446388" cy="1046041"/>
          </a:xfrm>
          <a:prstGeom prst="rect">
            <a:avLst/>
          </a:prstGeom>
        </p:spPr>
      </p:pic>
      <p:sp>
        <p:nvSpPr>
          <p:cNvPr id="10" name="TextBox 9"/>
          <p:cNvSpPr txBox="1"/>
          <p:nvPr/>
        </p:nvSpPr>
        <p:spPr>
          <a:xfrm>
            <a:off x="1441345" y="2654710"/>
            <a:ext cx="1275477" cy="369332"/>
          </a:xfrm>
          <a:prstGeom prst="rect">
            <a:avLst/>
          </a:prstGeom>
          <a:noFill/>
        </p:spPr>
        <p:txBody>
          <a:bodyPr wrap="none" rtlCol="0">
            <a:spAutoFit/>
          </a:bodyPr>
          <a:lstStyle/>
          <a:p>
            <a:r>
              <a:rPr lang="en-IN" dirty="0"/>
              <a:t>Staff Table</a:t>
            </a:r>
          </a:p>
        </p:txBody>
      </p:sp>
      <p:sp>
        <p:nvSpPr>
          <p:cNvPr id="11" name="TextBox 10"/>
          <p:cNvSpPr txBox="1"/>
          <p:nvPr/>
        </p:nvSpPr>
        <p:spPr>
          <a:xfrm>
            <a:off x="1128309" y="4473759"/>
            <a:ext cx="2307811" cy="369332"/>
          </a:xfrm>
          <a:prstGeom prst="rect">
            <a:avLst/>
          </a:prstGeom>
          <a:noFill/>
        </p:spPr>
        <p:txBody>
          <a:bodyPr wrap="none" rtlCol="0">
            <a:spAutoFit/>
          </a:bodyPr>
          <a:lstStyle/>
          <a:p>
            <a:r>
              <a:rPr lang="en-IN" dirty="0" err="1"/>
              <a:t>Staffcontactno</a:t>
            </a:r>
            <a:r>
              <a:rPr lang="en-IN" dirty="0"/>
              <a:t> Table</a:t>
            </a:r>
          </a:p>
        </p:txBody>
      </p:sp>
    </p:spTree>
    <p:extLst>
      <p:ext uri="{BB962C8B-B14F-4D97-AF65-F5344CB8AC3E}">
        <p14:creationId xmlns:p14="http://schemas.microsoft.com/office/powerpoint/2010/main" val="2788651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48627" y="205744"/>
            <a:ext cx="4700423" cy="1048603"/>
          </a:xfrm>
          <a:prstGeom prst="rect">
            <a:avLst/>
          </a:prstGeom>
        </p:spPr>
      </p:pic>
      <p:pic>
        <p:nvPicPr>
          <p:cNvPr id="6" name="Picture 5" descr="Screen Clipping"/>
          <p:cNvPicPr>
            <a:picLocks noChangeAspect="1"/>
          </p:cNvPicPr>
          <p:nvPr/>
        </p:nvPicPr>
        <p:blipFill>
          <a:blip r:embed="rId3"/>
          <a:stretch>
            <a:fillRect/>
          </a:stretch>
        </p:blipFill>
        <p:spPr>
          <a:xfrm>
            <a:off x="779514" y="1136359"/>
            <a:ext cx="9735199" cy="3273408"/>
          </a:xfrm>
          <a:prstGeom prst="rect">
            <a:avLst/>
          </a:prstGeom>
        </p:spPr>
      </p:pic>
      <p:sp>
        <p:nvSpPr>
          <p:cNvPr id="7" name="TextBox 6"/>
          <p:cNvSpPr txBox="1"/>
          <p:nvPr/>
        </p:nvSpPr>
        <p:spPr>
          <a:xfrm>
            <a:off x="779514" y="4778684"/>
            <a:ext cx="4154471" cy="369332"/>
          </a:xfrm>
          <a:prstGeom prst="rect">
            <a:avLst/>
          </a:prstGeom>
          <a:noFill/>
        </p:spPr>
        <p:txBody>
          <a:bodyPr wrap="none" rtlCol="0">
            <a:spAutoFit/>
          </a:bodyPr>
          <a:lstStyle/>
          <a:p>
            <a:r>
              <a:rPr lang="en-IN" dirty="0"/>
              <a:t>When below statement gets executed</a:t>
            </a:r>
          </a:p>
        </p:txBody>
      </p:sp>
      <p:pic>
        <p:nvPicPr>
          <p:cNvPr id="8" name="Picture 7" descr="Screen Clipping"/>
          <p:cNvPicPr>
            <a:picLocks noChangeAspect="1"/>
          </p:cNvPicPr>
          <p:nvPr/>
        </p:nvPicPr>
        <p:blipFill>
          <a:blip r:embed="rId4"/>
          <a:stretch>
            <a:fillRect/>
          </a:stretch>
        </p:blipFill>
        <p:spPr>
          <a:xfrm>
            <a:off x="886241" y="5178434"/>
            <a:ext cx="8242274" cy="470198"/>
          </a:xfrm>
          <a:prstGeom prst="rect">
            <a:avLst/>
          </a:prstGeom>
        </p:spPr>
      </p:pic>
    </p:spTree>
    <p:extLst>
      <p:ext uri="{BB962C8B-B14F-4D97-AF65-F5344CB8AC3E}">
        <p14:creationId xmlns:p14="http://schemas.microsoft.com/office/powerpoint/2010/main" val="2715501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09060"/>
            <a:ext cx="9291215" cy="1049235"/>
          </a:xfrm>
        </p:spPr>
        <p:txBody>
          <a:bodyPr>
            <a:normAutofit/>
          </a:bodyPr>
          <a:lstStyle/>
          <a:p>
            <a:r>
              <a:rPr lang="en-IN" sz="4000" dirty="0"/>
              <a:t>Problem Definition</a:t>
            </a:r>
          </a:p>
        </p:txBody>
      </p:sp>
      <p:sp>
        <p:nvSpPr>
          <p:cNvPr id="3" name="Content Placeholder 2"/>
          <p:cNvSpPr>
            <a:spLocks noGrp="1"/>
          </p:cNvSpPr>
          <p:nvPr>
            <p:ph idx="1"/>
          </p:nvPr>
        </p:nvSpPr>
        <p:spPr>
          <a:xfrm>
            <a:off x="1451577" y="1158295"/>
            <a:ext cx="9291215" cy="4667318"/>
          </a:xfrm>
        </p:spPr>
        <p:txBody>
          <a:bodyPr>
            <a:noAutofit/>
          </a:bodyPr>
          <a:lstStyle/>
          <a:p>
            <a:r>
              <a:rPr lang="en-IN" sz="2100" dirty="0"/>
              <a:t>The topic is Hotel Management System. So, this project would basically have many features from the perspective of the Hotel Staff as well as customers. A hotel is a hive of numerous operations such as front office, booking and reservation, security, housekeeping and more.  Hotel has a number of rooms and these rooms are of different categories. On the basis of room category, each room has different price. Hotel has a number of employees to manage the services provided to customers. Customer record is stored in hotel database which contains customer identity, his address, check in time, check out time etc. Hotel provides food and beverages to their customers and generates the bill for this at the time of their check out.</a:t>
            </a:r>
          </a:p>
          <a:p>
            <a:endParaRPr lang="en-IN" sz="2100" dirty="0"/>
          </a:p>
        </p:txBody>
      </p:sp>
    </p:spTree>
    <p:extLst>
      <p:ext uri="{BB962C8B-B14F-4D97-AF65-F5344CB8AC3E}">
        <p14:creationId xmlns:p14="http://schemas.microsoft.com/office/powerpoint/2010/main" val="2840615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2018" y="403478"/>
            <a:ext cx="8401016" cy="859611"/>
          </a:xfrm>
          <a:prstGeom prst="rect">
            <a:avLst/>
          </a:prstGeom>
        </p:spPr>
      </p:pic>
      <p:pic>
        <p:nvPicPr>
          <p:cNvPr id="6" name="Picture 5" descr="Screen Clipping"/>
          <p:cNvPicPr>
            <a:picLocks noChangeAspect="1"/>
          </p:cNvPicPr>
          <p:nvPr/>
        </p:nvPicPr>
        <p:blipFill>
          <a:blip r:embed="rId3"/>
          <a:stretch>
            <a:fillRect/>
          </a:stretch>
        </p:blipFill>
        <p:spPr>
          <a:xfrm>
            <a:off x="850491" y="2161382"/>
            <a:ext cx="9893676" cy="832540"/>
          </a:xfrm>
          <a:prstGeom prst="rect">
            <a:avLst/>
          </a:prstGeom>
        </p:spPr>
      </p:pic>
      <p:pic>
        <p:nvPicPr>
          <p:cNvPr id="7" name="Picture 6" descr="Screen Clipping"/>
          <p:cNvPicPr>
            <a:picLocks noChangeAspect="1"/>
          </p:cNvPicPr>
          <p:nvPr/>
        </p:nvPicPr>
        <p:blipFill>
          <a:blip r:embed="rId4"/>
          <a:stretch>
            <a:fillRect/>
          </a:stretch>
        </p:blipFill>
        <p:spPr>
          <a:xfrm>
            <a:off x="1140455" y="4030596"/>
            <a:ext cx="2801422" cy="792127"/>
          </a:xfrm>
          <a:prstGeom prst="rect">
            <a:avLst/>
          </a:prstGeom>
        </p:spPr>
      </p:pic>
      <p:sp>
        <p:nvSpPr>
          <p:cNvPr id="8" name="TextBox 7"/>
          <p:cNvSpPr txBox="1"/>
          <p:nvPr/>
        </p:nvSpPr>
        <p:spPr>
          <a:xfrm>
            <a:off x="1246296" y="1644726"/>
            <a:ext cx="1275477" cy="369332"/>
          </a:xfrm>
          <a:prstGeom prst="rect">
            <a:avLst/>
          </a:prstGeom>
          <a:noFill/>
        </p:spPr>
        <p:txBody>
          <a:bodyPr wrap="none" rtlCol="0">
            <a:spAutoFit/>
          </a:bodyPr>
          <a:lstStyle/>
          <a:p>
            <a:r>
              <a:rPr lang="en-IN" dirty="0"/>
              <a:t>Staff Table</a:t>
            </a:r>
          </a:p>
        </p:txBody>
      </p:sp>
      <p:sp>
        <p:nvSpPr>
          <p:cNvPr id="9" name="TextBox 8"/>
          <p:cNvSpPr txBox="1"/>
          <p:nvPr/>
        </p:nvSpPr>
        <p:spPr>
          <a:xfrm>
            <a:off x="1010322" y="3522883"/>
            <a:ext cx="2307811" cy="369332"/>
          </a:xfrm>
          <a:prstGeom prst="rect">
            <a:avLst/>
          </a:prstGeom>
          <a:noFill/>
        </p:spPr>
        <p:txBody>
          <a:bodyPr wrap="none" rtlCol="0">
            <a:spAutoFit/>
          </a:bodyPr>
          <a:lstStyle/>
          <a:p>
            <a:r>
              <a:rPr lang="en-IN" dirty="0" err="1"/>
              <a:t>Staffcontactno</a:t>
            </a:r>
            <a:r>
              <a:rPr lang="en-IN" dirty="0"/>
              <a:t> Table</a:t>
            </a:r>
          </a:p>
        </p:txBody>
      </p:sp>
    </p:spTree>
    <p:extLst>
      <p:ext uri="{BB962C8B-B14F-4D97-AF65-F5344CB8AC3E}">
        <p14:creationId xmlns:p14="http://schemas.microsoft.com/office/powerpoint/2010/main" val="2971766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14160" y="283528"/>
            <a:ext cx="4005324" cy="744062"/>
          </a:xfrm>
        </p:spPr>
        <p:txBody>
          <a:bodyPr/>
          <a:lstStyle/>
          <a:p>
            <a:r>
              <a:rPr lang="en-IN" dirty="0"/>
              <a:t>Trigger 3</a:t>
            </a:r>
          </a:p>
        </p:txBody>
      </p:sp>
      <p:sp>
        <p:nvSpPr>
          <p:cNvPr id="5" name="Content Placeholder 2"/>
          <p:cNvSpPr>
            <a:spLocks noGrp="1"/>
          </p:cNvSpPr>
          <p:nvPr>
            <p:ph idx="1"/>
          </p:nvPr>
        </p:nvSpPr>
        <p:spPr>
          <a:xfrm>
            <a:off x="463437" y="1027591"/>
            <a:ext cx="9291215" cy="1627119"/>
          </a:xfrm>
        </p:spPr>
        <p:txBody>
          <a:bodyPr/>
          <a:lstStyle/>
          <a:p>
            <a:r>
              <a:rPr lang="en-IN" dirty="0"/>
              <a:t>When </a:t>
            </a:r>
            <a:r>
              <a:rPr lang="en-IN" dirty="0" err="1"/>
              <a:t>alotid</a:t>
            </a:r>
            <a:r>
              <a:rPr lang="en-IN" dirty="0"/>
              <a:t> is deleted from </a:t>
            </a:r>
            <a:r>
              <a:rPr lang="en-IN" dirty="0" err="1"/>
              <a:t>alottment</a:t>
            </a:r>
            <a:r>
              <a:rPr lang="en-IN" dirty="0"/>
              <a:t> table the </a:t>
            </a:r>
            <a:r>
              <a:rPr lang="en-IN" dirty="0" err="1"/>
              <a:t>staffalottmentno</a:t>
            </a:r>
            <a:r>
              <a:rPr lang="en-IN" dirty="0"/>
              <a:t> gets updated.</a:t>
            </a:r>
          </a:p>
          <a:p>
            <a:r>
              <a:rPr lang="en-IN" dirty="0"/>
              <a:t>Tables before trigger gets fired</a:t>
            </a:r>
          </a:p>
        </p:txBody>
      </p:sp>
      <p:pic>
        <p:nvPicPr>
          <p:cNvPr id="6" name="Picture 5" descr="Screen Clipping"/>
          <p:cNvPicPr>
            <a:picLocks noChangeAspect="1"/>
          </p:cNvPicPr>
          <p:nvPr/>
        </p:nvPicPr>
        <p:blipFill>
          <a:blip r:embed="rId2"/>
          <a:stretch>
            <a:fillRect/>
          </a:stretch>
        </p:blipFill>
        <p:spPr>
          <a:xfrm>
            <a:off x="714160" y="2927665"/>
            <a:ext cx="7133610" cy="1039651"/>
          </a:xfrm>
          <a:prstGeom prst="rect">
            <a:avLst/>
          </a:prstGeom>
        </p:spPr>
      </p:pic>
      <p:pic>
        <p:nvPicPr>
          <p:cNvPr id="8" name="Picture 7" descr="Screen Clipping"/>
          <p:cNvPicPr>
            <a:picLocks noChangeAspect="1"/>
          </p:cNvPicPr>
          <p:nvPr/>
        </p:nvPicPr>
        <p:blipFill>
          <a:blip r:embed="rId3"/>
          <a:stretch>
            <a:fillRect/>
          </a:stretch>
        </p:blipFill>
        <p:spPr>
          <a:xfrm>
            <a:off x="4468762" y="4240271"/>
            <a:ext cx="7387932" cy="2374692"/>
          </a:xfrm>
          <a:prstGeom prst="rect">
            <a:avLst/>
          </a:prstGeom>
        </p:spPr>
      </p:pic>
      <p:sp>
        <p:nvSpPr>
          <p:cNvPr id="9" name="TextBox 8"/>
          <p:cNvSpPr txBox="1"/>
          <p:nvPr/>
        </p:nvSpPr>
        <p:spPr>
          <a:xfrm>
            <a:off x="714160" y="2470044"/>
            <a:ext cx="1861535" cy="369332"/>
          </a:xfrm>
          <a:prstGeom prst="rect">
            <a:avLst/>
          </a:prstGeom>
          <a:noFill/>
        </p:spPr>
        <p:txBody>
          <a:bodyPr wrap="none" rtlCol="0">
            <a:spAutoFit/>
          </a:bodyPr>
          <a:lstStyle/>
          <a:p>
            <a:r>
              <a:rPr lang="en-IN" dirty="0" err="1"/>
              <a:t>Alottment</a:t>
            </a:r>
            <a:r>
              <a:rPr lang="en-IN" dirty="0"/>
              <a:t> Table</a:t>
            </a:r>
          </a:p>
        </p:txBody>
      </p:sp>
      <p:sp>
        <p:nvSpPr>
          <p:cNvPr id="10" name="TextBox 9"/>
          <p:cNvSpPr txBox="1"/>
          <p:nvPr/>
        </p:nvSpPr>
        <p:spPr>
          <a:xfrm>
            <a:off x="2716822" y="5027507"/>
            <a:ext cx="1400063" cy="400110"/>
          </a:xfrm>
          <a:prstGeom prst="rect">
            <a:avLst/>
          </a:prstGeom>
          <a:noFill/>
        </p:spPr>
        <p:txBody>
          <a:bodyPr wrap="none" rtlCol="0">
            <a:spAutoFit/>
          </a:bodyPr>
          <a:lstStyle/>
          <a:p>
            <a:r>
              <a:rPr lang="en-IN" sz="2000" dirty="0"/>
              <a:t>Staff Table</a:t>
            </a:r>
          </a:p>
        </p:txBody>
      </p:sp>
    </p:spTree>
    <p:extLst>
      <p:ext uri="{BB962C8B-B14F-4D97-AF65-F5344CB8AC3E}">
        <p14:creationId xmlns:p14="http://schemas.microsoft.com/office/powerpoint/2010/main" val="3911012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8627" y="205744"/>
            <a:ext cx="4700423" cy="1048603"/>
          </a:xfrm>
          <a:prstGeom prst="rect">
            <a:avLst/>
          </a:prstGeom>
        </p:spPr>
      </p:pic>
      <p:pic>
        <p:nvPicPr>
          <p:cNvPr id="5" name="Picture 4" descr="Screen Clipping"/>
          <p:cNvPicPr>
            <a:picLocks noChangeAspect="1"/>
          </p:cNvPicPr>
          <p:nvPr/>
        </p:nvPicPr>
        <p:blipFill>
          <a:blip r:embed="rId3"/>
          <a:stretch>
            <a:fillRect/>
          </a:stretch>
        </p:blipFill>
        <p:spPr>
          <a:xfrm>
            <a:off x="970759" y="1092486"/>
            <a:ext cx="10115528" cy="3744985"/>
          </a:xfrm>
          <a:prstGeom prst="rect">
            <a:avLst/>
          </a:prstGeom>
        </p:spPr>
      </p:pic>
      <p:sp>
        <p:nvSpPr>
          <p:cNvPr id="6" name="TextBox 5"/>
          <p:cNvSpPr txBox="1"/>
          <p:nvPr/>
        </p:nvSpPr>
        <p:spPr>
          <a:xfrm>
            <a:off x="970759" y="4970413"/>
            <a:ext cx="4154471" cy="369332"/>
          </a:xfrm>
          <a:prstGeom prst="rect">
            <a:avLst/>
          </a:prstGeom>
          <a:noFill/>
        </p:spPr>
        <p:txBody>
          <a:bodyPr wrap="none" rtlCol="0">
            <a:spAutoFit/>
          </a:bodyPr>
          <a:lstStyle/>
          <a:p>
            <a:r>
              <a:rPr lang="en-IN" dirty="0"/>
              <a:t>When below statement gets executed</a:t>
            </a:r>
          </a:p>
        </p:txBody>
      </p:sp>
      <p:pic>
        <p:nvPicPr>
          <p:cNvPr id="7" name="Picture 6" descr="Screen Clipping"/>
          <p:cNvPicPr>
            <a:picLocks noChangeAspect="1"/>
          </p:cNvPicPr>
          <p:nvPr/>
        </p:nvPicPr>
        <p:blipFill>
          <a:blip r:embed="rId4"/>
          <a:stretch>
            <a:fillRect/>
          </a:stretch>
        </p:blipFill>
        <p:spPr>
          <a:xfrm>
            <a:off x="970759" y="5472687"/>
            <a:ext cx="6786893" cy="498144"/>
          </a:xfrm>
          <a:prstGeom prst="rect">
            <a:avLst/>
          </a:prstGeom>
        </p:spPr>
      </p:pic>
    </p:spTree>
    <p:extLst>
      <p:ext uri="{BB962C8B-B14F-4D97-AF65-F5344CB8AC3E}">
        <p14:creationId xmlns:p14="http://schemas.microsoft.com/office/powerpoint/2010/main" val="758241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7080" y="373981"/>
            <a:ext cx="8407113" cy="859611"/>
          </a:xfrm>
          <a:prstGeom prst="rect">
            <a:avLst/>
          </a:prstGeom>
        </p:spPr>
      </p:pic>
      <p:sp>
        <p:nvSpPr>
          <p:cNvPr id="6" name="TextBox 5"/>
          <p:cNvSpPr txBox="1"/>
          <p:nvPr/>
        </p:nvSpPr>
        <p:spPr>
          <a:xfrm>
            <a:off x="935386" y="1511399"/>
            <a:ext cx="1861535" cy="369332"/>
          </a:xfrm>
          <a:prstGeom prst="rect">
            <a:avLst/>
          </a:prstGeom>
          <a:noFill/>
        </p:spPr>
        <p:txBody>
          <a:bodyPr wrap="none" rtlCol="0">
            <a:spAutoFit/>
          </a:bodyPr>
          <a:lstStyle/>
          <a:p>
            <a:r>
              <a:rPr lang="en-IN" dirty="0" err="1"/>
              <a:t>Alottment</a:t>
            </a:r>
            <a:r>
              <a:rPr lang="en-IN" dirty="0"/>
              <a:t> Table</a:t>
            </a:r>
          </a:p>
        </p:txBody>
      </p:sp>
      <p:pic>
        <p:nvPicPr>
          <p:cNvPr id="7" name="Picture 6" descr="Screen Clipping"/>
          <p:cNvPicPr>
            <a:picLocks noChangeAspect="1"/>
          </p:cNvPicPr>
          <p:nvPr/>
        </p:nvPicPr>
        <p:blipFill>
          <a:blip r:embed="rId3"/>
          <a:stretch>
            <a:fillRect/>
          </a:stretch>
        </p:blipFill>
        <p:spPr>
          <a:xfrm>
            <a:off x="935386" y="1958484"/>
            <a:ext cx="8899118" cy="843709"/>
          </a:xfrm>
          <a:prstGeom prst="rect">
            <a:avLst/>
          </a:prstGeom>
        </p:spPr>
      </p:pic>
      <p:sp>
        <p:nvSpPr>
          <p:cNvPr id="8" name="TextBox 7"/>
          <p:cNvSpPr txBox="1"/>
          <p:nvPr/>
        </p:nvSpPr>
        <p:spPr>
          <a:xfrm>
            <a:off x="2096889" y="4422823"/>
            <a:ext cx="1400063" cy="400110"/>
          </a:xfrm>
          <a:prstGeom prst="rect">
            <a:avLst/>
          </a:prstGeom>
          <a:noFill/>
        </p:spPr>
        <p:txBody>
          <a:bodyPr wrap="none" rtlCol="0">
            <a:spAutoFit/>
          </a:bodyPr>
          <a:lstStyle/>
          <a:p>
            <a:r>
              <a:rPr lang="en-IN" sz="2000" dirty="0"/>
              <a:t>Staff Table</a:t>
            </a:r>
          </a:p>
        </p:txBody>
      </p:sp>
      <p:pic>
        <p:nvPicPr>
          <p:cNvPr id="9" name="Picture 8" descr="Screen Clipping"/>
          <p:cNvPicPr>
            <a:picLocks noChangeAspect="1"/>
          </p:cNvPicPr>
          <p:nvPr/>
        </p:nvPicPr>
        <p:blipFill>
          <a:blip r:embed="rId4"/>
          <a:stretch>
            <a:fillRect/>
          </a:stretch>
        </p:blipFill>
        <p:spPr>
          <a:xfrm>
            <a:off x="3835227" y="3347747"/>
            <a:ext cx="7919237" cy="2550262"/>
          </a:xfrm>
          <a:prstGeom prst="rect">
            <a:avLst/>
          </a:prstGeom>
        </p:spPr>
      </p:pic>
    </p:spTree>
    <p:extLst>
      <p:ext uri="{BB962C8B-B14F-4D97-AF65-F5344CB8AC3E}">
        <p14:creationId xmlns:p14="http://schemas.microsoft.com/office/powerpoint/2010/main" val="2242565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14160" y="283528"/>
            <a:ext cx="4005324" cy="744062"/>
          </a:xfrm>
        </p:spPr>
        <p:txBody>
          <a:bodyPr/>
          <a:lstStyle/>
          <a:p>
            <a:r>
              <a:rPr lang="en-IN" dirty="0"/>
              <a:t>Trigger 4</a:t>
            </a:r>
          </a:p>
        </p:txBody>
      </p:sp>
      <p:sp>
        <p:nvSpPr>
          <p:cNvPr id="5" name="Content Placeholder 2"/>
          <p:cNvSpPr>
            <a:spLocks noGrp="1"/>
          </p:cNvSpPr>
          <p:nvPr>
            <p:ph idx="1"/>
          </p:nvPr>
        </p:nvSpPr>
        <p:spPr>
          <a:xfrm>
            <a:off x="818850" y="1027590"/>
            <a:ext cx="9291215" cy="1627119"/>
          </a:xfrm>
        </p:spPr>
        <p:txBody>
          <a:bodyPr/>
          <a:lstStyle/>
          <a:p>
            <a:r>
              <a:rPr lang="en-IN" dirty="0"/>
              <a:t>When </a:t>
            </a:r>
            <a:r>
              <a:rPr lang="en-IN" dirty="0" err="1"/>
              <a:t>serviceid</a:t>
            </a:r>
            <a:r>
              <a:rPr lang="en-IN" dirty="0"/>
              <a:t> is deleted from service table the </a:t>
            </a:r>
            <a:r>
              <a:rPr lang="en-IN" dirty="0" err="1"/>
              <a:t>alotseviceid</a:t>
            </a:r>
            <a:r>
              <a:rPr lang="en-IN" dirty="0"/>
              <a:t> gets update and all facility belonging to it gets deleted.</a:t>
            </a:r>
          </a:p>
          <a:p>
            <a:r>
              <a:rPr lang="en-IN" dirty="0"/>
              <a:t>Tables before trigger gets fired</a:t>
            </a:r>
          </a:p>
        </p:txBody>
      </p:sp>
      <p:pic>
        <p:nvPicPr>
          <p:cNvPr id="6" name="Picture 5" descr="Screen Clipping"/>
          <p:cNvPicPr>
            <a:picLocks noChangeAspect="1"/>
          </p:cNvPicPr>
          <p:nvPr/>
        </p:nvPicPr>
        <p:blipFill>
          <a:blip r:embed="rId2"/>
          <a:stretch>
            <a:fillRect/>
          </a:stretch>
        </p:blipFill>
        <p:spPr>
          <a:xfrm>
            <a:off x="850846" y="2776345"/>
            <a:ext cx="4993585" cy="1096153"/>
          </a:xfrm>
          <a:prstGeom prst="rect">
            <a:avLst/>
          </a:prstGeom>
        </p:spPr>
      </p:pic>
      <p:pic>
        <p:nvPicPr>
          <p:cNvPr id="7" name="Picture 6" descr="Screen Clipping"/>
          <p:cNvPicPr>
            <a:picLocks noChangeAspect="1"/>
          </p:cNvPicPr>
          <p:nvPr/>
        </p:nvPicPr>
        <p:blipFill>
          <a:blip r:embed="rId3"/>
          <a:stretch>
            <a:fillRect/>
          </a:stretch>
        </p:blipFill>
        <p:spPr>
          <a:xfrm>
            <a:off x="818850" y="4754336"/>
            <a:ext cx="8263893" cy="1172580"/>
          </a:xfrm>
          <a:prstGeom prst="rect">
            <a:avLst/>
          </a:prstGeom>
        </p:spPr>
      </p:pic>
      <p:pic>
        <p:nvPicPr>
          <p:cNvPr id="8" name="Picture 7" descr="Screen Clipping"/>
          <p:cNvPicPr>
            <a:picLocks noChangeAspect="1"/>
          </p:cNvPicPr>
          <p:nvPr/>
        </p:nvPicPr>
        <p:blipFill>
          <a:blip r:embed="rId4"/>
          <a:stretch>
            <a:fillRect/>
          </a:stretch>
        </p:blipFill>
        <p:spPr>
          <a:xfrm>
            <a:off x="7192412" y="2721016"/>
            <a:ext cx="2631957" cy="1151482"/>
          </a:xfrm>
          <a:prstGeom prst="rect">
            <a:avLst/>
          </a:prstGeom>
        </p:spPr>
      </p:pic>
      <p:sp>
        <p:nvSpPr>
          <p:cNvPr id="9" name="TextBox 8"/>
          <p:cNvSpPr txBox="1"/>
          <p:nvPr/>
        </p:nvSpPr>
        <p:spPr>
          <a:xfrm>
            <a:off x="1349793" y="2425849"/>
            <a:ext cx="1578124" cy="369332"/>
          </a:xfrm>
          <a:prstGeom prst="rect">
            <a:avLst/>
          </a:prstGeom>
          <a:noFill/>
        </p:spPr>
        <p:txBody>
          <a:bodyPr wrap="none" rtlCol="0">
            <a:spAutoFit/>
          </a:bodyPr>
          <a:lstStyle/>
          <a:p>
            <a:r>
              <a:rPr lang="en-IN" dirty="0"/>
              <a:t>Service table</a:t>
            </a:r>
          </a:p>
        </p:txBody>
      </p:sp>
      <p:sp>
        <p:nvSpPr>
          <p:cNvPr id="10" name="TextBox 9"/>
          <p:cNvSpPr txBox="1"/>
          <p:nvPr/>
        </p:nvSpPr>
        <p:spPr>
          <a:xfrm>
            <a:off x="1114407" y="4270010"/>
            <a:ext cx="1813510" cy="369332"/>
          </a:xfrm>
          <a:prstGeom prst="rect">
            <a:avLst/>
          </a:prstGeom>
          <a:noFill/>
        </p:spPr>
        <p:txBody>
          <a:bodyPr wrap="none" rtlCol="0">
            <a:spAutoFit/>
          </a:bodyPr>
          <a:lstStyle/>
          <a:p>
            <a:r>
              <a:rPr lang="en-IN" dirty="0" err="1"/>
              <a:t>Alottment</a:t>
            </a:r>
            <a:r>
              <a:rPr lang="en-IN" dirty="0"/>
              <a:t> table</a:t>
            </a:r>
          </a:p>
        </p:txBody>
      </p:sp>
      <p:sp>
        <p:nvSpPr>
          <p:cNvPr id="11" name="TextBox 10"/>
          <p:cNvSpPr txBox="1"/>
          <p:nvPr/>
        </p:nvSpPr>
        <p:spPr>
          <a:xfrm>
            <a:off x="7719329" y="2285377"/>
            <a:ext cx="1528945" cy="369332"/>
          </a:xfrm>
          <a:prstGeom prst="rect">
            <a:avLst/>
          </a:prstGeom>
          <a:noFill/>
        </p:spPr>
        <p:txBody>
          <a:bodyPr wrap="none" rtlCol="0">
            <a:spAutoFit/>
          </a:bodyPr>
          <a:lstStyle/>
          <a:p>
            <a:r>
              <a:rPr lang="en-IN" dirty="0"/>
              <a:t>Facility table</a:t>
            </a:r>
          </a:p>
        </p:txBody>
      </p:sp>
    </p:spTree>
    <p:extLst>
      <p:ext uri="{BB962C8B-B14F-4D97-AF65-F5344CB8AC3E}">
        <p14:creationId xmlns:p14="http://schemas.microsoft.com/office/powerpoint/2010/main" val="1123115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8627" y="205744"/>
            <a:ext cx="4700423" cy="1048603"/>
          </a:xfrm>
          <a:prstGeom prst="rect">
            <a:avLst/>
          </a:prstGeom>
        </p:spPr>
      </p:pic>
      <p:pic>
        <p:nvPicPr>
          <p:cNvPr id="5" name="Picture 4" descr="Screen Clipping"/>
          <p:cNvPicPr>
            <a:picLocks noChangeAspect="1"/>
          </p:cNvPicPr>
          <p:nvPr/>
        </p:nvPicPr>
        <p:blipFill>
          <a:blip r:embed="rId3"/>
          <a:stretch>
            <a:fillRect/>
          </a:stretch>
        </p:blipFill>
        <p:spPr>
          <a:xfrm>
            <a:off x="857360" y="1050077"/>
            <a:ext cx="10557892" cy="3926655"/>
          </a:xfrm>
          <a:prstGeom prst="rect">
            <a:avLst/>
          </a:prstGeom>
        </p:spPr>
      </p:pic>
      <p:sp>
        <p:nvSpPr>
          <p:cNvPr id="6" name="TextBox 5"/>
          <p:cNvSpPr txBox="1"/>
          <p:nvPr/>
        </p:nvSpPr>
        <p:spPr>
          <a:xfrm>
            <a:off x="857360" y="5183209"/>
            <a:ext cx="4154471" cy="369332"/>
          </a:xfrm>
          <a:prstGeom prst="rect">
            <a:avLst/>
          </a:prstGeom>
          <a:noFill/>
        </p:spPr>
        <p:txBody>
          <a:bodyPr wrap="none" rtlCol="0">
            <a:spAutoFit/>
          </a:bodyPr>
          <a:lstStyle/>
          <a:p>
            <a:r>
              <a:rPr lang="en-IN" dirty="0"/>
              <a:t>When below statement gets executed</a:t>
            </a:r>
          </a:p>
        </p:txBody>
      </p:sp>
      <p:pic>
        <p:nvPicPr>
          <p:cNvPr id="7" name="Picture 6" descr="Screen Clipping"/>
          <p:cNvPicPr>
            <a:picLocks noChangeAspect="1"/>
          </p:cNvPicPr>
          <p:nvPr/>
        </p:nvPicPr>
        <p:blipFill>
          <a:blip r:embed="rId4"/>
          <a:stretch>
            <a:fillRect/>
          </a:stretch>
        </p:blipFill>
        <p:spPr>
          <a:xfrm>
            <a:off x="857360" y="5678043"/>
            <a:ext cx="7761085" cy="383543"/>
          </a:xfrm>
          <a:prstGeom prst="rect">
            <a:avLst/>
          </a:prstGeom>
        </p:spPr>
      </p:pic>
    </p:spTree>
    <p:extLst>
      <p:ext uri="{BB962C8B-B14F-4D97-AF65-F5344CB8AC3E}">
        <p14:creationId xmlns:p14="http://schemas.microsoft.com/office/powerpoint/2010/main" val="830294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462471"/>
            <a:ext cx="8407113" cy="859611"/>
          </a:xfrm>
          <a:prstGeom prst="rect">
            <a:avLst/>
          </a:prstGeom>
        </p:spPr>
      </p:pic>
      <p:sp>
        <p:nvSpPr>
          <p:cNvPr id="5" name="TextBox 4"/>
          <p:cNvSpPr txBox="1"/>
          <p:nvPr/>
        </p:nvSpPr>
        <p:spPr>
          <a:xfrm>
            <a:off x="1025328" y="1599940"/>
            <a:ext cx="1578124" cy="369332"/>
          </a:xfrm>
          <a:prstGeom prst="rect">
            <a:avLst/>
          </a:prstGeom>
          <a:noFill/>
        </p:spPr>
        <p:txBody>
          <a:bodyPr wrap="none" rtlCol="0">
            <a:spAutoFit/>
          </a:bodyPr>
          <a:lstStyle/>
          <a:p>
            <a:r>
              <a:rPr lang="en-IN" dirty="0"/>
              <a:t>Service table</a:t>
            </a:r>
          </a:p>
        </p:txBody>
      </p:sp>
      <p:sp>
        <p:nvSpPr>
          <p:cNvPr id="6" name="TextBox 5"/>
          <p:cNvSpPr txBox="1"/>
          <p:nvPr/>
        </p:nvSpPr>
        <p:spPr>
          <a:xfrm>
            <a:off x="7618051" y="1599940"/>
            <a:ext cx="1528945" cy="369332"/>
          </a:xfrm>
          <a:prstGeom prst="rect">
            <a:avLst/>
          </a:prstGeom>
          <a:noFill/>
        </p:spPr>
        <p:txBody>
          <a:bodyPr wrap="none" rtlCol="0">
            <a:spAutoFit/>
          </a:bodyPr>
          <a:lstStyle/>
          <a:p>
            <a:r>
              <a:rPr lang="en-IN" dirty="0"/>
              <a:t>Facility table</a:t>
            </a:r>
          </a:p>
        </p:txBody>
      </p:sp>
      <p:sp>
        <p:nvSpPr>
          <p:cNvPr id="7" name="TextBox 6"/>
          <p:cNvSpPr txBox="1"/>
          <p:nvPr/>
        </p:nvSpPr>
        <p:spPr>
          <a:xfrm>
            <a:off x="1173401" y="3650577"/>
            <a:ext cx="1813510" cy="369332"/>
          </a:xfrm>
          <a:prstGeom prst="rect">
            <a:avLst/>
          </a:prstGeom>
          <a:noFill/>
        </p:spPr>
        <p:txBody>
          <a:bodyPr wrap="none" rtlCol="0">
            <a:spAutoFit/>
          </a:bodyPr>
          <a:lstStyle/>
          <a:p>
            <a:r>
              <a:rPr lang="en-IN" dirty="0" err="1"/>
              <a:t>Alottment</a:t>
            </a:r>
            <a:r>
              <a:rPr lang="en-IN" dirty="0"/>
              <a:t> table</a:t>
            </a:r>
          </a:p>
        </p:txBody>
      </p:sp>
      <p:pic>
        <p:nvPicPr>
          <p:cNvPr id="8" name="Picture 7" descr="Screen Clipping"/>
          <p:cNvPicPr>
            <a:picLocks noChangeAspect="1"/>
          </p:cNvPicPr>
          <p:nvPr/>
        </p:nvPicPr>
        <p:blipFill>
          <a:blip r:embed="rId3"/>
          <a:stretch>
            <a:fillRect/>
          </a:stretch>
        </p:blipFill>
        <p:spPr>
          <a:xfrm>
            <a:off x="863096" y="2134773"/>
            <a:ext cx="5442562" cy="755911"/>
          </a:xfrm>
          <a:prstGeom prst="rect">
            <a:avLst/>
          </a:prstGeom>
        </p:spPr>
      </p:pic>
      <p:pic>
        <p:nvPicPr>
          <p:cNvPr id="9" name="Picture 8" descr="Screen Clipping"/>
          <p:cNvPicPr>
            <a:picLocks noChangeAspect="1"/>
          </p:cNvPicPr>
          <p:nvPr/>
        </p:nvPicPr>
        <p:blipFill>
          <a:blip r:embed="rId4"/>
          <a:stretch>
            <a:fillRect/>
          </a:stretch>
        </p:blipFill>
        <p:spPr>
          <a:xfrm>
            <a:off x="863097" y="4138561"/>
            <a:ext cx="8885587" cy="1237991"/>
          </a:xfrm>
          <a:prstGeom prst="rect">
            <a:avLst/>
          </a:prstGeom>
        </p:spPr>
      </p:pic>
      <p:pic>
        <p:nvPicPr>
          <p:cNvPr id="10" name="Picture 9" descr="Screen Clipping"/>
          <p:cNvPicPr>
            <a:picLocks noChangeAspect="1"/>
          </p:cNvPicPr>
          <p:nvPr/>
        </p:nvPicPr>
        <p:blipFill>
          <a:blip r:embed="rId5"/>
          <a:stretch>
            <a:fillRect/>
          </a:stretch>
        </p:blipFill>
        <p:spPr>
          <a:xfrm>
            <a:off x="7182780" y="2117421"/>
            <a:ext cx="2448666" cy="773263"/>
          </a:xfrm>
          <a:prstGeom prst="rect">
            <a:avLst/>
          </a:prstGeom>
        </p:spPr>
      </p:pic>
    </p:spTree>
    <p:extLst>
      <p:ext uri="{BB962C8B-B14F-4D97-AF65-F5344CB8AC3E}">
        <p14:creationId xmlns:p14="http://schemas.microsoft.com/office/powerpoint/2010/main" val="4280483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560" y="2633319"/>
            <a:ext cx="9291215" cy="1049235"/>
          </a:xfrm>
        </p:spPr>
        <p:txBody>
          <a:bodyPr/>
          <a:lstStyle/>
          <a:p>
            <a:r>
              <a:rPr lang="en-IN" dirty="0"/>
              <a:t>Thank you</a:t>
            </a:r>
          </a:p>
        </p:txBody>
      </p:sp>
    </p:spTree>
    <p:extLst>
      <p:ext uri="{BB962C8B-B14F-4D97-AF65-F5344CB8AC3E}">
        <p14:creationId xmlns:p14="http://schemas.microsoft.com/office/powerpoint/2010/main" val="4063993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761" y="1016627"/>
            <a:ext cx="10908405" cy="5164428"/>
          </a:xfrm>
        </p:spPr>
        <p:txBody>
          <a:bodyPr>
            <a:normAutofit fontScale="92500" lnSpcReduction="10000"/>
          </a:bodyPr>
          <a:lstStyle/>
          <a:p>
            <a:pPr marL="0" indent="0">
              <a:buNone/>
            </a:pPr>
            <a:r>
              <a:rPr lang="en-IN" dirty="0"/>
              <a:t>We can have various number of tables like Rooms, Staff, Food Items, Beverages, Customer Details, Stay Details, Reservation, etc. What type of questions/queries will be solved with this project?</a:t>
            </a:r>
          </a:p>
          <a:p>
            <a:pPr lvl="0"/>
            <a:r>
              <a:rPr lang="en-IN" dirty="0"/>
              <a:t>To see which guests are coming today</a:t>
            </a:r>
          </a:p>
          <a:p>
            <a:pPr lvl="0"/>
            <a:r>
              <a:rPr lang="en-IN" dirty="0"/>
              <a:t>To see which guests are leaving today</a:t>
            </a:r>
          </a:p>
          <a:p>
            <a:pPr lvl="0"/>
            <a:r>
              <a:rPr lang="en-IN" dirty="0"/>
              <a:t>To calculate the total bill of the guests including the beverages and food facilities used by them</a:t>
            </a:r>
          </a:p>
          <a:p>
            <a:pPr lvl="0"/>
            <a:r>
              <a:rPr lang="en-IN" dirty="0"/>
              <a:t>To see the staff allotment in various departments</a:t>
            </a:r>
          </a:p>
          <a:p>
            <a:pPr lvl="0"/>
            <a:r>
              <a:rPr lang="en-IN" dirty="0"/>
              <a:t>To see which rooms are available for new guests</a:t>
            </a:r>
          </a:p>
          <a:p>
            <a:pPr lvl="0"/>
            <a:r>
              <a:rPr lang="en-IN" dirty="0"/>
              <a:t>To see which room falls under what category</a:t>
            </a:r>
          </a:p>
          <a:p>
            <a:pPr lvl="0"/>
            <a:r>
              <a:rPr lang="en-IN" dirty="0"/>
              <a:t>To check about the party orders if any in the banquet</a:t>
            </a:r>
          </a:p>
          <a:p>
            <a:pPr lvl="0"/>
            <a:r>
              <a:rPr lang="en-IN" dirty="0"/>
              <a:t>To receive the feedback of guests</a:t>
            </a:r>
          </a:p>
          <a:p>
            <a:pPr marL="0" indent="0">
              <a:buNone/>
            </a:pPr>
            <a:r>
              <a:rPr lang="en-IN" dirty="0"/>
              <a:t>All of these queries/questions will be solved in our project</a:t>
            </a:r>
          </a:p>
        </p:txBody>
      </p:sp>
      <p:sp>
        <p:nvSpPr>
          <p:cNvPr id="4" name="Title 1"/>
          <p:cNvSpPr>
            <a:spLocks noGrp="1"/>
          </p:cNvSpPr>
          <p:nvPr>
            <p:ph type="title"/>
          </p:nvPr>
        </p:nvSpPr>
        <p:spPr>
          <a:xfrm>
            <a:off x="1451578" y="109060"/>
            <a:ext cx="9291215" cy="1049235"/>
          </a:xfrm>
        </p:spPr>
        <p:txBody>
          <a:bodyPr>
            <a:normAutofit/>
          </a:bodyPr>
          <a:lstStyle/>
          <a:p>
            <a:r>
              <a:rPr lang="en-IN" sz="4000" dirty="0"/>
              <a:t>Problem Definition</a:t>
            </a:r>
          </a:p>
        </p:txBody>
      </p:sp>
    </p:spTree>
    <p:extLst>
      <p:ext uri="{BB962C8B-B14F-4D97-AF65-F5344CB8AC3E}">
        <p14:creationId xmlns:p14="http://schemas.microsoft.com/office/powerpoint/2010/main" val="1756833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186" y="0"/>
            <a:ext cx="9291215" cy="1049235"/>
          </a:xfrm>
        </p:spPr>
        <p:txBody>
          <a:bodyPr/>
          <a:lstStyle/>
          <a:p>
            <a:r>
              <a:rPr lang="en-IN" dirty="0"/>
              <a:t>Entity Relationship diagram(</a:t>
            </a:r>
            <a:r>
              <a:rPr lang="en-IN" dirty="0" err="1"/>
              <a:t>erd</a:t>
            </a:r>
            <a:r>
              <a:rPr lang="en-IN"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15003"/>
            <a:ext cx="12191999" cy="5958258"/>
          </a:xfrm>
        </p:spPr>
      </p:pic>
      <p:pic>
        <p:nvPicPr>
          <p:cNvPr id="3" name="Picture 2"/>
          <p:cNvPicPr>
            <a:picLocks noChangeAspect="1"/>
          </p:cNvPicPr>
          <p:nvPr/>
        </p:nvPicPr>
        <p:blipFill>
          <a:blip r:embed="rId3"/>
          <a:stretch>
            <a:fillRect/>
          </a:stretch>
        </p:blipFill>
        <p:spPr>
          <a:xfrm>
            <a:off x="0" y="904875"/>
            <a:ext cx="12192000" cy="5953125"/>
          </a:xfrm>
          <a:prstGeom prst="rect">
            <a:avLst/>
          </a:prstGeom>
        </p:spPr>
      </p:pic>
    </p:spTree>
    <p:extLst>
      <p:ext uri="{BB962C8B-B14F-4D97-AF65-F5344CB8AC3E}">
        <p14:creationId xmlns:p14="http://schemas.microsoft.com/office/powerpoint/2010/main" val="3525883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223" y="0"/>
            <a:ext cx="11809926" cy="1049235"/>
          </a:xfrm>
        </p:spPr>
        <p:txBody>
          <a:bodyPr/>
          <a:lstStyle/>
          <a:p>
            <a:r>
              <a:rPr lang="en-IN" dirty="0"/>
              <a:t>Enhanced Entity Relationship diagram (</a:t>
            </a:r>
            <a:r>
              <a:rPr lang="en-IN" dirty="0" err="1"/>
              <a:t>eerd</a:t>
            </a:r>
            <a:r>
              <a:rPr lang="en-IN"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945" y="738366"/>
            <a:ext cx="10328857" cy="6119633"/>
          </a:xfrm>
          <a:prstGeom prst="rect">
            <a:avLst/>
          </a:prstGeom>
        </p:spPr>
      </p:pic>
    </p:spTree>
    <p:extLst>
      <p:ext uri="{BB962C8B-B14F-4D97-AF65-F5344CB8AC3E}">
        <p14:creationId xmlns:p14="http://schemas.microsoft.com/office/powerpoint/2010/main" val="3176139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489" y="0"/>
            <a:ext cx="9291215" cy="1049235"/>
          </a:xfrm>
        </p:spPr>
        <p:txBody>
          <a:bodyPr/>
          <a:lstStyle/>
          <a:p>
            <a:r>
              <a:rPr lang="en-IN" dirty="0"/>
              <a:t>Functional dependencies</a:t>
            </a:r>
          </a:p>
        </p:txBody>
      </p:sp>
      <p:sp>
        <p:nvSpPr>
          <p:cNvPr id="3" name="Content Placeholder 2"/>
          <p:cNvSpPr>
            <a:spLocks noGrp="1"/>
          </p:cNvSpPr>
          <p:nvPr>
            <p:ph idx="1"/>
          </p:nvPr>
        </p:nvSpPr>
        <p:spPr>
          <a:xfrm>
            <a:off x="1451579" y="824248"/>
            <a:ext cx="9291215" cy="6033752"/>
          </a:xfrm>
        </p:spPr>
        <p:txBody>
          <a:bodyPr>
            <a:noAutofit/>
          </a:bodyPr>
          <a:lstStyle/>
          <a:p>
            <a:pPr marL="0" indent="0">
              <a:buNone/>
            </a:pPr>
            <a:r>
              <a:rPr lang="en-US" sz="2400" b="1" dirty="0"/>
              <a:t>1. booking table:-</a:t>
            </a:r>
            <a:endParaRPr lang="en-IN" sz="2400" dirty="0"/>
          </a:p>
          <a:p>
            <a:pPr marL="0" indent="0">
              <a:buNone/>
            </a:pPr>
            <a:r>
              <a:rPr lang="en-US" sz="2400" dirty="0"/>
              <a:t>	</a:t>
            </a:r>
            <a:r>
              <a:rPr lang="en-US" sz="2400" dirty="0" err="1"/>
              <a:t>bookingid</a:t>
            </a:r>
            <a:r>
              <a:rPr lang="en-US" sz="2400" dirty="0"/>
              <a:t>   -&gt;  {	name,</a:t>
            </a:r>
            <a:endParaRPr lang="en-IN" sz="2400" dirty="0"/>
          </a:p>
          <a:p>
            <a:pPr marL="0" indent="0">
              <a:buNone/>
            </a:pPr>
            <a:r>
              <a:rPr lang="en-US" sz="2400" dirty="0"/>
              <a:t>			</a:t>
            </a:r>
            <a:r>
              <a:rPr lang="en-US" sz="2400" dirty="0" err="1"/>
              <a:t>emailid</a:t>
            </a:r>
            <a:r>
              <a:rPr lang="en-US" sz="2400" dirty="0"/>
              <a:t>,</a:t>
            </a:r>
            <a:endParaRPr lang="en-IN" sz="2400" dirty="0"/>
          </a:p>
          <a:p>
            <a:pPr marL="0" indent="0">
              <a:buNone/>
            </a:pPr>
            <a:r>
              <a:rPr lang="en-US" sz="2400" dirty="0"/>
              <a:t>			</a:t>
            </a:r>
            <a:r>
              <a:rPr lang="en-US" sz="2400" dirty="0" err="1"/>
              <a:t>checkindate</a:t>
            </a:r>
            <a:r>
              <a:rPr lang="en-US" sz="2400" dirty="0"/>
              <a:t>,</a:t>
            </a:r>
            <a:endParaRPr lang="en-IN" sz="2400" dirty="0"/>
          </a:p>
          <a:p>
            <a:pPr marL="0" indent="0">
              <a:buNone/>
            </a:pPr>
            <a:r>
              <a:rPr lang="en-US" sz="2400" dirty="0"/>
              <a:t>			</a:t>
            </a:r>
            <a:r>
              <a:rPr lang="en-US" sz="2400" dirty="0" err="1"/>
              <a:t>checkoutdate</a:t>
            </a:r>
            <a:r>
              <a:rPr lang="en-US" sz="2400" dirty="0"/>
              <a:t>,</a:t>
            </a:r>
            <a:endParaRPr lang="en-IN" sz="2400" dirty="0"/>
          </a:p>
          <a:p>
            <a:pPr marL="0" indent="0">
              <a:buNone/>
            </a:pPr>
            <a:r>
              <a:rPr lang="en-US" sz="2400" dirty="0"/>
              <a:t>			</a:t>
            </a:r>
            <a:r>
              <a:rPr lang="en-US" sz="2400" dirty="0" err="1"/>
              <a:t>no_of_ppl</a:t>
            </a:r>
            <a:r>
              <a:rPr lang="en-US" sz="2400" dirty="0"/>
              <a:t> } </a:t>
            </a:r>
            <a:endParaRPr lang="en-IN" sz="2400" dirty="0"/>
          </a:p>
          <a:p>
            <a:pPr marL="0" indent="0">
              <a:buNone/>
            </a:pPr>
            <a:r>
              <a:rPr lang="en-US" sz="2400" b="1" dirty="0"/>
              <a:t>2. customer table:-</a:t>
            </a:r>
            <a:endParaRPr lang="en-IN" sz="2400" dirty="0"/>
          </a:p>
          <a:p>
            <a:pPr marL="0" indent="0">
              <a:buNone/>
            </a:pPr>
            <a:r>
              <a:rPr lang="en-US" sz="2400" dirty="0"/>
              <a:t>	</a:t>
            </a:r>
            <a:r>
              <a:rPr lang="en-US" sz="2400" dirty="0" err="1"/>
              <a:t>custid</a:t>
            </a:r>
            <a:r>
              <a:rPr lang="en-US" sz="2400" dirty="0"/>
              <a:t>	-&gt;  {	doc,</a:t>
            </a:r>
            <a:endParaRPr lang="en-IN" sz="2400" dirty="0"/>
          </a:p>
          <a:p>
            <a:pPr marL="0" indent="0">
              <a:buNone/>
            </a:pPr>
            <a:r>
              <a:rPr lang="en-US" sz="2400" dirty="0"/>
              <a:t>			</a:t>
            </a:r>
            <a:r>
              <a:rPr lang="en-US" sz="2400" dirty="0" err="1"/>
              <a:t>custroomno</a:t>
            </a:r>
            <a:r>
              <a:rPr lang="en-US" sz="2400" dirty="0"/>
              <a:t> }</a:t>
            </a:r>
            <a:endParaRPr lang="en-IN" sz="2400" dirty="0"/>
          </a:p>
          <a:p>
            <a:pPr marL="0" indent="0">
              <a:buNone/>
            </a:pPr>
            <a:r>
              <a:rPr lang="en-US" dirty="0"/>
              <a:t> </a:t>
            </a:r>
            <a:endParaRPr lang="en-IN" dirty="0"/>
          </a:p>
          <a:p>
            <a:endParaRPr lang="en-IN" dirty="0"/>
          </a:p>
        </p:txBody>
      </p:sp>
    </p:spTree>
    <p:extLst>
      <p:ext uri="{BB962C8B-B14F-4D97-AF65-F5344CB8AC3E}">
        <p14:creationId xmlns:p14="http://schemas.microsoft.com/office/powerpoint/2010/main" val="3174486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2334" y="1049234"/>
            <a:ext cx="9291215" cy="5808765"/>
          </a:xfrm>
        </p:spPr>
        <p:txBody>
          <a:bodyPr>
            <a:normAutofit fontScale="92500" lnSpcReduction="20000"/>
          </a:bodyPr>
          <a:lstStyle/>
          <a:p>
            <a:pPr marL="0" indent="0">
              <a:buNone/>
            </a:pPr>
            <a:r>
              <a:rPr lang="en-US" sz="2600" b="1" dirty="0"/>
              <a:t>3. </a:t>
            </a:r>
            <a:r>
              <a:rPr lang="en-US" sz="2600" b="1" dirty="0" err="1"/>
              <a:t>customer_contact_no_table</a:t>
            </a:r>
            <a:r>
              <a:rPr lang="en-US" sz="2600" b="1" dirty="0"/>
              <a:t>:-</a:t>
            </a:r>
            <a:endParaRPr lang="en-IN" sz="2600" dirty="0"/>
          </a:p>
          <a:p>
            <a:pPr marL="0" indent="0">
              <a:buNone/>
            </a:pPr>
            <a:r>
              <a:rPr lang="en-US" sz="2600" dirty="0"/>
              <a:t>		id -&gt; {	  </a:t>
            </a:r>
            <a:r>
              <a:rPr lang="en-US" sz="2600" dirty="0" err="1"/>
              <a:t>contactno</a:t>
            </a:r>
            <a:r>
              <a:rPr lang="en-US" sz="2600" dirty="0"/>
              <a:t>   }</a:t>
            </a:r>
            <a:endParaRPr lang="en-IN" sz="2600" dirty="0"/>
          </a:p>
          <a:p>
            <a:pPr marL="0" indent="0">
              <a:buNone/>
            </a:pPr>
            <a:r>
              <a:rPr lang="en-US" sz="2600" dirty="0"/>
              <a:t> </a:t>
            </a:r>
            <a:endParaRPr lang="en-IN" sz="2600" dirty="0"/>
          </a:p>
          <a:p>
            <a:pPr marL="0" indent="0">
              <a:buNone/>
            </a:pPr>
            <a:r>
              <a:rPr lang="en-US" sz="2600" b="1" dirty="0"/>
              <a:t>4. rooms table:-</a:t>
            </a:r>
            <a:endParaRPr lang="en-IN" sz="2600" dirty="0"/>
          </a:p>
          <a:p>
            <a:pPr marL="0" indent="0">
              <a:buNone/>
            </a:pPr>
            <a:r>
              <a:rPr lang="en-US" sz="2600" dirty="0"/>
              <a:t>		</a:t>
            </a:r>
            <a:r>
              <a:rPr lang="en-US" sz="2600" dirty="0" err="1"/>
              <a:t>roomno</a:t>
            </a:r>
            <a:r>
              <a:rPr lang="en-US" sz="2600" dirty="0"/>
              <a:t>  -&gt; {     </a:t>
            </a:r>
            <a:r>
              <a:rPr lang="en-US" sz="2600" dirty="0" err="1"/>
              <a:t>roomtype</a:t>
            </a:r>
            <a:r>
              <a:rPr lang="en-US" sz="2600" dirty="0"/>
              <a:t>,</a:t>
            </a:r>
            <a:endParaRPr lang="en-IN" sz="2600" dirty="0"/>
          </a:p>
          <a:p>
            <a:pPr marL="0" indent="0">
              <a:buNone/>
            </a:pPr>
            <a:r>
              <a:rPr lang="en-US" sz="2600" dirty="0"/>
              <a:t>				   price    }</a:t>
            </a:r>
          </a:p>
          <a:p>
            <a:pPr marL="0" indent="0">
              <a:buNone/>
            </a:pPr>
            <a:r>
              <a:rPr lang="en-US" sz="2600" b="1" dirty="0"/>
              <a:t>5. service table:-</a:t>
            </a:r>
            <a:endParaRPr lang="en-IN" sz="2600" dirty="0"/>
          </a:p>
          <a:p>
            <a:pPr marL="0" indent="0">
              <a:buNone/>
            </a:pPr>
            <a:r>
              <a:rPr lang="en-US" sz="2600" dirty="0"/>
              <a:t>		</a:t>
            </a:r>
            <a:r>
              <a:rPr lang="en-US" sz="2600" dirty="0" err="1"/>
              <a:t>serviceid</a:t>
            </a:r>
            <a:r>
              <a:rPr lang="en-US" sz="2600" dirty="0"/>
              <a:t>  -&gt; {     </a:t>
            </a:r>
            <a:r>
              <a:rPr lang="en-US" sz="2600" dirty="0" err="1"/>
              <a:t>servicetype</a:t>
            </a:r>
            <a:r>
              <a:rPr lang="en-US" sz="2600" dirty="0"/>
              <a:t>,</a:t>
            </a:r>
            <a:endParaRPr lang="en-IN" sz="2600" dirty="0"/>
          </a:p>
          <a:p>
            <a:pPr marL="0" indent="0">
              <a:buNone/>
            </a:pPr>
            <a:r>
              <a:rPr lang="en-US" sz="2600" dirty="0"/>
              <a:t>				     </a:t>
            </a:r>
            <a:r>
              <a:rPr lang="en-US" sz="2600" dirty="0" err="1"/>
              <a:t>servicecharge</a:t>
            </a:r>
            <a:r>
              <a:rPr lang="en-US" sz="2600" dirty="0"/>
              <a:t> 	} </a:t>
            </a:r>
            <a:endParaRPr lang="en-IN" sz="2600" dirty="0"/>
          </a:p>
          <a:p>
            <a:pPr marL="0" indent="0">
              <a:buNone/>
            </a:pPr>
            <a:r>
              <a:rPr lang="en-US" b="1" dirty="0"/>
              <a:t>  </a:t>
            </a:r>
            <a:endParaRPr lang="en-IN" dirty="0"/>
          </a:p>
          <a:p>
            <a:pPr marL="0" indent="0">
              <a:buNone/>
            </a:pPr>
            <a:endParaRPr lang="en-IN" dirty="0"/>
          </a:p>
          <a:p>
            <a:pPr marL="0" indent="0">
              <a:buNone/>
            </a:pPr>
            <a:r>
              <a:rPr lang="en-US" dirty="0"/>
              <a:t> </a:t>
            </a:r>
            <a:endParaRPr lang="en-IN" dirty="0"/>
          </a:p>
          <a:p>
            <a:endParaRPr lang="en-IN" dirty="0"/>
          </a:p>
        </p:txBody>
      </p:sp>
      <p:sp>
        <p:nvSpPr>
          <p:cNvPr id="4" name="Title 1"/>
          <p:cNvSpPr>
            <a:spLocks noGrp="1"/>
          </p:cNvSpPr>
          <p:nvPr>
            <p:ph type="title"/>
          </p:nvPr>
        </p:nvSpPr>
        <p:spPr>
          <a:xfrm>
            <a:off x="1567489" y="0"/>
            <a:ext cx="9291215" cy="1049235"/>
          </a:xfrm>
        </p:spPr>
        <p:txBody>
          <a:bodyPr/>
          <a:lstStyle/>
          <a:p>
            <a:r>
              <a:rPr lang="en-IN" dirty="0"/>
              <a:t>Functional dependencies</a:t>
            </a:r>
          </a:p>
        </p:txBody>
      </p:sp>
    </p:spTree>
    <p:extLst>
      <p:ext uri="{BB962C8B-B14F-4D97-AF65-F5344CB8AC3E}">
        <p14:creationId xmlns:p14="http://schemas.microsoft.com/office/powerpoint/2010/main" val="2634082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875763"/>
            <a:ext cx="9291215" cy="5602309"/>
          </a:xfrm>
        </p:spPr>
        <p:txBody>
          <a:bodyPr>
            <a:normAutofit/>
          </a:bodyPr>
          <a:lstStyle/>
          <a:p>
            <a:pPr marL="0" indent="0">
              <a:buNone/>
            </a:pPr>
            <a:r>
              <a:rPr lang="en-US" sz="2300" b="1" dirty="0"/>
              <a:t>6. staff table:-</a:t>
            </a:r>
            <a:endParaRPr lang="en-IN" sz="2300" dirty="0"/>
          </a:p>
          <a:p>
            <a:pPr marL="0" indent="0">
              <a:buNone/>
            </a:pPr>
            <a:r>
              <a:rPr lang="en-US" sz="2300" dirty="0"/>
              <a:t>		</a:t>
            </a:r>
            <a:r>
              <a:rPr lang="en-US" sz="2300" dirty="0" err="1"/>
              <a:t>staffid</a:t>
            </a:r>
            <a:r>
              <a:rPr lang="en-US" sz="2300" dirty="0"/>
              <a:t>	-&gt; {	</a:t>
            </a:r>
            <a:r>
              <a:rPr lang="en-US" sz="2300" dirty="0" err="1"/>
              <a:t>staffname</a:t>
            </a:r>
            <a:r>
              <a:rPr lang="en-US" sz="2300" dirty="0"/>
              <a:t>,</a:t>
            </a:r>
            <a:endParaRPr lang="en-IN" sz="2300" dirty="0"/>
          </a:p>
          <a:p>
            <a:pPr marL="0" indent="0">
              <a:buNone/>
            </a:pPr>
            <a:r>
              <a:rPr lang="en-US" sz="2300" dirty="0"/>
              <a:t>				</a:t>
            </a:r>
            <a:r>
              <a:rPr lang="en-US" sz="2300" dirty="0" err="1"/>
              <a:t>staffallotmentno</a:t>
            </a:r>
            <a:r>
              <a:rPr lang="en-US" sz="2300" dirty="0"/>
              <a:t>,</a:t>
            </a:r>
            <a:endParaRPr lang="en-IN" sz="2300" dirty="0"/>
          </a:p>
          <a:p>
            <a:pPr marL="3657600" lvl="8" indent="0">
              <a:buNone/>
            </a:pPr>
            <a:r>
              <a:rPr lang="en-US" sz="2300" dirty="0" err="1"/>
              <a:t>dateofjoin</a:t>
            </a:r>
            <a:r>
              <a:rPr lang="en-US" sz="2300" dirty="0"/>
              <a:t>,</a:t>
            </a:r>
            <a:endParaRPr lang="en-IN" sz="2300" dirty="0"/>
          </a:p>
          <a:p>
            <a:pPr marL="3657600" lvl="8" indent="0">
              <a:buNone/>
            </a:pPr>
            <a:r>
              <a:rPr lang="en-US" sz="2300" dirty="0" err="1"/>
              <a:t>staffsalary</a:t>
            </a:r>
            <a:r>
              <a:rPr lang="en-US" sz="2300" dirty="0"/>
              <a:t>,</a:t>
            </a:r>
            <a:endParaRPr lang="en-IN" sz="2300" dirty="0"/>
          </a:p>
          <a:p>
            <a:pPr marL="3657600" lvl="8" indent="0">
              <a:buNone/>
            </a:pPr>
            <a:r>
              <a:rPr lang="en-US" sz="2300" dirty="0" err="1"/>
              <a:t>staffcity</a:t>
            </a:r>
            <a:r>
              <a:rPr lang="en-US" sz="2300" dirty="0"/>
              <a:t>	}</a:t>
            </a:r>
            <a:endParaRPr lang="en-IN" sz="2300" dirty="0"/>
          </a:p>
          <a:p>
            <a:pPr marL="0" indent="0">
              <a:buNone/>
            </a:pPr>
            <a:r>
              <a:rPr lang="en-US" sz="2300" b="1" dirty="0"/>
              <a:t>7. </a:t>
            </a:r>
            <a:r>
              <a:rPr lang="en-US" sz="2300" b="1" dirty="0" err="1"/>
              <a:t>Staffcontactno</a:t>
            </a:r>
            <a:r>
              <a:rPr lang="en-US" sz="2300" b="1" dirty="0"/>
              <a:t> table :-</a:t>
            </a:r>
            <a:endParaRPr lang="en-IN" sz="2300" dirty="0"/>
          </a:p>
          <a:p>
            <a:pPr marL="0" indent="0">
              <a:buNone/>
            </a:pPr>
            <a:r>
              <a:rPr lang="en-US" sz="2300" dirty="0"/>
              <a:t>			</a:t>
            </a:r>
            <a:r>
              <a:rPr lang="en-US" sz="2300" dirty="0" err="1"/>
              <a:t>sid</a:t>
            </a:r>
            <a:r>
              <a:rPr lang="en-US" sz="2300" dirty="0"/>
              <a:t> -&gt; {   </a:t>
            </a:r>
            <a:r>
              <a:rPr lang="en-US" sz="2300" dirty="0" err="1"/>
              <a:t>scontactno</a:t>
            </a:r>
            <a:r>
              <a:rPr lang="en-US" sz="2300" dirty="0"/>
              <a:t>    }</a:t>
            </a:r>
            <a:endParaRPr lang="en-IN" sz="2300" dirty="0"/>
          </a:p>
          <a:p>
            <a:pPr marL="0" indent="0">
              <a:buNone/>
            </a:pPr>
            <a:r>
              <a:rPr lang="en-US" sz="2300" b="1" dirty="0"/>
              <a:t>8. feedback table:-</a:t>
            </a:r>
            <a:endParaRPr lang="en-IN" sz="2300" dirty="0"/>
          </a:p>
          <a:p>
            <a:pPr marL="0" indent="0">
              <a:buNone/>
            </a:pPr>
            <a:r>
              <a:rPr lang="en-US" sz="2300" dirty="0"/>
              <a:t>			</a:t>
            </a:r>
            <a:r>
              <a:rPr lang="en-US" sz="2300" dirty="0" err="1"/>
              <a:t>feedbackid</a:t>
            </a:r>
            <a:r>
              <a:rPr lang="en-US" sz="2300" dirty="0"/>
              <a:t>  -&gt;  {  points  }</a:t>
            </a:r>
            <a:r>
              <a:rPr lang="en-US" dirty="0"/>
              <a:t>	</a:t>
            </a:r>
            <a:endParaRPr lang="en-IN" dirty="0"/>
          </a:p>
        </p:txBody>
      </p:sp>
      <p:sp>
        <p:nvSpPr>
          <p:cNvPr id="4" name="Title 1"/>
          <p:cNvSpPr>
            <a:spLocks noGrp="1"/>
          </p:cNvSpPr>
          <p:nvPr>
            <p:ph type="title"/>
          </p:nvPr>
        </p:nvSpPr>
        <p:spPr>
          <a:xfrm>
            <a:off x="1567489" y="0"/>
            <a:ext cx="9291215" cy="1049235"/>
          </a:xfrm>
        </p:spPr>
        <p:txBody>
          <a:bodyPr/>
          <a:lstStyle/>
          <a:p>
            <a:r>
              <a:rPr lang="en-IN" dirty="0"/>
              <a:t>Functional dependencies</a:t>
            </a:r>
          </a:p>
        </p:txBody>
      </p:sp>
    </p:spTree>
    <p:extLst>
      <p:ext uri="{BB962C8B-B14F-4D97-AF65-F5344CB8AC3E}">
        <p14:creationId xmlns:p14="http://schemas.microsoft.com/office/powerpoint/2010/main" val="23823571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292</TotalTime>
  <Words>639</Words>
  <Application>Microsoft Office PowerPoint</Application>
  <PresentationFormat>Widescreen</PresentationFormat>
  <Paragraphs>127</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SimSun</vt:lpstr>
      <vt:lpstr>Arial</vt:lpstr>
      <vt:lpstr>Courier New</vt:lpstr>
      <vt:lpstr>等线</vt:lpstr>
      <vt:lpstr>Liberation Serif</vt:lpstr>
      <vt:lpstr>Mangal</vt:lpstr>
      <vt:lpstr>Rockwell</vt:lpstr>
      <vt:lpstr>Times New Roman</vt:lpstr>
      <vt:lpstr>Wingdings</vt:lpstr>
      <vt:lpstr>Gallery</vt:lpstr>
      <vt:lpstr>Database Management System Project   ON  Hotel Management System </vt:lpstr>
      <vt:lpstr>Group 7 – Batch 2</vt:lpstr>
      <vt:lpstr>Problem Definition</vt:lpstr>
      <vt:lpstr>Problem Definition</vt:lpstr>
      <vt:lpstr>Entity Relationship diagram(erd)</vt:lpstr>
      <vt:lpstr>Enhanced Entity Relationship diagram (eerd)</vt:lpstr>
      <vt:lpstr>Functional dependencies</vt:lpstr>
      <vt:lpstr>Functional dependencies</vt:lpstr>
      <vt:lpstr>Functional dependencies</vt:lpstr>
      <vt:lpstr>Functional dependencies</vt:lpstr>
      <vt:lpstr>Complex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Trigger 1</vt:lpstr>
      <vt:lpstr>Trigger Statement</vt:lpstr>
      <vt:lpstr>After trigger get executed</vt:lpstr>
      <vt:lpstr>Trigger 2</vt:lpstr>
      <vt:lpstr>PowerPoint Presentation</vt:lpstr>
      <vt:lpstr>PowerPoint Presentation</vt:lpstr>
      <vt:lpstr>Trigger 3</vt:lpstr>
      <vt:lpstr>PowerPoint Presentation</vt:lpstr>
      <vt:lpstr>PowerPoint Presentation</vt:lpstr>
      <vt:lpstr>Trigger 4</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 harshil</dc:creator>
  <cp:lastModifiedBy>CreativeKnight</cp:lastModifiedBy>
  <cp:revision>37</cp:revision>
  <dcterms:created xsi:type="dcterms:W3CDTF">2016-04-22T17:24:13Z</dcterms:created>
  <dcterms:modified xsi:type="dcterms:W3CDTF">2016-05-10T09:11:55Z</dcterms:modified>
</cp:coreProperties>
</file>