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4"/>
  </p:notesMasterIdLst>
  <p:handoutMasterIdLst>
    <p:handoutMasterId r:id="rId35"/>
  </p:handoutMasterIdLst>
  <p:sldIdLst>
    <p:sldId id="318" r:id="rId3"/>
    <p:sldId id="258" r:id="rId4"/>
    <p:sldId id="284" r:id="rId5"/>
    <p:sldId id="328" r:id="rId6"/>
    <p:sldId id="320" r:id="rId7"/>
    <p:sldId id="329" r:id="rId8"/>
    <p:sldId id="321" r:id="rId9"/>
    <p:sldId id="322" r:id="rId10"/>
    <p:sldId id="330" r:id="rId11"/>
    <p:sldId id="323" r:id="rId12"/>
    <p:sldId id="324" r:id="rId13"/>
    <p:sldId id="351" r:id="rId14"/>
    <p:sldId id="337" r:id="rId15"/>
    <p:sldId id="325" r:id="rId16"/>
    <p:sldId id="332" r:id="rId17"/>
    <p:sldId id="333" r:id="rId18"/>
    <p:sldId id="331" r:id="rId19"/>
    <p:sldId id="338" r:id="rId20"/>
    <p:sldId id="339" r:id="rId21"/>
    <p:sldId id="340" r:id="rId22"/>
    <p:sldId id="341" r:id="rId23"/>
    <p:sldId id="343" r:id="rId24"/>
    <p:sldId id="342" r:id="rId25"/>
    <p:sldId id="344" r:id="rId26"/>
    <p:sldId id="347" r:id="rId27"/>
    <p:sldId id="345" r:id="rId28"/>
    <p:sldId id="346" r:id="rId29"/>
    <p:sldId id="349" r:id="rId30"/>
    <p:sldId id="348" r:id="rId31"/>
    <p:sldId id="350" r:id="rId32"/>
    <p:sldId id="319" r:id="rId33"/>
  </p:sldIdLst>
  <p:sldSz cx="9144000" cy="6858000" type="screen4x3"/>
  <p:notesSz cx="6858000" cy="987266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EAEA"/>
    <a:srgbClr val="F0F5F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2" autoAdjust="0"/>
    <p:restoredTop sz="94424" autoAdjust="0"/>
  </p:normalViewPr>
  <p:slideViewPr>
    <p:cSldViewPr>
      <p:cViewPr>
        <p:scale>
          <a:sx n="60" d="100"/>
          <a:sy n="60" d="100"/>
        </p:scale>
        <p:origin x="-269" y="-62"/>
      </p:cViewPr>
      <p:guideLst>
        <p:guide orient="horz" pos="1111"/>
        <p:guide pos="2880"/>
      </p:guideLst>
    </p:cSldViewPr>
  </p:slideViewPr>
  <p:outlineViewPr>
    <p:cViewPr>
      <p:scale>
        <a:sx n="33" d="100"/>
        <a:sy n="33" d="100"/>
      </p:scale>
      <p:origin x="0" y="39240"/>
    </p:cViewPr>
  </p:outlineViewPr>
  <p:notesTextViewPr>
    <p:cViewPr>
      <p:scale>
        <a:sx n="100" d="100"/>
        <a:sy n="100" d="100"/>
      </p:scale>
      <p:origin x="0" y="0"/>
    </p:cViewPr>
  </p:notesTextViewPr>
  <p:sorterViewPr>
    <p:cViewPr>
      <p:scale>
        <a:sx n="80" d="100"/>
        <a:sy n="80" d="100"/>
      </p:scale>
      <p:origin x="0" y="0"/>
    </p:cViewPr>
  </p:sorter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3713"/>
          </a:xfrm>
          <a:prstGeom prst="rect">
            <a:avLst/>
          </a:prstGeom>
        </p:spPr>
        <p:txBody>
          <a:bodyPr vert="horz" lIns="91440" tIns="45720" rIns="91440" bIns="4572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3884613" y="0"/>
            <a:ext cx="2971800" cy="493713"/>
          </a:xfrm>
          <a:prstGeom prst="rect">
            <a:avLst/>
          </a:prstGeom>
        </p:spPr>
        <p:txBody>
          <a:bodyPr vert="horz" lIns="91440" tIns="45720" rIns="91440" bIns="45720" rtlCol="0"/>
          <a:lstStyle>
            <a:lvl1pPr algn="r">
              <a:defRPr sz="1200" smtClean="0"/>
            </a:lvl1pPr>
          </a:lstStyle>
          <a:p>
            <a:pPr>
              <a:defRPr/>
            </a:pPr>
            <a:fld id="{81D05064-CAC8-41B0-AEDD-8A6CC3A58A21}" type="datetimeFigureOut">
              <a:rPr lang="fr-FR"/>
              <a:pPr>
                <a:defRPr/>
              </a:pPr>
              <a:t>22/04/2013</a:t>
            </a:fld>
            <a:endParaRPr lang="fr-FR"/>
          </a:p>
        </p:txBody>
      </p:sp>
      <p:sp>
        <p:nvSpPr>
          <p:cNvPr id="4" name="Espace réservé du pied de page 3"/>
          <p:cNvSpPr>
            <a:spLocks noGrp="1"/>
          </p:cNvSpPr>
          <p:nvPr>
            <p:ph type="ftr" sz="quarter" idx="2"/>
          </p:nvPr>
        </p:nvSpPr>
        <p:spPr>
          <a:xfrm>
            <a:off x="0" y="9377363"/>
            <a:ext cx="2971800" cy="493712"/>
          </a:xfrm>
          <a:prstGeom prst="rect">
            <a:avLst/>
          </a:prstGeom>
        </p:spPr>
        <p:txBody>
          <a:bodyPr vert="horz" lIns="91440" tIns="45720" rIns="91440" bIns="4572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3884613" y="9377363"/>
            <a:ext cx="2971800" cy="493712"/>
          </a:xfrm>
          <a:prstGeom prst="rect">
            <a:avLst/>
          </a:prstGeom>
        </p:spPr>
        <p:txBody>
          <a:bodyPr vert="horz" lIns="91440" tIns="45720" rIns="91440" bIns="45720" rtlCol="0" anchor="b"/>
          <a:lstStyle>
            <a:lvl1pPr algn="r">
              <a:defRPr sz="1200" smtClean="0"/>
            </a:lvl1pPr>
          </a:lstStyle>
          <a:p>
            <a:pPr>
              <a:defRPr/>
            </a:pPr>
            <a:fld id="{44DB3823-8838-4948-89D2-8493E6E24DC9}" type="slidenum">
              <a:rPr lang="fr-FR"/>
              <a:pPr>
                <a:defRPr/>
              </a:pPr>
              <a:t>‹N°›</a:t>
            </a:fld>
            <a:endParaRPr lang="fr-FR"/>
          </a:p>
        </p:txBody>
      </p:sp>
    </p:spTree>
    <p:extLst>
      <p:ext uri="{BB962C8B-B14F-4D97-AF65-F5344CB8AC3E}">
        <p14:creationId xmlns:p14="http://schemas.microsoft.com/office/powerpoint/2010/main" xmlns="" val="2974161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FE17710-6D96-4373-B9C9-8D725B155254}" type="datetimeFigureOut">
              <a:rPr lang="fr-FR"/>
              <a:pPr>
                <a:defRPr/>
              </a:pPr>
              <a:t>22/04/2013</a:t>
            </a:fld>
            <a:endParaRPr lang="fr-FR"/>
          </a:p>
        </p:txBody>
      </p:sp>
      <p:sp>
        <p:nvSpPr>
          <p:cNvPr id="4" name="Espace réservé de l'image des diapositives 3"/>
          <p:cNvSpPr>
            <a:spLocks noGrp="1" noRot="1" noChangeAspect="1"/>
          </p:cNvSpPr>
          <p:nvPr>
            <p:ph type="sldImg" idx="2"/>
          </p:nvPr>
        </p:nvSpPr>
        <p:spPr>
          <a:xfrm>
            <a:off x="960438" y="739775"/>
            <a:ext cx="4937125" cy="3703638"/>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a:xfrm>
            <a:off x="685800" y="4689475"/>
            <a:ext cx="5486400" cy="4443413"/>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 name="Espace réservé du pied de page 5"/>
          <p:cNvSpPr>
            <a:spLocks noGrp="1"/>
          </p:cNvSpPr>
          <p:nvPr>
            <p:ph type="ftr" sz="quarter" idx="4"/>
          </p:nvPr>
        </p:nvSpPr>
        <p:spPr>
          <a:xfrm>
            <a:off x="0" y="9377363"/>
            <a:ext cx="2971800" cy="493712"/>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9377363"/>
            <a:ext cx="2971800" cy="493712"/>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DE35B77-1A79-41A9-86F3-78F68E9B2D4B}" type="slidenum">
              <a:rPr lang="fr-FR"/>
              <a:pPr>
                <a:defRPr/>
              </a:pPr>
              <a:t>‹N°›</a:t>
            </a:fld>
            <a:endParaRPr lang="fr-FR"/>
          </a:p>
        </p:txBody>
      </p:sp>
    </p:spTree>
    <p:extLst>
      <p:ext uri="{BB962C8B-B14F-4D97-AF65-F5344CB8AC3E}">
        <p14:creationId xmlns:p14="http://schemas.microsoft.com/office/powerpoint/2010/main" xmlns="" val="1771553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2</a:t>
            </a:fld>
            <a:endParaRPr lang="fr-F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25</a:t>
            </a:fld>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28</a:t>
            </a:fld>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3"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fr-FR" smtClean="0"/>
          </a:p>
        </p:txBody>
      </p:sp>
      <p:sp>
        <p:nvSpPr>
          <p:cNvPr id="4" name="Espace réservé du numéro de diapositive 3"/>
          <p:cNvSpPr>
            <a:spLocks noGrp="1"/>
          </p:cNvSpPr>
          <p:nvPr>
            <p:ph type="sldNum" sz="quarter" idx="5"/>
          </p:nvPr>
        </p:nvSpPr>
        <p:spPr/>
        <p:txBody>
          <a:bodyPr/>
          <a:lstStyle/>
          <a:p>
            <a:pPr>
              <a:defRPr/>
            </a:pPr>
            <a:fld id="{A1EC4418-D0EE-4FCE-B1FC-4AFC0024B600}" type="slidenum">
              <a:rPr lang="fr-FR" smtClean="0"/>
              <a:pPr>
                <a:defRPr/>
              </a:pPr>
              <a:t>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4</a:t>
            </a:fld>
            <a:endParaRPr lang="fr-F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6</a:t>
            </a:fld>
            <a:endParaRPr lang="fr-FR"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pPr>
              <a:defRPr/>
            </a:pPr>
            <a:fld id="{BDE35B77-1A79-41A9-86F3-78F68E9B2D4B}" type="slidenum">
              <a:rPr lang="fr-FR" smtClean="0"/>
              <a:pPr>
                <a:defRPr/>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9</a:t>
            </a:fld>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12</a:t>
            </a:fld>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17</a:t>
            </a:fld>
            <a:endParaRPr lang="fr-FR"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9"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smtClean="0"/>
          </a:p>
        </p:txBody>
      </p:sp>
      <p:sp>
        <p:nvSpPr>
          <p:cNvPr id="2867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3BF56-3C51-41D2-AB97-CB98B6C58236}" type="slidenum">
              <a:rPr lang="fr-FR" smtClean="0"/>
              <a:pPr fontAlgn="base">
                <a:spcBef>
                  <a:spcPct val="0"/>
                </a:spcBef>
                <a:spcAft>
                  <a:spcPct val="0"/>
                </a:spcAft>
                <a:defRPr/>
              </a:pPr>
              <a:t>22</a:t>
            </a:fld>
            <a:endParaRPr lang="fr-FR"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81871871-CC90-42FA-9D14-5AF5EC585DD0}"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5A5E96D-3010-4E32-B09C-0EEF8FF59437}" type="slidenum">
              <a:rPr lang="fr-FR"/>
              <a:pPr>
                <a:defRPr/>
              </a:pPr>
              <a:t>‹N°›</a:t>
            </a:fld>
            <a:endParaRPr lang="fr-FR"/>
          </a:p>
        </p:txBody>
      </p:sp>
    </p:spTree>
    <p:extLst>
      <p:ext uri="{BB962C8B-B14F-4D97-AF65-F5344CB8AC3E}">
        <p14:creationId xmlns:p14="http://schemas.microsoft.com/office/powerpoint/2010/main" xmlns="" val="181258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7B500F54-616A-4BF9-9D85-F0FA3F8E7C56}"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8FE32CDF-4448-4AEC-BCE5-B2F5ACF1E889}" type="slidenum">
              <a:rPr lang="fr-FR"/>
              <a:pPr>
                <a:defRPr/>
              </a:pPr>
              <a:t>‹N°›</a:t>
            </a:fld>
            <a:endParaRPr lang="fr-FR"/>
          </a:p>
        </p:txBody>
      </p:sp>
    </p:spTree>
    <p:extLst>
      <p:ext uri="{BB962C8B-B14F-4D97-AF65-F5344CB8AC3E}">
        <p14:creationId xmlns:p14="http://schemas.microsoft.com/office/powerpoint/2010/main" xmlns="" val="154101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E7D5F2D9-1DF7-4789-9B7E-351B16BA1F62}"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B2B5B5A9-D4CB-43EB-BC7C-C050C4A400F8}" type="slidenum">
              <a:rPr lang="fr-FR"/>
              <a:pPr>
                <a:defRPr/>
              </a:pPr>
              <a:t>‹N°›</a:t>
            </a:fld>
            <a:endParaRPr lang="fr-FR"/>
          </a:p>
        </p:txBody>
      </p:sp>
    </p:spTree>
    <p:extLst>
      <p:ext uri="{BB962C8B-B14F-4D97-AF65-F5344CB8AC3E}">
        <p14:creationId xmlns:p14="http://schemas.microsoft.com/office/powerpoint/2010/main" xmlns="" val="266638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268D30E1-D9D8-49E6-980F-E7F3880A1A90}"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9F268C36-A383-4D95-AA79-686006DE5698}" type="slidenum">
              <a:rPr lang="fr-FR"/>
              <a:pPr>
                <a:defRPr/>
              </a:pPr>
              <a:t>‹N°›</a:t>
            </a:fld>
            <a:endParaRPr lang="fr-FR"/>
          </a:p>
        </p:txBody>
      </p:sp>
    </p:spTree>
    <p:extLst>
      <p:ext uri="{BB962C8B-B14F-4D97-AF65-F5344CB8AC3E}">
        <p14:creationId xmlns:p14="http://schemas.microsoft.com/office/powerpoint/2010/main" xmlns="" val="852433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8C1BF9E5-4171-4A22-A978-E59EA53DE053}"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ED55A369-86F6-485D-AFA8-D74AFE5CA44F}" type="slidenum">
              <a:rPr lang="fr-FR"/>
              <a:pPr>
                <a:defRPr/>
              </a:pPr>
              <a:t>‹N°›</a:t>
            </a:fld>
            <a:endParaRPr lang="fr-FR"/>
          </a:p>
        </p:txBody>
      </p:sp>
    </p:spTree>
    <p:extLst>
      <p:ext uri="{BB962C8B-B14F-4D97-AF65-F5344CB8AC3E}">
        <p14:creationId xmlns:p14="http://schemas.microsoft.com/office/powerpoint/2010/main" xmlns="" val="324849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smtClean="0"/>
            </a:lvl1pPr>
          </a:lstStyle>
          <a:p>
            <a:pPr>
              <a:defRPr/>
            </a:pPr>
            <a:fld id="{368119F6-ECD5-4830-BA8F-CA3408123401}"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5E8E9F1-197E-4ED4-B43D-C444CF5D46B1}" type="slidenum">
              <a:rPr lang="fr-FR"/>
              <a:pPr>
                <a:defRPr/>
              </a:pPr>
              <a:t>‹N°›</a:t>
            </a:fld>
            <a:endParaRPr lang="fr-FR"/>
          </a:p>
        </p:txBody>
      </p:sp>
    </p:spTree>
    <p:extLst>
      <p:ext uri="{BB962C8B-B14F-4D97-AF65-F5344CB8AC3E}">
        <p14:creationId xmlns:p14="http://schemas.microsoft.com/office/powerpoint/2010/main" xmlns="" val="72976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smtClean="0"/>
            </a:lvl1pPr>
          </a:lstStyle>
          <a:p>
            <a:pPr>
              <a:defRPr/>
            </a:pPr>
            <a:fld id="{26C5D9CA-05CB-448C-9F46-5B3E1104292F}" type="datetime1">
              <a:rPr lang="fr-FR" smtClean="0"/>
              <a:t>22/04/2013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ED79D259-1BFF-44F1-9EBA-1F7E2837D81B}" type="slidenum">
              <a:rPr lang="fr-FR"/>
              <a:pPr>
                <a:defRPr/>
              </a:pPr>
              <a:t>‹N°›</a:t>
            </a:fld>
            <a:endParaRPr lang="fr-FR"/>
          </a:p>
        </p:txBody>
      </p:sp>
    </p:spTree>
    <p:extLst>
      <p:ext uri="{BB962C8B-B14F-4D97-AF65-F5344CB8AC3E}">
        <p14:creationId xmlns:p14="http://schemas.microsoft.com/office/powerpoint/2010/main" xmlns="" val="115716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smtClean="0"/>
            </a:lvl1pPr>
          </a:lstStyle>
          <a:p>
            <a:pPr>
              <a:defRPr/>
            </a:pPr>
            <a:fld id="{918661DD-36B9-41B4-8701-1E39FB49615F}" type="datetime1">
              <a:rPr lang="fr-FR" smtClean="0"/>
              <a:t>22/04/2013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E826317A-12AE-41B0-9614-533F829E8A58}" type="slidenum">
              <a:rPr lang="fr-FR"/>
              <a:pPr>
                <a:defRPr/>
              </a:pPr>
              <a:t>‹N°›</a:t>
            </a:fld>
            <a:endParaRPr lang="fr-FR"/>
          </a:p>
        </p:txBody>
      </p:sp>
    </p:spTree>
    <p:extLst>
      <p:ext uri="{BB962C8B-B14F-4D97-AF65-F5344CB8AC3E}">
        <p14:creationId xmlns:p14="http://schemas.microsoft.com/office/powerpoint/2010/main" xmlns="" val="2812065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smtClean="0"/>
            </a:lvl1pPr>
          </a:lstStyle>
          <a:p>
            <a:pPr>
              <a:defRPr/>
            </a:pPr>
            <a:fld id="{3B481C74-0069-438B-AFDA-EF07E3A837EE}" type="datetime1">
              <a:rPr lang="fr-FR" smtClean="0"/>
              <a:t>22/04/2013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C77C95AE-D851-4BFA-876E-50D9DBC85915}" type="slidenum">
              <a:rPr lang="fr-FR"/>
              <a:pPr>
                <a:defRPr/>
              </a:pPr>
              <a:t>‹N°›</a:t>
            </a:fld>
            <a:endParaRPr lang="fr-FR"/>
          </a:p>
        </p:txBody>
      </p:sp>
    </p:spTree>
    <p:extLst>
      <p:ext uri="{BB962C8B-B14F-4D97-AF65-F5344CB8AC3E}">
        <p14:creationId xmlns:p14="http://schemas.microsoft.com/office/powerpoint/2010/main" xmlns="" val="1243859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smtClean="0"/>
            </a:lvl1pPr>
          </a:lstStyle>
          <a:p>
            <a:pPr>
              <a:defRPr/>
            </a:pPr>
            <a:fld id="{2C89F435-38FB-4308-B0D9-342C5B46C0A4}" type="datetime1">
              <a:rPr lang="fr-FR" smtClean="0"/>
              <a:t>22/04/2013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2041EDF0-8F5B-4A9D-9AD7-536B183685F1}" type="slidenum">
              <a:rPr lang="fr-FR"/>
              <a:pPr>
                <a:defRPr/>
              </a:pPr>
              <a:t>‹N°›</a:t>
            </a:fld>
            <a:endParaRPr lang="fr-FR"/>
          </a:p>
        </p:txBody>
      </p:sp>
    </p:spTree>
    <p:extLst>
      <p:ext uri="{BB962C8B-B14F-4D97-AF65-F5344CB8AC3E}">
        <p14:creationId xmlns:p14="http://schemas.microsoft.com/office/powerpoint/2010/main" xmlns="" val="4065231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lvl1pPr>
          </a:lstStyle>
          <a:p>
            <a:pPr>
              <a:defRPr/>
            </a:pPr>
            <a:fld id="{035C9D2C-8B60-4E79-A74E-70EFF51719A2}" type="datetime1">
              <a:rPr lang="fr-FR" smtClean="0"/>
              <a:t>22/04/2013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2DB155B-3581-4E2F-A62A-339B769F3AB5}" type="slidenum">
              <a:rPr lang="fr-FR"/>
              <a:pPr>
                <a:defRPr/>
              </a:pPr>
              <a:t>‹N°›</a:t>
            </a:fld>
            <a:endParaRPr lang="fr-FR"/>
          </a:p>
        </p:txBody>
      </p:sp>
    </p:spTree>
    <p:extLst>
      <p:ext uri="{BB962C8B-B14F-4D97-AF65-F5344CB8AC3E}">
        <p14:creationId xmlns:p14="http://schemas.microsoft.com/office/powerpoint/2010/main" xmlns="" val="387987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8081851C-B05E-478D-9F3C-95C60A5CB357}"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97BD096-A0F3-4757-AF8D-536F4F883997}" type="slidenum">
              <a:rPr lang="fr-FR"/>
              <a:pPr>
                <a:defRPr/>
              </a:pPr>
              <a:t>‹N°›</a:t>
            </a:fld>
            <a:endParaRPr lang="fr-FR"/>
          </a:p>
        </p:txBody>
      </p:sp>
    </p:spTree>
    <p:extLst>
      <p:ext uri="{BB962C8B-B14F-4D97-AF65-F5344CB8AC3E}">
        <p14:creationId xmlns:p14="http://schemas.microsoft.com/office/powerpoint/2010/main" xmlns="" val="3370815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lvl1pPr>
          </a:lstStyle>
          <a:p>
            <a:pPr>
              <a:defRPr/>
            </a:pPr>
            <a:fld id="{CA5CF341-ED32-4DCF-9451-A73DF084050C}" type="datetime1">
              <a:rPr lang="fr-FR" smtClean="0"/>
              <a:t>22/04/2013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D3F03730-BC78-4E21-882A-A95ACF05C152}" type="slidenum">
              <a:rPr lang="fr-FR"/>
              <a:pPr>
                <a:defRPr/>
              </a:pPr>
              <a:t>‹N°›</a:t>
            </a:fld>
            <a:endParaRPr lang="fr-FR"/>
          </a:p>
        </p:txBody>
      </p:sp>
    </p:spTree>
    <p:extLst>
      <p:ext uri="{BB962C8B-B14F-4D97-AF65-F5344CB8AC3E}">
        <p14:creationId xmlns:p14="http://schemas.microsoft.com/office/powerpoint/2010/main" xmlns="" val="2776173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D8810046-443D-4F35-B1C4-B025A87EF9D5}"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59A3B80-AEE0-4328-AAFC-F8B62F832D98}" type="slidenum">
              <a:rPr lang="fr-FR"/>
              <a:pPr>
                <a:defRPr/>
              </a:pPr>
              <a:t>‹N°›</a:t>
            </a:fld>
            <a:endParaRPr lang="fr-FR"/>
          </a:p>
        </p:txBody>
      </p:sp>
    </p:spTree>
    <p:extLst>
      <p:ext uri="{BB962C8B-B14F-4D97-AF65-F5344CB8AC3E}">
        <p14:creationId xmlns:p14="http://schemas.microsoft.com/office/powerpoint/2010/main" xmlns="" val="596373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smtClean="0"/>
            </a:lvl1pPr>
          </a:lstStyle>
          <a:p>
            <a:pPr>
              <a:defRPr/>
            </a:pPr>
            <a:fld id="{5D02EAF7-C51F-4B98-BE03-1AC941215846}"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5CCF95E-2B11-4416-90DE-2372C7184F6A}" type="slidenum">
              <a:rPr lang="fr-FR"/>
              <a:pPr>
                <a:defRPr/>
              </a:pPr>
              <a:t>‹N°›</a:t>
            </a:fld>
            <a:endParaRPr lang="fr-FR"/>
          </a:p>
        </p:txBody>
      </p:sp>
    </p:spTree>
    <p:extLst>
      <p:ext uri="{BB962C8B-B14F-4D97-AF65-F5344CB8AC3E}">
        <p14:creationId xmlns:p14="http://schemas.microsoft.com/office/powerpoint/2010/main" xmlns="" val="39218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smtClean="0"/>
            </a:lvl1pPr>
          </a:lstStyle>
          <a:p>
            <a:pPr>
              <a:defRPr/>
            </a:pPr>
            <a:fld id="{AA8AEF0B-C731-4D51-A87B-7F2E8697D4CC}" type="datetime1">
              <a:rPr lang="fr-FR" smtClean="0"/>
              <a:t>22/04/2013</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E882FD3-B0FD-45FF-BD81-C02B9FDF3173}" type="slidenum">
              <a:rPr lang="fr-FR"/>
              <a:pPr>
                <a:defRPr/>
              </a:pPr>
              <a:t>‹N°›</a:t>
            </a:fld>
            <a:endParaRPr lang="fr-FR"/>
          </a:p>
        </p:txBody>
      </p:sp>
    </p:spTree>
    <p:extLst>
      <p:ext uri="{BB962C8B-B14F-4D97-AF65-F5344CB8AC3E}">
        <p14:creationId xmlns:p14="http://schemas.microsoft.com/office/powerpoint/2010/main" xmlns="" val="180921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smtClean="0"/>
            </a:lvl1pPr>
          </a:lstStyle>
          <a:p>
            <a:pPr>
              <a:defRPr/>
            </a:pPr>
            <a:fld id="{15C064E4-174A-41DF-BF21-AE377384D67A}" type="datetime1">
              <a:rPr lang="fr-FR" smtClean="0"/>
              <a:t>22/04/2013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FEC8A574-B6B5-42CD-BB21-CBC6EF86609F}" type="slidenum">
              <a:rPr lang="fr-FR"/>
              <a:pPr>
                <a:defRPr/>
              </a:pPr>
              <a:t>‹N°›</a:t>
            </a:fld>
            <a:endParaRPr lang="fr-FR"/>
          </a:p>
        </p:txBody>
      </p:sp>
    </p:spTree>
    <p:extLst>
      <p:ext uri="{BB962C8B-B14F-4D97-AF65-F5344CB8AC3E}">
        <p14:creationId xmlns:p14="http://schemas.microsoft.com/office/powerpoint/2010/main" xmlns="" val="417797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smtClean="0"/>
            </a:lvl1pPr>
          </a:lstStyle>
          <a:p>
            <a:pPr>
              <a:defRPr/>
            </a:pPr>
            <a:fld id="{CBE73B8B-98E6-43EB-AD78-4859DAFB61A8}" type="datetime1">
              <a:rPr lang="fr-FR" smtClean="0"/>
              <a:t>22/04/2013</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505ADC0E-31C9-4E58-A6FF-5E404177737C}" type="slidenum">
              <a:rPr lang="fr-FR"/>
              <a:pPr>
                <a:defRPr/>
              </a:pPr>
              <a:t>‹N°›</a:t>
            </a:fld>
            <a:endParaRPr lang="fr-FR"/>
          </a:p>
        </p:txBody>
      </p:sp>
    </p:spTree>
    <p:extLst>
      <p:ext uri="{BB962C8B-B14F-4D97-AF65-F5344CB8AC3E}">
        <p14:creationId xmlns:p14="http://schemas.microsoft.com/office/powerpoint/2010/main" xmlns="" val="341730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smtClean="0"/>
            </a:lvl1pPr>
          </a:lstStyle>
          <a:p>
            <a:pPr>
              <a:defRPr/>
            </a:pPr>
            <a:fld id="{D6A66997-83D1-4DD6-8D18-06D277823272}" type="datetime1">
              <a:rPr lang="fr-FR" smtClean="0"/>
              <a:t>22/04/2013</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A137B33F-8B9E-4CBD-87EF-7F1C7170EFB2}" type="slidenum">
              <a:rPr lang="fr-FR"/>
              <a:pPr>
                <a:defRPr/>
              </a:pPr>
              <a:t>‹N°›</a:t>
            </a:fld>
            <a:endParaRPr lang="fr-FR"/>
          </a:p>
        </p:txBody>
      </p:sp>
    </p:spTree>
    <p:extLst>
      <p:ext uri="{BB962C8B-B14F-4D97-AF65-F5344CB8AC3E}">
        <p14:creationId xmlns:p14="http://schemas.microsoft.com/office/powerpoint/2010/main" xmlns="" val="191067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smtClean="0"/>
            </a:lvl1pPr>
          </a:lstStyle>
          <a:p>
            <a:pPr>
              <a:defRPr/>
            </a:pPr>
            <a:fld id="{82C86692-A839-4D19-AEDC-25FE40C34E1D}" type="datetime1">
              <a:rPr lang="fr-FR" smtClean="0"/>
              <a:t>22/04/2013</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24F43A42-1721-4BEE-B866-ED05A2DF4BA2}" type="slidenum">
              <a:rPr lang="fr-FR"/>
              <a:pPr>
                <a:defRPr/>
              </a:pPr>
              <a:t>‹N°›</a:t>
            </a:fld>
            <a:endParaRPr lang="fr-FR"/>
          </a:p>
        </p:txBody>
      </p:sp>
    </p:spTree>
    <p:extLst>
      <p:ext uri="{BB962C8B-B14F-4D97-AF65-F5344CB8AC3E}">
        <p14:creationId xmlns:p14="http://schemas.microsoft.com/office/powerpoint/2010/main" xmlns="" val="54438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lvl1pPr>
          </a:lstStyle>
          <a:p>
            <a:pPr>
              <a:defRPr/>
            </a:pPr>
            <a:fld id="{FCF95EC6-8F90-4412-B747-5FA692F82A5A}" type="datetime1">
              <a:rPr lang="fr-FR" smtClean="0"/>
              <a:t>22/04/2013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F2D5E74B-826B-4EE3-BE9A-BB1011DD1F29}" type="slidenum">
              <a:rPr lang="fr-FR"/>
              <a:pPr>
                <a:defRPr/>
              </a:pPr>
              <a:t>‹N°›</a:t>
            </a:fld>
            <a:endParaRPr lang="fr-FR"/>
          </a:p>
        </p:txBody>
      </p:sp>
    </p:spTree>
    <p:extLst>
      <p:ext uri="{BB962C8B-B14F-4D97-AF65-F5344CB8AC3E}">
        <p14:creationId xmlns:p14="http://schemas.microsoft.com/office/powerpoint/2010/main" xmlns="" val="328918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smtClean="0"/>
            </a:lvl1pPr>
          </a:lstStyle>
          <a:p>
            <a:pPr>
              <a:defRPr/>
            </a:pPr>
            <a:fld id="{64C3D0D7-87BF-4B81-AB13-9390DAEA3A5C}" type="datetime1">
              <a:rPr lang="fr-FR" smtClean="0"/>
              <a:t>22/04/2013</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A376B465-73D6-432C-BACC-B18C4BF19102}" type="slidenum">
              <a:rPr lang="fr-FR"/>
              <a:pPr>
                <a:defRPr/>
              </a:pPr>
              <a:t>‹N°›</a:t>
            </a:fld>
            <a:endParaRPr lang="fr-FR"/>
          </a:p>
        </p:txBody>
      </p:sp>
    </p:spTree>
    <p:extLst>
      <p:ext uri="{BB962C8B-B14F-4D97-AF65-F5344CB8AC3E}">
        <p14:creationId xmlns:p14="http://schemas.microsoft.com/office/powerpoint/2010/main" xmlns="" val="62685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pic>
        <p:nvPicPr>
          <p:cNvPr id="1026" name="Picture 2" descr="C:\HOPE\Images Hope\HOPE - ID PACK\4 PPT\POWERPOINT fd page.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82550"/>
            <a:ext cx="9144000" cy="702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fr-FR" dirty="0" smtClean="0"/>
              <a:t>Cliquez pour modifier le style du titre</a:t>
            </a:r>
            <a:endParaRPr lang="fr-FR" dirty="0"/>
          </a:p>
        </p:txBody>
      </p:sp>
      <p:sp>
        <p:nvSpPr>
          <p:cNvPr id="1028"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5228C94-A264-4605-A807-2949F7945927}" type="datetime1">
              <a:rPr lang="fr-FR" smtClean="0"/>
              <a:t>22/04/2013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C8A1E02-EE47-485B-885C-00E31FDE93E3}"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ftr="0" dt="0"/>
  <p:txStyles>
    <p:titleStyle>
      <a:lvl1pPr algn="l" rtl="0" eaLnBrk="0" fontAlgn="base" hangingPunct="0">
        <a:spcBef>
          <a:spcPct val="0"/>
        </a:spcBef>
        <a:spcAft>
          <a:spcPct val="0"/>
        </a:spcAft>
        <a:defRPr lang="fr-FR" sz="3500" b="1" kern="1200" dirty="0">
          <a:solidFill>
            <a:srgbClr val="FFC000"/>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500" b="1">
          <a:solidFill>
            <a:srgbClr val="FFC000"/>
          </a:solidFill>
          <a:latin typeface="Arial" charset="0"/>
          <a:cs typeface="Arial" charset="0"/>
        </a:defRPr>
      </a:lvl2pPr>
      <a:lvl3pPr algn="l" rtl="0" eaLnBrk="0" fontAlgn="base" hangingPunct="0">
        <a:spcBef>
          <a:spcPct val="0"/>
        </a:spcBef>
        <a:spcAft>
          <a:spcPct val="0"/>
        </a:spcAft>
        <a:defRPr sz="3500" b="1">
          <a:solidFill>
            <a:srgbClr val="FFC000"/>
          </a:solidFill>
          <a:latin typeface="Arial" charset="0"/>
          <a:cs typeface="Arial" charset="0"/>
        </a:defRPr>
      </a:lvl3pPr>
      <a:lvl4pPr algn="l" rtl="0" eaLnBrk="0" fontAlgn="base" hangingPunct="0">
        <a:spcBef>
          <a:spcPct val="0"/>
        </a:spcBef>
        <a:spcAft>
          <a:spcPct val="0"/>
        </a:spcAft>
        <a:defRPr sz="3500" b="1">
          <a:solidFill>
            <a:srgbClr val="FFC000"/>
          </a:solidFill>
          <a:latin typeface="Arial" charset="0"/>
          <a:cs typeface="Arial" charset="0"/>
        </a:defRPr>
      </a:lvl4pPr>
      <a:lvl5pPr algn="l" rtl="0" eaLnBrk="0" fontAlgn="base" hangingPunct="0">
        <a:spcBef>
          <a:spcPct val="0"/>
        </a:spcBef>
        <a:spcAft>
          <a:spcPct val="0"/>
        </a:spcAft>
        <a:defRPr sz="3500" b="1">
          <a:solidFill>
            <a:srgbClr val="FFC000"/>
          </a:solidFill>
          <a:latin typeface="Arial" charset="0"/>
          <a:cs typeface="Arial" charset="0"/>
        </a:defRPr>
      </a:lvl5pPr>
      <a:lvl6pPr marL="457200" algn="l" rtl="0" fontAlgn="base">
        <a:spcBef>
          <a:spcPct val="0"/>
        </a:spcBef>
        <a:spcAft>
          <a:spcPct val="0"/>
        </a:spcAft>
        <a:defRPr sz="3500" b="1">
          <a:solidFill>
            <a:srgbClr val="FFC000"/>
          </a:solidFill>
          <a:latin typeface="Arial" charset="0"/>
          <a:cs typeface="Arial" charset="0"/>
        </a:defRPr>
      </a:lvl6pPr>
      <a:lvl7pPr marL="914400" algn="l" rtl="0" fontAlgn="base">
        <a:spcBef>
          <a:spcPct val="0"/>
        </a:spcBef>
        <a:spcAft>
          <a:spcPct val="0"/>
        </a:spcAft>
        <a:defRPr sz="3500" b="1">
          <a:solidFill>
            <a:srgbClr val="FFC000"/>
          </a:solidFill>
          <a:latin typeface="Arial" charset="0"/>
          <a:cs typeface="Arial" charset="0"/>
        </a:defRPr>
      </a:lvl7pPr>
      <a:lvl8pPr marL="1371600" algn="l" rtl="0" fontAlgn="base">
        <a:spcBef>
          <a:spcPct val="0"/>
        </a:spcBef>
        <a:spcAft>
          <a:spcPct val="0"/>
        </a:spcAft>
        <a:defRPr sz="3500" b="1">
          <a:solidFill>
            <a:srgbClr val="FFC000"/>
          </a:solidFill>
          <a:latin typeface="Arial" charset="0"/>
          <a:cs typeface="Arial" charset="0"/>
        </a:defRPr>
      </a:lvl8pPr>
      <a:lvl9pPr marL="1828800" algn="l" rtl="0" fontAlgn="base">
        <a:spcBef>
          <a:spcPct val="0"/>
        </a:spcBef>
        <a:spcAft>
          <a:spcPct val="0"/>
        </a:spcAft>
        <a:defRPr sz="3500" b="1">
          <a:solidFill>
            <a:srgbClr val="FFC000"/>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pic>
        <p:nvPicPr>
          <p:cNvPr id="2050" name="Picture 2" descr="C:\HOPE\Images Hope\HOPE - ID PACK\4 PPT\POWERPOINT fd page.jpg"/>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0" y="-82550"/>
            <a:ext cx="9144000" cy="702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2052"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9761A794-259B-40BC-A91D-95895FE3D9F4}" type="datetime1">
              <a:rPr lang="fr-FR" smtClean="0"/>
              <a:t>22/04/2013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AFD3845-7045-4630-A63C-70E36FD71D6B}"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jpe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hyperlink" Target="http://www.objectif-gagner.com/7-lois-pour-mieux-gerer-son-temps/" TargetMode="External"/><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hyperlink" Target="http://www.journaldunet.com/management/dossiers/031218temps/temps_conseils.s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197BD096-A0F3-4757-AF8D-536F4F883997}" type="slidenum">
              <a:rPr lang="fr-FR" smtClean="0"/>
              <a:pPr>
                <a:defRPr/>
              </a:pPr>
              <a:t>1</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510" y="233645"/>
            <a:ext cx="8229600" cy="1143000"/>
          </a:xfrm>
        </p:spPr>
        <p:txBody>
          <a:bodyPr/>
          <a:lstStyle/>
          <a:p>
            <a:r>
              <a:rPr lang="fr-FR" sz="2800" dirty="0" smtClean="0"/>
              <a:t>III- POURQUOI  BIEN GÉRER SON TEMPS ?</a:t>
            </a:r>
            <a:endParaRPr lang="fr-FR" sz="2800" dirty="0"/>
          </a:p>
        </p:txBody>
      </p:sp>
      <p:sp>
        <p:nvSpPr>
          <p:cNvPr id="3" name="Espace réservé du contenu 2"/>
          <p:cNvSpPr>
            <a:spLocks noGrp="1"/>
          </p:cNvSpPr>
          <p:nvPr>
            <p:ph sz="half" idx="1"/>
          </p:nvPr>
        </p:nvSpPr>
        <p:spPr>
          <a:xfrm>
            <a:off x="457199" y="1600200"/>
            <a:ext cx="8345271" cy="4525963"/>
          </a:xfrm>
        </p:spPr>
        <p:txBody>
          <a:bodyPr/>
          <a:lstStyle/>
          <a:p>
            <a:r>
              <a:rPr lang="fr-FR" sz="3200" dirty="0" smtClean="0"/>
              <a:t>Une bonne gestion du temps permet </a:t>
            </a:r>
            <a:r>
              <a:rPr lang="fr-FR" sz="3200" dirty="0" smtClean="0"/>
              <a:t>d’être:</a:t>
            </a:r>
          </a:p>
          <a:p>
            <a:endParaRPr lang="fr-FR" sz="3200" dirty="0" smtClean="0"/>
          </a:p>
          <a:p>
            <a:pPr lvl="2">
              <a:buFont typeface="Wingdings" pitchFamily="2" charset="2"/>
              <a:buChar char="Ø"/>
            </a:pPr>
            <a:r>
              <a:rPr lang="fr-FR" sz="3200" dirty="0" smtClean="0"/>
              <a:t> </a:t>
            </a:r>
            <a:r>
              <a:rPr lang="fr-FR" sz="3200" dirty="0" smtClean="0"/>
              <a:t>organisé</a:t>
            </a:r>
          </a:p>
          <a:p>
            <a:pPr lvl="2">
              <a:buFont typeface="Wingdings" pitchFamily="2" charset="2"/>
              <a:buChar char="Ø"/>
            </a:pPr>
            <a:endParaRPr lang="fr-FR" sz="3200" dirty="0" smtClean="0"/>
          </a:p>
          <a:p>
            <a:pPr lvl="2">
              <a:buFont typeface="Wingdings" pitchFamily="2" charset="2"/>
              <a:buChar char="Ø"/>
            </a:pPr>
            <a:r>
              <a:rPr lang="fr-FR" sz="3200" dirty="0" smtClean="0"/>
              <a:t> efficace</a:t>
            </a:r>
          </a:p>
          <a:p>
            <a:pPr lvl="2">
              <a:buFont typeface="Wingdings" pitchFamily="2" charset="2"/>
              <a:buChar char="Ø"/>
            </a:pPr>
            <a:endParaRPr lang="fr-FR" sz="3200" dirty="0" smtClean="0"/>
          </a:p>
          <a:p>
            <a:pPr lvl="2">
              <a:buFont typeface="Wingdings" pitchFamily="2" charset="2"/>
              <a:buChar char="Ø"/>
            </a:pPr>
            <a:r>
              <a:rPr lang="fr-FR" sz="3200" dirty="0" smtClean="0"/>
              <a:t>performant</a:t>
            </a:r>
            <a:r>
              <a:rPr lang="fr-FR" sz="3200" dirty="0" smtClean="0"/>
              <a:t>.</a:t>
            </a:r>
            <a:endParaRPr lang="fr-FR" sz="3200" dirty="0" smtClean="0"/>
          </a:p>
        </p:txBody>
      </p:sp>
      <p:pic>
        <p:nvPicPr>
          <p:cNvPr id="5" name="Image 4" descr="1GAMMEIMG"/>
          <p:cNvPicPr/>
          <p:nvPr/>
        </p:nvPicPr>
        <p:blipFill>
          <a:blip r:embed="rId2" cstate="print"/>
          <a:srcRect/>
          <a:stretch>
            <a:fillRect/>
          </a:stretch>
        </p:blipFill>
        <p:spPr bwMode="auto">
          <a:xfrm>
            <a:off x="6102170" y="2393885"/>
            <a:ext cx="2115235" cy="3375375"/>
          </a:xfrm>
          <a:prstGeom prst="rect">
            <a:avLst/>
          </a:prstGeom>
          <a:noFill/>
        </p:spPr>
      </p:pic>
      <p:sp>
        <p:nvSpPr>
          <p:cNvPr id="8" name="Espace réservé du numéro de diapositive 7"/>
          <p:cNvSpPr>
            <a:spLocks noGrp="1"/>
          </p:cNvSpPr>
          <p:nvPr>
            <p:ph type="sldNum" sz="quarter" idx="12"/>
          </p:nvPr>
        </p:nvSpPr>
        <p:spPr>
          <a:xfrm>
            <a:off x="6552220" y="6129300"/>
            <a:ext cx="2133600" cy="365125"/>
          </a:xfrm>
        </p:spPr>
        <p:txBody>
          <a:bodyPr/>
          <a:lstStyle/>
          <a:p>
            <a:pPr>
              <a:defRPr/>
            </a:pPr>
            <a:fld id="{FEC8A574-B6B5-42CD-BB21-CBC6EF86609F}" type="slidenum">
              <a:rPr lang="fr-FR" sz="2800" b="1" smtClean="0">
                <a:solidFill>
                  <a:schemeClr val="tx1"/>
                </a:solidFill>
              </a:rPr>
              <a:pPr>
                <a:defRPr/>
              </a:pPr>
              <a:t>10</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510" y="274638"/>
            <a:ext cx="8525290" cy="1143000"/>
          </a:xfrm>
        </p:spPr>
        <p:txBody>
          <a:bodyPr/>
          <a:lstStyle/>
          <a:p>
            <a:r>
              <a:rPr lang="fr-FR" sz="2800" dirty="0" smtClean="0"/>
              <a:t>III- POURQUOI  BIEN GÉRER SON TEMPS ?</a:t>
            </a:r>
            <a:endParaRPr lang="fr-FR" sz="2800" dirty="0"/>
          </a:p>
        </p:txBody>
      </p:sp>
      <p:sp>
        <p:nvSpPr>
          <p:cNvPr id="3" name="Espace réservé du contenu 2"/>
          <p:cNvSpPr>
            <a:spLocks noGrp="1"/>
          </p:cNvSpPr>
          <p:nvPr>
            <p:ph sz="half" idx="1"/>
          </p:nvPr>
        </p:nvSpPr>
        <p:spPr>
          <a:xfrm>
            <a:off x="341530" y="2185265"/>
            <a:ext cx="8390275" cy="3899030"/>
          </a:xfrm>
        </p:spPr>
        <p:txBody>
          <a:bodyPr/>
          <a:lstStyle/>
          <a:p>
            <a:r>
              <a:rPr lang="fr-FR" dirty="0" smtClean="0"/>
              <a:t>« </a:t>
            </a:r>
            <a:r>
              <a:rPr lang="fr-FR" b="1" i="1" dirty="0" smtClean="0"/>
              <a:t>Time </a:t>
            </a:r>
            <a:r>
              <a:rPr lang="fr-FR" b="1" i="1" dirty="0" err="1" smtClean="0"/>
              <a:t>is</a:t>
            </a:r>
            <a:r>
              <a:rPr lang="fr-FR" b="1" i="1" dirty="0" smtClean="0"/>
              <a:t> money</a:t>
            </a:r>
            <a:r>
              <a:rPr lang="fr-FR" dirty="0" smtClean="0"/>
              <a:t> » implique que perdre du temps c’est perdre de </a:t>
            </a:r>
            <a:r>
              <a:rPr lang="fr-FR" dirty="0" smtClean="0"/>
              <a:t>l’argent</a:t>
            </a:r>
          </a:p>
          <a:p>
            <a:endParaRPr lang="fr-FR" dirty="0" smtClean="0"/>
          </a:p>
          <a:p>
            <a:r>
              <a:rPr lang="fr-FR" dirty="0" smtClean="0"/>
              <a:t>« </a:t>
            </a:r>
            <a:r>
              <a:rPr lang="fr-FR" b="1" i="1" dirty="0" smtClean="0"/>
              <a:t>Time </a:t>
            </a:r>
            <a:r>
              <a:rPr lang="fr-FR" b="1" i="1" dirty="0" err="1" smtClean="0"/>
              <a:t>is</a:t>
            </a:r>
            <a:r>
              <a:rPr lang="fr-FR" b="1" i="1" dirty="0" smtClean="0"/>
              <a:t> money</a:t>
            </a:r>
            <a:r>
              <a:rPr lang="fr-FR" dirty="0" smtClean="0"/>
              <a:t> » n’implique pas qu’on puisse en économiser.</a:t>
            </a:r>
          </a:p>
          <a:p>
            <a:endParaRPr lang="fr-FR" dirty="0" smtClean="0"/>
          </a:p>
          <a:p>
            <a:r>
              <a:rPr lang="fr-FR" sz="3200" b="1" dirty="0" smtClean="0">
                <a:solidFill>
                  <a:srgbClr val="C00000"/>
                </a:solidFill>
              </a:rPr>
              <a:t>Le temps qui passe ne reviendra pas.</a:t>
            </a:r>
          </a:p>
          <a:p>
            <a:endParaRPr lang="fr-FR"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8" name="Espace réservé du numéro de diapositive 7"/>
          <p:cNvSpPr>
            <a:spLocks noGrp="1"/>
          </p:cNvSpPr>
          <p:nvPr>
            <p:ph type="sldNum" sz="quarter" idx="12"/>
          </p:nvPr>
        </p:nvSpPr>
        <p:spPr>
          <a:xfrm>
            <a:off x="6507215" y="6084295"/>
            <a:ext cx="2133600" cy="365125"/>
          </a:xfrm>
        </p:spPr>
        <p:txBody>
          <a:bodyPr/>
          <a:lstStyle/>
          <a:p>
            <a:pPr>
              <a:defRPr/>
            </a:pPr>
            <a:fld id="{FEC8A574-B6B5-42CD-BB21-CBC6EF86609F}" type="slidenum">
              <a:rPr lang="fr-FR" sz="2800" b="1" smtClean="0">
                <a:solidFill>
                  <a:schemeClr val="tx1"/>
                </a:solidFill>
              </a:rPr>
              <a:pPr>
                <a:defRPr/>
              </a:pPr>
              <a:t>11</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IV- LES MALADIES DE LA GESTION DU TEMPS ?</a:t>
            </a:r>
            <a:endParaRPr lang="fr-FR" dirty="0">
              <a:solidFill>
                <a:schemeClr val="tx1"/>
              </a:solidFill>
            </a:endParaRPr>
          </a:p>
        </p:txBody>
      </p:sp>
      <p:sp>
        <p:nvSpPr>
          <p:cNvPr id="4" name="Sous-titre 3"/>
          <p:cNvSpPr>
            <a:spLocks noGrp="1"/>
          </p:cNvSpPr>
          <p:nvPr>
            <p:ph type="subTitle" idx="1"/>
          </p:nvPr>
        </p:nvSpPr>
        <p:spPr>
          <a:xfrm>
            <a:off x="836585" y="4239090"/>
            <a:ext cx="7920879" cy="622920"/>
          </a:xfrm>
        </p:spPr>
        <p:txBody>
          <a:bodyPr/>
          <a:lstStyle/>
          <a:p>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855095"/>
          </a:xfrm>
        </p:spPr>
        <p:txBody>
          <a:bodyPr/>
          <a:lstStyle/>
          <a:p>
            <a:r>
              <a:rPr lang="fr-FR" sz="2800" dirty="0" smtClean="0"/>
              <a:t>IV- LES MALADIES DE LA GESTION DU TEMPS</a:t>
            </a:r>
            <a:endParaRPr lang="fr-FR" sz="2800" dirty="0"/>
          </a:p>
        </p:txBody>
      </p:sp>
      <p:sp>
        <p:nvSpPr>
          <p:cNvPr id="3" name="Espace réservé du contenu 2"/>
          <p:cNvSpPr>
            <a:spLocks noGrp="1"/>
          </p:cNvSpPr>
          <p:nvPr>
            <p:ph sz="half" idx="1"/>
          </p:nvPr>
        </p:nvSpPr>
        <p:spPr>
          <a:xfrm>
            <a:off x="296525" y="1600200"/>
            <a:ext cx="8595955" cy="4525963"/>
          </a:xfrm>
        </p:spPr>
        <p:txBody>
          <a:bodyPr/>
          <a:lstStyle/>
          <a:p>
            <a:r>
              <a:rPr lang="fr-FR" dirty="0" smtClean="0"/>
              <a:t>L’indiscipline et le désordre</a:t>
            </a:r>
          </a:p>
          <a:p>
            <a:endParaRPr lang="fr-FR"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pic>
        <p:nvPicPr>
          <p:cNvPr id="6" name="Picture 4"/>
          <p:cNvPicPr>
            <a:picLocks noChangeAspect="1" noChangeArrowheads="1"/>
          </p:cNvPicPr>
          <p:nvPr/>
        </p:nvPicPr>
        <p:blipFill>
          <a:blip r:embed="rId3" cstate="print"/>
          <a:srcRect/>
          <a:stretch>
            <a:fillRect/>
          </a:stretch>
        </p:blipFill>
        <p:spPr bwMode="auto">
          <a:xfrm>
            <a:off x="1061610" y="2258870"/>
            <a:ext cx="7107003" cy="41854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Espace réservé du numéro de diapositive 8"/>
          <p:cNvSpPr>
            <a:spLocks noGrp="1"/>
          </p:cNvSpPr>
          <p:nvPr>
            <p:ph type="sldNum" sz="quarter" idx="12"/>
          </p:nvPr>
        </p:nvSpPr>
        <p:spPr>
          <a:xfrm>
            <a:off x="6552220" y="6039290"/>
            <a:ext cx="2133600" cy="365125"/>
          </a:xfrm>
        </p:spPr>
        <p:txBody>
          <a:bodyPr/>
          <a:lstStyle/>
          <a:p>
            <a:pPr>
              <a:defRPr/>
            </a:pPr>
            <a:fld id="{FEC8A574-B6B5-42CD-BB21-CBC6EF86609F}" type="slidenum">
              <a:rPr lang="fr-FR" sz="2800" b="1" smtClean="0">
                <a:solidFill>
                  <a:schemeClr val="tx1"/>
                </a:solidFill>
              </a:rPr>
              <a:pPr>
                <a:defRPr/>
              </a:pPr>
              <a:t>13</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000" dirty="0" smtClean="0"/>
              <a:t>IV-LES MALADIES DE LA GESTION DU TEMPS</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pic>
        <p:nvPicPr>
          <p:cNvPr id="6" name="Espace réservé du contenu 5" descr="chronophagie"/>
          <p:cNvPicPr>
            <a:picLocks noGrp="1"/>
          </p:cNvPicPr>
          <p:nvPr>
            <p:ph sz="half" idx="1"/>
          </p:nvPr>
        </p:nvPicPr>
        <p:blipFill>
          <a:blip r:embed="rId3" cstate="print"/>
          <a:srcRect/>
          <a:stretch>
            <a:fillRect/>
          </a:stretch>
        </p:blipFill>
        <p:spPr bwMode="auto">
          <a:xfrm>
            <a:off x="1376644" y="1358770"/>
            <a:ext cx="6705745" cy="5040560"/>
          </a:xfrm>
          <a:prstGeom prst="rect">
            <a:avLst/>
          </a:prstGeom>
          <a:noFill/>
          <a:ln w="9525">
            <a:noFill/>
            <a:miter lim="800000"/>
            <a:headEnd/>
            <a:tailEnd/>
          </a:ln>
          <a:effectLst/>
        </p:spPr>
      </p:pic>
      <p:sp>
        <p:nvSpPr>
          <p:cNvPr id="9" name="Espace réservé du numéro de diapositive 8"/>
          <p:cNvSpPr>
            <a:spLocks noGrp="1"/>
          </p:cNvSpPr>
          <p:nvPr>
            <p:ph type="sldNum" sz="quarter" idx="12"/>
          </p:nvPr>
        </p:nvSpPr>
        <p:spPr>
          <a:xfrm>
            <a:off x="6552220" y="6129300"/>
            <a:ext cx="2133600" cy="365125"/>
          </a:xfrm>
        </p:spPr>
        <p:txBody>
          <a:bodyPr/>
          <a:lstStyle/>
          <a:p>
            <a:pPr>
              <a:defRPr/>
            </a:pPr>
            <a:fld id="{FEC8A574-B6B5-42CD-BB21-CBC6EF86609F}" type="slidenum">
              <a:rPr lang="fr-FR" sz="2800" b="1" smtClean="0">
                <a:solidFill>
                  <a:schemeClr val="tx1"/>
                </a:solidFill>
              </a:rPr>
              <a:pPr>
                <a:defRPr/>
              </a:pPr>
              <a:t>14</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000" dirty="0" smtClean="0"/>
              <a:t>IV-LES MALADIES DE LA GESTION DU TEMPS</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pic>
        <p:nvPicPr>
          <p:cNvPr id="6" name="Espace réservé du contenu 5" descr="ouite"/>
          <p:cNvPicPr>
            <a:picLocks noGrp="1"/>
          </p:cNvPicPr>
          <p:nvPr>
            <p:ph sz="half" idx="1"/>
          </p:nvPr>
        </p:nvPicPr>
        <p:blipFill>
          <a:blip r:embed="rId3" cstate="print"/>
          <a:srcRect/>
          <a:stretch>
            <a:fillRect/>
          </a:stretch>
        </p:blipFill>
        <p:spPr bwMode="auto">
          <a:xfrm>
            <a:off x="656564" y="1358770"/>
            <a:ext cx="7515835" cy="5040560"/>
          </a:xfrm>
          <a:prstGeom prst="rect">
            <a:avLst/>
          </a:prstGeom>
          <a:noFill/>
          <a:ln w="9525">
            <a:noFill/>
            <a:miter lim="800000"/>
            <a:headEnd/>
            <a:tailEnd/>
          </a:ln>
          <a:effectLst/>
        </p:spPr>
      </p:pic>
      <p:sp>
        <p:nvSpPr>
          <p:cNvPr id="9" name="Espace réservé du numéro de diapositive 8"/>
          <p:cNvSpPr>
            <a:spLocks noGrp="1"/>
          </p:cNvSpPr>
          <p:nvPr>
            <p:ph type="sldNum" sz="quarter" idx="12"/>
          </p:nvPr>
        </p:nvSpPr>
        <p:spPr>
          <a:xfrm>
            <a:off x="6642230" y="6129300"/>
            <a:ext cx="2133600" cy="365125"/>
          </a:xfrm>
        </p:spPr>
        <p:txBody>
          <a:bodyPr/>
          <a:lstStyle/>
          <a:p>
            <a:pPr>
              <a:defRPr/>
            </a:pPr>
            <a:fld id="{FEC8A574-B6B5-42CD-BB21-CBC6EF86609F}" type="slidenum">
              <a:rPr lang="fr-FR" sz="2800" b="1" smtClean="0">
                <a:solidFill>
                  <a:schemeClr val="tx1"/>
                </a:solidFill>
              </a:rPr>
              <a:pPr>
                <a:defRPr/>
              </a:pPr>
              <a:t>15</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000" dirty="0" smtClean="0"/>
              <a:t>IV-LES MALADIES DE LA GESTION DU TEMPS</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pic>
        <p:nvPicPr>
          <p:cNvPr id="6" name="Espace réservé du contenu 5" descr="tempsdinite"/>
          <p:cNvPicPr>
            <a:picLocks noGrp="1"/>
          </p:cNvPicPr>
          <p:nvPr>
            <p:ph sz="half" idx="1"/>
          </p:nvPr>
        </p:nvPicPr>
        <p:blipFill>
          <a:blip r:embed="rId3" cstate="print"/>
          <a:srcRect/>
          <a:stretch>
            <a:fillRect/>
          </a:stretch>
        </p:blipFill>
        <p:spPr bwMode="auto">
          <a:xfrm>
            <a:off x="1106615" y="1358770"/>
            <a:ext cx="6885765" cy="5220580"/>
          </a:xfrm>
          <a:prstGeom prst="rect">
            <a:avLst/>
          </a:prstGeom>
          <a:noFill/>
          <a:ln w="9525">
            <a:noFill/>
            <a:miter lim="800000"/>
            <a:headEnd/>
            <a:tailEnd/>
          </a:ln>
          <a:effectLst/>
        </p:spPr>
      </p:pic>
      <p:sp>
        <p:nvSpPr>
          <p:cNvPr id="9" name="Espace réservé du numéro de diapositive 8"/>
          <p:cNvSpPr>
            <a:spLocks noGrp="1"/>
          </p:cNvSpPr>
          <p:nvPr>
            <p:ph type="sldNum" sz="quarter" idx="12"/>
          </p:nvPr>
        </p:nvSpPr>
        <p:spPr>
          <a:xfrm>
            <a:off x="6507215" y="6084295"/>
            <a:ext cx="2133600" cy="365125"/>
          </a:xfrm>
        </p:spPr>
        <p:txBody>
          <a:bodyPr/>
          <a:lstStyle/>
          <a:p>
            <a:pPr>
              <a:defRPr/>
            </a:pPr>
            <a:fld id="{FEC8A574-B6B5-42CD-BB21-CBC6EF86609F}" type="slidenum">
              <a:rPr lang="fr-FR" sz="2800" b="1" smtClean="0">
                <a:solidFill>
                  <a:schemeClr val="tx1"/>
                </a:solidFill>
              </a:rPr>
              <a:pPr>
                <a:defRPr/>
              </a:pPr>
              <a:t>16</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V- COMMENT MIEUX GÉRER SON TEMPS ?</a:t>
            </a:r>
            <a:endParaRPr lang="fr-FR" dirty="0">
              <a:solidFill>
                <a:schemeClr val="tx1"/>
              </a:solidFill>
            </a:endParaRPr>
          </a:p>
        </p:txBody>
      </p:sp>
      <p:sp>
        <p:nvSpPr>
          <p:cNvPr id="4" name="Sous-titre 3"/>
          <p:cNvSpPr>
            <a:spLocks noGrp="1"/>
          </p:cNvSpPr>
          <p:nvPr>
            <p:ph type="subTitle" idx="1"/>
          </p:nvPr>
        </p:nvSpPr>
        <p:spPr>
          <a:xfrm>
            <a:off x="296525" y="4239090"/>
            <a:ext cx="8460939" cy="622920"/>
          </a:xfrm>
        </p:spPr>
        <p:txBody>
          <a:bodyPr/>
          <a:lstStyle/>
          <a:p>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200" dirty="0" smtClean="0"/>
              <a:t> V-COMMENT MIEUX GÉRER SON TEMPS ?</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sz="3200" dirty="0" smtClean="0"/>
              <a:t>Avoir de la rigueur envers vous-même (être discipliné)</a:t>
            </a:r>
          </a:p>
          <a:p>
            <a:endParaRPr lang="fr-FR" sz="3200" dirty="0" smtClean="0"/>
          </a:p>
          <a:p>
            <a:r>
              <a:rPr lang="fr-FR" sz="3200" dirty="0" smtClean="0"/>
              <a:t>Ne </a:t>
            </a:r>
            <a:r>
              <a:rPr lang="fr-FR" sz="3200" dirty="0" smtClean="0"/>
              <a:t>pas fonctionner comme un mouton mais plutôt sur objectif et définir les </a:t>
            </a:r>
            <a:r>
              <a:rPr lang="fr-FR" sz="3200" dirty="0" smtClean="0"/>
              <a:t>priorités</a:t>
            </a:r>
          </a:p>
          <a:p>
            <a:endParaRPr lang="fr-FR" sz="3200" dirty="0" smtClean="0"/>
          </a:p>
          <a:p>
            <a:r>
              <a:rPr lang="fr-FR" sz="3200" dirty="0" smtClean="0"/>
              <a:t>Faire la différence entre «</a:t>
            </a:r>
            <a:r>
              <a:rPr lang="fr-FR" sz="3200" dirty="0" smtClean="0"/>
              <a:t> </a:t>
            </a:r>
            <a:r>
              <a:rPr lang="fr-FR" sz="3200" i="1" dirty="0" smtClean="0"/>
              <a:t>Important » et « Urgent</a:t>
            </a:r>
            <a:r>
              <a:rPr lang="fr-FR" sz="3200" i="1" dirty="0" smtClean="0"/>
              <a:t> »</a:t>
            </a:r>
            <a:endParaRPr lang="fr-FR" sz="3200" dirty="0" smtClean="0"/>
          </a:p>
          <a:p>
            <a:endParaRPr lang="fr-FR" dirty="0"/>
          </a:p>
        </p:txBody>
      </p:sp>
      <p:sp>
        <p:nvSpPr>
          <p:cNvPr id="10" name="Espace réservé du numéro de diapositive 9"/>
          <p:cNvSpPr>
            <a:spLocks noGrp="1"/>
          </p:cNvSpPr>
          <p:nvPr>
            <p:ph type="sldNum" sz="quarter" idx="12"/>
          </p:nvPr>
        </p:nvSpPr>
        <p:spPr>
          <a:xfrm>
            <a:off x="6552220" y="6039290"/>
            <a:ext cx="2133600" cy="365125"/>
          </a:xfrm>
        </p:spPr>
        <p:txBody>
          <a:bodyPr/>
          <a:lstStyle/>
          <a:p>
            <a:pPr>
              <a:defRPr/>
            </a:pPr>
            <a:fld id="{FEC8A574-B6B5-42CD-BB21-CBC6EF86609F}" type="slidenum">
              <a:rPr lang="fr-FR" sz="2800" b="1" smtClean="0">
                <a:solidFill>
                  <a:schemeClr val="tx1"/>
                </a:solidFill>
              </a:rPr>
              <a:pPr>
                <a:defRPr/>
              </a:pPr>
              <a:t>18</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200" dirty="0" smtClean="0"/>
              <a:t> V-COMMENT MIEUX GÉRER SON TEMPS ?</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b="1" dirty="0" smtClean="0"/>
              <a:t>Matrice d’EISENHOWER</a:t>
            </a:r>
            <a:endParaRPr lang="fr-FR" dirty="0" smtClean="0"/>
          </a:p>
          <a:p>
            <a:pPr>
              <a:buNone/>
            </a:pPr>
            <a:endParaRPr lang="fr-FR" dirty="0"/>
          </a:p>
        </p:txBody>
      </p:sp>
      <p:graphicFrame>
        <p:nvGraphicFramePr>
          <p:cNvPr id="6" name="Tableau 5"/>
          <p:cNvGraphicFramePr>
            <a:graphicFrameLocks noGrp="1"/>
          </p:cNvGraphicFramePr>
          <p:nvPr/>
        </p:nvGraphicFramePr>
        <p:xfrm>
          <a:off x="206514" y="2213864"/>
          <a:ext cx="8640960" cy="4050451"/>
        </p:xfrm>
        <a:graphic>
          <a:graphicData uri="http://schemas.openxmlformats.org/drawingml/2006/table">
            <a:tbl>
              <a:tblPr firstRow="1" bandRow="1">
                <a:tableStyleId>{5C22544A-7EE6-4342-B048-85BDC9FD1C3A}</a:tableStyleId>
              </a:tblPr>
              <a:tblGrid>
                <a:gridCol w="2880320"/>
                <a:gridCol w="2880320"/>
                <a:gridCol w="2880320"/>
              </a:tblGrid>
              <a:tr h="1381291">
                <a:tc>
                  <a:txBody>
                    <a:bodyPr/>
                    <a:lstStyle/>
                    <a:p>
                      <a:pPr>
                        <a:lnSpc>
                          <a:spcPct val="115000"/>
                        </a:lnSpc>
                        <a:spcAft>
                          <a:spcPts val="0"/>
                        </a:spcAft>
                      </a:pPr>
                      <a:r>
                        <a:rPr lang="fr-FR" sz="1800" b="1" kern="1200" dirty="0" smtClean="0">
                          <a:solidFill>
                            <a:schemeClr val="lt1"/>
                          </a:solidFill>
                          <a:latin typeface="+mn-lt"/>
                          <a:ea typeface="+mn-ea"/>
                          <a:cs typeface="+mn-cs"/>
                        </a:rPr>
                        <a:t>Importance de la tâche/Urgence de la tâche</a:t>
                      </a:r>
                      <a:endParaRPr lang="fr-FR" sz="1100" dirty="0">
                        <a:latin typeface="Calibri"/>
                        <a:ea typeface="Calibri"/>
                        <a:cs typeface="Times New Roman"/>
                      </a:endParaRPr>
                    </a:p>
                  </a:txBody>
                  <a:tcPr marL="68580" marR="68580" marT="0" marB="0"/>
                </a:tc>
                <a:tc>
                  <a:txBody>
                    <a:bodyPr/>
                    <a:lstStyle/>
                    <a:p>
                      <a:r>
                        <a:rPr lang="fr-FR" sz="1800" b="1" kern="1200" dirty="0" smtClean="0">
                          <a:solidFill>
                            <a:schemeClr val="lt1"/>
                          </a:solidFill>
                          <a:latin typeface="+mn-lt"/>
                          <a:ea typeface="+mn-ea"/>
                          <a:cs typeface="+mn-cs"/>
                        </a:rPr>
                        <a:t>Tâche non urgente</a:t>
                      </a:r>
                      <a:endParaRPr lang="fr-FR" dirty="0"/>
                    </a:p>
                  </a:txBody>
                  <a:tcPr/>
                </a:tc>
                <a:tc>
                  <a:txBody>
                    <a:bodyPr/>
                    <a:lstStyle/>
                    <a:p>
                      <a:r>
                        <a:rPr lang="fr-FR" sz="1800" b="1" kern="1200" dirty="0" smtClean="0">
                          <a:solidFill>
                            <a:schemeClr val="lt1"/>
                          </a:solidFill>
                          <a:latin typeface="+mn-lt"/>
                          <a:ea typeface="+mn-ea"/>
                          <a:cs typeface="+mn-cs"/>
                        </a:rPr>
                        <a:t>Tâche urgente</a:t>
                      </a:r>
                      <a:endParaRPr lang="fr-FR" dirty="0"/>
                    </a:p>
                  </a:txBody>
                  <a:tcPr/>
                </a:tc>
              </a:tr>
              <a:tr h="1334580">
                <a:tc>
                  <a:txBody>
                    <a:bodyPr/>
                    <a:lstStyle/>
                    <a:p>
                      <a:r>
                        <a:rPr lang="fr-FR" sz="1800" b="1" kern="1200" dirty="0" smtClean="0">
                          <a:solidFill>
                            <a:schemeClr val="bg1"/>
                          </a:solidFill>
                          <a:latin typeface="+mn-lt"/>
                          <a:ea typeface="+mn-ea"/>
                          <a:cs typeface="+mn-cs"/>
                        </a:rPr>
                        <a:t>Tâche importante</a:t>
                      </a:r>
                      <a:endParaRPr lang="fr-FR" b="1" dirty="0">
                        <a:solidFill>
                          <a:schemeClr val="bg1"/>
                        </a:solidFill>
                      </a:endParaRPr>
                    </a:p>
                  </a:txBody>
                  <a:tcPr>
                    <a:solidFill>
                      <a:schemeClr val="accent1"/>
                    </a:solidFill>
                  </a:tcPr>
                </a:tc>
                <a:tc>
                  <a:txBody>
                    <a:bodyPr/>
                    <a:lstStyle/>
                    <a:p>
                      <a:r>
                        <a:rPr lang="fr-FR" sz="1800" kern="1200" dirty="0" smtClean="0">
                          <a:solidFill>
                            <a:schemeClr val="dk1"/>
                          </a:solidFill>
                          <a:latin typeface="+mn-lt"/>
                          <a:ea typeface="+mn-ea"/>
                          <a:cs typeface="+mn-cs"/>
                        </a:rPr>
                        <a:t>Tâche  importante non urgente</a:t>
                      </a:r>
                    </a:p>
                    <a:p>
                      <a:endParaRPr lang="fr-FR" sz="1800" kern="1200" dirty="0" smtClean="0">
                        <a:solidFill>
                          <a:schemeClr val="dk1"/>
                        </a:solidFill>
                        <a:latin typeface="+mn-lt"/>
                        <a:ea typeface="+mn-ea"/>
                        <a:cs typeface="+mn-cs"/>
                      </a:endParaRPr>
                    </a:p>
                    <a:p>
                      <a:r>
                        <a:rPr lang="fr-FR" sz="1800" b="1" kern="1200" dirty="0" smtClean="0">
                          <a:solidFill>
                            <a:srgbClr val="C00000"/>
                          </a:solidFill>
                          <a:latin typeface="+mn-lt"/>
                          <a:ea typeface="+mn-ea"/>
                          <a:cs typeface="+mn-cs"/>
                        </a:rPr>
                        <a:t>À planifier</a:t>
                      </a:r>
                      <a:endParaRPr lang="fr-FR" b="1" dirty="0">
                        <a:solidFill>
                          <a:srgbClr val="C00000"/>
                        </a:solidFill>
                      </a:endParaRPr>
                    </a:p>
                  </a:txBody>
                  <a:tcPr/>
                </a:tc>
                <a:tc>
                  <a:txBody>
                    <a:bodyPr/>
                    <a:lstStyle/>
                    <a:p>
                      <a:r>
                        <a:rPr lang="fr-FR" sz="1800" kern="1200" dirty="0" smtClean="0">
                          <a:solidFill>
                            <a:schemeClr val="dk1"/>
                          </a:solidFill>
                          <a:latin typeface="+mn-lt"/>
                          <a:ea typeface="+mn-ea"/>
                          <a:cs typeface="+mn-cs"/>
                        </a:rPr>
                        <a:t>Tâche  importante et urgente</a:t>
                      </a:r>
                    </a:p>
                    <a:p>
                      <a:endParaRPr lang="fr-FR" sz="1800" kern="1200" dirty="0" smtClean="0">
                        <a:solidFill>
                          <a:schemeClr val="dk1"/>
                        </a:solidFill>
                        <a:latin typeface="+mn-lt"/>
                        <a:ea typeface="+mn-ea"/>
                        <a:cs typeface="+mn-cs"/>
                      </a:endParaRPr>
                    </a:p>
                    <a:p>
                      <a:r>
                        <a:rPr lang="fr-FR" sz="1800" b="1" kern="1200" dirty="0" smtClean="0">
                          <a:solidFill>
                            <a:srgbClr val="C00000"/>
                          </a:solidFill>
                          <a:latin typeface="+mn-lt"/>
                          <a:ea typeface="+mn-ea"/>
                          <a:cs typeface="+mn-cs"/>
                        </a:rPr>
                        <a:t>À exécuter en priorité</a:t>
                      </a:r>
                      <a:endParaRPr lang="fr-FR" b="1" dirty="0">
                        <a:solidFill>
                          <a:srgbClr val="C00000"/>
                        </a:solidFill>
                      </a:endParaRPr>
                    </a:p>
                  </a:txBody>
                  <a:tcPr/>
                </a:tc>
              </a:tr>
              <a:tr h="1334580">
                <a:tc>
                  <a:txBody>
                    <a:bodyPr/>
                    <a:lstStyle/>
                    <a:p>
                      <a:r>
                        <a:rPr lang="fr-FR" sz="1800" b="1" kern="1200" dirty="0" smtClean="0">
                          <a:solidFill>
                            <a:schemeClr val="bg1"/>
                          </a:solidFill>
                          <a:latin typeface="+mn-lt"/>
                          <a:ea typeface="+mn-ea"/>
                          <a:cs typeface="+mn-cs"/>
                        </a:rPr>
                        <a:t>Tâche peu importante</a:t>
                      </a:r>
                      <a:endParaRPr lang="fr-FR" b="1" dirty="0">
                        <a:solidFill>
                          <a:schemeClr val="bg1"/>
                        </a:solidFill>
                      </a:endParaRPr>
                    </a:p>
                  </a:txBody>
                  <a:tcPr>
                    <a:solidFill>
                      <a:schemeClr val="accent1"/>
                    </a:solidFill>
                  </a:tcPr>
                </a:tc>
                <a:tc>
                  <a:txBody>
                    <a:bodyPr/>
                    <a:lstStyle/>
                    <a:p>
                      <a:r>
                        <a:rPr lang="fr-FR" sz="1800" kern="1200" dirty="0" smtClean="0">
                          <a:solidFill>
                            <a:schemeClr val="dk1"/>
                          </a:solidFill>
                          <a:latin typeface="+mn-lt"/>
                          <a:ea typeface="+mn-ea"/>
                          <a:cs typeface="+mn-cs"/>
                        </a:rPr>
                        <a:t>Tâche peu  importante et non urgente</a:t>
                      </a:r>
                    </a:p>
                    <a:p>
                      <a:endParaRPr lang="fr-FR" sz="1800" kern="1200" dirty="0" smtClean="0">
                        <a:solidFill>
                          <a:schemeClr val="dk1"/>
                        </a:solidFill>
                        <a:latin typeface="+mn-lt"/>
                        <a:ea typeface="+mn-ea"/>
                        <a:cs typeface="+mn-cs"/>
                      </a:endParaRPr>
                    </a:p>
                    <a:p>
                      <a:r>
                        <a:rPr lang="fr-FR" sz="1800" b="1" kern="1200" dirty="0" smtClean="0">
                          <a:solidFill>
                            <a:srgbClr val="C00000"/>
                          </a:solidFill>
                          <a:latin typeface="+mn-lt"/>
                          <a:ea typeface="+mn-ea"/>
                          <a:cs typeface="+mn-cs"/>
                        </a:rPr>
                        <a:t>À laisser de côté</a:t>
                      </a:r>
                      <a:endParaRPr lang="fr-FR" b="1" dirty="0">
                        <a:solidFill>
                          <a:srgbClr val="C00000"/>
                        </a:solidFill>
                      </a:endParaRPr>
                    </a:p>
                  </a:txBody>
                  <a:tcPr/>
                </a:tc>
                <a:tc>
                  <a:txBody>
                    <a:bodyPr/>
                    <a:lstStyle/>
                    <a:p>
                      <a:r>
                        <a:rPr lang="fr-FR" sz="1800" kern="1200" dirty="0" smtClean="0">
                          <a:solidFill>
                            <a:schemeClr val="dk1"/>
                          </a:solidFill>
                          <a:latin typeface="+mn-lt"/>
                          <a:ea typeface="+mn-ea"/>
                          <a:cs typeface="+mn-cs"/>
                        </a:rPr>
                        <a:t>Tâche peu  importante mais urgente</a:t>
                      </a:r>
                    </a:p>
                    <a:p>
                      <a:endParaRPr lang="fr-FR" sz="1800" kern="1200" dirty="0" smtClean="0">
                        <a:solidFill>
                          <a:schemeClr val="dk1"/>
                        </a:solidFill>
                        <a:latin typeface="+mn-lt"/>
                        <a:ea typeface="+mn-ea"/>
                        <a:cs typeface="+mn-cs"/>
                      </a:endParaRPr>
                    </a:p>
                    <a:p>
                      <a:r>
                        <a:rPr lang="fr-FR" sz="1800" b="1" kern="1200" dirty="0" smtClean="0">
                          <a:solidFill>
                            <a:srgbClr val="C00000"/>
                          </a:solidFill>
                          <a:latin typeface="+mn-lt"/>
                          <a:ea typeface="+mn-ea"/>
                          <a:cs typeface="+mn-cs"/>
                        </a:rPr>
                        <a:t>À déléguer si possible</a:t>
                      </a:r>
                      <a:endParaRPr lang="fr-FR" b="1" dirty="0">
                        <a:solidFill>
                          <a:srgbClr val="C00000"/>
                        </a:solidFill>
                      </a:endParaRPr>
                    </a:p>
                  </a:txBody>
                  <a:tcPr/>
                </a:tc>
              </a:tr>
            </a:tbl>
          </a:graphicData>
        </a:graphic>
      </p:graphicFrame>
      <p:sp>
        <p:nvSpPr>
          <p:cNvPr id="10" name="Espace réservé du numéro de diapositive 9"/>
          <p:cNvSpPr>
            <a:spLocks noGrp="1"/>
          </p:cNvSpPr>
          <p:nvPr>
            <p:ph type="sldNum" sz="quarter" idx="12"/>
          </p:nvPr>
        </p:nvSpPr>
        <p:spPr>
          <a:xfrm>
            <a:off x="6597225" y="6264315"/>
            <a:ext cx="2133600" cy="365125"/>
          </a:xfrm>
        </p:spPr>
        <p:txBody>
          <a:bodyPr/>
          <a:lstStyle/>
          <a:p>
            <a:pPr>
              <a:defRPr/>
            </a:pPr>
            <a:fld id="{FEC8A574-B6B5-42CD-BB21-CBC6EF86609F}" type="slidenum">
              <a:rPr lang="fr-FR" sz="2800" b="1" smtClean="0">
                <a:solidFill>
                  <a:schemeClr val="tx1"/>
                </a:solidFill>
              </a:rPr>
              <a:pPr>
                <a:defRPr/>
              </a:pPr>
              <a:t>19</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COMMENT MIEUX GÉRER SON TEMPS ?</a:t>
            </a:r>
            <a:endParaRPr lang="fr-FR" dirty="0">
              <a:solidFill>
                <a:schemeClr val="tx1"/>
              </a:solidFill>
            </a:endParaRPr>
          </a:p>
        </p:txBody>
      </p:sp>
      <p:sp>
        <p:nvSpPr>
          <p:cNvPr id="4" name="Sous-titre 3"/>
          <p:cNvSpPr>
            <a:spLocks noGrp="1"/>
          </p:cNvSpPr>
          <p:nvPr>
            <p:ph type="subTitle" idx="1"/>
          </p:nvPr>
        </p:nvSpPr>
        <p:spPr>
          <a:xfrm>
            <a:off x="1421650" y="4239090"/>
            <a:ext cx="6400800" cy="622920"/>
          </a:xfrm>
        </p:spPr>
        <p:txBody>
          <a:bodyPr/>
          <a:lstStyle/>
          <a:p>
            <a:r>
              <a:rPr lang="fr-FR" dirty="0" smtClean="0">
                <a:solidFill>
                  <a:schemeClr val="bg1"/>
                </a:solidFill>
              </a:rPr>
              <a:t>Par Adrien DONGNE</a:t>
            </a:r>
            <a:endParaRPr lang="fr-FR" dirty="0">
              <a:solidFill>
                <a:schemeClr val="bg1"/>
              </a:solidFill>
            </a:endParaRPr>
          </a:p>
        </p:txBody>
      </p:sp>
      <p:sp>
        <p:nvSpPr>
          <p:cNvPr id="5" name="Sous-titre 3"/>
          <p:cNvSpPr txBox="1">
            <a:spLocks/>
          </p:cNvSpPr>
          <p:nvPr/>
        </p:nvSpPr>
        <p:spPr bwMode="auto">
          <a:xfrm>
            <a:off x="4572000" y="5634245"/>
            <a:ext cx="4320480" cy="622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fr-FR" sz="3200" b="0" i="0" u="none" strike="noStrike" kern="1200" cap="none" spc="0" normalizeH="0" baseline="0" noProof="0" dirty="0" smtClean="0">
                <a:ln>
                  <a:noFill/>
                </a:ln>
                <a:solidFill>
                  <a:schemeClr val="tx1"/>
                </a:solidFill>
                <a:effectLst/>
                <a:uLnTx/>
                <a:uFillTx/>
                <a:latin typeface="+mn-lt"/>
                <a:ea typeface="+mn-ea"/>
                <a:cs typeface="+mn-cs"/>
              </a:rPr>
              <a:t>Yaoundé</a:t>
            </a:r>
            <a:r>
              <a:rPr kumimoji="0" lang="fr-FR" sz="3200" b="0" i="0" u="none" strike="noStrike" kern="1200" cap="none" spc="0" normalizeH="0" noProof="0" dirty="0" smtClean="0">
                <a:ln>
                  <a:noFill/>
                </a:ln>
                <a:solidFill>
                  <a:schemeClr val="tx1"/>
                </a:solidFill>
                <a:effectLst/>
                <a:uLnTx/>
                <a:uFillTx/>
                <a:latin typeface="+mn-lt"/>
                <a:ea typeface="+mn-ea"/>
                <a:cs typeface="+mn-cs"/>
              </a:rPr>
              <a:t> 23 Avril 2013</a:t>
            </a:r>
            <a:endParaRPr kumimoji="0" lang="fr-F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Image 5" descr="1GAMMEIMG"/>
          <p:cNvPicPr/>
          <p:nvPr/>
        </p:nvPicPr>
        <p:blipFill>
          <a:blip r:embed="rId4" cstate="print"/>
          <a:srcRect/>
          <a:stretch>
            <a:fillRect/>
          </a:stretch>
        </p:blipFill>
        <p:spPr bwMode="auto">
          <a:xfrm>
            <a:off x="3716905" y="98630"/>
            <a:ext cx="1691168" cy="211523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200" dirty="0" smtClean="0"/>
              <a:t> V-COMMENT MIEUX GÉRER SON TEMPS ?</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endParaRPr lang="fr-FR" dirty="0"/>
          </a:p>
        </p:txBody>
      </p:sp>
      <p:sp>
        <p:nvSpPr>
          <p:cNvPr id="6" name="Organigramme : Décision 5"/>
          <p:cNvSpPr/>
          <p:nvPr/>
        </p:nvSpPr>
        <p:spPr>
          <a:xfrm>
            <a:off x="566556" y="1673805"/>
            <a:ext cx="3465385" cy="945105"/>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sz="2000" b="1" dirty="0" smtClean="0"/>
              <a:t>Le travail est-il important ?</a:t>
            </a:r>
            <a:endParaRPr lang="fr-FR" sz="2000" b="1" dirty="0"/>
          </a:p>
        </p:txBody>
      </p:sp>
      <p:sp>
        <p:nvSpPr>
          <p:cNvPr id="11" name="Organigramme : Décision 10"/>
          <p:cNvSpPr/>
          <p:nvPr/>
        </p:nvSpPr>
        <p:spPr>
          <a:xfrm>
            <a:off x="566556" y="2978950"/>
            <a:ext cx="3465385" cy="900100"/>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b="1" dirty="0" smtClean="0"/>
              <a:t>Est-ce à moi de le faire ?</a:t>
            </a:r>
            <a:endParaRPr lang="fr-FR" b="1" dirty="0"/>
          </a:p>
        </p:txBody>
      </p:sp>
      <p:sp>
        <p:nvSpPr>
          <p:cNvPr id="12" name="Losange 11"/>
          <p:cNvSpPr/>
          <p:nvPr/>
        </p:nvSpPr>
        <p:spPr>
          <a:xfrm>
            <a:off x="386535" y="4194085"/>
            <a:ext cx="3780419" cy="1170130"/>
          </a:xfrm>
          <a:prstGeom prst="diamond">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r-FR" b="1" dirty="0" smtClean="0">
                <a:solidFill>
                  <a:schemeClr val="bg1"/>
                </a:solidFill>
              </a:rPr>
              <a:t>Peut-on réduire le temps pour un même résultat ?</a:t>
            </a:r>
            <a:endParaRPr lang="fr-FR" b="1" dirty="0">
              <a:solidFill>
                <a:schemeClr val="bg1"/>
              </a:solidFill>
            </a:endParaRPr>
          </a:p>
        </p:txBody>
      </p:sp>
      <p:sp>
        <p:nvSpPr>
          <p:cNvPr id="13" name="Rectangle 12"/>
          <p:cNvSpPr/>
          <p:nvPr/>
        </p:nvSpPr>
        <p:spPr>
          <a:xfrm>
            <a:off x="476545" y="5724255"/>
            <a:ext cx="3915435" cy="63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bg1"/>
                </a:solidFill>
              </a:rPr>
              <a:t>Revoir l ’organisation pour en accroitre l’efficacité</a:t>
            </a:r>
            <a:endParaRPr lang="fr-FR" b="1" dirty="0">
              <a:solidFill>
                <a:schemeClr val="bg1"/>
              </a:solidFill>
            </a:endParaRPr>
          </a:p>
        </p:txBody>
      </p:sp>
      <p:sp>
        <p:nvSpPr>
          <p:cNvPr id="15" name="Rectangle 14"/>
          <p:cNvSpPr/>
          <p:nvPr/>
        </p:nvSpPr>
        <p:spPr>
          <a:xfrm>
            <a:off x="5697125" y="1808820"/>
            <a:ext cx="3015335" cy="630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NE PAS FAIRE</a:t>
            </a:r>
            <a:endParaRPr lang="fr-FR" b="1" dirty="0"/>
          </a:p>
        </p:txBody>
      </p:sp>
      <p:sp>
        <p:nvSpPr>
          <p:cNvPr id="16" name="Rectangle 15"/>
          <p:cNvSpPr/>
          <p:nvPr/>
        </p:nvSpPr>
        <p:spPr>
          <a:xfrm>
            <a:off x="5607115" y="3068960"/>
            <a:ext cx="3105345" cy="675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DELEGUER</a:t>
            </a:r>
            <a:endParaRPr lang="fr-FR" b="1" dirty="0"/>
          </a:p>
        </p:txBody>
      </p:sp>
      <p:sp>
        <p:nvSpPr>
          <p:cNvPr id="17" name="Rectangle 16"/>
          <p:cNvSpPr/>
          <p:nvPr/>
        </p:nvSpPr>
        <p:spPr>
          <a:xfrm>
            <a:off x="5742129" y="5454225"/>
            <a:ext cx="2745305" cy="9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Limiter les interruptions.</a:t>
            </a:r>
          </a:p>
          <a:p>
            <a:pPr algn="ctr"/>
            <a:r>
              <a:rPr lang="fr-FR" b="1" dirty="0" smtClean="0"/>
              <a:t>Faire un planning</a:t>
            </a:r>
            <a:endParaRPr lang="fr-FR" b="1" dirty="0"/>
          </a:p>
        </p:txBody>
      </p:sp>
      <p:cxnSp>
        <p:nvCxnSpPr>
          <p:cNvPr id="19" name="Connecteur droit 18"/>
          <p:cNvCxnSpPr/>
          <p:nvPr/>
        </p:nvCxnSpPr>
        <p:spPr>
          <a:xfrm>
            <a:off x="2321750" y="2663915"/>
            <a:ext cx="0" cy="3600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a:off x="2276745" y="3924055"/>
            <a:ext cx="0" cy="270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Connecteur droit 33"/>
          <p:cNvCxnSpPr>
            <a:stCxn id="12" idx="2"/>
          </p:cNvCxnSpPr>
          <p:nvPr/>
        </p:nvCxnSpPr>
        <p:spPr>
          <a:xfrm>
            <a:off x="2276745" y="5364215"/>
            <a:ext cx="0" cy="3600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6" idx="3"/>
            <a:endCxn id="15" idx="1"/>
          </p:cNvCxnSpPr>
          <p:nvPr/>
        </p:nvCxnSpPr>
        <p:spPr>
          <a:xfrm flipV="1">
            <a:off x="4031941" y="2123855"/>
            <a:ext cx="1665184" cy="22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a:stCxn id="11" idx="3"/>
            <a:endCxn id="16" idx="1"/>
          </p:cNvCxnSpPr>
          <p:nvPr/>
        </p:nvCxnSpPr>
        <p:spPr>
          <a:xfrm flipV="1">
            <a:off x="4031941" y="3406498"/>
            <a:ext cx="1575174" cy="22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en angle 41"/>
          <p:cNvCxnSpPr>
            <a:stCxn id="12" idx="3"/>
          </p:cNvCxnSpPr>
          <p:nvPr/>
        </p:nvCxnSpPr>
        <p:spPr>
          <a:xfrm>
            <a:off x="4166954" y="4779150"/>
            <a:ext cx="4320481" cy="6750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4301970" y="1718810"/>
            <a:ext cx="1170130" cy="369332"/>
          </a:xfrm>
          <a:prstGeom prst="rect">
            <a:avLst/>
          </a:prstGeom>
          <a:noFill/>
        </p:spPr>
        <p:txBody>
          <a:bodyPr wrap="square" rtlCol="0">
            <a:spAutoFit/>
          </a:bodyPr>
          <a:lstStyle/>
          <a:p>
            <a:r>
              <a:rPr lang="fr-FR" dirty="0" smtClean="0"/>
              <a:t>Non</a:t>
            </a:r>
            <a:endParaRPr lang="fr-FR" dirty="0"/>
          </a:p>
        </p:txBody>
      </p:sp>
      <p:sp>
        <p:nvSpPr>
          <p:cNvPr id="47" name="ZoneTexte 46"/>
          <p:cNvSpPr txBox="1"/>
          <p:nvPr/>
        </p:nvSpPr>
        <p:spPr>
          <a:xfrm>
            <a:off x="4436985" y="3023955"/>
            <a:ext cx="855095" cy="369332"/>
          </a:xfrm>
          <a:prstGeom prst="rect">
            <a:avLst/>
          </a:prstGeom>
          <a:noFill/>
        </p:spPr>
        <p:txBody>
          <a:bodyPr wrap="square" rtlCol="0">
            <a:spAutoFit/>
          </a:bodyPr>
          <a:lstStyle/>
          <a:p>
            <a:r>
              <a:rPr lang="fr-FR" dirty="0" smtClean="0"/>
              <a:t>Non</a:t>
            </a:r>
            <a:endParaRPr lang="fr-FR" dirty="0"/>
          </a:p>
        </p:txBody>
      </p:sp>
      <p:sp>
        <p:nvSpPr>
          <p:cNvPr id="48" name="ZoneTexte 47"/>
          <p:cNvSpPr txBox="1"/>
          <p:nvPr/>
        </p:nvSpPr>
        <p:spPr>
          <a:xfrm>
            <a:off x="4842030" y="4409818"/>
            <a:ext cx="855095" cy="369332"/>
          </a:xfrm>
          <a:prstGeom prst="rect">
            <a:avLst/>
          </a:prstGeom>
          <a:noFill/>
        </p:spPr>
        <p:txBody>
          <a:bodyPr wrap="square" rtlCol="0">
            <a:spAutoFit/>
          </a:bodyPr>
          <a:lstStyle/>
          <a:p>
            <a:r>
              <a:rPr lang="fr-FR" dirty="0" smtClean="0"/>
              <a:t>Non</a:t>
            </a:r>
            <a:endParaRPr lang="fr-FR" dirty="0"/>
          </a:p>
        </p:txBody>
      </p:sp>
      <p:sp>
        <p:nvSpPr>
          <p:cNvPr id="50" name="ZoneTexte 49"/>
          <p:cNvSpPr txBox="1"/>
          <p:nvPr/>
        </p:nvSpPr>
        <p:spPr>
          <a:xfrm>
            <a:off x="2321750" y="2654623"/>
            <a:ext cx="855095" cy="369332"/>
          </a:xfrm>
          <a:prstGeom prst="rect">
            <a:avLst/>
          </a:prstGeom>
          <a:noFill/>
        </p:spPr>
        <p:txBody>
          <a:bodyPr wrap="square" rtlCol="0">
            <a:spAutoFit/>
          </a:bodyPr>
          <a:lstStyle/>
          <a:p>
            <a:r>
              <a:rPr lang="fr-FR" dirty="0" smtClean="0"/>
              <a:t>Oui</a:t>
            </a:r>
            <a:endParaRPr lang="fr-FR" dirty="0"/>
          </a:p>
        </p:txBody>
      </p:sp>
      <p:sp>
        <p:nvSpPr>
          <p:cNvPr id="51" name="ZoneTexte 50"/>
          <p:cNvSpPr txBox="1"/>
          <p:nvPr/>
        </p:nvSpPr>
        <p:spPr>
          <a:xfrm>
            <a:off x="2321750" y="3879050"/>
            <a:ext cx="855095" cy="369332"/>
          </a:xfrm>
          <a:prstGeom prst="rect">
            <a:avLst/>
          </a:prstGeom>
          <a:noFill/>
        </p:spPr>
        <p:txBody>
          <a:bodyPr wrap="square" rtlCol="0">
            <a:spAutoFit/>
          </a:bodyPr>
          <a:lstStyle/>
          <a:p>
            <a:r>
              <a:rPr lang="fr-FR" dirty="0" smtClean="0"/>
              <a:t>Oui</a:t>
            </a:r>
            <a:endParaRPr lang="fr-FR" dirty="0"/>
          </a:p>
        </p:txBody>
      </p:sp>
      <p:sp>
        <p:nvSpPr>
          <p:cNvPr id="52" name="ZoneTexte 51"/>
          <p:cNvSpPr txBox="1"/>
          <p:nvPr/>
        </p:nvSpPr>
        <p:spPr>
          <a:xfrm>
            <a:off x="2321750" y="5364215"/>
            <a:ext cx="855095" cy="369332"/>
          </a:xfrm>
          <a:prstGeom prst="rect">
            <a:avLst/>
          </a:prstGeom>
          <a:noFill/>
        </p:spPr>
        <p:txBody>
          <a:bodyPr wrap="square" rtlCol="0">
            <a:spAutoFit/>
          </a:bodyPr>
          <a:lstStyle/>
          <a:p>
            <a:r>
              <a:rPr lang="fr-FR" dirty="0" smtClean="0"/>
              <a:t>Oui</a:t>
            </a:r>
            <a:endParaRPr lang="fr-FR" dirty="0"/>
          </a:p>
        </p:txBody>
      </p:sp>
      <p:sp>
        <p:nvSpPr>
          <p:cNvPr id="55" name="Espace réservé du numéro de diapositive 54"/>
          <p:cNvSpPr>
            <a:spLocks noGrp="1"/>
          </p:cNvSpPr>
          <p:nvPr>
            <p:ph type="sldNum" sz="quarter" idx="12"/>
          </p:nvPr>
        </p:nvSpPr>
        <p:spPr>
          <a:xfrm>
            <a:off x="6687235" y="6129300"/>
            <a:ext cx="2133600" cy="365125"/>
          </a:xfrm>
        </p:spPr>
        <p:txBody>
          <a:bodyPr/>
          <a:lstStyle/>
          <a:p>
            <a:pPr>
              <a:defRPr/>
            </a:pPr>
            <a:fld id="{FEC8A574-B6B5-42CD-BB21-CBC6EF86609F}" type="slidenum">
              <a:rPr lang="fr-FR" sz="2800" b="1" smtClean="0">
                <a:solidFill>
                  <a:schemeClr val="tx1"/>
                </a:solidFill>
              </a:rPr>
              <a:pPr>
                <a:defRPr/>
              </a:pPr>
              <a:t>20</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686800" cy="1003973"/>
          </a:xfrm>
        </p:spPr>
        <p:txBody>
          <a:bodyPr/>
          <a:lstStyle/>
          <a:p>
            <a:r>
              <a:rPr lang="fr-FR" sz="3200" dirty="0" smtClean="0"/>
              <a:t> V-COMMENT MIEUX GÉRER SON TEMPS ?</a:t>
            </a:r>
            <a:endParaRPr lang="fr-FR" sz="30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253625"/>
          </a:xfrm>
        </p:spPr>
        <p:txBody>
          <a:bodyPr/>
          <a:lstStyle/>
          <a:p>
            <a:r>
              <a:rPr lang="fr-FR" dirty="0" smtClean="0"/>
              <a:t>La méthode</a:t>
            </a:r>
            <a:r>
              <a:rPr lang="fr-FR" b="1" dirty="0" smtClean="0"/>
              <a:t> NERAC</a:t>
            </a:r>
            <a:endParaRPr lang="fr-FR" b="1" dirty="0"/>
          </a:p>
        </p:txBody>
      </p:sp>
      <p:graphicFrame>
        <p:nvGraphicFramePr>
          <p:cNvPr id="6" name="Group 76"/>
          <p:cNvGraphicFramePr>
            <a:graphicFrameLocks noGrp="1"/>
          </p:cNvGraphicFramePr>
          <p:nvPr/>
        </p:nvGraphicFramePr>
        <p:xfrm>
          <a:off x="656566" y="2133600"/>
          <a:ext cx="7650850" cy="4132405"/>
        </p:xfrm>
        <a:graphic>
          <a:graphicData uri="http://schemas.openxmlformats.org/drawingml/2006/table">
            <a:tbl>
              <a:tblPr/>
              <a:tblGrid>
                <a:gridCol w="1911517"/>
                <a:gridCol w="5739333"/>
              </a:tblGrid>
              <a:tr h="41310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mn-lt"/>
                          <a:cs typeface="Times New Roman" pitchFamily="18" charset="0"/>
                        </a:rPr>
                        <a:t>Noter</a:t>
                      </a:r>
                      <a:endParaRPr kumimoji="0" lang="fr-FR" sz="2000" b="0"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smtClean="0">
                          <a:ln>
                            <a:noFill/>
                          </a:ln>
                          <a:solidFill>
                            <a:schemeClr val="tx1"/>
                          </a:solidFill>
                          <a:effectLst/>
                          <a:latin typeface="+mn-lt"/>
                          <a:cs typeface="Times New Roman" pitchFamily="18" charset="0"/>
                        </a:rPr>
                        <a:t>Les tâches à accomplir (TO-DO list)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3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mn-lt"/>
                          <a:cs typeface="Times New Roman" pitchFamily="18" charset="0"/>
                        </a:rPr>
                        <a:t>Estimer</a:t>
                      </a:r>
                      <a:endParaRPr kumimoji="0" lang="fr-FR" sz="2000" b="0"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mn-lt"/>
                          <a:cs typeface="Times New Roman" pitchFamily="18" charset="0"/>
                        </a:rPr>
                        <a:t>La durée de chacune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70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smtClean="0">
                          <a:ln>
                            <a:noFill/>
                          </a:ln>
                          <a:solidFill>
                            <a:schemeClr val="tx1"/>
                          </a:solidFill>
                          <a:effectLst/>
                          <a:latin typeface="+mn-lt"/>
                          <a:cs typeface="Times New Roman" pitchFamily="18" charset="0"/>
                        </a:rPr>
                        <a:t>Réserver</a:t>
                      </a:r>
                      <a:endParaRPr kumimoji="0" lang="fr-FR" sz="2000" b="0" i="0" u="none" strike="noStrike" cap="none" normalizeH="0" baseline="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mn-lt"/>
                          <a:cs typeface="Times New Roman" pitchFamily="18" charset="0"/>
                        </a:rPr>
                        <a:t>40 % du temps total pour des activités imprévues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9179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mn-lt"/>
                          <a:cs typeface="Times New Roman" pitchFamily="18" charset="0"/>
                        </a:rPr>
                        <a:t>Arbitrer</a:t>
                      </a:r>
                      <a:endParaRPr kumimoji="0" lang="fr-FR" sz="2000" b="0"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mn-lt"/>
                          <a:cs typeface="Times New Roman" pitchFamily="18" charset="0"/>
                        </a:rPr>
                        <a:t>En décidant du degré d’importance des tâches en fonction de leurs conséquences et de leur urgence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687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smtClean="0">
                          <a:ln>
                            <a:noFill/>
                          </a:ln>
                          <a:solidFill>
                            <a:schemeClr val="tx1"/>
                          </a:solidFill>
                          <a:effectLst/>
                          <a:latin typeface="+mn-lt"/>
                          <a:cs typeface="Times New Roman" pitchFamily="18" charset="0"/>
                        </a:rPr>
                        <a:t>Contrôler</a:t>
                      </a:r>
                      <a:endParaRPr kumimoji="0" lang="fr-FR" sz="2000" b="0" i="0" u="none" strike="noStrike" cap="none" normalizeH="0" baseline="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
                        <a:tabLst>
                          <a:tab pos="228600" algn="l"/>
                        </a:tabLst>
                      </a:pPr>
                      <a:r>
                        <a:rPr kumimoji="0" lang="fr-FR" sz="2000" b="0" i="0" u="none" strike="noStrike" cap="none" normalizeH="0" baseline="0" dirty="0" smtClean="0">
                          <a:ln>
                            <a:noFill/>
                          </a:ln>
                          <a:solidFill>
                            <a:schemeClr val="tx1"/>
                          </a:solidFill>
                          <a:effectLst/>
                          <a:latin typeface="+mn-lt"/>
                          <a:cs typeface="Times New Roman" pitchFamily="18" charset="0"/>
                        </a:rPr>
                        <a:t>Quelles sont les tâches réalisées ?</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fr-FR" sz="2000" b="0" i="0" u="none" strike="noStrike" cap="none" normalizeH="0" baseline="0" dirty="0" smtClean="0">
                          <a:ln>
                            <a:noFill/>
                          </a:ln>
                          <a:solidFill>
                            <a:schemeClr val="tx1"/>
                          </a:solidFill>
                          <a:effectLst/>
                          <a:latin typeface="+mn-lt"/>
                          <a:cs typeface="Times New Roman" pitchFamily="18" charset="0"/>
                        </a:rPr>
                        <a:t>Dans quelle mesure les objectifs ont-il été atteints ?</a:t>
                      </a:r>
                    </a:p>
                    <a:p>
                      <a:pPr marL="342900" marR="0" lvl="0" indent="-342900" algn="l" defTabSz="914400" rtl="0" eaLnBrk="0" fontAlgn="base" latinLnBrk="0" hangingPunct="0">
                        <a:lnSpc>
                          <a:spcPct val="100000"/>
                        </a:lnSpc>
                        <a:spcBef>
                          <a:spcPct val="0"/>
                        </a:spcBef>
                        <a:spcAft>
                          <a:spcPct val="0"/>
                        </a:spcAft>
                        <a:buClrTx/>
                        <a:buSzTx/>
                        <a:buFont typeface="Wingdings" pitchFamily="2" charset="2"/>
                        <a:buChar char=""/>
                        <a:tabLst>
                          <a:tab pos="228600" algn="l"/>
                        </a:tabLst>
                      </a:pPr>
                      <a:r>
                        <a:rPr kumimoji="0" lang="fr-FR" sz="2000" b="0" i="0" u="none" strike="noStrike" cap="none" normalizeH="0" baseline="0" dirty="0" smtClean="0">
                          <a:ln>
                            <a:noFill/>
                          </a:ln>
                          <a:solidFill>
                            <a:schemeClr val="tx1"/>
                          </a:solidFill>
                          <a:effectLst/>
                          <a:latin typeface="+mn-lt"/>
                          <a:cs typeface="Times New Roman" pitchFamily="18" charset="0"/>
                        </a:rPr>
                        <a:t>Comment remédier aux écarts entre prévisions et objectifs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Espace réservé du numéro de diapositive 9"/>
          <p:cNvSpPr>
            <a:spLocks noGrp="1"/>
          </p:cNvSpPr>
          <p:nvPr>
            <p:ph type="sldNum" sz="quarter" idx="12"/>
          </p:nvPr>
        </p:nvSpPr>
        <p:spPr>
          <a:xfrm>
            <a:off x="6687235" y="6084295"/>
            <a:ext cx="2133600" cy="365125"/>
          </a:xfrm>
        </p:spPr>
        <p:txBody>
          <a:bodyPr/>
          <a:lstStyle/>
          <a:p>
            <a:pPr>
              <a:defRPr/>
            </a:pPr>
            <a:fld id="{FEC8A574-B6B5-42CD-BB21-CBC6EF86609F}" type="slidenum">
              <a:rPr lang="fr-FR" sz="2800" b="1" smtClean="0">
                <a:solidFill>
                  <a:schemeClr val="tx1"/>
                </a:solidFill>
              </a:rPr>
              <a:pPr>
                <a:defRPr/>
              </a:pPr>
              <a:t>21</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VI- TRUCS ET ASTUCES POUR MIEUX GERER SON TEMPS </a:t>
            </a:r>
            <a:endParaRPr lang="fr-FR" dirty="0">
              <a:solidFill>
                <a:schemeClr val="tx1"/>
              </a:solidFill>
            </a:endParaRPr>
          </a:p>
        </p:txBody>
      </p:sp>
      <p:sp>
        <p:nvSpPr>
          <p:cNvPr id="4" name="Sous-titre 3"/>
          <p:cNvSpPr>
            <a:spLocks noGrp="1"/>
          </p:cNvSpPr>
          <p:nvPr>
            <p:ph type="subTitle" idx="1"/>
          </p:nvPr>
        </p:nvSpPr>
        <p:spPr>
          <a:xfrm>
            <a:off x="296525" y="4239090"/>
            <a:ext cx="8460939" cy="622920"/>
          </a:xfrm>
        </p:spPr>
        <p:txBody>
          <a:bodyPr/>
          <a:lstStyle/>
          <a:p>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6524" y="233645"/>
            <a:ext cx="8281755" cy="1003973"/>
          </a:xfrm>
        </p:spPr>
        <p:txBody>
          <a:bodyPr/>
          <a:lstStyle/>
          <a:p>
            <a:r>
              <a:rPr lang="fr-FR" sz="2800" dirty="0" smtClean="0"/>
              <a:t>VI- TRUCS ET ASTUCES</a:t>
            </a:r>
            <a:endParaRPr lang="fr-FR" sz="28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b="1" dirty="0" smtClean="0"/>
              <a:t>Le </a:t>
            </a:r>
            <a:r>
              <a:rPr lang="fr-FR" b="1" dirty="0" err="1" smtClean="0"/>
              <a:t>pendulage</a:t>
            </a:r>
            <a:endParaRPr lang="fr-FR" dirty="0" smtClean="0"/>
          </a:p>
          <a:p>
            <a:pPr>
              <a:buNone/>
            </a:pPr>
            <a:r>
              <a:rPr lang="fr-FR" dirty="0" smtClean="0"/>
              <a:t>	C’est </a:t>
            </a:r>
            <a:r>
              <a:rPr lang="fr-FR" dirty="0" smtClean="0"/>
              <a:t>une technique fondée sur le chronométrage qui consiste à évaluer le temps moyen nécessaire pour l’exécution d’une tâche.</a:t>
            </a:r>
          </a:p>
          <a:p>
            <a:r>
              <a:rPr lang="fr-FR" b="1" dirty="0" smtClean="0"/>
              <a:t>Les agendas</a:t>
            </a:r>
            <a:endParaRPr lang="fr-FR" dirty="0" smtClean="0"/>
          </a:p>
          <a:p>
            <a:pPr>
              <a:buNone/>
            </a:pPr>
            <a:r>
              <a:rPr lang="fr-FR" dirty="0" smtClean="0"/>
              <a:t>	Pour </a:t>
            </a:r>
            <a:r>
              <a:rPr lang="fr-FR" dirty="0" smtClean="0"/>
              <a:t>les activités courantes, l'indispensable agenda-papier sert d'aide-mémoire et de base pour l'organisation du travail. C'est l'outil de planification le plus courant</a:t>
            </a:r>
            <a:endParaRPr lang="fr-FR" dirty="0"/>
          </a:p>
        </p:txBody>
      </p:sp>
      <p:sp>
        <p:nvSpPr>
          <p:cNvPr id="9" name="Espace réservé du numéro de diapositive 8"/>
          <p:cNvSpPr>
            <a:spLocks noGrp="1"/>
          </p:cNvSpPr>
          <p:nvPr>
            <p:ph type="sldNum" sz="quarter" idx="12"/>
          </p:nvPr>
        </p:nvSpPr>
        <p:spPr>
          <a:xfrm>
            <a:off x="6507215" y="6129300"/>
            <a:ext cx="2133600" cy="365125"/>
          </a:xfrm>
        </p:spPr>
        <p:txBody>
          <a:bodyPr/>
          <a:lstStyle/>
          <a:p>
            <a:pPr>
              <a:defRPr/>
            </a:pPr>
            <a:fld id="{FEC8A574-B6B5-42CD-BB21-CBC6EF86609F}" type="slidenum">
              <a:rPr lang="fr-FR" sz="2800" b="1" smtClean="0">
                <a:solidFill>
                  <a:schemeClr val="tx1"/>
                </a:solidFill>
              </a:rPr>
              <a:pPr>
                <a:defRPr/>
              </a:pPr>
              <a:t>23</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514" y="233645"/>
            <a:ext cx="8371765" cy="1003973"/>
          </a:xfrm>
        </p:spPr>
        <p:txBody>
          <a:bodyPr/>
          <a:lstStyle/>
          <a:p>
            <a:r>
              <a:rPr lang="fr-FR" sz="2800" dirty="0" smtClean="0"/>
              <a:t>VI- TRUCS ET ASTUCES</a:t>
            </a:r>
            <a:endParaRPr lang="fr-FR" sz="28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b="1" dirty="0" smtClean="0"/>
              <a:t>Les plannings et </a:t>
            </a:r>
            <a:r>
              <a:rPr lang="fr-FR" b="1" dirty="0" smtClean="0"/>
              <a:t>échéanciers</a:t>
            </a:r>
            <a:endParaRPr lang="fr-FR" dirty="0" smtClean="0"/>
          </a:p>
          <a:p>
            <a:pPr>
              <a:lnSpc>
                <a:spcPct val="150000"/>
              </a:lnSpc>
            </a:pPr>
            <a:r>
              <a:rPr lang="fr-FR" dirty="0" smtClean="0"/>
              <a:t>visualiser </a:t>
            </a:r>
            <a:r>
              <a:rPr lang="fr-FR" dirty="0" smtClean="0"/>
              <a:t>les prévisions concernant l'exécution d'un travail, le déroulement d'une activité,</a:t>
            </a:r>
          </a:p>
          <a:p>
            <a:pPr>
              <a:lnSpc>
                <a:spcPct val="150000"/>
              </a:lnSpc>
            </a:pPr>
            <a:r>
              <a:rPr lang="fr-FR" dirty="0" smtClean="0"/>
              <a:t>suivre </a:t>
            </a:r>
            <a:r>
              <a:rPr lang="fr-FR" dirty="0" smtClean="0"/>
              <a:t>l'exécution des différentes phases,</a:t>
            </a:r>
          </a:p>
          <a:p>
            <a:pPr>
              <a:lnSpc>
                <a:spcPct val="150000"/>
              </a:lnSpc>
            </a:pPr>
            <a:r>
              <a:rPr lang="fr-FR" dirty="0" smtClean="0"/>
              <a:t>réaliser </a:t>
            </a:r>
            <a:r>
              <a:rPr lang="fr-FR" dirty="0" smtClean="0"/>
              <a:t>des contrôles sur l'avancement des travaux.</a:t>
            </a:r>
          </a:p>
          <a:p>
            <a:endParaRPr lang="fr-FR" dirty="0"/>
          </a:p>
        </p:txBody>
      </p:sp>
      <p:sp>
        <p:nvSpPr>
          <p:cNvPr id="9" name="Espace réservé du numéro de diapositive 8"/>
          <p:cNvSpPr>
            <a:spLocks noGrp="1"/>
          </p:cNvSpPr>
          <p:nvPr>
            <p:ph type="sldNum" sz="quarter" idx="12"/>
          </p:nvPr>
        </p:nvSpPr>
        <p:spPr>
          <a:xfrm>
            <a:off x="6597225" y="6129300"/>
            <a:ext cx="2133600" cy="365125"/>
          </a:xfrm>
        </p:spPr>
        <p:txBody>
          <a:bodyPr/>
          <a:lstStyle/>
          <a:p>
            <a:pPr>
              <a:defRPr/>
            </a:pPr>
            <a:fld id="{FEC8A574-B6B5-42CD-BB21-CBC6EF86609F}" type="slidenum">
              <a:rPr lang="fr-FR" sz="2800" b="1" smtClean="0">
                <a:solidFill>
                  <a:schemeClr val="tx1"/>
                </a:solidFill>
              </a:rPr>
              <a:pPr>
                <a:defRPr/>
              </a:pPr>
              <a:t>24</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VII- QUELQUES CONSEILS</a:t>
            </a:r>
            <a:endParaRPr lang="fr-FR" dirty="0">
              <a:solidFill>
                <a:schemeClr val="tx1"/>
              </a:solidFill>
            </a:endParaRPr>
          </a:p>
        </p:txBody>
      </p:sp>
      <p:sp>
        <p:nvSpPr>
          <p:cNvPr id="4" name="Sous-titre 3"/>
          <p:cNvSpPr>
            <a:spLocks noGrp="1"/>
          </p:cNvSpPr>
          <p:nvPr>
            <p:ph type="subTitle" idx="1"/>
          </p:nvPr>
        </p:nvSpPr>
        <p:spPr>
          <a:xfrm>
            <a:off x="296525" y="4239090"/>
            <a:ext cx="8460939" cy="622920"/>
          </a:xfrm>
        </p:spPr>
        <p:txBody>
          <a:bodyPr/>
          <a:lstStyle/>
          <a:p>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33645"/>
            <a:ext cx="8578280" cy="1003973"/>
          </a:xfrm>
        </p:spPr>
        <p:txBody>
          <a:bodyPr/>
          <a:lstStyle/>
          <a:p>
            <a:r>
              <a:rPr lang="fr-FR" sz="2800" dirty="0" smtClean="0"/>
              <a:t> </a:t>
            </a:r>
            <a:r>
              <a:rPr lang="fr-FR" sz="2800" dirty="0" smtClean="0"/>
              <a:t>  VII- QUELQUES CONSEILS</a:t>
            </a:r>
            <a:endParaRPr lang="fr-FR" sz="28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b="1" dirty="0" smtClean="0"/>
              <a:t>La procrastination</a:t>
            </a:r>
            <a:r>
              <a:rPr lang="fr-FR" dirty="0" smtClean="0"/>
              <a:t> </a:t>
            </a:r>
            <a:r>
              <a:rPr lang="fr-FR" dirty="0" smtClean="0"/>
              <a:t> </a:t>
            </a:r>
            <a:r>
              <a:rPr lang="fr-FR" dirty="0" smtClean="0"/>
              <a:t>tendance à tout remettre au </a:t>
            </a:r>
            <a:r>
              <a:rPr lang="fr-FR" dirty="0" smtClean="0"/>
              <a:t>lendemain.</a:t>
            </a:r>
            <a:endParaRPr lang="fr-FR" dirty="0" smtClean="0"/>
          </a:p>
          <a:p>
            <a:r>
              <a:rPr lang="fr-FR" dirty="0" smtClean="0"/>
              <a:t>Pour </a:t>
            </a:r>
            <a:r>
              <a:rPr lang="fr-FR" dirty="0" smtClean="0"/>
              <a:t>certains, la créativité et la productivité résident dans la pression. Or, la procrastination, le report au lendemain finit par réduire l’espace de temps alloué à une tâche.</a:t>
            </a:r>
          </a:p>
          <a:p>
            <a:r>
              <a:rPr lang="fr-FR" dirty="0" smtClean="0"/>
              <a:t>Un conseil, </a:t>
            </a:r>
            <a:r>
              <a:rPr lang="fr-FR" b="1" dirty="0" smtClean="0"/>
              <a:t>Si vous décidez de « </a:t>
            </a:r>
            <a:r>
              <a:rPr lang="fr-FR" b="1" dirty="0" err="1" smtClean="0"/>
              <a:t>procrastiner</a:t>
            </a:r>
            <a:r>
              <a:rPr lang="fr-FR" b="1" dirty="0" smtClean="0"/>
              <a:t> », alors « </a:t>
            </a:r>
            <a:r>
              <a:rPr lang="fr-FR" b="1" dirty="0" err="1" smtClean="0"/>
              <a:t>procrastinez</a:t>
            </a:r>
            <a:r>
              <a:rPr lang="fr-FR" b="1" dirty="0" smtClean="0"/>
              <a:t> » sur les choses les moins importantes.</a:t>
            </a:r>
            <a:endParaRPr lang="fr-FR" dirty="0"/>
          </a:p>
        </p:txBody>
      </p:sp>
      <p:sp>
        <p:nvSpPr>
          <p:cNvPr id="9" name="Espace réservé du numéro de diapositive 8"/>
          <p:cNvSpPr>
            <a:spLocks noGrp="1"/>
          </p:cNvSpPr>
          <p:nvPr>
            <p:ph type="sldNum" sz="quarter" idx="12"/>
          </p:nvPr>
        </p:nvSpPr>
        <p:spPr>
          <a:xfrm>
            <a:off x="6552220" y="6039290"/>
            <a:ext cx="2133600" cy="365125"/>
          </a:xfrm>
        </p:spPr>
        <p:txBody>
          <a:bodyPr/>
          <a:lstStyle/>
          <a:p>
            <a:pPr>
              <a:defRPr/>
            </a:pPr>
            <a:fld id="{FEC8A574-B6B5-42CD-BB21-CBC6EF86609F}" type="slidenum">
              <a:rPr lang="fr-FR" sz="2800" b="1" smtClean="0">
                <a:solidFill>
                  <a:schemeClr val="tx1"/>
                </a:solidFill>
              </a:rPr>
              <a:pPr>
                <a:defRPr/>
              </a:pPr>
              <a:t>26</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233645"/>
            <a:ext cx="8686800" cy="1003973"/>
          </a:xfrm>
        </p:spPr>
        <p:txBody>
          <a:bodyPr/>
          <a:lstStyle/>
          <a:p>
            <a:r>
              <a:rPr lang="fr-FR" sz="2800" dirty="0" smtClean="0"/>
              <a:t>    VII- QUELQUES CONSEILS</a:t>
            </a:r>
            <a:endParaRPr lang="fr-FR" sz="28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b="1" dirty="0" smtClean="0"/>
              <a:t>Apprenez à vous organiser.</a:t>
            </a:r>
          </a:p>
          <a:p>
            <a:pPr>
              <a:lnSpc>
                <a:spcPct val="150000"/>
              </a:lnSpc>
              <a:buNone/>
            </a:pPr>
            <a:r>
              <a:rPr lang="fr-FR" b="1" dirty="0" smtClean="0"/>
              <a:t>	</a:t>
            </a:r>
            <a:r>
              <a:rPr lang="fr-FR" dirty="0" smtClean="0"/>
              <a:t>La </a:t>
            </a:r>
            <a:r>
              <a:rPr lang="fr-FR" dirty="0" smtClean="0"/>
              <a:t>tendance à renoncer, à s’organiser « je n’ai pas le temps de m’organiser » parce que je suis très occupé. </a:t>
            </a:r>
            <a:r>
              <a:rPr lang="fr-FR" dirty="0" smtClean="0"/>
              <a:t>est </a:t>
            </a:r>
            <a:r>
              <a:rPr lang="fr-FR" dirty="0" smtClean="0"/>
              <a:t>source d’inefficacité, de gaspillage de temps, de distraction voire de frustration.</a:t>
            </a:r>
          </a:p>
          <a:p>
            <a:endParaRPr lang="fr-FR" dirty="0"/>
          </a:p>
        </p:txBody>
      </p:sp>
      <p:sp>
        <p:nvSpPr>
          <p:cNvPr id="9" name="Espace réservé du numéro de diapositive 8"/>
          <p:cNvSpPr>
            <a:spLocks noGrp="1"/>
          </p:cNvSpPr>
          <p:nvPr>
            <p:ph type="sldNum" sz="quarter" idx="12"/>
          </p:nvPr>
        </p:nvSpPr>
        <p:spPr>
          <a:xfrm>
            <a:off x="6552220" y="5994285"/>
            <a:ext cx="2133600" cy="365125"/>
          </a:xfrm>
        </p:spPr>
        <p:txBody>
          <a:bodyPr/>
          <a:lstStyle/>
          <a:p>
            <a:pPr>
              <a:defRPr/>
            </a:pPr>
            <a:fld id="{FEC8A574-B6B5-42CD-BB21-CBC6EF86609F}" type="slidenum">
              <a:rPr lang="fr-FR" sz="2800" b="1" smtClean="0">
                <a:solidFill>
                  <a:schemeClr val="tx1"/>
                </a:solidFill>
              </a:rPr>
              <a:pPr>
                <a:defRPr/>
              </a:pPr>
              <a:t>27</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VIII- CONCLUSION</a:t>
            </a:r>
            <a:endParaRPr lang="fr-FR" dirty="0">
              <a:solidFill>
                <a:schemeClr val="tx1"/>
              </a:solidFill>
            </a:endParaRPr>
          </a:p>
        </p:txBody>
      </p:sp>
      <p:sp>
        <p:nvSpPr>
          <p:cNvPr id="4" name="Sous-titre 3"/>
          <p:cNvSpPr>
            <a:spLocks noGrp="1"/>
          </p:cNvSpPr>
          <p:nvPr>
            <p:ph type="subTitle" idx="1"/>
          </p:nvPr>
        </p:nvSpPr>
        <p:spPr>
          <a:xfrm>
            <a:off x="296525" y="4239090"/>
            <a:ext cx="8460939" cy="622920"/>
          </a:xfrm>
        </p:spPr>
        <p:txBody>
          <a:bodyPr/>
          <a:lstStyle/>
          <a:p>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233645"/>
            <a:ext cx="8686800" cy="1003973"/>
          </a:xfrm>
        </p:spPr>
        <p:txBody>
          <a:bodyPr/>
          <a:lstStyle/>
          <a:p>
            <a:r>
              <a:rPr lang="fr-FR" sz="2800" dirty="0" smtClean="0"/>
              <a:t>    VIII- CONCLUSION</a:t>
            </a:r>
            <a:endParaRPr lang="fr-FR" sz="28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dirty="0" smtClean="0"/>
              <a:t>La bonne gestion du temps nous aide à être organisé et efficace. Elle consiste à mieux investir le temps dont on dispose en :</a:t>
            </a:r>
          </a:p>
          <a:p>
            <a:r>
              <a:rPr lang="fr-FR" dirty="0" smtClean="0"/>
              <a:t>planifiant </a:t>
            </a:r>
            <a:r>
              <a:rPr lang="fr-FR" dirty="0" smtClean="0"/>
              <a:t>;</a:t>
            </a:r>
          </a:p>
          <a:p>
            <a:r>
              <a:rPr lang="fr-FR" dirty="0" smtClean="0"/>
              <a:t>définissant </a:t>
            </a:r>
            <a:r>
              <a:rPr lang="fr-FR" dirty="0" smtClean="0"/>
              <a:t>les priorités ;</a:t>
            </a:r>
          </a:p>
          <a:p>
            <a:r>
              <a:rPr lang="fr-FR" dirty="0" smtClean="0"/>
              <a:t>déléguant </a:t>
            </a:r>
            <a:r>
              <a:rPr lang="fr-FR" dirty="0" smtClean="0"/>
              <a:t>;</a:t>
            </a:r>
          </a:p>
          <a:p>
            <a:r>
              <a:rPr lang="fr-FR" dirty="0" smtClean="0"/>
              <a:t>organisant </a:t>
            </a:r>
            <a:r>
              <a:rPr lang="fr-FR" dirty="0" smtClean="0"/>
              <a:t>les activités quotidiennes.</a:t>
            </a:r>
          </a:p>
          <a:p>
            <a:endParaRPr lang="fr-FR" dirty="0"/>
          </a:p>
        </p:txBody>
      </p:sp>
      <p:sp>
        <p:nvSpPr>
          <p:cNvPr id="9" name="Espace réservé du numéro de diapositive 8"/>
          <p:cNvSpPr>
            <a:spLocks noGrp="1"/>
          </p:cNvSpPr>
          <p:nvPr>
            <p:ph type="sldNum" sz="quarter" idx="12"/>
          </p:nvPr>
        </p:nvSpPr>
        <p:spPr>
          <a:xfrm>
            <a:off x="6597225" y="6039290"/>
            <a:ext cx="2133600" cy="365125"/>
          </a:xfrm>
        </p:spPr>
        <p:txBody>
          <a:bodyPr/>
          <a:lstStyle/>
          <a:p>
            <a:pPr>
              <a:defRPr/>
            </a:pPr>
            <a:fld id="{FEC8A574-B6B5-42CD-BB21-CBC6EF86609F}" type="slidenum">
              <a:rPr lang="fr-FR" sz="2800" b="1" smtClean="0">
                <a:solidFill>
                  <a:schemeClr val="tx1"/>
                </a:solidFill>
              </a:rPr>
              <a:pPr>
                <a:defRPr/>
              </a:pPr>
              <a:t>29</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6626" name="Titre 1"/>
          <p:cNvSpPr>
            <a:spLocks noGrp="1"/>
          </p:cNvSpPr>
          <p:nvPr>
            <p:ph type="title"/>
          </p:nvPr>
        </p:nvSpPr>
        <p:spPr bwMode="auto">
          <a:xfrm>
            <a:off x="517525" y="188913"/>
            <a:ext cx="8099425" cy="1125537"/>
          </a:xfrm>
        </p:spPr>
        <p:txBody>
          <a:bodyPr wrap="square" numCol="1" anchorCtr="0" compatLnSpc="1">
            <a:prstTxWarp prst="textNoShape">
              <a:avLst/>
            </a:prstTxWarp>
          </a:bodyPr>
          <a:lstStyle/>
          <a:p>
            <a:pPr defTabSz="895350"/>
            <a:r>
              <a:rPr sz="4000" b="0" dirty="0" smtClean="0">
                <a:effectLst/>
                <a:latin typeface="Bebas Neue" pitchFamily="34" charset="0"/>
                <a:cs typeface="Arial" charset="0"/>
              </a:rPr>
              <a:t>PLAN</a:t>
            </a:r>
            <a:endParaRPr sz="4000" b="0" dirty="0" smtClean="0">
              <a:effectLst/>
              <a:latin typeface="Bebas Neue" pitchFamily="34" charset="0"/>
              <a:cs typeface="Arial" charset="0"/>
            </a:endParaRPr>
          </a:p>
        </p:txBody>
      </p:sp>
      <p:sp>
        <p:nvSpPr>
          <p:cNvPr id="4" name="Espace réservé du contenu 3"/>
          <p:cNvSpPr>
            <a:spLocks noGrp="1"/>
          </p:cNvSpPr>
          <p:nvPr>
            <p:ph sz="half" idx="1"/>
          </p:nvPr>
        </p:nvSpPr>
        <p:spPr>
          <a:xfrm>
            <a:off x="206515" y="1600200"/>
            <a:ext cx="8730969" cy="4664115"/>
          </a:xfrm>
        </p:spPr>
        <p:txBody>
          <a:bodyPr/>
          <a:lstStyle/>
          <a:p>
            <a:r>
              <a:rPr lang="fr-FR" dirty="0" smtClean="0"/>
              <a:t>Introduction</a:t>
            </a:r>
            <a:endParaRPr lang="fr-FR" dirty="0" smtClean="0"/>
          </a:p>
          <a:p>
            <a:r>
              <a:rPr lang="fr-FR" dirty="0" smtClean="0"/>
              <a:t>I- Contexte</a:t>
            </a:r>
            <a:endParaRPr lang="fr-FR" dirty="0" smtClean="0"/>
          </a:p>
          <a:p>
            <a:r>
              <a:rPr lang="fr-FR" dirty="0" smtClean="0"/>
              <a:t>II- Qu’est-ce </a:t>
            </a:r>
            <a:r>
              <a:rPr lang="fr-FR" dirty="0" smtClean="0"/>
              <a:t>que le temps?</a:t>
            </a:r>
          </a:p>
          <a:p>
            <a:r>
              <a:rPr lang="fr-FR" dirty="0" smtClean="0"/>
              <a:t>III- Pourquoi  </a:t>
            </a:r>
            <a:r>
              <a:rPr lang="fr-FR" dirty="0" smtClean="0"/>
              <a:t>bien gérer son temps ?</a:t>
            </a:r>
          </a:p>
          <a:p>
            <a:r>
              <a:rPr lang="fr-FR" dirty="0" smtClean="0"/>
              <a:t>IV- Les </a:t>
            </a:r>
            <a:r>
              <a:rPr lang="fr-FR" dirty="0" smtClean="0"/>
              <a:t>maladies de la gestion du temps?</a:t>
            </a:r>
          </a:p>
          <a:p>
            <a:r>
              <a:rPr lang="fr-FR" dirty="0" smtClean="0"/>
              <a:t>V- Comment </a:t>
            </a:r>
            <a:r>
              <a:rPr lang="fr-FR" dirty="0" smtClean="0"/>
              <a:t>mieux gérer son temps ?</a:t>
            </a:r>
          </a:p>
          <a:p>
            <a:r>
              <a:rPr lang="fr-FR" dirty="0" smtClean="0"/>
              <a:t>VI- Trucs et astuces pour mieux gérer </a:t>
            </a:r>
            <a:r>
              <a:rPr lang="fr-FR" dirty="0" smtClean="0"/>
              <a:t>son temps ?</a:t>
            </a:r>
          </a:p>
          <a:p>
            <a:r>
              <a:rPr lang="fr-FR" dirty="0" smtClean="0"/>
              <a:t>VII- Quelques conseils</a:t>
            </a:r>
            <a:endParaRPr lang="fr-FR" dirty="0" smtClean="0"/>
          </a:p>
          <a:p>
            <a:r>
              <a:rPr lang="fr-FR" dirty="0" smtClean="0"/>
              <a:t>VIII- Conclusion</a:t>
            </a:r>
            <a:endParaRPr lang="fr-FR" dirty="0" smtClean="0"/>
          </a:p>
          <a:p>
            <a:endParaRPr lang="fr-FR" dirty="0"/>
          </a:p>
        </p:txBody>
      </p:sp>
      <p:sp>
        <p:nvSpPr>
          <p:cNvPr id="8" name="Espace réservé du numéro de diapositive 7"/>
          <p:cNvSpPr>
            <a:spLocks noGrp="1"/>
          </p:cNvSpPr>
          <p:nvPr>
            <p:ph type="sldNum" sz="quarter" idx="12"/>
          </p:nvPr>
        </p:nvSpPr>
        <p:spPr>
          <a:xfrm>
            <a:off x="6597225" y="5814266"/>
            <a:ext cx="2133600" cy="680160"/>
          </a:xfrm>
        </p:spPr>
        <p:txBody>
          <a:bodyPr/>
          <a:lstStyle/>
          <a:p>
            <a:pPr>
              <a:defRPr/>
            </a:pPr>
            <a:fld id="{FEC8A574-B6B5-42CD-BB21-CBC6EF86609F}" type="slidenum">
              <a:rPr lang="fr-FR" sz="2800" b="1" smtClean="0">
                <a:solidFill>
                  <a:schemeClr val="tx1"/>
                </a:solidFill>
              </a:rPr>
              <a:pPr>
                <a:defRPr/>
              </a:pPr>
              <a:t>3</a:t>
            </a:fld>
            <a:endParaRPr lang="fr-FR" sz="2800" b="1" dirty="0">
              <a:solidFill>
                <a:schemeClr val="tx1"/>
              </a:solidFill>
            </a:endParaRPr>
          </a:p>
        </p:txBody>
      </p:sp>
      <p:pic>
        <p:nvPicPr>
          <p:cNvPr id="5" name="Image 4" descr="1GAMMEIMG"/>
          <p:cNvPicPr/>
          <p:nvPr/>
        </p:nvPicPr>
        <p:blipFill>
          <a:blip r:embed="rId5" cstate="print"/>
          <a:srcRect/>
          <a:stretch>
            <a:fillRect/>
          </a:stretch>
        </p:blipFill>
        <p:spPr bwMode="auto">
          <a:xfrm>
            <a:off x="7452832" y="1358770"/>
            <a:ext cx="1691168" cy="2115235"/>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0" y="233645"/>
            <a:ext cx="8686800" cy="1003973"/>
          </a:xfrm>
        </p:spPr>
        <p:txBody>
          <a:bodyPr/>
          <a:lstStyle/>
          <a:p>
            <a:r>
              <a:rPr lang="fr-FR" sz="2800" dirty="0" smtClean="0"/>
              <a:t>    BIBLIOGRAPHIE</a:t>
            </a:r>
            <a:endParaRPr lang="fr-FR" sz="2800"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7" name="Espace réservé du contenu 6"/>
          <p:cNvSpPr>
            <a:spLocks noGrp="1"/>
          </p:cNvSpPr>
          <p:nvPr>
            <p:ph sz="half" idx="1"/>
          </p:nvPr>
        </p:nvSpPr>
        <p:spPr>
          <a:xfrm>
            <a:off x="341531" y="1600200"/>
            <a:ext cx="8550950" cy="4525963"/>
          </a:xfrm>
        </p:spPr>
        <p:txBody>
          <a:bodyPr/>
          <a:lstStyle/>
          <a:p>
            <a:r>
              <a:rPr lang="fr-FR" u="sng" dirty="0" smtClean="0">
                <a:hlinkClick r:id="rId3"/>
              </a:rPr>
              <a:t>http://www.objectif-gagner.com/7-lois-pour-mieux-gerer-son-temps</a:t>
            </a:r>
            <a:r>
              <a:rPr lang="fr-FR" u="sng" dirty="0" smtClean="0">
                <a:hlinkClick r:id="rId3"/>
              </a:rPr>
              <a:t>/</a:t>
            </a:r>
            <a:endParaRPr lang="fr-FR" u="sng" dirty="0" smtClean="0"/>
          </a:p>
          <a:p>
            <a:endParaRPr lang="fr-FR" dirty="0" smtClean="0"/>
          </a:p>
          <a:p>
            <a:r>
              <a:rPr lang="fr-FR" u="sng" dirty="0" smtClean="0">
                <a:hlinkClick r:id="rId4"/>
              </a:rPr>
              <a:t>http://www.journaldunet.com/management/dossiers/031218temps/temps_conseils.shtml</a:t>
            </a:r>
            <a:endParaRPr lang="fr-FR" dirty="0"/>
          </a:p>
        </p:txBody>
      </p:sp>
      <p:sp>
        <p:nvSpPr>
          <p:cNvPr id="9" name="Espace réservé du numéro de diapositive 8"/>
          <p:cNvSpPr>
            <a:spLocks noGrp="1"/>
          </p:cNvSpPr>
          <p:nvPr>
            <p:ph type="sldNum" sz="quarter" idx="12"/>
          </p:nvPr>
        </p:nvSpPr>
        <p:spPr>
          <a:xfrm>
            <a:off x="6597225" y="6174305"/>
            <a:ext cx="2133600" cy="365125"/>
          </a:xfrm>
        </p:spPr>
        <p:txBody>
          <a:bodyPr/>
          <a:lstStyle/>
          <a:p>
            <a:pPr>
              <a:defRPr/>
            </a:pPr>
            <a:fld id="{FEC8A574-B6B5-42CD-BB21-CBC6EF86609F}" type="slidenum">
              <a:rPr lang="fr-FR" sz="2800" b="1" smtClean="0">
                <a:solidFill>
                  <a:schemeClr val="tx1"/>
                </a:solidFill>
              </a:rPr>
              <a:pPr>
                <a:defRPr/>
              </a:pPr>
              <a:t>30</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ZoneTexte 1"/>
          <p:cNvSpPr txBox="1"/>
          <p:nvPr/>
        </p:nvSpPr>
        <p:spPr>
          <a:xfrm>
            <a:off x="341530" y="2393885"/>
            <a:ext cx="5355595" cy="1846659"/>
          </a:xfrm>
          <a:prstGeom prst="rect">
            <a:avLst/>
          </a:prstGeom>
          <a:noFill/>
        </p:spPr>
        <p:txBody>
          <a:bodyPr wrap="square" rtlCol="0">
            <a:spAutoFit/>
          </a:bodyPr>
          <a:lstStyle/>
          <a:p>
            <a:pPr algn="ctr"/>
            <a:r>
              <a:rPr lang="fr-FR" sz="2400" dirty="0" smtClean="0">
                <a:solidFill>
                  <a:srgbClr val="C00000"/>
                </a:solidFill>
              </a:rPr>
              <a:t>«</a:t>
            </a:r>
            <a:r>
              <a:rPr lang="fr-FR" sz="2400" i="1" dirty="0" smtClean="0">
                <a:solidFill>
                  <a:srgbClr val="C00000"/>
                </a:solidFill>
              </a:rPr>
              <a:t> Vous êtes heureux si vous savez ces choses, pourvu que vous les mettiez en pratique </a:t>
            </a:r>
            <a:r>
              <a:rPr lang="fr-FR" sz="2400" dirty="0" smtClean="0">
                <a:solidFill>
                  <a:srgbClr val="C00000"/>
                </a:solidFill>
              </a:rPr>
              <a:t>»</a:t>
            </a:r>
          </a:p>
          <a:p>
            <a:pPr algn="ctr"/>
            <a:r>
              <a:rPr lang="fr-FR" sz="2400" dirty="0" smtClean="0">
                <a:solidFill>
                  <a:srgbClr val="C00000"/>
                </a:solidFill>
              </a:rPr>
              <a:t>(</a:t>
            </a:r>
            <a:r>
              <a:rPr lang="fr-FR" sz="2400" i="1" dirty="0" smtClean="0">
                <a:solidFill>
                  <a:srgbClr val="C00000"/>
                </a:solidFill>
              </a:rPr>
              <a:t>Jésus-Christ</a:t>
            </a:r>
            <a:r>
              <a:rPr lang="fr-FR" sz="2400" dirty="0" smtClean="0">
                <a:solidFill>
                  <a:srgbClr val="C00000"/>
                </a:solidFill>
              </a:rPr>
              <a:t>)</a:t>
            </a:r>
            <a:endParaRPr lang="fr-FR" sz="2400" dirty="0" smtClean="0">
              <a:solidFill>
                <a:srgbClr val="C00000"/>
              </a:solidFill>
            </a:endParaRPr>
          </a:p>
          <a:p>
            <a:r>
              <a:rPr lang="fr-FR" dirty="0" smtClean="0"/>
              <a:t>		</a:t>
            </a:r>
            <a:endParaRPr lang="fr-FR" dirty="0"/>
          </a:p>
        </p:txBody>
      </p:sp>
      <p:sp>
        <p:nvSpPr>
          <p:cNvPr id="5" name="Espace réservé du numéro de diapositive 4"/>
          <p:cNvSpPr>
            <a:spLocks noGrp="1"/>
          </p:cNvSpPr>
          <p:nvPr>
            <p:ph type="sldNum" sz="quarter" idx="12"/>
          </p:nvPr>
        </p:nvSpPr>
        <p:spPr/>
        <p:txBody>
          <a:bodyPr/>
          <a:lstStyle/>
          <a:p>
            <a:pPr>
              <a:defRPr/>
            </a:pPr>
            <a:fld id="{197BD096-A0F3-4757-AF8D-536F4F883997}" type="slidenum">
              <a:rPr lang="fr-FR" smtClean="0"/>
              <a:pPr>
                <a:defRPr/>
              </a:pPr>
              <a:t>31</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I- CONTEXTE</a:t>
            </a:r>
            <a:endParaRPr lang="fr-FR" dirty="0">
              <a:solidFill>
                <a:schemeClr val="tx1"/>
              </a:solidFill>
            </a:endParaRPr>
          </a:p>
        </p:txBody>
      </p:sp>
      <p:sp>
        <p:nvSpPr>
          <p:cNvPr id="4" name="Sous-titre 3"/>
          <p:cNvSpPr>
            <a:spLocks noGrp="1"/>
          </p:cNvSpPr>
          <p:nvPr>
            <p:ph type="subTitle" idx="1"/>
          </p:nvPr>
        </p:nvSpPr>
        <p:spPr>
          <a:xfrm>
            <a:off x="1421650" y="4239090"/>
            <a:ext cx="6400800" cy="622920"/>
          </a:xfrm>
        </p:spPr>
        <p:txBody>
          <a:bodyPr/>
          <a:lstStyle/>
          <a:p>
            <a:r>
              <a:rPr lang="fr-FR" i="1" dirty="0" smtClean="0">
                <a:solidFill>
                  <a:schemeClr val="bg1"/>
                </a:solidFill>
              </a:rPr>
              <a:t>« Time </a:t>
            </a:r>
            <a:r>
              <a:rPr lang="fr-FR" i="1" dirty="0" err="1" smtClean="0">
                <a:solidFill>
                  <a:schemeClr val="bg1"/>
                </a:solidFill>
              </a:rPr>
              <a:t>is</a:t>
            </a:r>
            <a:r>
              <a:rPr lang="fr-FR" i="1" dirty="0" smtClean="0">
                <a:solidFill>
                  <a:schemeClr val="bg1"/>
                </a:solidFill>
              </a:rPr>
              <a:t> money »</a:t>
            </a:r>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 CONTEXTE</a:t>
            </a:r>
            <a:endParaRPr lang="fr-FR" dirty="0"/>
          </a:p>
        </p:txBody>
      </p:sp>
      <p:sp>
        <p:nvSpPr>
          <p:cNvPr id="3" name="Espace réservé du contenu 2"/>
          <p:cNvSpPr>
            <a:spLocks noGrp="1"/>
          </p:cNvSpPr>
          <p:nvPr>
            <p:ph sz="half" idx="1"/>
          </p:nvPr>
        </p:nvSpPr>
        <p:spPr>
          <a:xfrm>
            <a:off x="457199" y="1600200"/>
            <a:ext cx="8120245" cy="4525963"/>
          </a:xfrm>
        </p:spPr>
        <p:txBody>
          <a:bodyPr/>
          <a:lstStyle/>
          <a:p>
            <a:r>
              <a:rPr lang="fr-FR" dirty="0" smtClean="0"/>
              <a:t>Nous vivons aujourd’hui une époque extrêmement capitaliste où tout à une valeur et le temps n’est pas en reste. Les anglo-saxons disent à cet effet que « </a:t>
            </a:r>
            <a:r>
              <a:rPr lang="fr-FR" b="1" i="1" dirty="0" smtClean="0"/>
              <a:t>Time </a:t>
            </a:r>
            <a:r>
              <a:rPr lang="fr-FR" b="1" i="1" dirty="0" err="1" smtClean="0"/>
              <a:t>is</a:t>
            </a:r>
            <a:r>
              <a:rPr lang="fr-FR" b="1" i="1" dirty="0" smtClean="0"/>
              <a:t> money</a:t>
            </a:r>
            <a:r>
              <a:rPr lang="fr-FR" dirty="0" smtClean="0"/>
              <a:t> » et pendant que certaines travaillent à faire accroître leur productivité (en mettant à profit leur temps), d’autres par contre excellent dans la production à grande échelle des inventions telles que les excuses et explications vaseuses.</a:t>
            </a:r>
            <a:endParaRPr lang="fr-FR"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8" name="Espace réservé du numéro de diapositive 7"/>
          <p:cNvSpPr>
            <a:spLocks noGrp="1"/>
          </p:cNvSpPr>
          <p:nvPr>
            <p:ph type="sldNum" sz="quarter" idx="12"/>
          </p:nvPr>
        </p:nvSpPr>
        <p:spPr>
          <a:xfrm>
            <a:off x="6732240" y="6039290"/>
            <a:ext cx="2133600" cy="365125"/>
          </a:xfrm>
        </p:spPr>
        <p:txBody>
          <a:bodyPr/>
          <a:lstStyle/>
          <a:p>
            <a:pPr>
              <a:defRPr/>
            </a:pPr>
            <a:fld id="{FEC8A574-B6B5-42CD-BB21-CBC6EF86609F}" type="slidenum">
              <a:rPr lang="fr-FR" sz="2800" b="1" smtClean="0">
                <a:solidFill>
                  <a:schemeClr val="tx1"/>
                </a:solidFill>
              </a:rPr>
              <a:pPr>
                <a:defRPr/>
              </a:pPr>
              <a:t>5</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II- QU’EST-CE </a:t>
            </a:r>
            <a:r>
              <a:rPr lang="fr-FR" dirty="0" smtClean="0">
                <a:solidFill>
                  <a:schemeClr val="tx1"/>
                </a:solidFill>
              </a:rPr>
              <a:t>QUE LE TEMPS?</a:t>
            </a:r>
            <a:endParaRPr lang="fr-FR" dirty="0">
              <a:solidFill>
                <a:schemeClr val="tx1"/>
              </a:solidFill>
            </a:endParaRPr>
          </a:p>
        </p:txBody>
      </p:sp>
      <p:sp>
        <p:nvSpPr>
          <p:cNvPr id="4" name="Sous-titre 3"/>
          <p:cNvSpPr>
            <a:spLocks noGrp="1"/>
          </p:cNvSpPr>
          <p:nvPr>
            <p:ph type="subTitle" idx="1"/>
          </p:nvPr>
        </p:nvSpPr>
        <p:spPr>
          <a:xfrm>
            <a:off x="0" y="3789040"/>
            <a:ext cx="8487434" cy="622920"/>
          </a:xfrm>
        </p:spPr>
        <p:txBody>
          <a:bodyPr/>
          <a:lstStyle/>
          <a:p>
            <a:r>
              <a:rPr lang="fr-FR" i="1" dirty="0" smtClean="0">
                <a:solidFill>
                  <a:schemeClr val="bg1"/>
                </a:solidFill>
              </a:rPr>
              <a:t>« Qu'est-ce </a:t>
            </a:r>
            <a:r>
              <a:rPr lang="fr-FR" i="1" dirty="0" smtClean="0">
                <a:solidFill>
                  <a:schemeClr val="bg1"/>
                </a:solidFill>
              </a:rPr>
              <a:t>donc que le temps ? quand personne ne me le demande, je le sais ; dès qu'il s'agit de l'expliquer, je ne le sais plus</a:t>
            </a:r>
            <a:r>
              <a:rPr lang="fr-FR" i="1" dirty="0" smtClean="0">
                <a:solidFill>
                  <a:schemeClr val="bg1"/>
                </a:solidFill>
              </a:rPr>
              <a:t>. »</a:t>
            </a:r>
          </a:p>
          <a:p>
            <a:r>
              <a:rPr lang="fr-FR" i="1" dirty="0" smtClean="0">
                <a:solidFill>
                  <a:schemeClr val="bg2"/>
                </a:solidFill>
              </a:rPr>
              <a:t>(Saint Augustin)</a:t>
            </a:r>
            <a:endParaRPr lang="fr-FR" i="1" dirty="0" smtClean="0">
              <a:solidFill>
                <a:schemeClr val="bg2"/>
              </a:solidFill>
            </a:endParaRPr>
          </a:p>
          <a:p>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QU’EST-CE QUE LE TEMPS?</a:t>
            </a:r>
            <a:endParaRPr lang="fr-FR" dirty="0"/>
          </a:p>
        </p:txBody>
      </p:sp>
      <p:sp>
        <p:nvSpPr>
          <p:cNvPr id="3" name="Espace réservé du contenu 2"/>
          <p:cNvSpPr>
            <a:spLocks noGrp="1"/>
          </p:cNvSpPr>
          <p:nvPr>
            <p:ph sz="half" idx="1"/>
          </p:nvPr>
        </p:nvSpPr>
        <p:spPr>
          <a:xfrm>
            <a:off x="161511" y="1600200"/>
            <a:ext cx="8685964" cy="4844135"/>
          </a:xfrm>
        </p:spPr>
        <p:txBody>
          <a:bodyPr/>
          <a:lstStyle/>
          <a:p>
            <a:r>
              <a:rPr lang="fr-FR" sz="3200" dirty="0" smtClean="0"/>
              <a:t>La définition du temps est plurielle et fonction d’un cadre ou domaine bien précis </a:t>
            </a:r>
            <a:r>
              <a:rPr lang="fr-FR" sz="3200" dirty="0" smtClean="0"/>
              <a:t>;</a:t>
            </a:r>
          </a:p>
          <a:p>
            <a:endParaRPr lang="fr-FR" sz="3200" dirty="0" smtClean="0"/>
          </a:p>
          <a:p>
            <a:r>
              <a:rPr lang="fr-FR" sz="3200" dirty="0" smtClean="0"/>
              <a:t>[grammaire] : Forme du verbe qui indique le moment auquel se rapporte l’existence, l’état ou l’action (passé, présent, </a:t>
            </a:r>
            <a:r>
              <a:rPr lang="fr-FR" sz="3200" dirty="0" smtClean="0"/>
              <a:t>…)</a:t>
            </a:r>
          </a:p>
          <a:p>
            <a:endParaRPr lang="fr-FR" sz="3200" dirty="0" smtClean="0"/>
          </a:p>
          <a:p>
            <a:r>
              <a:rPr lang="fr-FR" sz="3200" dirty="0" smtClean="0"/>
              <a:t>[climatologie] : Etat de l’atmosphère (il fait chaud, il pleut, …)</a:t>
            </a:r>
          </a:p>
          <a:p>
            <a:endParaRPr lang="fr-FR" dirty="0"/>
          </a:p>
        </p:txBody>
      </p:sp>
      <p:pic>
        <p:nvPicPr>
          <p:cNvPr id="5" name="Image 4" descr="1GAMMEIMG"/>
          <p:cNvPicPr/>
          <p:nvPr/>
        </p:nvPicPr>
        <p:blipFill>
          <a:blip r:embed="rId3" cstate="print"/>
          <a:srcRect/>
          <a:stretch>
            <a:fillRect/>
          </a:stretch>
        </p:blipFill>
        <p:spPr bwMode="auto">
          <a:xfrm>
            <a:off x="8236427" y="188640"/>
            <a:ext cx="836073" cy="1125125"/>
          </a:xfrm>
          <a:prstGeom prst="rect">
            <a:avLst/>
          </a:prstGeom>
          <a:noFill/>
        </p:spPr>
      </p:pic>
      <p:sp>
        <p:nvSpPr>
          <p:cNvPr id="8" name="Espace réservé du numéro de diapositive 7"/>
          <p:cNvSpPr>
            <a:spLocks noGrp="1"/>
          </p:cNvSpPr>
          <p:nvPr>
            <p:ph type="sldNum" sz="quarter" idx="12"/>
          </p:nvPr>
        </p:nvSpPr>
        <p:spPr>
          <a:xfrm>
            <a:off x="6552220" y="6174305"/>
            <a:ext cx="2133600" cy="365125"/>
          </a:xfrm>
        </p:spPr>
        <p:txBody>
          <a:bodyPr/>
          <a:lstStyle/>
          <a:p>
            <a:pPr>
              <a:defRPr/>
            </a:pPr>
            <a:fld id="{FEC8A574-B6B5-42CD-BB21-CBC6EF86609F}" type="slidenum">
              <a:rPr lang="fr-FR" sz="2800" b="1" smtClean="0">
                <a:solidFill>
                  <a:schemeClr val="tx1"/>
                </a:solidFill>
              </a:rPr>
              <a:pPr>
                <a:defRPr/>
              </a:pPr>
              <a:t>7</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QU’EST-CE </a:t>
            </a:r>
            <a:r>
              <a:rPr lang="fr-FR" dirty="0" smtClean="0"/>
              <a:t>QUE LE TEMPS?</a:t>
            </a:r>
            <a:endParaRPr lang="fr-FR" dirty="0"/>
          </a:p>
        </p:txBody>
      </p:sp>
      <p:sp>
        <p:nvSpPr>
          <p:cNvPr id="3" name="Espace réservé du contenu 2"/>
          <p:cNvSpPr>
            <a:spLocks noGrp="1"/>
          </p:cNvSpPr>
          <p:nvPr>
            <p:ph sz="half" idx="1"/>
          </p:nvPr>
        </p:nvSpPr>
        <p:spPr>
          <a:xfrm>
            <a:off x="457199" y="1600200"/>
            <a:ext cx="8435281" cy="4525963"/>
          </a:xfrm>
        </p:spPr>
        <p:txBody>
          <a:bodyPr/>
          <a:lstStyle/>
          <a:p>
            <a:pPr>
              <a:lnSpc>
                <a:spcPct val="150000"/>
              </a:lnSpc>
            </a:pPr>
            <a:r>
              <a:rPr lang="fr-FR" sz="3200" dirty="0" smtClean="0"/>
              <a:t>Mais de façon plus générale et selon Larousse, le temps pourrait être définit comme étant la durée plus ou moins définie dont quelqu'un dispose. Notons qu’ici c’est le temps solaire qui est utilisé comme référence ; c'est-à-dire qu’une journée fait 24 heures</a:t>
            </a:r>
            <a:r>
              <a:rPr lang="fr-FR" dirty="0" smtClean="0"/>
              <a:t>.</a:t>
            </a:r>
          </a:p>
          <a:p>
            <a:endParaRPr lang="fr-FR" dirty="0"/>
          </a:p>
        </p:txBody>
      </p:sp>
      <p:pic>
        <p:nvPicPr>
          <p:cNvPr id="5" name="Image 4" descr="1GAMMEIMG"/>
          <p:cNvPicPr/>
          <p:nvPr/>
        </p:nvPicPr>
        <p:blipFill>
          <a:blip r:embed="rId2" cstate="print"/>
          <a:srcRect/>
          <a:stretch>
            <a:fillRect/>
          </a:stretch>
        </p:blipFill>
        <p:spPr bwMode="auto">
          <a:xfrm>
            <a:off x="8236427" y="188640"/>
            <a:ext cx="836073" cy="1125125"/>
          </a:xfrm>
          <a:prstGeom prst="rect">
            <a:avLst/>
          </a:prstGeom>
          <a:noFill/>
        </p:spPr>
      </p:pic>
      <p:sp>
        <p:nvSpPr>
          <p:cNvPr id="8" name="Espace réservé du numéro de diapositive 7"/>
          <p:cNvSpPr>
            <a:spLocks noGrp="1"/>
          </p:cNvSpPr>
          <p:nvPr>
            <p:ph type="sldNum" sz="quarter" idx="12"/>
          </p:nvPr>
        </p:nvSpPr>
        <p:spPr>
          <a:xfrm>
            <a:off x="6552220" y="6129300"/>
            <a:ext cx="2133600" cy="365125"/>
          </a:xfrm>
        </p:spPr>
        <p:txBody>
          <a:bodyPr/>
          <a:lstStyle/>
          <a:p>
            <a:pPr>
              <a:defRPr/>
            </a:pPr>
            <a:fld id="{FEC8A574-B6B5-42CD-BB21-CBC6EF86609F}" type="slidenum">
              <a:rPr lang="fr-FR" sz="2800" b="1" smtClean="0">
                <a:solidFill>
                  <a:schemeClr val="tx1"/>
                </a:solidFill>
              </a:rPr>
              <a:pPr>
                <a:defRPr/>
              </a:pPr>
              <a:t>8</a:t>
            </a:fld>
            <a:endParaRPr lang="fr-FR" sz="28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solidFill>
                  <a:schemeClr val="tx1"/>
                </a:solidFill>
              </a:rPr>
              <a:t>III- POURQUOI  BIEN GÉRER SON TEMPS ?</a:t>
            </a:r>
            <a:endParaRPr lang="fr-FR" dirty="0">
              <a:solidFill>
                <a:schemeClr val="tx1"/>
              </a:solidFill>
            </a:endParaRPr>
          </a:p>
        </p:txBody>
      </p:sp>
      <p:sp>
        <p:nvSpPr>
          <p:cNvPr id="4" name="Sous-titre 3"/>
          <p:cNvSpPr>
            <a:spLocks noGrp="1"/>
          </p:cNvSpPr>
          <p:nvPr>
            <p:ph type="subTitle" idx="1"/>
          </p:nvPr>
        </p:nvSpPr>
        <p:spPr>
          <a:xfrm>
            <a:off x="836585" y="4239090"/>
            <a:ext cx="7920879" cy="622920"/>
          </a:xfrm>
        </p:spPr>
        <p:txBody>
          <a:bodyPr/>
          <a:lstStyle/>
          <a:p>
            <a:r>
              <a:rPr lang="fr-FR" i="1" dirty="0" smtClean="0">
                <a:solidFill>
                  <a:schemeClr val="bg1"/>
                </a:solidFill>
              </a:rPr>
              <a:t>« Maîtriser </a:t>
            </a:r>
            <a:r>
              <a:rPr lang="fr-FR" i="1" dirty="0" smtClean="0">
                <a:solidFill>
                  <a:schemeClr val="bg1"/>
                </a:solidFill>
              </a:rPr>
              <a:t>son temps, c’est maîtriser sa </a:t>
            </a:r>
            <a:r>
              <a:rPr lang="fr-FR" i="1" dirty="0" smtClean="0">
                <a:solidFill>
                  <a:schemeClr val="bg1"/>
                </a:solidFill>
              </a:rPr>
              <a:t>vie » </a:t>
            </a:r>
            <a:r>
              <a:rPr lang="fr-FR" i="1" dirty="0" smtClean="0">
                <a:solidFill>
                  <a:schemeClr val="bg1"/>
                </a:solidFill>
              </a:rPr>
              <a:t>(Alain </a:t>
            </a:r>
            <a:r>
              <a:rPr lang="fr-FR" i="1" dirty="0" err="1" smtClean="0">
                <a:solidFill>
                  <a:schemeClr val="bg1"/>
                </a:solidFill>
              </a:rPr>
              <a:t>Lakein</a:t>
            </a:r>
            <a:r>
              <a:rPr lang="fr-FR" i="1" dirty="0" smtClean="0">
                <a:solidFill>
                  <a:schemeClr val="bg1"/>
                </a:solidFill>
              </a:rPr>
              <a:t>)</a:t>
            </a:r>
            <a:endParaRPr lang="fr-FR" i="1" dirty="0">
              <a:solidFill>
                <a:schemeClr val="bg1"/>
              </a:solidFill>
            </a:endParaRPr>
          </a:p>
        </p:txBody>
      </p:sp>
      <p:pic>
        <p:nvPicPr>
          <p:cNvPr id="6" name="Image 5" descr="1GAMMEIMG"/>
          <p:cNvPicPr/>
          <p:nvPr/>
        </p:nvPicPr>
        <p:blipFill>
          <a:blip r:embed="rId4" cstate="print"/>
          <a:srcRect/>
          <a:stretch>
            <a:fillRect/>
          </a:stretch>
        </p:blipFill>
        <p:spPr bwMode="auto">
          <a:xfrm>
            <a:off x="7452320" y="1"/>
            <a:ext cx="1691680" cy="216886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8210</TotalTime>
  <Words>638</Words>
  <Application>Microsoft Office PowerPoint</Application>
  <PresentationFormat>Affichage à l'écran (4:3)</PresentationFormat>
  <Paragraphs>171</Paragraphs>
  <Slides>31</Slides>
  <Notes>11</Notes>
  <HiddenSlides>0</HiddenSlides>
  <MMClips>0</MMClips>
  <ScaleCrop>false</ScaleCrop>
  <HeadingPairs>
    <vt:vector size="4" baseType="variant">
      <vt:variant>
        <vt:lpstr>Thème</vt:lpstr>
      </vt:variant>
      <vt:variant>
        <vt:i4>2</vt:i4>
      </vt:variant>
      <vt:variant>
        <vt:lpstr>Titres des diapositives</vt:lpstr>
      </vt:variant>
      <vt:variant>
        <vt:i4>31</vt:i4>
      </vt:variant>
    </vt:vector>
  </HeadingPairs>
  <TitlesOfParts>
    <vt:vector size="33" baseType="lpstr">
      <vt:lpstr>Thème Office</vt:lpstr>
      <vt:lpstr>Conception personnalisée</vt:lpstr>
      <vt:lpstr>Diapositive 1</vt:lpstr>
      <vt:lpstr>COMMENT MIEUX GÉRER SON TEMPS ?</vt:lpstr>
      <vt:lpstr>PLAN</vt:lpstr>
      <vt:lpstr>I- CONTEXTE</vt:lpstr>
      <vt:lpstr>I- CONTEXTE</vt:lpstr>
      <vt:lpstr>II- QU’EST-CE QUE LE TEMPS?</vt:lpstr>
      <vt:lpstr>II- QU’EST-CE QUE LE TEMPS?</vt:lpstr>
      <vt:lpstr>II- QU’EST-CE QUE LE TEMPS?</vt:lpstr>
      <vt:lpstr>III- POURQUOI  BIEN GÉRER SON TEMPS ?</vt:lpstr>
      <vt:lpstr>III- POURQUOI  BIEN GÉRER SON TEMPS ?</vt:lpstr>
      <vt:lpstr>III- POURQUOI  BIEN GÉRER SON TEMPS ?</vt:lpstr>
      <vt:lpstr>IV- LES MALADIES DE LA GESTION DU TEMPS ?</vt:lpstr>
      <vt:lpstr>IV- LES MALADIES DE LA GESTION DU TEMPS</vt:lpstr>
      <vt:lpstr>IV-LES MALADIES DE LA GESTION DU TEMPS</vt:lpstr>
      <vt:lpstr>IV-LES MALADIES DE LA GESTION DU TEMPS</vt:lpstr>
      <vt:lpstr>IV-LES MALADIES DE LA GESTION DU TEMPS</vt:lpstr>
      <vt:lpstr>V- COMMENT MIEUX GÉRER SON TEMPS ?</vt:lpstr>
      <vt:lpstr> V-COMMENT MIEUX GÉRER SON TEMPS ?</vt:lpstr>
      <vt:lpstr> V-COMMENT MIEUX GÉRER SON TEMPS ?</vt:lpstr>
      <vt:lpstr> V-COMMENT MIEUX GÉRER SON TEMPS ?</vt:lpstr>
      <vt:lpstr> V-COMMENT MIEUX GÉRER SON TEMPS ?</vt:lpstr>
      <vt:lpstr>VI- TRUCS ET ASTUCES POUR MIEUX GERER SON TEMPS </vt:lpstr>
      <vt:lpstr>VI- TRUCS ET ASTUCES</vt:lpstr>
      <vt:lpstr>VI- TRUCS ET ASTUCES</vt:lpstr>
      <vt:lpstr>VII- QUELQUES CONSEILS</vt:lpstr>
      <vt:lpstr>   VII- QUELQUES CONSEILS</vt:lpstr>
      <vt:lpstr>    VII- QUELQUES CONSEILS</vt:lpstr>
      <vt:lpstr>VIII- CONCLUSION</vt:lpstr>
      <vt:lpstr>    VIII- CONCLUSION</vt:lpstr>
      <vt:lpstr>    BIBLIOGRAPHIE</vt:lpstr>
      <vt:lpstr>Diapositive 31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Ameva</dc:creator>
  <cp:lastModifiedBy>Adrien GUIAGS</cp:lastModifiedBy>
  <cp:revision>598</cp:revision>
  <cp:lastPrinted>2012-03-08T09:03:46Z</cp:lastPrinted>
  <dcterms:created xsi:type="dcterms:W3CDTF">2012-02-01T12:07:16Z</dcterms:created>
  <dcterms:modified xsi:type="dcterms:W3CDTF">2013-04-22T20:58:01Z</dcterms:modified>
</cp:coreProperties>
</file>