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ontserrat Bold" charset="1" panose="00000800000000000000"/>
      <p:regular r:id="rId25"/>
    </p:embeddedFont>
    <p:embeddedFont>
      <p:font typeface="Montserrat Classic Bold" charset="1" panose="00000800000000000000"/>
      <p:regular r:id="rId26"/>
    </p:embeddedFont>
    <p:embeddedFont>
      <p:font typeface="Montserrat Classic" charset="1" panose="00000500000000000000"/>
      <p:regular r:id="rId27"/>
    </p:embeddedFont>
    <p:embeddedFont>
      <p:font typeface="Montserrat Heavy" charset="1" panose="00000A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gif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37" y="5031311"/>
            <a:ext cx="5852196" cy="4035997"/>
          </a:xfrm>
          <a:custGeom>
            <a:avLst/>
            <a:gdLst/>
            <a:ahLst/>
            <a:cxnLst/>
            <a:rect r="r" b="b" t="t" l="l"/>
            <a:pathLst>
              <a:path h="4035997" w="5852196">
                <a:moveTo>
                  <a:pt x="0" y="0"/>
                </a:moveTo>
                <a:lnTo>
                  <a:pt x="5852196" y="0"/>
                </a:lnTo>
                <a:lnTo>
                  <a:pt x="5852196" y="4035997"/>
                </a:lnTo>
                <a:lnTo>
                  <a:pt x="0" y="4035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0171" y="1790700"/>
            <a:ext cx="16907657" cy="126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b="true" sz="8999">
                <a:solidFill>
                  <a:srgbClr val="49569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STAY AWARE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54099" y="4983686"/>
            <a:ext cx="8979802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Under the guidance of: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Prof. Basil Latif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92445" y="6596114"/>
            <a:ext cx="5703109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Presented by: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Achyuth Sambaraju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Kushal Bangalore Harish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Saumya Chandrakant Prasad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Shloka Ramesh Daga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38728" y="3256966"/>
            <a:ext cx="7210544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Preventing Accidents and Enhancing Road Safety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58611" y="7547538"/>
            <a:ext cx="2014816" cy="1710762"/>
          </a:xfrm>
          <a:custGeom>
            <a:avLst/>
            <a:gdLst/>
            <a:ahLst/>
            <a:cxnLst/>
            <a:rect r="r" b="b" t="t" l="l"/>
            <a:pathLst>
              <a:path h="1710762" w="2014816">
                <a:moveTo>
                  <a:pt x="0" y="0"/>
                </a:moveTo>
                <a:lnTo>
                  <a:pt x="2014816" y="0"/>
                </a:lnTo>
                <a:lnTo>
                  <a:pt x="2014816" y="1710762"/>
                </a:lnTo>
                <a:lnTo>
                  <a:pt x="0" y="17107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84040" y="3474926"/>
            <a:ext cx="3998694" cy="1107318"/>
            <a:chOff x="0" y="0"/>
            <a:chExt cx="1053154" cy="29163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3154" cy="291639"/>
            </a:xfrm>
            <a:custGeom>
              <a:avLst/>
              <a:gdLst/>
              <a:ahLst/>
              <a:cxnLst/>
              <a:rect r="r" b="b" t="t" l="l"/>
              <a:pathLst>
                <a:path h="291639" w="1053154">
                  <a:moveTo>
                    <a:pt x="0" y="0"/>
                  </a:moveTo>
                  <a:lnTo>
                    <a:pt x="849954" y="0"/>
                  </a:lnTo>
                  <a:lnTo>
                    <a:pt x="1053154" y="145820"/>
                  </a:lnTo>
                  <a:lnTo>
                    <a:pt x="849954" y="291639"/>
                  </a:lnTo>
                  <a:lnTo>
                    <a:pt x="0" y="291639"/>
                  </a:lnTo>
                  <a:lnTo>
                    <a:pt x="203200" y="14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-38100"/>
              <a:ext cx="799154" cy="329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371988" y="1302841"/>
            <a:ext cx="7544024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ML MODEL BUILDING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0371" y="2571260"/>
            <a:ext cx="6025535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484"/>
              </a:lnSpc>
            </a:pPr>
            <a:r>
              <a:rPr lang="en-US" b="true" sz="2299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Understanding and Preprocessing</a:t>
            </a:r>
          </a:p>
          <a:p>
            <a:pPr algn="ctr" marL="0" indent="0" lvl="0">
              <a:lnSpc>
                <a:spcPts val="4484"/>
              </a:lnSpc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Dataset Consolidation</a:t>
            </a:r>
          </a:p>
          <a:p>
            <a:pPr algn="ctr" marL="0" indent="0" lvl="0">
              <a:lnSpc>
                <a:spcPts val="4484"/>
              </a:lnSpc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Feature Engineering</a:t>
            </a:r>
          </a:p>
          <a:p>
            <a:pPr algn="ctr" marL="0" indent="0" lvl="0">
              <a:lnSpc>
                <a:spcPts val="4484"/>
              </a:lnSpc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Handling Missing Values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57023" y="2561735"/>
            <a:ext cx="4460354" cy="280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7"/>
              </a:lnSpc>
            </a:pPr>
            <a:r>
              <a:rPr lang="en-US" b="true" sz="2299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Machine Learning Models</a:t>
            </a:r>
          </a:p>
          <a:p>
            <a:pPr algn="ctr" marL="0" indent="0" lvl="0">
              <a:lnSpc>
                <a:spcPts val="4507"/>
              </a:lnSpc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Logistic Regression</a:t>
            </a:r>
          </a:p>
          <a:p>
            <a:pPr algn="ctr" marL="0" indent="0" lvl="0">
              <a:lnSpc>
                <a:spcPts val="4507"/>
              </a:lnSpc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Multi Layer Perceptron (MLP) </a:t>
            </a:r>
          </a:p>
          <a:p>
            <a:pPr algn="ctr" marL="0" indent="0" lvl="0">
              <a:lnSpc>
                <a:spcPts val="4507"/>
              </a:lnSpc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K - Nearest Neighbors (KNN)</a:t>
            </a:r>
          </a:p>
          <a:p>
            <a:pPr algn="ctr" marL="0" indent="0" lvl="0">
              <a:lnSpc>
                <a:spcPts val="4507"/>
              </a:lnSpc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Naive Bayes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84040" y="7228712"/>
            <a:ext cx="3319921" cy="1663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7"/>
              </a:lnSpc>
              <a:spcBef>
                <a:spcPct val="0"/>
              </a:spcBef>
            </a:pPr>
            <a:r>
              <a:rPr lang="en-US" b="true" sz="2299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Evaluation Metrics</a:t>
            </a:r>
          </a:p>
          <a:p>
            <a:pPr algn="ctr" marL="0" indent="0" lvl="0">
              <a:lnSpc>
                <a:spcPts val="4507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Confusion Metrics</a:t>
            </a:r>
          </a:p>
          <a:p>
            <a:pPr algn="ctr" marL="0" indent="0" lvl="0">
              <a:lnSpc>
                <a:spcPts val="4507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Classification Report</a:t>
            </a:r>
          </a:p>
        </p:txBody>
      </p:sp>
      <p:grpSp>
        <p:nvGrpSpPr>
          <p:cNvPr name="Group 14" id="14"/>
          <p:cNvGrpSpPr/>
          <p:nvPr/>
        </p:nvGrpSpPr>
        <p:grpSpPr>
          <a:xfrm rot="5400000">
            <a:off x="13147448" y="6589012"/>
            <a:ext cx="2547879" cy="1375693"/>
            <a:chOff x="0" y="0"/>
            <a:chExt cx="671046" cy="3623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1046" cy="362323"/>
            </a:xfrm>
            <a:custGeom>
              <a:avLst/>
              <a:gdLst/>
              <a:ahLst/>
              <a:cxnLst/>
              <a:rect r="r" b="b" t="t" l="l"/>
              <a:pathLst>
                <a:path h="362323" w="671046">
                  <a:moveTo>
                    <a:pt x="0" y="0"/>
                  </a:moveTo>
                  <a:lnTo>
                    <a:pt x="467846" y="0"/>
                  </a:lnTo>
                  <a:lnTo>
                    <a:pt x="671046" y="181161"/>
                  </a:lnTo>
                  <a:lnTo>
                    <a:pt x="467846" y="362323"/>
                  </a:lnTo>
                  <a:lnTo>
                    <a:pt x="0" y="362323"/>
                  </a:lnTo>
                  <a:lnTo>
                    <a:pt x="203200" y="18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38100"/>
              <a:ext cx="417046" cy="400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11482734" y="7400162"/>
            <a:ext cx="3052322" cy="1107318"/>
            <a:chOff x="0" y="0"/>
            <a:chExt cx="803904" cy="29163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03904" cy="291639"/>
            </a:xfrm>
            <a:custGeom>
              <a:avLst/>
              <a:gdLst/>
              <a:ahLst/>
              <a:cxnLst/>
              <a:rect r="r" b="b" t="t" l="l"/>
              <a:pathLst>
                <a:path h="291639" w="803904">
                  <a:moveTo>
                    <a:pt x="0" y="0"/>
                  </a:moveTo>
                  <a:lnTo>
                    <a:pt x="600704" y="0"/>
                  </a:lnTo>
                  <a:lnTo>
                    <a:pt x="803904" y="145820"/>
                  </a:lnTo>
                  <a:lnTo>
                    <a:pt x="600704" y="291639"/>
                  </a:lnTo>
                  <a:lnTo>
                    <a:pt x="0" y="291639"/>
                  </a:lnTo>
                  <a:lnTo>
                    <a:pt x="203200" y="14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38100"/>
              <a:ext cx="549904" cy="329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00115" y="7400162"/>
            <a:ext cx="2631424" cy="1107318"/>
            <a:chOff x="0" y="0"/>
            <a:chExt cx="693050" cy="29163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3050" cy="291639"/>
            </a:xfrm>
            <a:custGeom>
              <a:avLst/>
              <a:gdLst/>
              <a:ahLst/>
              <a:cxnLst/>
              <a:rect r="r" b="b" t="t" l="l"/>
              <a:pathLst>
                <a:path h="291639" w="693050">
                  <a:moveTo>
                    <a:pt x="0" y="0"/>
                  </a:moveTo>
                  <a:lnTo>
                    <a:pt x="489850" y="0"/>
                  </a:lnTo>
                  <a:lnTo>
                    <a:pt x="693050" y="145820"/>
                  </a:lnTo>
                  <a:lnTo>
                    <a:pt x="489850" y="291639"/>
                  </a:lnTo>
                  <a:lnTo>
                    <a:pt x="0" y="291639"/>
                  </a:lnTo>
                  <a:lnTo>
                    <a:pt x="203200" y="14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77800" y="-38100"/>
              <a:ext cx="439050" cy="329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733222" y="281473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733222" y="491683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05861" y="1815335"/>
            <a:ext cx="7289600" cy="642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750"/>
              </a:lnSpc>
            </a:pPr>
          </a:p>
          <a:p>
            <a:pPr algn="just">
              <a:lnSpc>
                <a:spcPts val="5750"/>
              </a:lnSpc>
            </a:pPr>
            <a:r>
              <a:rPr lang="en-US" b="true" sz="2300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Highest Accuracy</a:t>
            </a:r>
            <a:r>
              <a:rPr lang="en-US" sz="2300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KNN and Logistic Regression models demonstrate the highest accuracy at 0.95.</a:t>
            </a:r>
          </a:p>
          <a:p>
            <a:pPr algn="just">
              <a:lnSpc>
                <a:spcPts val="5750"/>
              </a:lnSpc>
            </a:pPr>
            <a:r>
              <a:rPr lang="en-US" b="true" sz="2300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Moderate Performance</a:t>
            </a:r>
            <a:r>
              <a:rPr lang="en-US" sz="2300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Naive Bayes also performs relatively well with 0.89 accuracy,</a:t>
            </a:r>
          </a:p>
          <a:p>
            <a:pPr algn="just" marL="0" indent="0" lvl="0">
              <a:lnSpc>
                <a:spcPts val="5750"/>
              </a:lnSpc>
            </a:pPr>
            <a:r>
              <a:rPr lang="en-US" b="true" sz="2300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Model Performance Variety</a:t>
            </a:r>
            <a:r>
              <a:rPr lang="en-US" sz="2300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The accuracy differences highlight the variance in model performance, with MLP showing the weakest result at 0.53.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559899" y="2905702"/>
            <a:ext cx="7994442" cy="4986533"/>
          </a:xfrm>
          <a:custGeom>
            <a:avLst/>
            <a:gdLst/>
            <a:ahLst/>
            <a:cxnLst/>
            <a:rect r="r" b="b" t="t" l="l"/>
            <a:pathLst>
              <a:path h="4986533" w="7994442">
                <a:moveTo>
                  <a:pt x="0" y="0"/>
                </a:moveTo>
                <a:lnTo>
                  <a:pt x="7994441" y="0"/>
                </a:lnTo>
                <a:lnTo>
                  <a:pt x="7994441" y="4986533"/>
                </a:lnTo>
                <a:lnTo>
                  <a:pt x="0" y="49865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67208" y="1302841"/>
            <a:ext cx="9953584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ML PERFORMANCE COMPARISON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733222" y="643387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98588" y="4924742"/>
            <a:ext cx="134908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Deep Learning Model -  Driver Drowsiness Detection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87790" y="1302841"/>
            <a:ext cx="11625149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DL - DRIVER DROWSINESS DETECTION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31547" y="2233040"/>
            <a:ext cx="7726137" cy="7025260"/>
            <a:chOff x="0" y="0"/>
            <a:chExt cx="1218394" cy="11078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8394" cy="1107867"/>
            </a:xfrm>
            <a:custGeom>
              <a:avLst/>
              <a:gdLst/>
              <a:ahLst/>
              <a:cxnLst/>
              <a:rect r="r" b="b" t="t" l="l"/>
              <a:pathLst>
                <a:path h="1107867" w="1218394">
                  <a:moveTo>
                    <a:pt x="0" y="0"/>
                  </a:moveTo>
                  <a:lnTo>
                    <a:pt x="1218394" y="0"/>
                  </a:lnTo>
                  <a:lnTo>
                    <a:pt x="1218394" y="1107867"/>
                  </a:lnTo>
                  <a:lnTo>
                    <a:pt x="0" y="1107867"/>
                  </a:lnTo>
                  <a:close/>
                </a:path>
              </a:pathLst>
            </a:custGeom>
            <a:solidFill>
              <a:srgbClr val="E5A77D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18394" cy="1145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831547" y="3128772"/>
            <a:ext cx="7427753" cy="561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1"/>
              </a:lnSpc>
            </a:pPr>
            <a:r>
              <a:rPr lang="en-US" sz="2300" u="sng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Drowsy Detection Image Dataset</a:t>
            </a:r>
          </a:p>
          <a:p>
            <a:pPr algn="ctr">
              <a:lnSpc>
                <a:spcPts val="4071"/>
              </a:lnSpc>
            </a:pPr>
          </a:p>
          <a:p>
            <a:pPr algn="just" marL="496571" indent="-248285" lvl="1">
              <a:lnSpc>
                <a:spcPts val="4071"/>
              </a:lnSpc>
              <a:buFont typeface="Arial"/>
              <a:buChar char="•"/>
            </a:pPr>
            <a:r>
              <a:rPr lang="en-US" b="true" sz="230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Source</a:t>
            </a:r>
            <a:r>
              <a:rPr lang="en-US" sz="230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Kaggle Dataset</a:t>
            </a:r>
          </a:p>
          <a:p>
            <a:pPr algn="just">
              <a:lnSpc>
                <a:spcPts val="4071"/>
              </a:lnSpc>
            </a:pPr>
          </a:p>
          <a:p>
            <a:pPr algn="just" marL="496571" indent="-248285" lvl="1">
              <a:lnSpc>
                <a:spcPts val="4071"/>
              </a:lnSpc>
              <a:buFont typeface="Arial"/>
              <a:buChar char="•"/>
            </a:pPr>
            <a:r>
              <a:rPr lang="en-US" b="true" sz="230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Size</a:t>
            </a:r>
            <a:r>
              <a:rPr lang="en-US" sz="230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Over </a:t>
            </a:r>
            <a:r>
              <a:rPr lang="en-US" b="true" sz="230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9,000 </a:t>
            </a:r>
            <a:r>
              <a:rPr lang="en-US" sz="230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labeled images of drivers, focusing on facial cues and eye states related to drowsiness</a:t>
            </a:r>
          </a:p>
          <a:p>
            <a:pPr algn="just">
              <a:lnSpc>
                <a:spcPts val="4071"/>
              </a:lnSpc>
            </a:pPr>
          </a:p>
          <a:p>
            <a:pPr algn="just" marL="496571" indent="-248285" lvl="1">
              <a:lnSpc>
                <a:spcPts val="4071"/>
              </a:lnSpc>
              <a:buFont typeface="Arial"/>
              <a:buChar char="•"/>
            </a:pPr>
            <a:r>
              <a:rPr lang="en-US" b="true" sz="230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Details</a:t>
            </a:r>
            <a:r>
              <a:rPr lang="en-US" sz="230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Captures visual indicators of driver fatigue, Yawning Indicator, Head Movement Detection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31547" y="2299044"/>
            <a:ext cx="76201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Unstructured Data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2600148"/>
            <a:ext cx="7971665" cy="6658152"/>
          </a:xfrm>
          <a:custGeom>
            <a:avLst/>
            <a:gdLst/>
            <a:ahLst/>
            <a:cxnLst/>
            <a:rect r="r" b="b" t="t" l="l"/>
            <a:pathLst>
              <a:path h="6658152" w="7971665">
                <a:moveTo>
                  <a:pt x="0" y="0"/>
                </a:moveTo>
                <a:lnTo>
                  <a:pt x="7971665" y="0"/>
                </a:lnTo>
                <a:lnTo>
                  <a:pt x="7971665" y="6658152"/>
                </a:lnTo>
                <a:lnTo>
                  <a:pt x="0" y="66581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251224" y="1379310"/>
            <a:ext cx="9785552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DL MODEL BUILDING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27423" y="2432394"/>
            <a:ext cx="5855685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b="true" sz="2299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Deep Learning Model Architectures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Convolutional Neural Networks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Recurrent Neural Networks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32394"/>
            <a:ext cx="5917430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b="true" sz="2299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Understanding and Preprocessing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Dataset Splitting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Organization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Augmentation and Transformation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4294" y="6104282"/>
            <a:ext cx="5366242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b="true" sz="2299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Evaluation Metrics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Confusion Matrix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Classification Report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ROC Curve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07572" y="6104282"/>
            <a:ext cx="5295387" cy="331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b="true" sz="2299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Hyper Parameters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Optimizers - Adam, SGD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Activation Functions - ReLU, Tanh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Learning rate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Batch size</a:t>
            </a:r>
          </a:p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2299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Epochs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952833" y="3055073"/>
            <a:ext cx="3379290" cy="1107318"/>
            <a:chOff x="0" y="0"/>
            <a:chExt cx="890019" cy="2916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0019" cy="291639"/>
            </a:xfrm>
            <a:custGeom>
              <a:avLst/>
              <a:gdLst/>
              <a:ahLst/>
              <a:cxnLst/>
              <a:rect r="r" b="b" t="t" l="l"/>
              <a:pathLst>
                <a:path h="291639" w="890019">
                  <a:moveTo>
                    <a:pt x="0" y="0"/>
                  </a:moveTo>
                  <a:lnTo>
                    <a:pt x="686819" y="0"/>
                  </a:lnTo>
                  <a:lnTo>
                    <a:pt x="890019" y="145820"/>
                  </a:lnTo>
                  <a:lnTo>
                    <a:pt x="686819" y="291639"/>
                  </a:lnTo>
                  <a:lnTo>
                    <a:pt x="0" y="291639"/>
                  </a:lnTo>
                  <a:lnTo>
                    <a:pt x="203200" y="14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636019" cy="329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13977547" y="4589481"/>
            <a:ext cx="1555437" cy="1036016"/>
            <a:chOff x="0" y="0"/>
            <a:chExt cx="543978" cy="3623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3978" cy="362323"/>
            </a:xfrm>
            <a:custGeom>
              <a:avLst/>
              <a:gdLst/>
              <a:ahLst/>
              <a:cxnLst/>
              <a:rect r="r" b="b" t="t" l="l"/>
              <a:pathLst>
                <a:path h="362323" w="543978">
                  <a:moveTo>
                    <a:pt x="0" y="0"/>
                  </a:moveTo>
                  <a:lnTo>
                    <a:pt x="340778" y="0"/>
                  </a:lnTo>
                  <a:lnTo>
                    <a:pt x="543978" y="181161"/>
                  </a:lnTo>
                  <a:lnTo>
                    <a:pt x="340778" y="362323"/>
                  </a:lnTo>
                  <a:lnTo>
                    <a:pt x="0" y="362323"/>
                  </a:lnTo>
                  <a:lnTo>
                    <a:pt x="203200" y="18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38100"/>
              <a:ext cx="289978" cy="400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7887480" y="6726961"/>
            <a:ext cx="3509997" cy="1107318"/>
            <a:chOff x="0" y="0"/>
            <a:chExt cx="924444" cy="29163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24444" cy="291639"/>
            </a:xfrm>
            <a:custGeom>
              <a:avLst/>
              <a:gdLst/>
              <a:ahLst/>
              <a:cxnLst/>
              <a:rect r="r" b="b" t="t" l="l"/>
              <a:pathLst>
                <a:path h="291639" w="924444">
                  <a:moveTo>
                    <a:pt x="0" y="0"/>
                  </a:moveTo>
                  <a:lnTo>
                    <a:pt x="721244" y="0"/>
                  </a:lnTo>
                  <a:lnTo>
                    <a:pt x="924444" y="145820"/>
                  </a:lnTo>
                  <a:lnTo>
                    <a:pt x="721244" y="291639"/>
                  </a:lnTo>
                  <a:lnTo>
                    <a:pt x="0" y="291639"/>
                  </a:lnTo>
                  <a:lnTo>
                    <a:pt x="203200" y="145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38100"/>
              <a:ext cx="670444" cy="329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69876" y="7514084"/>
            <a:ext cx="7366678" cy="2043420"/>
          </a:xfrm>
          <a:custGeom>
            <a:avLst/>
            <a:gdLst/>
            <a:ahLst/>
            <a:cxnLst/>
            <a:rect r="r" b="b" t="t" l="l"/>
            <a:pathLst>
              <a:path h="2043420" w="7366678">
                <a:moveTo>
                  <a:pt x="0" y="0"/>
                </a:moveTo>
                <a:lnTo>
                  <a:pt x="7366678" y="0"/>
                </a:lnTo>
                <a:lnTo>
                  <a:pt x="7366678" y="2043420"/>
                </a:lnTo>
                <a:lnTo>
                  <a:pt x="0" y="20434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129" r="-3857" b="-248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412097"/>
            <a:ext cx="7997303" cy="4988318"/>
          </a:xfrm>
          <a:custGeom>
            <a:avLst/>
            <a:gdLst/>
            <a:ahLst/>
            <a:cxnLst/>
            <a:rect r="r" b="b" t="t" l="l"/>
            <a:pathLst>
              <a:path h="4988318" w="7997303">
                <a:moveTo>
                  <a:pt x="0" y="0"/>
                </a:moveTo>
                <a:lnTo>
                  <a:pt x="7997303" y="0"/>
                </a:lnTo>
                <a:lnTo>
                  <a:pt x="7997303" y="4988318"/>
                </a:lnTo>
                <a:lnTo>
                  <a:pt x="0" y="4988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67208" y="1302841"/>
            <a:ext cx="9953584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DL PERFORMANCE COMPARISION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37334" y="2155900"/>
            <a:ext cx="7061780" cy="714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</a:p>
          <a:p>
            <a:pPr algn="just">
              <a:lnSpc>
                <a:spcPts val="5750"/>
              </a:lnSpc>
            </a:pPr>
            <a:r>
              <a:rPr lang="en-US" b="true" sz="23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Model Performance:</a:t>
            </a:r>
            <a:r>
              <a:rPr lang="en-US" sz="2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Both CNN and RNN models show high performance, with RNN slightly </a:t>
            </a:r>
            <a:r>
              <a:rPr lang="en-US" b="true" sz="23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outperforming</a:t>
            </a:r>
            <a:r>
              <a:rPr lang="en-US" sz="2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CNN, achieving an accuracy of </a:t>
            </a:r>
            <a:r>
              <a:rPr lang="en-US" b="true" sz="23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91%</a:t>
            </a:r>
            <a:r>
              <a:rPr lang="en-US" sz="2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  <a:p>
            <a:pPr algn="just">
              <a:lnSpc>
                <a:spcPts val="5750"/>
              </a:lnSpc>
            </a:pPr>
          </a:p>
          <a:p>
            <a:pPr algn="just">
              <a:lnSpc>
                <a:spcPts val="5750"/>
              </a:lnSpc>
            </a:pPr>
            <a:r>
              <a:rPr lang="en-US" b="true" sz="23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Balanced Metrics:</a:t>
            </a:r>
            <a:r>
              <a:rPr lang="en-US" sz="2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Precision and recall are consistent across both models, indicating </a:t>
            </a:r>
            <a:r>
              <a:rPr lang="en-US" b="true" sz="23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balanced </a:t>
            </a:r>
            <a:r>
              <a:rPr lang="en-US" sz="2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and </a:t>
            </a:r>
            <a:r>
              <a:rPr lang="en-US" b="true" sz="23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reliable </a:t>
            </a:r>
            <a:r>
              <a:rPr lang="en-US" sz="23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predictions for both methods.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5400000">
            <a:off x="9376200" y="3134455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9376200" y="6729159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167208" y="1619833"/>
            <a:ext cx="9953584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KEY OUTCOMES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81738" y="2868712"/>
            <a:ext cx="14827090" cy="558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9"/>
              </a:lnSpc>
            </a:pPr>
          </a:p>
          <a:p>
            <a:pPr algn="just">
              <a:lnSpc>
                <a:spcPts val="3219"/>
              </a:lnSpc>
            </a:pPr>
            <a:r>
              <a:rPr lang="en-US" b="true" sz="22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Efficient Dataset Handling</a:t>
            </a:r>
            <a:r>
              <a:rPr lang="en-US" sz="2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Balanced splits for training, validation, and test sets with data augmentation for robust training.</a:t>
            </a:r>
          </a:p>
          <a:p>
            <a:pPr algn="just">
              <a:lnSpc>
                <a:spcPts val="3219"/>
              </a:lnSpc>
            </a:pPr>
          </a:p>
          <a:p>
            <a:pPr algn="just">
              <a:lnSpc>
                <a:spcPts val="3219"/>
              </a:lnSpc>
            </a:pPr>
            <a:r>
              <a:rPr lang="en-US" b="true" sz="22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CNN with Transfer Learning</a:t>
            </a:r>
            <a:r>
              <a:rPr lang="en-US" sz="2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Fine-tuned MobileNetV2 achieved over 90% accuracy.</a:t>
            </a:r>
          </a:p>
          <a:p>
            <a:pPr algn="just">
              <a:lnSpc>
                <a:spcPts val="3219"/>
              </a:lnSpc>
            </a:pPr>
          </a:p>
          <a:p>
            <a:pPr algn="just">
              <a:lnSpc>
                <a:spcPts val="3219"/>
              </a:lnSpc>
            </a:pPr>
            <a:r>
              <a:rPr lang="en-US" b="true" sz="22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RNN Performance</a:t>
            </a:r>
            <a:r>
              <a:rPr lang="en-US" sz="2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LSTM-based model achieved around 91% accuracy for sequential data analysis.</a:t>
            </a:r>
          </a:p>
          <a:p>
            <a:pPr algn="just">
              <a:lnSpc>
                <a:spcPts val="3219"/>
              </a:lnSpc>
            </a:pPr>
          </a:p>
          <a:p>
            <a:pPr algn="just">
              <a:lnSpc>
                <a:spcPts val="3219"/>
              </a:lnSpc>
            </a:pPr>
            <a:r>
              <a:rPr lang="en-US" b="true" sz="22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Hyperparameter Tuning</a:t>
            </a:r>
            <a:r>
              <a:rPr lang="en-US" sz="2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Optimized both models using grid search for learning rates, optimizers, and activation functions.</a:t>
            </a:r>
          </a:p>
          <a:p>
            <a:pPr algn="just">
              <a:lnSpc>
                <a:spcPts val="3219"/>
              </a:lnSpc>
            </a:pPr>
          </a:p>
          <a:p>
            <a:pPr algn="just">
              <a:lnSpc>
                <a:spcPts val="3219"/>
              </a:lnSpc>
            </a:pPr>
            <a:r>
              <a:rPr lang="en-US" b="true" sz="22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Performance Evaluation</a:t>
            </a:r>
            <a:r>
              <a:rPr lang="en-US" sz="2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High AUC scores and balanced metrics (precision, recall, F1-score) highlighted model reliability.</a:t>
            </a:r>
          </a:p>
          <a:p>
            <a:pPr algn="just">
              <a:lnSpc>
                <a:spcPts val="321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999902" y="3284188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999902" y="4489218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999902" y="532811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999902" y="603842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999902" y="724468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1916" y="2974402"/>
            <a:ext cx="6845308" cy="430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Enhanced Feature Engineering</a:t>
            </a:r>
          </a:p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Real-Time Drowsiness Detection</a:t>
            </a:r>
          </a:p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Broader Dataset Inclusion</a:t>
            </a:r>
          </a:p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Hybrid Safety Systems</a:t>
            </a:r>
          </a:p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Policy and Regulations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58062" y="1619833"/>
            <a:ext cx="9785552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FUTURE SCOPE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2052939" y="334610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8" y="0"/>
                </a:lnTo>
                <a:lnTo>
                  <a:pt x="510938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2052939" y="4198078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8" y="0"/>
                </a:lnTo>
                <a:lnTo>
                  <a:pt x="510938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2052939" y="5051915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8" y="0"/>
                </a:lnTo>
                <a:lnTo>
                  <a:pt x="510938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2052939" y="590389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8" y="0"/>
                </a:lnTo>
                <a:lnTo>
                  <a:pt x="510938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2052939" y="680201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8" y="0"/>
                </a:lnTo>
                <a:lnTo>
                  <a:pt x="510938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322885" y="1619833"/>
            <a:ext cx="9953584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CONCLUSION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432436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9" y="0"/>
                </a:lnTo>
                <a:lnTo>
                  <a:pt x="7422179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65822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8" y="0"/>
                </a:lnTo>
                <a:lnTo>
                  <a:pt x="7422178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23615" y="7513261"/>
            <a:ext cx="5306040" cy="1997000"/>
          </a:xfrm>
          <a:custGeom>
            <a:avLst/>
            <a:gdLst/>
            <a:ahLst/>
            <a:cxnLst/>
            <a:rect r="r" b="b" t="t" l="l"/>
            <a:pathLst>
              <a:path h="1997000" w="5306040">
                <a:moveTo>
                  <a:pt x="0" y="0"/>
                </a:moveTo>
                <a:lnTo>
                  <a:pt x="5306040" y="0"/>
                </a:lnTo>
                <a:lnTo>
                  <a:pt x="5306040" y="1997000"/>
                </a:lnTo>
                <a:lnTo>
                  <a:pt x="0" y="199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921113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8" y="0"/>
                </a:lnTo>
                <a:lnTo>
                  <a:pt x="7422178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3302082" y="7601936"/>
            <a:ext cx="5997594" cy="1908325"/>
          </a:xfrm>
          <a:custGeom>
            <a:avLst/>
            <a:gdLst/>
            <a:ahLst/>
            <a:cxnLst/>
            <a:rect r="r" b="b" t="t" l="l"/>
            <a:pathLst>
              <a:path h="1908325" w="5997594">
                <a:moveTo>
                  <a:pt x="5997594" y="0"/>
                </a:moveTo>
                <a:lnTo>
                  <a:pt x="0" y="0"/>
                </a:lnTo>
                <a:lnTo>
                  <a:pt x="0" y="1908325"/>
                </a:lnTo>
                <a:lnTo>
                  <a:pt x="5997594" y="1908325"/>
                </a:lnTo>
                <a:lnTo>
                  <a:pt x="5997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01454" y="2346331"/>
            <a:ext cx="10101858" cy="430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Successful Prediction of Injury Outcome</a:t>
            </a:r>
          </a:p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Quality and Preparation Matter</a:t>
            </a:r>
          </a:p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Model Selection and Hyper parameter Tuning Are Crucial</a:t>
            </a:r>
          </a:p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Interpretable Results for Practical Use</a:t>
            </a:r>
          </a:p>
          <a:p>
            <a:pPr algn="l">
              <a:lnSpc>
                <a:spcPts val="69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Future Directions Remain Open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3911740" y="276231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3911740" y="361429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3911740" y="446812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3911740" y="532010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3911740" y="6173941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24137" y="3222387"/>
            <a:ext cx="14439725" cy="1921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871"/>
              </a:lnSpc>
            </a:pPr>
            <a:r>
              <a:rPr lang="en-US" b="true" sz="13643" spc="72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865822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8" y="0"/>
                </a:lnTo>
                <a:lnTo>
                  <a:pt x="7422178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21113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8" y="0"/>
                </a:lnTo>
                <a:lnTo>
                  <a:pt x="7422178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43643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9" y="0"/>
                </a:lnTo>
                <a:lnTo>
                  <a:pt x="7422179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837960" y="8256580"/>
            <a:ext cx="5306040" cy="1997000"/>
          </a:xfrm>
          <a:custGeom>
            <a:avLst/>
            <a:gdLst/>
            <a:ahLst/>
            <a:cxnLst/>
            <a:rect r="r" b="b" t="t" l="l"/>
            <a:pathLst>
              <a:path h="1997000" w="5306040">
                <a:moveTo>
                  <a:pt x="0" y="0"/>
                </a:moveTo>
                <a:lnTo>
                  <a:pt x="5306040" y="0"/>
                </a:lnTo>
                <a:lnTo>
                  <a:pt x="5306040" y="1997000"/>
                </a:lnTo>
                <a:lnTo>
                  <a:pt x="0" y="199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9532061" y="7601936"/>
            <a:ext cx="5997594" cy="1908325"/>
          </a:xfrm>
          <a:custGeom>
            <a:avLst/>
            <a:gdLst/>
            <a:ahLst/>
            <a:cxnLst/>
            <a:rect r="r" b="b" t="t" l="l"/>
            <a:pathLst>
              <a:path h="1908325" w="5997594">
                <a:moveTo>
                  <a:pt x="5997594" y="0"/>
                </a:moveTo>
                <a:lnTo>
                  <a:pt x="0" y="0"/>
                </a:lnTo>
                <a:lnTo>
                  <a:pt x="0" y="1908325"/>
                </a:lnTo>
                <a:lnTo>
                  <a:pt x="5997594" y="1908325"/>
                </a:lnTo>
                <a:lnTo>
                  <a:pt x="5997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14663" y="3585697"/>
            <a:ext cx="1588329" cy="5672603"/>
          </a:xfrm>
          <a:custGeom>
            <a:avLst/>
            <a:gdLst/>
            <a:ahLst/>
            <a:cxnLst/>
            <a:rect r="r" b="b" t="t" l="l"/>
            <a:pathLst>
              <a:path h="5672603" w="1588329">
                <a:moveTo>
                  <a:pt x="0" y="0"/>
                </a:moveTo>
                <a:lnTo>
                  <a:pt x="1588329" y="0"/>
                </a:lnTo>
                <a:lnTo>
                  <a:pt x="1588329" y="5672603"/>
                </a:lnTo>
                <a:lnTo>
                  <a:pt x="0" y="56726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33915" y="1133475"/>
            <a:ext cx="7620171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47"/>
              </a:lnSpc>
              <a:spcBef>
                <a:spcPct val="0"/>
              </a:spcBef>
            </a:pPr>
            <a:r>
              <a:rPr lang="en-US" b="true" sz="4200" strike="noStrike" u="none">
                <a:solidFill>
                  <a:srgbClr val="2D262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CONTENTS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63580" y="1839084"/>
            <a:ext cx="7190505" cy="546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2199" spc="162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INTRODUCTION</a:t>
            </a:r>
          </a:p>
          <a:p>
            <a:pPr algn="l">
              <a:lnSpc>
                <a:spcPts val="5499"/>
              </a:lnSpc>
            </a:pPr>
            <a:r>
              <a:rPr lang="en-US" sz="2199" spc="162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PROBLEM STATEMENT</a:t>
            </a:r>
          </a:p>
          <a:p>
            <a:pPr algn="l">
              <a:lnSpc>
                <a:spcPts val="5499"/>
              </a:lnSpc>
            </a:pPr>
            <a:r>
              <a:rPr lang="en-US" sz="2199" spc="162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BUSINESS SCOPE &amp; OBJECTIVES</a:t>
            </a:r>
          </a:p>
          <a:p>
            <a:pPr algn="l">
              <a:lnSpc>
                <a:spcPts val="5499"/>
              </a:lnSpc>
            </a:pPr>
            <a:r>
              <a:rPr lang="en-US" sz="2199" spc="162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ML - INJURY / NON - INJURY CLASSIFICATION</a:t>
            </a:r>
          </a:p>
          <a:p>
            <a:pPr algn="l">
              <a:lnSpc>
                <a:spcPts val="5499"/>
              </a:lnSpc>
            </a:pPr>
            <a:r>
              <a:rPr lang="en-US" sz="2199" spc="162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MODEL COMPARISON &amp; OUTCOMES</a:t>
            </a:r>
          </a:p>
          <a:p>
            <a:pPr algn="l">
              <a:lnSpc>
                <a:spcPts val="5499"/>
              </a:lnSpc>
            </a:pPr>
            <a:r>
              <a:rPr lang="en-US" sz="2199" spc="162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DL - DRIVER DROWSINESS DETECTION</a:t>
            </a:r>
          </a:p>
          <a:p>
            <a:pPr algn="l">
              <a:lnSpc>
                <a:spcPts val="5499"/>
              </a:lnSpc>
            </a:pPr>
            <a:r>
              <a:rPr lang="en-US" sz="2199" spc="162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MODEL COMPARISON &amp; OUTCOMES</a:t>
            </a:r>
          </a:p>
          <a:p>
            <a:pPr algn="l">
              <a:lnSpc>
                <a:spcPts val="5499"/>
              </a:lnSpc>
            </a:pPr>
            <a:r>
              <a:rPr lang="en-US" sz="2199" spc="162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FUTURE SCOPE &amp;  CONCLUSION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13" y="7513261"/>
            <a:ext cx="20209113" cy="2740320"/>
            <a:chOff x="0" y="0"/>
            <a:chExt cx="26945484" cy="36537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7049247" y="1671575"/>
              <a:ext cx="9896238" cy="1982184"/>
            </a:xfrm>
            <a:custGeom>
              <a:avLst/>
              <a:gdLst/>
              <a:ahLst/>
              <a:cxnLst/>
              <a:rect r="r" b="b" t="t" l="l"/>
              <a:pathLst>
                <a:path h="1982184" w="9896238">
                  <a:moveTo>
                    <a:pt x="0" y="0"/>
                  </a:moveTo>
                  <a:lnTo>
                    <a:pt x="9896237" y="0"/>
                  </a:lnTo>
                  <a:lnTo>
                    <a:pt x="9896237" y="1982184"/>
                  </a:lnTo>
                  <a:lnTo>
                    <a:pt x="0" y="1982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9870765" y="0"/>
              <a:ext cx="7074720" cy="2662667"/>
            </a:xfrm>
            <a:custGeom>
              <a:avLst/>
              <a:gdLst/>
              <a:ahLst/>
              <a:cxnLst/>
              <a:rect r="r" b="b" t="t" l="l"/>
              <a:pathLst>
                <a:path h="2662667" w="7074720">
                  <a:moveTo>
                    <a:pt x="0" y="0"/>
                  </a:moveTo>
                  <a:lnTo>
                    <a:pt x="7074719" y="0"/>
                  </a:lnTo>
                  <a:lnTo>
                    <a:pt x="7074719" y="2662667"/>
                  </a:lnTo>
                  <a:lnTo>
                    <a:pt x="0" y="26626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471399" y="1671575"/>
              <a:ext cx="9896238" cy="1982184"/>
            </a:xfrm>
            <a:custGeom>
              <a:avLst/>
              <a:gdLst/>
              <a:ahLst/>
              <a:cxnLst/>
              <a:rect r="r" b="b" t="t" l="l"/>
              <a:pathLst>
                <a:path h="1982184" w="9896238">
                  <a:moveTo>
                    <a:pt x="0" y="0"/>
                  </a:moveTo>
                  <a:lnTo>
                    <a:pt x="9896238" y="0"/>
                  </a:lnTo>
                  <a:lnTo>
                    <a:pt x="9896238" y="1982184"/>
                  </a:lnTo>
                  <a:lnTo>
                    <a:pt x="0" y="1982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671575"/>
              <a:ext cx="9896238" cy="1982184"/>
            </a:xfrm>
            <a:custGeom>
              <a:avLst/>
              <a:gdLst/>
              <a:ahLst/>
              <a:cxnLst/>
              <a:rect r="r" b="b" t="t" l="l"/>
              <a:pathLst>
                <a:path h="1982184" w="9896238">
                  <a:moveTo>
                    <a:pt x="0" y="0"/>
                  </a:moveTo>
                  <a:lnTo>
                    <a:pt x="9896238" y="0"/>
                  </a:lnTo>
                  <a:lnTo>
                    <a:pt x="9896238" y="1982184"/>
                  </a:lnTo>
                  <a:lnTo>
                    <a:pt x="0" y="1982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false" rot="0">
              <a:off x="2745874" y="118233"/>
              <a:ext cx="7996792" cy="2544434"/>
            </a:xfrm>
            <a:custGeom>
              <a:avLst/>
              <a:gdLst/>
              <a:ahLst/>
              <a:cxnLst/>
              <a:rect r="r" b="b" t="t" l="l"/>
              <a:pathLst>
                <a:path h="2544434" w="7996792">
                  <a:moveTo>
                    <a:pt x="7996792" y="0"/>
                  </a:moveTo>
                  <a:lnTo>
                    <a:pt x="0" y="0"/>
                  </a:lnTo>
                  <a:lnTo>
                    <a:pt x="0" y="2544434"/>
                  </a:lnTo>
                  <a:lnTo>
                    <a:pt x="7996792" y="2544434"/>
                  </a:lnTo>
                  <a:lnTo>
                    <a:pt x="7996792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5400000">
            <a:off x="5078446" y="202472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5078446" y="274050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5078446" y="346099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5078446" y="418147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5078446" y="482780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5078446" y="5548289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5078446" y="626877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5078446" y="703112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182867" y="1302841"/>
            <a:ext cx="5922266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47"/>
              </a:lnSpc>
              <a:spcBef>
                <a:spcPct val="0"/>
              </a:spcBef>
            </a:pPr>
            <a:r>
              <a:rPr lang="en-US" b="true" sz="4200" strike="noStrike" u="none">
                <a:solidFill>
                  <a:srgbClr val="2D262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81738" y="2069465"/>
            <a:ext cx="15177562" cy="424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0"/>
              </a:lnSpc>
            </a:pPr>
            <a:r>
              <a:rPr lang="en-US" sz="230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Road safety is a major issue, with many lives affected by accidents every year.</a:t>
            </a:r>
          </a:p>
          <a:p>
            <a:pPr algn="just">
              <a:lnSpc>
                <a:spcPts val="5750"/>
              </a:lnSpc>
            </a:pPr>
            <a:r>
              <a:rPr lang="en-US" sz="230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Our project focuses on two things: </a:t>
            </a:r>
            <a:r>
              <a:rPr lang="en-US" sz="2300" b="true">
                <a:solidFill>
                  <a:srgbClr val="2D262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predicting injury severity</a:t>
            </a:r>
            <a:r>
              <a:rPr lang="en-US" sz="230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using accident data and </a:t>
            </a:r>
            <a:r>
              <a:rPr lang="en-US" sz="2300" b="true">
                <a:solidFill>
                  <a:srgbClr val="2D262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detecting driver drowsiness</a:t>
            </a:r>
            <a:r>
              <a:rPr lang="en-US" sz="230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using images.</a:t>
            </a:r>
          </a:p>
          <a:p>
            <a:pPr algn="just">
              <a:lnSpc>
                <a:spcPts val="5750"/>
              </a:lnSpc>
            </a:pPr>
            <a:r>
              <a:rPr lang="en-US" sz="230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 use machine learning to predict injuries and deep learning to spot drowsy drivers.</a:t>
            </a:r>
          </a:p>
          <a:p>
            <a:pPr algn="just">
              <a:lnSpc>
                <a:spcPts val="5750"/>
              </a:lnSpc>
            </a:pPr>
            <a:r>
              <a:rPr lang="en-US" sz="230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Our </a:t>
            </a:r>
            <a:r>
              <a:rPr lang="en-US" b="true" sz="2300">
                <a:solidFill>
                  <a:srgbClr val="2D262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goal</a:t>
            </a:r>
            <a:r>
              <a:rPr lang="en-US" sz="230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is to </a:t>
            </a:r>
            <a:r>
              <a:rPr lang="en-US" b="true" sz="2300">
                <a:solidFill>
                  <a:srgbClr val="2D262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prevent accidents</a:t>
            </a:r>
            <a:r>
              <a:rPr lang="en-US" sz="230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and make </a:t>
            </a:r>
            <a:r>
              <a:rPr lang="en-US" b="true" sz="2300">
                <a:solidFill>
                  <a:srgbClr val="2D262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emergency response more effective</a:t>
            </a:r>
            <a:r>
              <a:rPr lang="en-US" sz="230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making roads safer for everyone.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432436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9" y="0"/>
                </a:lnTo>
                <a:lnTo>
                  <a:pt x="7422179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65822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8" y="0"/>
                </a:lnTo>
                <a:lnTo>
                  <a:pt x="7422178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51195" y="7513261"/>
            <a:ext cx="5306040" cy="1997000"/>
          </a:xfrm>
          <a:custGeom>
            <a:avLst/>
            <a:gdLst/>
            <a:ahLst/>
            <a:cxnLst/>
            <a:rect r="r" b="b" t="t" l="l"/>
            <a:pathLst>
              <a:path h="1997000" w="5306040">
                <a:moveTo>
                  <a:pt x="0" y="0"/>
                </a:moveTo>
                <a:lnTo>
                  <a:pt x="5306040" y="0"/>
                </a:lnTo>
                <a:lnTo>
                  <a:pt x="5306040" y="1997000"/>
                </a:lnTo>
                <a:lnTo>
                  <a:pt x="0" y="199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921113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8" y="0"/>
                </a:lnTo>
                <a:lnTo>
                  <a:pt x="7422178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2733737" y="7601936"/>
            <a:ext cx="5997594" cy="1908325"/>
          </a:xfrm>
          <a:custGeom>
            <a:avLst/>
            <a:gdLst/>
            <a:ahLst/>
            <a:cxnLst/>
            <a:rect r="r" b="b" t="t" l="l"/>
            <a:pathLst>
              <a:path h="1908325" w="5997594">
                <a:moveTo>
                  <a:pt x="5997594" y="0"/>
                </a:moveTo>
                <a:lnTo>
                  <a:pt x="0" y="0"/>
                </a:lnTo>
                <a:lnTo>
                  <a:pt x="0" y="1908325"/>
                </a:lnTo>
                <a:lnTo>
                  <a:pt x="5997594" y="1908325"/>
                </a:lnTo>
                <a:lnTo>
                  <a:pt x="5997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249589" y="225728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249589" y="3094951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249589" y="450058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249589" y="533537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522485"/>
            <a:ext cx="3294123" cy="2346270"/>
            <a:chOff x="0" y="0"/>
            <a:chExt cx="4392164" cy="312835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392164" cy="2016470"/>
              <a:chOff x="0" y="0"/>
              <a:chExt cx="1624330" cy="7457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1910" y="43180"/>
                <a:ext cx="1576070" cy="697480"/>
              </a:xfrm>
              <a:custGeom>
                <a:avLst/>
                <a:gdLst/>
                <a:ahLst/>
                <a:cxnLst/>
                <a:rect r="r" b="b" t="t" l="l"/>
                <a:pathLst>
                  <a:path h="697480" w="1576070">
                    <a:moveTo>
                      <a:pt x="0" y="0"/>
                    </a:moveTo>
                    <a:lnTo>
                      <a:pt x="1576070" y="0"/>
                    </a:lnTo>
                    <a:lnTo>
                      <a:pt x="1576070" y="697480"/>
                    </a:lnTo>
                    <a:lnTo>
                      <a:pt x="0" y="697480"/>
                    </a:lnTo>
                    <a:close/>
                  </a:path>
                </a:pathLst>
              </a:custGeom>
              <a:solidFill>
                <a:srgbClr val="77838D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35560" y="35560"/>
                <a:ext cx="1588770" cy="710180"/>
              </a:xfrm>
              <a:custGeom>
                <a:avLst/>
                <a:gdLst/>
                <a:ahLst/>
                <a:cxnLst/>
                <a:rect r="r" b="b" t="t" l="l"/>
                <a:pathLst>
                  <a:path h="710180" w="1588770">
                    <a:moveTo>
                      <a:pt x="1588770" y="710180"/>
                    </a:moveTo>
                    <a:lnTo>
                      <a:pt x="0" y="710180"/>
                    </a:lnTo>
                    <a:lnTo>
                      <a:pt x="0" y="0"/>
                    </a:lnTo>
                    <a:lnTo>
                      <a:pt x="1588770" y="0"/>
                    </a:lnTo>
                    <a:lnTo>
                      <a:pt x="1588770" y="710180"/>
                    </a:lnTo>
                    <a:close/>
                    <a:moveTo>
                      <a:pt x="12700" y="697480"/>
                    </a:moveTo>
                    <a:lnTo>
                      <a:pt x="1576070" y="697480"/>
                    </a:lnTo>
                    <a:lnTo>
                      <a:pt x="1576070" y="12700"/>
                    </a:lnTo>
                    <a:lnTo>
                      <a:pt x="12700" y="12700"/>
                    </a:lnTo>
                    <a:lnTo>
                      <a:pt x="12700" y="697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576070" cy="697480"/>
              </a:xfrm>
              <a:custGeom>
                <a:avLst/>
                <a:gdLst/>
                <a:ahLst/>
                <a:cxnLst/>
                <a:rect r="r" b="b" t="t" l="l"/>
                <a:pathLst>
                  <a:path h="697480" w="1576070">
                    <a:moveTo>
                      <a:pt x="0" y="0"/>
                    </a:moveTo>
                    <a:lnTo>
                      <a:pt x="1576070" y="0"/>
                    </a:lnTo>
                    <a:lnTo>
                      <a:pt x="1576070" y="697480"/>
                    </a:lnTo>
                    <a:lnTo>
                      <a:pt x="0" y="697480"/>
                    </a:lnTo>
                    <a:close/>
                  </a:path>
                </a:pathLst>
              </a:custGeom>
              <a:solidFill>
                <a:srgbClr val="FCCE9C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720375"/>
              <a:ext cx="4330600" cy="670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51"/>
                </a:lnSpc>
              </a:pPr>
              <a:r>
                <a:rPr lang="en-US" b="true" sz="3778">
                  <a:solidFill>
                    <a:srgbClr val="000000"/>
                  </a:solidFill>
                  <a:latin typeface="Montserrat Heavy"/>
                  <a:ea typeface="Montserrat Heavy"/>
                  <a:cs typeface="Montserrat Heavy"/>
                  <a:sym typeface="Montserrat Heavy"/>
                </a:rPr>
                <a:t>42,514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1967" y="2408929"/>
              <a:ext cx="4208230" cy="719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8"/>
                </a:lnSpc>
                <a:spcBef>
                  <a:spcPct val="0"/>
                </a:spcBef>
              </a:pPr>
              <a:r>
                <a:rPr lang="en-US" sz="1591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Lives Lost in Road Accidents in 2022 in the US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966415" y="2522485"/>
            <a:ext cx="3250521" cy="2543068"/>
            <a:chOff x="0" y="0"/>
            <a:chExt cx="4334028" cy="339075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4334028" cy="1989780"/>
              <a:chOff x="0" y="0"/>
              <a:chExt cx="1624330" cy="74574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41910" y="43180"/>
                <a:ext cx="1576070" cy="697480"/>
              </a:xfrm>
              <a:custGeom>
                <a:avLst/>
                <a:gdLst/>
                <a:ahLst/>
                <a:cxnLst/>
                <a:rect r="r" b="b" t="t" l="l"/>
                <a:pathLst>
                  <a:path h="697480" w="1576070">
                    <a:moveTo>
                      <a:pt x="0" y="0"/>
                    </a:moveTo>
                    <a:lnTo>
                      <a:pt x="1576070" y="0"/>
                    </a:lnTo>
                    <a:lnTo>
                      <a:pt x="1576070" y="697480"/>
                    </a:lnTo>
                    <a:lnTo>
                      <a:pt x="0" y="697480"/>
                    </a:lnTo>
                    <a:close/>
                  </a:path>
                </a:pathLst>
              </a:custGeom>
              <a:solidFill>
                <a:srgbClr val="77838D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5560" y="35560"/>
                <a:ext cx="1588770" cy="710180"/>
              </a:xfrm>
              <a:custGeom>
                <a:avLst/>
                <a:gdLst/>
                <a:ahLst/>
                <a:cxnLst/>
                <a:rect r="r" b="b" t="t" l="l"/>
                <a:pathLst>
                  <a:path h="710180" w="1588770">
                    <a:moveTo>
                      <a:pt x="1588770" y="710180"/>
                    </a:moveTo>
                    <a:lnTo>
                      <a:pt x="0" y="710180"/>
                    </a:lnTo>
                    <a:lnTo>
                      <a:pt x="0" y="0"/>
                    </a:lnTo>
                    <a:lnTo>
                      <a:pt x="1588770" y="0"/>
                    </a:lnTo>
                    <a:lnTo>
                      <a:pt x="1588770" y="710180"/>
                    </a:lnTo>
                    <a:close/>
                    <a:moveTo>
                      <a:pt x="12700" y="697480"/>
                    </a:moveTo>
                    <a:lnTo>
                      <a:pt x="1576070" y="697480"/>
                    </a:lnTo>
                    <a:lnTo>
                      <a:pt x="1576070" y="12700"/>
                    </a:lnTo>
                    <a:lnTo>
                      <a:pt x="12700" y="12700"/>
                    </a:lnTo>
                    <a:lnTo>
                      <a:pt x="12700" y="697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576070" cy="697480"/>
              </a:xfrm>
              <a:custGeom>
                <a:avLst/>
                <a:gdLst/>
                <a:ahLst/>
                <a:cxnLst/>
                <a:rect r="r" b="b" t="t" l="l"/>
                <a:pathLst>
                  <a:path h="697480" w="1576070">
                    <a:moveTo>
                      <a:pt x="0" y="0"/>
                    </a:moveTo>
                    <a:lnTo>
                      <a:pt x="1576070" y="0"/>
                    </a:lnTo>
                    <a:lnTo>
                      <a:pt x="1576070" y="697480"/>
                    </a:lnTo>
                    <a:lnTo>
                      <a:pt x="0" y="697480"/>
                    </a:lnTo>
                    <a:close/>
                  </a:path>
                </a:pathLst>
              </a:custGeom>
              <a:solidFill>
                <a:srgbClr val="C75248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30374" y="570504"/>
              <a:ext cx="4273280" cy="660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4"/>
                </a:lnSpc>
              </a:pPr>
              <a:r>
                <a:rPr lang="en-US" b="true" sz="3728">
                  <a:solidFill>
                    <a:srgbClr val="000000"/>
                  </a:solidFill>
                  <a:latin typeface="Montserrat Heavy"/>
                  <a:ea typeface="Montserrat Heavy"/>
                  <a:cs typeface="Montserrat Heavy"/>
                  <a:sym typeface="Montserrat Heavy"/>
                </a:rPr>
                <a:t>328,000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75633" y="2313019"/>
              <a:ext cx="2782763" cy="1077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98"/>
                </a:lnSpc>
                <a:spcBef>
                  <a:spcPct val="0"/>
                </a:spcBef>
              </a:pPr>
              <a:r>
                <a:rPr lang="en-US" sz="1570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Accidents due to Drowsiness in 2022  in the US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06151" y="2522485"/>
            <a:ext cx="3250521" cy="2437156"/>
            <a:chOff x="0" y="0"/>
            <a:chExt cx="4334028" cy="3249542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334028" cy="1989780"/>
              <a:chOff x="0" y="0"/>
              <a:chExt cx="1624330" cy="74574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41910" y="43180"/>
                <a:ext cx="1576070" cy="697480"/>
              </a:xfrm>
              <a:custGeom>
                <a:avLst/>
                <a:gdLst/>
                <a:ahLst/>
                <a:cxnLst/>
                <a:rect r="r" b="b" t="t" l="l"/>
                <a:pathLst>
                  <a:path h="697480" w="1576070">
                    <a:moveTo>
                      <a:pt x="0" y="0"/>
                    </a:moveTo>
                    <a:lnTo>
                      <a:pt x="1576070" y="0"/>
                    </a:lnTo>
                    <a:lnTo>
                      <a:pt x="1576070" y="697480"/>
                    </a:lnTo>
                    <a:lnTo>
                      <a:pt x="0" y="697480"/>
                    </a:lnTo>
                    <a:close/>
                  </a:path>
                </a:pathLst>
              </a:custGeom>
              <a:solidFill>
                <a:srgbClr val="77838D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35560" y="35560"/>
                <a:ext cx="1588770" cy="710180"/>
              </a:xfrm>
              <a:custGeom>
                <a:avLst/>
                <a:gdLst/>
                <a:ahLst/>
                <a:cxnLst/>
                <a:rect r="r" b="b" t="t" l="l"/>
                <a:pathLst>
                  <a:path h="710180" w="1588770">
                    <a:moveTo>
                      <a:pt x="1588770" y="710180"/>
                    </a:moveTo>
                    <a:lnTo>
                      <a:pt x="0" y="710180"/>
                    </a:lnTo>
                    <a:lnTo>
                      <a:pt x="0" y="0"/>
                    </a:lnTo>
                    <a:lnTo>
                      <a:pt x="1588770" y="0"/>
                    </a:lnTo>
                    <a:lnTo>
                      <a:pt x="1588770" y="710180"/>
                    </a:lnTo>
                    <a:close/>
                    <a:moveTo>
                      <a:pt x="12700" y="697480"/>
                    </a:moveTo>
                    <a:lnTo>
                      <a:pt x="1576070" y="697480"/>
                    </a:lnTo>
                    <a:lnTo>
                      <a:pt x="1576070" y="12700"/>
                    </a:lnTo>
                    <a:lnTo>
                      <a:pt x="12700" y="12700"/>
                    </a:lnTo>
                    <a:lnTo>
                      <a:pt x="12700" y="697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576070" cy="697480"/>
              </a:xfrm>
              <a:custGeom>
                <a:avLst/>
                <a:gdLst/>
                <a:ahLst/>
                <a:cxnLst/>
                <a:rect r="r" b="b" t="t" l="l"/>
                <a:pathLst>
                  <a:path h="697480" w="1576070">
                    <a:moveTo>
                      <a:pt x="0" y="0"/>
                    </a:moveTo>
                    <a:lnTo>
                      <a:pt x="1576070" y="0"/>
                    </a:lnTo>
                    <a:lnTo>
                      <a:pt x="1576070" y="697480"/>
                    </a:lnTo>
                    <a:lnTo>
                      <a:pt x="0" y="697480"/>
                    </a:lnTo>
                    <a:close/>
                  </a:path>
                </a:pathLst>
              </a:custGeom>
              <a:solidFill>
                <a:srgbClr val="E5A77D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0" y="712100"/>
              <a:ext cx="4273280" cy="660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4"/>
                </a:lnSpc>
              </a:pPr>
              <a:r>
                <a:rPr lang="en-US" b="true" sz="3728">
                  <a:solidFill>
                    <a:srgbClr val="000000"/>
                  </a:solidFill>
                  <a:latin typeface="Montserrat Heavy"/>
                  <a:ea typeface="Montserrat Heavy"/>
                  <a:cs typeface="Montserrat Heavy"/>
                  <a:sym typeface="Montserrat Heavy"/>
                </a:rPr>
                <a:t>6,500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66939" y="2171804"/>
              <a:ext cx="3809215" cy="1077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98"/>
                </a:lnSpc>
                <a:spcBef>
                  <a:spcPct val="0"/>
                </a:spcBef>
              </a:pPr>
              <a:r>
                <a:rPr lang="en-US" sz="1570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Accidents caused by Emergency Services  in 2022 in  the US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230524" y="2522485"/>
            <a:ext cx="3250521" cy="2543068"/>
            <a:chOff x="0" y="0"/>
            <a:chExt cx="4334028" cy="3390757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4334028" cy="1989780"/>
              <a:chOff x="0" y="0"/>
              <a:chExt cx="1624330" cy="74574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41910" y="43180"/>
                <a:ext cx="1576070" cy="697480"/>
              </a:xfrm>
              <a:custGeom>
                <a:avLst/>
                <a:gdLst/>
                <a:ahLst/>
                <a:cxnLst/>
                <a:rect r="r" b="b" t="t" l="l"/>
                <a:pathLst>
                  <a:path h="697480" w="1576070">
                    <a:moveTo>
                      <a:pt x="0" y="0"/>
                    </a:moveTo>
                    <a:lnTo>
                      <a:pt x="1576070" y="0"/>
                    </a:lnTo>
                    <a:lnTo>
                      <a:pt x="1576070" y="697480"/>
                    </a:lnTo>
                    <a:lnTo>
                      <a:pt x="0" y="697480"/>
                    </a:lnTo>
                    <a:close/>
                  </a:path>
                </a:pathLst>
              </a:custGeom>
              <a:solidFill>
                <a:srgbClr val="77838D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35560" y="35560"/>
                <a:ext cx="1588770" cy="710180"/>
              </a:xfrm>
              <a:custGeom>
                <a:avLst/>
                <a:gdLst/>
                <a:ahLst/>
                <a:cxnLst/>
                <a:rect r="r" b="b" t="t" l="l"/>
                <a:pathLst>
                  <a:path h="710180" w="1588770">
                    <a:moveTo>
                      <a:pt x="1588770" y="710180"/>
                    </a:moveTo>
                    <a:lnTo>
                      <a:pt x="0" y="710180"/>
                    </a:lnTo>
                    <a:lnTo>
                      <a:pt x="0" y="0"/>
                    </a:lnTo>
                    <a:lnTo>
                      <a:pt x="1588770" y="0"/>
                    </a:lnTo>
                    <a:lnTo>
                      <a:pt x="1588770" y="710180"/>
                    </a:lnTo>
                    <a:close/>
                    <a:moveTo>
                      <a:pt x="12700" y="697480"/>
                    </a:moveTo>
                    <a:lnTo>
                      <a:pt x="1576070" y="697480"/>
                    </a:lnTo>
                    <a:lnTo>
                      <a:pt x="1576070" y="12700"/>
                    </a:lnTo>
                    <a:lnTo>
                      <a:pt x="12700" y="12700"/>
                    </a:lnTo>
                    <a:lnTo>
                      <a:pt x="12700" y="6974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576070" cy="697480"/>
              </a:xfrm>
              <a:custGeom>
                <a:avLst/>
                <a:gdLst/>
                <a:ahLst/>
                <a:cxnLst/>
                <a:rect r="r" b="b" t="t" l="l"/>
                <a:pathLst>
                  <a:path h="697480" w="1576070">
                    <a:moveTo>
                      <a:pt x="0" y="0"/>
                    </a:moveTo>
                    <a:lnTo>
                      <a:pt x="1576070" y="0"/>
                    </a:lnTo>
                    <a:lnTo>
                      <a:pt x="1576070" y="697480"/>
                    </a:lnTo>
                    <a:lnTo>
                      <a:pt x="0" y="697480"/>
                    </a:lnTo>
                    <a:close/>
                  </a:path>
                </a:pathLst>
              </a:custGeom>
              <a:solidFill>
                <a:srgbClr val="C75248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30374" y="570504"/>
              <a:ext cx="4273280" cy="660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4"/>
                </a:lnSpc>
              </a:pPr>
              <a:r>
                <a:rPr lang="en-US" b="true" sz="3728">
                  <a:solidFill>
                    <a:srgbClr val="000000"/>
                  </a:solidFill>
                  <a:latin typeface="Montserrat Heavy"/>
                  <a:ea typeface="Montserrat Heavy"/>
                  <a:cs typeface="Montserrat Heavy"/>
                  <a:sym typeface="Montserrat Heavy"/>
                </a:rPr>
                <a:t>$340Bn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775633" y="2313019"/>
              <a:ext cx="2782763" cy="1077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98"/>
                </a:lnSpc>
                <a:spcBef>
                  <a:spcPct val="0"/>
                </a:spcBef>
              </a:pPr>
              <a:r>
                <a:rPr lang="en-US" sz="1570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Damage due to road accidents in 2022 in the US</a:t>
              </a: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481045" y="7684852"/>
            <a:ext cx="483624" cy="1256167"/>
          </a:xfrm>
          <a:prstGeom prst="rect">
            <a:avLst/>
          </a:prstGeom>
        </p:spPr>
      </p:pic>
      <p:sp>
        <p:nvSpPr>
          <p:cNvPr name="Freeform 35" id="35"/>
          <p:cNvSpPr/>
          <p:nvPr/>
        </p:nvSpPr>
        <p:spPr>
          <a:xfrm flipH="false" flipV="false" rot="0">
            <a:off x="4432436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9" y="0"/>
                </a:lnTo>
                <a:lnTo>
                  <a:pt x="7422179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865822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8" y="0"/>
                </a:lnTo>
                <a:lnTo>
                  <a:pt x="7422178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660376" y="7513261"/>
            <a:ext cx="5306040" cy="1997000"/>
          </a:xfrm>
          <a:custGeom>
            <a:avLst/>
            <a:gdLst/>
            <a:ahLst/>
            <a:cxnLst/>
            <a:rect r="r" b="b" t="t" l="l"/>
            <a:pathLst>
              <a:path h="1997000" w="5306040">
                <a:moveTo>
                  <a:pt x="0" y="0"/>
                </a:moveTo>
                <a:lnTo>
                  <a:pt x="5306039" y="0"/>
                </a:lnTo>
                <a:lnTo>
                  <a:pt x="5306039" y="1997000"/>
                </a:lnTo>
                <a:lnTo>
                  <a:pt x="0" y="199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-1921113" y="8766942"/>
            <a:ext cx="7422178" cy="1486638"/>
          </a:xfrm>
          <a:custGeom>
            <a:avLst/>
            <a:gdLst/>
            <a:ahLst/>
            <a:cxnLst/>
            <a:rect r="r" b="b" t="t" l="l"/>
            <a:pathLst>
              <a:path h="1486638" w="7422178">
                <a:moveTo>
                  <a:pt x="0" y="0"/>
                </a:moveTo>
                <a:lnTo>
                  <a:pt x="7422178" y="0"/>
                </a:lnTo>
                <a:lnTo>
                  <a:pt x="7422178" y="1486638"/>
                </a:lnTo>
                <a:lnTo>
                  <a:pt x="0" y="1486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05535" y="6060093"/>
            <a:ext cx="483624" cy="1256167"/>
          </a:xfrm>
          <a:prstGeom prst="rect">
            <a:avLst/>
          </a:prstGeom>
        </p:spPr>
      </p:pic>
      <p:sp>
        <p:nvSpPr>
          <p:cNvPr name="Freeform 40" id="40"/>
          <p:cNvSpPr/>
          <p:nvPr/>
        </p:nvSpPr>
        <p:spPr>
          <a:xfrm flipH="true" flipV="false" rot="-1186974">
            <a:off x="4568053" y="7018744"/>
            <a:ext cx="5997594" cy="1908325"/>
          </a:xfrm>
          <a:custGeom>
            <a:avLst/>
            <a:gdLst/>
            <a:ahLst/>
            <a:cxnLst/>
            <a:rect r="r" b="b" t="t" l="l"/>
            <a:pathLst>
              <a:path h="1908325" w="5997594">
                <a:moveTo>
                  <a:pt x="5997594" y="0"/>
                </a:moveTo>
                <a:lnTo>
                  <a:pt x="0" y="0"/>
                </a:lnTo>
                <a:lnTo>
                  <a:pt x="0" y="1908326"/>
                </a:lnTo>
                <a:lnTo>
                  <a:pt x="5997594" y="1908326"/>
                </a:lnTo>
                <a:lnTo>
                  <a:pt x="599759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6182867" y="1379310"/>
            <a:ext cx="5922266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47"/>
              </a:lnSpc>
              <a:spcBef>
                <a:spcPct val="0"/>
              </a:spcBef>
            </a:pPr>
            <a:r>
              <a:rPr lang="en-US" b="true" sz="4200">
                <a:solidFill>
                  <a:srgbClr val="2D262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STATISTICAL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85497" y="3335151"/>
            <a:ext cx="4373803" cy="4373803"/>
          </a:xfrm>
          <a:custGeom>
            <a:avLst/>
            <a:gdLst/>
            <a:ahLst/>
            <a:cxnLst/>
            <a:rect r="r" b="b" t="t" l="l"/>
            <a:pathLst>
              <a:path h="4373803" w="4373803">
                <a:moveTo>
                  <a:pt x="0" y="0"/>
                </a:moveTo>
                <a:lnTo>
                  <a:pt x="4373803" y="0"/>
                </a:lnTo>
                <a:lnTo>
                  <a:pt x="4373803" y="4373803"/>
                </a:lnTo>
                <a:lnTo>
                  <a:pt x="0" y="43738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49635" y="1379310"/>
            <a:ext cx="8188730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2D262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PROBLEM STATEMENT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67028" y="2665187"/>
            <a:ext cx="10065320" cy="642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9"/>
              </a:lnSpc>
            </a:pPr>
            <a:r>
              <a:rPr lang="en-US" sz="2299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Injury Severity Prediction</a:t>
            </a:r>
            <a:r>
              <a:rPr lang="en-US" sz="2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Emergency teams often lack accurate injury predictions, making it tough to respond effectively. </a:t>
            </a:r>
          </a:p>
          <a:p>
            <a:pPr algn="just">
              <a:lnSpc>
                <a:spcPts val="5749"/>
              </a:lnSpc>
            </a:pPr>
          </a:p>
          <a:p>
            <a:pPr algn="just">
              <a:lnSpc>
                <a:spcPts val="5749"/>
              </a:lnSpc>
            </a:pPr>
            <a:r>
              <a:rPr lang="en-US" sz="2299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Driver Drowsiness Detection</a:t>
            </a:r>
            <a:r>
              <a:rPr lang="en-US" sz="2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Drowsy driving leads to many accidents. We need a reliable system to detect driver fatigue early.</a:t>
            </a:r>
          </a:p>
          <a:p>
            <a:pPr algn="just">
              <a:lnSpc>
                <a:spcPts val="5749"/>
              </a:lnSpc>
            </a:pPr>
          </a:p>
          <a:p>
            <a:pPr algn="just" marL="0" indent="0" lvl="0">
              <a:lnSpc>
                <a:spcPts val="5749"/>
              </a:lnSpc>
            </a:pPr>
            <a:r>
              <a:rPr lang="en-US" b="true" sz="22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Accident Prevention</a:t>
            </a:r>
            <a:r>
              <a:rPr lang="en-US" sz="22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Current road safety doesn’t fully use predictive insights. By combining injury severity prediction and drowsiness detection, we can reduce accidents.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022919" y="285301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999902" y="503991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999902" y="7226815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49635" y="1379310"/>
            <a:ext cx="8188730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2D262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BUSINESS SCOPE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67028" y="2665187"/>
            <a:ext cx="10065320" cy="642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750"/>
              </a:lnSpc>
            </a:pPr>
            <a:r>
              <a:rPr lang="en-US" b="true" sz="23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Enhanced Risk Profiling for Insurance</a:t>
            </a:r>
            <a:r>
              <a:rPr lang="en-US" b="true" sz="2300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:</a:t>
            </a:r>
            <a:r>
              <a:rPr lang="en-US" sz="2300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Identify high-risk driving behaviors to enable fairer pricing and targeted policies.</a:t>
            </a:r>
          </a:p>
          <a:p>
            <a:pPr algn="just" marL="0" indent="0" lvl="0">
              <a:lnSpc>
                <a:spcPts val="5750"/>
              </a:lnSpc>
            </a:pPr>
          </a:p>
          <a:p>
            <a:pPr algn="just" marL="0" indent="0" lvl="0">
              <a:lnSpc>
                <a:spcPts val="5750"/>
              </a:lnSpc>
            </a:pPr>
            <a:r>
              <a:rPr lang="en-US" b="true" sz="2300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Proactive Safety Measures: </a:t>
            </a:r>
            <a:r>
              <a:rPr lang="en-US" sz="2300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Integrate drowsiness detection into vehicles to reduce accidents, improve safety, and lower liability risks.</a:t>
            </a:r>
          </a:p>
          <a:p>
            <a:pPr algn="just" marL="0" indent="0" lvl="0">
              <a:lnSpc>
                <a:spcPts val="5750"/>
              </a:lnSpc>
            </a:pPr>
          </a:p>
          <a:p>
            <a:pPr algn="just" marL="0" indent="0" lvl="0">
              <a:lnSpc>
                <a:spcPts val="5750"/>
              </a:lnSpc>
            </a:pPr>
            <a:r>
              <a:rPr lang="en-US" b="true" sz="2300" strike="noStrike" u="non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Support for Public Safety and Smart Infrastructure Planning: </a:t>
            </a:r>
            <a:r>
              <a:rPr lang="en-US" sz="2300" strike="noStrike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Use accident and injury data to support smart city initiatives and enhance traffic management.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999902" y="288688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999902" y="5112389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022919" y="733782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68570" y="3330923"/>
            <a:ext cx="5460054" cy="4016271"/>
          </a:xfrm>
          <a:custGeom>
            <a:avLst/>
            <a:gdLst/>
            <a:ahLst/>
            <a:cxnLst/>
            <a:rect r="r" b="b" t="t" l="l"/>
            <a:pathLst>
              <a:path h="4016271" w="5460054">
                <a:moveTo>
                  <a:pt x="0" y="0"/>
                </a:moveTo>
                <a:lnTo>
                  <a:pt x="5460055" y="0"/>
                </a:lnTo>
                <a:lnTo>
                  <a:pt x="5460055" y="4016271"/>
                </a:lnTo>
                <a:lnTo>
                  <a:pt x="0" y="40162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0967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491962"/>
            <a:ext cx="3848088" cy="1436334"/>
            <a:chOff x="0" y="0"/>
            <a:chExt cx="1624330" cy="6062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1910" y="43180"/>
              <a:ext cx="1576070" cy="558036"/>
            </a:xfrm>
            <a:custGeom>
              <a:avLst/>
              <a:gdLst/>
              <a:ahLst/>
              <a:cxnLst/>
              <a:rect r="r" b="b" t="t" l="l"/>
              <a:pathLst>
                <a:path h="558036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558036"/>
                  </a:lnTo>
                  <a:lnTo>
                    <a:pt x="0" y="558036"/>
                  </a:lnTo>
                  <a:close/>
                </a:path>
              </a:pathLst>
            </a:custGeom>
            <a:solidFill>
              <a:srgbClr val="E48C63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5560" y="35560"/>
              <a:ext cx="1588770" cy="570736"/>
            </a:xfrm>
            <a:custGeom>
              <a:avLst/>
              <a:gdLst/>
              <a:ahLst/>
              <a:cxnLst/>
              <a:rect r="r" b="b" t="t" l="l"/>
              <a:pathLst>
                <a:path h="570736" w="1588770">
                  <a:moveTo>
                    <a:pt x="1588770" y="570736"/>
                  </a:moveTo>
                  <a:lnTo>
                    <a:pt x="0" y="570736"/>
                  </a:lnTo>
                  <a:lnTo>
                    <a:pt x="0" y="0"/>
                  </a:lnTo>
                  <a:lnTo>
                    <a:pt x="1588770" y="0"/>
                  </a:lnTo>
                  <a:lnTo>
                    <a:pt x="1588770" y="570736"/>
                  </a:lnTo>
                  <a:close/>
                  <a:moveTo>
                    <a:pt x="12700" y="558036"/>
                  </a:moveTo>
                  <a:lnTo>
                    <a:pt x="1576070" y="558036"/>
                  </a:lnTo>
                  <a:lnTo>
                    <a:pt x="1576070" y="12700"/>
                  </a:lnTo>
                  <a:lnTo>
                    <a:pt x="12700" y="12700"/>
                  </a:lnTo>
                  <a:lnTo>
                    <a:pt x="12700" y="5580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6070" cy="558036"/>
            </a:xfrm>
            <a:custGeom>
              <a:avLst/>
              <a:gdLst/>
              <a:ahLst/>
              <a:cxnLst/>
              <a:rect r="r" b="b" t="t" l="l"/>
              <a:pathLst>
                <a:path h="558036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558036"/>
                  </a:lnTo>
                  <a:lnTo>
                    <a:pt x="0" y="558036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72330" y="2751132"/>
            <a:ext cx="3442613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2D262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Injury / Non - Injury Classification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478201" y="3502337"/>
            <a:ext cx="559233" cy="55923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1120" y="0"/>
                  </a:moveTo>
                  <a:lnTo>
                    <a:pt x="651680" y="0"/>
                  </a:lnTo>
                  <a:cubicBezTo>
                    <a:pt x="740664" y="0"/>
                    <a:pt x="812800" y="72136"/>
                    <a:pt x="812800" y="161120"/>
                  </a:cubicBezTo>
                  <a:lnTo>
                    <a:pt x="812800" y="651680"/>
                  </a:lnTo>
                  <a:cubicBezTo>
                    <a:pt x="812800" y="740664"/>
                    <a:pt x="740664" y="812800"/>
                    <a:pt x="651680" y="812800"/>
                  </a:cubicBezTo>
                  <a:lnTo>
                    <a:pt x="161120" y="812800"/>
                  </a:lnTo>
                  <a:cubicBezTo>
                    <a:pt x="72136" y="812800"/>
                    <a:pt x="0" y="740664"/>
                    <a:pt x="0" y="651680"/>
                  </a:cubicBezTo>
                  <a:lnTo>
                    <a:pt x="0" y="161120"/>
                  </a:lnTo>
                  <a:cubicBezTo>
                    <a:pt x="0" y="72136"/>
                    <a:pt x="72136" y="0"/>
                    <a:pt x="161120" y="0"/>
                  </a:cubicBez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01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234644" y="4099670"/>
            <a:ext cx="3848088" cy="1436334"/>
            <a:chOff x="0" y="0"/>
            <a:chExt cx="1624330" cy="6062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1910" y="43180"/>
              <a:ext cx="1576070" cy="558036"/>
            </a:xfrm>
            <a:custGeom>
              <a:avLst/>
              <a:gdLst/>
              <a:ahLst/>
              <a:cxnLst/>
              <a:rect r="r" b="b" t="t" l="l"/>
              <a:pathLst>
                <a:path h="558036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558036"/>
                  </a:lnTo>
                  <a:lnTo>
                    <a:pt x="0" y="558036"/>
                  </a:lnTo>
                  <a:close/>
                </a:path>
              </a:pathLst>
            </a:custGeom>
            <a:solidFill>
              <a:srgbClr val="E48C63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5560" y="35560"/>
              <a:ext cx="1588770" cy="570736"/>
            </a:xfrm>
            <a:custGeom>
              <a:avLst/>
              <a:gdLst/>
              <a:ahLst/>
              <a:cxnLst/>
              <a:rect r="r" b="b" t="t" l="l"/>
              <a:pathLst>
                <a:path h="570736" w="1588770">
                  <a:moveTo>
                    <a:pt x="1588770" y="570736"/>
                  </a:moveTo>
                  <a:lnTo>
                    <a:pt x="0" y="570736"/>
                  </a:lnTo>
                  <a:lnTo>
                    <a:pt x="0" y="0"/>
                  </a:lnTo>
                  <a:lnTo>
                    <a:pt x="1588770" y="0"/>
                  </a:lnTo>
                  <a:lnTo>
                    <a:pt x="1588770" y="570736"/>
                  </a:lnTo>
                  <a:close/>
                  <a:moveTo>
                    <a:pt x="12700" y="558036"/>
                  </a:moveTo>
                  <a:lnTo>
                    <a:pt x="1576070" y="558036"/>
                  </a:lnTo>
                  <a:lnTo>
                    <a:pt x="1576070" y="12700"/>
                  </a:lnTo>
                  <a:lnTo>
                    <a:pt x="12700" y="12700"/>
                  </a:lnTo>
                  <a:lnTo>
                    <a:pt x="12700" y="5580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76070" cy="558036"/>
            </a:xfrm>
            <a:custGeom>
              <a:avLst/>
              <a:gdLst/>
              <a:ahLst/>
              <a:cxnLst/>
              <a:rect r="r" b="b" t="t" l="l"/>
              <a:pathLst>
                <a:path h="558036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558036"/>
                  </a:lnTo>
                  <a:lnTo>
                    <a:pt x="0" y="558036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416164" y="4311397"/>
            <a:ext cx="3485049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2D262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Detect Driver Drowsiness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705394" y="5143500"/>
            <a:ext cx="559233" cy="55923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1120" y="0"/>
                  </a:moveTo>
                  <a:lnTo>
                    <a:pt x="651680" y="0"/>
                  </a:lnTo>
                  <a:cubicBezTo>
                    <a:pt x="740664" y="0"/>
                    <a:pt x="812800" y="72136"/>
                    <a:pt x="812800" y="161120"/>
                  </a:cubicBezTo>
                  <a:lnTo>
                    <a:pt x="812800" y="651680"/>
                  </a:lnTo>
                  <a:cubicBezTo>
                    <a:pt x="812800" y="740664"/>
                    <a:pt x="740664" y="812800"/>
                    <a:pt x="651680" y="812800"/>
                  </a:cubicBezTo>
                  <a:lnTo>
                    <a:pt x="161120" y="812800"/>
                  </a:lnTo>
                  <a:cubicBezTo>
                    <a:pt x="72136" y="812800"/>
                    <a:pt x="0" y="740664"/>
                    <a:pt x="0" y="651680"/>
                  </a:cubicBezTo>
                  <a:lnTo>
                    <a:pt x="0" y="161120"/>
                  </a:lnTo>
                  <a:cubicBezTo>
                    <a:pt x="0" y="72136"/>
                    <a:pt x="72136" y="0"/>
                    <a:pt x="161120" y="0"/>
                  </a:cubicBezTo>
                  <a:close/>
                </a:path>
              </a:pathLst>
            </a:custGeom>
            <a:solidFill>
              <a:srgbClr val="C75248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trike="noStrike" u="none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02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547935" y="5659935"/>
            <a:ext cx="3848088" cy="1436334"/>
            <a:chOff x="0" y="0"/>
            <a:chExt cx="1624330" cy="60629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1910" y="43180"/>
              <a:ext cx="1576070" cy="558036"/>
            </a:xfrm>
            <a:custGeom>
              <a:avLst/>
              <a:gdLst/>
              <a:ahLst/>
              <a:cxnLst/>
              <a:rect r="r" b="b" t="t" l="l"/>
              <a:pathLst>
                <a:path h="558036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558036"/>
                  </a:lnTo>
                  <a:lnTo>
                    <a:pt x="0" y="558036"/>
                  </a:lnTo>
                  <a:close/>
                </a:path>
              </a:pathLst>
            </a:custGeom>
            <a:solidFill>
              <a:srgbClr val="E48C63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35560" y="35560"/>
              <a:ext cx="1588770" cy="570736"/>
            </a:xfrm>
            <a:custGeom>
              <a:avLst/>
              <a:gdLst/>
              <a:ahLst/>
              <a:cxnLst/>
              <a:rect r="r" b="b" t="t" l="l"/>
              <a:pathLst>
                <a:path h="570736" w="1588770">
                  <a:moveTo>
                    <a:pt x="1588770" y="570736"/>
                  </a:moveTo>
                  <a:lnTo>
                    <a:pt x="0" y="570736"/>
                  </a:lnTo>
                  <a:lnTo>
                    <a:pt x="0" y="0"/>
                  </a:lnTo>
                  <a:lnTo>
                    <a:pt x="1588770" y="0"/>
                  </a:lnTo>
                  <a:lnTo>
                    <a:pt x="1588770" y="570736"/>
                  </a:lnTo>
                  <a:close/>
                  <a:moveTo>
                    <a:pt x="12700" y="558036"/>
                  </a:moveTo>
                  <a:lnTo>
                    <a:pt x="1576070" y="558036"/>
                  </a:lnTo>
                  <a:lnTo>
                    <a:pt x="1576070" y="12700"/>
                  </a:lnTo>
                  <a:lnTo>
                    <a:pt x="12700" y="12700"/>
                  </a:lnTo>
                  <a:lnTo>
                    <a:pt x="12700" y="5580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76070" cy="558036"/>
            </a:xfrm>
            <a:custGeom>
              <a:avLst/>
              <a:gdLst/>
              <a:ahLst/>
              <a:cxnLst/>
              <a:rect r="r" b="b" t="t" l="l"/>
              <a:pathLst>
                <a:path h="558036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558036"/>
                  </a:lnTo>
                  <a:lnTo>
                    <a:pt x="0" y="558036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9691564" y="6159662"/>
            <a:ext cx="356082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2D262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Test</a:t>
            </a:r>
            <a:r>
              <a:rPr lang="en-US" sz="2300">
                <a:solidFill>
                  <a:srgbClr val="2D262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b="true" sz="2300">
                <a:solidFill>
                  <a:srgbClr val="2D262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Different Models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051372" y="6690918"/>
            <a:ext cx="559233" cy="55923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1120" y="0"/>
                  </a:moveTo>
                  <a:lnTo>
                    <a:pt x="651680" y="0"/>
                  </a:lnTo>
                  <a:cubicBezTo>
                    <a:pt x="740664" y="0"/>
                    <a:pt x="812800" y="72136"/>
                    <a:pt x="812800" y="161120"/>
                  </a:cubicBezTo>
                  <a:lnTo>
                    <a:pt x="812800" y="651680"/>
                  </a:lnTo>
                  <a:cubicBezTo>
                    <a:pt x="812800" y="740664"/>
                    <a:pt x="740664" y="812800"/>
                    <a:pt x="651680" y="812800"/>
                  </a:cubicBezTo>
                  <a:lnTo>
                    <a:pt x="161120" y="812800"/>
                  </a:lnTo>
                  <a:cubicBezTo>
                    <a:pt x="72136" y="812800"/>
                    <a:pt x="0" y="740664"/>
                    <a:pt x="0" y="651680"/>
                  </a:cubicBezTo>
                  <a:lnTo>
                    <a:pt x="0" y="161120"/>
                  </a:lnTo>
                  <a:cubicBezTo>
                    <a:pt x="0" y="72136"/>
                    <a:pt x="72136" y="0"/>
                    <a:pt x="161120" y="0"/>
                  </a:cubicBez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03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973529" y="7250151"/>
            <a:ext cx="3848088" cy="1436334"/>
            <a:chOff x="0" y="0"/>
            <a:chExt cx="1624330" cy="60629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1910" y="43180"/>
              <a:ext cx="1576070" cy="558036"/>
            </a:xfrm>
            <a:custGeom>
              <a:avLst/>
              <a:gdLst/>
              <a:ahLst/>
              <a:cxnLst/>
              <a:rect r="r" b="b" t="t" l="l"/>
              <a:pathLst>
                <a:path h="558036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558036"/>
                  </a:lnTo>
                  <a:lnTo>
                    <a:pt x="0" y="558036"/>
                  </a:lnTo>
                  <a:close/>
                </a:path>
              </a:pathLst>
            </a:custGeom>
            <a:solidFill>
              <a:srgbClr val="E48C63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35560" y="35560"/>
              <a:ext cx="1588770" cy="570736"/>
            </a:xfrm>
            <a:custGeom>
              <a:avLst/>
              <a:gdLst/>
              <a:ahLst/>
              <a:cxnLst/>
              <a:rect r="r" b="b" t="t" l="l"/>
              <a:pathLst>
                <a:path h="570736" w="1588770">
                  <a:moveTo>
                    <a:pt x="1588770" y="570736"/>
                  </a:moveTo>
                  <a:lnTo>
                    <a:pt x="0" y="570736"/>
                  </a:lnTo>
                  <a:lnTo>
                    <a:pt x="0" y="0"/>
                  </a:lnTo>
                  <a:lnTo>
                    <a:pt x="1588770" y="0"/>
                  </a:lnTo>
                  <a:lnTo>
                    <a:pt x="1588770" y="570736"/>
                  </a:lnTo>
                  <a:close/>
                  <a:moveTo>
                    <a:pt x="12700" y="558036"/>
                  </a:moveTo>
                  <a:lnTo>
                    <a:pt x="1576070" y="558036"/>
                  </a:lnTo>
                  <a:lnTo>
                    <a:pt x="1576070" y="12700"/>
                  </a:lnTo>
                  <a:lnTo>
                    <a:pt x="12700" y="12700"/>
                  </a:lnTo>
                  <a:lnTo>
                    <a:pt x="12700" y="5580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76070" cy="558036"/>
            </a:xfrm>
            <a:custGeom>
              <a:avLst/>
              <a:gdLst/>
              <a:ahLst/>
              <a:cxnLst/>
              <a:rect r="r" b="b" t="t" l="l"/>
              <a:pathLst>
                <a:path h="558036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558036"/>
                  </a:lnTo>
                  <a:lnTo>
                    <a:pt x="0" y="558036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4117159" y="7702023"/>
            <a:ext cx="356082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2D262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Deliver Safety Insights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7476966" y="8281134"/>
            <a:ext cx="559233" cy="559233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1120" y="0"/>
                  </a:moveTo>
                  <a:lnTo>
                    <a:pt x="651680" y="0"/>
                  </a:lnTo>
                  <a:cubicBezTo>
                    <a:pt x="740664" y="0"/>
                    <a:pt x="812800" y="72136"/>
                    <a:pt x="812800" y="161120"/>
                  </a:cubicBezTo>
                  <a:lnTo>
                    <a:pt x="812800" y="651680"/>
                  </a:lnTo>
                  <a:cubicBezTo>
                    <a:pt x="812800" y="740664"/>
                    <a:pt x="740664" y="812800"/>
                    <a:pt x="651680" y="812800"/>
                  </a:cubicBezTo>
                  <a:lnTo>
                    <a:pt x="161120" y="812800"/>
                  </a:lnTo>
                  <a:cubicBezTo>
                    <a:pt x="72136" y="812800"/>
                    <a:pt x="0" y="740664"/>
                    <a:pt x="0" y="651680"/>
                  </a:cubicBezTo>
                  <a:lnTo>
                    <a:pt x="0" y="161120"/>
                  </a:lnTo>
                  <a:cubicBezTo>
                    <a:pt x="0" y="72136"/>
                    <a:pt x="72136" y="0"/>
                    <a:pt x="161120" y="0"/>
                  </a:cubicBez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04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6182867" y="1379310"/>
            <a:ext cx="5922266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OBJECTIVES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986735" y="7465748"/>
            <a:ext cx="2190005" cy="2190005"/>
          </a:xfrm>
          <a:custGeom>
            <a:avLst/>
            <a:gdLst/>
            <a:ahLst/>
            <a:cxnLst/>
            <a:rect r="r" b="b" t="t" l="l"/>
            <a:pathLst>
              <a:path h="2190005" w="2190005">
                <a:moveTo>
                  <a:pt x="0" y="0"/>
                </a:moveTo>
                <a:lnTo>
                  <a:pt x="2190005" y="0"/>
                </a:lnTo>
                <a:lnTo>
                  <a:pt x="2190005" y="2190005"/>
                </a:lnTo>
                <a:lnTo>
                  <a:pt x="0" y="21900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6910" y="4924742"/>
            <a:ext cx="1487418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Machine Learning Model -  Injury / No Injury Classification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037" y="225350"/>
            <a:ext cx="1606701" cy="1606701"/>
          </a:xfrm>
          <a:custGeom>
            <a:avLst/>
            <a:gdLst/>
            <a:ahLst/>
            <a:cxnLst/>
            <a:rect r="r" b="b" t="t" l="l"/>
            <a:pathLst>
              <a:path h="1606701" w="1606701">
                <a:moveTo>
                  <a:pt x="0" y="0"/>
                </a:moveTo>
                <a:lnTo>
                  <a:pt x="1606701" y="0"/>
                </a:lnTo>
                <a:lnTo>
                  <a:pt x="1606701" y="1606700"/>
                </a:lnTo>
                <a:lnTo>
                  <a:pt x="0" y="16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9655" y="341913"/>
            <a:ext cx="2758345" cy="245871"/>
            <a:chOff x="0" y="0"/>
            <a:chExt cx="726478" cy="6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C752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78387" y="2180878"/>
            <a:ext cx="7725573" cy="7377717"/>
            <a:chOff x="0" y="0"/>
            <a:chExt cx="1218305" cy="11634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8305" cy="1163449"/>
            </a:xfrm>
            <a:custGeom>
              <a:avLst/>
              <a:gdLst/>
              <a:ahLst/>
              <a:cxnLst/>
              <a:rect r="r" b="b" t="t" l="l"/>
              <a:pathLst>
                <a:path h="1163449" w="1218305">
                  <a:moveTo>
                    <a:pt x="0" y="0"/>
                  </a:moveTo>
                  <a:lnTo>
                    <a:pt x="1218305" y="0"/>
                  </a:lnTo>
                  <a:lnTo>
                    <a:pt x="1218305" y="1163449"/>
                  </a:lnTo>
                  <a:lnTo>
                    <a:pt x="0" y="1163449"/>
                  </a:lnTo>
                  <a:close/>
                </a:path>
              </a:pathLst>
            </a:custGeom>
            <a:solidFill>
              <a:srgbClr val="E5A77D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18305" cy="1201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859636" y="2365719"/>
            <a:ext cx="7797613" cy="3013015"/>
          </a:xfrm>
          <a:custGeom>
            <a:avLst/>
            <a:gdLst/>
            <a:ahLst/>
            <a:cxnLst/>
            <a:rect r="r" b="b" t="t" l="l"/>
            <a:pathLst>
              <a:path h="3013015" w="7797613">
                <a:moveTo>
                  <a:pt x="0" y="0"/>
                </a:moveTo>
                <a:lnTo>
                  <a:pt x="7797613" y="0"/>
                </a:lnTo>
                <a:lnTo>
                  <a:pt x="7797613" y="3013015"/>
                </a:lnTo>
                <a:lnTo>
                  <a:pt x="0" y="3013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2" t="0" r="-182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44796" y="5912134"/>
            <a:ext cx="4802548" cy="3535876"/>
          </a:xfrm>
          <a:custGeom>
            <a:avLst/>
            <a:gdLst/>
            <a:ahLst/>
            <a:cxnLst/>
            <a:rect r="r" b="b" t="t" l="l"/>
            <a:pathLst>
              <a:path h="3535876" w="4802548">
                <a:moveTo>
                  <a:pt x="0" y="0"/>
                </a:moveTo>
                <a:lnTo>
                  <a:pt x="4802548" y="0"/>
                </a:lnTo>
                <a:lnTo>
                  <a:pt x="4802548" y="3535876"/>
                </a:lnTo>
                <a:lnTo>
                  <a:pt x="0" y="3535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07378" y="1302841"/>
            <a:ext cx="13273244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>
                <a:solidFill>
                  <a:srgbClr val="000000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ML - INJURY / NON - INJURY CLASSIFICATION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8387" y="2299044"/>
            <a:ext cx="76201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Structured Data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23829" y="3128772"/>
            <a:ext cx="6954881" cy="561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1"/>
              </a:lnSpc>
            </a:pPr>
            <a:r>
              <a:rPr lang="en-US" sz="2300" u="sng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CRSS Accident Data</a:t>
            </a:r>
          </a:p>
          <a:p>
            <a:pPr algn="ctr">
              <a:lnSpc>
                <a:spcPts val="4071"/>
              </a:lnSpc>
            </a:pPr>
          </a:p>
          <a:p>
            <a:pPr algn="just" marL="496571" indent="-248285" lvl="1">
              <a:lnSpc>
                <a:spcPts val="4071"/>
              </a:lnSpc>
              <a:buFont typeface="Arial"/>
              <a:buChar char="•"/>
            </a:pPr>
            <a:r>
              <a:rPr lang="en-US" b="true" sz="230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Source</a:t>
            </a:r>
            <a:r>
              <a:rPr lang="en-US" sz="230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National Highway Traffic Safety Administration (NHTSA)</a:t>
            </a:r>
          </a:p>
          <a:p>
            <a:pPr algn="just">
              <a:lnSpc>
                <a:spcPts val="4071"/>
              </a:lnSpc>
            </a:pPr>
          </a:p>
          <a:p>
            <a:pPr algn="just" marL="496571" indent="-248285" lvl="1">
              <a:lnSpc>
                <a:spcPts val="4071"/>
              </a:lnSpc>
              <a:buFont typeface="Arial"/>
              <a:buChar char="•"/>
            </a:pPr>
            <a:r>
              <a:rPr lang="en-US" b="true" sz="230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Size</a:t>
            </a:r>
            <a:r>
              <a:rPr lang="en-US" sz="230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</a:t>
            </a:r>
            <a:r>
              <a:rPr lang="en-US" b="true" sz="230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~160,000</a:t>
            </a:r>
            <a:r>
              <a:rPr lang="en-US" sz="230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rows, covering accident data from 2020, 2021, and 2022</a:t>
            </a:r>
          </a:p>
          <a:p>
            <a:pPr algn="just">
              <a:lnSpc>
                <a:spcPts val="4071"/>
              </a:lnSpc>
            </a:pPr>
          </a:p>
          <a:p>
            <a:pPr algn="just" marL="496571" indent="-248285" lvl="1">
              <a:lnSpc>
                <a:spcPts val="4071"/>
              </a:lnSpc>
              <a:buFont typeface="Arial"/>
              <a:buChar char="•"/>
            </a:pPr>
            <a:r>
              <a:rPr lang="en-US" b="true" sz="230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Details</a:t>
            </a:r>
            <a:r>
              <a:rPr lang="en-US" sz="2300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Includes information on accident conditions, driver behavior, environmental factors, location, and injuries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DAGCJ-vxz2I</dc:identifier>
  <dcterms:modified xsi:type="dcterms:W3CDTF">2011-08-01T06:04:30Z</dcterms:modified>
  <cp:revision>1</cp:revision>
  <dc:title>Drowsiness_Detection_System</dc:title>
</cp:coreProperties>
</file>