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D77E5D-244E-47D7-BC40-E81F43357890}">
  <a:tblStyle styleId="{71D77E5D-244E-47D7-BC40-E81F433578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2c8dd14b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2c8dd14b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2c8dd14b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2c8dd14b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2c8dd14b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2c8dd14b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2c8dd14b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2c8dd14b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2c8dd14b_3_3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2c8dd14b_3_3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2c8dd14b_3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2c8dd14b_3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2c8dd14b_3_3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72c8dd14b_3_3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0d0f9a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0d0f9a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2c8dd14b_3_3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2c8dd14b_3_3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0d0f9a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0d0f9a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0d0f9a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0d0f9a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1c505b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1c505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0d0f9a8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0d0f9a8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2c8dd14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2c8dd14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2c8dd14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2c8dd14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4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19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" name="Google Shape;72;p14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0" y="2786075"/>
            <a:ext cx="4636800" cy="1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Austin Airbnb Market 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Analysis- </a:t>
            </a:r>
            <a:r>
              <a:rPr lang="en" sz="2000"/>
              <a:t>Team 3</a:t>
            </a:r>
            <a:endParaRPr b="1" sz="2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Dharkar Gauri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Dodamani Vishal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Jethwa Shlok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Joshi Jay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Parekh Malav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Shah Ami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</a:t>
            </a:r>
            <a:r>
              <a:rPr b="1" lang="en" sz="2000"/>
              <a:t>     </a:t>
            </a:r>
            <a:endParaRPr b="1" sz="20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425" y="2831650"/>
            <a:ext cx="720525" cy="720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60950" y="539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Business Case 1- Initial Acquisition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474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bagged trees ensemble methods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preprocessing: clubbed zipcodes into geographical and logical groups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Areas(zipcodes): Affordable vs luxurious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can see that some of the area groups have really great importance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Used Available_30(for weekend getaways) and Available_365( for major event)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400" y="1919075"/>
            <a:ext cx="40626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60950" y="561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Business Case 2(1)- Pricing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16900" y="1919075"/>
            <a:ext cx="45810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Bagged tree ensemble method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Graph shows variable importance for higher prediction accuracy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Pricing most dependant on availability period, cleaning fee, accomodation, amenities and superhost or not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1051" l="2788" r="36317" t="6714"/>
          <a:stretch/>
        </p:blipFill>
        <p:spPr>
          <a:xfrm>
            <a:off x="4697900" y="1739600"/>
            <a:ext cx="4446025" cy="2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60950" y="539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Business Case 2(2)- Management</a:t>
            </a:r>
            <a:endParaRPr sz="28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3843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Bagged tree ensemble method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Graph shows variable importance for higher prediction accuracy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Better r</a:t>
            </a:r>
            <a:r>
              <a:rPr lang="en" sz="1500">
                <a:solidFill>
                  <a:srgbClr val="000000"/>
                </a:solidFill>
              </a:rPr>
              <a:t>eview scores, host response time, host response rate help improve management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see that professional management is not that important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.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28428" t="0"/>
          <a:stretch/>
        </p:blipFill>
        <p:spPr>
          <a:xfrm>
            <a:off x="4489475" y="1919075"/>
            <a:ext cx="4482426" cy="2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60950" y="494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Business Case 3- Upgrades &amp; Renovations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925" y="2100750"/>
            <a:ext cx="4348474" cy="232248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146125" y="1919075"/>
            <a:ext cx="4344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 Nearest Neighbors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Preprocessing: Clubbed 188 unique into 11  desired categories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People usually prefer Scenic views and leisure activities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Upgrading to these amenities can be really worthful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60950" y="539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Summary for Business Cases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720375" y="19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{71D77E5D-244E-47D7-BC40-E81F43357890}</a:tableStyleId>
              </a:tblPr>
              <a:tblGrid>
                <a:gridCol w="1851075"/>
                <a:gridCol w="1865300"/>
                <a:gridCol w="1340025"/>
                <a:gridCol w="1240675"/>
                <a:gridCol w="125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Business Case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Model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Accuracy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Sensitivity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Specificity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Business Case 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Bagged Trees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72.77%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56.67%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77.79%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Business Case 2- Price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Bagged Trees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81.34%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78.33%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82.27%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Business Case 2- Management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Bagged Trees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81.45%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78.12%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82.34%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Business Case 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KNN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72.38%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50.21%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79.29%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7"/>
          <p:cNvSpPr txBox="1"/>
          <p:nvPr/>
        </p:nvSpPr>
        <p:spPr>
          <a:xfrm>
            <a:off x="5542575" y="4681400"/>
            <a:ext cx="339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*More focus on increasing sensitivity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69950" y="505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Conclusion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61650" y="2049375"/>
            <a:ext cx="84387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Austin is a great place to buy properties at cheaper rate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Along with accuracy, focus on increasing sensitivity as increased FN have more cost in this market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Every business case demands variables of different choosing for higher performance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Pricing depends on availability period, cleaning fee, accomodation, amenities and superhost or not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Management depends upon review scores, host response time, host response rate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Upgrades and Renovation depend on the property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19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3" name="Google Shape;173;p29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351600" y="2736850"/>
            <a:ext cx="4216800" cy="15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900" y="2922580"/>
            <a:ext cx="1018125" cy="101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598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Contents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60725" y="1838400"/>
            <a:ext cx="85224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Processing &amp; Model used for Kaggle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Why Austin Market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Exploratory Analysis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Business Case 1- Initial Acquisition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Business Case 2 - Pricing and Management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Business Case 3 - Upgrades and Renovations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Summary for Business Cases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Conclusion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598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Data Processing &amp; Model used for Kaggle Competition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0950" y="22405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Processing Steps - Cleaning the data and creating dummy variables, data transformation i.e. creating factors and levels out of normal data, and then we did attribute selection and removed some of the attributes.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Final method used - XGBoost and the parameters were set to their default values. Except for one i.e. for eval_metric we used AUC.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Variables in Final Model - The variables such as host_about, house_rules, etc which were of less significance were removed.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Performance(AUC) achieved - 0.803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12075" y="477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Why Austin Market?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14100" y="1742000"/>
            <a:ext cx="79881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Cheaper to buy properties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Quicker to get building permits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ROI for Airbnb Austin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There’s clearly a demand for entire homes and so when renting it on Airbnb they can bring about $2000 - $4000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Growing future of Austin Market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increasing jobs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Educational Hub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UT Austin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Recreation and Activities for leisure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Austin plays host to a large number of events such as ACL Festival and SXSW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Tourist Attractions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Known for its sweeping views of the hill country, affluent communities, and an ideal location that is sandwiched between the popular Lake Travis area and downtown.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557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Exploratory Data Analysis of Austin Data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825" y="1717850"/>
            <a:ext cx="4804175" cy="34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7850"/>
            <a:ext cx="4287874" cy="3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60950" y="477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Exploratory</a:t>
            </a:r>
            <a:r>
              <a:rPr lang="en" sz="2800">
                <a:solidFill>
                  <a:srgbClr val="000000"/>
                </a:solidFill>
              </a:rPr>
              <a:t> Data Analysis(Cont.)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00" y="1737375"/>
            <a:ext cx="5122500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19211" t="0"/>
          <a:stretch/>
        </p:blipFill>
        <p:spPr>
          <a:xfrm>
            <a:off x="41825" y="1759750"/>
            <a:ext cx="3886126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549075" y="407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Box Plot for Neighbourhood v/s Price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" y="1869050"/>
            <a:ext cx="8580301" cy="30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Box Plot for Prices according to different </a:t>
            </a:r>
            <a:r>
              <a:rPr lang="en" sz="2800">
                <a:solidFill>
                  <a:srgbClr val="000000"/>
                </a:solidFill>
              </a:rPr>
              <a:t>Zip Codes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5141"/>
          <a:stretch/>
        </p:blipFill>
        <p:spPr>
          <a:xfrm>
            <a:off x="1898700" y="1717850"/>
            <a:ext cx="4771699" cy="26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22157" l="0" r="0" t="15984"/>
          <a:stretch/>
        </p:blipFill>
        <p:spPr>
          <a:xfrm>
            <a:off x="1275850" y="4279550"/>
            <a:ext cx="6913801" cy="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Threshold Value for the models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0950" y="19483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have chosen the threshold for the models as 0.35,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main reason being that we should not miss any of the high booked property.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Also, we wouldn’t be at much loss even if we falsely predict not a high booking property as high booked property as the house will be an investment.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