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3"/>
  </p:notesMasterIdLst>
  <p:sldIdLst>
    <p:sldId id="258" r:id="rId2"/>
  </p:sldIdLst>
  <p:sldSz cx="15125700" cy="21386800"/>
  <p:notesSz cx="6858000" cy="9144000"/>
  <p:defaultTextStyle>
    <a:defPPr>
      <a:defRPr lang="en-US"/>
    </a:defPPr>
    <a:lvl1pPr algn="ctr" defTabSz="1279525" rtl="0" fontAlgn="base" hangingPunct="0">
      <a:spcBef>
        <a:spcPct val="0"/>
      </a:spcBef>
      <a:spcAft>
        <a:spcPct val="0"/>
      </a:spcAft>
      <a:defRPr sz="7800" kern="1200">
        <a:solidFill>
          <a:srgbClr val="000000"/>
        </a:solidFill>
        <a:latin typeface="Helvetica Light" charset="0"/>
        <a:ea typeface="Helvetica Light" charset="0"/>
        <a:cs typeface="Helvetica Light" charset="0"/>
        <a:sym typeface="Helvetica Light" charset="0"/>
      </a:defRPr>
    </a:lvl1pPr>
    <a:lvl2pPr marL="457200" indent="-228600" algn="ctr" defTabSz="1279525" rtl="0" fontAlgn="base" hangingPunct="0">
      <a:spcBef>
        <a:spcPct val="0"/>
      </a:spcBef>
      <a:spcAft>
        <a:spcPct val="0"/>
      </a:spcAft>
      <a:defRPr sz="7800" kern="1200">
        <a:solidFill>
          <a:srgbClr val="000000"/>
        </a:solidFill>
        <a:latin typeface="Helvetica Light" charset="0"/>
        <a:ea typeface="Helvetica Light" charset="0"/>
        <a:cs typeface="Helvetica Light" charset="0"/>
        <a:sym typeface="Helvetica Light" charset="0"/>
      </a:defRPr>
    </a:lvl2pPr>
    <a:lvl3pPr marL="914400" indent="-457200" algn="ctr" defTabSz="1279525" rtl="0" fontAlgn="base" hangingPunct="0">
      <a:spcBef>
        <a:spcPct val="0"/>
      </a:spcBef>
      <a:spcAft>
        <a:spcPct val="0"/>
      </a:spcAft>
      <a:defRPr sz="7800" kern="1200">
        <a:solidFill>
          <a:srgbClr val="000000"/>
        </a:solidFill>
        <a:latin typeface="Helvetica Light" charset="0"/>
        <a:ea typeface="Helvetica Light" charset="0"/>
        <a:cs typeface="Helvetica Light" charset="0"/>
        <a:sym typeface="Helvetica Light" charset="0"/>
      </a:defRPr>
    </a:lvl3pPr>
    <a:lvl4pPr marL="1371600" indent="-685800" algn="ctr" defTabSz="1279525" rtl="0" fontAlgn="base" hangingPunct="0">
      <a:spcBef>
        <a:spcPct val="0"/>
      </a:spcBef>
      <a:spcAft>
        <a:spcPct val="0"/>
      </a:spcAft>
      <a:defRPr sz="7800" kern="1200">
        <a:solidFill>
          <a:srgbClr val="000000"/>
        </a:solidFill>
        <a:latin typeface="Helvetica Light" charset="0"/>
        <a:ea typeface="Helvetica Light" charset="0"/>
        <a:cs typeface="Helvetica Light" charset="0"/>
        <a:sym typeface="Helvetica Light" charset="0"/>
      </a:defRPr>
    </a:lvl4pPr>
    <a:lvl5pPr marL="1828800" indent="-914400" algn="ctr" defTabSz="1279525" rtl="0" fontAlgn="base" hangingPunct="0">
      <a:spcBef>
        <a:spcPct val="0"/>
      </a:spcBef>
      <a:spcAft>
        <a:spcPct val="0"/>
      </a:spcAft>
      <a:defRPr sz="7800" kern="1200">
        <a:solidFill>
          <a:srgbClr val="000000"/>
        </a:solidFill>
        <a:latin typeface="Helvetica Light" charset="0"/>
        <a:ea typeface="Helvetica Light" charset="0"/>
        <a:cs typeface="Helvetica Light" charset="0"/>
        <a:sym typeface="Helvetica Light" charset="0"/>
      </a:defRPr>
    </a:lvl5pPr>
    <a:lvl6pPr marL="2286000" algn="l" defTabSz="914400" rtl="0" eaLnBrk="1" latinLnBrk="0" hangingPunct="1">
      <a:defRPr sz="7800" kern="1200">
        <a:solidFill>
          <a:srgbClr val="000000"/>
        </a:solidFill>
        <a:latin typeface="Helvetica Light" charset="0"/>
        <a:ea typeface="Helvetica Light" charset="0"/>
        <a:cs typeface="Helvetica Light" charset="0"/>
        <a:sym typeface="Helvetica Light" charset="0"/>
      </a:defRPr>
    </a:lvl6pPr>
    <a:lvl7pPr marL="2743200" algn="l" defTabSz="914400" rtl="0" eaLnBrk="1" latinLnBrk="0" hangingPunct="1">
      <a:defRPr sz="7800" kern="1200">
        <a:solidFill>
          <a:srgbClr val="000000"/>
        </a:solidFill>
        <a:latin typeface="Helvetica Light" charset="0"/>
        <a:ea typeface="Helvetica Light" charset="0"/>
        <a:cs typeface="Helvetica Light" charset="0"/>
        <a:sym typeface="Helvetica Light" charset="0"/>
      </a:defRPr>
    </a:lvl7pPr>
    <a:lvl8pPr marL="3200400" algn="l" defTabSz="914400" rtl="0" eaLnBrk="1" latinLnBrk="0" hangingPunct="1">
      <a:defRPr sz="7800" kern="1200">
        <a:solidFill>
          <a:srgbClr val="000000"/>
        </a:solidFill>
        <a:latin typeface="Helvetica Light" charset="0"/>
        <a:ea typeface="Helvetica Light" charset="0"/>
        <a:cs typeface="Helvetica Light" charset="0"/>
        <a:sym typeface="Helvetica Light" charset="0"/>
      </a:defRPr>
    </a:lvl8pPr>
    <a:lvl9pPr marL="3657600" algn="l" defTabSz="914400" rtl="0" eaLnBrk="1" latinLnBrk="0" hangingPunct="1">
      <a:defRPr sz="7800" kern="1200">
        <a:solidFill>
          <a:srgbClr val="000000"/>
        </a:solidFill>
        <a:latin typeface="Helvetica Light" charset="0"/>
        <a:ea typeface="Helvetica Light" charset="0"/>
        <a:cs typeface="Helvetica Light" charset="0"/>
        <a:sym typeface="Helvetica Light" charset="0"/>
      </a:defRPr>
    </a:lvl9pPr>
  </p:defaultTextStyle>
  <p:extLst>
    <p:ext uri="{EFAFB233-063F-42B5-8137-9DF3F51BA10A}">
      <p15:sldGuideLst xmlns:p15="http://schemas.microsoft.com/office/powerpoint/2012/main">
        <p15:guide id="1" orient="horz" pos="7072">
          <p15:clr>
            <a:srgbClr val="A4A3A4"/>
          </p15:clr>
        </p15:guide>
        <p15:guide id="2" orient="horz" pos="1888">
          <p15:clr>
            <a:srgbClr val="A4A3A4"/>
          </p15:clr>
        </p15:guide>
        <p15:guide id="3" orient="horz" pos="13408">
          <p15:clr>
            <a:srgbClr val="A4A3A4"/>
          </p15:clr>
        </p15:guide>
        <p15:guide id="4" orient="horz" pos="12784">
          <p15:clr>
            <a:srgbClr val="A4A3A4"/>
          </p15:clr>
        </p15:guide>
        <p15:guide id="5" orient="horz" pos="1408">
          <p15:clr>
            <a:srgbClr val="A4A3A4"/>
          </p15:clr>
        </p15:guide>
        <p15:guide id="6" orient="horz" pos="832">
          <p15:clr>
            <a:srgbClr val="A4A3A4"/>
          </p15:clr>
        </p15:guide>
        <p15:guide id="7" orient="horz" pos="1984">
          <p15:clr>
            <a:srgbClr val="A4A3A4"/>
          </p15:clr>
        </p15:guide>
        <p15:guide id="8" pos="60">
          <p15:clr>
            <a:srgbClr val="A4A3A4"/>
          </p15:clr>
        </p15:guide>
        <p15:guide id="9" pos="3276">
          <p15:clr>
            <a:srgbClr val="A4A3A4"/>
          </p15:clr>
        </p15:guide>
        <p15:guide id="10" pos="9420">
          <p15:clr>
            <a:srgbClr val="A4A3A4"/>
          </p15:clr>
        </p15:guide>
        <p15:guide id="11" pos="4812">
          <p15:clr>
            <a:srgbClr val="A4A3A4"/>
          </p15:clr>
        </p15:guide>
        <p15:guide id="12" pos="3132">
          <p15:clr>
            <a:srgbClr val="A4A3A4"/>
          </p15:clr>
        </p15:guide>
        <p15:guide id="13" pos="6300">
          <p15:clr>
            <a:srgbClr val="A4A3A4"/>
          </p15:clr>
        </p15:guide>
        <p15:guide id="14" pos="6444">
          <p15:clr>
            <a:srgbClr val="A4A3A4"/>
          </p15:clr>
        </p15:guide>
        <p15:guide id="15" pos="4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50"/>
  </p:normalViewPr>
  <p:slideViewPr>
    <p:cSldViewPr showGuides="1">
      <p:cViewPr>
        <p:scale>
          <a:sx n="66" d="100"/>
          <a:sy n="66" d="100"/>
        </p:scale>
        <p:origin x="1138" y="96"/>
      </p:cViewPr>
      <p:guideLst>
        <p:guide orient="horz" pos="7072"/>
        <p:guide orient="horz" pos="1888"/>
        <p:guide orient="horz" pos="13408"/>
        <p:guide orient="horz" pos="12784"/>
        <p:guide orient="horz" pos="1408"/>
        <p:guide orient="horz" pos="832"/>
        <p:guide orient="horz" pos="1984"/>
        <p:guide pos="60"/>
        <p:guide pos="3276"/>
        <p:guide pos="9420"/>
        <p:guide pos="4812"/>
        <p:guide pos="3132"/>
        <p:guide pos="6300"/>
        <p:guide pos="6444"/>
        <p:guide pos="46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Grp="1" noRot="1" noChangeAspect="1"/>
          </p:cNvSpPr>
          <p:nvPr>
            <p:ph type="sldImg"/>
          </p:nvPr>
        </p:nvSpPr>
        <p:spPr bwMode="auto">
          <a:xfrm>
            <a:off x="1143000" y="685800"/>
            <a:ext cx="4572000" cy="3429000"/>
          </a:xfrm>
          <a:prstGeom prst="rect">
            <a:avLst/>
          </a:prstGeom>
          <a:noFill/>
          <a:ln w="9525">
            <a:noFill/>
            <a:round/>
            <a:headEnd/>
            <a:tailEnd/>
          </a:ln>
        </p:spPr>
      </p:sp>
      <p:sp>
        <p:nvSpPr>
          <p:cNvPr id="2050" name="Rectangle 2"/>
          <p:cNvSpPr>
            <a:spLocks noGrp="1"/>
          </p:cNvSpPr>
          <p:nvPr>
            <p:ph type="body" sz="quarter" idx="1"/>
          </p:nvPr>
        </p:nvSpPr>
        <p:spPr bwMode="auto">
          <a:xfrm>
            <a:off x="914400" y="4343400"/>
            <a:ext cx="5029200" cy="4114800"/>
          </a:xfrm>
          <a:prstGeom prst="rect">
            <a:avLst/>
          </a:prstGeom>
          <a:noFill/>
          <a:ln w="9525" cap="flat"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a:sym typeface="Helvetica Neue" charset="0"/>
              </a:rPr>
              <a:t>Click to edit Master text styles</a:t>
            </a:r>
          </a:p>
          <a:p>
            <a:pPr lvl="1"/>
            <a:r>
              <a:rPr lang="en-US" noProof="0">
                <a:sym typeface="Helvetica Neue" charset="0"/>
              </a:rPr>
              <a:t>Second level</a:t>
            </a:r>
          </a:p>
          <a:p>
            <a:pPr lvl="2"/>
            <a:r>
              <a:rPr lang="en-US" noProof="0">
                <a:sym typeface="Helvetica Neue" charset="0"/>
              </a:rPr>
              <a:t>Third level</a:t>
            </a:r>
          </a:p>
          <a:p>
            <a:pPr lvl="3"/>
            <a:r>
              <a:rPr lang="en-US" noProof="0">
                <a:sym typeface="Helvetica Neue" charset="0"/>
              </a:rPr>
              <a:t>Fourth level</a:t>
            </a:r>
          </a:p>
          <a:p>
            <a:pPr lvl="4"/>
            <a:r>
              <a:rPr lang="en-US"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
          <p:cNvSpPr>
            <a:spLocks noGrp="1" noChangeArrowheads="1"/>
          </p:cNvSpPr>
          <p:nvPr userDrawn="1">
            <p:ph type="ctrTitle"/>
          </p:nvPr>
        </p:nvSpPr>
        <p:spPr>
          <a:xfrm>
            <a:off x="95250" y="0"/>
            <a:ext cx="14935200" cy="1389063"/>
          </a:xfrm>
        </p:spPr>
        <p:txBody>
          <a:bodyPr anchor="b"/>
          <a:lstStyle/>
          <a:p>
            <a:pPr algn="l" eaLnBrk="1"/>
            <a:r>
              <a:rPr lang="en-US" sz="9000">
                <a:latin typeface="Geneva" charset="0"/>
                <a:ea typeface="Geneva" charset="0"/>
                <a:cs typeface="Geneva" charset="0"/>
                <a:sym typeface="Geneva" charset="0"/>
              </a:rPr>
              <a:t>KHOJ </a:t>
            </a:r>
            <a:r>
              <a:rPr lang="en-US" sz="4800">
                <a:latin typeface="Geneva" charset="0"/>
                <a:ea typeface="Geneva" charset="0"/>
                <a:cs typeface="Geneva" charset="0"/>
                <a:sym typeface="Geneva" charset="0"/>
              </a:rPr>
              <a:t>2016</a:t>
            </a:r>
            <a:endParaRPr lang="en-US" sz="11200">
              <a:latin typeface="Geneva" charset="0"/>
              <a:ea typeface="Geneva" charset="0"/>
              <a:cs typeface="Geneva" charset="0"/>
              <a:sym typeface="Geneva" charset="0"/>
            </a:endParaRPr>
          </a:p>
        </p:txBody>
      </p:sp>
      <p:sp>
        <p:nvSpPr>
          <p:cNvPr id="6" name="Rectangle 2" descr="tile_paper_medgray.jpeg"/>
          <p:cNvSpPr>
            <a:spLocks/>
          </p:cNvSpPr>
          <p:nvPr userDrawn="1"/>
        </p:nvSpPr>
        <p:spPr bwMode="auto">
          <a:xfrm>
            <a:off x="79375" y="1341437"/>
            <a:ext cx="14951075" cy="1808163"/>
          </a:xfrm>
          <a:prstGeom prst="rect">
            <a:avLst/>
          </a:prstGeom>
          <a:blipFill dpi="0" rotWithShape="0">
            <a:blip r:embed="rId2" cstate="print"/>
            <a:srcRect/>
            <a:tile tx="0" ty="0" sx="100000" sy="100000" flip="none" algn="tl"/>
          </a:blipFill>
          <a:ln w="3175" cap="flat" cmpd="sng">
            <a:noFill/>
            <a:prstDash val="solid"/>
            <a:miter lim="400000"/>
            <a:headEnd type="none" w="med" len="med"/>
            <a:tailEnd type="none" w="med" len="med"/>
          </a:ln>
          <a:effectLst>
            <a:outerShdw dist="12700" dir="5400000" algn="ctr" rotWithShape="0">
              <a:srgbClr val="000000">
                <a:alpha val="50000"/>
              </a:srgbClr>
            </a:outerShdw>
          </a:effectLst>
        </p:spPr>
        <p:txBody>
          <a:bodyPr lIns="55689" tIns="55689" rIns="55689" bIns="55689" anchor="ctr"/>
          <a:lstStyle/>
          <a:p>
            <a:pPr>
              <a:defRPr/>
            </a:pPr>
            <a:endParaRPr lang="en-US" sz="500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p:txBody>
          <a:bodyPr/>
          <a:lstStyle>
            <a:lvl1pPr>
              <a:defRPr/>
            </a:lvl1pPr>
          </a:lstStyle>
          <a:p>
            <a:pPr>
              <a:defRPr/>
            </a:pPr>
            <a:fld id="{7C7F4905-870C-4117-9A6D-AE0E41A0B3F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4500" y="5834063"/>
            <a:ext cx="3041650" cy="9258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77963" y="5834063"/>
            <a:ext cx="8974137" cy="9258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p:txBody>
          <a:bodyPr/>
          <a:lstStyle>
            <a:lvl1pPr>
              <a:defRPr/>
            </a:lvl1pPr>
          </a:lstStyle>
          <a:p>
            <a:pPr>
              <a:defRPr/>
            </a:pPr>
            <a:fld id="{B4AEF957-0565-4569-9E4D-78FBA3ECC25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p:cNvSpPr>
          <p:nvPr>
            <p:ph type="sldNum" sz="quarter" idx="10"/>
          </p:nvPr>
        </p:nvSpPr>
        <p:spPr/>
        <p:txBody>
          <a:bodyPr/>
          <a:lstStyle>
            <a:lvl1pPr>
              <a:defRPr/>
            </a:lvl1pPr>
          </a:lstStyle>
          <a:p>
            <a:pPr>
              <a:defRPr/>
            </a:pPr>
            <a:fld id="{CFD801B7-19AC-4605-B83A-FAA6138C5DB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5388" y="13742988"/>
            <a:ext cx="12855575" cy="42481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195388" y="9064625"/>
            <a:ext cx="12855575" cy="46783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p:cNvSpPr>
          <p:nvPr>
            <p:ph type="sldNum" sz="quarter" idx="10"/>
          </p:nvPr>
        </p:nvSpPr>
        <p:spPr/>
        <p:txBody>
          <a:bodyPr/>
          <a:lstStyle>
            <a:lvl1pPr>
              <a:defRPr/>
            </a:lvl1pPr>
          </a:lstStyle>
          <a:p>
            <a:pPr>
              <a:defRPr/>
            </a:pPr>
            <a:fld id="{FD87C02A-4409-48A5-99BB-B823F7768E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7963" y="8201025"/>
            <a:ext cx="6007100" cy="689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637463" y="8201025"/>
            <a:ext cx="6008687" cy="689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p:cNvSpPr>
          <p:nvPr>
            <p:ph type="sldNum" sz="quarter" idx="10"/>
          </p:nvPr>
        </p:nvSpPr>
        <p:spPr/>
        <p:txBody>
          <a:bodyPr/>
          <a:lstStyle>
            <a:lvl1pPr>
              <a:defRPr/>
            </a:lvl1pPr>
          </a:lstStyle>
          <a:p>
            <a:pPr>
              <a:defRPr/>
            </a:pPr>
            <a:fld id="{BE08E21A-139A-4DA3-A529-8B8CBAA91B9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650" y="857250"/>
            <a:ext cx="13614400" cy="35639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5650" y="4787900"/>
            <a:ext cx="6683375"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5650" y="6781800"/>
            <a:ext cx="6683375"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83500" y="4787900"/>
            <a:ext cx="6686550" cy="19939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683500" y="6781800"/>
            <a:ext cx="6686550" cy="123221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p:cNvSpPr>
          <p:nvPr>
            <p:ph type="sldNum" sz="quarter" idx="10"/>
          </p:nvPr>
        </p:nvSpPr>
        <p:spPr/>
        <p:txBody>
          <a:bodyPr/>
          <a:lstStyle>
            <a:lvl1pPr>
              <a:defRPr/>
            </a:lvl1pPr>
          </a:lstStyle>
          <a:p>
            <a:pPr>
              <a:defRPr/>
            </a:pPr>
            <a:fld id="{D3FD7652-E71A-43BC-983B-878D4073D13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p:cNvSpPr>
          <p:nvPr>
            <p:ph type="sldNum" sz="quarter" idx="10"/>
          </p:nvPr>
        </p:nvSpPr>
        <p:spPr/>
        <p:txBody>
          <a:bodyPr/>
          <a:lstStyle>
            <a:lvl1pPr>
              <a:defRPr/>
            </a:lvl1pPr>
          </a:lstStyle>
          <a:p>
            <a:pPr>
              <a:defRPr/>
            </a:pPr>
            <a:fld id="{C8E89F7B-5099-469D-83D6-285F5A01D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p:cNvSpPr>
          <p:nvPr>
            <p:ph type="sldNum" sz="quarter" idx="10"/>
          </p:nvPr>
        </p:nvSpPr>
        <p:spPr/>
        <p:txBody>
          <a:bodyPr/>
          <a:lstStyle>
            <a:lvl1pPr>
              <a:defRPr/>
            </a:lvl1pPr>
          </a:lstStyle>
          <a:p>
            <a:pPr>
              <a:defRPr/>
            </a:pPr>
            <a:fld id="{DCC130A9-9C70-4522-8360-4392DCBEA5F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650" y="850900"/>
            <a:ext cx="4976813" cy="362426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913438" y="850900"/>
            <a:ext cx="8456612" cy="182530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55650" y="4475163"/>
            <a:ext cx="4976813" cy="146288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p:cNvSpPr>
          <p:nvPr>
            <p:ph type="sldNum" sz="quarter" idx="10"/>
          </p:nvPr>
        </p:nvSpPr>
        <p:spPr/>
        <p:txBody>
          <a:bodyPr/>
          <a:lstStyle>
            <a:lvl1pPr>
              <a:defRPr/>
            </a:lvl1pPr>
          </a:lstStyle>
          <a:p>
            <a:pPr>
              <a:defRPr/>
            </a:pPr>
            <a:fld id="{7D42E59B-14FB-4935-9245-F2E7049D4E3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5450" y="14970125"/>
            <a:ext cx="9074150" cy="1768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965450" y="1911350"/>
            <a:ext cx="9074150" cy="12831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Helvetica Light" charset="0"/>
            </a:endParaRPr>
          </a:p>
        </p:txBody>
      </p:sp>
      <p:sp>
        <p:nvSpPr>
          <p:cNvPr id="4" name="Text Placeholder 3"/>
          <p:cNvSpPr>
            <a:spLocks noGrp="1"/>
          </p:cNvSpPr>
          <p:nvPr>
            <p:ph type="body" sz="half" idx="2"/>
          </p:nvPr>
        </p:nvSpPr>
        <p:spPr>
          <a:xfrm>
            <a:off x="2965450" y="16738600"/>
            <a:ext cx="9074150" cy="25098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p:cNvSpPr>
          <p:nvPr>
            <p:ph type="sldNum" sz="quarter" idx="10"/>
          </p:nvPr>
        </p:nvSpPr>
        <p:spPr/>
        <p:txBody>
          <a:bodyPr/>
          <a:lstStyle>
            <a:lvl1pPr>
              <a:defRPr/>
            </a:lvl1pPr>
          </a:lstStyle>
          <a:p>
            <a:pPr>
              <a:defRPr/>
            </a:pPr>
            <a:fld id="{73F6E478-4BB7-4B0E-915E-B24EFA9236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1477963" y="5834063"/>
            <a:ext cx="12168187" cy="2366962"/>
          </a:xfrm>
          <a:prstGeom prst="rect">
            <a:avLst/>
          </a:prstGeom>
          <a:noFill/>
          <a:ln w="3175">
            <a:noFill/>
            <a:miter lim="400000"/>
            <a:headEnd/>
            <a:tailEnd/>
          </a:ln>
        </p:spPr>
        <p:txBody>
          <a:bodyPr vert="horz" wrap="square" lIns="55689" tIns="55689" rIns="55689" bIns="55689" numCol="1" anchor="ctr" anchorCtr="0" compatLnSpc="1">
            <a:prstTxWarp prst="textNoShape">
              <a:avLst/>
            </a:prstTxWarp>
          </a:bodyPr>
          <a:lstStyle/>
          <a:p>
            <a:pPr lvl="0"/>
            <a:r>
              <a:rPr lang="en-US">
                <a:sym typeface="Helvetica Light" charset="0"/>
              </a:rPr>
              <a:t>Click to edit Master title style</a:t>
            </a:r>
          </a:p>
        </p:txBody>
      </p:sp>
      <p:sp>
        <p:nvSpPr>
          <p:cNvPr id="1027" name="Rectangle 2"/>
          <p:cNvSpPr>
            <a:spLocks noGrp="1"/>
          </p:cNvSpPr>
          <p:nvPr>
            <p:ph type="body" idx="1"/>
          </p:nvPr>
        </p:nvSpPr>
        <p:spPr bwMode="auto">
          <a:xfrm>
            <a:off x="1477963" y="8201025"/>
            <a:ext cx="12168187" cy="6891338"/>
          </a:xfrm>
          <a:prstGeom prst="rect">
            <a:avLst/>
          </a:prstGeom>
          <a:noFill/>
          <a:ln w="3175">
            <a:noFill/>
            <a:miter lim="400000"/>
            <a:headEnd/>
            <a:tailEnd/>
          </a:ln>
        </p:spPr>
        <p:txBody>
          <a:bodyPr vert="horz" wrap="square" lIns="55689" tIns="55689" rIns="55689" bIns="55689" numCol="1" anchor="ctr" anchorCtr="0" compatLnSpc="1">
            <a:prstTxWarp prst="textNoShape">
              <a:avLst/>
            </a:prstTxWarp>
          </a:bodyPr>
          <a:lstStyle/>
          <a:p>
            <a:pPr lvl="0"/>
            <a:r>
              <a:rPr lang="en-US">
                <a:sym typeface="Helvetica Light" charset="0"/>
              </a:rPr>
              <a:t>Click to edit Master text styles</a:t>
            </a:r>
          </a:p>
          <a:p>
            <a:pPr lvl="1"/>
            <a:r>
              <a:rPr lang="en-US">
                <a:sym typeface="Helvetica Light" charset="0"/>
              </a:rPr>
              <a:t>Second level</a:t>
            </a:r>
          </a:p>
          <a:p>
            <a:pPr lvl="2"/>
            <a:r>
              <a:rPr lang="en-US">
                <a:sym typeface="Helvetica Light" charset="0"/>
              </a:rPr>
              <a:t>Third level</a:t>
            </a:r>
          </a:p>
          <a:p>
            <a:pPr lvl="3"/>
            <a:r>
              <a:rPr lang="en-US">
                <a:sym typeface="Helvetica Light" charset="0"/>
              </a:rPr>
              <a:t>Fourth level</a:t>
            </a:r>
          </a:p>
          <a:p>
            <a:pPr lvl="4"/>
            <a:r>
              <a:rPr lang="en-US">
                <a:sym typeface="Helvetica Light" charset="0"/>
              </a:rPr>
              <a:t>Fifth level</a:t>
            </a:r>
          </a:p>
        </p:txBody>
      </p:sp>
      <p:sp>
        <p:nvSpPr>
          <p:cNvPr id="2" name="Rectangle 3"/>
          <p:cNvSpPr>
            <a:spLocks noGrp="1"/>
          </p:cNvSpPr>
          <p:nvPr>
            <p:ph type="sldNum" sz="quarter" idx="2"/>
          </p:nvPr>
        </p:nvSpPr>
        <p:spPr bwMode="auto">
          <a:xfrm>
            <a:off x="7224713" y="15489238"/>
            <a:ext cx="660400" cy="695325"/>
          </a:xfrm>
          <a:prstGeom prst="rect">
            <a:avLst/>
          </a:prstGeom>
          <a:noFill/>
          <a:ln w="3175" cap="flat" cmpd="sng">
            <a:noFill/>
            <a:prstDash val="solid"/>
            <a:miter lim="400000"/>
            <a:headEnd type="none" w="med" len="med"/>
            <a:tailEnd type="none" w="med" len="med"/>
          </a:ln>
          <a:effectLst/>
        </p:spPr>
        <p:txBody>
          <a:bodyPr vert="horz" wrap="none" lIns="55689" tIns="55689" rIns="55689" bIns="55689" numCol="1" anchor="t" anchorCtr="0" compatLnSpc="1">
            <a:prstTxWarp prst="textNoShape">
              <a:avLst/>
            </a:prstTxWarp>
          </a:bodyPr>
          <a:lstStyle>
            <a:lvl1pPr>
              <a:defRPr sz="3800" smtClean="0"/>
            </a:lvl1pPr>
          </a:lstStyle>
          <a:p>
            <a:pPr>
              <a:defRPr/>
            </a:pPr>
            <a:fld id="{BE55D6B1-2116-428A-A559-08263A4BD0E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17400">
          <a:solidFill>
            <a:srgbClr val="000000"/>
          </a:solidFill>
          <a:latin typeface="+mj-lt"/>
          <a:ea typeface="+mj-ea"/>
          <a:cs typeface="+mj-cs"/>
          <a:sym typeface="Helvetica Light" charset="0"/>
        </a:defRPr>
      </a:lvl1pPr>
      <a:lvl2pPr algn="ctr" defTabSz="1279525" rtl="0" eaLnBrk="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2pPr>
      <a:lvl3pPr algn="ctr" defTabSz="1279525" rtl="0" eaLnBrk="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3pPr>
      <a:lvl4pPr algn="ctr" defTabSz="1279525" rtl="0" eaLnBrk="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4pPr>
      <a:lvl5pPr algn="ctr" defTabSz="1279525" rtl="0" eaLnBrk="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5pPr>
      <a:lvl6pPr marL="457200" algn="ctr" defTabSz="1279525" rtl="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6pPr>
      <a:lvl7pPr marL="914400" algn="ctr" defTabSz="1279525" rtl="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7pPr>
      <a:lvl8pPr marL="1371600" algn="ctr" defTabSz="1279525" rtl="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8pPr>
      <a:lvl9pPr marL="1828800" algn="ctr" defTabSz="1279525" rtl="0" fontAlgn="base" hangingPunct="0">
        <a:spcBef>
          <a:spcPct val="0"/>
        </a:spcBef>
        <a:spcAft>
          <a:spcPct val="0"/>
        </a:spcAft>
        <a:defRPr sz="17400">
          <a:solidFill>
            <a:srgbClr val="000000"/>
          </a:solidFill>
          <a:latin typeface="Helvetica Light" charset="0"/>
          <a:ea typeface="Helvetica Light" charset="0"/>
          <a:cs typeface="Helvetica Light" charset="0"/>
          <a:sym typeface="Helvetica Light" charset="0"/>
        </a:defRPr>
      </a:lvl9pPr>
    </p:titleStyle>
    <p:bodyStyle>
      <a:lvl1pPr marL="962025" indent="-962025" algn="l" defTabSz="1279525" rtl="0" eaLnBrk="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1pPr>
      <a:lvl2pPr marL="1406525" indent="-962025" algn="l" defTabSz="1279525" rtl="0" eaLnBrk="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2pPr>
      <a:lvl3pPr marL="1851025" indent="-962025" algn="l" defTabSz="1279525" rtl="0" eaLnBrk="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3pPr>
      <a:lvl4pPr marL="2295525" indent="-962025" algn="l" defTabSz="1279525" rtl="0" eaLnBrk="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4pPr>
      <a:lvl5pPr marL="2740025" indent="-962025" algn="l" defTabSz="1279525" rtl="0" eaLnBrk="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5pPr>
      <a:lvl6pPr marL="3197225" indent="-962025" algn="l" defTabSz="1279525" rtl="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6pPr>
      <a:lvl7pPr marL="3654425" indent="-962025" algn="l" defTabSz="1279525" rtl="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7pPr>
      <a:lvl8pPr marL="4111625" indent="-962025" algn="l" defTabSz="1279525" rtl="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8pPr>
      <a:lvl9pPr marL="4568825" indent="-962025" algn="l" defTabSz="1279525" rtl="0" fontAlgn="base" hangingPunct="0">
        <a:spcBef>
          <a:spcPts val="9200"/>
        </a:spcBef>
        <a:spcAft>
          <a:spcPct val="0"/>
        </a:spcAft>
        <a:buSzPct val="75000"/>
        <a:buChar char="•"/>
        <a:defRPr sz="7800">
          <a:solidFill>
            <a:srgbClr val="000000"/>
          </a:solidFill>
          <a:latin typeface="+mn-lt"/>
          <a:ea typeface="+mn-ea"/>
          <a:cs typeface="+mn-cs"/>
          <a:sym typeface="Helvetica Light"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Rectangle 14"/>
          <p:cNvSpPr>
            <a:spLocks/>
          </p:cNvSpPr>
          <p:nvPr/>
        </p:nvSpPr>
        <p:spPr bwMode="auto">
          <a:xfrm>
            <a:off x="0" y="19640365"/>
            <a:ext cx="4876801" cy="1025023"/>
          </a:xfrm>
          <a:prstGeom prst="rect">
            <a:avLst/>
          </a:prstGeom>
          <a:noFill/>
          <a:ln w="3175">
            <a:noFill/>
            <a:miter lim="400000"/>
            <a:headEnd/>
            <a:tailEnd/>
          </a:ln>
        </p:spPr>
        <p:txBody>
          <a:bodyPr wrap="square" lIns="55689" tIns="55689" rIns="55689" bIns="55689">
            <a:spAutoFit/>
          </a:bodyPr>
          <a:lstStyle/>
          <a:p>
            <a:pPr algn="just">
              <a:lnSpc>
                <a:spcPct val="120000"/>
              </a:lnSpc>
            </a:pPr>
            <a:r>
              <a:rPr lang="en-US" sz="1000" dirty="0">
                <a:sym typeface="Helvetica" charset="0"/>
              </a:rPr>
              <a:t>In cost of living forecasting, inflation rates are pivotal predictors, integrated with time series models like ARIMA, SARIMA, and exponential smoothing. By analyzing historical data, these models predict future living expenses, aiding individuals, businesses, and policymakers in budgeting and financial planning amidst changing economic conditions.</a:t>
            </a:r>
          </a:p>
        </p:txBody>
      </p:sp>
      <p:sp>
        <p:nvSpPr>
          <p:cNvPr id="4112" name="Rectangle 15"/>
          <p:cNvSpPr>
            <a:spLocks/>
          </p:cNvSpPr>
          <p:nvPr/>
        </p:nvSpPr>
        <p:spPr bwMode="auto">
          <a:xfrm>
            <a:off x="5193214" y="19944454"/>
            <a:ext cx="4876800" cy="1277080"/>
          </a:xfrm>
          <a:prstGeom prst="rect">
            <a:avLst/>
          </a:prstGeom>
          <a:noFill/>
          <a:ln w="3175">
            <a:noFill/>
            <a:miter lim="400000"/>
            <a:headEnd/>
            <a:tailEnd/>
          </a:ln>
        </p:spPr>
        <p:txBody>
          <a:bodyPr wrap="square" lIns="55689" tIns="55689" rIns="55689" bIns="55689">
            <a:spAutoFit/>
          </a:bodyPr>
          <a:lstStyle/>
          <a:p>
            <a:pPr algn="just">
              <a:lnSpc>
                <a:spcPct val="120000"/>
              </a:lnSpc>
            </a:pPr>
            <a:r>
              <a:rPr lang="en-US" sz="1600" dirty="0">
                <a:sym typeface="Helvetica" charset="0"/>
              </a:rPr>
              <a:t>Our model’s exclusive feature is that it covers over 3000 cities across the globe, giving the accurate cost of living of numerous cities with the feature of user-specific lifestyle preferences</a:t>
            </a:r>
          </a:p>
        </p:txBody>
      </p:sp>
      <p:sp>
        <p:nvSpPr>
          <p:cNvPr id="4113" name="Rectangle 16"/>
          <p:cNvSpPr>
            <a:spLocks/>
          </p:cNvSpPr>
          <p:nvPr/>
        </p:nvSpPr>
        <p:spPr bwMode="auto">
          <a:xfrm>
            <a:off x="8541677" y="3241675"/>
            <a:ext cx="6488774" cy="10069359"/>
          </a:xfrm>
          <a:prstGeom prst="rect">
            <a:avLst/>
          </a:prstGeom>
          <a:noFill/>
          <a:ln w="3175">
            <a:noFill/>
            <a:miter lim="400000"/>
            <a:headEnd/>
            <a:tailEnd/>
          </a:ln>
        </p:spPr>
        <p:txBody>
          <a:bodyPr wrap="square" lIns="55689" tIns="55689" rIns="55689" bIns="55689">
            <a:spAutoFit/>
          </a:bodyPr>
          <a:lstStyle/>
          <a:p>
            <a:pPr algn="just">
              <a:lnSpc>
                <a:spcPct val="120000"/>
              </a:lnSpc>
            </a:pPr>
            <a:r>
              <a:rPr lang="en-US" sz="2000" b="1" dirty="0">
                <a:latin typeface="Helvetica" charset="0"/>
                <a:ea typeface="Helvetica" charset="0"/>
                <a:cs typeface="Helvetica" charset="0"/>
                <a:sym typeface="Helvetica" charset="0"/>
              </a:rPr>
              <a:t>Diagrammatic View of Algorithm and Architecture</a:t>
            </a: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pPr>
            <a:endParaRPr lang="en-US" sz="1600" dirty="0">
              <a:sym typeface="Helvetica" charset="0"/>
            </a:endParaRPr>
          </a:p>
          <a:p>
            <a:pPr algn="just">
              <a:lnSpc>
                <a:spcPct val="120000"/>
              </a:lnSpc>
              <a:buFont typeface="Arial" pitchFamily="34" charset="0"/>
              <a:buChar char="•"/>
            </a:pPr>
            <a:endParaRPr lang="en-US" sz="1600" dirty="0">
              <a:sym typeface="Helvetica" charset="0"/>
            </a:endParaRPr>
          </a:p>
          <a:p>
            <a:pPr algn="just">
              <a:lnSpc>
                <a:spcPct val="120000"/>
              </a:lnSpc>
            </a:pPr>
            <a:endParaRPr lang="en-US" sz="2000" b="1" dirty="0">
              <a:latin typeface="Helvetica" charset="0"/>
              <a:ea typeface="Helvetica" charset="0"/>
              <a:cs typeface="Helvetica" charset="0"/>
              <a:sym typeface="Helvetica" charset="0"/>
            </a:endParaRPr>
          </a:p>
          <a:p>
            <a:pPr algn="just">
              <a:lnSpc>
                <a:spcPct val="120000"/>
              </a:lnSpc>
            </a:pPr>
            <a:endParaRPr lang="en-US" sz="2000" b="1" dirty="0">
              <a:latin typeface="Helvetica" charset="0"/>
              <a:ea typeface="Helvetica" charset="0"/>
              <a:cs typeface="Helvetica" charset="0"/>
              <a:sym typeface="Helvetica" charset="0"/>
            </a:endParaRPr>
          </a:p>
          <a:p>
            <a:pPr algn="just">
              <a:lnSpc>
                <a:spcPct val="120000"/>
              </a:lnSpc>
            </a:pPr>
            <a:r>
              <a:rPr lang="en-US" sz="2000" b="1" dirty="0">
                <a:latin typeface="Helvetica" charset="0"/>
                <a:ea typeface="Helvetica" charset="0"/>
                <a:cs typeface="Helvetica" charset="0"/>
                <a:sym typeface="Helvetica" charset="0"/>
              </a:rPr>
              <a:t>The Architecture of the complete project includes a user friendly interface, a Python backend that has been incorporated with Forecasting model created after exhaustive data analysis</a:t>
            </a:r>
          </a:p>
          <a:p>
            <a:pPr algn="just">
              <a:lnSpc>
                <a:spcPct val="120000"/>
              </a:lnSpc>
            </a:pPr>
            <a:endParaRPr lang="en-US" sz="2000" b="1" dirty="0">
              <a:latin typeface="Helvetica" charset="0"/>
              <a:ea typeface="Helvetica" charset="0"/>
              <a:cs typeface="Helvetica" charset="0"/>
              <a:sym typeface="Helvetica" charset="0"/>
            </a:endParaRPr>
          </a:p>
          <a:p>
            <a:pPr algn="just">
              <a:lnSpc>
                <a:spcPct val="120000"/>
              </a:lnSpc>
            </a:pPr>
            <a:endParaRPr lang="en-US" sz="2000" b="1" dirty="0">
              <a:latin typeface="Helvetica" charset="0"/>
              <a:ea typeface="Helvetica" charset="0"/>
              <a:cs typeface="Helvetica" charset="0"/>
              <a:sym typeface="Helvetica" charset="0"/>
            </a:endParaRPr>
          </a:p>
          <a:p>
            <a:pPr algn="just">
              <a:lnSpc>
                <a:spcPct val="120000"/>
              </a:lnSpc>
            </a:pPr>
            <a:r>
              <a:rPr lang="en-US" sz="2000" b="1" dirty="0">
                <a:latin typeface="Helvetica" charset="0"/>
                <a:ea typeface="Helvetica" charset="0"/>
                <a:cs typeface="Helvetica" charset="0"/>
                <a:sym typeface="Helvetica" charset="0"/>
              </a:rPr>
              <a:t>Socio-Economic Perspective and Conclusion : </a:t>
            </a:r>
          </a:p>
          <a:p>
            <a:pPr algn="just">
              <a:lnSpc>
                <a:spcPct val="120000"/>
              </a:lnSpc>
            </a:pPr>
            <a:r>
              <a:rPr lang="en-US" sz="1400" b="0" i="0" u="none" strike="noStrike" dirty="0">
                <a:solidFill>
                  <a:srgbClr val="000000"/>
                </a:solidFill>
                <a:effectLst/>
              </a:rPr>
              <a:t>Our project responds to the socio-economic need for personalized cost forecasting, leveraging data analytics and machine learning. Through meticulous analysis and algorithm optimization, we've crafted a robust system for informed financial planning. Empowering users with accurate insights, our intuitive interface facilitates proactive decision-making, crucial in navigating future cost uncertainties</a:t>
            </a:r>
            <a:r>
              <a:rPr lang="en-US" sz="1400" b="1" i="0" u="none" strike="noStrike" dirty="0">
                <a:solidFill>
                  <a:srgbClr val="000000"/>
                </a:solidFill>
                <a:effectLst/>
              </a:rPr>
              <a:t>.</a:t>
            </a:r>
            <a:endParaRPr lang="en-US" sz="1400" b="1" dirty="0">
              <a:latin typeface="Helvetica" charset="0"/>
              <a:sym typeface="Helvetica" charset="0"/>
            </a:endParaRPr>
          </a:p>
        </p:txBody>
      </p:sp>
      <p:sp>
        <p:nvSpPr>
          <p:cNvPr id="4116" name="Rectangle 19"/>
          <p:cNvSpPr>
            <a:spLocks/>
          </p:cNvSpPr>
          <p:nvPr/>
        </p:nvSpPr>
        <p:spPr bwMode="auto">
          <a:xfrm>
            <a:off x="73998" y="8786869"/>
            <a:ext cx="4876800" cy="6827317"/>
          </a:xfrm>
          <a:prstGeom prst="rect">
            <a:avLst/>
          </a:prstGeom>
          <a:noFill/>
          <a:ln w="3175">
            <a:noFill/>
            <a:miter lim="400000"/>
            <a:headEnd/>
            <a:tailEnd/>
          </a:ln>
        </p:spPr>
        <p:txBody>
          <a:bodyPr wrap="square" lIns="55689" tIns="55689" rIns="55689" bIns="55689">
            <a:spAutoFit/>
          </a:bodyPr>
          <a:lstStyle/>
          <a:p>
            <a:pPr algn="l"/>
            <a:r>
              <a:rPr lang="en-US" sz="1500" b="1" i="0" u="none" strike="noStrike" dirty="0">
                <a:solidFill>
                  <a:srgbClr val="000000"/>
                </a:solidFill>
                <a:effectLst/>
                <a:latin typeface="YAFcf7zkXN0 0"/>
              </a:rPr>
              <a:t>Problem Statement</a:t>
            </a:r>
            <a:endParaRPr lang="en-US" sz="1500" b="0" i="0" u="none" strike="noStrike" dirty="0">
              <a:solidFill>
                <a:srgbClr val="000000"/>
              </a:solidFill>
              <a:effectLst/>
              <a:latin typeface="YAFcf7zkXN0 0"/>
            </a:endParaRPr>
          </a:p>
          <a:p>
            <a:pPr algn="l"/>
            <a:r>
              <a:rPr lang="en-US" sz="1500" b="0" i="0" u="none" strike="noStrike" dirty="0">
                <a:solidFill>
                  <a:srgbClr val="000000"/>
                </a:solidFill>
                <a:effectLst/>
                <a:latin typeface="YAFcf7zkXN0 0"/>
              </a:rPr>
              <a:t>This project aimed to develop a sophisticated system for forecasting future Cost of Living (COL) values. Leveraging historical price data and inflation rates across different regions, advanced analytical and statistical methods were applied to model COL trends. The system was tailored to individual user needs, with a user-friendly interface for seamless access to personalized COL forecasts.</a:t>
            </a:r>
          </a:p>
          <a:p>
            <a:pPr algn="l"/>
            <a:endParaRPr lang="en-US" sz="1500" b="0" i="0" u="none" strike="noStrike" dirty="0">
              <a:solidFill>
                <a:srgbClr val="000000"/>
              </a:solidFill>
              <a:effectLst/>
              <a:latin typeface="YAFcf7zkXN0 0"/>
            </a:endParaRPr>
          </a:p>
          <a:p>
            <a:pPr algn="l"/>
            <a:r>
              <a:rPr lang="en-US" sz="1500" b="1" i="0" u="none" strike="noStrike" dirty="0">
                <a:solidFill>
                  <a:srgbClr val="000000"/>
                </a:solidFill>
                <a:effectLst/>
                <a:latin typeface="YAFcf7zkXN0 0"/>
              </a:rPr>
              <a:t>Motivation</a:t>
            </a:r>
            <a:endParaRPr lang="en-US" sz="1500" b="0" i="0" u="none" strike="noStrike" dirty="0">
              <a:solidFill>
                <a:srgbClr val="000000"/>
              </a:solidFill>
              <a:effectLst/>
              <a:latin typeface="YAFcf7zkXN0 0"/>
            </a:endParaRPr>
          </a:p>
          <a:p>
            <a:pPr algn="l"/>
            <a:r>
              <a:rPr lang="en-US" sz="1500" b="0" i="0" u="none" strike="noStrike" dirty="0">
                <a:solidFill>
                  <a:srgbClr val="000000"/>
                </a:solidFill>
                <a:effectLst/>
                <a:latin typeface="YAFcf7zkXN0 0"/>
              </a:rPr>
              <a:t>Our motivation stemmed from a shared commitment to address the growing need for individuals to navigate the complexities of future Cost of Living expenses with confidence. By harnessing advanced analytical techniques and user-centric design, we aimed to empower individuals to plan ahead and achieve greater financial stability.</a:t>
            </a:r>
          </a:p>
          <a:p>
            <a:pPr algn="l"/>
            <a:endParaRPr lang="en-US" sz="1500" b="0" i="0" u="none" strike="noStrike" dirty="0">
              <a:solidFill>
                <a:srgbClr val="000000"/>
              </a:solidFill>
              <a:effectLst/>
              <a:latin typeface="YAFcf7zkXN0 0"/>
            </a:endParaRPr>
          </a:p>
          <a:p>
            <a:pPr algn="l"/>
            <a:r>
              <a:rPr lang="en-US" sz="1500" b="1" i="0" u="none" strike="noStrike" dirty="0">
                <a:solidFill>
                  <a:srgbClr val="000000"/>
                </a:solidFill>
                <a:effectLst/>
                <a:latin typeface="YAFcf7zkXN0 0"/>
              </a:rPr>
              <a:t>Description</a:t>
            </a:r>
            <a:endParaRPr lang="en-US" sz="1500" b="0" i="0" u="none" strike="noStrike" dirty="0">
              <a:solidFill>
                <a:srgbClr val="000000"/>
              </a:solidFill>
              <a:effectLst/>
              <a:latin typeface="YAFcf7zkXN0 0"/>
            </a:endParaRPr>
          </a:p>
          <a:p>
            <a:pPr algn="l"/>
            <a:r>
              <a:rPr lang="en-US" sz="1500" b="0" i="0" u="none" strike="noStrike" dirty="0">
                <a:solidFill>
                  <a:srgbClr val="000000"/>
                </a:solidFill>
                <a:effectLst/>
                <a:latin typeface="YAFcf7zkXN0 0"/>
              </a:rPr>
              <a:t>Through meticulous analysis of  price data and historical inflation rates, our project developed a sophisticated Cost of Living forecasting system. By tailoring predictions to individual user preferences and needs, we provided a powerful tool for informed financial planning. Our user-friendly interface ensures accessibility, enabling users to make proactive decisions in managing their expenses.</a:t>
            </a:r>
          </a:p>
          <a:p>
            <a:pPr algn="just">
              <a:lnSpc>
                <a:spcPct val="120000"/>
              </a:lnSpc>
            </a:pPr>
            <a:endParaRPr lang="en-US" sz="1500" dirty="0"/>
          </a:p>
        </p:txBody>
      </p:sp>
      <p:sp>
        <p:nvSpPr>
          <p:cNvPr id="4117" name="Rectangle 20"/>
          <p:cNvSpPr>
            <a:spLocks/>
          </p:cNvSpPr>
          <p:nvPr/>
        </p:nvSpPr>
        <p:spPr bwMode="auto">
          <a:xfrm>
            <a:off x="5017033" y="8766013"/>
            <a:ext cx="3192643" cy="3538019"/>
          </a:xfrm>
          <a:prstGeom prst="rect">
            <a:avLst/>
          </a:prstGeom>
          <a:noFill/>
          <a:ln w="3175">
            <a:noFill/>
            <a:miter lim="400000"/>
            <a:headEnd/>
            <a:tailEnd/>
          </a:ln>
        </p:spPr>
        <p:txBody>
          <a:bodyPr wrap="square" lIns="55689" tIns="55689" rIns="55689" bIns="55689">
            <a:spAutoFit/>
          </a:bodyPr>
          <a:lstStyle/>
          <a:p>
            <a:pPr algn="just">
              <a:lnSpc>
                <a:spcPct val="120000"/>
              </a:lnSpc>
            </a:pPr>
            <a:r>
              <a:rPr lang="en-US" sz="2000" b="1" dirty="0">
                <a:latin typeface="Helvetica" charset="0"/>
                <a:ea typeface="Helvetica" charset="0"/>
                <a:cs typeface="Helvetica" charset="0"/>
                <a:sym typeface="Helvetica" charset="0"/>
              </a:rPr>
              <a:t>Methodology </a:t>
            </a:r>
          </a:p>
          <a:p>
            <a:pPr algn="l"/>
            <a:endParaRPr lang="en-US" sz="800" b="0" i="0" u="none" strike="noStrike" dirty="0">
              <a:solidFill>
                <a:srgbClr val="000000"/>
              </a:solidFill>
              <a:effectLst/>
              <a:latin typeface="YAFcf7zkXN0 0"/>
            </a:endParaRPr>
          </a:p>
          <a:p>
            <a:pPr algn="l"/>
            <a:r>
              <a:rPr lang="en-US" sz="1200" b="0" i="0" u="none" strike="noStrike" dirty="0">
                <a:solidFill>
                  <a:srgbClr val="000000"/>
                </a:solidFill>
                <a:effectLst/>
                <a:latin typeface="YAFcf7zkXN0 0"/>
              </a:rPr>
              <a:t>Beginning with thorough data collection of 2022's goods, services costs, and historical inflation rates, our project employed Python libraries for rigorous data cleaning and processing. Statistical, machine learning, and time-series forecasting analyses refined algorithms for accuracy. After extensive testing, the finalized forecasting algorithm seamlessly integrated into a user-friendly website, blending HTML, CSS, and JavaScript for intuitive design, while Python's Flask framework managed backend operations. Aesthetic data visualization enhances analytical comprehension, providing users with invaluable future cost insights.</a:t>
            </a:r>
          </a:p>
          <a:p>
            <a:pPr algn="just">
              <a:lnSpc>
                <a:spcPct val="120000"/>
              </a:lnSpc>
            </a:pPr>
            <a:endParaRPr lang="en-US" sz="2000" b="1" dirty="0">
              <a:latin typeface="Helvetica" charset="0"/>
              <a:ea typeface="Helvetica" charset="0"/>
              <a:cs typeface="Helvetica" charset="0"/>
              <a:sym typeface="Helvetica" charset="0"/>
            </a:endParaRPr>
          </a:p>
        </p:txBody>
      </p:sp>
      <p:sp>
        <p:nvSpPr>
          <p:cNvPr id="4118" name="Rectangle 21"/>
          <p:cNvSpPr>
            <a:spLocks/>
          </p:cNvSpPr>
          <p:nvPr/>
        </p:nvSpPr>
        <p:spPr bwMode="auto">
          <a:xfrm>
            <a:off x="95250" y="19151600"/>
            <a:ext cx="1560513" cy="327025"/>
          </a:xfrm>
          <a:prstGeom prst="rect">
            <a:avLst/>
          </a:prstGeom>
          <a:noFill/>
          <a:ln w="3175">
            <a:noFill/>
            <a:miter lim="400000"/>
            <a:headEnd/>
            <a:tailEnd/>
          </a:ln>
        </p:spPr>
        <p:txBody>
          <a:bodyPr wrap="none" lIns="55689" tIns="55689" rIns="55689" bIns="55689" anchor="ctr">
            <a:spAutoFit/>
          </a:bodyPr>
          <a:lstStyle/>
          <a:p>
            <a:r>
              <a:rPr lang="en-US" sz="1400" b="1" dirty="0">
                <a:solidFill>
                  <a:srgbClr val="FFFFFF"/>
                </a:solidFill>
                <a:latin typeface="Helvetica" charset="0"/>
                <a:ea typeface="Helvetica" charset="0"/>
                <a:cs typeface="Helvetica" charset="0"/>
                <a:sym typeface="Helvetica" charset="0"/>
              </a:rPr>
              <a:t>Title of the figure</a:t>
            </a:r>
          </a:p>
        </p:txBody>
      </p:sp>
      <p:sp>
        <p:nvSpPr>
          <p:cNvPr id="4119" name="Rectangle 22"/>
          <p:cNvSpPr>
            <a:spLocks/>
          </p:cNvSpPr>
          <p:nvPr/>
        </p:nvSpPr>
        <p:spPr bwMode="auto">
          <a:xfrm>
            <a:off x="10153650" y="13893800"/>
            <a:ext cx="1563688" cy="327025"/>
          </a:xfrm>
          <a:prstGeom prst="rect">
            <a:avLst/>
          </a:prstGeom>
          <a:noFill/>
          <a:ln w="3175">
            <a:noFill/>
            <a:miter lim="400000"/>
            <a:headEnd/>
            <a:tailEnd/>
          </a:ln>
        </p:spPr>
        <p:txBody>
          <a:bodyPr wrap="none" lIns="55689" tIns="55689" rIns="55689" bIns="55689" anchor="ctr">
            <a:spAutoFit/>
          </a:bodyPr>
          <a:lstStyle/>
          <a:p>
            <a:r>
              <a:rPr lang="en-US" sz="1400" b="1" dirty="0">
                <a:solidFill>
                  <a:srgbClr val="FFFFFF"/>
                </a:solidFill>
                <a:latin typeface="Helvetica" charset="0"/>
                <a:ea typeface="Helvetica" charset="0"/>
                <a:cs typeface="Helvetica" charset="0"/>
                <a:sym typeface="Helvetica" charset="0"/>
              </a:rPr>
              <a:t>Title of the figure</a:t>
            </a:r>
          </a:p>
        </p:txBody>
      </p:sp>
      <p:sp>
        <p:nvSpPr>
          <p:cNvPr id="4120" name="Rectangle 23"/>
          <p:cNvSpPr>
            <a:spLocks/>
          </p:cNvSpPr>
          <p:nvPr/>
        </p:nvSpPr>
        <p:spPr bwMode="auto">
          <a:xfrm>
            <a:off x="5246642" y="19567929"/>
            <a:ext cx="1792413" cy="327909"/>
          </a:xfrm>
          <a:prstGeom prst="rect">
            <a:avLst/>
          </a:prstGeom>
          <a:noFill/>
          <a:ln w="3175">
            <a:noFill/>
            <a:miter lim="400000"/>
            <a:headEnd/>
            <a:tailEnd/>
          </a:ln>
        </p:spPr>
        <p:txBody>
          <a:bodyPr wrap="none" lIns="55689" tIns="55689" rIns="55689" bIns="55689" anchor="ctr">
            <a:spAutoFit/>
          </a:bodyPr>
          <a:lstStyle/>
          <a:p>
            <a:r>
              <a:rPr lang="en-US" sz="1400" b="1" dirty="0">
                <a:latin typeface="Helvetica" charset="0"/>
                <a:ea typeface="Helvetica" charset="0"/>
                <a:cs typeface="Helvetica" charset="0"/>
                <a:sym typeface="Helvetica" charset="0"/>
              </a:rPr>
              <a:t>Costs across Globe</a:t>
            </a:r>
          </a:p>
        </p:txBody>
      </p:sp>
      <p:sp>
        <p:nvSpPr>
          <p:cNvPr id="4123" name="Rectangle 26"/>
          <p:cNvSpPr>
            <a:spLocks/>
          </p:cNvSpPr>
          <p:nvPr/>
        </p:nvSpPr>
        <p:spPr bwMode="auto">
          <a:xfrm>
            <a:off x="168574" y="19280587"/>
            <a:ext cx="2188419" cy="327909"/>
          </a:xfrm>
          <a:prstGeom prst="rect">
            <a:avLst/>
          </a:prstGeom>
          <a:noFill/>
          <a:ln w="3175">
            <a:noFill/>
            <a:miter lim="400000"/>
            <a:headEnd/>
            <a:tailEnd/>
          </a:ln>
        </p:spPr>
        <p:txBody>
          <a:bodyPr wrap="none" lIns="55689" tIns="55689" rIns="55689" bIns="55689" anchor="ctr">
            <a:spAutoFit/>
          </a:bodyPr>
          <a:lstStyle/>
          <a:p>
            <a:r>
              <a:rPr lang="en-US" sz="1400" b="1" dirty="0">
                <a:latin typeface="Helvetica" charset="0"/>
                <a:ea typeface="Helvetica" charset="0"/>
                <a:cs typeface="Helvetica" charset="0"/>
                <a:sym typeface="Helvetica" charset="0"/>
              </a:rPr>
              <a:t>Time-Series Forecasting</a:t>
            </a:r>
          </a:p>
        </p:txBody>
      </p:sp>
      <p:sp>
        <p:nvSpPr>
          <p:cNvPr id="4124" name="Rectangle 27"/>
          <p:cNvSpPr>
            <a:spLocks/>
          </p:cNvSpPr>
          <p:nvPr/>
        </p:nvSpPr>
        <p:spPr bwMode="auto">
          <a:xfrm>
            <a:off x="95250" y="9398000"/>
            <a:ext cx="1560513" cy="327025"/>
          </a:xfrm>
          <a:prstGeom prst="rect">
            <a:avLst/>
          </a:prstGeom>
          <a:noFill/>
          <a:ln w="3175">
            <a:noFill/>
            <a:miter lim="400000"/>
            <a:headEnd/>
            <a:tailEnd/>
          </a:ln>
        </p:spPr>
        <p:txBody>
          <a:bodyPr wrap="none" lIns="55689" tIns="55689" rIns="55689" bIns="55689" anchor="ctr">
            <a:spAutoFit/>
          </a:bodyPr>
          <a:lstStyle/>
          <a:p>
            <a:r>
              <a:rPr lang="en-US" sz="1400" b="1" dirty="0">
                <a:solidFill>
                  <a:srgbClr val="FFFFFF"/>
                </a:solidFill>
                <a:latin typeface="Helvetica" charset="0"/>
                <a:ea typeface="Helvetica" charset="0"/>
                <a:cs typeface="Helvetica" charset="0"/>
                <a:sym typeface="Helvetica" charset="0"/>
              </a:rPr>
              <a:t>Title of the figure</a:t>
            </a:r>
          </a:p>
        </p:txBody>
      </p:sp>
      <p:sp>
        <p:nvSpPr>
          <p:cNvPr id="30" name="Rectangle 1"/>
          <p:cNvSpPr>
            <a:spLocks noGrp="1" noChangeArrowheads="1"/>
          </p:cNvSpPr>
          <p:nvPr>
            <p:ph type="ctrTitle"/>
          </p:nvPr>
        </p:nvSpPr>
        <p:spPr>
          <a:xfrm>
            <a:off x="0" y="0"/>
            <a:ext cx="15030450" cy="1285876"/>
          </a:xfrm>
        </p:spPr>
        <p:txBody>
          <a:bodyPr anchor="b"/>
          <a:lstStyle/>
          <a:p>
            <a:pPr eaLnBrk="1"/>
            <a:endParaRPr lang="en-US" sz="3600" dirty="0">
              <a:latin typeface="Helvetica" pitchFamily="34" charset="0"/>
              <a:ea typeface="Geneva" charset="0"/>
              <a:cs typeface="Helvetica" pitchFamily="34" charset="0"/>
              <a:sym typeface="Geneva" charset="0"/>
            </a:endParaRPr>
          </a:p>
        </p:txBody>
      </p:sp>
      <p:sp>
        <p:nvSpPr>
          <p:cNvPr id="32" name="Rectangle 3"/>
          <p:cNvSpPr>
            <a:spLocks/>
          </p:cNvSpPr>
          <p:nvPr/>
        </p:nvSpPr>
        <p:spPr bwMode="auto">
          <a:xfrm>
            <a:off x="95250" y="1289051"/>
            <a:ext cx="14935200" cy="789574"/>
          </a:xfrm>
          <a:prstGeom prst="rect">
            <a:avLst/>
          </a:prstGeom>
          <a:noFill/>
          <a:ln w="3175">
            <a:noFill/>
            <a:miter lim="400000"/>
            <a:headEnd/>
            <a:tailEnd/>
          </a:ln>
        </p:spPr>
        <p:txBody>
          <a:bodyPr lIns="55689" tIns="55689" rIns="55689" bIns="55689" anchor="ctr">
            <a:spAutoFit/>
          </a:bodyPr>
          <a:lstStyle/>
          <a:p>
            <a:r>
              <a:rPr lang="en-US" sz="4400" b="1" dirty="0">
                <a:solidFill>
                  <a:srgbClr val="FFFFFF"/>
                </a:solidFill>
                <a:latin typeface="Helvetica" charset="0"/>
                <a:ea typeface="Helvetica" charset="0"/>
                <a:cs typeface="Helvetica" charset="0"/>
                <a:sym typeface="Helvetica" charset="0"/>
              </a:rPr>
              <a:t>Cost Of Living Prediction</a:t>
            </a:r>
            <a:endParaRPr lang="en-US" sz="3200" dirty="0">
              <a:solidFill>
                <a:srgbClr val="FFFFFF"/>
              </a:solidFill>
              <a:latin typeface="Helvetica" charset="0"/>
              <a:ea typeface="Helvetica" charset="0"/>
              <a:cs typeface="Helvetica" charset="0"/>
              <a:sym typeface="Helvetica" charset="0"/>
            </a:endParaRPr>
          </a:p>
        </p:txBody>
      </p:sp>
      <p:sp>
        <p:nvSpPr>
          <p:cNvPr id="3" name="Rectangle 20">
            <a:extLst>
              <a:ext uri="{FF2B5EF4-FFF2-40B4-BE49-F238E27FC236}">
                <a16:creationId xmlns:a16="http://schemas.microsoft.com/office/drawing/2014/main" id="{DAE2266A-262E-D400-DF99-2DB5AF89BDD6}"/>
              </a:ext>
            </a:extLst>
          </p:cNvPr>
          <p:cNvSpPr>
            <a:spLocks/>
          </p:cNvSpPr>
          <p:nvPr/>
        </p:nvSpPr>
        <p:spPr bwMode="auto">
          <a:xfrm>
            <a:off x="10198893" y="19731883"/>
            <a:ext cx="4907757" cy="1207509"/>
          </a:xfrm>
          <a:prstGeom prst="rect">
            <a:avLst/>
          </a:prstGeom>
          <a:noFill/>
          <a:ln w="3175">
            <a:noFill/>
            <a:miter lim="400000"/>
            <a:headEnd/>
            <a:tailEnd/>
          </a:ln>
        </p:spPr>
        <p:txBody>
          <a:bodyPr wrap="square" lIns="55689" tIns="55689" rIns="55689" bIns="55689">
            <a:spAutoFit/>
          </a:bodyPr>
          <a:lstStyle/>
          <a:p>
            <a:pPr algn="just">
              <a:lnSpc>
                <a:spcPct val="120000"/>
              </a:lnSpc>
            </a:pPr>
            <a:r>
              <a:rPr lang="en-US" sz="1200" dirty="0">
                <a:latin typeface="Helvetica" charset="0"/>
                <a:cs typeface="Helvetica" charset="0"/>
                <a:sym typeface="Helvetica" charset="0"/>
              </a:rPr>
              <a:t>The Exponential Smoothing Forecast generates nearly 90% MAPE in forecasting futuristic cost of living value, The SARIMA function gives an MAPE of 85%, the ensembled version gives around 80% MAPE over the complete dataset and the ensembled version of SARIMA and Exponential smoothing further elevates it </a:t>
            </a:r>
            <a:r>
              <a:rPr lang="en-US" sz="1200" dirty="0" err="1">
                <a:latin typeface="Helvetica" charset="0"/>
                <a:cs typeface="Helvetica" charset="0"/>
                <a:sym typeface="Helvetica" charset="0"/>
              </a:rPr>
              <a:t>upt</a:t>
            </a:r>
            <a:r>
              <a:rPr lang="en-US" sz="1200" dirty="0">
                <a:latin typeface="Helvetica" charset="0"/>
                <a:cs typeface="Helvetica" charset="0"/>
                <a:sym typeface="Helvetica" charset="0"/>
              </a:rPr>
              <a:t> o 92% </a:t>
            </a:r>
            <a:endParaRPr lang="en-US" sz="1200" dirty="0">
              <a:sym typeface="Helvetica" charset="0"/>
            </a:endParaRPr>
          </a:p>
        </p:txBody>
      </p:sp>
      <p:pic>
        <p:nvPicPr>
          <p:cNvPr id="1034" name="Picture 10" descr="Smart agriculture monitoring sensors application - SenTec">
            <a:extLst>
              <a:ext uri="{FF2B5EF4-FFF2-40B4-BE49-F238E27FC236}">
                <a16:creationId xmlns:a16="http://schemas.microsoft.com/office/drawing/2014/main" id="{3BF091F1-A1DA-8B1A-705C-318759542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25" y="3229078"/>
            <a:ext cx="8307400" cy="541439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D42BEC8-7AA3-8D2C-B523-4FE9794A2199}"/>
              </a:ext>
            </a:extLst>
          </p:cNvPr>
          <p:cNvPicPr>
            <a:picLocks noChangeAspect="1"/>
          </p:cNvPicPr>
          <p:nvPr/>
        </p:nvPicPr>
        <p:blipFill>
          <a:blip r:embed="rId4"/>
          <a:stretch>
            <a:fillRect/>
          </a:stretch>
        </p:blipFill>
        <p:spPr>
          <a:xfrm>
            <a:off x="8477250" y="3683000"/>
            <a:ext cx="6400800" cy="5005852"/>
          </a:xfrm>
          <a:prstGeom prst="rect">
            <a:avLst/>
          </a:prstGeom>
        </p:spPr>
      </p:pic>
      <p:pic>
        <p:nvPicPr>
          <p:cNvPr id="1026" name="Picture 2" descr="https://savvyscot.com/wp-content/uploads/2016/10/infographic-cost-of-living.jpg"/>
          <p:cNvPicPr>
            <a:picLocks noChangeAspect="1" noChangeArrowheads="1"/>
          </p:cNvPicPr>
          <p:nvPr/>
        </p:nvPicPr>
        <p:blipFill>
          <a:blip r:embed="rId5" cstate="print"/>
          <a:srcRect/>
          <a:stretch>
            <a:fillRect/>
          </a:stretch>
        </p:blipFill>
        <p:spPr bwMode="auto">
          <a:xfrm>
            <a:off x="5371979" y="13176288"/>
            <a:ext cx="3867272" cy="6424661"/>
          </a:xfrm>
          <a:prstGeom prst="rect">
            <a:avLst/>
          </a:prstGeom>
          <a:noFill/>
        </p:spPr>
      </p:pic>
      <p:sp>
        <p:nvSpPr>
          <p:cNvPr id="1028" name="AutoShape 4" descr="https://fastercapital.co/i/Predictive-Analytics-and-Forecasting-Techniques--Time-Series-Forecasting-Methods.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https://fastercapital.co/i/Predictive-Analytics-and-Forecasting-Techniques--Time-Series-Forecasting-Methods.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AutoShape 8" descr="https://fastercapital.co/i/Predictive-Analytics-and-Forecasting-Techniques--Time-Series-Forecasting-Methods.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10" descr="C:\Users\HARSHIT\Downloads\Predictive-Analytics-and-Forecasting-Techniques - Time-Series-Forecasting-Methods.jpg"/>
          <p:cNvPicPr>
            <a:picLocks noChangeAspect="1" noChangeArrowheads="1"/>
          </p:cNvPicPr>
          <p:nvPr/>
        </p:nvPicPr>
        <p:blipFill>
          <a:blip r:embed="rId6"/>
          <a:srcRect/>
          <a:stretch>
            <a:fillRect/>
          </a:stretch>
        </p:blipFill>
        <p:spPr bwMode="auto">
          <a:xfrm>
            <a:off x="160693" y="15301727"/>
            <a:ext cx="4639525" cy="3213100"/>
          </a:xfrm>
          <a:prstGeom prst="rect">
            <a:avLst/>
          </a:prstGeom>
          <a:noFill/>
        </p:spPr>
      </p:pic>
      <p:pic>
        <p:nvPicPr>
          <p:cNvPr id="1035" name="Picture 11" descr="C:\Users\HARSHIT\Downloads\51ed1396-922d-4bee-ad71-107d49ad6520.jpeg"/>
          <p:cNvPicPr>
            <a:picLocks noChangeAspect="1" noChangeArrowheads="1"/>
          </p:cNvPicPr>
          <p:nvPr/>
        </p:nvPicPr>
        <p:blipFill>
          <a:blip r:embed="rId7"/>
          <a:srcRect/>
          <a:stretch>
            <a:fillRect/>
          </a:stretch>
        </p:blipFill>
        <p:spPr bwMode="auto">
          <a:xfrm>
            <a:off x="9857904" y="13189090"/>
            <a:ext cx="5105400" cy="3235547"/>
          </a:xfrm>
          <a:prstGeom prst="rect">
            <a:avLst/>
          </a:prstGeom>
          <a:noFill/>
        </p:spPr>
      </p:pic>
      <p:pic>
        <p:nvPicPr>
          <p:cNvPr id="7" name="Picture 6">
            <a:extLst>
              <a:ext uri="{FF2B5EF4-FFF2-40B4-BE49-F238E27FC236}">
                <a16:creationId xmlns:a16="http://schemas.microsoft.com/office/drawing/2014/main" id="{031AED3D-C5F2-BA06-7C91-85FBAB83443D}"/>
              </a:ext>
            </a:extLst>
          </p:cNvPr>
          <p:cNvPicPr>
            <a:picLocks noChangeAspect="1"/>
          </p:cNvPicPr>
          <p:nvPr/>
        </p:nvPicPr>
        <p:blipFill>
          <a:blip r:embed="rId8"/>
          <a:stretch>
            <a:fillRect/>
          </a:stretch>
        </p:blipFill>
        <p:spPr>
          <a:xfrm>
            <a:off x="9818786" y="16674013"/>
            <a:ext cx="5192614" cy="3017981"/>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dist="12700" dir="5400000" algn="ctr" rotWithShape="0">
            <a:srgbClr val="000000">
              <a:alpha val="50000"/>
            </a:srgbClr>
          </a:outerShdw>
        </a:effectLst>
      </a:spPr>
      <a:bodyPr vert="horz" wrap="square" lIns="55689" tIns="55689" rIns="55689" bIns="55689" numCol="1" anchor="ctr" anchorCtr="0" compatLnSpc="1">
        <a:prstTxWarp prst="textNoShape">
          <a:avLst/>
        </a:prstTxWarp>
        <a:spAutoFit/>
      </a:bodyPr>
      <a:lstStyle>
        <a:defPPr marL="0" marR="0" indent="0" algn="ctr" defTabSz="1279525" rtl="0" eaLnBrk="1" fontAlgn="base" latinLnBrk="0" hangingPunct="0">
          <a:lnSpc>
            <a:spcPct val="100000"/>
          </a:lnSpc>
          <a:spcBef>
            <a:spcPct val="0"/>
          </a:spcBef>
          <a:spcAft>
            <a:spcPct val="0"/>
          </a:spcAft>
          <a:buClrTx/>
          <a:buSzTx/>
          <a:buFontTx/>
          <a:buNone/>
          <a:tabLst/>
          <a:defRPr kumimoji="0" lang="en-US" sz="7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dist="12700" dir="5400000" algn="ctr" rotWithShape="0">
            <a:srgbClr val="000000">
              <a:alpha val="50000"/>
            </a:srgbClr>
          </a:outerShdw>
        </a:effectLst>
      </a:spPr>
      <a:bodyPr vert="horz" wrap="square" lIns="55689" tIns="55689" rIns="55689" bIns="55689" numCol="1" anchor="ctr" anchorCtr="0" compatLnSpc="1">
        <a:prstTxWarp prst="textNoShape">
          <a:avLst/>
        </a:prstTxWarp>
        <a:spAutoFit/>
      </a:bodyPr>
      <a:lstStyle>
        <a:defPPr marL="0" marR="0" indent="0" algn="ctr" defTabSz="1279525" rtl="0" eaLnBrk="1" fontAlgn="base" latinLnBrk="0" hangingPunct="0">
          <a:lnSpc>
            <a:spcPct val="100000"/>
          </a:lnSpc>
          <a:spcBef>
            <a:spcPct val="0"/>
          </a:spcBef>
          <a:spcAft>
            <a:spcPct val="0"/>
          </a:spcAft>
          <a:buClrTx/>
          <a:buSzTx/>
          <a:buFontTx/>
          <a:buNone/>
          <a:tabLst/>
          <a:defRPr kumimoji="0" lang="en-US" sz="78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2059</TotalTime>
  <Words>524</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Geneva</vt:lpstr>
      <vt:lpstr>Helvetica</vt:lpstr>
      <vt:lpstr>Helvetica Light</vt:lpstr>
      <vt:lpstr>Helvetica Neue</vt:lpstr>
      <vt:lpstr>YAFcf7zkXN0 0</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KHOJ 2016</dc:title>
  <dc:creator>Pragya Shankar</dc:creator>
  <cp:lastModifiedBy>Shlok Potdar</cp:lastModifiedBy>
  <cp:revision>36</cp:revision>
  <dcterms:modified xsi:type="dcterms:W3CDTF">2025-08-29T10:43:34Z</dcterms:modified>
</cp:coreProperties>
</file>