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77" r:id="rId6"/>
    <p:sldId id="262" r:id="rId7"/>
    <p:sldId id="276" r:id="rId8"/>
    <p:sldId id="265" r:id="rId9"/>
    <p:sldId id="267" r:id="rId10"/>
    <p:sldId id="266" r:id="rId11"/>
    <p:sldId id="269" r:id="rId12"/>
    <p:sldId id="268" r:id="rId13"/>
    <p:sldId id="270" r:id="rId14"/>
    <p:sldId id="279" r:id="rId15"/>
    <p:sldId id="278" r:id="rId16"/>
    <p:sldId id="280" r:id="rId17"/>
    <p:sldId id="281" r:id="rId18"/>
    <p:sldId id="282" r:id="rId19"/>
    <p:sldId id="285" r:id="rId20"/>
    <p:sldId id="283" r:id="rId21"/>
    <p:sldId id="284" r:id="rId22"/>
    <p:sldId id="286" r:id="rId23"/>
    <p:sldId id="287" r:id="rId24"/>
    <p:sldId id="288" r:id="rId25"/>
    <p:sldId id="28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FEC"/>
    <a:srgbClr val="F0DEF6"/>
    <a:srgbClr val="90C2EC"/>
    <a:srgbClr val="37A9FF"/>
    <a:srgbClr val="E1F2FF"/>
    <a:srgbClr val="3890D8"/>
    <a:srgbClr val="2076B6"/>
    <a:srgbClr val="62A9E4"/>
    <a:srgbClr val="0594FF"/>
    <a:srgbClr val="C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4" autoAdjust="0"/>
    <p:restoredTop sz="94660"/>
  </p:normalViewPr>
  <p:slideViewPr>
    <p:cSldViewPr snapToGrid="0">
      <p:cViewPr>
        <p:scale>
          <a:sx n="75" d="100"/>
          <a:sy n="75" d="100"/>
        </p:scale>
        <p:origin x="114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ru.com/biblioteki/kratkoe-rukovodstvo-po-biblioteke-python-reques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k-russian-docs.readthedocs.io/ru/latest/api.html#flask.reques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killfactory.ru/glossary/postman/" TargetMode="External"/><Relationship Id="rId2" Type="http://schemas.openxmlformats.org/officeDocument/2006/relationships/hyperlink" Target="https://www.postman.com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ru.com/uroki/7-osnovy-shablonizatora-jinja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.palletsprojects.com/en/2.0.x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flask-russian-docs.readthedocs.io/ru/latest/quickstar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257E9A-7819-4124-80DD-42960308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24" y="266747"/>
            <a:ext cx="8855676" cy="626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59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B8BC149-F616-4939-A9D7-58E5B92E4D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F3821C7-F987-41C4-A7F7-E6ABAE4811FB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2D2F0D-9475-4D85-954F-D05B9BCA8F96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E5F66-DF56-4C65-86C2-CBB83702B1E0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HTTP Methods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EE152C-FE98-4EB8-9F05-098BFF34E034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10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5EE9A-76D2-42C8-A48B-BE4939B6087E}"/>
              </a:ext>
            </a:extLst>
          </p:cNvPr>
          <p:cNvSpPr txBox="1"/>
          <p:nvPr/>
        </p:nvSpPr>
        <p:spPr>
          <a:xfrm>
            <a:off x="1698661" y="1354867"/>
            <a:ext cx="10122633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Браузер говорит серверу, чтобы он просто получил информацию, хранимую на этой странице, и отослал её. Возможно, это самый распространённый метод.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9F366-A0F6-4EE1-AE91-174AD59C0747}"/>
              </a:ext>
            </a:extLst>
          </p:cNvPr>
          <p:cNvSpPr txBox="1"/>
          <p:nvPr/>
        </p:nvSpPr>
        <p:spPr>
          <a:xfrm>
            <a:off x="321277" y="877466"/>
            <a:ext cx="1150002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HTTP-метод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сообщает серверу, что хочет сделать клиент с запрашиваемой страницей.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12DC2F-67E9-44A7-8FC2-FB2E544CB109}"/>
              </a:ext>
            </a:extLst>
          </p:cNvPr>
          <p:cNvSpPr txBox="1"/>
          <p:nvPr/>
        </p:nvSpPr>
        <p:spPr>
          <a:xfrm>
            <a:off x="321278" y="1360266"/>
            <a:ext cx="1319798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GET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1293D5-24E2-488B-B91C-5648F40804C0}"/>
              </a:ext>
            </a:extLst>
          </p:cNvPr>
          <p:cNvSpPr txBox="1"/>
          <p:nvPr/>
        </p:nvSpPr>
        <p:spPr>
          <a:xfrm>
            <a:off x="1698661" y="2409509"/>
            <a:ext cx="10122633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Браузер говорит серверу, что он хочет сообщить этому URL некоторую новую информацию, и что сервер должен убедиться, что данные сохранены и сохранены в единожды.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90F4E-458E-4CEA-9907-82EAF5516863}"/>
              </a:ext>
            </a:extLst>
          </p:cNvPr>
          <p:cNvSpPr txBox="1"/>
          <p:nvPr/>
        </p:nvSpPr>
        <p:spPr>
          <a:xfrm>
            <a:off x="321277" y="2414881"/>
            <a:ext cx="1319798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POST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296938-6CF7-4BE7-B903-46D83A35C82A}"/>
              </a:ext>
            </a:extLst>
          </p:cNvPr>
          <p:cNvSpPr txBox="1"/>
          <p:nvPr/>
        </p:nvSpPr>
        <p:spPr>
          <a:xfrm>
            <a:off x="1698661" y="3469150"/>
            <a:ext cx="1012263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Похоже на POST, только сервер может вызвать процедуру сохранения </a:t>
            </a:r>
            <a:r>
              <a:rPr lang="ru-RU" sz="20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несколько раз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перезаписывая старые значения более одного раза.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13A1FC-EF31-4293-92A8-A8A108DECE8C}"/>
              </a:ext>
            </a:extLst>
          </p:cNvPr>
          <p:cNvSpPr txBox="1"/>
          <p:nvPr/>
        </p:nvSpPr>
        <p:spPr>
          <a:xfrm>
            <a:off x="321277" y="3469150"/>
            <a:ext cx="1319798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PUT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33910C-1E68-4382-BCAD-D2CBF7E75A12}"/>
              </a:ext>
            </a:extLst>
          </p:cNvPr>
          <p:cNvSpPr txBox="1"/>
          <p:nvPr/>
        </p:nvSpPr>
        <p:spPr>
          <a:xfrm>
            <a:off x="1698661" y="4224675"/>
            <a:ext cx="1012263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Браузер просит сервер получить информацию, но его интересует </a:t>
            </a:r>
            <a:r>
              <a:rPr lang="ru-RU" sz="20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только заголовки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а не содержимое страницы.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5C911-6D81-4D57-A8A6-67A281E8FAA4}"/>
              </a:ext>
            </a:extLst>
          </p:cNvPr>
          <p:cNvSpPr txBox="1"/>
          <p:nvPr/>
        </p:nvSpPr>
        <p:spPr>
          <a:xfrm>
            <a:off x="321277" y="4224675"/>
            <a:ext cx="1319798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HEAD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5979FD-D0D5-45B7-B11F-53CD1A2929FA}"/>
              </a:ext>
            </a:extLst>
          </p:cNvPr>
          <p:cNvSpPr txBox="1"/>
          <p:nvPr/>
        </p:nvSpPr>
        <p:spPr>
          <a:xfrm>
            <a:off x="1698661" y="4984484"/>
            <a:ext cx="1012263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Удалить информацию, расположенную в указанном месте.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A52E7B-9233-44E8-92BF-CFFD14059FF8}"/>
              </a:ext>
            </a:extLst>
          </p:cNvPr>
          <p:cNvSpPr txBox="1"/>
          <p:nvPr/>
        </p:nvSpPr>
        <p:spPr>
          <a:xfrm>
            <a:off x="321277" y="4980200"/>
            <a:ext cx="1319798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DELETE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F75873-A03D-4415-9F60-474E4886EC16}"/>
              </a:ext>
            </a:extLst>
          </p:cNvPr>
          <p:cNvSpPr txBox="1"/>
          <p:nvPr/>
        </p:nvSpPr>
        <p:spPr>
          <a:xfrm>
            <a:off x="1698661" y="5433205"/>
            <a:ext cx="1012263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Обеспечивает быстрый способ выяснения клиентом поддерживаемых для данного URL методов.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CF2AE1-160D-440B-BBD8-4C5974126020}"/>
              </a:ext>
            </a:extLst>
          </p:cNvPr>
          <p:cNvSpPr txBox="1"/>
          <p:nvPr/>
        </p:nvSpPr>
        <p:spPr>
          <a:xfrm>
            <a:off x="321277" y="5431167"/>
            <a:ext cx="1319798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OPTIONS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BBFDB1-814C-42D0-9618-6ECCB189B11F}"/>
              </a:ext>
            </a:extLst>
          </p:cNvPr>
          <p:cNvSpPr txBox="1"/>
          <p:nvPr/>
        </p:nvSpPr>
        <p:spPr>
          <a:xfrm>
            <a:off x="934408" y="6275403"/>
            <a:ext cx="1044969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https://pythonru.com/biblioteki/kratkoe-rukovodstvo-po-biblioteke-python-requests</a:t>
            </a:r>
            <a:endParaRPr lang="ru-RU" sz="20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98B550A-1F2D-4E46-92DC-EEE6D95D1B0F}"/>
              </a:ext>
            </a:extLst>
          </p:cNvPr>
          <p:cNvCxnSpPr>
            <a:cxnSpLocks/>
          </p:cNvCxnSpPr>
          <p:nvPr/>
        </p:nvCxnSpPr>
        <p:spPr>
          <a:xfrm>
            <a:off x="321277" y="6237301"/>
            <a:ext cx="11675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03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E35A023-AD96-477A-AD3E-84D4F11727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DDA3982-EFC8-4D68-83AB-ADBDA9664183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3E5FF09-5EB2-49B0-8852-FA1593F4A01C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540B3-B0DE-43DB-BEFA-55867EE9B6B6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The Request Object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D54AADC-8C7E-4338-BBB5-65E8D09A1869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1</a:t>
            </a:r>
            <a:r>
              <a:rPr lang="en-US" sz="2800" b="1" dirty="0">
                <a:latin typeface="Century Gothic" panose="020B0502020202020204" pitchFamily="34" charset="0"/>
              </a:rPr>
              <a:t>1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D026D-94C5-4257-A332-B7C7950C55C0}"/>
              </a:ext>
            </a:extLst>
          </p:cNvPr>
          <p:cNvSpPr txBox="1"/>
          <p:nvPr/>
        </p:nvSpPr>
        <p:spPr>
          <a:xfrm>
            <a:off x="321277" y="6243305"/>
            <a:ext cx="243438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Объект запроса: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570F41-EE5E-495A-A218-1464F524722C}"/>
              </a:ext>
            </a:extLst>
          </p:cNvPr>
          <p:cNvSpPr txBox="1"/>
          <p:nvPr/>
        </p:nvSpPr>
        <p:spPr>
          <a:xfrm>
            <a:off x="2827516" y="6242318"/>
            <a:ext cx="925726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70C0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https://flask-russian-docs.readthedocs.io/ru/latest/api.html#flask.request</a:t>
            </a:r>
            <a:endParaRPr lang="ru-RU" sz="20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45B078-F9EB-46EF-A348-4EBBEF7992E9}"/>
              </a:ext>
            </a:extLst>
          </p:cNvPr>
          <p:cNvSpPr txBox="1"/>
          <p:nvPr/>
        </p:nvSpPr>
        <p:spPr>
          <a:xfrm>
            <a:off x="6959763" y="906542"/>
            <a:ext cx="4861528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FORM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375A49-B729-4BBF-B5E1-CF9C5657335C}"/>
              </a:ext>
            </a:extLst>
          </p:cNvPr>
          <p:cNvSpPr txBox="1"/>
          <p:nvPr/>
        </p:nvSpPr>
        <p:spPr>
          <a:xfrm>
            <a:off x="321277" y="1507674"/>
            <a:ext cx="6382264" cy="378565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('/success/&lt;name&gt;'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success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name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"Welcome, {}"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.format(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name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"/login"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methods=[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"POST"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"GET"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])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login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():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request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.method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==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"POST"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user = 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request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.form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[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"name"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]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redirect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url_for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"success"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name=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user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))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else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user = 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request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.args.get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"name"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redirect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url_for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"success"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name=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user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))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2ED254-9B86-49F1-BABC-E81A41298341}"/>
              </a:ext>
            </a:extLst>
          </p:cNvPr>
          <p:cNvSpPr txBox="1"/>
          <p:nvPr/>
        </p:nvSpPr>
        <p:spPr>
          <a:xfrm>
            <a:off x="321277" y="905699"/>
            <a:ext cx="6382264" cy="40011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flask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import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Flask, redirect,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url_for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request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D2E0E7-D16B-4BE1-BC8F-135A723EBF95}"/>
              </a:ext>
            </a:extLst>
          </p:cNvPr>
          <p:cNvSpPr txBox="1"/>
          <p:nvPr/>
        </p:nvSpPr>
        <p:spPr>
          <a:xfrm>
            <a:off x="6959764" y="1507674"/>
            <a:ext cx="4861528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Для доступа к данным формы (данным, которые передаются в запросах типа </a:t>
            </a:r>
            <a:r>
              <a:rPr lang="ru-RU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POST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или </a:t>
            </a:r>
            <a:r>
              <a:rPr lang="ru-RU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PUT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), используется атрибут 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form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463FE5-E7DF-46D6-BA77-2F86C4F82EF4}"/>
              </a:ext>
            </a:extLst>
          </p:cNvPr>
          <p:cNvSpPr txBox="1"/>
          <p:nvPr/>
        </p:nvSpPr>
        <p:spPr>
          <a:xfrm>
            <a:off x="6959763" y="3550649"/>
            <a:ext cx="4861528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Для доступа к параметрам, представленным в URL </a:t>
            </a:r>
            <a:r>
              <a:rPr lang="ru-RU" sz="2000" dirty="0">
                <a:solidFill>
                  <a:srgbClr val="7030A0"/>
                </a:solidFill>
                <a:latin typeface="Century Gothic" panose="020B0502020202020204" pitchFamily="34" charset="0"/>
              </a:rPr>
              <a:t>(?ключ=значение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), используется атрибут 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args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B7C5A-703D-4618-8A43-C022A502C641}"/>
              </a:ext>
            </a:extLst>
          </p:cNvPr>
          <p:cNvSpPr txBox="1"/>
          <p:nvPr/>
        </p:nvSpPr>
        <p:spPr>
          <a:xfrm>
            <a:off x="321277" y="5649509"/>
            <a:ext cx="6382264" cy="40011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0070C0"/>
                </a:solidFill>
                <a:latin typeface="Century Gothic" panose="020B0502020202020204" pitchFamily="34" charset="0"/>
              </a:rPr>
              <a:t>http://127.0.0.1:5000/login?name=shlom41k</a:t>
            </a:r>
            <a:endParaRPr lang="ru-RU" sz="2000" u="sng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E12D4A-7A2A-4DFF-A1EC-55DF10F1B9FD}"/>
              </a:ext>
            </a:extLst>
          </p:cNvPr>
          <p:cNvSpPr txBox="1"/>
          <p:nvPr/>
        </p:nvSpPr>
        <p:spPr>
          <a:xfrm>
            <a:off x="6959763" y="3018399"/>
            <a:ext cx="4861528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ARGS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04845D7-7D5B-4977-8028-D090EE35E6F0}"/>
              </a:ext>
            </a:extLst>
          </p:cNvPr>
          <p:cNvCxnSpPr>
            <a:cxnSpLocks/>
          </p:cNvCxnSpPr>
          <p:nvPr/>
        </p:nvCxnSpPr>
        <p:spPr>
          <a:xfrm flipH="1">
            <a:off x="4099661" y="4384545"/>
            <a:ext cx="2860102" cy="131894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B5978A18-83B8-4420-AC36-8F6426C7005A}"/>
              </a:ext>
            </a:extLst>
          </p:cNvPr>
          <p:cNvCxnSpPr>
            <a:cxnSpLocks/>
          </p:cNvCxnSpPr>
          <p:nvPr/>
        </p:nvCxnSpPr>
        <p:spPr>
          <a:xfrm>
            <a:off x="321277" y="6237301"/>
            <a:ext cx="11675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0F623194-977B-4313-92AD-FCE7D0C21A39}"/>
              </a:ext>
            </a:extLst>
          </p:cNvPr>
          <p:cNvCxnSpPr>
            <a:cxnSpLocks/>
          </p:cNvCxnSpPr>
          <p:nvPr/>
        </p:nvCxnSpPr>
        <p:spPr>
          <a:xfrm flipH="1" flipV="1">
            <a:off x="3833214" y="3984604"/>
            <a:ext cx="3126549" cy="39393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трелка вниз 7">
            <a:extLst>
              <a:ext uri="{FF2B5EF4-FFF2-40B4-BE49-F238E27FC236}">
                <a16:creationId xmlns:a16="http://schemas.microsoft.com/office/drawing/2014/main" id="{3D985F8A-D3DA-4E45-9D90-E326BACF8E15}"/>
              </a:ext>
            </a:extLst>
          </p:cNvPr>
          <p:cNvSpPr/>
          <p:nvPr/>
        </p:nvSpPr>
        <p:spPr>
          <a:xfrm rot="10800000">
            <a:off x="5529712" y="1339183"/>
            <a:ext cx="215715" cy="24803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73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0718C1-FF49-4A79-8B95-8CE21333C8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6E1B512-1366-4757-B7F6-4761B43D0D0A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3EFECAE-609C-4A5E-BEEC-F486C941F0A1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9A699-A2F2-44F5-98A9-10ABF5806E1A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Postman 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F6D0B4B-F235-4625-B978-245725FEF126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1</a:t>
            </a:r>
            <a:r>
              <a:rPr lang="en-US" sz="2800" b="1" dirty="0">
                <a:latin typeface="Century Gothic" panose="020B0502020202020204" pitchFamily="34" charset="0"/>
              </a:rPr>
              <a:t>2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0714B-6FC5-4585-8A7D-BA0A1611BF9D}"/>
              </a:ext>
            </a:extLst>
          </p:cNvPr>
          <p:cNvSpPr txBox="1"/>
          <p:nvPr/>
        </p:nvSpPr>
        <p:spPr>
          <a:xfrm>
            <a:off x="6951863" y="877466"/>
            <a:ext cx="4869434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     </a:t>
            </a:r>
            <a:r>
              <a:rPr lang="ru-RU" sz="2000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Postman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— это </a:t>
            </a:r>
            <a:r>
              <a:rPr lang="ru-RU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HTTP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-клиент для тестирования </a:t>
            </a:r>
            <a:r>
              <a:rPr lang="ru-RU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API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 HTTP-клиенты тестируют отправку запросов с клиента на сервер и получение ответа от сервера.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2AF5AC-7DA5-4D73-B649-FE3187CB26CB}"/>
              </a:ext>
            </a:extLst>
          </p:cNvPr>
          <p:cNvSpPr txBox="1"/>
          <p:nvPr/>
        </p:nvSpPr>
        <p:spPr>
          <a:xfrm>
            <a:off x="549239" y="4942712"/>
            <a:ext cx="6000800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Download: </a:t>
            </a:r>
            <a:r>
              <a:rPr lang="en-US" dirty="0">
                <a:solidFill>
                  <a:srgbClr val="0070C0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https://www.postman.com/downloads/</a:t>
            </a:r>
            <a:endParaRPr lang="ru-RU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26C716-501E-4607-95C5-9294F7C1C08A}"/>
              </a:ext>
            </a:extLst>
          </p:cNvPr>
          <p:cNvSpPr txBox="1"/>
          <p:nvPr/>
        </p:nvSpPr>
        <p:spPr>
          <a:xfrm>
            <a:off x="6947887" y="2803614"/>
            <a:ext cx="4869433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 С помощью 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Postman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можно:</a:t>
            </a:r>
          </a:p>
          <a:p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составлять и отправлять HTTP-запросы к API;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менять параметры запросов (например ключи авторизации и URL);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добавлять при вызове API контрольные точки (фиксацию момента передачи данных)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и т.д.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B9F892-564E-47CC-BF6A-E80EE26F8D07}"/>
              </a:ext>
            </a:extLst>
          </p:cNvPr>
          <p:cNvSpPr txBox="1"/>
          <p:nvPr/>
        </p:nvSpPr>
        <p:spPr>
          <a:xfrm>
            <a:off x="82610" y="6246577"/>
            <a:ext cx="791082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About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Postman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https://blog.skillfactory.ru/glossary/postman/</a:t>
            </a:r>
            <a:endParaRPr lang="ru-RU" sz="20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7002E6C8-7248-49CA-9D01-8F79F11310D0}"/>
              </a:ext>
            </a:extLst>
          </p:cNvPr>
          <p:cNvCxnSpPr>
            <a:cxnSpLocks/>
          </p:cNvCxnSpPr>
          <p:nvPr/>
        </p:nvCxnSpPr>
        <p:spPr>
          <a:xfrm>
            <a:off x="321277" y="6237301"/>
            <a:ext cx="11675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5BA9EBF-C18E-448A-BBC2-E6B10C743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77" y="877466"/>
            <a:ext cx="6527767" cy="3994191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674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830A887-1E85-4926-B225-199F2DE18C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3142AD-F525-4EB1-8DF4-886B3BF8D325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D0B8E12-F25A-44C3-A50D-237DE354F3F2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85FC0-68FF-41DC-B792-0D37C977772E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Postman</a:t>
            </a:r>
            <a:r>
              <a:rPr lang="ru-RU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- </a:t>
            </a:r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GET 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BF9DB2-147C-408B-8A8D-51D92663BBB7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1</a:t>
            </a:r>
            <a:r>
              <a:rPr lang="en-US" sz="2800" b="1" dirty="0">
                <a:latin typeface="Century Gothic" panose="020B0502020202020204" pitchFamily="34" charset="0"/>
              </a:rPr>
              <a:t>3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5D56427-FB51-44A8-86D0-64B51D2B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83" y="784845"/>
            <a:ext cx="10743834" cy="588392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A8B5C2F-A9E0-4FA6-A22D-72CA270B1796}"/>
              </a:ext>
            </a:extLst>
          </p:cNvPr>
          <p:cNvCxnSpPr>
            <a:cxnSpLocks/>
          </p:cNvCxnSpPr>
          <p:nvPr/>
        </p:nvCxnSpPr>
        <p:spPr>
          <a:xfrm flipH="1">
            <a:off x="4790003" y="1580520"/>
            <a:ext cx="635841" cy="2534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8C68977-308C-45D5-B29E-32E30C5CDFD7}"/>
              </a:ext>
            </a:extLst>
          </p:cNvPr>
          <p:cNvCxnSpPr>
            <a:cxnSpLocks/>
          </p:cNvCxnSpPr>
          <p:nvPr/>
        </p:nvCxnSpPr>
        <p:spPr>
          <a:xfrm>
            <a:off x="2331417" y="1707233"/>
            <a:ext cx="382516" cy="15240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573CC5B-83E6-4DF2-962E-DCEC7D59DA64}"/>
              </a:ext>
            </a:extLst>
          </p:cNvPr>
          <p:cNvCxnSpPr>
            <a:cxnSpLocks/>
          </p:cNvCxnSpPr>
          <p:nvPr/>
        </p:nvCxnSpPr>
        <p:spPr>
          <a:xfrm flipH="1" flipV="1">
            <a:off x="3251873" y="2616948"/>
            <a:ext cx="917534" cy="38664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5C60802-4A70-45F2-A8D9-961A3DF4B410}"/>
              </a:ext>
            </a:extLst>
          </p:cNvPr>
          <p:cNvCxnSpPr>
            <a:cxnSpLocks/>
          </p:cNvCxnSpPr>
          <p:nvPr/>
        </p:nvCxnSpPr>
        <p:spPr>
          <a:xfrm flipV="1">
            <a:off x="4169407" y="2629622"/>
            <a:ext cx="938516" cy="3739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12A2D67-B554-43A6-A97D-182BE26FA2B8}"/>
              </a:ext>
            </a:extLst>
          </p:cNvPr>
          <p:cNvCxnSpPr>
            <a:cxnSpLocks/>
          </p:cNvCxnSpPr>
          <p:nvPr/>
        </p:nvCxnSpPr>
        <p:spPr>
          <a:xfrm flipH="1" flipV="1">
            <a:off x="3391259" y="4493373"/>
            <a:ext cx="266341" cy="23001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394FAFD-E8A7-4FB0-9A24-872389B2C130}"/>
              </a:ext>
            </a:extLst>
          </p:cNvPr>
          <p:cNvCxnSpPr>
            <a:cxnSpLocks/>
          </p:cNvCxnSpPr>
          <p:nvPr/>
        </p:nvCxnSpPr>
        <p:spPr>
          <a:xfrm>
            <a:off x="9284288" y="1375183"/>
            <a:ext cx="382516" cy="15240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AB5B0316-08C9-4EEC-AAB9-65FEA180A465}"/>
              </a:ext>
            </a:extLst>
          </p:cNvPr>
          <p:cNvCxnSpPr>
            <a:cxnSpLocks/>
          </p:cNvCxnSpPr>
          <p:nvPr/>
        </p:nvCxnSpPr>
        <p:spPr>
          <a:xfrm flipV="1">
            <a:off x="2522675" y="2176064"/>
            <a:ext cx="352343" cy="30167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341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6CDF18-1956-401F-A3EE-A0AF355502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B5CF490-A52E-458D-8F1B-C481F6F4CAF6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BA9487-951A-4C1D-8967-5142F5071083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239EF-C78D-4AEC-A000-3923543641AA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Postman - POST 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D4083E7-7022-4C8C-ACA4-7BC6352B8054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1</a:t>
            </a:r>
            <a:r>
              <a:rPr lang="en-US" sz="2800" b="1" dirty="0">
                <a:latin typeface="Century Gothic" panose="020B0502020202020204" pitchFamily="34" charset="0"/>
              </a:rPr>
              <a:t>4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2482FA5-0613-400A-B94B-23AEA3089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13" y="804293"/>
            <a:ext cx="10700947" cy="5860441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75DF76B-3ADF-4922-B499-F7F3FA671D9D}"/>
              </a:ext>
            </a:extLst>
          </p:cNvPr>
          <p:cNvCxnSpPr>
            <a:cxnSpLocks/>
          </p:cNvCxnSpPr>
          <p:nvPr/>
        </p:nvCxnSpPr>
        <p:spPr>
          <a:xfrm flipH="1">
            <a:off x="4244996" y="1641076"/>
            <a:ext cx="635841" cy="2534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39CDFD9-E825-4497-BD52-53757D4D412F}"/>
              </a:ext>
            </a:extLst>
          </p:cNvPr>
          <p:cNvCxnSpPr>
            <a:cxnSpLocks/>
          </p:cNvCxnSpPr>
          <p:nvPr/>
        </p:nvCxnSpPr>
        <p:spPr>
          <a:xfrm>
            <a:off x="2373807" y="1691588"/>
            <a:ext cx="382516" cy="15240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872FBDE-48F8-4548-9224-995C5F3313E3}"/>
              </a:ext>
            </a:extLst>
          </p:cNvPr>
          <p:cNvCxnSpPr>
            <a:cxnSpLocks/>
          </p:cNvCxnSpPr>
          <p:nvPr/>
        </p:nvCxnSpPr>
        <p:spPr>
          <a:xfrm>
            <a:off x="9187398" y="1349949"/>
            <a:ext cx="382516" cy="15240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1B150FB-D6C6-4A7B-87EA-FD59A91E5819}"/>
              </a:ext>
            </a:extLst>
          </p:cNvPr>
          <p:cNvCxnSpPr>
            <a:cxnSpLocks/>
          </p:cNvCxnSpPr>
          <p:nvPr/>
        </p:nvCxnSpPr>
        <p:spPr>
          <a:xfrm flipH="1" flipV="1">
            <a:off x="3239762" y="2786393"/>
            <a:ext cx="917534" cy="38664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0A1A9AB-C63F-4646-BE6E-575E3816FA8F}"/>
              </a:ext>
            </a:extLst>
          </p:cNvPr>
          <p:cNvCxnSpPr>
            <a:cxnSpLocks/>
          </p:cNvCxnSpPr>
          <p:nvPr/>
        </p:nvCxnSpPr>
        <p:spPr>
          <a:xfrm flipV="1">
            <a:off x="4157296" y="2799067"/>
            <a:ext cx="938516" cy="3739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1468E4F-D32E-4FB8-BF0B-A7C92FF4E8DA}"/>
              </a:ext>
            </a:extLst>
          </p:cNvPr>
          <p:cNvCxnSpPr>
            <a:cxnSpLocks/>
          </p:cNvCxnSpPr>
          <p:nvPr/>
        </p:nvCxnSpPr>
        <p:spPr>
          <a:xfrm flipV="1">
            <a:off x="3851380" y="2250448"/>
            <a:ext cx="257471" cy="23841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68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387333E-D77C-4AD8-9554-52502A275E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E0984F-C930-4CC8-B9C0-6E8AA9D3ACD5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A34D71-247D-437D-B639-5F23ECBB9815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19C46-F843-4381-874D-2CDF9E68D809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Rendering Templates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CEDEC5-5512-473D-AF24-5A75742463B5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1</a:t>
            </a:r>
            <a:r>
              <a:rPr lang="en-US" sz="2800" b="1" dirty="0">
                <a:latin typeface="Century Gothic" panose="020B0502020202020204" pitchFamily="34" charset="0"/>
              </a:rPr>
              <a:t>5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1898D9-A15B-4E38-B812-8FC36F4E844A}"/>
              </a:ext>
            </a:extLst>
          </p:cNvPr>
          <p:cNvSpPr txBox="1"/>
          <p:nvPr/>
        </p:nvSpPr>
        <p:spPr>
          <a:xfrm>
            <a:off x="2029809" y="1259549"/>
            <a:ext cx="8132382" cy="286232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flask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import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Flask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app =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Flask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(__name__)</a:t>
            </a:r>
          </a:p>
          <a:p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('/'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index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():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 </a:t>
            </a:r>
            <a:r>
              <a:rPr 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“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&lt;html&gt;&lt;body&gt;&lt;h1&gt;Hello World&lt;/h1&gt;&lt;/body&gt;&lt;/html&gt;”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__name__ ==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“__main__”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app.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run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(debug=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True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10EFCD0-12FC-4983-915C-27436ABC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5262594"/>
            <a:ext cx="2857500" cy="98107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87AFC12-8270-42A1-9820-107BA08F4905}"/>
              </a:ext>
            </a:extLst>
          </p:cNvPr>
          <p:cNvSpPr txBox="1"/>
          <p:nvPr/>
        </p:nvSpPr>
        <p:spPr>
          <a:xfrm>
            <a:off x="6272524" y="4376438"/>
            <a:ext cx="132229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(browser)</a:t>
            </a:r>
          </a:p>
        </p:txBody>
      </p:sp>
      <p:sp>
        <p:nvSpPr>
          <p:cNvPr id="25" name="Стрелка: вниз 24">
            <a:extLst>
              <a:ext uri="{FF2B5EF4-FFF2-40B4-BE49-F238E27FC236}">
                <a16:creationId xmlns:a16="http://schemas.microsoft.com/office/drawing/2014/main" id="{4393A816-0029-422D-A85C-D9F99899BD1B}"/>
              </a:ext>
            </a:extLst>
          </p:cNvPr>
          <p:cNvSpPr/>
          <p:nvPr/>
        </p:nvSpPr>
        <p:spPr>
          <a:xfrm>
            <a:off x="5866674" y="4297353"/>
            <a:ext cx="458652" cy="75428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7">
            <a:extLst>
              <a:ext uri="{FF2B5EF4-FFF2-40B4-BE49-F238E27FC236}">
                <a16:creationId xmlns:a16="http://schemas.microsoft.com/office/drawing/2014/main" id="{E325A628-84A2-454E-B6C4-05958161748A}"/>
              </a:ext>
            </a:extLst>
          </p:cNvPr>
          <p:cNvSpPr/>
          <p:nvPr/>
        </p:nvSpPr>
        <p:spPr>
          <a:xfrm rot="8451201">
            <a:off x="8857657" y="3055254"/>
            <a:ext cx="215715" cy="135484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860B4A-BBD2-4010-8EEC-F2F58ECAE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06" y="4002771"/>
            <a:ext cx="2632492" cy="263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3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FE9C4FD-651B-4755-B86A-4F2A7545DB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E0984F-C930-4CC8-B9C0-6E8AA9D3ACD5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A34D71-247D-437D-B639-5F23ECBB9815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19C46-F843-4381-874D-2CDF9E68D809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Rendering Templates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CEDEC5-5512-473D-AF24-5A75742463B5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1</a:t>
            </a:r>
            <a:r>
              <a:rPr lang="en-US" sz="2800" b="1" dirty="0">
                <a:latin typeface="Century Gothic" panose="020B0502020202020204" pitchFamily="34" charset="0"/>
              </a:rPr>
              <a:t>6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0E740-1E3F-4289-9D1B-B5EC9BD99B0D}"/>
              </a:ext>
            </a:extLst>
          </p:cNvPr>
          <p:cNvSpPr txBox="1"/>
          <p:nvPr/>
        </p:nvSpPr>
        <p:spPr>
          <a:xfrm>
            <a:off x="557445" y="829911"/>
            <a:ext cx="5140901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application.py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4DCF9-0BC3-4E28-8FAA-679577C67CD9}"/>
              </a:ext>
            </a:extLst>
          </p:cNvPr>
          <p:cNvSpPr txBox="1"/>
          <p:nvPr/>
        </p:nvSpPr>
        <p:spPr>
          <a:xfrm>
            <a:off x="91508" y="4866792"/>
            <a:ext cx="662217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Для визуализации шаблона 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используется метод 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render_template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().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CB9D4E3-DC84-4B90-B0DE-B8B3D6C24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449" y="1293849"/>
            <a:ext cx="5140901" cy="347787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&lt;!DOCTYPE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lang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="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en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head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meta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charset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="UTF-8"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title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FlaskApp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title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head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body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&lt;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h1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Hello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World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!&lt;/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h1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&lt;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h2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Welcome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to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FlaskApp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!&lt;/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h2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body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3D5CA0-45B4-4911-9B19-62B2D5CA3E51}"/>
              </a:ext>
            </a:extLst>
          </p:cNvPr>
          <p:cNvSpPr txBox="1"/>
          <p:nvPr/>
        </p:nvSpPr>
        <p:spPr>
          <a:xfrm>
            <a:off x="6447449" y="829911"/>
            <a:ext cx="5140901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index.html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11C338B-6F2C-4DD7-98A7-D5F6C5DC3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36" y="1293850"/>
            <a:ext cx="5140901" cy="347787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from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import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render_template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endParaRPr kumimoji="0" lang="en-US" altLang="ru-BY" sz="2000" b="0" i="0" u="none" strike="noStrike" cap="none" normalizeH="0" baseline="0" dirty="0">
              <a:ln>
                <a:noFill/>
              </a:ln>
              <a:solidFill>
                <a:srgbClr val="BBBBBB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app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=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@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app.route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'/'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def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index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():</a:t>
            </a:r>
            <a:b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return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render_template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'index.html'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 ==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main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__'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app.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run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debug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True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67616-AB41-4798-AF21-7907935B357D}"/>
              </a:ext>
            </a:extLst>
          </p:cNvPr>
          <p:cNvSpPr txBox="1"/>
          <p:nvPr/>
        </p:nvSpPr>
        <p:spPr>
          <a:xfrm>
            <a:off x="7084389" y="5589008"/>
            <a:ext cx="2318407" cy="10156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/application.py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/templates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/index.html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CC79D6-FBFE-4934-908C-BF43B42E1312}"/>
              </a:ext>
            </a:extLst>
          </p:cNvPr>
          <p:cNvSpPr txBox="1"/>
          <p:nvPr/>
        </p:nvSpPr>
        <p:spPr>
          <a:xfrm>
            <a:off x="9502890" y="5273831"/>
            <a:ext cx="2318407" cy="132343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/application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/__init__.py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/templates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/index.html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84CCFC-5CF9-4ACB-AAA5-CA3F443C8743}"/>
              </a:ext>
            </a:extLst>
          </p:cNvPr>
          <p:cNvSpPr txBox="1"/>
          <p:nvPr/>
        </p:nvSpPr>
        <p:spPr>
          <a:xfrm>
            <a:off x="7565616" y="5224490"/>
            <a:ext cx="132229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Module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7C7436-86B6-48ED-8A79-74B78781480A}"/>
              </a:ext>
            </a:extLst>
          </p:cNvPr>
          <p:cNvSpPr txBox="1"/>
          <p:nvPr/>
        </p:nvSpPr>
        <p:spPr>
          <a:xfrm>
            <a:off x="10000946" y="4904499"/>
            <a:ext cx="132229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Package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AA2FED-F89F-485E-B5E0-2B69B1EEC4F0}"/>
              </a:ext>
            </a:extLst>
          </p:cNvPr>
          <p:cNvSpPr txBox="1"/>
          <p:nvPr/>
        </p:nvSpPr>
        <p:spPr>
          <a:xfrm>
            <a:off x="76555" y="5605891"/>
            <a:ext cx="662217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Flask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будет искать шаблоны в папке 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templates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1980D48F-DA3A-410C-B3A2-02CE8692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7" y="6117540"/>
            <a:ext cx="6685392" cy="40011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app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=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template_folder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templates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29" name="Стрелка: изогнутая вверх 28">
            <a:extLst>
              <a:ext uri="{FF2B5EF4-FFF2-40B4-BE49-F238E27FC236}">
                <a16:creationId xmlns:a16="http://schemas.microsoft.com/office/drawing/2014/main" id="{D2394964-350A-41DD-BBE2-DE1A8EBF6AF3}"/>
              </a:ext>
            </a:extLst>
          </p:cNvPr>
          <p:cNvSpPr/>
          <p:nvPr/>
        </p:nvSpPr>
        <p:spPr>
          <a:xfrm rot="10800000">
            <a:off x="4535423" y="2880641"/>
            <a:ext cx="1912025" cy="508714"/>
          </a:xfrm>
          <a:prstGeom prst="bent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19" name="Стрелка вниз 7">
            <a:extLst>
              <a:ext uri="{FF2B5EF4-FFF2-40B4-BE49-F238E27FC236}">
                <a16:creationId xmlns:a16="http://schemas.microsoft.com/office/drawing/2014/main" id="{6555CD57-1954-4F34-B59C-22653EBB29B8}"/>
              </a:ext>
            </a:extLst>
          </p:cNvPr>
          <p:cNvSpPr/>
          <p:nvPr/>
        </p:nvSpPr>
        <p:spPr>
          <a:xfrm rot="10800000">
            <a:off x="4319708" y="1701445"/>
            <a:ext cx="215715" cy="24803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38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263E726-32CD-402A-A3B2-282895DA36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E0984F-C930-4CC8-B9C0-6E8AA9D3ACD5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A34D71-247D-437D-B639-5F23ECBB9815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19C46-F843-4381-874D-2CDF9E68D809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Rendering Templates</a:t>
            </a:r>
            <a:r>
              <a:rPr lang="ru-RU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. Передача параметров на шаблон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CEDEC5-5512-473D-AF24-5A75742463B5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1</a:t>
            </a:r>
            <a:r>
              <a:rPr lang="en-US" sz="2800" b="1" dirty="0">
                <a:latin typeface="Century Gothic" panose="020B0502020202020204" pitchFamily="34" charset="0"/>
              </a:rPr>
              <a:t>7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0E740-1E3F-4289-9D1B-B5EC9BD99B0D}"/>
              </a:ext>
            </a:extLst>
          </p:cNvPr>
          <p:cNvSpPr txBox="1"/>
          <p:nvPr/>
        </p:nvSpPr>
        <p:spPr>
          <a:xfrm>
            <a:off x="557445" y="866246"/>
            <a:ext cx="5140901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hello.py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4DCF9-0BC3-4E28-8FAA-679577C67CD9}"/>
              </a:ext>
            </a:extLst>
          </p:cNvPr>
          <p:cNvSpPr txBox="1"/>
          <p:nvPr/>
        </p:nvSpPr>
        <p:spPr>
          <a:xfrm>
            <a:off x="557444" y="5459781"/>
            <a:ext cx="11030905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Необходимо указать имя шаблона, а также переменные в виде именованных аргументов, которые вы хотите передать движку обработки шаблонов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3D5CA0-45B4-4911-9B19-62B2D5CA3E51}"/>
              </a:ext>
            </a:extLst>
          </p:cNvPr>
          <p:cNvSpPr txBox="1"/>
          <p:nvPr/>
        </p:nvSpPr>
        <p:spPr>
          <a:xfrm>
            <a:off x="6447449" y="866246"/>
            <a:ext cx="5140901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hello.html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F4734-E6EE-435C-8C4A-D9CD7F510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44" y="1330184"/>
            <a:ext cx="5140901" cy="378565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from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import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render_template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app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=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template_folder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templates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@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app.route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hello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/&lt;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user_name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&gt;'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def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hello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user_name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return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render_template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'hello.html'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user_name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 ==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main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__'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app.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run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debug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True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C03519A-DA43-4B98-AACD-8B3A18BDB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7448" y="1330184"/>
            <a:ext cx="5140901" cy="286232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&lt;!DOCTYPE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lang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="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en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meta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charset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="UTF-8"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{{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}}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body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body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29" name="Стрелка вниз 7">
            <a:extLst>
              <a:ext uri="{FF2B5EF4-FFF2-40B4-BE49-F238E27FC236}">
                <a16:creationId xmlns:a16="http://schemas.microsoft.com/office/drawing/2014/main" id="{89305F61-D771-45DE-8530-BAB77DDA69A9}"/>
              </a:ext>
            </a:extLst>
          </p:cNvPr>
          <p:cNvSpPr/>
          <p:nvPr/>
        </p:nvSpPr>
        <p:spPr>
          <a:xfrm rot="7170693">
            <a:off x="7990459" y="2851657"/>
            <a:ext cx="208080" cy="3699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низ 7">
            <a:extLst>
              <a:ext uri="{FF2B5EF4-FFF2-40B4-BE49-F238E27FC236}">
                <a16:creationId xmlns:a16="http://schemas.microsoft.com/office/drawing/2014/main" id="{E0DB41E1-6053-4746-93A3-4D1A43A6CC8D}"/>
              </a:ext>
            </a:extLst>
          </p:cNvPr>
          <p:cNvSpPr/>
          <p:nvPr/>
        </p:nvSpPr>
        <p:spPr>
          <a:xfrm rot="7170693">
            <a:off x="1211706" y="4100311"/>
            <a:ext cx="208080" cy="3699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низ 7">
            <a:extLst>
              <a:ext uri="{FF2B5EF4-FFF2-40B4-BE49-F238E27FC236}">
                <a16:creationId xmlns:a16="http://schemas.microsoft.com/office/drawing/2014/main" id="{8FD3B861-7610-4D58-86E5-C163D12A63D5}"/>
              </a:ext>
            </a:extLst>
          </p:cNvPr>
          <p:cNvSpPr/>
          <p:nvPr/>
        </p:nvSpPr>
        <p:spPr>
          <a:xfrm rot="3676193">
            <a:off x="4284399" y="2669997"/>
            <a:ext cx="208080" cy="36994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 вниз 7">
            <a:extLst>
              <a:ext uri="{FF2B5EF4-FFF2-40B4-BE49-F238E27FC236}">
                <a16:creationId xmlns:a16="http://schemas.microsoft.com/office/drawing/2014/main" id="{800C053F-617D-40A7-A5A8-9000B734C312}"/>
              </a:ext>
            </a:extLst>
          </p:cNvPr>
          <p:cNvSpPr/>
          <p:nvPr/>
        </p:nvSpPr>
        <p:spPr>
          <a:xfrm rot="7422055">
            <a:off x="2384647" y="4085250"/>
            <a:ext cx="208080" cy="36994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E7583E-2823-44A7-96D7-970D23D37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638" y="4533349"/>
            <a:ext cx="3648075" cy="75247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12E7690-BAB3-42C2-B375-E5E71434697A}"/>
              </a:ext>
            </a:extLst>
          </p:cNvPr>
          <p:cNvSpPr txBox="1"/>
          <p:nvPr/>
        </p:nvSpPr>
        <p:spPr>
          <a:xfrm>
            <a:off x="5786301" y="4919651"/>
            <a:ext cx="132229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(browser)</a:t>
            </a:r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55CED8B2-D939-47F3-AD6D-BEF3C245573A}"/>
              </a:ext>
            </a:extLst>
          </p:cNvPr>
          <p:cNvSpPr/>
          <p:nvPr/>
        </p:nvSpPr>
        <p:spPr>
          <a:xfrm rot="16200000">
            <a:off x="6339142" y="4454983"/>
            <a:ext cx="216613" cy="80760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E49517-2ACE-4A6D-A671-9327DF99BE60}"/>
              </a:ext>
            </a:extLst>
          </p:cNvPr>
          <p:cNvSpPr txBox="1"/>
          <p:nvPr/>
        </p:nvSpPr>
        <p:spPr>
          <a:xfrm>
            <a:off x="321277" y="6270619"/>
            <a:ext cx="1150002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https://pythonru.com/uroki/7-osnovy-shablonizatora-jinja</a:t>
            </a:r>
            <a:endParaRPr lang="ru-RU" sz="20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7BEF0BF-7FED-46A5-BDD2-B39CD6C817EA}"/>
              </a:ext>
            </a:extLst>
          </p:cNvPr>
          <p:cNvCxnSpPr>
            <a:cxnSpLocks/>
          </p:cNvCxnSpPr>
          <p:nvPr/>
        </p:nvCxnSpPr>
        <p:spPr>
          <a:xfrm>
            <a:off x="321277" y="6255469"/>
            <a:ext cx="11500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067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263E726-32CD-402A-A3B2-282895DA36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E0984F-C930-4CC8-B9C0-6E8AA9D3ACD5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A34D71-247D-437D-B639-5F23ECBB9815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19C46-F843-4381-874D-2CDF9E68D809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Rendering Templates</a:t>
            </a:r>
            <a:r>
              <a:rPr lang="ru-RU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. Конструкции в шаблонах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CEDEC5-5512-473D-AF24-5A75742463B5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1</a:t>
            </a:r>
            <a:r>
              <a:rPr lang="en-US" sz="2800" b="1" dirty="0">
                <a:latin typeface="Century Gothic" panose="020B0502020202020204" pitchFamily="34" charset="0"/>
              </a:rPr>
              <a:t>8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0E740-1E3F-4289-9D1B-B5EC9BD99B0D}"/>
              </a:ext>
            </a:extLst>
          </p:cNvPr>
          <p:cNvSpPr txBox="1"/>
          <p:nvPr/>
        </p:nvSpPr>
        <p:spPr>
          <a:xfrm>
            <a:off x="321277" y="928427"/>
            <a:ext cx="5140901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marks.html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3D5CA0-45B4-4911-9B19-62B2D5CA3E51}"/>
              </a:ext>
            </a:extLst>
          </p:cNvPr>
          <p:cNvSpPr txBox="1"/>
          <p:nvPr/>
        </p:nvSpPr>
        <p:spPr>
          <a:xfrm>
            <a:off x="6563273" y="921110"/>
            <a:ext cx="5140901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subj.html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201E805-0DE6-484F-92CB-16FD39A32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661" y="1483521"/>
            <a:ext cx="5140901" cy="409342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&lt;!DOCTYPE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body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table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border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= 1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{%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for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key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value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in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result.items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() %}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 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tr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    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th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 {{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key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}} 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th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    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td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 {{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value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}} 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td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   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tr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{%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endfor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%}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table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body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C215865-6737-4BAE-87AE-7C0349F71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77" y="1511725"/>
            <a:ext cx="5140901" cy="317009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&lt;!DOCTYPE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body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{</a:t>
            </a:r>
            <a:r>
              <a:rPr kumimoji="0" lang="en-US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%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if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marks</a:t>
            </a:r>
            <a:r>
              <a:rPr kumimoji="0" lang="en-US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r>
              <a:rPr kumimoji="0" lang="en-US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50 %}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&lt;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h1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Your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result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is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pass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!&lt;/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h1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{%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else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%}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&lt;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h1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Your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result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is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fail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h1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{%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endif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%}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body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7639806-DE77-4D51-86C9-D62374D6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141" y="5647999"/>
            <a:ext cx="3797942" cy="99705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0300621-665C-4E47-8EBD-52F8DD370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77" y="4871117"/>
            <a:ext cx="3017479" cy="98455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DEF92EE-75B7-47A1-AB8B-2E0723AC7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362" y="5509054"/>
            <a:ext cx="3209925" cy="9906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6" name="Стрелка вниз 7">
            <a:extLst>
              <a:ext uri="{FF2B5EF4-FFF2-40B4-BE49-F238E27FC236}">
                <a16:creationId xmlns:a16="http://schemas.microsoft.com/office/drawing/2014/main" id="{898CA7BE-FB4F-47BB-83BB-FC6ED806A85A}"/>
              </a:ext>
            </a:extLst>
          </p:cNvPr>
          <p:cNvSpPr/>
          <p:nvPr/>
        </p:nvSpPr>
        <p:spPr>
          <a:xfrm rot="3372054">
            <a:off x="3344406" y="4737989"/>
            <a:ext cx="208080" cy="36994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низ 7">
            <a:extLst>
              <a:ext uri="{FF2B5EF4-FFF2-40B4-BE49-F238E27FC236}">
                <a16:creationId xmlns:a16="http://schemas.microsoft.com/office/drawing/2014/main" id="{A2068BC1-3BE6-4855-B831-C76D7601795B}"/>
              </a:ext>
            </a:extLst>
          </p:cNvPr>
          <p:cNvSpPr/>
          <p:nvPr/>
        </p:nvSpPr>
        <p:spPr>
          <a:xfrm rot="19847034">
            <a:off x="5707390" y="5218168"/>
            <a:ext cx="208080" cy="36994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 вниз 7">
            <a:extLst>
              <a:ext uri="{FF2B5EF4-FFF2-40B4-BE49-F238E27FC236}">
                <a16:creationId xmlns:a16="http://schemas.microsoft.com/office/drawing/2014/main" id="{E6D396BB-5527-492A-BB5A-24B333DAC949}"/>
              </a:ext>
            </a:extLst>
          </p:cNvPr>
          <p:cNvSpPr/>
          <p:nvPr/>
        </p:nvSpPr>
        <p:spPr>
          <a:xfrm rot="4840569">
            <a:off x="11004813" y="5575225"/>
            <a:ext cx="208080" cy="369944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244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66B3B20-41BF-45D7-9DE0-6FDB191159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E0984F-C930-4CC8-B9C0-6E8AA9D3ACD5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A34D71-247D-437D-B639-5F23ECBB9815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19C46-F843-4381-874D-2CDF9E68D809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Rendering Templates</a:t>
            </a:r>
            <a:r>
              <a:rPr lang="ru-RU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. Конструкции в шаблонах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CEDEC5-5512-473D-AF24-5A75742463B5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1</a:t>
            </a:r>
            <a:r>
              <a:rPr lang="en-US" sz="2800" b="1" dirty="0">
                <a:latin typeface="Century Gothic" panose="020B0502020202020204" pitchFamily="34" charset="0"/>
              </a:rPr>
              <a:t>9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0E740-1E3F-4289-9D1B-B5EC9BD99B0D}"/>
              </a:ext>
            </a:extLst>
          </p:cNvPr>
          <p:cNvSpPr txBox="1"/>
          <p:nvPr/>
        </p:nvSpPr>
        <p:spPr>
          <a:xfrm>
            <a:off x="321277" y="928427"/>
            <a:ext cx="7170707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constr.py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7639806-DE77-4D51-86C9-D62374D6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816" y="4702689"/>
            <a:ext cx="3797942" cy="99705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D6609E4-B218-41D6-928C-E292822CF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77" y="1472119"/>
            <a:ext cx="7170707" cy="4708981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from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import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render_template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request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app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=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@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app.route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marks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/&lt;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marks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&gt;'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def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mark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marks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return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render_template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'marks.html'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marks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2BBAC5"/>
                </a:solidFill>
                <a:effectLst/>
                <a:latin typeface="Century Gothic" panose="020B0502020202020204" pitchFamily="34" charset="0"/>
              </a:rPr>
              <a:t>int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marks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@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app.route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vals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def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vals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():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vals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=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request.args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return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render_template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'subj.html'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result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vals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 ==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main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__'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app.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run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debug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True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4D098A-58F4-4D57-A17D-E2EF23748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851" y="1881756"/>
            <a:ext cx="4209872" cy="22661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5C21651-DB34-429D-9E5C-C4716D389F3F}"/>
              </a:ext>
            </a:extLst>
          </p:cNvPr>
          <p:cNvSpPr txBox="1"/>
          <p:nvPr/>
        </p:nvSpPr>
        <p:spPr>
          <a:xfrm>
            <a:off x="9104640" y="4280419"/>
            <a:ext cx="132229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(browser)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66FD08-85AD-4C3A-85B2-E6E84BC2CF1F}"/>
              </a:ext>
            </a:extLst>
          </p:cNvPr>
          <p:cNvSpPr txBox="1"/>
          <p:nvPr/>
        </p:nvSpPr>
        <p:spPr>
          <a:xfrm>
            <a:off x="8962771" y="1459486"/>
            <a:ext cx="160603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(postman)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6A5A7E3-A520-4A65-BA6F-4D6B7C07A074}"/>
              </a:ext>
            </a:extLst>
          </p:cNvPr>
          <p:cNvCxnSpPr>
            <a:cxnSpLocks/>
          </p:cNvCxnSpPr>
          <p:nvPr/>
        </p:nvCxnSpPr>
        <p:spPr>
          <a:xfrm flipH="1" flipV="1">
            <a:off x="8253823" y="2603921"/>
            <a:ext cx="532896" cy="50867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6165FC6-8008-4E03-B545-0BB9E498D28A}"/>
              </a:ext>
            </a:extLst>
          </p:cNvPr>
          <p:cNvCxnSpPr>
            <a:cxnSpLocks/>
          </p:cNvCxnSpPr>
          <p:nvPr/>
        </p:nvCxnSpPr>
        <p:spPr>
          <a:xfrm flipV="1">
            <a:off x="8786718" y="2652255"/>
            <a:ext cx="399194" cy="4603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DF47BAC-E86C-41AC-AB59-4724BEB35324}"/>
              </a:ext>
            </a:extLst>
          </p:cNvPr>
          <p:cNvCxnSpPr>
            <a:cxnSpLocks/>
          </p:cNvCxnSpPr>
          <p:nvPr/>
        </p:nvCxnSpPr>
        <p:spPr>
          <a:xfrm flipV="1">
            <a:off x="8786718" y="2758962"/>
            <a:ext cx="399194" cy="3536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0B4CD65-45E1-4DFD-B602-5DDCF63A6146}"/>
              </a:ext>
            </a:extLst>
          </p:cNvPr>
          <p:cNvCxnSpPr>
            <a:cxnSpLocks/>
          </p:cNvCxnSpPr>
          <p:nvPr/>
        </p:nvCxnSpPr>
        <p:spPr>
          <a:xfrm flipV="1">
            <a:off x="8795727" y="2935777"/>
            <a:ext cx="390185" cy="1888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E7F0F58-FA92-45DE-9746-ED2B372232DD}"/>
              </a:ext>
            </a:extLst>
          </p:cNvPr>
          <p:cNvCxnSpPr>
            <a:cxnSpLocks/>
          </p:cNvCxnSpPr>
          <p:nvPr/>
        </p:nvCxnSpPr>
        <p:spPr>
          <a:xfrm flipH="1" flipV="1">
            <a:off x="8186972" y="2775849"/>
            <a:ext cx="608755" cy="3487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2320514-F991-4B36-BCC9-F4B00D3C5281}"/>
              </a:ext>
            </a:extLst>
          </p:cNvPr>
          <p:cNvCxnSpPr>
            <a:cxnSpLocks/>
          </p:cNvCxnSpPr>
          <p:nvPr/>
        </p:nvCxnSpPr>
        <p:spPr>
          <a:xfrm flipH="1" flipV="1">
            <a:off x="8144538" y="2940160"/>
            <a:ext cx="633172" cy="18443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02DAC7AC-0F4B-413B-BD6C-5B937E616717}"/>
              </a:ext>
            </a:extLst>
          </p:cNvPr>
          <p:cNvCxnSpPr>
            <a:cxnSpLocks/>
          </p:cNvCxnSpPr>
          <p:nvPr/>
        </p:nvCxnSpPr>
        <p:spPr>
          <a:xfrm flipV="1">
            <a:off x="9985733" y="4946774"/>
            <a:ext cx="140006" cy="287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78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740" y="2010459"/>
            <a:ext cx="11527277" cy="461665"/>
          </a:xfrm>
          <a:prstGeom prst="rect">
            <a:avLst/>
          </a:prstGeom>
          <a:solidFill>
            <a:srgbClr val="F0DEF6"/>
          </a:solidFill>
        </p:spPr>
        <p:txBody>
          <a:bodyPr wrap="square" rtlCol="0">
            <a:spAutoFit/>
          </a:bodyPr>
          <a:lstStyle/>
          <a:p>
            <a:pPr marL="895350"/>
            <a:r>
              <a:rPr lang="ru-RU" sz="2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Архитектура веб-фреймворков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740" y="263520"/>
            <a:ext cx="11527277" cy="461665"/>
          </a:xfrm>
          <a:prstGeom prst="rect">
            <a:avLst/>
          </a:prstGeom>
          <a:solidFill>
            <a:srgbClr val="F0DEF6"/>
          </a:solidFill>
        </p:spPr>
        <p:txBody>
          <a:bodyPr wrap="square" rtlCol="0">
            <a:spAutoFit/>
          </a:bodyPr>
          <a:lstStyle/>
          <a:p>
            <a:pPr indent="895350"/>
            <a:r>
              <a:rPr lang="en-US" sz="2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Framework</a:t>
            </a:r>
            <a:endParaRPr lang="ru-RU" sz="24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entury Gothic" panose="020B0502020202020204" pitchFamily="34" charset="0"/>
              </a:rPr>
              <a:t>2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051FB85-EFF8-4590-8594-8D9512027B89}"/>
              </a:ext>
            </a:extLst>
          </p:cNvPr>
          <p:cNvSpPr/>
          <p:nvPr/>
        </p:nvSpPr>
        <p:spPr>
          <a:xfrm>
            <a:off x="330740" y="818813"/>
            <a:ext cx="1088095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Веб-фреймворк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 — это </a:t>
            </a:r>
            <a:r>
              <a:rPr lang="ru-RU" sz="21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каркас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 для написания веб-приложений. Он определяет структуру, задаёт правила и предоставляет необходимый набор инструментов для разработки.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4992A12-D214-4F67-A088-D93D05781074}"/>
              </a:ext>
            </a:extLst>
          </p:cNvPr>
          <p:cNvSpPr/>
          <p:nvPr/>
        </p:nvSpPr>
        <p:spPr>
          <a:xfrm>
            <a:off x="330741" y="2612968"/>
            <a:ext cx="115272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MVC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 — </a:t>
            </a:r>
            <a:r>
              <a:rPr lang="ru-RU" sz="2100" dirty="0">
                <a:solidFill>
                  <a:srgbClr val="FF0000"/>
                </a:solidFill>
                <a:latin typeface="Century Gothic" panose="020B0502020202020204" pitchFamily="34" charset="0"/>
              </a:rPr>
              <a:t>Модель, Представление 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и </a:t>
            </a:r>
            <a:r>
              <a:rPr lang="ru-RU" sz="2100" dirty="0">
                <a:solidFill>
                  <a:srgbClr val="FF0000"/>
                </a:solidFill>
                <a:latin typeface="Century Gothic" panose="020B0502020202020204" pitchFamily="34" charset="0"/>
              </a:rPr>
              <a:t>Контроллер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 (</a:t>
            </a:r>
            <a:r>
              <a:rPr lang="ru-RU" sz="2100" b="1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Model-View-Controller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) — три составляющих каждого веб-фреймворка.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C41E671-F691-469F-8060-DD277084C95E}"/>
              </a:ext>
            </a:extLst>
          </p:cNvPr>
          <p:cNvSpPr/>
          <p:nvPr/>
        </p:nvSpPr>
        <p:spPr>
          <a:xfrm>
            <a:off x="330740" y="3565578"/>
            <a:ext cx="56005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      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Один блок отвечает за </a:t>
            </a:r>
            <a:r>
              <a:rPr lang="ru-RU" sz="21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данные приложения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, другой отвечает за </a:t>
            </a:r>
            <a:r>
              <a:rPr lang="ru-RU" sz="21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внешний вид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, а третий </a:t>
            </a:r>
            <a:r>
              <a:rPr lang="ru-RU" sz="21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контролирует работу приложения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38AEC40-BA3E-4A6B-890B-07D349869A37}"/>
              </a:ext>
            </a:extLst>
          </p:cNvPr>
          <p:cNvSpPr/>
          <p:nvPr/>
        </p:nvSpPr>
        <p:spPr>
          <a:xfrm>
            <a:off x="330740" y="5251741"/>
            <a:ext cx="11357312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Покупку бутерброда можно описать через </a:t>
            </a:r>
            <a:r>
              <a:rPr lang="ru-RU" b="1" dirty="0">
                <a:solidFill>
                  <a:schemeClr val="bg1"/>
                </a:solidFill>
                <a:latin typeface="Century Gothic" panose="020B0502020202020204" pitchFamily="34" charset="0"/>
              </a:rPr>
              <a:t>MVC</a:t>
            </a: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70C0"/>
                </a:solidFill>
                <a:latin typeface="Century Gothic" panose="020B0502020202020204" pitchFamily="34" charset="0"/>
              </a:rPr>
              <a:t>Модель</a:t>
            </a: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: кухня, на которой повар делает сэндвич.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70C0"/>
                </a:solidFill>
                <a:latin typeface="Century Gothic" panose="020B0502020202020204" pitchFamily="34" charset="0"/>
              </a:rPr>
              <a:t>Представление</a:t>
            </a: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: готовый бутерброд, который вы с удовольствием едите.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70C0"/>
                </a:solidFill>
                <a:latin typeface="Century Gothic" panose="020B0502020202020204" pitchFamily="34" charset="0"/>
              </a:rPr>
              <a:t>Контроллер</a:t>
            </a: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: продавец или бармен, который принимает заказ и передаёт его на кухню.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526F894-A817-428D-951D-C305C24B3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9" t="2998" r="12493" b="7807"/>
          <a:stretch/>
        </p:blipFill>
        <p:spPr>
          <a:xfrm>
            <a:off x="6847397" y="3080951"/>
            <a:ext cx="5171396" cy="291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2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0409C6A-704A-4A90-BA9E-CD53F53B1F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E0984F-C930-4CC8-B9C0-6E8AA9D3ACD5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A34D71-247D-437D-B639-5F23ECBB9815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19C46-F843-4381-874D-2CDF9E68D809}"/>
              </a:ext>
            </a:extLst>
          </p:cNvPr>
          <p:cNvSpPr txBox="1"/>
          <p:nvPr/>
        </p:nvSpPr>
        <p:spPr>
          <a:xfrm>
            <a:off x="321277" y="316489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Rendering Templates</a:t>
            </a:r>
            <a:r>
              <a:rPr lang="ru-RU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. Отправка данных на шаблон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CEDEC5-5512-473D-AF24-5A75742463B5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entury Gothic" panose="020B0502020202020204" pitchFamily="34" charset="0"/>
              </a:rPr>
              <a:t>20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9C913F-4AF9-43D2-93B2-67D65F3937D5}"/>
              </a:ext>
            </a:extLst>
          </p:cNvPr>
          <p:cNvSpPr txBox="1"/>
          <p:nvPr/>
        </p:nvSpPr>
        <p:spPr>
          <a:xfrm>
            <a:off x="4922071" y="1411413"/>
            <a:ext cx="2347855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marks.html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DA27C7B-88B9-44E2-975B-D9836B178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222" y="1925245"/>
            <a:ext cx="10145555" cy="378565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&lt;!DOCTYPE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body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  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form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action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= "http://localhost:5000/result"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method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= "POST"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       &lt;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input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type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= 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text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"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name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= 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"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/&gt;&lt;/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       &lt;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Physics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input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type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= 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text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"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name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= 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Physics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"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/&gt;&lt;/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       &lt;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Chemistry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input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type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= 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text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"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name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= “</a:t>
            </a:r>
            <a:r>
              <a:rPr kumimoji="0" lang="en-US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C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hemistry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"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/&gt;&lt;/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       &lt;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Maths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input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type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="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text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"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name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= 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Mathematics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"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/&gt;&lt;/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       &lt;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input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type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= 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submit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"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value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= 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submit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"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/&gt;&lt;/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    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form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  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body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  <a:cs typeface="Times New Roman" panose="02020603050405020304" pitchFamily="18" charset="0"/>
              </a:rPr>
              <a:t>&gt;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922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0409C6A-704A-4A90-BA9E-CD53F53B1F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E0984F-C930-4CC8-B9C0-6E8AA9D3ACD5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A34D71-247D-437D-B639-5F23ECBB9815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19C46-F843-4381-874D-2CDF9E68D809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Rendering Templates</a:t>
            </a:r>
            <a:r>
              <a:rPr lang="ru-RU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. Отправка данных на шаблон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CEDEC5-5512-473D-AF24-5A75742463B5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entury Gothic" panose="020B0502020202020204" pitchFamily="34" charset="0"/>
              </a:rPr>
              <a:t>21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9C913F-4AF9-43D2-93B2-67D65F3937D5}"/>
              </a:ext>
            </a:extLst>
          </p:cNvPr>
          <p:cNvSpPr txBox="1"/>
          <p:nvPr/>
        </p:nvSpPr>
        <p:spPr>
          <a:xfrm>
            <a:off x="2275950" y="910620"/>
            <a:ext cx="2974848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to_template.py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C5D140-C41B-43A1-9E74-92A5C77C6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77" y="1469583"/>
            <a:ext cx="6884195" cy="501675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from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import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render_template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request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app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=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@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app.route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'/'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def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student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():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return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render_template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'student.html'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@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app.route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result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methods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=[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'POST'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'GET'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])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def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result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():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request.method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==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'POST'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result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=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request.form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return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render_template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"subj.html"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result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result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 ==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main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__'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app.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run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debug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True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FDB7A2-01A5-419D-90D1-57333F69B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734" y="1547710"/>
            <a:ext cx="2809875" cy="215265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9D93DC-2462-434B-85A3-7DFAC0C84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908" y="4153834"/>
            <a:ext cx="3057525" cy="145732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DA8FD2-CAA5-41AB-9CC5-F5F0B06D46DD}"/>
              </a:ext>
            </a:extLst>
          </p:cNvPr>
          <p:cNvSpPr txBox="1"/>
          <p:nvPr/>
        </p:nvSpPr>
        <p:spPr>
          <a:xfrm>
            <a:off x="9102525" y="1039616"/>
            <a:ext cx="132229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(browser)</a:t>
            </a:r>
          </a:p>
        </p:txBody>
      </p:sp>
      <p:sp>
        <p:nvSpPr>
          <p:cNvPr id="19" name="Стрелка: вниз 18">
            <a:extLst>
              <a:ext uri="{FF2B5EF4-FFF2-40B4-BE49-F238E27FC236}">
                <a16:creationId xmlns:a16="http://schemas.microsoft.com/office/drawing/2014/main" id="{14400472-15A0-4046-975E-4218ABC420E9}"/>
              </a:ext>
            </a:extLst>
          </p:cNvPr>
          <p:cNvSpPr/>
          <p:nvPr/>
        </p:nvSpPr>
        <p:spPr>
          <a:xfrm>
            <a:off x="9456320" y="3816155"/>
            <a:ext cx="614702" cy="17062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20" name="Стрелка вниз 7">
            <a:extLst>
              <a:ext uri="{FF2B5EF4-FFF2-40B4-BE49-F238E27FC236}">
                <a16:creationId xmlns:a16="http://schemas.microsoft.com/office/drawing/2014/main" id="{FE911E14-9E51-445B-B602-6943979DFEDD}"/>
              </a:ext>
            </a:extLst>
          </p:cNvPr>
          <p:cNvSpPr/>
          <p:nvPr/>
        </p:nvSpPr>
        <p:spPr>
          <a:xfrm rot="14947825">
            <a:off x="8118989" y="3531608"/>
            <a:ext cx="208080" cy="3699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985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0409C6A-704A-4A90-BA9E-CD53F53B1F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E0984F-C930-4CC8-B9C0-6E8AA9D3ACD5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A34D71-247D-437D-B639-5F23ECBB9815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19C46-F843-4381-874D-2CDF9E68D809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File Uploads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CEDEC5-5512-473D-AF24-5A75742463B5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entury Gothic" panose="020B0502020202020204" pitchFamily="34" charset="0"/>
              </a:rPr>
              <a:t>22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49DDBDA-1EBA-4127-B65D-C6F528971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77" y="1433998"/>
            <a:ext cx="8723376" cy="3170099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&lt;!DOCTYPE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lang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="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en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body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form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action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= "http://localhost:5000/uploader"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method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= "POST"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        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enctype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= 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multipart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form-data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input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type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= «</a:t>
            </a:r>
            <a:r>
              <a:rPr kumimoji="0" lang="en-US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F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ile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"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= 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file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"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/&gt;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 &lt;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input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type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= "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submit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/&gt;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form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body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&lt;/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Century Gothic" panose="020B0502020202020204" pitchFamily="34" charset="0"/>
              </a:rPr>
              <a:t>html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&gt;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A8A13-6E9C-44A9-B0C2-456FC84E25C3}"/>
              </a:ext>
            </a:extLst>
          </p:cNvPr>
          <p:cNvSpPr txBox="1"/>
          <p:nvPr/>
        </p:nvSpPr>
        <p:spPr>
          <a:xfrm>
            <a:off x="3179395" y="1162893"/>
            <a:ext cx="3007139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upload.html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D3C096B-26B0-413F-888D-24C7550A3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628" y="3932021"/>
            <a:ext cx="4791075" cy="128587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E82DE5-DE9D-44B9-888D-CC46BA161282}"/>
              </a:ext>
            </a:extLst>
          </p:cNvPr>
          <p:cNvSpPr txBox="1"/>
          <p:nvPr/>
        </p:nvSpPr>
        <p:spPr>
          <a:xfrm>
            <a:off x="321277" y="5625875"/>
            <a:ext cx="1150002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В HTML-форме необходимо установить атрибут </a:t>
            </a:r>
            <a:r>
              <a:rPr lang="ru-RU" sz="2000" b="1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enctype</a:t>
            </a:r>
            <a:r>
              <a:rPr lang="ru-RU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="</a:t>
            </a:r>
            <a:r>
              <a:rPr lang="ru-RU" sz="20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multipart</a:t>
            </a:r>
            <a:r>
              <a:rPr lang="ru-RU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/</a:t>
            </a:r>
            <a:r>
              <a:rPr lang="ru-RU" sz="2000" b="1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form-data</a:t>
            </a:r>
            <a:r>
              <a:rPr lang="ru-RU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"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в противном случае браузер не передаст файл.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Стрелка: изогнутая вверх 20">
            <a:extLst>
              <a:ext uri="{FF2B5EF4-FFF2-40B4-BE49-F238E27FC236}">
                <a16:creationId xmlns:a16="http://schemas.microsoft.com/office/drawing/2014/main" id="{3ACC9D38-9C8C-4617-BBA0-2A4C2A6F4E34}"/>
              </a:ext>
            </a:extLst>
          </p:cNvPr>
          <p:cNvSpPr/>
          <p:nvPr/>
        </p:nvSpPr>
        <p:spPr>
          <a:xfrm rot="10800000" flipH="1">
            <a:off x="9044653" y="3199098"/>
            <a:ext cx="536014" cy="508714"/>
          </a:xfrm>
          <a:prstGeom prst="bent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1D5359-7A38-4595-B24B-F02C6640A6B4}"/>
              </a:ext>
            </a:extLst>
          </p:cNvPr>
          <p:cNvSpPr txBox="1"/>
          <p:nvPr/>
        </p:nvSpPr>
        <p:spPr>
          <a:xfrm>
            <a:off x="9580667" y="3174034"/>
            <a:ext cx="132229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(browser)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5E0E78E-9F87-4E05-A700-9B2DB8C0F662}"/>
              </a:ext>
            </a:extLst>
          </p:cNvPr>
          <p:cNvCxnSpPr>
            <a:cxnSpLocks/>
          </p:cNvCxnSpPr>
          <p:nvPr/>
        </p:nvCxnSpPr>
        <p:spPr>
          <a:xfrm flipH="1" flipV="1">
            <a:off x="1932432" y="3028009"/>
            <a:ext cx="5242418" cy="2667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6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0409C6A-704A-4A90-BA9E-CD53F53B1F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E0984F-C930-4CC8-B9C0-6E8AA9D3ACD5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A34D71-247D-437D-B639-5F23ECBB9815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19C46-F843-4381-874D-2CDF9E68D809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File Uploads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CEDEC5-5512-473D-AF24-5A75742463B5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entury Gothic" panose="020B0502020202020204" pitchFamily="34" charset="0"/>
              </a:rPr>
              <a:t>2</a:t>
            </a:r>
            <a:r>
              <a:rPr lang="ru-RU" sz="2800" b="1" dirty="0">
                <a:latin typeface="Century Gothic" panose="020B0502020202020204" pitchFamily="34" charset="0"/>
              </a:rPr>
              <a:t>3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174C11D-FE5A-482E-91C2-96A979516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77" y="1014015"/>
            <a:ext cx="6353843" cy="5632311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from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import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render_template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request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from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werkzeug.utils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import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secure_filename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app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=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@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app.route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upload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def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upload_file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():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return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render_template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'upload.html'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@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Century Gothic" panose="020B0502020202020204" pitchFamily="34" charset="0"/>
              </a:rPr>
              <a:t>app.route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'/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uploader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methods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=[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'GET'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'POST'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])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def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uploader_file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():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request.method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==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'POST'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f =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request.files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[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file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]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f.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save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secure_filename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f.filename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))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   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return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File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uploaded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successfully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if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__ ==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'__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main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Century Gothic" panose="020B0502020202020204" pitchFamily="34" charset="0"/>
              </a:rPr>
              <a:t>__'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:</a:t>
            </a:r>
            <a:b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app.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Century Gothic" panose="020B0502020202020204" pitchFamily="34" charset="0"/>
              </a:rPr>
              <a:t>run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Century Gothic" panose="020B0502020202020204" pitchFamily="34" charset="0"/>
              </a:rPr>
              <a:t>debug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Century Gothic" panose="020B0502020202020204" pitchFamily="34" charset="0"/>
              </a:rPr>
              <a:t>True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entury Gothic" panose="020B0502020202020204" pitchFamily="34" charset="0"/>
              </a:rPr>
              <a:t>)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2667FF-24A3-4639-9F48-6AF6D0F415C7}"/>
              </a:ext>
            </a:extLst>
          </p:cNvPr>
          <p:cNvSpPr txBox="1"/>
          <p:nvPr/>
        </p:nvSpPr>
        <p:spPr>
          <a:xfrm>
            <a:off x="1845277" y="674991"/>
            <a:ext cx="3007139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file_to_server.py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5ADDE9-9A8A-4210-A5E1-E7F5C3EE9147}"/>
              </a:ext>
            </a:extLst>
          </p:cNvPr>
          <p:cNvSpPr txBox="1"/>
          <p:nvPr/>
        </p:nvSpPr>
        <p:spPr>
          <a:xfrm>
            <a:off x="6797041" y="1135935"/>
            <a:ext cx="5024256" cy="53245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Загруженные на сервер файлы сохраняются в памяти в словаре </a:t>
            </a:r>
            <a:r>
              <a:rPr lang="ru-RU" sz="2000" b="1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files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  <a:p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Они ведут себя так же, как стандартный объект </a:t>
            </a:r>
            <a:r>
              <a:rPr lang="ru-RU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Python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file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однако имеют метод </a:t>
            </a:r>
            <a:r>
              <a:rPr lang="ru-RU" sz="2000" b="1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save</a:t>
            </a:r>
            <a:r>
              <a:rPr lang="ru-RU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()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который позволяет сохранить файл внутрь файловой системы сервера. </a:t>
            </a:r>
          </a:p>
          <a:p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Чтобы использовать имя файла на клиентской стороне для сохранения файла на сервере, используется функция </a:t>
            </a:r>
            <a:r>
              <a:rPr lang="ru-RU" sz="2000" b="1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secure_filename</a:t>
            </a:r>
            <a:r>
              <a:rPr lang="ru-RU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()</a:t>
            </a:r>
            <a:r>
              <a:rPr lang="ru-RU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из модуля </a:t>
            </a:r>
            <a:r>
              <a:rPr lang="en-US" sz="2000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werkzeug.utils</a:t>
            </a:r>
            <a:r>
              <a:rPr 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endParaRPr lang="ru-RU" sz="20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5F054FD-8E6C-47C3-A693-C01B110266CE}"/>
              </a:ext>
            </a:extLst>
          </p:cNvPr>
          <p:cNvCxnSpPr>
            <a:cxnSpLocks/>
          </p:cNvCxnSpPr>
          <p:nvPr/>
        </p:nvCxnSpPr>
        <p:spPr>
          <a:xfrm flipH="1" flipV="1">
            <a:off x="3498198" y="5370576"/>
            <a:ext cx="3652410" cy="542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трелка вниз 7">
            <a:extLst>
              <a:ext uri="{FF2B5EF4-FFF2-40B4-BE49-F238E27FC236}">
                <a16:creationId xmlns:a16="http://schemas.microsoft.com/office/drawing/2014/main" id="{A22997E5-C998-44E1-B511-16CFED524032}"/>
              </a:ext>
            </a:extLst>
          </p:cNvPr>
          <p:cNvSpPr/>
          <p:nvPr/>
        </p:nvSpPr>
        <p:spPr>
          <a:xfrm rot="5400000">
            <a:off x="5864123" y="1471330"/>
            <a:ext cx="215715" cy="24803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75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0409C6A-704A-4A90-BA9E-CD53F53B1F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E0984F-C930-4CC8-B9C0-6E8AA9D3ACD5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A34D71-247D-437D-B639-5F23ECBB9815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19C46-F843-4381-874D-2CDF9E68D809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Errors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CEDEC5-5512-473D-AF24-5A75742463B5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entury Gothic" panose="020B0502020202020204" pitchFamily="34" charset="0"/>
              </a:rPr>
              <a:t>24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2667FF-24A3-4639-9F48-6AF6D0F415C7}"/>
              </a:ext>
            </a:extLst>
          </p:cNvPr>
          <p:cNvSpPr txBox="1"/>
          <p:nvPr/>
        </p:nvSpPr>
        <p:spPr>
          <a:xfrm>
            <a:off x="1083277" y="676717"/>
            <a:ext cx="3007139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error_404.py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5ADDE9-9A8A-4210-A5E1-E7F5C3EE9147}"/>
              </a:ext>
            </a:extLst>
          </p:cNvPr>
          <p:cNvSpPr txBox="1"/>
          <p:nvPr/>
        </p:nvSpPr>
        <p:spPr>
          <a:xfrm>
            <a:off x="5013941" y="1114163"/>
            <a:ext cx="6856782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Чтобы преждевременно прервать запрос с кодом ошибки, используется функция </a:t>
            </a:r>
            <a:r>
              <a:rPr lang="ru-RU" sz="2000" b="1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abort</a:t>
            </a:r>
            <a:r>
              <a:rPr lang="ru-RU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()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9A41149-2D0D-4388-81DE-E015653B3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77" y="1135934"/>
            <a:ext cx="4531139" cy="5324535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from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flask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import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Flask, abort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app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=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__name__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@app.route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'/'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def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index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()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: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return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"Hello"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@app.route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'/login'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def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login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()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: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abort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Century Gothic" panose="020B0502020202020204" pitchFamily="34" charset="0"/>
              </a:rPr>
              <a:t>401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) 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98AFFF"/>
                </a:solidFill>
                <a:effectLst/>
                <a:latin typeface="Century Gothic" panose="020B0502020202020204" pitchFamily="34" charset="0"/>
              </a:rPr>
              <a:t># abort(404)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98AFFF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98AFFF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98AFFF"/>
                </a:solidFill>
                <a:effectLst/>
                <a:latin typeface="Century Gothic" panose="020B0502020202020204" pitchFamily="34" charset="0"/>
              </a:rPr>
              <a:t>    # This is never executed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98AFFF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98AFFF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return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"bla-bla-bla"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if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__name__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==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'__main__'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: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app.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run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6272A4"/>
                </a:solidFill>
                <a:effectLst/>
                <a:latin typeface="Century Gothic" panose="020B0502020202020204" pitchFamily="34" charset="0"/>
              </a:rPr>
              <a:t>debug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True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)</a:t>
            </a:r>
            <a:endParaRPr kumimoji="0" lang="ru-RU" alt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2" name="Стрелка вниз 7">
            <a:extLst>
              <a:ext uri="{FF2B5EF4-FFF2-40B4-BE49-F238E27FC236}">
                <a16:creationId xmlns:a16="http://schemas.microsoft.com/office/drawing/2014/main" id="{A22997E5-C998-44E1-B511-16CFED524032}"/>
              </a:ext>
            </a:extLst>
          </p:cNvPr>
          <p:cNvSpPr/>
          <p:nvPr/>
        </p:nvSpPr>
        <p:spPr>
          <a:xfrm rot="5400000">
            <a:off x="4088078" y="1256590"/>
            <a:ext cx="215715" cy="24803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05257CE-D7B7-487B-8BDD-2C89FACE2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15" y="1987863"/>
            <a:ext cx="6856782" cy="6346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E1D0B2-32A9-4885-8509-D6FA0AA8412C}"/>
              </a:ext>
            </a:extLst>
          </p:cNvPr>
          <p:cNvSpPr txBox="1"/>
          <p:nvPr/>
        </p:nvSpPr>
        <p:spPr>
          <a:xfrm>
            <a:off x="5013941" y="3474633"/>
            <a:ext cx="6856782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Если необходимо видоизменить страницу с ошибкой, используется декоратор </a:t>
            </a:r>
            <a:r>
              <a:rPr lang="ru-RU" sz="2000" b="1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errorhandler</a:t>
            </a:r>
            <a:r>
              <a:rPr lang="ru-RU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()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DB33D47-EFE1-4814-8588-7A6DD87FF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197" y="5536483"/>
            <a:ext cx="3467100" cy="98107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0" name="Rectangle 6">
            <a:extLst>
              <a:ext uri="{FF2B5EF4-FFF2-40B4-BE49-F238E27FC236}">
                <a16:creationId xmlns:a16="http://schemas.microsoft.com/office/drawing/2014/main" id="{BA4AA27D-1838-4A4C-B5E5-486E4B149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93" y="4344293"/>
            <a:ext cx="4531138" cy="1015663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@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app.errorhandler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Century Gothic" panose="020B0502020202020204" pitchFamily="34" charset="0"/>
              </a:rPr>
              <a:t>40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Century Gothic" panose="020B0502020202020204" pitchFamily="34" charset="0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def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not_found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Century Gothic" panose="020B0502020202020204" pitchFamily="34" charset="0"/>
              </a:rPr>
              <a:t>error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return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OOOooopppssss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Century Gothic" panose="020B0502020202020204" pitchFamily="34" charset="0"/>
              </a:rPr>
              <a:t>40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Century Gothic" panose="020B0502020202020204" pitchFamily="34" charset="0"/>
              </a:rPr>
              <a:t>4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22" name="Стрелка: изогнутая вверх 21">
            <a:extLst>
              <a:ext uri="{FF2B5EF4-FFF2-40B4-BE49-F238E27FC236}">
                <a16:creationId xmlns:a16="http://schemas.microsoft.com/office/drawing/2014/main" id="{A0883443-772A-40AB-9589-D86769249620}"/>
              </a:ext>
            </a:extLst>
          </p:cNvPr>
          <p:cNvSpPr/>
          <p:nvPr/>
        </p:nvSpPr>
        <p:spPr>
          <a:xfrm>
            <a:off x="4964515" y="2721874"/>
            <a:ext cx="3668957" cy="378133"/>
          </a:xfrm>
          <a:prstGeom prst="bent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F397B1-FEC8-465A-B3B5-85760D3D9A66}"/>
              </a:ext>
            </a:extLst>
          </p:cNvPr>
          <p:cNvSpPr txBox="1"/>
          <p:nvPr/>
        </p:nvSpPr>
        <p:spPr>
          <a:xfrm>
            <a:off x="10381632" y="4810133"/>
            <a:ext cx="132229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(browser)</a:t>
            </a:r>
          </a:p>
        </p:txBody>
      </p:sp>
      <p:sp>
        <p:nvSpPr>
          <p:cNvPr id="25" name="Стрелка: изогнутая вверх 24">
            <a:extLst>
              <a:ext uri="{FF2B5EF4-FFF2-40B4-BE49-F238E27FC236}">
                <a16:creationId xmlns:a16="http://schemas.microsoft.com/office/drawing/2014/main" id="{FF71403A-E192-467D-87DB-E09338433162}"/>
              </a:ext>
            </a:extLst>
          </p:cNvPr>
          <p:cNvSpPr/>
          <p:nvPr/>
        </p:nvSpPr>
        <p:spPr>
          <a:xfrm rot="10800000" flipH="1">
            <a:off x="9819740" y="4816396"/>
            <a:ext cx="536014" cy="508714"/>
          </a:xfrm>
          <a:prstGeom prst="bent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1067A9-3347-465D-A285-79DFE47DDF12}"/>
              </a:ext>
            </a:extLst>
          </p:cNvPr>
          <p:cNvSpPr txBox="1"/>
          <p:nvPr/>
        </p:nvSpPr>
        <p:spPr>
          <a:xfrm>
            <a:off x="8745571" y="2759759"/>
            <a:ext cx="132229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(browser)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E9AB76-1048-4288-9769-AE0BE9E73AD9}"/>
              </a:ext>
            </a:extLst>
          </p:cNvPr>
          <p:cNvSpPr txBox="1"/>
          <p:nvPr/>
        </p:nvSpPr>
        <p:spPr>
          <a:xfrm>
            <a:off x="5682799" y="5826965"/>
            <a:ext cx="184101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default=</a:t>
            </a:r>
            <a:r>
              <a:rPr 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200</a:t>
            </a:r>
            <a:endParaRPr lang="ru-RU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F76D8A61-CAE3-4127-9BCA-50DBB578872F}"/>
              </a:ext>
            </a:extLst>
          </p:cNvPr>
          <p:cNvCxnSpPr>
            <a:cxnSpLocks/>
          </p:cNvCxnSpPr>
          <p:nvPr/>
        </p:nvCxnSpPr>
        <p:spPr>
          <a:xfrm flipV="1">
            <a:off x="7286862" y="5325111"/>
            <a:ext cx="1523030" cy="592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5F054FD-8E6C-47C3-A693-C01B110266CE}"/>
              </a:ext>
            </a:extLst>
          </p:cNvPr>
          <p:cNvCxnSpPr>
            <a:cxnSpLocks/>
          </p:cNvCxnSpPr>
          <p:nvPr/>
        </p:nvCxnSpPr>
        <p:spPr>
          <a:xfrm flipH="1">
            <a:off x="1907533" y="1822049"/>
            <a:ext cx="8792705" cy="2422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38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0409C6A-704A-4A90-BA9E-CD53F53B1F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E0984F-C930-4CC8-B9C0-6E8AA9D3ACD5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A34D71-247D-437D-B639-5F23ECBB9815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19C46-F843-4381-874D-2CDF9E68D809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Sessions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CEDEC5-5512-473D-AF24-5A75742463B5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entury Gothic" panose="020B0502020202020204" pitchFamily="34" charset="0"/>
              </a:rPr>
              <a:t>25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5ADDE9-9A8A-4210-A5E1-E7F5C3EE9147}"/>
              </a:ext>
            </a:extLst>
          </p:cNvPr>
          <p:cNvSpPr txBox="1"/>
          <p:nvPr/>
        </p:nvSpPr>
        <p:spPr>
          <a:xfrm>
            <a:off x="7317980" y="2941275"/>
            <a:ext cx="4503317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s</a:t>
            </a:r>
            <a:r>
              <a:rPr lang="ru-RU" b="1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ession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позволяет сохранять от одного запроса к другому информацию, специфичную для пользователя. </a:t>
            </a:r>
            <a:endParaRPr lang="ru-RU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DDA59C7-5B0C-4CCD-AB79-E24E77C2C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77" y="803559"/>
            <a:ext cx="6882514" cy="5847755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from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import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session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redirect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url_for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escape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request</a:t>
            </a: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app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=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Flask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__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__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98AFFF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app.secret_key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= 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'A0Zr98j/3yX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R~XHH!jmN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]LWX/,?RT'</a:t>
            </a: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@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app.route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'/'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def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index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()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:</a:t>
            </a: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if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username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in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session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:</a:t>
            </a: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       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return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Logged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in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as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 %s' 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%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escape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session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36FFAC"/>
                </a:solidFill>
                <a:effectLst/>
                <a:latin typeface="Century Gothic" panose="020B0502020202020204" pitchFamily="34" charset="0"/>
              </a:rPr>
              <a:t>[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username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36FFAC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return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You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are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not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logged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in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</a:t>
            </a: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@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app.route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'/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login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Century Gothic" panose="020B0502020202020204" pitchFamily="34" charset="0"/>
              </a:rPr>
              <a:t>methods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36FFAC"/>
                </a:solidFill>
                <a:effectLst/>
                <a:latin typeface="Century Gothic" panose="020B0502020202020204" pitchFamily="34" charset="0"/>
              </a:rPr>
              <a:t>[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'GET'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'POST'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36FFAC"/>
                </a:solidFill>
                <a:effectLst/>
                <a:latin typeface="Century Gothic" panose="020B0502020202020204" pitchFamily="34" charset="0"/>
              </a:rPr>
              <a:t>]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def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login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()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:</a:t>
            </a: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if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request.method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== 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'POST'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:</a:t>
            </a: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       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session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36FFAC"/>
                </a:solidFill>
                <a:effectLst/>
                <a:latin typeface="Century Gothic" panose="020B0502020202020204" pitchFamily="34" charset="0"/>
              </a:rPr>
              <a:t>[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username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36FFAC"/>
                </a:solidFill>
                <a:effectLst/>
                <a:latin typeface="Century Gothic" panose="020B0502020202020204" pitchFamily="34" charset="0"/>
              </a:rPr>
              <a:t>] 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=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request.form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36FFAC"/>
                </a:solidFill>
                <a:effectLst/>
                <a:latin typeface="Century Gothic" panose="020B0502020202020204" pitchFamily="34" charset="0"/>
              </a:rPr>
              <a:t>[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username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36FFAC"/>
                </a:solidFill>
                <a:effectLst/>
                <a:latin typeface="Century Gothic" panose="020B0502020202020204" pitchFamily="34" charset="0"/>
              </a:rPr>
              <a:t>]</a:t>
            </a: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36FFAC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36FFAC"/>
                </a:solidFill>
                <a:effectLst/>
                <a:latin typeface="Century Gothic" panose="020B0502020202020204" pitchFamily="34" charset="0"/>
              </a:rPr>
              <a:t>       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return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redirect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url_for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index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))</a:t>
            </a: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return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'''</a:t>
            </a: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        &lt;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form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action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=""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method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="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post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"&gt;</a:t>
            </a: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            &lt;p&gt;&lt;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input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type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text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username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            &lt;p&gt;&lt;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input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type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submit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value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Login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        &lt;/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form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&gt;</a:t>
            </a: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    '''</a:t>
            </a:r>
            <a:endParaRPr kumimoji="0" lang="ru-RU" altLang="ru-RU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B7D12CF3-5F37-4C98-85BE-695A3F54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981" y="810642"/>
            <a:ext cx="4552742" cy="1923604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@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app.route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'/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logout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def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logout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()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:</a:t>
            </a: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98AFFF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98AFFF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session.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pop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username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None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)</a:t>
            </a: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return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redirect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url_for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index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))</a:t>
            </a: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if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__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name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__ 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== 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'__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main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Century Gothic" panose="020B0502020202020204" pitchFamily="34" charset="0"/>
              </a:rPr>
              <a:t>__'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:</a:t>
            </a: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app.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run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Century Gothic" panose="020B0502020202020204" pitchFamily="34" charset="0"/>
              </a:rPr>
              <a:t>debug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True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)</a:t>
            </a:r>
            <a:endParaRPr kumimoji="0" lang="ru-RU" altLang="ru-RU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2667FF-24A3-4639-9F48-6AF6D0F415C7}"/>
              </a:ext>
            </a:extLst>
          </p:cNvPr>
          <p:cNvSpPr txBox="1"/>
          <p:nvPr/>
        </p:nvSpPr>
        <p:spPr>
          <a:xfrm>
            <a:off x="2120418" y="450447"/>
            <a:ext cx="3007139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sessions.py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0C553B-95D6-430B-84BD-7FEE16458CD4}"/>
              </a:ext>
            </a:extLst>
          </p:cNvPr>
          <p:cNvSpPr txBox="1"/>
          <p:nvPr/>
        </p:nvSpPr>
        <p:spPr>
          <a:xfrm>
            <a:off x="7367406" y="4640552"/>
            <a:ext cx="450331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В случае использования сессий необходимо установить значение этого секретного ключа</a:t>
            </a:r>
            <a:endParaRPr lang="ru-RU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5F054FD-8E6C-47C3-A693-C01B110266CE}"/>
              </a:ext>
            </a:extLst>
          </p:cNvPr>
          <p:cNvCxnSpPr>
            <a:cxnSpLocks/>
          </p:cNvCxnSpPr>
          <p:nvPr/>
        </p:nvCxnSpPr>
        <p:spPr>
          <a:xfrm flipH="1" flipV="1">
            <a:off x="2120420" y="2032667"/>
            <a:ext cx="5519900" cy="2700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трелка вниз 7">
            <a:extLst>
              <a:ext uri="{FF2B5EF4-FFF2-40B4-BE49-F238E27FC236}">
                <a16:creationId xmlns:a16="http://schemas.microsoft.com/office/drawing/2014/main" id="{A22997E5-C998-44E1-B511-16CFED524032}"/>
              </a:ext>
            </a:extLst>
          </p:cNvPr>
          <p:cNvSpPr/>
          <p:nvPr/>
        </p:nvSpPr>
        <p:spPr>
          <a:xfrm rot="10800000">
            <a:off x="3047657" y="1205076"/>
            <a:ext cx="215715" cy="24803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14C3D068-E6B8-4540-BFE9-E1CE79503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6918" y="5668131"/>
            <a:ext cx="2060316" cy="877163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import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os</a:t>
            </a:r>
            <a:endParaRPr kumimoji="0" lang="en-US" altLang="ru-RU" sz="17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os.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urandom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Century Gothic" panose="020B0502020202020204" pitchFamily="34" charset="0"/>
              </a:rPr>
              <a:t>24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)</a:t>
            </a:r>
            <a:endParaRPr kumimoji="0" lang="ru-RU" altLang="ru-RU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779F21C-0FDC-45F0-B97B-03F0538A4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284" y="5675506"/>
            <a:ext cx="2384140" cy="877163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import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secrets</a:t>
            </a:r>
            <a:endParaRPr kumimoji="0" lang="en-US" altLang="ru-RU" sz="17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</a:b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entury Gothic" panose="020B0502020202020204" pitchFamily="34" charset="0"/>
              </a:rPr>
              <a:t>secrets.</a:t>
            </a:r>
            <a:r>
              <a:rPr kumimoji="0" lang="ru-RU" altLang="ru-RU" sz="17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Century Gothic" panose="020B0502020202020204" pitchFamily="34" charset="0"/>
              </a:rPr>
              <a:t>token_hex</a:t>
            </a:r>
            <a:r>
              <a:rPr kumimoji="0" lang="ru-RU" altLang="ru-RU" sz="1700" b="0" i="0" u="none" strike="noStrike" cap="none" normalizeH="0" baseline="0" dirty="0">
                <a:ln>
                  <a:noFill/>
                </a:ln>
                <a:solidFill>
                  <a:srgbClr val="FFF906"/>
                </a:solidFill>
                <a:effectLst/>
                <a:latin typeface="Century Gothic" panose="020B0502020202020204" pitchFamily="34" charset="0"/>
              </a:rPr>
              <a:t>()</a:t>
            </a:r>
            <a:endParaRPr kumimoji="0" lang="ru-RU" altLang="ru-RU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7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3568" y="295691"/>
            <a:ext cx="1144219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FLASK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entury Gothic" panose="020B0502020202020204" pitchFamily="34" charset="0"/>
              </a:rPr>
              <a:t>3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4FFD057-F4DA-4755-9460-E121456A9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" y="814935"/>
            <a:ext cx="4230624" cy="1656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025421-C63C-49B0-BBC1-C0F2FD71AB2C}"/>
              </a:ext>
            </a:extLst>
          </p:cNvPr>
          <p:cNvSpPr txBox="1"/>
          <p:nvPr/>
        </p:nvSpPr>
        <p:spPr>
          <a:xfrm>
            <a:off x="76555" y="5678696"/>
            <a:ext cx="9100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70C0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https://flask.palletsprojects.com/en/2.0.x/</a:t>
            </a:r>
            <a:r>
              <a:rPr lang="en-US" sz="2200" dirty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Century Gothic" panose="020B0502020202020204" pitchFamily="34" charset="0"/>
              </a:rPr>
              <a:t>- </a:t>
            </a:r>
            <a:r>
              <a:rPr lang="en-US" sz="2200" dirty="0">
                <a:solidFill>
                  <a:schemeClr val="bg1"/>
                </a:solidFill>
                <a:latin typeface="Century Gothic" panose="020B0502020202020204" pitchFamily="34" charset="0"/>
              </a:rPr>
              <a:t>original</a:t>
            </a:r>
            <a:r>
              <a:rPr lang="en-US" sz="2200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endParaRPr lang="ru-RU" sz="22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1D91460-0C5A-470C-BE3B-87E5DF743990}"/>
              </a:ext>
            </a:extLst>
          </p:cNvPr>
          <p:cNvSpPr/>
          <p:nvPr/>
        </p:nvSpPr>
        <p:spPr>
          <a:xfrm>
            <a:off x="5017008" y="1035558"/>
            <a:ext cx="6778751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1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Flask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 — фреймворк для создания веб-приложений на языке программирования </a:t>
            </a:r>
            <a:r>
              <a:rPr lang="ru-RU" sz="2100" b="1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Python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23A97-2A5A-4A9E-A3A0-51DE34B8D5EF}"/>
              </a:ext>
            </a:extLst>
          </p:cNvPr>
          <p:cNvSpPr txBox="1"/>
          <p:nvPr/>
        </p:nvSpPr>
        <p:spPr>
          <a:xfrm>
            <a:off x="76555" y="6180799"/>
            <a:ext cx="11420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70C0"/>
                </a:solidFill>
                <a:latin typeface="Century Gothic" panose="020B0502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https://flask-russian-docs.readthedocs.io/ru/latest/quickstart.html</a:t>
            </a:r>
            <a:r>
              <a:rPr lang="en-US" sz="2200" dirty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Century Gothic" panose="020B0502020202020204" pitchFamily="34" charset="0"/>
              </a:rPr>
              <a:t>- </a:t>
            </a:r>
            <a:r>
              <a:rPr lang="en-US" sz="2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russian</a:t>
            </a:r>
            <a:endParaRPr lang="ru-RU" sz="2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D2F1E7-871F-4EE7-A6E8-F85A2ED2DF01}"/>
              </a:ext>
            </a:extLst>
          </p:cNvPr>
          <p:cNvSpPr txBox="1"/>
          <p:nvPr/>
        </p:nvSpPr>
        <p:spPr>
          <a:xfrm>
            <a:off x="353568" y="5128795"/>
            <a:ext cx="1144219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Flask documentation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A2A7672-6F1B-4C0A-96F1-CAF7206A6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557" y="2408402"/>
            <a:ext cx="6403202" cy="2639046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DFAB152-40C0-436C-A5FC-1B7B537F44EC}"/>
              </a:ext>
            </a:extLst>
          </p:cNvPr>
          <p:cNvSpPr/>
          <p:nvPr/>
        </p:nvSpPr>
        <p:spPr>
          <a:xfrm>
            <a:off x="353568" y="2735244"/>
            <a:ext cx="4898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Относится к категории </a:t>
            </a:r>
            <a:r>
              <a:rPr lang="ru-RU" sz="2100" u="sng" dirty="0" err="1">
                <a:solidFill>
                  <a:schemeClr val="bg1"/>
                </a:solidFill>
                <a:latin typeface="Century Gothic" panose="020B0502020202020204" pitchFamily="34" charset="0"/>
              </a:rPr>
              <a:t>микрофреймворков</a:t>
            </a:r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 — минималистичных каркасов веб-приложений, сознательно предоставляющих лишь самые базовые возможности.</a:t>
            </a:r>
          </a:p>
        </p:txBody>
      </p:sp>
    </p:spTree>
    <p:extLst>
      <p:ext uri="{BB962C8B-B14F-4D97-AF65-F5344CB8AC3E}">
        <p14:creationId xmlns:p14="http://schemas.microsoft.com/office/powerpoint/2010/main" val="214418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6555" y="6729412"/>
            <a:ext cx="12008228" cy="89067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581" y="950076"/>
            <a:ext cx="10832174" cy="4154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1. </a:t>
            </a:r>
            <a:r>
              <a:rPr lang="en-US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Create a project folder and a </a:t>
            </a:r>
            <a:r>
              <a:rPr lang="en-US" sz="21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venv</a:t>
            </a:r>
            <a:r>
              <a:rPr lang="en-US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folder within</a:t>
            </a:r>
            <a:endParaRPr lang="ru-RU" sz="2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581" y="248322"/>
            <a:ext cx="1083217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Installation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4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379056-7014-4A4D-8A8B-41AC41718E88}"/>
              </a:ext>
            </a:extLst>
          </p:cNvPr>
          <p:cNvSpPr txBox="1"/>
          <p:nvPr/>
        </p:nvSpPr>
        <p:spPr>
          <a:xfrm>
            <a:off x="664581" y="1997056"/>
            <a:ext cx="4887722" cy="10156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mkdir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myproject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cd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myproject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python3 -m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venv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venv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1C6FA3-AA7E-4D3D-A5A1-93F6C72E4287}"/>
              </a:ext>
            </a:extLst>
          </p:cNvPr>
          <p:cNvSpPr txBox="1"/>
          <p:nvPr/>
        </p:nvSpPr>
        <p:spPr>
          <a:xfrm>
            <a:off x="6609033" y="1997056"/>
            <a:ext cx="4887722" cy="10156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&gt;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mkdir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myproject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&gt;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cd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myproject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&gt;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py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-3 -m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venv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venv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974C6D-7A63-43B3-BDB0-BA56BCF24084}"/>
              </a:ext>
            </a:extLst>
          </p:cNvPr>
          <p:cNvSpPr txBox="1"/>
          <p:nvPr/>
        </p:nvSpPr>
        <p:spPr>
          <a:xfrm>
            <a:off x="664581" y="1502399"/>
            <a:ext cx="4887722" cy="415498"/>
          </a:xfrm>
          <a:prstGeom prst="rect">
            <a:avLst/>
          </a:prstGeom>
          <a:solidFill>
            <a:srgbClr val="D5FFE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MacOS/Linux</a:t>
            </a:r>
            <a:endParaRPr lang="ru-RU" sz="2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D392F-8419-4712-8B5B-8EB5F3FFB38A}"/>
              </a:ext>
            </a:extLst>
          </p:cNvPr>
          <p:cNvSpPr txBox="1"/>
          <p:nvPr/>
        </p:nvSpPr>
        <p:spPr>
          <a:xfrm>
            <a:off x="6609033" y="1502399"/>
            <a:ext cx="4887722" cy="415498"/>
          </a:xfrm>
          <a:prstGeom prst="rect">
            <a:avLst/>
          </a:prstGeom>
          <a:solidFill>
            <a:srgbClr val="D5FFE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Windows</a:t>
            </a:r>
            <a:endParaRPr lang="ru-RU" sz="2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75813B-DE0D-4CC8-8B7B-B3D0D5574CF7}"/>
              </a:ext>
            </a:extLst>
          </p:cNvPr>
          <p:cNvSpPr txBox="1"/>
          <p:nvPr/>
        </p:nvSpPr>
        <p:spPr>
          <a:xfrm>
            <a:off x="679913" y="3440162"/>
            <a:ext cx="10832174" cy="4154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2. </a:t>
            </a:r>
            <a:r>
              <a:rPr lang="en-US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Activate the environment</a:t>
            </a:r>
            <a:endParaRPr lang="ru-RU" sz="2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8EC811-213A-4291-88FC-CF00DDFDD563}"/>
              </a:ext>
            </a:extLst>
          </p:cNvPr>
          <p:cNvSpPr txBox="1"/>
          <p:nvPr/>
        </p:nvSpPr>
        <p:spPr>
          <a:xfrm>
            <a:off x="664581" y="4003520"/>
            <a:ext cx="4887722" cy="40011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source .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venv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/bin/activate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FEAEB1-CFA9-4B59-A4B9-A862C99F42E3}"/>
              </a:ext>
            </a:extLst>
          </p:cNvPr>
          <p:cNvSpPr txBox="1"/>
          <p:nvPr/>
        </p:nvSpPr>
        <p:spPr>
          <a:xfrm>
            <a:off x="6609033" y="4003520"/>
            <a:ext cx="4887722" cy="40011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venv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\Scripts\activate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14BBD9-1824-42A2-9D11-023220398D4E}"/>
              </a:ext>
            </a:extLst>
          </p:cNvPr>
          <p:cNvSpPr txBox="1"/>
          <p:nvPr/>
        </p:nvSpPr>
        <p:spPr>
          <a:xfrm>
            <a:off x="664581" y="4897358"/>
            <a:ext cx="10832174" cy="4154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3. </a:t>
            </a:r>
            <a:r>
              <a:rPr lang="en-US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Install Flask</a:t>
            </a:r>
            <a:endParaRPr lang="ru-RU" sz="2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D85DFB-78A0-4447-A873-08D0F9E94B83}"/>
              </a:ext>
            </a:extLst>
          </p:cNvPr>
          <p:cNvSpPr txBox="1"/>
          <p:nvPr/>
        </p:nvSpPr>
        <p:spPr>
          <a:xfrm>
            <a:off x="664581" y="5621024"/>
            <a:ext cx="4887722" cy="40011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$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pip install Flask</a:t>
            </a:r>
          </a:p>
        </p:txBody>
      </p:sp>
    </p:spTree>
    <p:extLst>
      <p:ext uri="{BB962C8B-B14F-4D97-AF65-F5344CB8AC3E}">
        <p14:creationId xmlns:p14="http://schemas.microsoft.com/office/powerpoint/2010/main" val="383250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A14D4EC-6629-4DE0-8632-378AF1EC0F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2193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515" y="303164"/>
            <a:ext cx="1153297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 Minimal Application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5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6D53E-7180-4B54-BC2D-2F14273631B6}"/>
              </a:ext>
            </a:extLst>
          </p:cNvPr>
          <p:cNvSpPr txBox="1"/>
          <p:nvPr/>
        </p:nvSpPr>
        <p:spPr>
          <a:xfrm>
            <a:off x="329516" y="871523"/>
            <a:ext cx="4576962" cy="317009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flask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import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Flask</a:t>
            </a:r>
          </a:p>
          <a:p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app = Flask(__name__)</a:t>
            </a:r>
          </a:p>
          <a:p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"/"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hello_world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():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“Hello, World!”</a:t>
            </a:r>
            <a:endParaRPr lang="ru-RU" sz="20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endParaRPr lang="ru-RU" sz="20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__name__ 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==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'__main__'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app.run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()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6AD25D-5D46-4C5F-B4E0-2F68E7E6B97B}"/>
              </a:ext>
            </a:extLst>
          </p:cNvPr>
          <p:cNvSpPr txBox="1"/>
          <p:nvPr/>
        </p:nvSpPr>
        <p:spPr>
          <a:xfrm>
            <a:off x="359192" y="4882077"/>
            <a:ext cx="4547286" cy="70788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$ python hello.py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* Running on </a:t>
            </a:r>
            <a:r>
              <a:rPr lang="en-US" sz="2000" dirty="0">
                <a:solidFill>
                  <a:srgbClr val="0070C0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http://127.0.0.1:5000/</a:t>
            </a:r>
            <a:endParaRPr lang="ru-RU" sz="20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D9B563-3A0D-45F9-8CD0-4144BE682A36}"/>
              </a:ext>
            </a:extLst>
          </p:cNvPr>
          <p:cNvSpPr txBox="1"/>
          <p:nvPr/>
        </p:nvSpPr>
        <p:spPr>
          <a:xfrm>
            <a:off x="337752" y="4270005"/>
            <a:ext cx="4568726" cy="40011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Save as 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hello.py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and run.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4E7B11-6771-4A4A-9AF5-363D98673C07}"/>
              </a:ext>
            </a:extLst>
          </p:cNvPr>
          <p:cNvSpPr txBox="1"/>
          <p:nvPr/>
        </p:nvSpPr>
        <p:spPr>
          <a:xfrm>
            <a:off x="5235994" y="979761"/>
            <a:ext cx="6626491" cy="31700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1. 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Импортируем класс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Flask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2. 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C</a:t>
            </a:r>
            <a:r>
              <a:rPr lang="ru-RU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оздаём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экземпляр класса. Первый аргумент - имя модуля или пакета приложения. 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3. 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Используем декоратор 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route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()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чтобы сказать </a:t>
            </a:r>
            <a:r>
              <a:rPr lang="ru-RU" sz="20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Flask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какой из </a:t>
            </a:r>
            <a:r>
              <a:rPr lang="ru-RU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URL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должен запускать нашу функцию.</a:t>
            </a:r>
          </a:p>
          <a:p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4. 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Функция возвращает сообщение, которое мы хотим отобразить в браузере пользователя.</a:t>
            </a:r>
          </a:p>
          <a:p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5.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Для запуска локального сервера используем функцию 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run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()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877222-C9AC-4233-9BC2-8811A141B3B4}"/>
              </a:ext>
            </a:extLst>
          </p:cNvPr>
          <p:cNvSpPr txBox="1"/>
          <p:nvPr/>
        </p:nvSpPr>
        <p:spPr>
          <a:xfrm>
            <a:off x="5244230" y="5044456"/>
            <a:ext cx="2898027" cy="40011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app.run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debug=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True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7E65BA-1DF4-4B1B-93DB-5ED9C3CC7E15}"/>
              </a:ext>
            </a:extLst>
          </p:cNvPr>
          <p:cNvSpPr txBox="1"/>
          <p:nvPr/>
        </p:nvSpPr>
        <p:spPr>
          <a:xfrm>
            <a:off x="5222790" y="4306839"/>
            <a:ext cx="6639695" cy="4154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Debug mode</a:t>
            </a:r>
            <a:endParaRPr lang="ru-RU" sz="2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9E2BFF-8BAC-4959-8EBD-C761901482D9}"/>
              </a:ext>
            </a:extLst>
          </p:cNvPr>
          <p:cNvSpPr txBox="1"/>
          <p:nvPr/>
        </p:nvSpPr>
        <p:spPr>
          <a:xfrm>
            <a:off x="8204886" y="4799486"/>
            <a:ext cx="3657599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В режиме отладки сервер перезагрузит сам себя при изменении кода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025C2E-5554-4944-9379-D1A7D68258EE}"/>
              </a:ext>
            </a:extLst>
          </p:cNvPr>
          <p:cNvSpPr txBox="1"/>
          <p:nvPr/>
        </p:nvSpPr>
        <p:spPr>
          <a:xfrm>
            <a:off x="5222790" y="5851292"/>
            <a:ext cx="6687909" cy="41549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Опциональные атрибуты </a:t>
            </a:r>
            <a:r>
              <a:rPr lang="en-US" sz="21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app.run</a:t>
            </a:r>
            <a:r>
              <a:rPr lang="en-US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(..)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13B2D2-E441-424D-A9F3-4970D480B887}"/>
              </a:ext>
            </a:extLst>
          </p:cNvPr>
          <p:cNvSpPr txBox="1"/>
          <p:nvPr/>
        </p:nvSpPr>
        <p:spPr>
          <a:xfrm>
            <a:off x="6444636" y="6281370"/>
            <a:ext cx="352049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host, port, debug, options</a:t>
            </a:r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BF659FA5-CC40-4417-AB74-7027897EB298}"/>
              </a:ext>
            </a:extLst>
          </p:cNvPr>
          <p:cNvSpPr/>
          <p:nvPr/>
        </p:nvSpPr>
        <p:spPr>
          <a:xfrm>
            <a:off x="2183028" y="4081297"/>
            <a:ext cx="856735" cy="13551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052F8C-C07E-4636-8C09-0B824AEA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2" y="5639475"/>
            <a:ext cx="2628900" cy="101917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AD9450DC-4F93-4D1E-80CF-BF205EBBFDDC}"/>
              </a:ext>
            </a:extLst>
          </p:cNvPr>
          <p:cNvSpPr/>
          <p:nvPr/>
        </p:nvSpPr>
        <p:spPr>
          <a:xfrm>
            <a:off x="2183027" y="4711097"/>
            <a:ext cx="856735" cy="13551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: изогнутая вверх 3">
            <a:extLst>
              <a:ext uri="{FF2B5EF4-FFF2-40B4-BE49-F238E27FC236}">
                <a16:creationId xmlns:a16="http://schemas.microsoft.com/office/drawing/2014/main" id="{7081BDC5-7101-4567-BE34-F552AEA7241F}"/>
              </a:ext>
            </a:extLst>
          </p:cNvPr>
          <p:cNvSpPr/>
          <p:nvPr/>
        </p:nvSpPr>
        <p:spPr>
          <a:xfrm rot="16200000" flipH="1">
            <a:off x="3537770" y="5684271"/>
            <a:ext cx="549874" cy="508714"/>
          </a:xfrm>
          <a:prstGeom prst="ben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4DF599-E7D9-4880-8973-BAD5F5A1569F}"/>
              </a:ext>
            </a:extLst>
          </p:cNvPr>
          <p:cNvSpPr txBox="1"/>
          <p:nvPr/>
        </p:nvSpPr>
        <p:spPr>
          <a:xfrm>
            <a:off x="3208204" y="6255864"/>
            <a:ext cx="132229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(browser)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B1CB645-9023-418F-B102-DD2B42152C8A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859280" y="3816096"/>
            <a:ext cx="4833964" cy="122836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41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3" grpId="0" animBg="1"/>
      <p:bldP spid="4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Routing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6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780D9B-426E-4602-9D95-C990A8A4225E}"/>
              </a:ext>
            </a:extLst>
          </p:cNvPr>
          <p:cNvSpPr txBox="1"/>
          <p:nvPr/>
        </p:nvSpPr>
        <p:spPr>
          <a:xfrm>
            <a:off x="321277" y="893979"/>
            <a:ext cx="4283674" cy="224676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"/"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index()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“Index Page”</a:t>
            </a:r>
            <a:endParaRPr lang="ru-RU" sz="20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endParaRPr lang="ru-RU" sz="200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"/hello"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hello()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“Hello, World!”</a:t>
            </a:r>
            <a:endParaRPr lang="ru-RU" sz="2000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A92B7C-5E85-4A0D-95F6-5DFDF266EE1A}"/>
              </a:ext>
            </a:extLst>
          </p:cNvPr>
          <p:cNvSpPr txBox="1"/>
          <p:nvPr/>
        </p:nvSpPr>
        <p:spPr>
          <a:xfrm>
            <a:off x="4926228" y="893979"/>
            <a:ext cx="6895069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Современные веб-приложения используют «красивые» </a:t>
            </a:r>
            <a:r>
              <a:rPr lang="ru-RU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URL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Декоратор 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route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() 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используется для привязки функции к </a:t>
            </a:r>
            <a:r>
              <a:rPr lang="ru-RU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URL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C4A0CE-C20A-4FB5-8DBE-682D49A14C8F}"/>
              </a:ext>
            </a:extLst>
          </p:cNvPr>
          <p:cNvSpPr txBox="1"/>
          <p:nvPr/>
        </p:nvSpPr>
        <p:spPr>
          <a:xfrm>
            <a:off x="321277" y="3317244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Variable Rules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EE0584-845E-4C91-83D5-D06904A47A23}"/>
              </a:ext>
            </a:extLst>
          </p:cNvPr>
          <p:cNvSpPr txBox="1"/>
          <p:nvPr/>
        </p:nvSpPr>
        <p:spPr>
          <a:xfrm>
            <a:off x="321276" y="4016960"/>
            <a:ext cx="4283675" cy="10156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'/hello/&lt;name&gt;'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hello_name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name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"Hello, {}"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.format(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name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A83F55-6830-47E4-ADAC-1B3B513F1064}"/>
              </a:ext>
            </a:extLst>
          </p:cNvPr>
          <p:cNvSpPr txBox="1"/>
          <p:nvPr/>
        </p:nvSpPr>
        <p:spPr>
          <a:xfrm>
            <a:off x="4926227" y="4088098"/>
            <a:ext cx="674848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Чтобы добавлять к адресу </a:t>
            </a:r>
            <a:r>
              <a:rPr lang="ru-RU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URL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20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переменные части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можно эти части выделить как 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&lt;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variable_name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&gt;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  <a:p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Подобные части передаются в вашу функцию в качестве </a:t>
            </a:r>
            <a:r>
              <a:rPr lang="ru-RU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аргумента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0573205-11F8-4D0F-832B-B9C35283F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88" y="5674661"/>
            <a:ext cx="3295650" cy="84772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79C5A975-124C-4B25-8C96-104F8D90793F}"/>
              </a:ext>
            </a:extLst>
          </p:cNvPr>
          <p:cNvSpPr/>
          <p:nvPr/>
        </p:nvSpPr>
        <p:spPr>
          <a:xfrm>
            <a:off x="2034745" y="5285885"/>
            <a:ext cx="856735" cy="13551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32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893881-CE44-44CA-8031-66EC314B12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093238D-BBF0-4005-9B82-56FEDC61B49A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DDE6867-B51B-4363-B4E1-BDB027AC9700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AF5517-0BED-4FEB-B66C-FDB564BBA3EA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Variable Rules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3EEDC88-CFD5-43A0-9A61-AD79668FC12C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7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55B6BE-574A-42BA-A285-B6A4C10F05B8}"/>
              </a:ext>
            </a:extLst>
          </p:cNvPr>
          <p:cNvSpPr txBox="1"/>
          <p:nvPr/>
        </p:nvSpPr>
        <p:spPr>
          <a:xfrm>
            <a:off x="321276" y="893979"/>
            <a:ext cx="7109254" cy="132343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'/blog/&lt;</a:t>
            </a:r>
            <a:r>
              <a:rPr lang="en-US" sz="20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int:post_id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&gt;'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show_blog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post_id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):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# show the blog with the given id, the id is an integer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"Blog Number: {}"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.format(</a:t>
            </a:r>
            <a:r>
              <a:rPr lang="en-US" sz="2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post_id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1D18F86-1531-4444-BE7A-EB9BACDD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277" y="1211452"/>
            <a:ext cx="2847975" cy="73342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5644CB-41AC-4B6B-BAE2-4C58C9F6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266" y="2759038"/>
            <a:ext cx="2847975" cy="7239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58FCC66-BBC9-43A7-82F8-FE18822CA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742" y="3926330"/>
            <a:ext cx="4276725" cy="67627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00C75A0-64A0-4520-A8B7-13211454BC3A}"/>
              </a:ext>
            </a:extLst>
          </p:cNvPr>
          <p:cNvSpPr txBox="1"/>
          <p:nvPr/>
        </p:nvSpPr>
        <p:spPr>
          <a:xfrm>
            <a:off x="308533" y="2406676"/>
            <a:ext cx="7121997" cy="132343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'/rev/&lt;</a:t>
            </a:r>
            <a:r>
              <a:rPr lang="en-US" sz="20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float:rev_number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&gt;'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revision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rev_number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# show the revision version, the rev is an float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"Revision number: {}"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.format(</a:t>
            </a:r>
            <a:r>
              <a:rPr lang="en-US" sz="2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rev_number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0E9461-5550-4C5C-B498-829DA5FC55BD}"/>
              </a:ext>
            </a:extLst>
          </p:cNvPr>
          <p:cNvSpPr txBox="1"/>
          <p:nvPr/>
        </p:nvSpPr>
        <p:spPr>
          <a:xfrm>
            <a:off x="308533" y="3919374"/>
            <a:ext cx="7121996" cy="132343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'/path/&lt;</a:t>
            </a:r>
            <a:r>
              <a:rPr lang="en-US" sz="20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path:my_path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&gt;'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my_path_to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my_path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):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# show the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subpath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 after /path/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"My path: {}"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.format(</a:t>
            </a:r>
            <a:r>
              <a:rPr lang="en-US" sz="2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my_path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97C3603-F105-42FE-95B0-B588CB7BC194}"/>
              </a:ext>
            </a:extLst>
          </p:cNvPr>
          <p:cNvCxnSpPr>
            <a:cxnSpLocks/>
            <a:stCxn id="2" idx="1"/>
            <a:endCxn id="18" idx="3"/>
          </p:cNvCxnSpPr>
          <p:nvPr/>
        </p:nvCxnSpPr>
        <p:spPr>
          <a:xfrm flipH="1" flipV="1">
            <a:off x="7430530" y="1555699"/>
            <a:ext cx="956747" cy="2246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4B7EC33-39CE-420A-BE87-790428279FD4}"/>
              </a:ext>
            </a:extLst>
          </p:cNvPr>
          <p:cNvCxnSpPr>
            <a:cxnSpLocks/>
          </p:cNvCxnSpPr>
          <p:nvPr/>
        </p:nvCxnSpPr>
        <p:spPr>
          <a:xfrm flipH="1" flipV="1">
            <a:off x="7430530" y="3043682"/>
            <a:ext cx="1032736" cy="6906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92A83B7E-E8BB-4096-BCF1-23B3AB6EA480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430530" y="4264468"/>
            <a:ext cx="176212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C82297-28D7-454A-A1B2-9BEA27EE4B5B}"/>
              </a:ext>
            </a:extLst>
          </p:cNvPr>
          <p:cNvSpPr txBox="1"/>
          <p:nvPr/>
        </p:nvSpPr>
        <p:spPr>
          <a:xfrm>
            <a:off x="321276" y="5769596"/>
            <a:ext cx="550738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  <a:latin typeface="Century Gothic" panose="020B0502020202020204" pitchFamily="34" charset="0"/>
              </a:rPr>
              <a:t>Converter types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entury Gothic" panose="020B0502020202020204" pitchFamily="34" charset="0"/>
              </a:rPr>
              <a:t>string, int, float, path, </a:t>
            </a:r>
            <a:r>
              <a:rPr lang="en-US" sz="2000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uuid</a:t>
            </a:r>
            <a:endParaRPr lang="en-US" sz="20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4390662-2385-4966-9EAF-495D153E2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6766" y="4987452"/>
            <a:ext cx="3876675" cy="1695450"/>
          </a:xfrm>
          <a:prstGeom prst="rect">
            <a:avLst/>
          </a:prstGeom>
        </p:spPr>
      </p:pic>
      <p:sp>
        <p:nvSpPr>
          <p:cNvPr id="50" name="Стрелка вниз 7">
            <a:extLst>
              <a:ext uri="{FF2B5EF4-FFF2-40B4-BE49-F238E27FC236}">
                <a16:creationId xmlns:a16="http://schemas.microsoft.com/office/drawing/2014/main" id="{DD640FF4-25A6-4549-8700-8F42BDCB6FA8}"/>
              </a:ext>
            </a:extLst>
          </p:cNvPr>
          <p:cNvSpPr/>
          <p:nvPr/>
        </p:nvSpPr>
        <p:spPr>
          <a:xfrm rot="16200000">
            <a:off x="6633936" y="5505435"/>
            <a:ext cx="351973" cy="97656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8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1FEF2FA-188F-4B94-AD39-3D3EDB2389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5173F9D-745C-4FB5-9347-B7BACDDA86DA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22FFA5A-12ED-4A56-9EFE-D02211F1E06A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4E179B-5A9D-4634-B55C-1ABC8349306C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Unique URLs / Redirection Behavior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9DFB6C9-DF3A-4A0D-8775-1F7AF5114ABC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8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9B499F-DC22-48FB-97D4-AF5D699530C0}"/>
              </a:ext>
            </a:extLst>
          </p:cNvPr>
          <p:cNvSpPr txBox="1"/>
          <p:nvPr/>
        </p:nvSpPr>
        <p:spPr>
          <a:xfrm>
            <a:off x="321276" y="893979"/>
            <a:ext cx="3671999" cy="10156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'/projects/'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projects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():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'The project page'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5BD52C-61DD-4B81-8008-429EF2A3197E}"/>
              </a:ext>
            </a:extLst>
          </p:cNvPr>
          <p:cNvSpPr txBox="1"/>
          <p:nvPr/>
        </p:nvSpPr>
        <p:spPr>
          <a:xfrm>
            <a:off x="321276" y="3460522"/>
            <a:ext cx="3678581" cy="10156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‘/about'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about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():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'The about page'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95C28831-43BA-47E2-919C-8AC13E75F205}"/>
              </a:ext>
            </a:extLst>
          </p:cNvPr>
          <p:cNvCxnSpPr>
            <a:cxnSpLocks/>
          </p:cNvCxnSpPr>
          <p:nvPr/>
        </p:nvCxnSpPr>
        <p:spPr>
          <a:xfrm flipH="1" flipV="1">
            <a:off x="9215136" y="4425122"/>
            <a:ext cx="1032736" cy="6906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03784C-B6C0-401C-BC4B-82FE877F82E9}"/>
              </a:ext>
            </a:extLst>
          </p:cNvPr>
          <p:cNvSpPr txBox="1"/>
          <p:nvPr/>
        </p:nvSpPr>
        <p:spPr>
          <a:xfrm>
            <a:off x="4407242" y="4370350"/>
            <a:ext cx="7414054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u="sng" dirty="0">
                <a:solidFill>
                  <a:srgbClr val="002060"/>
                </a:solidFill>
                <a:latin typeface="Century Gothic" panose="020B0502020202020204" pitchFamily="34" charset="0"/>
              </a:rPr>
              <a:t>Во втором случае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ru-RU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URL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определен без косой черты.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Доступ к </a:t>
            </a:r>
            <a:r>
              <a:rPr lang="ru-RU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URL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с завершающей косой чертой будет приводить к появлению ошибки 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404 «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Not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Found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»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3B16F1-963A-4ABE-A58C-7BF0A2C8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61" y="2190862"/>
            <a:ext cx="2943225" cy="7620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476703A-9EB9-4B69-9563-D7FD946F4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68" y="4774131"/>
            <a:ext cx="2752725" cy="67627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8AF63FF-DA92-4E83-8777-91B5BC305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92" y="5645816"/>
            <a:ext cx="2886075" cy="9525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33" name="Стрелка: вниз 32">
            <a:extLst>
              <a:ext uri="{FF2B5EF4-FFF2-40B4-BE49-F238E27FC236}">
                <a16:creationId xmlns:a16="http://schemas.microsoft.com/office/drawing/2014/main" id="{B6167F5C-FCCA-4B13-96C3-81830D7364CA}"/>
              </a:ext>
            </a:extLst>
          </p:cNvPr>
          <p:cNvSpPr/>
          <p:nvPr/>
        </p:nvSpPr>
        <p:spPr>
          <a:xfrm>
            <a:off x="1728907" y="1958291"/>
            <a:ext cx="856735" cy="13551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950AF7-C5E6-44EA-AAAD-12CF49F2CA40}"/>
              </a:ext>
            </a:extLst>
          </p:cNvPr>
          <p:cNvSpPr txBox="1"/>
          <p:nvPr/>
        </p:nvSpPr>
        <p:spPr>
          <a:xfrm>
            <a:off x="4407242" y="2193838"/>
            <a:ext cx="7414053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u="sng" dirty="0">
                <a:solidFill>
                  <a:srgbClr val="002060"/>
                </a:solidFill>
                <a:latin typeface="Century Gothic" panose="020B0502020202020204" pitchFamily="34" charset="0"/>
              </a:rPr>
              <a:t>В первом случае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URL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имеет завершающую часть 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projects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/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со </a:t>
            </a:r>
            <a:r>
              <a:rPr lang="ru-RU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слэшем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в конце.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В данном случае, при доступе к </a:t>
            </a:r>
            <a:r>
              <a:rPr lang="ru-RU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URL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без слэша, </a:t>
            </a:r>
            <a:r>
              <a:rPr lang="ru-RU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Flask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перенаправит к каноническому </a:t>
            </a:r>
            <a:r>
              <a:rPr lang="ru-RU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URL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с завершающим </a:t>
            </a:r>
            <a:r>
              <a:rPr lang="ru-RU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слэшем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9770EB-DC0B-40A8-9D1A-2BA17FEFE7AC}"/>
              </a:ext>
            </a:extLst>
          </p:cNvPr>
          <p:cNvSpPr txBox="1"/>
          <p:nvPr/>
        </p:nvSpPr>
        <p:spPr>
          <a:xfrm>
            <a:off x="4407243" y="1219889"/>
            <a:ext cx="7414054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!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Есть разница в использовании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“</a:t>
            </a:r>
            <a:r>
              <a:rPr 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/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” </a:t>
            </a:r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в определении URL </a:t>
            </a:r>
            <a:r>
              <a:rPr lang="ru-RU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!</a:t>
            </a:r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B56B2483-BD9A-4E3F-B038-DCEF689E8FCA}"/>
              </a:ext>
            </a:extLst>
          </p:cNvPr>
          <p:cNvSpPr/>
          <p:nvPr/>
        </p:nvSpPr>
        <p:spPr>
          <a:xfrm>
            <a:off x="1802964" y="4533584"/>
            <a:ext cx="856735" cy="13551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9C04007-30C7-45D8-B347-F6CD8C034644}"/>
              </a:ext>
            </a:extLst>
          </p:cNvPr>
          <p:cNvCxnSpPr>
            <a:cxnSpLocks/>
          </p:cNvCxnSpPr>
          <p:nvPr/>
        </p:nvCxnSpPr>
        <p:spPr>
          <a:xfrm flipH="1" flipV="1">
            <a:off x="3481371" y="4983845"/>
            <a:ext cx="802305" cy="46656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EB9D754-0C10-4CE2-B54B-3405EE99328F}"/>
              </a:ext>
            </a:extLst>
          </p:cNvPr>
          <p:cNvCxnSpPr>
            <a:cxnSpLocks/>
          </p:cNvCxnSpPr>
          <p:nvPr/>
        </p:nvCxnSpPr>
        <p:spPr>
          <a:xfrm flipH="1" flipV="1">
            <a:off x="3204520" y="1116783"/>
            <a:ext cx="1257752" cy="121798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F24275C4-6870-4B18-A068-7F4EEC30521B}"/>
              </a:ext>
            </a:extLst>
          </p:cNvPr>
          <p:cNvCxnSpPr>
            <a:cxnSpLocks/>
          </p:cNvCxnSpPr>
          <p:nvPr/>
        </p:nvCxnSpPr>
        <p:spPr>
          <a:xfrm flipH="1" flipV="1">
            <a:off x="2921602" y="3692954"/>
            <a:ext cx="1540670" cy="83027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0CE84C14-826A-4D88-AA72-8AD07CD2727B}"/>
              </a:ext>
            </a:extLst>
          </p:cNvPr>
          <p:cNvCxnSpPr>
            <a:cxnSpLocks/>
          </p:cNvCxnSpPr>
          <p:nvPr/>
        </p:nvCxnSpPr>
        <p:spPr>
          <a:xfrm flipH="1">
            <a:off x="3444341" y="5450406"/>
            <a:ext cx="839335" cy="43838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91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EB37B97-D540-4CFB-A4EC-9D834D13F8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BDFFAE-2F44-4B57-A192-BAAD3947FE6F}"/>
              </a:ext>
            </a:extLst>
          </p:cNvPr>
          <p:cNvSpPr/>
          <p:nvPr/>
        </p:nvSpPr>
        <p:spPr>
          <a:xfrm>
            <a:off x="76555" y="6682902"/>
            <a:ext cx="12008228" cy="104048"/>
          </a:xfrm>
          <a:prstGeom prst="rect">
            <a:avLst/>
          </a:prstGeom>
          <a:gradFill flip="none" rotWithShape="1">
            <a:gsLst>
              <a:gs pos="0">
                <a:srgbClr val="0594FF"/>
              </a:gs>
              <a:gs pos="31000">
                <a:srgbClr val="62A9E4"/>
              </a:gs>
              <a:gs pos="100000">
                <a:srgbClr val="C5E6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EE1AC9C-27C7-4AF0-B6DE-A993603F9BE6}"/>
              </a:ext>
            </a:extLst>
          </p:cNvPr>
          <p:cNvSpPr/>
          <p:nvPr/>
        </p:nvSpPr>
        <p:spPr>
          <a:xfrm rot="10800000">
            <a:off x="76555" y="48674"/>
            <a:ext cx="12008228" cy="175334"/>
          </a:xfrm>
          <a:prstGeom prst="rect">
            <a:avLst/>
          </a:prstGeom>
          <a:gradFill flip="none" rotWithShape="1">
            <a:gsLst>
              <a:gs pos="0">
                <a:srgbClr val="37A9FF"/>
              </a:gs>
              <a:gs pos="31000">
                <a:srgbClr val="62A9E4"/>
              </a:gs>
              <a:gs pos="82000">
                <a:srgbClr val="E1F2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stA="54000" endPos="12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42F55-93F2-4E89-84E6-178C86DF9680}"/>
              </a:ext>
            </a:extLst>
          </p:cNvPr>
          <p:cNvSpPr txBox="1"/>
          <p:nvPr/>
        </p:nvSpPr>
        <p:spPr>
          <a:xfrm>
            <a:off x="321277" y="261625"/>
            <a:ext cx="1150002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URL Building / Redirects</a:t>
            </a:r>
            <a:endParaRPr lang="ru-RU" sz="2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1EBD955-5CB9-4A93-BBAA-6BFCE2945FB4}"/>
              </a:ext>
            </a:extLst>
          </p:cNvPr>
          <p:cNvSpPr/>
          <p:nvPr/>
        </p:nvSpPr>
        <p:spPr>
          <a:xfrm>
            <a:off x="11352180" y="48673"/>
            <a:ext cx="645054" cy="688532"/>
          </a:xfrm>
          <a:prstGeom prst="rect">
            <a:avLst/>
          </a:prstGeom>
          <a:gradFill flip="none" rotWithShape="1">
            <a:gsLst>
              <a:gs pos="0">
                <a:srgbClr val="2076B6"/>
              </a:gs>
              <a:gs pos="50000">
                <a:srgbClr val="3890D8"/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Century Gothic" panose="020B0502020202020204" pitchFamily="34" charset="0"/>
              </a:rPr>
              <a:t>9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235A2-A7DD-429E-AA53-EFFE66DC8A0B}"/>
              </a:ext>
            </a:extLst>
          </p:cNvPr>
          <p:cNvSpPr txBox="1"/>
          <p:nvPr/>
        </p:nvSpPr>
        <p:spPr>
          <a:xfrm>
            <a:off x="321275" y="1473091"/>
            <a:ext cx="6739589" cy="470898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'/admin'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hello_admin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():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“Hello Admin”</a:t>
            </a:r>
          </a:p>
          <a:p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'/guest/&lt;guest&gt;'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hello_guest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guest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):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“Hello {} as </a:t>
            </a:r>
            <a:r>
              <a:rPr lang="en-US" sz="20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Guest”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.format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guest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@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app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.route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'/user/&lt;name&gt;'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hello_user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name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name == 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“admin”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redirect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url_for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“</a:t>
            </a:r>
            <a:r>
              <a:rPr lang="en-US" sz="20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hello_admin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”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))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else: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redirect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url_for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“</a:t>
            </a:r>
            <a:r>
              <a:rPr lang="en-US" sz="2000" dirty="0" err="1">
                <a:solidFill>
                  <a:srgbClr val="00B050"/>
                </a:solidFill>
                <a:latin typeface="Century Gothic" panose="020B0502020202020204" pitchFamily="34" charset="0"/>
              </a:rPr>
              <a:t>hello_guest</a:t>
            </a:r>
            <a:r>
              <a:rPr lang="en-US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”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                          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guest=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name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5F9AD5-1A3B-4E8C-98A1-7AF047DBC87F}"/>
              </a:ext>
            </a:extLst>
          </p:cNvPr>
          <p:cNvSpPr txBox="1"/>
          <p:nvPr/>
        </p:nvSpPr>
        <p:spPr>
          <a:xfrm>
            <a:off x="7148730" y="4459410"/>
            <a:ext cx="4672567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Чтобы перенаправить пользователя в иную конечную точку, используйте функцию </a:t>
            </a:r>
            <a:r>
              <a:rPr lang="ru-RU" sz="2000" b="1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redirect</a:t>
            </a:r>
            <a:r>
              <a:rPr lang="ru-RU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()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A6B58E-ADB9-48A9-A567-7DB42F680742}"/>
              </a:ext>
            </a:extLst>
          </p:cNvPr>
          <p:cNvSpPr txBox="1"/>
          <p:nvPr/>
        </p:nvSpPr>
        <p:spPr>
          <a:xfrm>
            <a:off x="7146231" y="877337"/>
            <a:ext cx="4675066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Генерация 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URL</a:t>
            </a: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4818689-6529-463A-9A90-0D0FB0D99926}"/>
              </a:ext>
            </a:extLst>
          </p:cNvPr>
          <p:cNvCxnSpPr>
            <a:cxnSpLocks/>
          </p:cNvCxnSpPr>
          <p:nvPr/>
        </p:nvCxnSpPr>
        <p:spPr>
          <a:xfrm flipH="1">
            <a:off x="3328086" y="1647568"/>
            <a:ext cx="3872057" cy="324570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F1F64F6-B1F5-47D8-949B-E35D5CB4EB6F}"/>
              </a:ext>
            </a:extLst>
          </p:cNvPr>
          <p:cNvCxnSpPr>
            <a:cxnSpLocks/>
          </p:cNvCxnSpPr>
          <p:nvPr/>
        </p:nvCxnSpPr>
        <p:spPr>
          <a:xfrm flipH="1">
            <a:off x="2479589" y="4721606"/>
            <a:ext cx="4720554" cy="78506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C4FA513-F371-4D3E-B01E-2D43CED05890}"/>
              </a:ext>
            </a:extLst>
          </p:cNvPr>
          <p:cNvSpPr txBox="1"/>
          <p:nvPr/>
        </p:nvSpPr>
        <p:spPr>
          <a:xfrm>
            <a:off x="7146231" y="1351333"/>
            <a:ext cx="4675066" cy="215443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Для построения </a:t>
            </a:r>
            <a:r>
              <a:rPr lang="ru-RU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URL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используется функция </a:t>
            </a:r>
            <a:r>
              <a:rPr lang="ru-RU" sz="2000" b="1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url_for</a:t>
            </a:r>
            <a:r>
              <a:rPr lang="ru-RU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()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  <a:p>
            <a:endParaRPr lang="ru-RU"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Первый аргумента - имя функции.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Именованные аргументы – переменная часть для </a:t>
            </a:r>
            <a:r>
              <a:rPr lang="ru-RU" sz="2000" dirty="0">
                <a:solidFill>
                  <a:srgbClr val="00B050"/>
                </a:solidFill>
                <a:latin typeface="Century Gothic" panose="020B0502020202020204" pitchFamily="34" charset="0"/>
              </a:rPr>
              <a:t>URL</a:t>
            </a:r>
            <a:r>
              <a:rPr lang="ru-RU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022991-1DFF-4BB1-BA02-D62A5E4D7D63}"/>
              </a:ext>
            </a:extLst>
          </p:cNvPr>
          <p:cNvSpPr txBox="1"/>
          <p:nvPr/>
        </p:nvSpPr>
        <p:spPr>
          <a:xfrm>
            <a:off x="7146231" y="3951580"/>
            <a:ext cx="4675066" cy="4001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Перенаправления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4CA44-0F0B-44FC-9168-A9DD12157131}"/>
              </a:ext>
            </a:extLst>
          </p:cNvPr>
          <p:cNvSpPr txBox="1"/>
          <p:nvPr/>
        </p:nvSpPr>
        <p:spPr>
          <a:xfrm>
            <a:off x="321274" y="885565"/>
            <a:ext cx="6739589" cy="40011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from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flask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import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Flask, redirect, </a:t>
            </a:r>
            <a:r>
              <a:rPr lang="en-US" sz="20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url_for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Стрелка вниз 7">
            <a:extLst>
              <a:ext uri="{FF2B5EF4-FFF2-40B4-BE49-F238E27FC236}">
                <a16:creationId xmlns:a16="http://schemas.microsoft.com/office/drawing/2014/main" id="{EFB07C60-E886-4BC7-9FC4-58721CDBF02A}"/>
              </a:ext>
            </a:extLst>
          </p:cNvPr>
          <p:cNvSpPr/>
          <p:nvPr/>
        </p:nvSpPr>
        <p:spPr>
          <a:xfrm rot="10800000">
            <a:off x="3583210" y="1276224"/>
            <a:ext cx="215715" cy="24803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7">
            <a:extLst>
              <a:ext uri="{FF2B5EF4-FFF2-40B4-BE49-F238E27FC236}">
                <a16:creationId xmlns:a16="http://schemas.microsoft.com/office/drawing/2014/main" id="{84F0DA3A-DB11-471E-8BAD-ACA6491B0B52}"/>
              </a:ext>
            </a:extLst>
          </p:cNvPr>
          <p:cNvSpPr/>
          <p:nvPr/>
        </p:nvSpPr>
        <p:spPr>
          <a:xfrm rot="10800000">
            <a:off x="4546401" y="1283634"/>
            <a:ext cx="215715" cy="24803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</TotalTime>
  <Words>1874</Words>
  <Application>Microsoft Office PowerPoint</Application>
  <PresentationFormat>Широкоэкранный</PresentationFormat>
  <Paragraphs>280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Century Gothic</vt:lpstr>
      <vt:lpstr>Courier New</vt:lpstr>
      <vt:lpstr>Tw Cen MT</vt:lpstr>
      <vt:lpstr>Wingdings</vt:lpstr>
      <vt:lpstr>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shlom41k#</dc:creator>
  <cp:lastModifiedBy>shlom41k</cp:lastModifiedBy>
  <cp:revision>196</cp:revision>
  <dcterms:created xsi:type="dcterms:W3CDTF">2019-01-07T13:28:15Z</dcterms:created>
  <dcterms:modified xsi:type="dcterms:W3CDTF">2022-01-07T16:05:57Z</dcterms:modified>
</cp:coreProperties>
</file>