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he-I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43"/>
  </p:normalViewPr>
  <p:slideViewPr>
    <p:cSldViewPr snapToGrid="0">
      <p:cViewPr varScale="1">
        <p:scale>
          <a:sx n="120" d="100"/>
          <a:sy n="120" d="100"/>
        </p:scale>
        <p:origin x="536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3F5FD8A-A81D-4E4E-9740-C8F6A2F2C8C3}" type="datetimeFigureOut">
              <a:rPr lang="he-IL" smtClean="0"/>
              <a:t>כ"ו.שבט.תשפ"ה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AAC2D4E-ABAA-1D47-B7E4-2508790CC1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623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C2D4E-ABAA-1D47-B7E4-2508790CC19F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350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A766EB5-61EF-59CA-2C53-33E43669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AB611-3CD1-4005-ACFB-EA8096253B2D}" type="datetimeFigureOut">
              <a:rPr lang="he-IL" smtClean="0"/>
              <a:t>כ"ו.שבט.תשפ"ה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83FBFFC-20C5-F5C0-30ED-40A8B4CD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01CEB03-5BD7-13DE-6AEA-6A678044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2144B-10D5-44C6-9C87-69EB228591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820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D1ACE42-1BF6-AFB4-83D6-2ABD178E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AB611-3CD1-4005-ACFB-EA8096253B2D}" type="datetimeFigureOut">
              <a:rPr lang="he-IL" smtClean="0"/>
              <a:t>כ"ו.שבט.תשפ"ה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A397104-5CD5-34EB-E2C8-14CE12C2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82B1FB0-4590-3998-6A48-83FD9E31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2144B-10D5-44C6-9C87-69EB228591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046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91E1473-9B17-F0FD-93D9-0179B832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AB611-3CD1-4005-ACFB-EA8096253B2D}" type="datetimeFigureOut">
              <a:rPr lang="he-IL" smtClean="0"/>
              <a:t>כ"ו.שבט.תשפ"ה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AD6A0AB-96AA-C0BF-8C06-A89333C8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BC25449-3EF6-DB34-1E80-5AEDD2A7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2144B-10D5-44C6-9C87-69EB228591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107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B96F781-4679-1F7E-57CD-3B87CF7BE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AB611-3CD1-4005-ACFB-EA8096253B2D}" type="datetimeFigureOut">
              <a:rPr lang="he-IL" smtClean="0"/>
              <a:t>כ"ו.שבט.תשפ"ה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55D5F2E-D808-2700-C86B-1DB5BAEA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50ABAA6-0C93-5934-35BC-67714666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2144B-10D5-44C6-9C87-69EB228591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492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55A89FA-F175-DC09-744F-C6B7490E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AB611-3CD1-4005-ACFB-EA8096253B2D}" type="datetimeFigureOut">
              <a:rPr lang="he-IL" smtClean="0"/>
              <a:t>כ"ו.שבט.תשפ"ה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D36CDA9-A9A8-EC90-4804-8A2EBE9A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4272B5B-2A05-32F0-6168-C54F2FB9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2144B-10D5-44C6-9C87-69EB228591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574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מציין מיקום של תאריך 3">
            <a:extLst>
              <a:ext uri="{FF2B5EF4-FFF2-40B4-BE49-F238E27FC236}">
                <a16:creationId xmlns:a16="http://schemas.microsoft.com/office/drawing/2014/main" id="{B963FF3C-BF70-2565-8CAD-951B39DB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AB611-3CD1-4005-ACFB-EA8096253B2D}" type="datetimeFigureOut">
              <a:rPr lang="he-IL" smtClean="0"/>
              <a:t>כ"ו.שבט.תשפ"ה</a:t>
            </a:fld>
            <a:endParaRPr lang="he-IL"/>
          </a:p>
        </p:txBody>
      </p:sp>
      <p:sp>
        <p:nvSpPr>
          <p:cNvPr id="6" name="מציין מיקום של כותרת תחתונה 4">
            <a:extLst>
              <a:ext uri="{FF2B5EF4-FFF2-40B4-BE49-F238E27FC236}">
                <a16:creationId xmlns:a16="http://schemas.microsoft.com/office/drawing/2014/main" id="{3E5A9348-F852-FBCD-CC5C-B7E06CF3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7" name="מציין מיקום של מספר שקופית 5">
            <a:extLst>
              <a:ext uri="{FF2B5EF4-FFF2-40B4-BE49-F238E27FC236}">
                <a16:creationId xmlns:a16="http://schemas.microsoft.com/office/drawing/2014/main" id="{8A2FDF62-81AA-BDE9-F674-F1C7022E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2144B-10D5-44C6-9C87-69EB228591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900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מציין מיקום של תאריך 3">
            <a:extLst>
              <a:ext uri="{FF2B5EF4-FFF2-40B4-BE49-F238E27FC236}">
                <a16:creationId xmlns:a16="http://schemas.microsoft.com/office/drawing/2014/main" id="{97B0CCE8-F956-817D-00BB-4B1E788B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AB611-3CD1-4005-ACFB-EA8096253B2D}" type="datetimeFigureOut">
              <a:rPr lang="he-IL" smtClean="0"/>
              <a:t>כ"ו.שבט.תשפ"ה</a:t>
            </a:fld>
            <a:endParaRPr lang="he-IL"/>
          </a:p>
        </p:txBody>
      </p:sp>
      <p:sp>
        <p:nvSpPr>
          <p:cNvPr id="8" name="מציין מיקום של כותרת תחתונה 4">
            <a:extLst>
              <a:ext uri="{FF2B5EF4-FFF2-40B4-BE49-F238E27FC236}">
                <a16:creationId xmlns:a16="http://schemas.microsoft.com/office/drawing/2014/main" id="{66F7A1A6-6805-3611-3183-2C346771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9" name="מציין מיקום של מספר שקופית 5">
            <a:extLst>
              <a:ext uri="{FF2B5EF4-FFF2-40B4-BE49-F238E27FC236}">
                <a16:creationId xmlns:a16="http://schemas.microsoft.com/office/drawing/2014/main" id="{B7BAFAC7-793F-7FBC-F3CA-6566C9FE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2144B-10D5-44C6-9C87-69EB228591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281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של תאריך 3">
            <a:extLst>
              <a:ext uri="{FF2B5EF4-FFF2-40B4-BE49-F238E27FC236}">
                <a16:creationId xmlns:a16="http://schemas.microsoft.com/office/drawing/2014/main" id="{1CF5594F-B1A5-5CC4-E266-90A52927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AB611-3CD1-4005-ACFB-EA8096253B2D}" type="datetimeFigureOut">
              <a:rPr lang="he-IL" smtClean="0"/>
              <a:t>כ"ו.שבט.תשפ"ה</a:t>
            </a:fld>
            <a:endParaRPr lang="he-IL"/>
          </a:p>
        </p:txBody>
      </p:sp>
      <p:sp>
        <p:nvSpPr>
          <p:cNvPr id="4" name="מציין מיקום של כותרת תחתונה 4">
            <a:extLst>
              <a:ext uri="{FF2B5EF4-FFF2-40B4-BE49-F238E27FC236}">
                <a16:creationId xmlns:a16="http://schemas.microsoft.com/office/drawing/2014/main" id="{DCD00A64-543D-6B0B-6D2C-F9895070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5" name="מציין מיקום של מספר שקופית 5">
            <a:extLst>
              <a:ext uri="{FF2B5EF4-FFF2-40B4-BE49-F238E27FC236}">
                <a16:creationId xmlns:a16="http://schemas.microsoft.com/office/drawing/2014/main" id="{6C59B981-C177-D489-3AE3-BD9852CE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2144B-10D5-44C6-9C87-69EB228591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08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>
            <a:extLst>
              <a:ext uri="{FF2B5EF4-FFF2-40B4-BE49-F238E27FC236}">
                <a16:creationId xmlns:a16="http://schemas.microsoft.com/office/drawing/2014/main" id="{D73480DC-D139-F685-F511-09542860F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AB611-3CD1-4005-ACFB-EA8096253B2D}" type="datetimeFigureOut">
              <a:rPr lang="he-IL" smtClean="0"/>
              <a:t>כ"ו.שבט.תשפ"ה</a:t>
            </a:fld>
            <a:endParaRPr lang="he-IL"/>
          </a:p>
        </p:txBody>
      </p:sp>
      <p:sp>
        <p:nvSpPr>
          <p:cNvPr id="3" name="מציין מיקום של כותרת תחתונה 4">
            <a:extLst>
              <a:ext uri="{FF2B5EF4-FFF2-40B4-BE49-F238E27FC236}">
                <a16:creationId xmlns:a16="http://schemas.microsoft.com/office/drawing/2014/main" id="{2C0DD867-8143-22C7-F547-30A33D89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4" name="מציין מיקום של מספר שקופית 5">
            <a:extLst>
              <a:ext uri="{FF2B5EF4-FFF2-40B4-BE49-F238E27FC236}">
                <a16:creationId xmlns:a16="http://schemas.microsoft.com/office/drawing/2014/main" id="{A393E089-ACAE-1EC6-3562-02F89B81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2144B-10D5-44C6-9C87-69EB228591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113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מציין מיקום של תאריך 3">
            <a:extLst>
              <a:ext uri="{FF2B5EF4-FFF2-40B4-BE49-F238E27FC236}">
                <a16:creationId xmlns:a16="http://schemas.microsoft.com/office/drawing/2014/main" id="{5B8FB635-CD89-F8F9-2DAC-0875F2F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AB611-3CD1-4005-ACFB-EA8096253B2D}" type="datetimeFigureOut">
              <a:rPr lang="he-IL" smtClean="0"/>
              <a:t>כ"ו.שבט.תשפ"ה</a:t>
            </a:fld>
            <a:endParaRPr lang="he-IL"/>
          </a:p>
        </p:txBody>
      </p:sp>
      <p:sp>
        <p:nvSpPr>
          <p:cNvPr id="6" name="מציין מיקום של כותרת תחתונה 4">
            <a:extLst>
              <a:ext uri="{FF2B5EF4-FFF2-40B4-BE49-F238E27FC236}">
                <a16:creationId xmlns:a16="http://schemas.microsoft.com/office/drawing/2014/main" id="{7AE2BCE6-7E60-960C-8D82-083C68761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7" name="מציין מיקום של מספר שקופית 5">
            <a:extLst>
              <a:ext uri="{FF2B5EF4-FFF2-40B4-BE49-F238E27FC236}">
                <a16:creationId xmlns:a16="http://schemas.microsoft.com/office/drawing/2014/main" id="{3CCDC59A-FDAC-042E-9314-BB01AD36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2144B-10D5-44C6-9C87-69EB228591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137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מציין מיקום של תאריך 3">
            <a:extLst>
              <a:ext uri="{FF2B5EF4-FFF2-40B4-BE49-F238E27FC236}">
                <a16:creationId xmlns:a16="http://schemas.microsoft.com/office/drawing/2014/main" id="{C7EB9C2F-341E-A657-D698-A4BCF6E8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AB611-3CD1-4005-ACFB-EA8096253B2D}" type="datetimeFigureOut">
              <a:rPr lang="he-IL" smtClean="0"/>
              <a:t>כ"ו.שבט.תשפ"ה</a:t>
            </a:fld>
            <a:endParaRPr lang="he-IL"/>
          </a:p>
        </p:txBody>
      </p:sp>
      <p:sp>
        <p:nvSpPr>
          <p:cNvPr id="6" name="מציין מיקום של כותרת תחתונה 4">
            <a:extLst>
              <a:ext uri="{FF2B5EF4-FFF2-40B4-BE49-F238E27FC236}">
                <a16:creationId xmlns:a16="http://schemas.microsoft.com/office/drawing/2014/main" id="{DCEC94F4-5F40-BA66-434E-F5601E05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7" name="מציין מיקום של מספר שקופית 5">
            <a:extLst>
              <a:ext uri="{FF2B5EF4-FFF2-40B4-BE49-F238E27FC236}">
                <a16:creationId xmlns:a16="http://schemas.microsoft.com/office/drawing/2014/main" id="{0331BCA7-4C77-C0EA-8134-7830EC3D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2144B-10D5-44C6-9C87-69EB228591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518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מציין מיקום של כותרת 1">
            <a:extLst>
              <a:ext uri="{FF2B5EF4-FFF2-40B4-BE49-F238E27FC236}">
                <a16:creationId xmlns:a16="http://schemas.microsoft.com/office/drawing/2014/main" id="{5AAED74B-2125-4068-7DA9-5DB2E2865BA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סגנון כותרת של תבנית בסיס</a:t>
            </a:r>
          </a:p>
        </p:txBody>
      </p:sp>
      <p:sp>
        <p:nvSpPr>
          <p:cNvPr id="1027" name="מציין מיקום טקסט 2">
            <a:extLst>
              <a:ext uri="{FF2B5EF4-FFF2-40B4-BE49-F238E27FC236}">
                <a16:creationId xmlns:a16="http://schemas.microsoft.com/office/drawing/2014/main" id="{81F93FC8-5506-C0E8-CAE8-EAF44F6D7F4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</a:p>
          <a:p>
            <a:pPr lvl="1"/>
            <a:r>
              <a:rPr lang="he-IL" altLang="he-IL"/>
              <a:t>רמה שנייה</a:t>
            </a:r>
          </a:p>
          <a:p>
            <a:pPr lvl="2"/>
            <a:r>
              <a:rPr lang="he-IL" altLang="he-IL"/>
              <a:t>רמה שלישית</a:t>
            </a:r>
          </a:p>
          <a:p>
            <a:pPr lvl="3"/>
            <a:r>
              <a:rPr lang="he-IL" altLang="he-IL"/>
              <a:t>רמה רביעית</a:t>
            </a:r>
          </a:p>
          <a:p>
            <a:pPr lvl="4"/>
            <a:r>
              <a:rPr lang="he-IL" alt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6298826-2050-A79D-2D02-01F612514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3A3AB611-3CD1-4005-ACFB-EA8096253B2D}" type="datetimeFigureOut">
              <a:rPr lang="he-IL" smtClean="0"/>
              <a:t>כ"ו.שבט.תשפ"ה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98A1A50-9DD5-17BD-7576-2E64F3FCA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334B7FD-DEC4-1534-ED09-F225A29C5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rtl="1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0E82144B-10D5-44C6-9C87-69EB228591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141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ctr" rtl="1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9pPr>
    </p:titleStyle>
    <p:bodyStyle>
      <a:lvl1pPr marL="342900" indent="-342900" algn="r" rtl="1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DDD747C-E5AC-DF3F-33FE-D36375855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4796" y="956588"/>
            <a:ext cx="9144000" cy="281797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- OneClickTravel </a:t>
            </a:r>
            <a:r>
              <a:rPr lang="he-IL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חופשה מושלמת </a:t>
            </a:r>
            <a:endParaRPr lang="en-US" sz="4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he-IL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בלחיצה אחת!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C535049-A6B0-1444-B349-FB263DD46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06" y="2647507"/>
            <a:ext cx="3498454" cy="349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1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DEC92-46FE-23CC-ABFD-84909DD3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chemeClr val="tx2"/>
                </a:solidFill>
              </a:rPr>
              <a:t>רקע על היזם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B3291-8A42-15C5-E1AC-E29CFF4C3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2622733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he-IL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קצת עליי - שמי שלומי אסרף, סטודנט שנה שלישית למדעי המחשב באוניברסיטת אריאל עם תשוקה ליזמות ופיתוח אפליקציות. </a:t>
            </a:r>
          </a:p>
          <a:p>
            <a:pPr marL="0" indent="0">
              <a:spcBef>
                <a:spcPct val="0"/>
              </a:spcBef>
              <a:buNone/>
            </a:pPr>
            <a:r>
              <a:rPr lang="he-IL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מאז התיכון עסקתי בתחום הפיתוח אפליקציות והבנתי שזה הייעוד שלי – לפתח פתרונות טכנולוגיים שמשפרים את חוויית המשתמש והופכים תהליכים מורכבים לפשוטים ואינטואיטיביים. 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6AE07C42-8820-574A-913E-925831470A91}"/>
              </a:ext>
            </a:extLst>
          </p:cNvPr>
          <p:cNvSpPr txBox="1"/>
          <p:nvPr/>
        </p:nvSpPr>
        <p:spPr>
          <a:xfrm>
            <a:off x="1261730" y="3730806"/>
            <a:ext cx="10320670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דרך חוויות אישיות בהזמנת חופשות, נחשפתי לאתגרים הרבים שמטיילים </a:t>
            </a:r>
          </a:p>
          <a:p>
            <a:pPr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חווים – חיפושים אינסופיים, תכנון מסורבל והתעסקות לוגיסטית מתישה. </a:t>
            </a:r>
          </a:p>
          <a:p>
            <a:pPr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מכאן נולד הרצון ליצור פתרון חדשני להזמנת חופשה חכמה ומהירה </a:t>
            </a:r>
          </a:p>
          <a:p>
            <a:pPr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בלחיצה אחת, כדי להפוך את החוויה לפשוטה, מהנה ויעילה יותר.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2A446247-B40B-704B-8F11-11B67ECC3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576680"/>
            <a:ext cx="1828669" cy="229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7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68D73D-A693-5C42-819C-FFC65667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>
                <a:solidFill>
                  <a:schemeClr val="tx2"/>
                </a:solidFill>
              </a:rPr>
              <a:t>הכאב שהמיזם פותר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9FF1149-7D9A-DF4D-850F-8A86341C7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036134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he-IL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הזמנת חופשה היא תהליך מסובך שגוזל זמן רב. </a:t>
            </a:r>
          </a:p>
          <a:p>
            <a:pPr marL="0" indent="0">
              <a:spcBef>
                <a:spcPct val="0"/>
              </a:spcBef>
              <a:buNone/>
            </a:pPr>
            <a:r>
              <a:rPr lang="he-IL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כיום, מטיילים צריכים לעבור בין עשרות אתרים שונים כדי להזמין טיסות, מלונות ואטרקציות, להשוות מחירים, ולבצע תשלומים נפרדים. </a:t>
            </a:r>
          </a:p>
          <a:p>
            <a:pPr marL="0" indent="0">
              <a:spcBef>
                <a:spcPct val="0"/>
              </a:spcBef>
              <a:buNone/>
            </a:pPr>
            <a:r>
              <a:rPr lang="he-IL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כתוצאה מכך, הם מבזבזים שעות בחיפושים וניהול לוגיסטי במקום ליהנות מהחוויה עצמה.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18A6B0C-1881-924F-8B61-8F13DFF74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8" y="3407771"/>
            <a:ext cx="3175591" cy="3175591"/>
          </a:xfrm>
          <a:prstGeom prst="rect">
            <a:avLst/>
          </a:prstGeom>
        </p:spPr>
      </p:pic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5BF20F52-0125-AB49-AA43-484A1D25A9C0}"/>
              </a:ext>
            </a:extLst>
          </p:cNvPr>
          <p:cNvSpPr txBox="1">
            <a:spLocks/>
          </p:cNvSpPr>
          <p:nvPr/>
        </p:nvSpPr>
        <p:spPr bwMode="auto">
          <a:xfrm>
            <a:off x="3593805" y="3405965"/>
            <a:ext cx="7988595" cy="2036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מי שאין לו זמן או כוח להתעסק בכך, נאלץ לפנות לסוכן נסיעות שמבצע עבורו את ההזמנה</a:t>
            </a: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</a:t>
            </a:r>
            <a:r>
              <a:rPr lang="he-IL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endParaRPr lang="en-US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he-IL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אך בעלות גבוהה משמעותית מהעלות המקורית – תוספת מחיר שניתן לחסוך עם פתרון חכם ואוטומטי.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37470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F1354958-4D2E-C04C-9A22-60442BB39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10" y="457202"/>
            <a:ext cx="10972800" cy="1143000"/>
          </a:xfrm>
        </p:spPr>
        <p:txBody>
          <a:bodyPr/>
          <a:lstStyle/>
          <a:p>
            <a:r>
              <a:rPr lang="he-IL" b="1" dirty="0">
                <a:solidFill>
                  <a:schemeClr val="tx2"/>
                </a:solidFill>
              </a:rPr>
              <a:t>תיאור הפתרון</a:t>
            </a:r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C0D61E54-9A0D-674A-9EC4-F5C66C34C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10" y="1600202"/>
            <a:ext cx="11100390" cy="194044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OneClickTravel</a:t>
            </a:r>
            <a:r>
              <a:rPr lang="he-IL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- פותר את הבעיה באמצעות מנוע חכם מבוסס</a:t>
            </a:r>
            <a:r>
              <a:rPr lang="en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AI </a:t>
            </a:r>
            <a:r>
              <a:rPr lang="he-IL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שמתאים למשתמש חבילת חופשה מותאמת אישית – כולל טיסות, מלונות ואטרקציות – </a:t>
            </a:r>
            <a:r>
              <a:rPr lang="he-IL" sz="2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הכל</a:t>
            </a:r>
            <a:r>
              <a:rPr lang="he-IL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בלחיצה אחת. המשתמש בוחר יעד ותאריכים (מציע לו חבילות גם אם לא בחר), והאלגוריתם מנתח את ההעדפות האישיות, התקציב וההרגלים שלו כדי לבנות עבורו את החבילה האופטימלית. </a:t>
            </a:r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4CE1498A-7820-A64D-8595-380FB0375BF0}"/>
              </a:ext>
            </a:extLst>
          </p:cNvPr>
          <p:cNvSpPr txBox="1">
            <a:spLocks/>
          </p:cNvSpPr>
          <p:nvPr/>
        </p:nvSpPr>
        <p:spPr bwMode="auto">
          <a:xfrm>
            <a:off x="2392326" y="3482163"/>
            <a:ext cx="9190074" cy="194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he-IL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התשלום</a:t>
            </a:r>
            <a:r>
              <a:rPr lang="he-IL" sz="2800" dirty="0">
                <a:solidFill>
                  <a:schemeClr val="tx2"/>
                </a:solidFill>
              </a:rPr>
              <a:t> </a:t>
            </a:r>
            <a:r>
              <a:rPr lang="he-IL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מתבצע במהירות ובאופן מאובטח דרך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Apple Pay, Google Pay </a:t>
            </a:r>
            <a:r>
              <a:rPr lang="he-IL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או </a:t>
            </a: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Face ID</a:t>
            </a:r>
            <a:r>
              <a:rPr lang="he-IL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marL="0" indent="0">
              <a:spcBef>
                <a:spcPct val="0"/>
              </a:spcBef>
              <a:buNone/>
            </a:pPr>
            <a:r>
              <a:rPr lang="he-IL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כאשר כל פרטי המשתמש כבר מוזנים באפליקציה, </a:t>
            </a:r>
          </a:p>
          <a:p>
            <a:pPr marL="0" indent="0">
              <a:spcBef>
                <a:spcPct val="0"/>
              </a:spcBef>
              <a:buNone/>
            </a:pPr>
            <a:r>
              <a:rPr lang="he-IL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וללא צורך בהזמנות מפוצלות והתעסקות לוגיסטית.</a:t>
            </a:r>
          </a:p>
          <a:p>
            <a:pPr eaLnBrk="0" hangingPunct="0">
              <a:spcBef>
                <a:spcPct val="0"/>
              </a:spcBef>
            </a:pPr>
            <a:endParaRPr lang="he-IL" sz="2800" dirty="0"/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70A9FA14-9D9E-C841-8A58-86B1C5ABF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121" y="3482163"/>
            <a:ext cx="2873744" cy="287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D6A3638E-622E-7640-97C1-CF5333A0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10" y="457202"/>
            <a:ext cx="10972800" cy="1143000"/>
          </a:xfrm>
        </p:spPr>
        <p:txBody>
          <a:bodyPr/>
          <a:lstStyle/>
          <a:p>
            <a:r>
              <a:rPr lang="he-IL" b="1" dirty="0">
                <a:solidFill>
                  <a:schemeClr val="tx2"/>
                </a:solidFill>
              </a:rPr>
              <a:t>קהל היעד/ משתמשים</a:t>
            </a:r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81B98E02-2F83-1747-92D8-7938DDA2D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10" y="1600201"/>
            <a:ext cx="11100390" cy="4332765"/>
          </a:xfrm>
        </p:spPr>
        <p:txBody>
          <a:bodyPr/>
          <a:lstStyle/>
          <a:p>
            <a:r>
              <a:rPr lang="he-IL" sz="2800" dirty="0">
                <a:solidFill>
                  <a:schemeClr val="tx2"/>
                </a:solidFill>
              </a:rPr>
              <a:t>מטיילים שמחפשים נוחות ומהירות – אנשים שרוצים להזמין חופשה מושלמת בלי לבזבז שעות בחיפושים.</a:t>
            </a:r>
          </a:p>
          <a:p>
            <a:r>
              <a:rPr lang="he-IL" sz="2800" dirty="0">
                <a:solidFill>
                  <a:schemeClr val="tx2"/>
                </a:solidFill>
              </a:rPr>
              <a:t>אנשי עסקים ונוודים דיגיטליים – צריכים לסגור נסיעות במהירות בלי להתעסק בתכנון מורכב, תוך שמירה על גמישות ונוחות בעבודה מרחוק.</a:t>
            </a:r>
          </a:p>
          <a:p>
            <a:r>
              <a:rPr lang="he-IL" sz="2800" dirty="0">
                <a:solidFill>
                  <a:schemeClr val="tx2"/>
                </a:solidFill>
              </a:rPr>
              <a:t>משפחות עם ילדים – הורים עסוקים שרוצים חוויית הזמנה פשוטה וידידותית, עם התאמה לצרכים המשפחתיים.</a:t>
            </a:r>
          </a:p>
          <a:p>
            <a:r>
              <a:rPr lang="he-IL" sz="2800" dirty="0">
                <a:solidFill>
                  <a:schemeClr val="tx2"/>
                </a:solidFill>
              </a:rPr>
              <a:t>מטיילים עצמאיים שמזמינים אונליין – אנשים שכבר משתמשים ב-</a:t>
            </a:r>
            <a:r>
              <a:rPr lang="en" sz="2800" dirty="0">
                <a:solidFill>
                  <a:schemeClr val="tx2"/>
                </a:solidFill>
              </a:rPr>
              <a:t>Booking </a:t>
            </a:r>
            <a:r>
              <a:rPr lang="he-IL" sz="2800" dirty="0">
                <a:solidFill>
                  <a:schemeClr val="tx2"/>
                </a:solidFill>
              </a:rPr>
              <a:t>    ו-</a:t>
            </a:r>
            <a:r>
              <a:rPr lang="en" sz="2800" dirty="0">
                <a:solidFill>
                  <a:schemeClr val="tx2"/>
                </a:solidFill>
              </a:rPr>
              <a:t>Skyscanner </a:t>
            </a:r>
            <a:r>
              <a:rPr lang="he-IL" sz="2800" dirty="0">
                <a:solidFill>
                  <a:schemeClr val="tx2"/>
                </a:solidFill>
              </a:rPr>
              <a:t> אבל מחפשים פתרון חכם ומהיר יותר, שמציע להם חבילות מותאמות אישית בלחיצה אחת.</a:t>
            </a:r>
          </a:p>
          <a:p>
            <a:pPr marL="0" indent="0">
              <a:buNone/>
            </a:pPr>
            <a:endParaRPr lang="he-IL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8483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C9797282-45CD-F640-A4F0-7A9ADF8AD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77" y="340244"/>
            <a:ext cx="10972800" cy="1143000"/>
          </a:xfrm>
        </p:spPr>
        <p:txBody>
          <a:bodyPr/>
          <a:lstStyle/>
          <a:p>
            <a:br>
              <a:rPr lang="he-IL" b="1" dirty="0">
                <a:solidFill>
                  <a:schemeClr val="tx2"/>
                </a:solidFill>
              </a:rPr>
            </a:br>
            <a:r>
              <a:rPr lang="he-IL" b="1" dirty="0">
                <a:solidFill>
                  <a:schemeClr val="tx2"/>
                </a:solidFill>
              </a:rPr>
              <a:t>תיאור</a:t>
            </a:r>
            <a:r>
              <a:rPr lang="he-IL" b="1" dirty="0"/>
              <a:t> </a:t>
            </a:r>
            <a:r>
              <a:rPr lang="he-IL" b="1" dirty="0">
                <a:solidFill>
                  <a:schemeClr val="tx2"/>
                </a:solidFill>
              </a:rPr>
              <a:t>החדשנות במיזם</a:t>
            </a:r>
            <a:br>
              <a:rPr lang="he-IL" dirty="0"/>
            </a:b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BCD83875-7BCC-B84D-B350-07E1A1A01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10" y="1600202"/>
            <a:ext cx="11100390" cy="4205176"/>
          </a:xfrm>
        </p:spPr>
        <p:txBody>
          <a:bodyPr/>
          <a:lstStyle/>
          <a:p>
            <a:pPr marL="0" indent="0">
              <a:buNone/>
            </a:pPr>
            <a:r>
              <a:rPr lang="en" sz="2800" dirty="0">
                <a:solidFill>
                  <a:schemeClr val="tx2"/>
                </a:solidFill>
              </a:rPr>
              <a:t>OneClickTravel</a:t>
            </a:r>
            <a:r>
              <a:rPr lang="he-IL" sz="2800" dirty="0">
                <a:solidFill>
                  <a:schemeClr val="tx2"/>
                </a:solidFill>
              </a:rPr>
              <a:t> - משנה את הדרך בה אנשים מזמינים חופשות. </a:t>
            </a:r>
          </a:p>
          <a:p>
            <a:pPr marL="0" indent="0">
              <a:buNone/>
            </a:pPr>
            <a:r>
              <a:rPr lang="he-IL" sz="2800" dirty="0">
                <a:solidFill>
                  <a:schemeClr val="tx2"/>
                </a:solidFill>
              </a:rPr>
              <a:t>במקום לחפש ולהזמין כל רכיב בנפרד: טיסה, מלון אטרקציות ועוד׳.</a:t>
            </a:r>
          </a:p>
          <a:p>
            <a:pPr marL="0" indent="0">
              <a:buNone/>
            </a:pPr>
            <a:r>
              <a:rPr lang="he-IL" sz="2800" dirty="0">
                <a:solidFill>
                  <a:schemeClr val="tx2"/>
                </a:solidFill>
              </a:rPr>
              <a:t>האפליקציה יוצרת חבילה מותאמת אישית באופן אוטומטי ומאפשרת תשלום מהיר ומאובטח בלחיצה אחת. </a:t>
            </a:r>
          </a:p>
          <a:p>
            <a:pPr marL="0" indent="0">
              <a:buNone/>
            </a:pPr>
            <a:r>
              <a:rPr lang="he-IL" sz="2800" dirty="0">
                <a:solidFill>
                  <a:schemeClr val="tx2"/>
                </a:solidFill>
              </a:rPr>
              <a:t>האלגוריתם החכם מנתח את העדפות המשתמש, מציע דילים מותאמים אישית, חוסך זמן ומאמץ, ומספק חוויית הזמנה חלקה ללא צורך בתכנון ידני.</a:t>
            </a:r>
          </a:p>
          <a:p>
            <a:pPr marL="0" indent="0">
              <a:buNone/>
            </a:pPr>
            <a:r>
              <a:rPr lang="he-IL" sz="2800" dirty="0">
                <a:solidFill>
                  <a:schemeClr val="tx2"/>
                </a:solidFill>
              </a:rPr>
              <a:t>בנוסף, כל פרטי המשתמש, כולל אמצעי תשלום, פרטי נוסע והעדפות נסיעה, נשמרים באפליקציה, כך שאין צורך להזין אותם מחדש בכל הזמנה.</a:t>
            </a:r>
          </a:p>
        </p:txBody>
      </p:sp>
    </p:spTree>
    <p:extLst>
      <p:ext uri="{BB962C8B-B14F-4D97-AF65-F5344CB8AC3E}">
        <p14:creationId xmlns:p14="http://schemas.microsoft.com/office/powerpoint/2010/main" val="319348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C9797282-45CD-F640-A4F0-7A9ADF8AD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77" y="340244"/>
            <a:ext cx="10972800" cy="1143000"/>
          </a:xfrm>
        </p:spPr>
        <p:txBody>
          <a:bodyPr/>
          <a:lstStyle/>
          <a:p>
            <a:br>
              <a:rPr lang="he-IL" b="1" dirty="0">
                <a:solidFill>
                  <a:schemeClr val="tx2"/>
                </a:solidFill>
              </a:rPr>
            </a:br>
            <a:r>
              <a:rPr lang="he-IL" b="1" dirty="0">
                <a:solidFill>
                  <a:schemeClr val="tx2"/>
                </a:solidFill>
              </a:rPr>
              <a:t>מתחרים עיקריים</a:t>
            </a:r>
            <a:br>
              <a:rPr lang="he-IL" dirty="0"/>
            </a:b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BCD83875-7BCC-B84D-B350-07E1A1A01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10" y="1600202"/>
            <a:ext cx="11100390" cy="4800598"/>
          </a:xfrm>
        </p:spPr>
        <p:txBody>
          <a:bodyPr/>
          <a:lstStyle/>
          <a:p>
            <a:r>
              <a:rPr lang="en" sz="2800" dirty="0">
                <a:solidFill>
                  <a:schemeClr val="tx2"/>
                </a:solidFill>
              </a:rPr>
              <a:t>Booking, Expedia, Skyscanner, Google Travel</a:t>
            </a:r>
            <a:r>
              <a:rPr lang="he-IL" sz="2800" dirty="0">
                <a:solidFill>
                  <a:schemeClr val="tx2"/>
                </a:solidFill>
              </a:rPr>
              <a:t> - מציעים אפשרות להזמין טיסות, מלונות ואטרקציות, אך דורשים מהמשתמש לבצע חיפוש והשוואה ידנית ולא ניתן בכולם להזמין </a:t>
            </a:r>
            <a:r>
              <a:rPr lang="he-IL" sz="2800" dirty="0" err="1">
                <a:solidFill>
                  <a:schemeClr val="tx2"/>
                </a:solidFill>
              </a:rPr>
              <a:t>הכל</a:t>
            </a:r>
            <a:r>
              <a:rPr lang="he-IL" sz="2800" dirty="0">
                <a:solidFill>
                  <a:schemeClr val="tx2"/>
                </a:solidFill>
              </a:rPr>
              <a:t> ובקליק.</a:t>
            </a:r>
          </a:p>
          <a:p>
            <a:r>
              <a:rPr lang="he-IL" sz="2800" dirty="0">
                <a:solidFill>
                  <a:schemeClr val="tx2"/>
                </a:solidFill>
              </a:rPr>
              <a:t>סוכנויות נסיעות מקוונות – מציעות חבילות מוכנות מראש, אך ללא התאמה אישית וגמישות ובעלות יותר יקרה.</a:t>
            </a:r>
          </a:p>
          <a:p>
            <a:r>
              <a:rPr lang="he-IL" sz="2800" dirty="0">
                <a:solidFill>
                  <a:schemeClr val="tx2"/>
                </a:solidFill>
              </a:rPr>
              <a:t>חברות טיולים מאורגנים – מספקות חוויה כוללת, אך לא מאפשרות שליטה ובחירה למטייל וגם כאן העלות משמעותית יותר יקרה.</a:t>
            </a:r>
          </a:p>
          <a:p>
            <a:r>
              <a:rPr lang="he-IL" sz="2800" dirty="0">
                <a:solidFill>
                  <a:schemeClr val="tx2"/>
                </a:solidFill>
              </a:rPr>
              <a:t>היתרון שלנו:</a:t>
            </a:r>
            <a:r>
              <a:rPr lang="en" sz="2800" dirty="0">
                <a:solidFill>
                  <a:schemeClr val="tx2"/>
                </a:solidFill>
              </a:rPr>
              <a:t>OneClickTravel </a:t>
            </a:r>
            <a:r>
              <a:rPr lang="he-IL" sz="2800" dirty="0">
                <a:solidFill>
                  <a:schemeClr val="tx2"/>
                </a:solidFill>
              </a:rPr>
              <a:t> - מציעה את הפתרון המהיר והנוח ביותר, עם אלגוריתם חכם שמייצר התאמה אישית מלאה, תהליך הזמנה בלחיצה אחת, שימוש בטכנולוגיות תשלום מתקדמות, ועלות מינימלית.</a:t>
            </a:r>
          </a:p>
        </p:txBody>
      </p:sp>
    </p:spTree>
    <p:extLst>
      <p:ext uri="{BB962C8B-B14F-4D97-AF65-F5344CB8AC3E}">
        <p14:creationId xmlns:p14="http://schemas.microsoft.com/office/powerpoint/2010/main" val="46651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C9797282-45CD-F640-A4F0-7A9ADF8AD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77" y="340244"/>
            <a:ext cx="10972800" cy="1143000"/>
          </a:xfrm>
        </p:spPr>
        <p:txBody>
          <a:bodyPr/>
          <a:lstStyle/>
          <a:p>
            <a:br>
              <a:rPr lang="he-IL" b="1" dirty="0">
                <a:solidFill>
                  <a:schemeClr val="tx2"/>
                </a:solidFill>
              </a:rPr>
            </a:br>
            <a:br>
              <a:rPr lang="he-IL" b="1" dirty="0">
                <a:solidFill>
                  <a:schemeClr val="tx2"/>
                </a:solidFill>
              </a:rPr>
            </a:br>
            <a:r>
              <a:rPr lang="he-IL" b="1" dirty="0">
                <a:solidFill>
                  <a:schemeClr val="tx2"/>
                </a:solidFill>
              </a:rPr>
              <a:t>באיזה שלב המיזם נמצא</a:t>
            </a:r>
            <a:br>
              <a:rPr lang="he-IL" dirty="0"/>
            </a:br>
            <a:br>
              <a:rPr lang="he-IL" dirty="0"/>
            </a:b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BCD83875-7BCC-B84D-B350-07E1A1A01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10" y="1600202"/>
            <a:ext cx="11100390" cy="3248245"/>
          </a:xfrm>
        </p:spPr>
        <p:txBody>
          <a:bodyPr/>
          <a:lstStyle/>
          <a:p>
            <a:pPr marL="0" indent="0">
              <a:buNone/>
            </a:pPr>
            <a:r>
              <a:rPr lang="en" sz="2800" dirty="0">
                <a:solidFill>
                  <a:schemeClr val="tx2"/>
                </a:solidFill>
              </a:rPr>
              <a:t>OneClickTravel</a:t>
            </a:r>
            <a:r>
              <a:rPr lang="he-IL" sz="2800" dirty="0">
                <a:solidFill>
                  <a:schemeClr val="tx2"/>
                </a:solidFill>
              </a:rPr>
              <a:t> נמצא בשלב הרעיון והאפיון הראשוני, עם גיבוש הקונספט, </a:t>
            </a:r>
          </a:p>
          <a:p>
            <a:pPr marL="0" indent="0">
              <a:buNone/>
            </a:pPr>
            <a:r>
              <a:rPr lang="he-IL" sz="2800" dirty="0">
                <a:solidFill>
                  <a:schemeClr val="tx2"/>
                </a:solidFill>
              </a:rPr>
              <a:t>המודל העסקי, ותכנון </a:t>
            </a:r>
            <a:r>
              <a:rPr lang="en" sz="2800" dirty="0">
                <a:solidFill>
                  <a:schemeClr val="tx2"/>
                </a:solidFill>
              </a:rPr>
              <a:t>MVP</a:t>
            </a:r>
            <a:r>
              <a:rPr lang="he-IL" sz="2800" dirty="0">
                <a:solidFill>
                  <a:schemeClr val="tx2"/>
                </a:solidFill>
              </a:rPr>
              <a:t> ראשוני. </a:t>
            </a:r>
          </a:p>
          <a:p>
            <a:pPr marL="0" indent="0">
              <a:buNone/>
            </a:pPr>
            <a:r>
              <a:rPr lang="he-IL" sz="2800" dirty="0">
                <a:solidFill>
                  <a:schemeClr val="tx2"/>
                </a:solidFill>
              </a:rPr>
              <a:t>המיזם נמצא כעת בשלב גיוס משקיעים לסבב</a:t>
            </a:r>
            <a:r>
              <a:rPr lang="en" sz="2800" dirty="0">
                <a:solidFill>
                  <a:schemeClr val="tx2"/>
                </a:solidFill>
              </a:rPr>
              <a:t>Pre-Seed </a:t>
            </a:r>
            <a:r>
              <a:rPr lang="he-IL" sz="2800" dirty="0">
                <a:solidFill>
                  <a:schemeClr val="tx2"/>
                </a:solidFill>
              </a:rPr>
              <a:t> במטרה לפתח גרסה ראשונית שתאפשר למשתמשים להזמין חופשה מלאה בלחיצה אחת. </a:t>
            </a:r>
          </a:p>
          <a:p>
            <a:pPr marL="0" indent="0">
              <a:buNone/>
            </a:pPr>
            <a:r>
              <a:rPr lang="he-IL" sz="2800" dirty="0">
                <a:solidFill>
                  <a:schemeClr val="tx2"/>
                </a:solidFill>
              </a:rPr>
              <a:t>במקביל, מתבצע מחקר שוק, יצירת קשרים עם ספקי תיירות, ובניית אסטרטגיית השקה ראשונית.</a:t>
            </a:r>
          </a:p>
        </p:txBody>
      </p:sp>
    </p:spTree>
    <p:extLst>
      <p:ext uri="{BB962C8B-B14F-4D97-AF65-F5344CB8AC3E}">
        <p14:creationId xmlns:p14="http://schemas.microsoft.com/office/powerpoint/2010/main" val="139387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C9797282-45CD-F640-A4F0-7A9ADF8AD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77" y="340244"/>
            <a:ext cx="10972800" cy="1143000"/>
          </a:xfrm>
        </p:spPr>
        <p:txBody>
          <a:bodyPr/>
          <a:lstStyle/>
          <a:p>
            <a:br>
              <a:rPr lang="he-IL" b="1" dirty="0">
                <a:solidFill>
                  <a:schemeClr val="tx2"/>
                </a:solidFill>
              </a:rPr>
            </a:br>
            <a:br>
              <a:rPr lang="he-IL" b="1" dirty="0">
                <a:solidFill>
                  <a:schemeClr val="tx2"/>
                </a:solidFill>
              </a:rPr>
            </a:br>
            <a:br>
              <a:rPr lang="he-IL" b="1" dirty="0">
                <a:solidFill>
                  <a:schemeClr val="tx2"/>
                </a:solidFill>
              </a:rPr>
            </a:br>
            <a:r>
              <a:rPr lang="he-IL" b="1" dirty="0">
                <a:solidFill>
                  <a:schemeClr val="tx2"/>
                </a:solidFill>
              </a:rPr>
              <a:t>סיכום</a:t>
            </a:r>
            <a:r>
              <a:rPr lang="he-IL" b="1" dirty="0"/>
              <a:t> </a:t>
            </a:r>
            <a:r>
              <a:rPr lang="he-IL" b="1" dirty="0">
                <a:solidFill>
                  <a:schemeClr val="tx2"/>
                </a:solidFill>
              </a:rPr>
              <a:t>והזדמנות ההשקעה</a:t>
            </a:r>
            <a:br>
              <a:rPr lang="he-IL" dirty="0"/>
            </a:br>
            <a:br>
              <a:rPr lang="he-IL" dirty="0"/>
            </a:br>
            <a:br>
              <a:rPr lang="he-IL" dirty="0"/>
            </a:b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BCD83875-7BCC-B84D-B350-07E1A1A01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582" y="1897914"/>
            <a:ext cx="11100390" cy="3248245"/>
          </a:xfrm>
        </p:spPr>
        <p:txBody>
          <a:bodyPr/>
          <a:lstStyle/>
          <a:p>
            <a:pPr marL="0" indent="0">
              <a:buNone/>
            </a:pPr>
            <a:r>
              <a:rPr lang="en" sz="2800" dirty="0">
                <a:solidFill>
                  <a:schemeClr val="tx2"/>
                </a:solidFill>
              </a:rPr>
              <a:t>OneClickTravel</a:t>
            </a:r>
            <a:r>
              <a:rPr lang="he-IL" sz="2800" dirty="0">
                <a:solidFill>
                  <a:schemeClr val="tx2"/>
                </a:solidFill>
              </a:rPr>
              <a:t> - מציעה חוויית הזמנת חופשה חדשנית שמביאה מהירות, נוחות ואוטומציה מלאה לשוק התיירות. </a:t>
            </a:r>
          </a:p>
          <a:p>
            <a:pPr marL="0" indent="0">
              <a:buNone/>
            </a:pPr>
            <a:r>
              <a:rPr lang="he-IL" sz="2800" dirty="0">
                <a:solidFill>
                  <a:schemeClr val="tx2"/>
                </a:solidFill>
              </a:rPr>
              <a:t>אנו מחפשים משקיעים בשלב </a:t>
            </a:r>
            <a:r>
              <a:rPr lang="en" sz="2800" dirty="0">
                <a:solidFill>
                  <a:schemeClr val="tx2"/>
                </a:solidFill>
              </a:rPr>
              <a:t>Pre-Seed</a:t>
            </a:r>
            <a:r>
              <a:rPr lang="he-IL" sz="2800" dirty="0">
                <a:solidFill>
                  <a:schemeClr val="tx2"/>
                </a:solidFill>
              </a:rPr>
              <a:t> - כדי לפתח את המוצר הראשוני, להתחבר לספקי תיירות, ולבצע השקה ניסיונית. </a:t>
            </a:r>
          </a:p>
          <a:p>
            <a:pPr marL="0" indent="0">
              <a:buNone/>
            </a:pPr>
            <a:r>
              <a:rPr lang="he-IL" sz="2800" dirty="0">
                <a:solidFill>
                  <a:schemeClr val="tx2"/>
                </a:solidFill>
              </a:rPr>
              <a:t>נשמח להציג את הפוטנציאל העסקי של המיזם ולשתף פעולה עם משקיעים שרואים את הערך במהפכת ההזמנות שאנו מובילים. תודה!</a:t>
            </a:r>
          </a:p>
          <a:p>
            <a:pPr marL="0" indent="0">
              <a:buNone/>
            </a:pPr>
            <a:endParaRPr lang="he-IL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91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A566FE4-2A97-4FC2-B1D4-C461DF165496}" vid="{D161371C-3617-4E2C-93D8-B53931C000C8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933</TotalTime>
  <Words>686</Words>
  <Application>Microsoft Macintosh PowerPoint</Application>
  <PresentationFormat>מסך רחב</PresentationFormat>
  <Paragraphs>47</Paragraphs>
  <Slides>9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2" baseType="lpstr">
      <vt:lpstr>Arial</vt:lpstr>
      <vt:lpstr>Calibri</vt:lpstr>
      <vt:lpstr>Theme1</vt:lpstr>
      <vt:lpstr>מצגת של PowerPoint‏</vt:lpstr>
      <vt:lpstr>רקע על היזם</vt:lpstr>
      <vt:lpstr>הכאב שהמיזם פותר</vt:lpstr>
      <vt:lpstr>תיאור הפתרון</vt:lpstr>
      <vt:lpstr>קהל היעד/ משתמשים</vt:lpstr>
      <vt:lpstr> תיאור החדשנות במיזם </vt:lpstr>
      <vt:lpstr> מתחרים עיקריים </vt:lpstr>
      <vt:lpstr>  באיזה שלב המיזם נמצא  </vt:lpstr>
      <vt:lpstr>   סיכום והזדמנות ההשקעה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דניאל אהרון כהן שדה</dc:creator>
  <cp:lastModifiedBy>Microsoft Office User</cp:lastModifiedBy>
  <cp:revision>29</cp:revision>
  <dcterms:created xsi:type="dcterms:W3CDTF">2025-02-18T11:03:58Z</dcterms:created>
  <dcterms:modified xsi:type="dcterms:W3CDTF">2025-02-24T19:24:35Z</dcterms:modified>
</cp:coreProperties>
</file>