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slideMasters/slideMaster8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937" r:id="rId2"/>
    <p:sldMasterId id="2147483662" r:id="rId3"/>
    <p:sldMasterId id="2147483663" r:id="rId4"/>
    <p:sldMasterId id="2147483664" r:id="rId5"/>
    <p:sldMasterId id="2147483666" r:id="rId6"/>
    <p:sldMasterId id="2147483667" r:id="rId7"/>
    <p:sldMasterId id="2147484069" r:id="rId8"/>
  </p:sldMasterIdLst>
  <p:notesMasterIdLst>
    <p:notesMasterId r:id="rId42"/>
  </p:notesMasterIdLst>
  <p:handoutMasterIdLst>
    <p:handoutMasterId r:id="rId43"/>
  </p:handoutMasterIdLst>
  <p:sldIdLst>
    <p:sldId id="713" r:id="rId9"/>
    <p:sldId id="917" r:id="rId10"/>
    <p:sldId id="894" r:id="rId11"/>
    <p:sldId id="942" r:id="rId12"/>
    <p:sldId id="951" r:id="rId13"/>
    <p:sldId id="919" r:id="rId14"/>
    <p:sldId id="947" r:id="rId15"/>
    <p:sldId id="950" r:id="rId16"/>
    <p:sldId id="952" r:id="rId17"/>
    <p:sldId id="953" r:id="rId18"/>
    <p:sldId id="958" r:id="rId19"/>
    <p:sldId id="945" r:id="rId20"/>
    <p:sldId id="968" r:id="rId21"/>
    <p:sldId id="959" r:id="rId22"/>
    <p:sldId id="955" r:id="rId23"/>
    <p:sldId id="956" r:id="rId24"/>
    <p:sldId id="960" r:id="rId25"/>
    <p:sldId id="943" r:id="rId26"/>
    <p:sldId id="949" r:id="rId27"/>
    <p:sldId id="967" r:id="rId28"/>
    <p:sldId id="948" r:id="rId29"/>
    <p:sldId id="961" r:id="rId30"/>
    <p:sldId id="964" r:id="rId31"/>
    <p:sldId id="965" r:id="rId32"/>
    <p:sldId id="946" r:id="rId33"/>
    <p:sldId id="966" r:id="rId34"/>
    <p:sldId id="944" r:id="rId35"/>
    <p:sldId id="970" r:id="rId36"/>
    <p:sldId id="957" r:id="rId37"/>
    <p:sldId id="962" r:id="rId38"/>
    <p:sldId id="963" r:id="rId39"/>
    <p:sldId id="915" r:id="rId40"/>
    <p:sldId id="971" r:id="rId4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9A4A7"/>
    <a:srgbClr val="FBF6E1"/>
    <a:srgbClr val="75BAFF"/>
    <a:srgbClr val="E8FFA7"/>
    <a:srgbClr val="006400"/>
    <a:srgbClr val="F5EAB9"/>
    <a:srgbClr val="DAFFA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90" autoAdjust="0"/>
    <p:restoredTop sz="69412" autoAdjust="0"/>
  </p:normalViewPr>
  <p:slideViewPr>
    <p:cSldViewPr snapToGrid="0">
      <p:cViewPr>
        <p:scale>
          <a:sx n="75" d="100"/>
          <a:sy n="75" d="100"/>
        </p:scale>
        <p:origin x="-2004" y="354"/>
      </p:cViewPr>
      <p:guideLst>
        <p:guide orient="horz" pos="21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50" y="-90"/>
      </p:cViewPr>
      <p:guideLst>
        <p:guide orient="horz" pos="3224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4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2" tIns="47381" rIns="94762" bIns="4738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4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2" tIns="47381" rIns="94762" bIns="4738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3"/>
            <a:ext cx="3076364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2" tIns="47381" rIns="94762" bIns="4738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3"/>
            <a:ext cx="3076364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2" tIns="47381" rIns="94762" bIns="4738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A833C6-6839-4C94-9439-632B277A1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4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2" tIns="47381" rIns="94762" bIns="4738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4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2" tIns="47381" rIns="94762" bIns="4738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3" y="4861442"/>
            <a:ext cx="5206154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2" tIns="47381" rIns="94762" bIns="473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Notes:</a:t>
            </a:r>
          </a:p>
          <a:p>
            <a:pPr lvl="0"/>
            <a:endParaRPr lang="en-US" noProof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3"/>
            <a:ext cx="3076364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2" tIns="47381" rIns="94762" bIns="4738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3"/>
            <a:ext cx="3076364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2" tIns="47381" rIns="94762" bIns="4738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EC8895-C469-49E5-8D2E-10A2A2F19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F409F8-F3D2-443F-95A7-772D1522F0C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 rtl="1" eaLnBrk="1" hangingPunct="1"/>
            <a:endParaRPr lang="en-US" b="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b="0" dirty="0" smtClean="0"/>
          </a:p>
          <a:p>
            <a:endParaRPr lang="en-US" sz="1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01465-B41E-4605-881D-A2A07CEC076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 rtl="1" eaLnBrk="1" hangingPunct="1"/>
            <a:endParaRPr lang="en-US" b="1" baseline="0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6903" indent="-236903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ln>
            <a:prstDash val="solid"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</p:spPr>
        <p:txBody>
          <a:bodyPr anchor="ctr"/>
          <a:lstStyle>
            <a:lvl1pPr algn="ctr"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838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56715-A0E4-430E-891D-E62922A69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07BE6-20BD-452E-B41F-D0E7B6C33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C62-C8CB-4B45-81A1-E5C09F41A6E6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C62-C8CB-4B45-81A1-E5C09F41A6E6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C62-C8CB-4B45-81A1-E5C09F41A6E6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C62-C8CB-4B45-81A1-E5C09F41A6E6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C62-C8CB-4B45-81A1-E5C09F41A6E6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C62-C8CB-4B45-81A1-E5C09F41A6E6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C62-C8CB-4B45-81A1-E5C09F41A6E6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C62-C8CB-4B45-81A1-E5C09F41A6E6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72AFB-12EE-422A-AEC7-8DFF8A0B2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C62-C8CB-4B45-81A1-E5C09F41A6E6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C62-C8CB-4B45-81A1-E5C09F41A6E6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C62-C8CB-4B45-81A1-E5C09F41A6E6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06E7F-8FB9-4AA2-813E-8B578EA1B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4F8D3-8E83-44A8-AFA5-2DCCFE903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FA609-5514-4E40-AAD8-21A5D88078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6CA23-7978-4888-82B4-9823927EC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7C998-3B54-4F60-B580-3E808DEA01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FB0AC-385A-4F89-94CF-F4EEACC6A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A9067-CBC5-4275-BB21-9BA6A2FF7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1ADBF-6415-42AB-B812-539B62993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69FAA-5E8D-4DF7-914D-04DE3ECE2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236AB-1396-4090-BEE6-22CDAC998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91FCC-90C6-4376-BF15-1A1D96B14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B6B47-500B-4FEF-B257-D40AB5261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DD0D7-4D7F-4A26-B9E6-A7A9C41CF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ln>
            <a:prstDash val="solid"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</p:spPr>
        <p:txBody>
          <a:bodyPr anchor="ctr"/>
          <a:lstStyle>
            <a:lvl1pPr algn="ctr"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838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5616B-5EEF-4E93-B5AC-335F00485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E2453-92D3-4051-AE91-7A20D1236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B16AF-E459-4EE7-9529-28CAEF595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6D9A7-6A51-49CF-9FC2-664CCB769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FBCFA-7936-47D2-89A5-744D5BC6C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C91BA-C739-47D4-B2BE-E7167E6B8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A99FF-C288-43E2-88BE-1CB1B0417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35957-5F81-4F7C-BC8C-861A76FE2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60E3C-BA80-4389-813E-78E01D166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D1A0B-DB64-4F8F-A715-34CACD67A8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DC798-88AB-4894-94B4-9FF85E2C9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5448-0C77-4E69-87BE-C68105680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DAD1F-FB86-4B20-89E0-D7495AEF2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83F6-B213-440A-85C8-F02620132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05D30-5C4B-4EEF-BDF6-02E6EDCC9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23DAB-871C-4BDB-8ECC-DC10EF0D1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3CAF3-D306-459B-8762-25218B61F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D72D5-DE2C-485D-B1F6-BC7303B5C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6CAEC-2506-4269-BF72-5824BC397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17DBB-7964-4A6F-9642-0F489FF54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31327-9DB1-4AF9-9790-26FC2C494D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8235F-04B4-4C5E-AD18-2CE9F9577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668A7-F304-4FB1-80D6-B8251CD21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4159B-3360-4C02-902D-A97690646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3360F-AB9B-4FF2-B1D9-971FED48B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DD9DE-C98B-4935-8E7B-3459731D6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4.jpeg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76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"/>
            <a:ext cx="7848600" cy="609600"/>
          </a:xfrm>
          <a:prstGeom prst="rect">
            <a:avLst/>
          </a:prstGeom>
          <a:noFill/>
          <a:ln w="9525">
            <a:noFill/>
            <a:prstDash val="dashDot"/>
            <a:miter lim="800000"/>
            <a:headEnd/>
            <a:tailEnd/>
          </a:ln>
          <a:effectLst>
            <a:outerShdw dist="36109" dir="2690238" algn="ctr" rotWithShape="0">
              <a:srgbClr val="EAEAEA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8442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600825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10844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00825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638748A-8975-4D10-8D47-20AAE8815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rebuchet MS" pitchFamily="34" charset="0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rebuchet MS" pitchFamily="34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rebuchet MS" pitchFamily="34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rebuchet MS" pitchFamily="34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rebuchet MS" pitchFamily="34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rebuchet MS" pitchFamily="34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DC62-C8CB-4B45-81A1-E5C09F41A6E6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86038" y="6599238"/>
            <a:ext cx="39576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599238"/>
            <a:ext cx="21304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2C002C-1D85-48AD-AFB4-CDD1B29C0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874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"/>
            <a:ext cx="7848600" cy="609600"/>
          </a:xfrm>
          <a:prstGeom prst="rect">
            <a:avLst/>
          </a:prstGeom>
          <a:noFill/>
          <a:ln w="9525">
            <a:noFill/>
            <a:prstDash val="dashDot"/>
            <a:miter lim="800000"/>
            <a:headEnd/>
            <a:tailEnd/>
          </a:ln>
          <a:effectLst>
            <a:outerShdw dist="36063" dir="2719143" algn="ctr" rotWithShape="0">
              <a:srgbClr val="EAEAEA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874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EAEAEA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rebuchet MS" pitchFamily="34" charset="0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14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Thank You!</a:t>
            </a:r>
          </a:p>
        </p:txBody>
      </p:sp>
      <p:pic>
        <p:nvPicPr>
          <p:cNvPr id="3075" name="Picture 3" descr="200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28775" y="6064250"/>
            <a:ext cx="1066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great_places_to_work_200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244850" y="6064250"/>
            <a:ext cx="10668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 descr="Broadband_Gear_Report_Diamond_200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860925" y="6019800"/>
            <a:ext cx="10668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 descr="CTIA_E_Tech_W08_Winner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40675" y="6075363"/>
            <a:ext cx="10668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 descr="RCA_Winner_2005_small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477000" y="6099175"/>
            <a:ext cx="9144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 descr="ctafinalist-landscape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65100" y="6048375"/>
            <a:ext cx="9144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"/>
            <a:ext cx="7848600" cy="609600"/>
          </a:xfrm>
          <a:prstGeom prst="rect">
            <a:avLst/>
          </a:prstGeom>
          <a:noFill/>
          <a:ln w="9525">
            <a:noFill/>
            <a:prstDash val="dashDot"/>
            <a:miter lim="800000"/>
            <a:headEnd/>
            <a:tailEnd/>
          </a:ln>
          <a:effectLst>
            <a:outerShdw dist="36109" dir="2690238" algn="ctr" rotWithShape="0">
              <a:srgbClr val="EAEAEA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977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600825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10977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00825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404A778-1982-4C3E-B2AD-108167962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rebuchet MS" pitchFamily="34" charset="0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rebuchet MS" pitchFamily="34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rebuchet MS" pitchFamily="34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rebuchet MS" pitchFamily="34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rebuchet MS" pitchFamily="34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rebuchet MS" pitchFamily="34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86038" y="6599238"/>
            <a:ext cx="39576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11008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599238"/>
            <a:ext cx="21304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C140B84-6C48-4E62-8111-FE27A77D1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008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"/>
            <a:ext cx="7848600" cy="609600"/>
          </a:xfrm>
          <a:prstGeom prst="rect">
            <a:avLst/>
          </a:prstGeom>
          <a:noFill/>
          <a:ln w="9525">
            <a:noFill/>
            <a:prstDash val="dashDot"/>
            <a:miter lim="800000"/>
            <a:headEnd/>
            <a:tailEnd/>
          </a:ln>
          <a:effectLst>
            <a:outerShdw dist="36063" dir="2719143" algn="ctr" rotWithShape="0">
              <a:srgbClr val="EAEAEA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1008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EAEAEA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rebuchet MS" pitchFamily="34" charset="0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14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Thank You!</a:t>
            </a:r>
          </a:p>
        </p:txBody>
      </p:sp>
      <p:pic>
        <p:nvPicPr>
          <p:cNvPr id="6147" name="Picture 3" descr="200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28775" y="6064250"/>
            <a:ext cx="1066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 descr="great_places_to_work_200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244850" y="6064250"/>
            <a:ext cx="10668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 descr="Broadband_Gear_Report_Diamond_200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860925" y="6019800"/>
            <a:ext cx="10668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 descr="CTIA_E_Tech_W08_Winner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40675" y="6075363"/>
            <a:ext cx="10668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 descr="RCA_Winner_2005_small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477000" y="6099175"/>
            <a:ext cx="9144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 descr="ctafinalist-landscape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65100" y="6048375"/>
            <a:ext cx="9144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D79A2-26D6-43B1-B7D4-85A2EF4D82C0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linux.com/TUTORIALS/src/dbinit_stl_views-1.03.tx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linux.com/TUTORIALS/GDB-Command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can.coverity.com/about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696433" y="1771513"/>
            <a:ext cx="7884042" cy="3289583"/>
          </a:xfrm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800" b="1" dirty="0" smtClean="0"/>
              <a:t>Debugging with </a:t>
            </a:r>
            <a:r>
              <a:rPr lang="en-US" sz="4800" b="1" dirty="0" err="1" smtClean="0"/>
              <a:t>gdb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000" dirty="0" smtClean="0"/>
              <a:t>David Khosid</a:t>
            </a:r>
            <a:br>
              <a:rPr lang="en-US" sz="4000" dirty="0" smtClean="0"/>
            </a:br>
            <a:r>
              <a:rPr lang="en-US" sz="3600" dirty="0" smtClean="0"/>
              <a:t>Sept 6, 2009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en-US" sz="2400" i="1" dirty="0" smtClean="0"/>
              <a:t>david.kh@gmail.com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46331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Examining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871870"/>
            <a:ext cx="8229600" cy="5422603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FontTx/>
              <a:buNone/>
            </a:pPr>
            <a:r>
              <a:rPr lang="en-US" sz="2400" u="sng" dirty="0" smtClean="0"/>
              <a:t>The variable type:</a:t>
            </a:r>
            <a:r>
              <a:rPr lang="en-US" sz="2400" dirty="0" smtClean="0"/>
              <a:t>  	</a:t>
            </a:r>
            <a:r>
              <a:rPr lang="en-US" sz="2400" b="1" dirty="0" err="1" smtClean="0">
                <a:latin typeface="Courier New" pitchFamily="49" charset="0"/>
              </a:rPr>
              <a:t>ptype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i="1" dirty="0" err="1" smtClean="0">
                <a:latin typeface="Courier New" pitchFamily="49" charset="0"/>
              </a:rPr>
              <a:t>var</a:t>
            </a:r>
            <a:endParaRPr lang="en-US" sz="2400" i="1" dirty="0" smtClean="0">
              <a:latin typeface="Courier New" pitchFamily="49" charset="0"/>
            </a:endParaRPr>
          </a:p>
          <a:p>
            <a:pPr marL="457200" indent="-457200">
              <a:spcBef>
                <a:spcPct val="0"/>
              </a:spcBef>
              <a:buFontTx/>
              <a:buNone/>
            </a:pPr>
            <a:endParaRPr lang="en-US" sz="2400" dirty="0" smtClean="0"/>
          </a:p>
          <a:p>
            <a:pPr marL="457200" indent="-457200">
              <a:spcBef>
                <a:spcPct val="0"/>
              </a:spcBef>
              <a:buFontTx/>
              <a:buNone/>
            </a:pPr>
            <a:r>
              <a:rPr lang="en-US" sz="2400" u="sng" dirty="0" smtClean="0"/>
              <a:t>Current value:</a:t>
            </a:r>
            <a:r>
              <a:rPr lang="en-US" sz="2400" dirty="0" smtClean="0"/>
              <a:t>  	</a:t>
            </a:r>
            <a:r>
              <a:rPr lang="en-US" sz="2400" b="1" dirty="0" smtClean="0">
                <a:latin typeface="Courier New" pitchFamily="49" charset="0"/>
              </a:rPr>
              <a:t>p</a:t>
            </a:r>
            <a:r>
              <a:rPr lang="en-US" sz="2400" dirty="0" smtClean="0"/>
              <a:t> </a:t>
            </a:r>
            <a:r>
              <a:rPr lang="en-US" sz="2400" i="1" dirty="0" err="1" smtClean="0">
                <a:latin typeface="Courier New" pitchFamily="49" charset="0"/>
              </a:rPr>
              <a:t>var</a:t>
            </a:r>
            <a:r>
              <a:rPr lang="en-US" sz="2400" dirty="0" smtClean="0"/>
              <a:t> </a:t>
            </a:r>
          </a:p>
          <a:p>
            <a:pPr marL="457200" indent="-457200">
              <a:spcBef>
                <a:spcPct val="0"/>
              </a:spcBef>
              <a:buFontTx/>
              <a:buNone/>
            </a:pPr>
            <a:endParaRPr lang="en-US" sz="2400" dirty="0" smtClean="0"/>
          </a:p>
          <a:p>
            <a:pPr marL="457200" indent="-457200">
              <a:spcBef>
                <a:spcPct val="0"/>
              </a:spcBef>
              <a:buFontTx/>
              <a:buNone/>
            </a:pPr>
            <a:r>
              <a:rPr lang="en-US" sz="2400" u="sng" dirty="0" smtClean="0"/>
              <a:t>Automatic display: </a:t>
            </a:r>
            <a:r>
              <a:rPr lang="en-US" sz="2400" dirty="0" smtClean="0"/>
              <a:t>	</a:t>
            </a:r>
            <a:r>
              <a:rPr lang="en-US" sz="2400" b="1" dirty="0" smtClean="0">
                <a:latin typeface="Courier New" pitchFamily="49" charset="0"/>
              </a:rPr>
              <a:t>display</a:t>
            </a:r>
            <a:r>
              <a:rPr lang="en-US" sz="2400" i="1" dirty="0" smtClean="0">
                <a:latin typeface="Courier New" pitchFamily="49" charset="0"/>
              </a:rPr>
              <a:t> </a:t>
            </a:r>
            <a:r>
              <a:rPr lang="en-US" sz="2400" i="1" dirty="0" err="1" smtClean="0">
                <a:latin typeface="Courier New" pitchFamily="49" charset="0"/>
              </a:rPr>
              <a:t>var</a:t>
            </a:r>
            <a:r>
              <a:rPr lang="en-US" sz="2400" i="1" dirty="0" smtClean="0">
                <a:latin typeface="Courier New" pitchFamily="49" charset="0"/>
              </a:rPr>
              <a:t> - </a:t>
            </a:r>
            <a:r>
              <a:rPr lang="en-US" sz="2400" dirty="0" smtClean="0"/>
              <a:t>adds </a:t>
            </a:r>
            <a:r>
              <a:rPr lang="en-US" sz="2400" i="1" dirty="0" err="1" smtClean="0">
                <a:latin typeface="Courier New" pitchFamily="49" charset="0"/>
              </a:rPr>
              <a:t>var</a:t>
            </a:r>
            <a:r>
              <a:rPr lang="en-US" sz="2400" dirty="0" smtClean="0"/>
              <a:t> to the automatic display list.</a:t>
            </a:r>
          </a:p>
          <a:p>
            <a:pPr marL="457200" indent="-457200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			</a:t>
            </a:r>
            <a:r>
              <a:rPr lang="en-US" sz="2400" b="1" dirty="0" err="1" smtClean="0">
                <a:latin typeface="Courier New" pitchFamily="49" charset="0"/>
              </a:rPr>
              <a:t>undisplay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i="1" dirty="0" err="1" smtClean="0">
                <a:latin typeface="Courier New" pitchFamily="49" charset="0"/>
              </a:rPr>
              <a:t>dnum</a:t>
            </a:r>
            <a:r>
              <a:rPr lang="en-US" sz="2400" dirty="0" smtClean="0"/>
              <a:t> </a:t>
            </a:r>
          </a:p>
          <a:p>
            <a:pPr marL="457200" indent="-457200">
              <a:buFontTx/>
              <a:buNone/>
            </a:pPr>
            <a:r>
              <a:rPr lang="en-US" sz="2400" u="sng" dirty="0" smtClean="0"/>
              <a:t>Specifying the output format</a:t>
            </a:r>
            <a:r>
              <a:rPr lang="en-US" sz="2400" dirty="0" smtClean="0"/>
              <a:t>  (</a:t>
            </a:r>
            <a:r>
              <a:rPr lang="en-US" sz="2000" dirty="0" smtClean="0">
                <a:latin typeface="Courier New" pitchFamily="49" charset="0"/>
              </a:rPr>
              <a:t>x, o, d, u, t, a, f,</a:t>
            </a:r>
            <a:r>
              <a:rPr lang="en-US" sz="2400" dirty="0" smtClean="0"/>
              <a:t> and </a:t>
            </a:r>
            <a:r>
              <a:rPr lang="en-US" sz="2000" dirty="0" smtClean="0">
                <a:latin typeface="Courier New" pitchFamily="49" charset="0"/>
              </a:rPr>
              <a:t>c</a:t>
            </a:r>
            <a:r>
              <a:rPr lang="en-US" sz="2400" dirty="0" smtClean="0"/>
              <a:t>) :</a:t>
            </a:r>
            <a:endParaRPr lang="en-US" sz="2400" u="sng" dirty="0" smtClean="0"/>
          </a:p>
          <a:p>
            <a:pPr marL="457200" indent="-457200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print /t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</a:rPr>
              <a:t>var</a:t>
            </a:r>
            <a:r>
              <a:rPr lang="en-US" sz="2400" dirty="0" smtClean="0"/>
              <a:t>  - prints the value of </a:t>
            </a:r>
            <a:r>
              <a:rPr lang="en-US" sz="2000" i="1" dirty="0" err="1" smtClean="0">
                <a:latin typeface="Courier New" pitchFamily="49" charset="0"/>
              </a:rPr>
              <a:t>var</a:t>
            </a:r>
            <a:r>
              <a:rPr lang="en-US" sz="2400" dirty="0" smtClean="0"/>
              <a:t> in binary format</a:t>
            </a:r>
          </a:p>
          <a:p>
            <a:pPr marL="457200" indent="-457200">
              <a:buFontTx/>
              <a:buNone/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46331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GDB – Examining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797442"/>
            <a:ext cx="8420986" cy="54970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</a:rPr>
              <a:t>x</a:t>
            </a:r>
            <a:r>
              <a:rPr lang="en-US" sz="2400" dirty="0" smtClean="0">
                <a:latin typeface="Times" pitchFamily="18" charset="0"/>
              </a:rPr>
              <a:t> command</a:t>
            </a:r>
            <a:r>
              <a:rPr lang="en-US" sz="2400" dirty="0" smtClean="0"/>
              <a:t> (for “examine”):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x/</a:t>
            </a:r>
            <a:r>
              <a:rPr lang="en-US" sz="2400" i="1" dirty="0" err="1" smtClean="0">
                <a:latin typeface="Courier New" pitchFamily="49" charset="0"/>
              </a:rPr>
              <a:t>nfu</a:t>
            </a:r>
            <a:r>
              <a:rPr lang="en-US" sz="2400" i="1" dirty="0" smtClean="0">
                <a:latin typeface="Courier New" pitchFamily="49" charset="0"/>
              </a:rPr>
              <a:t> </a:t>
            </a:r>
            <a:r>
              <a:rPr lang="en-US" sz="2400" i="1" dirty="0" err="1" smtClean="0">
                <a:latin typeface="Courier New" pitchFamily="49" charset="0"/>
              </a:rPr>
              <a:t>addr</a:t>
            </a:r>
            <a:r>
              <a:rPr lang="en-US" sz="2400" i="1" dirty="0" smtClean="0"/>
              <a:t> – </a:t>
            </a:r>
            <a:r>
              <a:rPr lang="en-US" sz="2400" dirty="0" smtClean="0"/>
              <a:t>specify the number of units (</a:t>
            </a:r>
            <a:r>
              <a:rPr lang="en-US" sz="2400" i="1" dirty="0" smtClean="0">
                <a:latin typeface="Courier New" pitchFamily="49" charset="0"/>
              </a:rPr>
              <a:t>n</a:t>
            </a:r>
            <a:r>
              <a:rPr lang="en-US" sz="2400" dirty="0" smtClean="0"/>
              <a:t>), the display format (</a:t>
            </a:r>
            <a:r>
              <a:rPr lang="en-US" sz="2400" i="1" dirty="0" smtClean="0">
                <a:latin typeface="Courier New" pitchFamily="49" charset="0"/>
              </a:rPr>
              <a:t>f</a:t>
            </a:r>
            <a:r>
              <a:rPr lang="en-US" sz="2400" dirty="0" smtClean="0"/>
              <a:t>) and the unit size (</a:t>
            </a:r>
            <a:r>
              <a:rPr lang="en-US" sz="2400" i="1" dirty="0" smtClean="0">
                <a:latin typeface="Courier New" pitchFamily="49" charset="0"/>
              </a:rPr>
              <a:t>u</a:t>
            </a:r>
            <a:r>
              <a:rPr lang="en-US" sz="2400" dirty="0" smtClean="0"/>
              <a:t>) of the memory you want to examine, starting from the address </a:t>
            </a:r>
            <a:r>
              <a:rPr lang="en-US" sz="2400" i="1" dirty="0" err="1" smtClean="0">
                <a:latin typeface="Courier New" pitchFamily="49" charset="0"/>
              </a:rPr>
              <a:t>addr</a:t>
            </a:r>
            <a:r>
              <a:rPr lang="en-US" sz="2400" i="1" dirty="0" smtClean="0"/>
              <a:t>. </a:t>
            </a:r>
            <a:r>
              <a:rPr lang="en-US" sz="2400" dirty="0" smtClean="0"/>
              <a:t>Unit size can be – </a:t>
            </a:r>
            <a:r>
              <a:rPr lang="en-US" sz="2400" dirty="0" smtClean="0">
                <a:latin typeface="Courier New" pitchFamily="49" charset="0"/>
              </a:rPr>
              <a:t>b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</a:rPr>
              <a:t>h</a:t>
            </a:r>
            <a:r>
              <a:rPr lang="en-US" sz="2400" dirty="0" smtClean="0"/>
              <a:t> (half), </a:t>
            </a:r>
            <a:r>
              <a:rPr lang="en-US" sz="2400" dirty="0" smtClean="0">
                <a:latin typeface="Courier New" pitchFamily="49" charset="0"/>
              </a:rPr>
              <a:t>w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itchFamily="49" charset="0"/>
              </a:rPr>
              <a:t>g</a:t>
            </a:r>
            <a:r>
              <a:rPr lang="en-US" sz="2400" dirty="0" smtClean="0"/>
              <a:t> (giant).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x </a:t>
            </a:r>
            <a:r>
              <a:rPr lang="en-US" sz="2400" i="1" dirty="0" err="1" smtClean="0">
                <a:latin typeface="Courier New" pitchFamily="49" charset="0"/>
              </a:rPr>
              <a:t>addr</a:t>
            </a:r>
            <a:r>
              <a:rPr lang="en-US" sz="2400" i="1" dirty="0" smtClean="0"/>
              <a:t> </a:t>
            </a:r>
            <a:r>
              <a:rPr lang="en-US" sz="2400" dirty="0" smtClean="0"/>
              <a:t>– start printing from the address </a:t>
            </a:r>
            <a:r>
              <a:rPr lang="en-US" sz="2400" i="1" dirty="0" err="1" smtClean="0">
                <a:latin typeface="Courier New" pitchFamily="49" charset="0"/>
              </a:rPr>
              <a:t>addr</a:t>
            </a:r>
            <a:r>
              <a:rPr lang="en-US" sz="2400" dirty="0" smtClean="0"/>
              <a:t>, others default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x</a:t>
            </a:r>
            <a:r>
              <a:rPr lang="en-US" sz="2400" dirty="0" smtClean="0"/>
              <a:t> – all default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u="sng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u="sng" dirty="0" smtClean="0"/>
              <a:t>Registers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  </a:t>
            </a:r>
            <a:r>
              <a:rPr lang="en-US" sz="2400" u="sng" dirty="0" smtClean="0"/>
              <a:t>Registers names</a:t>
            </a:r>
            <a:r>
              <a:rPr lang="en-US" sz="2400" dirty="0" smtClean="0"/>
              <a:t> are different for each machine. Use </a:t>
            </a:r>
            <a:r>
              <a:rPr lang="en-US" sz="2400" dirty="0" smtClean="0">
                <a:latin typeface="Courier New" pitchFamily="49" charset="0"/>
              </a:rPr>
              <a:t>info registers</a:t>
            </a:r>
            <a:r>
              <a:rPr lang="en-US" sz="2400" dirty="0" smtClean="0"/>
              <a:t> to see the names used on your machine.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  GDB has </a:t>
            </a:r>
            <a:r>
              <a:rPr lang="en-US" sz="2400" u="sng" dirty="0" smtClean="0"/>
              <a:t>four “standard” registers names</a:t>
            </a:r>
            <a:r>
              <a:rPr lang="en-US" sz="2400" dirty="0" smtClean="0"/>
              <a:t> that are available on most machines: program counter, stack pointer, frame pointer and processor status.</a:t>
            </a:r>
            <a:endParaRPr lang="en-US" sz="2400" i="1" dirty="0" smtClean="0"/>
          </a:p>
          <a:p>
            <a:pPr marL="457200" indent="-457200">
              <a:buFontTx/>
              <a:buNone/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C++ and STL -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903767"/>
            <a:ext cx="8229600" cy="52418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How to see container’s content?</a:t>
            </a:r>
            <a:br>
              <a:rPr lang="en-US" sz="2400" dirty="0" smtClean="0"/>
            </a:br>
            <a:endParaRPr lang="en-US" sz="1600" i="1" dirty="0" smtClean="0"/>
          </a:p>
          <a:p>
            <a:r>
              <a:rPr lang="en-US" sz="2400" dirty="0" smtClean="0"/>
              <a:t>Commands file .</a:t>
            </a:r>
            <a:r>
              <a:rPr lang="en-US" sz="2400" dirty="0" err="1" smtClean="0"/>
              <a:t>gdbinit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>
                <a:hlinkClick r:id="rId3"/>
              </a:rPr>
              <a:t>http://www.yolinux.com/TUTORIALS/src/dbinit_stl_views-1.03.txt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Limitations: a little, ex., heterogeneous std::map&lt;T,Q&gt;</a:t>
            </a:r>
            <a:endParaRPr lang="en-US" sz="2400" dirty="0" smtClean="0"/>
          </a:p>
          <a:p>
            <a:r>
              <a:rPr lang="en-US" sz="2400" dirty="0" err="1" smtClean="0"/>
              <a:t>libstdc</a:t>
            </a:r>
            <a:r>
              <a:rPr lang="en-US" sz="2400" dirty="0" smtClean="0"/>
              <a:t>++ compiled in debug mode</a:t>
            </a:r>
            <a:br>
              <a:rPr lang="en-US" sz="2400" dirty="0" smtClean="0"/>
            </a:br>
            <a:endParaRPr lang="en-US" sz="2400" i="1" dirty="0" smtClean="0"/>
          </a:p>
          <a:p>
            <a:r>
              <a:rPr lang="en-US" sz="2400" dirty="0" smtClean="0"/>
              <a:t>Auxiliary functions</a:t>
            </a:r>
            <a:br>
              <a:rPr lang="en-US" sz="2400" dirty="0" smtClean="0"/>
            </a:br>
            <a:r>
              <a:rPr lang="en-US" sz="1600" i="1" dirty="0" err="1" smtClean="0"/>
              <a:t>typedef</a:t>
            </a:r>
            <a:r>
              <a:rPr lang="en-US" sz="1600" i="1" dirty="0" smtClean="0"/>
              <a:t> map&lt;string, float&gt; </a:t>
            </a:r>
            <a:r>
              <a:rPr lang="en-US" sz="1600" i="1" dirty="0" err="1" smtClean="0"/>
              <a:t>MapStringFloat</a:t>
            </a:r>
            <a:r>
              <a:rPr lang="en-US" sz="1600" i="1" dirty="0" smtClean="0"/>
              <a:t>;</a:t>
            </a:r>
            <a:br>
              <a:rPr lang="en-US" sz="1600" i="1" dirty="0" smtClean="0"/>
            </a:br>
            <a:r>
              <a:rPr lang="en-US" sz="1600" i="1" dirty="0" smtClean="0"/>
              <a:t>void </a:t>
            </a:r>
            <a:r>
              <a:rPr lang="en-US" sz="1600" i="1" dirty="0" err="1" smtClean="0"/>
              <a:t>testPrint</a:t>
            </a:r>
            <a:r>
              <a:rPr lang="en-US" sz="1600" i="1" dirty="0" smtClean="0"/>
              <a:t>(const </a:t>
            </a:r>
            <a:r>
              <a:rPr lang="en-US" sz="1600" i="1" dirty="0" err="1" smtClean="0"/>
              <a:t>MapStringFloat</a:t>
            </a:r>
            <a:r>
              <a:rPr lang="en-US" sz="1600" i="1" dirty="0" smtClean="0"/>
              <a:t>&amp; m){</a:t>
            </a:r>
            <a:br>
              <a:rPr lang="en-US" sz="1600" i="1" dirty="0" smtClean="0"/>
            </a:br>
            <a:r>
              <a:rPr lang="en-US" sz="1600" i="1" dirty="0" smtClean="0"/>
              <a:t>       for(</a:t>
            </a:r>
            <a:r>
              <a:rPr lang="en-US" sz="1600" i="1" dirty="0" err="1" smtClean="0"/>
              <a:t>MapStringFloat</a:t>
            </a:r>
            <a:r>
              <a:rPr lang="en-US" sz="1600" i="1" dirty="0" smtClean="0"/>
              <a:t>::</a:t>
            </a:r>
            <a:r>
              <a:rPr lang="en-US" sz="1600" i="1" dirty="0" err="1" smtClean="0"/>
              <a:t>const_iterator</a:t>
            </a:r>
            <a:r>
              <a:rPr lang="en-US" sz="1600" i="1" dirty="0" smtClean="0"/>
              <a:t> pos = </a:t>
            </a:r>
            <a:r>
              <a:rPr lang="en-US" sz="1600" i="1" dirty="0" err="1" smtClean="0"/>
              <a:t>m.begin</a:t>
            </a:r>
            <a:r>
              <a:rPr lang="en-US" sz="1600" i="1" dirty="0" smtClean="0"/>
              <a:t>(); pos != </a:t>
            </a:r>
            <a:r>
              <a:rPr lang="en-US" sz="1600" i="1" dirty="0" err="1" smtClean="0"/>
              <a:t>m.end</a:t>
            </a:r>
            <a:r>
              <a:rPr lang="en-US" sz="1600" i="1" dirty="0" smtClean="0"/>
              <a:t>(); ++pos){</a:t>
            </a:r>
            <a:br>
              <a:rPr lang="en-US" sz="1600" i="1" dirty="0" smtClean="0"/>
            </a:br>
            <a:r>
              <a:rPr lang="en-US" sz="1600" i="1" dirty="0" smtClean="0"/>
              <a:t>                     </a:t>
            </a:r>
            <a:r>
              <a:rPr lang="en-US" sz="1600" i="1" dirty="0" err="1" smtClean="0"/>
              <a:t>cout</a:t>
            </a:r>
            <a:r>
              <a:rPr lang="en-US" sz="1600" i="1" dirty="0" smtClean="0"/>
              <a:t> &lt;&lt; pos-&gt;first &lt;&lt; " : " &lt;&lt; pos-&gt;second &lt;&lt; "\n"; </a:t>
            </a:r>
            <a:br>
              <a:rPr lang="en-US" sz="1600" i="1" dirty="0" smtClean="0"/>
            </a:br>
            <a:r>
              <a:rPr lang="en-US" sz="1600" i="1" dirty="0" smtClean="0"/>
              <a:t>}</a:t>
            </a:r>
            <a:br>
              <a:rPr lang="en-US" sz="1600" i="1" dirty="0" smtClean="0"/>
            </a:br>
            <a:endParaRPr lang="en-US" sz="1600" i="1" dirty="0" smtClean="0"/>
          </a:p>
          <a:p>
            <a:r>
              <a:rPr lang="en-US" sz="2400" dirty="0" smtClean="0"/>
              <a:t>Pretty-printing of STL containers in future versions of GDB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C++ and STL -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1006549"/>
            <a:ext cx="8229600" cy="4906963"/>
          </a:xfrm>
        </p:spPr>
        <p:txBody>
          <a:bodyPr/>
          <a:lstStyle/>
          <a:p>
            <a:r>
              <a:rPr lang="en-US" sz="2400" dirty="0" smtClean="0"/>
              <a:t>Overloaded functions</a:t>
            </a:r>
            <a:br>
              <a:rPr lang="en-US" sz="2400" dirty="0" smtClean="0"/>
            </a:br>
            <a:endParaRPr lang="en-US" sz="2400" i="1" dirty="0" smtClean="0"/>
          </a:p>
          <a:p>
            <a:r>
              <a:rPr lang="en-US" sz="2400" b="1" dirty="0" err="1" smtClean="0"/>
              <a:t>rbreak</a:t>
            </a:r>
            <a:r>
              <a:rPr lang="en-US" sz="2400" dirty="0" smtClean="0"/>
              <a:t> </a:t>
            </a:r>
            <a:r>
              <a:rPr lang="en-US" sz="2400" dirty="0" err="1" smtClean="0"/>
              <a:t>regex</a:t>
            </a:r>
            <a:r>
              <a:rPr lang="en-US" sz="2400" dirty="0" smtClean="0"/>
              <a:t>  </a:t>
            </a:r>
            <a:r>
              <a:rPr lang="en-US" sz="2000" dirty="0" smtClean="0"/>
              <a:t>- is useful for setting breakpoints on </a:t>
            </a:r>
            <a:br>
              <a:rPr lang="en-US" sz="2000" dirty="0" smtClean="0"/>
            </a:br>
            <a:r>
              <a:rPr lang="en-US" sz="2000" dirty="0" smtClean="0"/>
              <a:t>overloaded functions that are not members of any special classes. The </a:t>
            </a:r>
            <a:r>
              <a:rPr lang="en-US" sz="2000" dirty="0" err="1" smtClean="0"/>
              <a:t>rbreak</a:t>
            </a:r>
            <a:r>
              <a:rPr lang="en-US" sz="2000" dirty="0" smtClean="0"/>
              <a:t> command can be used to set breakpoints in all the functions in a program, like this:</a:t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gdb</a:t>
            </a:r>
            <a:r>
              <a:rPr lang="en-US" sz="2000" dirty="0" smtClean="0"/>
              <a:t>) </a:t>
            </a:r>
            <a:r>
              <a:rPr lang="en-US" sz="2000" dirty="0" err="1" smtClean="0"/>
              <a:t>rbreak</a:t>
            </a:r>
            <a:r>
              <a:rPr lang="en-US" sz="2000" dirty="0" smtClean="0"/>
              <a:t> 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Exceptions: </a:t>
            </a:r>
            <a:r>
              <a:rPr lang="en-US" sz="2000" dirty="0" err="1" smtClean="0"/>
              <a:t>catchpoints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gdb</a:t>
            </a:r>
            <a:r>
              <a:rPr lang="en-US" sz="2000" dirty="0" smtClean="0"/>
              <a:t>) </a:t>
            </a:r>
            <a:r>
              <a:rPr lang="en-US" sz="2000" b="1" dirty="0" smtClean="0"/>
              <a:t>catch</a:t>
            </a:r>
            <a:r>
              <a:rPr lang="en-US" sz="2000" dirty="0" smtClean="0"/>
              <a:t> </a:t>
            </a:r>
            <a:r>
              <a:rPr lang="en-US" sz="2000" b="1" dirty="0" smtClean="0"/>
              <a:t>throw</a:t>
            </a:r>
            <a:r>
              <a:rPr lang="en-US" sz="2000" dirty="0" smtClean="0"/>
              <a:t>, (</a:t>
            </a:r>
            <a:r>
              <a:rPr lang="en-US" sz="2000" dirty="0" err="1" smtClean="0"/>
              <a:t>gdb</a:t>
            </a:r>
            <a:r>
              <a:rPr lang="en-US" sz="2000" dirty="0" smtClean="0"/>
              <a:t>) </a:t>
            </a:r>
            <a:r>
              <a:rPr lang="en-US" sz="2000" b="1" dirty="0" smtClean="0"/>
              <a:t>catch</a:t>
            </a:r>
            <a:r>
              <a:rPr lang="en-US" sz="2000" dirty="0" smtClean="0"/>
              <a:t> </a:t>
            </a:r>
            <a:r>
              <a:rPr lang="en-US" sz="2000" b="1" dirty="0" err="1" smtClean="0"/>
              <a:t>catch</a:t>
            </a:r>
            <a:endParaRPr lang="en-US" sz="2000" b="1" dirty="0" smtClean="0"/>
          </a:p>
          <a:p>
            <a:endParaRPr lang="en-US" sz="2000" dirty="0" smtClean="0"/>
          </a:p>
          <a:p>
            <a:r>
              <a:rPr lang="en-US" sz="2000" dirty="0" smtClean="0"/>
              <a:t>Templates</a:t>
            </a:r>
            <a:endParaRPr lang="en-US" sz="2000" dirty="0"/>
          </a:p>
          <a:p>
            <a:pPr lvl="1">
              <a:buNone/>
            </a:pPr>
            <a:r>
              <a:rPr lang="en-US" sz="1800" dirty="0" smtClean="0"/>
              <a:t>It is possible that a breakpoint corresponds to several locations in your program.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46331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The stack frame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829340"/>
            <a:ext cx="8229600" cy="5296823"/>
          </a:xfrm>
        </p:spPr>
        <p:txBody>
          <a:bodyPr/>
          <a:lstStyle/>
          <a:p>
            <a:pPr lvl="0"/>
            <a:r>
              <a:rPr lang="en-US" dirty="0" smtClean="0"/>
              <a:t>Stack frames are identified by their addresses, which are kept in the </a:t>
            </a:r>
            <a:r>
              <a:rPr lang="en-US" i="1" dirty="0" smtClean="0"/>
              <a:t>frame pointer</a:t>
            </a:r>
            <a:r>
              <a:rPr lang="en-US" dirty="0" smtClean="0"/>
              <a:t> register.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914400" y="3200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9144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1828800" y="3200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914400" y="4572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914400" y="4191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914400" y="381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52400" y="4191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981200" y="3608388"/>
            <a:ext cx="381000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0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/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/>
              <a:t>2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808768" y="2280683"/>
            <a:ext cx="60198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Selecting a frame: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</a:rPr>
              <a:t>n</a:t>
            </a:r>
            <a:endParaRPr lang="en-US" i="1" dirty="0">
              <a:latin typeface="Courier New" pitchFamily="49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up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</a:rPr>
              <a:t>n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down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</a:rPr>
              <a:t>n</a:t>
            </a:r>
          </a:p>
          <a:p>
            <a:pPr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en-US" u="sng" dirty="0" smtClean="0"/>
              <a:t>Information about the current frame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 f</a:t>
            </a:r>
            <a:r>
              <a:rPr lang="en-US" dirty="0" smtClean="0"/>
              <a:t>  or frame –  brief description</a:t>
            </a:r>
            <a:endParaRPr lang="en-US" dirty="0" smtClean="0">
              <a:latin typeface="Courier New" pitchFamily="49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args</a:t>
            </a:r>
            <a:r>
              <a:rPr lang="en-US" dirty="0" smtClean="0"/>
              <a:t>  –  shows function arguments</a:t>
            </a:r>
            <a:endParaRPr lang="en-US" dirty="0" smtClean="0">
              <a:latin typeface="Courier New" pitchFamily="49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 locals</a:t>
            </a:r>
            <a:r>
              <a:rPr lang="en-US" dirty="0" smtClean="0"/>
              <a:t>  –  shows local variables</a:t>
            </a:r>
            <a:endParaRPr lang="en-US" dirty="0" smtClean="0">
              <a:latin typeface="Courier New" pitchFamily="49" charset="0"/>
            </a:endParaRPr>
          </a:p>
          <a:p>
            <a:pPr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 smtClean="0"/>
              <a:t>Stack: 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gdb</a:t>
            </a:r>
            <a:r>
              <a:rPr lang="en-US" b="1" dirty="0" smtClean="0">
                <a:latin typeface="Courier New" pitchFamily="49" charset="0"/>
              </a:rPr>
              <a:t>)</a:t>
            </a:r>
            <a:r>
              <a:rPr lang="en-US" b="1" dirty="0" err="1" smtClean="0">
                <a:latin typeface="Courier New" pitchFamily="49" charset="0"/>
              </a:rPr>
              <a:t>bt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gdb</a:t>
            </a:r>
            <a:r>
              <a:rPr lang="en-US" b="1" dirty="0" smtClean="0">
                <a:latin typeface="Courier New" pitchFamily="49" charset="0"/>
              </a:rPr>
              <a:t>)</a:t>
            </a:r>
            <a:r>
              <a:rPr lang="en-US" b="1" dirty="0" err="1" smtClean="0">
                <a:latin typeface="Courier New" pitchFamily="49" charset="0"/>
              </a:rPr>
              <a:t>bt</a:t>
            </a:r>
            <a:r>
              <a:rPr lang="en-US" b="1" dirty="0" smtClean="0">
                <a:latin typeface="Courier New" pitchFamily="49" charset="0"/>
              </a:rPr>
              <a:t> full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46331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Stepping through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871870"/>
            <a:ext cx="8229600" cy="542260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step</a:t>
            </a:r>
            <a:r>
              <a:rPr lang="en-US" sz="2400" dirty="0" smtClean="0">
                <a:latin typeface="Courier New" pitchFamily="49" charset="0"/>
              </a:rPr>
              <a:t> [</a:t>
            </a:r>
            <a:r>
              <a:rPr lang="en-US" sz="2400" i="1" dirty="0" smtClean="0">
                <a:latin typeface="Courier New" pitchFamily="49" charset="0"/>
              </a:rPr>
              <a:t>count</a:t>
            </a:r>
            <a:r>
              <a:rPr lang="en-US" sz="2400" dirty="0" smtClean="0">
                <a:latin typeface="Courier New" pitchFamily="49" charset="0"/>
              </a:rPr>
              <a:t>]</a:t>
            </a:r>
            <a:r>
              <a:rPr lang="en-US" sz="2400" dirty="0" smtClean="0"/>
              <a:t> – program execution continue to next source line </a:t>
            </a:r>
            <a:r>
              <a:rPr lang="en-US" sz="2400" u="sng" dirty="0" smtClean="0"/>
              <a:t>going into function calls</a:t>
            </a:r>
            <a:r>
              <a:rPr lang="en-US" sz="2400" dirty="0" smtClean="0"/>
              <a:t>.</a:t>
            </a:r>
            <a:endParaRPr lang="en-US" sz="2400" i="1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‘n’ or ‘next’</a:t>
            </a:r>
            <a:r>
              <a:rPr lang="en-US" sz="2400" dirty="0" smtClean="0">
                <a:latin typeface="Courier New" pitchFamily="49" charset="0"/>
              </a:rPr>
              <a:t> [</a:t>
            </a:r>
            <a:r>
              <a:rPr lang="en-US" sz="2400" i="1" dirty="0" smtClean="0">
                <a:latin typeface="Courier New" pitchFamily="49" charset="0"/>
              </a:rPr>
              <a:t>count</a:t>
            </a:r>
            <a:r>
              <a:rPr lang="en-US" sz="2400" dirty="0" smtClean="0">
                <a:latin typeface="Courier New" pitchFamily="49" charset="0"/>
              </a:rPr>
              <a:t>]</a:t>
            </a:r>
            <a:r>
              <a:rPr lang="en-US" sz="2400" i="1" dirty="0" smtClean="0">
                <a:latin typeface="Courier New" pitchFamily="49" charset="0"/>
              </a:rPr>
              <a:t> </a:t>
            </a:r>
            <a:r>
              <a:rPr lang="en-US" sz="2400" dirty="0" smtClean="0"/>
              <a:t>– program execution continue to the next source line </a:t>
            </a:r>
            <a:r>
              <a:rPr lang="en-US" sz="2400" u="sng" dirty="0" smtClean="0"/>
              <a:t>omitting function calls</a:t>
            </a:r>
            <a:r>
              <a:rPr lang="en-US" sz="2400" dirty="0" smtClean="0"/>
              <a:t>.</a:t>
            </a:r>
          </a:p>
          <a:p>
            <a:pPr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‘c’ or ‘continue’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smtClean="0"/>
              <a:t>– resume program execution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until</a:t>
            </a:r>
            <a:r>
              <a:rPr lang="en-US" sz="2400" dirty="0" smtClean="0"/>
              <a:t> – continue until the </a:t>
            </a:r>
            <a:r>
              <a:rPr lang="en-US" sz="2400" u="sng" dirty="0" smtClean="0"/>
              <a:t>next source line</a:t>
            </a:r>
            <a:r>
              <a:rPr lang="en-US" sz="2400" dirty="0" smtClean="0"/>
              <a:t> in the current stack frame is reached. /useful to exit from loops/</a:t>
            </a: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46331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Altering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871870"/>
            <a:ext cx="8229600" cy="5422603"/>
          </a:xfrm>
        </p:spPr>
        <p:txBody>
          <a:bodyPr/>
          <a:lstStyle/>
          <a:p>
            <a:pPr>
              <a:buNone/>
            </a:pPr>
            <a:r>
              <a:rPr lang="en-US" sz="2000" u="sng" dirty="0" smtClean="0"/>
              <a:t>Returning from a function</a:t>
            </a:r>
          </a:p>
          <a:p>
            <a:pPr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49" charset="0"/>
              </a:rPr>
              <a:t>finish</a:t>
            </a:r>
            <a:r>
              <a:rPr lang="en-US" sz="2000" dirty="0" smtClean="0">
                <a:latin typeface="Courier New" pitchFamily="49" charset="0"/>
              </a:rPr>
              <a:t> – 	</a:t>
            </a:r>
            <a:r>
              <a:rPr lang="en-US" sz="2000" dirty="0" smtClean="0"/>
              <a:t>Continue running until just after function in the 		selected stack frame returns. </a:t>
            </a:r>
            <a:endParaRPr lang="en-US" sz="20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</a:rPr>
              <a:t> [</a:t>
            </a:r>
            <a:r>
              <a:rPr lang="en-US" sz="2000" i="1" dirty="0" err="1" smtClean="0">
                <a:latin typeface="Courier New" pitchFamily="49" charset="0"/>
              </a:rPr>
              <a:t>ret_value</a:t>
            </a:r>
            <a:r>
              <a:rPr lang="en-US" sz="2000" dirty="0" smtClean="0">
                <a:latin typeface="Courier New" pitchFamily="49" charset="0"/>
              </a:rPr>
              <a:t>]</a:t>
            </a:r>
            <a:r>
              <a:rPr lang="en-US" sz="2000" dirty="0" smtClean="0"/>
              <a:t> – pops the current stack frame</a:t>
            </a:r>
          </a:p>
          <a:p>
            <a:pPr>
              <a:lnSpc>
                <a:spcPct val="200000"/>
              </a:lnSpc>
              <a:spcBef>
                <a:spcPct val="60000"/>
              </a:spcBef>
              <a:buFontTx/>
              <a:buNone/>
            </a:pPr>
            <a:r>
              <a:rPr lang="en-US" sz="2000" u="sng" dirty="0" smtClean="0"/>
              <a:t>Continuing at different address 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jump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</a:rPr>
              <a:t>line_num</a:t>
            </a:r>
            <a:r>
              <a:rPr lang="en-US" sz="2000" i="1" dirty="0" smtClean="0">
                <a:latin typeface="Courier New" pitchFamily="49" charset="0"/>
              </a:rPr>
              <a:t>|*address</a:t>
            </a:r>
            <a:endParaRPr lang="en-US" sz="2000" dirty="0" smtClean="0"/>
          </a:p>
          <a:p>
            <a:pPr>
              <a:lnSpc>
                <a:spcPct val="200000"/>
              </a:lnSpc>
              <a:spcBef>
                <a:spcPct val="60000"/>
              </a:spcBef>
              <a:buFontTx/>
              <a:buNone/>
            </a:pPr>
            <a:r>
              <a:rPr lang="en-US" sz="2000" u="sng" dirty="0" smtClean="0"/>
              <a:t>Altering the value of a variable</a:t>
            </a:r>
          </a:p>
          <a:p>
            <a:pPr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49" charset="0"/>
              </a:rPr>
              <a:t>set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</a:rPr>
              <a:t>i</a:t>
            </a:r>
            <a:r>
              <a:rPr lang="en-US" sz="2000" i="1" dirty="0" smtClean="0">
                <a:latin typeface="Courier New" pitchFamily="49" charset="0"/>
              </a:rPr>
              <a:t>=256</a:t>
            </a:r>
            <a:endParaRPr lang="en-US" sz="2000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46331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Convenience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871870"/>
            <a:ext cx="8229600" cy="542260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Convenience variables are used to store values that you may want to refer later. Any string preceded by </a:t>
            </a:r>
            <a:r>
              <a:rPr lang="en-US" sz="2000" dirty="0" smtClean="0">
                <a:latin typeface="Courier New" pitchFamily="49" charset="0"/>
              </a:rPr>
              <a:t>$</a:t>
            </a:r>
            <a:r>
              <a:rPr lang="en-US" sz="2000" dirty="0" smtClean="0"/>
              <a:t> is regarded as a convenience variable.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u="sng" dirty="0" smtClean="0"/>
              <a:t>Ex.:</a:t>
            </a:r>
            <a:r>
              <a:rPr lang="en-US" sz="2000" dirty="0" smtClean="0"/>
              <a:t>  </a:t>
            </a:r>
            <a:r>
              <a:rPr lang="en-US" sz="2000" b="1" dirty="0" smtClean="0"/>
              <a:t>set </a:t>
            </a:r>
            <a:r>
              <a:rPr lang="en-US" sz="1800" b="1" dirty="0" smtClean="0">
                <a:latin typeface="Courier New" pitchFamily="49" charset="0"/>
              </a:rPr>
              <a:t>$table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i="1" dirty="0" smtClean="0">
                <a:latin typeface="Courier New" pitchFamily="49" charset="0"/>
              </a:rPr>
              <a:t>*</a:t>
            </a:r>
            <a:r>
              <a:rPr lang="en-US" sz="1800" i="1" dirty="0" err="1" smtClean="0">
                <a:latin typeface="Courier New" pitchFamily="49" charset="0"/>
              </a:rPr>
              <a:t>table_ptr</a:t>
            </a:r>
            <a:r>
              <a:rPr lang="en-US" sz="2000" dirty="0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(</a:t>
            </a:r>
            <a:r>
              <a:rPr lang="en-US" sz="2000" dirty="0" err="1" smtClean="0"/>
              <a:t>gdb</a:t>
            </a:r>
            <a:r>
              <a:rPr lang="en-US" sz="2000" dirty="0" smtClean="0"/>
              <a:t>) </a:t>
            </a:r>
            <a:r>
              <a:rPr lang="en-US" sz="2000" b="1" dirty="0" smtClean="0"/>
              <a:t>show </a:t>
            </a:r>
            <a:r>
              <a:rPr lang="en-US" sz="2000" b="1" dirty="0" err="1" smtClean="0"/>
              <a:t>conv</a:t>
            </a:r>
            <a:endParaRPr lang="en-US" sz="2000" b="1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There are several </a:t>
            </a:r>
            <a:r>
              <a:rPr lang="en-US" sz="2000" u="sng" dirty="0" smtClean="0"/>
              <a:t>automatically created</a:t>
            </a:r>
            <a:r>
              <a:rPr lang="en-US" sz="2000" dirty="0" smtClean="0"/>
              <a:t> convenience variables: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49" charset="0"/>
              </a:rPr>
              <a:t>$pc</a:t>
            </a:r>
            <a:r>
              <a:rPr lang="en-US" sz="2000" dirty="0" smtClean="0"/>
              <a:t> – program counter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49" charset="0"/>
              </a:rPr>
              <a:t>$sp</a:t>
            </a:r>
            <a:r>
              <a:rPr lang="en-US" sz="2000" dirty="0" smtClean="0"/>
              <a:t> – stack pointer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49" charset="0"/>
              </a:rPr>
              <a:t>$</a:t>
            </a:r>
            <a:r>
              <a:rPr lang="en-US" sz="2000" b="1" dirty="0" err="1" smtClean="0">
                <a:latin typeface="Courier New" pitchFamily="49" charset="0"/>
              </a:rPr>
              <a:t>fp</a:t>
            </a:r>
            <a:r>
              <a:rPr lang="en-US" sz="2000" dirty="0" smtClean="0"/>
              <a:t> – frame pointer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Extending GDB - init files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037" y="974651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What GDB Does During Startup</a:t>
            </a:r>
            <a:br>
              <a:rPr lang="en-US" b="1" dirty="0" smtClean="0"/>
            </a:br>
            <a:r>
              <a:rPr lang="en-US" sz="2400" dirty="0" smtClean="0"/>
              <a:t>1. Executes all commands from system init file 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br>
              <a:rPr lang="en-US" sz="2400" dirty="0" smtClean="0"/>
            </a:br>
            <a:r>
              <a:rPr lang="en-US" sz="2400" dirty="0" smtClean="0"/>
              <a:t>2. Executes all the commands from ~/.</a:t>
            </a:r>
            <a:r>
              <a:rPr lang="en-US" sz="2400" dirty="0" err="1" smtClean="0"/>
              <a:t>gdbinit</a:t>
            </a:r>
            <a:r>
              <a:rPr lang="en-US" sz="2400" dirty="0" smtClean="0"/>
              <a:t> 	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3. Process command line options and operands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4. Executes all the commands from ./.</a:t>
            </a:r>
            <a:r>
              <a:rPr lang="en-US" sz="2400" dirty="0" err="1" smtClean="0"/>
              <a:t>gdbinit</a:t>
            </a:r>
            <a:r>
              <a:rPr lang="en-US" sz="2400" dirty="0" smtClean="0"/>
              <a:t> 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5. reads command files specified by the `-x' option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6. …</a:t>
            </a:r>
          </a:p>
          <a:p>
            <a:pPr>
              <a:buNone/>
            </a:pPr>
            <a:r>
              <a:rPr lang="en-US" sz="2000" dirty="0" smtClean="0"/>
              <a:t>	</a:t>
            </a:r>
            <a:br>
              <a:rPr lang="en-US" sz="2000" dirty="0" smtClean="0"/>
            </a:br>
            <a:endParaRPr lang="en-US" sz="2000" b="1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Extending GDB - History, recording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1006549"/>
            <a:ext cx="8229600" cy="4906963"/>
          </a:xfrm>
        </p:spPr>
        <p:txBody>
          <a:bodyPr/>
          <a:lstStyle/>
          <a:p>
            <a:r>
              <a:rPr lang="en-US" sz="2400" b="1" dirty="0" smtClean="0"/>
              <a:t>What GDB Does During Startup</a:t>
            </a:r>
            <a:br>
              <a:rPr lang="en-US" sz="2400" b="1" dirty="0" smtClean="0"/>
            </a:br>
            <a:r>
              <a:rPr lang="en-US" sz="2400" b="1" dirty="0" smtClean="0"/>
              <a:t>… </a:t>
            </a:r>
            <a:r>
              <a:rPr lang="en-US" sz="2000" dirty="0" smtClean="0"/>
              <a:t>6. Reads the command history recorded in the </a:t>
            </a:r>
            <a:r>
              <a:rPr lang="en-US" sz="2000" i="1" dirty="0" smtClean="0"/>
              <a:t>history file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gdb</a:t>
            </a:r>
            <a:r>
              <a:rPr lang="en-US" sz="2400" dirty="0" smtClean="0"/>
              <a:t>) </a:t>
            </a:r>
            <a:r>
              <a:rPr lang="en-US" sz="2400" b="1" dirty="0" smtClean="0"/>
              <a:t>set history filename </a:t>
            </a:r>
            <a:r>
              <a:rPr lang="en-US" sz="2000" i="1" dirty="0" err="1" smtClean="0">
                <a:latin typeface="Courier New" pitchFamily="49" charset="0"/>
              </a:rPr>
              <a:t>fname</a:t>
            </a:r>
            <a:r>
              <a:rPr lang="en-US" sz="240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gdb</a:t>
            </a:r>
            <a:r>
              <a:rPr lang="en-US" sz="2400" dirty="0" smtClean="0"/>
              <a:t>) </a:t>
            </a:r>
            <a:r>
              <a:rPr lang="en-US" sz="2400" b="1" dirty="0" smtClean="0"/>
              <a:t>set history save </a:t>
            </a:r>
            <a:r>
              <a:rPr lang="en-US" sz="2400" dirty="0" smtClean="0"/>
              <a:t>on/off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gdb</a:t>
            </a:r>
            <a:r>
              <a:rPr lang="en-US" sz="2400" dirty="0" smtClean="0"/>
              <a:t>) </a:t>
            </a:r>
            <a:r>
              <a:rPr lang="en-US" sz="2400" b="1" dirty="0" smtClean="0"/>
              <a:t>show history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gdb</a:t>
            </a:r>
            <a:r>
              <a:rPr lang="en-US" sz="2400" dirty="0" smtClean="0"/>
              <a:t>) </a:t>
            </a:r>
            <a:r>
              <a:rPr lang="en-US" sz="2400" b="1" dirty="0" smtClean="0"/>
              <a:t>show commands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46331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889586"/>
            <a:ext cx="8229600" cy="4906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Techniques for debugging big, modern software:</a:t>
            </a:r>
          </a:p>
          <a:p>
            <a:pPr lvl="1"/>
            <a:r>
              <a:rPr lang="en-US" sz="2400" dirty="0" smtClean="0"/>
              <a:t>STL containers and algorithms, Boost (ex: how to see containers)</a:t>
            </a:r>
          </a:p>
          <a:p>
            <a:pPr lvl="1"/>
            <a:r>
              <a:rPr lang="en-US" sz="2400" dirty="0" smtClean="0"/>
              <a:t>Multi-threaded (ex.: how to follow a thread?)</a:t>
            </a:r>
          </a:p>
          <a:p>
            <a:pPr lvl="1"/>
            <a:r>
              <a:rPr lang="en-US" sz="2400" dirty="0" smtClean="0"/>
              <a:t>Signals</a:t>
            </a:r>
          </a:p>
          <a:p>
            <a:pPr lvl="1"/>
            <a:r>
              <a:rPr lang="en-US" sz="2400" dirty="0" smtClean="0"/>
              <a:t>Repetitive tasks on the almost unchanging code base</a:t>
            </a:r>
          </a:p>
          <a:p>
            <a:r>
              <a:rPr lang="en-US" sz="2800" dirty="0" smtClean="0"/>
              <a:t>Program structure and running</a:t>
            </a:r>
          </a:p>
          <a:p>
            <a:pPr lvl="1"/>
            <a:r>
              <a:rPr lang="en-US" sz="2400" dirty="0" smtClean="0"/>
              <a:t>Memory layout</a:t>
            </a:r>
          </a:p>
          <a:p>
            <a:pPr lvl="1"/>
            <a:r>
              <a:rPr lang="en-US" sz="2400" dirty="0" smtClean="0"/>
              <a:t>Stack and heap</a:t>
            </a:r>
          </a:p>
          <a:p>
            <a:pPr lvl="1"/>
            <a:r>
              <a:rPr lang="en-US" sz="2400" dirty="0" smtClean="0"/>
              <a:t>64bit vs. 32 bit</a:t>
            </a:r>
          </a:p>
          <a:p>
            <a:r>
              <a:rPr lang="en-US" sz="2800" dirty="0" smtClean="0"/>
              <a:t>Examples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61" y="76200"/>
            <a:ext cx="8474148" cy="584775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Extending GDB – User-defined commands</a:t>
            </a:r>
            <a:endParaRPr lang="en-US" sz="32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1006549"/>
            <a:ext cx="8229600" cy="4906963"/>
          </a:xfrm>
        </p:spPr>
        <p:txBody>
          <a:bodyPr/>
          <a:lstStyle/>
          <a:p>
            <a:r>
              <a:rPr lang="en-US" sz="2400" b="1" dirty="0" smtClean="0"/>
              <a:t>(</a:t>
            </a:r>
            <a:r>
              <a:rPr lang="en-US" sz="2400" b="1" dirty="0" err="1" smtClean="0"/>
              <a:t>gdb</a:t>
            </a:r>
            <a:r>
              <a:rPr lang="en-US" sz="2400" b="1" dirty="0" smtClean="0"/>
              <a:t>) show user 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commandname</a:t>
            </a:r>
            <a:endParaRPr lang="en-US" sz="2400" i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/>
              <a:t>Example:</a:t>
            </a:r>
            <a:br>
              <a:rPr lang="en-US" sz="2400" b="1" dirty="0" smtClean="0"/>
            </a:br>
            <a:r>
              <a:rPr lang="en-US" sz="2400" kern="1200" dirty="0" smtClean="0">
                <a:latin typeface="Trebuchet MS" pitchFamily="34" charset="0"/>
              </a:rPr>
              <a:t> (</a:t>
            </a:r>
            <a:r>
              <a:rPr lang="en-US" sz="2400" kern="1200" dirty="0" err="1" smtClean="0">
                <a:latin typeface="Trebuchet MS" pitchFamily="34" charset="0"/>
              </a:rPr>
              <a:t>gdb</a:t>
            </a:r>
            <a:r>
              <a:rPr lang="en-US" sz="2400" kern="1200" dirty="0" smtClean="0">
                <a:latin typeface="Trebuchet MS" pitchFamily="34" charset="0"/>
              </a:rPr>
              <a:t>)define adder</a:t>
            </a:r>
            <a:br>
              <a:rPr lang="en-US" sz="2400" kern="1200" dirty="0" smtClean="0">
                <a:latin typeface="Trebuchet MS" pitchFamily="34" charset="0"/>
              </a:rPr>
            </a:br>
            <a:r>
              <a:rPr lang="en-US" sz="2400" kern="1200" dirty="0" smtClean="0">
                <a:latin typeface="Trebuchet MS" pitchFamily="34" charset="0"/>
              </a:rPr>
              <a:t>	print $arg0 + $arg1 + $arg2</a:t>
            </a:r>
            <a:br>
              <a:rPr lang="en-US" sz="2400" kern="1200" dirty="0" smtClean="0">
                <a:latin typeface="Trebuchet MS" pitchFamily="34" charset="0"/>
              </a:rPr>
            </a:br>
            <a:r>
              <a:rPr lang="en-US" sz="2400" kern="1200" dirty="0" smtClean="0">
                <a:latin typeface="Trebuchet MS" pitchFamily="34" charset="0"/>
              </a:rPr>
              <a:t> end</a:t>
            </a:r>
            <a:br>
              <a:rPr lang="en-US" sz="2400" kern="1200" dirty="0" smtClean="0">
                <a:latin typeface="Trebuchet MS" pitchFamily="34" charset="0"/>
              </a:rPr>
            </a:br>
            <a:r>
              <a:rPr lang="en-US" sz="2400" kern="1200" dirty="0" smtClean="0">
                <a:latin typeface="Trebuchet MS" pitchFamily="34" charset="0"/>
              </a:rPr>
              <a:t>(</a:t>
            </a:r>
            <a:r>
              <a:rPr lang="en-US" sz="2400" kern="1200" dirty="0" err="1" smtClean="0">
                <a:latin typeface="Trebuchet MS" pitchFamily="34" charset="0"/>
              </a:rPr>
              <a:t>gdb</a:t>
            </a:r>
            <a:r>
              <a:rPr lang="en-US" sz="2400" kern="1200" dirty="0" smtClean="0">
                <a:latin typeface="Trebuchet MS" pitchFamily="34" charset="0"/>
              </a:rPr>
              <a:t>) adder 1 2 3 </a:t>
            </a:r>
          </a:p>
          <a:p>
            <a:endParaRPr lang="en-US" sz="24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Editing files during debugging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1006549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400" dirty="0" smtClean="0"/>
              <a:t>(</a:t>
            </a:r>
            <a:r>
              <a:rPr lang="en-US" sz="2400" dirty="0" err="1" smtClean="0"/>
              <a:t>gdb</a:t>
            </a:r>
            <a:r>
              <a:rPr lang="en-US" sz="2400" dirty="0" smtClean="0"/>
              <a:t>) run </a:t>
            </a:r>
            <a:br>
              <a:rPr lang="en-US" sz="2400" dirty="0" smtClean="0"/>
            </a:br>
            <a:r>
              <a:rPr lang="en-US" sz="2400" dirty="0" smtClean="0"/>
              <a:t>Program received signal SIGSEGV, Segmentation fault.  </a:t>
            </a:r>
          </a:p>
          <a:p>
            <a:pPr>
              <a:buNone/>
            </a:pPr>
            <a:r>
              <a:rPr lang="en-US" sz="2400" dirty="0" smtClean="0"/>
              <a:t>(</a:t>
            </a:r>
            <a:r>
              <a:rPr lang="en-US" sz="2400" dirty="0" err="1" smtClean="0"/>
              <a:t>gdb</a:t>
            </a:r>
            <a:r>
              <a:rPr lang="en-US" sz="2400" dirty="0" smtClean="0"/>
              <a:t>) edit or (</a:t>
            </a:r>
            <a:r>
              <a:rPr lang="en-US" sz="2400" dirty="0" err="1" smtClean="0"/>
              <a:t>gdb</a:t>
            </a:r>
            <a:r>
              <a:rPr lang="en-US" sz="2400" dirty="0" smtClean="0"/>
              <a:t>) shell vi crash.cpp </a:t>
            </a:r>
          </a:p>
          <a:p>
            <a:pPr>
              <a:buNone/>
            </a:pPr>
            <a:r>
              <a:rPr lang="en-US" sz="2400" dirty="0" smtClean="0"/>
              <a:t>(</a:t>
            </a:r>
            <a:r>
              <a:rPr lang="en-US" sz="2400" dirty="0" err="1" smtClean="0"/>
              <a:t>gdb</a:t>
            </a:r>
            <a:r>
              <a:rPr lang="en-US" sz="2400" dirty="0" smtClean="0"/>
              <a:t>) shell </a:t>
            </a:r>
            <a:r>
              <a:rPr lang="en-US" sz="2400" dirty="0" err="1" smtClean="0"/>
              <a:t>gcc</a:t>
            </a:r>
            <a:r>
              <a:rPr lang="en-US" sz="2400" dirty="0" smtClean="0"/>
              <a:t> crash.cpp -o crash –</a:t>
            </a:r>
            <a:r>
              <a:rPr lang="en-US" sz="2400" dirty="0" err="1" smtClean="0"/>
              <a:t>lstdc</a:t>
            </a:r>
            <a:r>
              <a:rPr lang="en-US" sz="2400" dirty="0" smtClean="0"/>
              <a:t>++ </a:t>
            </a:r>
          </a:p>
          <a:p>
            <a:pPr>
              <a:buNone/>
            </a:pPr>
            <a:r>
              <a:rPr lang="en-US" sz="2400" dirty="0" smtClean="0"/>
              <a:t>(</a:t>
            </a:r>
            <a:r>
              <a:rPr lang="en-US" sz="2400" dirty="0" err="1" smtClean="0"/>
              <a:t>gdb</a:t>
            </a:r>
            <a:r>
              <a:rPr lang="en-US" sz="2400" dirty="0" smtClean="0"/>
              <a:t>) run </a:t>
            </a:r>
            <a:br>
              <a:rPr lang="en-US" sz="2400" dirty="0" smtClean="0"/>
            </a:br>
            <a:r>
              <a:rPr lang="en-US" sz="2400" dirty="0" smtClean="0"/>
              <a:t>Program exited normally. </a:t>
            </a:r>
          </a:p>
          <a:p>
            <a:pPr>
              <a:buNone/>
            </a:pPr>
            <a:r>
              <a:rPr lang="en-US" sz="2400" dirty="0" smtClean="0"/>
              <a:t>(</a:t>
            </a:r>
            <a:r>
              <a:rPr lang="en-US" sz="2400" dirty="0" err="1" smtClean="0"/>
              <a:t>gdb</a:t>
            </a:r>
            <a:r>
              <a:rPr lang="en-US" sz="2400" dirty="0" smtClean="0"/>
              <a:t>) quit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Signals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1006549"/>
            <a:ext cx="8229600" cy="4906963"/>
          </a:xfrm>
        </p:spPr>
        <p:txBody>
          <a:bodyPr/>
          <a:lstStyle/>
          <a:p>
            <a:r>
              <a:rPr lang="en-US" sz="2400" dirty="0" smtClean="0"/>
              <a:t>‘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handle</a:t>
            </a:r>
            <a:r>
              <a:rPr lang="en-US" sz="2400" dirty="0" smtClean="0"/>
              <a:t>’ or ‘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signals</a:t>
            </a:r>
            <a:r>
              <a:rPr lang="en-US" sz="2400" dirty="0" smtClean="0"/>
              <a:t>’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000" dirty="0" smtClean="0"/>
              <a:t>Print a table of all the signals and how </a:t>
            </a:r>
            <a:r>
              <a:rPr lang="en-US" sz="2000" dirty="0" err="1" smtClean="0"/>
              <a:t>gdb</a:t>
            </a:r>
            <a:r>
              <a:rPr lang="en-US" sz="2000" dirty="0" smtClean="0"/>
              <a:t> has been told to handle each one.</a:t>
            </a:r>
          </a:p>
          <a:p>
            <a:r>
              <a:rPr lang="en-US" sz="2400" b="1" dirty="0" smtClean="0"/>
              <a:t>handle signal </a:t>
            </a:r>
            <a:r>
              <a:rPr lang="en-US" sz="2400" dirty="0" smtClean="0"/>
              <a:t>[keywords...]</a:t>
            </a:r>
            <a:br>
              <a:rPr lang="en-US" sz="2400" dirty="0" smtClean="0"/>
            </a:br>
            <a:r>
              <a:rPr lang="en-US" sz="2000" dirty="0" smtClean="0"/>
              <a:t>keywords: </a:t>
            </a:r>
            <a:r>
              <a:rPr lang="en-US" sz="2000" dirty="0" err="1" smtClean="0"/>
              <a:t>nostop|stop</a:t>
            </a:r>
            <a:r>
              <a:rPr lang="en-US" sz="2000" dirty="0" smtClean="0"/>
              <a:t>,  </a:t>
            </a:r>
            <a:r>
              <a:rPr lang="en-US" sz="2000" dirty="0" err="1" smtClean="0"/>
              <a:t>print|noprint</a:t>
            </a:r>
            <a:r>
              <a:rPr lang="en-US" sz="2000" dirty="0" smtClean="0"/>
              <a:t> and </a:t>
            </a:r>
            <a:r>
              <a:rPr lang="en-US" sz="2000" dirty="0" err="1" smtClean="0"/>
              <a:t>pass|nopass</a:t>
            </a:r>
            <a:r>
              <a:rPr lang="en-US" sz="200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Ex: handle SIG35 </a:t>
            </a:r>
            <a:r>
              <a:rPr lang="en-US" sz="2400" dirty="0" err="1" smtClean="0"/>
              <a:t>nostop</a:t>
            </a:r>
            <a:r>
              <a:rPr lang="en-US" sz="2400" dirty="0" smtClean="0"/>
              <a:t> print pass</a:t>
            </a:r>
            <a:br>
              <a:rPr lang="en-US" sz="2400" dirty="0" smtClean="0"/>
            </a:br>
            <a:r>
              <a:rPr lang="en-US" sz="2400" dirty="0" smtClean="0"/>
              <a:t> 	handle SIG36 stop (implies the ‘print’ as well)</a:t>
            </a:r>
            <a:br>
              <a:rPr lang="en-US" sz="2400" dirty="0" smtClean="0"/>
            </a:br>
            <a:r>
              <a:rPr lang="en-US" sz="2400" dirty="0" smtClean="0"/>
              <a:t>	handle SIG37 </a:t>
            </a:r>
            <a:r>
              <a:rPr lang="en-US" sz="2400" dirty="0" err="1" smtClean="0"/>
              <a:t>nostop</a:t>
            </a:r>
            <a:r>
              <a:rPr lang="en-US" sz="2400" dirty="0" smtClean="0"/>
              <a:t> print </a:t>
            </a:r>
            <a:r>
              <a:rPr lang="en-US" sz="2400" dirty="0" err="1" smtClean="0"/>
              <a:t>nopass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	handle SIG38 </a:t>
            </a:r>
            <a:r>
              <a:rPr lang="en-US" sz="2400" dirty="0" err="1" smtClean="0"/>
              <a:t>nostop</a:t>
            </a:r>
            <a:r>
              <a:rPr lang="en-US" sz="2400" dirty="0" smtClean="0"/>
              <a:t> </a:t>
            </a:r>
            <a:r>
              <a:rPr lang="en-US" sz="2400" dirty="0" err="1" smtClean="0"/>
              <a:t>noprint</a:t>
            </a:r>
            <a:r>
              <a:rPr lang="en-US" sz="2400" dirty="0" smtClean="0"/>
              <a:t> </a:t>
            </a:r>
            <a:r>
              <a:rPr lang="en-US" sz="2400" dirty="0" err="1" smtClean="0"/>
              <a:t>nopass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Multi-threads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1006549"/>
            <a:ext cx="8229600" cy="4906963"/>
          </a:xfrm>
        </p:spPr>
        <p:txBody>
          <a:bodyPr/>
          <a:lstStyle/>
          <a:p>
            <a:r>
              <a:rPr lang="en-US" sz="2400" dirty="0" smtClean="0"/>
              <a:t>Use case: debugging specific thread, while controlling behavior of others.</a:t>
            </a:r>
          </a:p>
          <a:p>
            <a:r>
              <a:rPr lang="en-US" sz="2400" dirty="0" smtClean="0"/>
              <a:t>facilities for debugging multi-thread programs:</a:t>
            </a:r>
            <a:br>
              <a:rPr lang="en-US" sz="2400" dirty="0" smtClean="0"/>
            </a:br>
            <a:r>
              <a:rPr lang="en-US" sz="2400" dirty="0" smtClean="0"/>
              <a:t>• automatic notification of new threads</a:t>
            </a:r>
            <a:br>
              <a:rPr lang="en-US" sz="2400" dirty="0" smtClean="0"/>
            </a:br>
            <a:r>
              <a:rPr lang="en-US" sz="2400" dirty="0" smtClean="0"/>
              <a:t>• ‘thread </a:t>
            </a:r>
            <a:r>
              <a:rPr lang="en-US" sz="2400" dirty="0" err="1" smtClean="0"/>
              <a:t>threadno</a:t>
            </a:r>
            <a:r>
              <a:rPr lang="en-US" sz="2400" dirty="0" smtClean="0"/>
              <a:t>’, to switch among threads</a:t>
            </a:r>
            <a:br>
              <a:rPr lang="en-US" sz="2400" dirty="0" smtClean="0"/>
            </a:br>
            <a:r>
              <a:rPr lang="en-US" sz="2400" dirty="0" smtClean="0"/>
              <a:t>• ‘info threads’, to inquire about existing threads</a:t>
            </a:r>
            <a:br>
              <a:rPr lang="en-US" sz="2400" dirty="0" smtClean="0"/>
            </a:br>
            <a:r>
              <a:rPr lang="en-US" sz="2400" dirty="0" smtClean="0"/>
              <a:t>• thread-specific breakpoints</a:t>
            </a:r>
            <a:br>
              <a:rPr lang="en-US" sz="2400" dirty="0" smtClean="0"/>
            </a:br>
            <a:r>
              <a:rPr lang="en-US" sz="2400" dirty="0" smtClean="0"/>
              <a:t>• set mode for locking scheduler during execution</a:t>
            </a:r>
            <a:br>
              <a:rPr lang="en-US" sz="2400" dirty="0" smtClean="0"/>
            </a:br>
            <a:r>
              <a:rPr lang="en-US" sz="2000" dirty="0" smtClean="0"/>
              <a:t> 	(</a:t>
            </a:r>
            <a:r>
              <a:rPr lang="en-US" sz="2000" dirty="0" err="1" smtClean="0"/>
              <a:t>gdb</a:t>
            </a:r>
            <a:r>
              <a:rPr lang="en-US" sz="2000" dirty="0" smtClean="0"/>
              <a:t>) set scheduler-locking step/on/off</a:t>
            </a:r>
            <a:br>
              <a:rPr lang="en-US" sz="2000" dirty="0" smtClean="0"/>
            </a:br>
            <a:r>
              <a:rPr lang="en-US" sz="2000" dirty="0" smtClean="0"/>
              <a:t>others: Interrupted System Calls</a:t>
            </a:r>
          </a:p>
          <a:p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gdb</a:t>
            </a:r>
            <a:r>
              <a:rPr lang="en-US" sz="2400" dirty="0" smtClean="0"/>
              <a:t>)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threads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break foo.cpp:13 thread 28 if x &gt; </a:t>
            </a:r>
            <a:r>
              <a:rPr lang="en-US" sz="2400" dirty="0" err="1" smtClean="0"/>
              <a:t>lim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Checkpoint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1006549"/>
            <a:ext cx="8229600" cy="4906963"/>
          </a:xfrm>
        </p:spPr>
        <p:txBody>
          <a:bodyPr/>
          <a:lstStyle/>
          <a:p>
            <a:r>
              <a:rPr lang="en-US" sz="2400" dirty="0" smtClean="0"/>
              <a:t>A snapshot of a program’s state</a:t>
            </a:r>
          </a:p>
          <a:p>
            <a:pPr>
              <a:buNone/>
            </a:pPr>
            <a:r>
              <a:rPr lang="en-US" sz="2400" dirty="0" smtClean="0"/>
              <a:t>(</a:t>
            </a:r>
            <a:r>
              <a:rPr lang="en-US" sz="2400" dirty="0" err="1" smtClean="0"/>
              <a:t>gdb</a:t>
            </a:r>
            <a:r>
              <a:rPr lang="en-US" sz="2400" dirty="0" smtClean="0"/>
              <a:t>) </a:t>
            </a:r>
            <a:r>
              <a:rPr lang="en-US" sz="2400" b="1" dirty="0" smtClean="0"/>
              <a:t>checkpoint</a:t>
            </a:r>
          </a:p>
          <a:p>
            <a:pPr>
              <a:buNone/>
            </a:pPr>
            <a:r>
              <a:rPr lang="en-US" sz="2400" dirty="0" smtClean="0"/>
              <a:t>(</a:t>
            </a:r>
            <a:r>
              <a:rPr lang="en-US" sz="2400" dirty="0" err="1" smtClean="0"/>
              <a:t>gdb</a:t>
            </a:r>
            <a:r>
              <a:rPr lang="en-US" sz="2400" dirty="0" smtClean="0"/>
              <a:t>)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checkpoint</a:t>
            </a:r>
          </a:p>
          <a:p>
            <a:pPr>
              <a:buNone/>
            </a:pPr>
            <a:r>
              <a:rPr lang="en-US" sz="2400" dirty="0" smtClean="0"/>
              <a:t>(</a:t>
            </a:r>
            <a:r>
              <a:rPr lang="en-US" sz="2400" dirty="0" err="1" smtClean="0"/>
              <a:t>gdb</a:t>
            </a:r>
            <a:r>
              <a:rPr lang="en-US" sz="2400" dirty="0" smtClean="0"/>
              <a:t>) </a:t>
            </a:r>
            <a:r>
              <a:rPr lang="en-US" sz="2400" b="1" dirty="0" smtClean="0"/>
              <a:t>restart</a:t>
            </a:r>
            <a:r>
              <a:rPr lang="en-US" sz="2400" dirty="0" smtClean="0"/>
              <a:t> 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checkpoint-id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64 bit .vs. 32bit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1006549"/>
            <a:ext cx="8229600" cy="4906963"/>
          </a:xfrm>
        </p:spPr>
        <p:txBody>
          <a:bodyPr/>
          <a:lstStyle/>
          <a:p>
            <a:r>
              <a:rPr lang="en-US" sz="2400" dirty="0" smtClean="0"/>
              <a:t>-m32 flag</a:t>
            </a:r>
          </a:p>
          <a:p>
            <a:r>
              <a:rPr lang="en-US" sz="2400" dirty="0" smtClean="0"/>
              <a:t>On 64-bit machine, install another 32-bit version of GDB</a:t>
            </a:r>
          </a:p>
          <a:p>
            <a:pPr>
              <a:buNone/>
            </a:pPr>
            <a:r>
              <a:rPr lang="en-US" sz="2400" dirty="0" smtClean="0"/>
              <a:t>	$ </a:t>
            </a:r>
            <a:r>
              <a:rPr lang="en-US" sz="2400" b="1" dirty="0" err="1" smtClean="0"/>
              <a:t>ls</a:t>
            </a:r>
            <a:r>
              <a:rPr lang="en-US" sz="2400" b="1" dirty="0" smtClean="0"/>
              <a:t> -l `which gdb32`</a:t>
            </a:r>
          </a:p>
          <a:p>
            <a:pPr>
              <a:buNone/>
            </a:pPr>
            <a:r>
              <a:rPr lang="en-US" sz="2400" dirty="0" smtClean="0"/>
              <a:t>	/</a:t>
            </a:r>
            <a:r>
              <a:rPr lang="en-US" sz="2400" dirty="0" err="1" smtClean="0"/>
              <a:t>usr</a:t>
            </a:r>
            <a:r>
              <a:rPr lang="en-US" sz="2400" dirty="0" smtClean="0"/>
              <a:t>/bin/gdb32 -&gt;  ‘/your/install/path’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Additional process information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1006549"/>
            <a:ext cx="8229600" cy="49069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 proc</a:t>
            </a:r>
            <a:r>
              <a:rPr lang="en-US" sz="2400" dirty="0" smtClean="0"/>
              <a:t> – summarize available information about the 		current process.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 proc mappings</a:t>
            </a:r>
            <a:r>
              <a:rPr lang="en-US" sz="2400" dirty="0" smtClean="0"/>
              <a:t> – address range accessible in the 					program.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Remote debugging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818707"/>
            <a:ext cx="8229600" cy="5358809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/>
              <a:t>Use case</a:t>
            </a:r>
            <a:r>
              <a:rPr lang="en-US" sz="2400" dirty="0" smtClean="0"/>
              <a:t>: </a:t>
            </a:r>
            <a:br>
              <a:rPr lang="en-US" sz="2400" dirty="0" smtClean="0"/>
            </a:br>
            <a:r>
              <a:rPr lang="en-US" sz="2400" dirty="0" smtClean="0"/>
              <a:t>- GDB runs on one machine (host) and the program  being debugged (</a:t>
            </a:r>
            <a:r>
              <a:rPr lang="en-US" sz="2400" dirty="0" err="1" smtClean="0"/>
              <a:t>exe.verXYZ.stripped</a:t>
            </a:r>
            <a:r>
              <a:rPr lang="en-US" sz="2400" dirty="0" smtClean="0"/>
              <a:t> ) runs on another (target). </a:t>
            </a:r>
            <a:br>
              <a:rPr lang="en-US" sz="2400" dirty="0" smtClean="0"/>
            </a:br>
            <a:r>
              <a:rPr lang="en-US" sz="2400" dirty="0" smtClean="0"/>
              <a:t>- GDB communicates via Serial or TCP/IP.</a:t>
            </a:r>
            <a:br>
              <a:rPr lang="en-US" sz="2400" dirty="0" smtClean="0"/>
            </a:br>
            <a:r>
              <a:rPr lang="en-US" sz="2400" dirty="0" smtClean="0"/>
              <a:t>- </a:t>
            </a:r>
            <a:r>
              <a:rPr lang="en-US" sz="2400" kern="1200" dirty="0" smtClean="0">
                <a:latin typeface="Trebuchet MS" pitchFamily="34" charset="0"/>
              </a:rPr>
              <a:t>Host and target: exactly match between the </a:t>
            </a:r>
            <a:r>
              <a:rPr lang="en-US" sz="2400" dirty="0" smtClean="0"/>
              <a:t>executables and libraries, with one exception: stripped on the target.</a:t>
            </a:r>
            <a:br>
              <a:rPr lang="en-US" sz="2400" dirty="0" smtClean="0"/>
            </a:br>
            <a:r>
              <a:rPr lang="en-US" sz="2400" dirty="0" smtClean="0"/>
              <a:t>- Complication: compiling on one machine (CC view), keeping code in different place (ex. </a:t>
            </a:r>
            <a:r>
              <a:rPr lang="en-US" sz="2400" dirty="0" smtClean="0"/>
              <a:t>/your/path/</a:t>
            </a:r>
            <a:r>
              <a:rPr lang="en-US" sz="2400" dirty="0" err="1" smtClean="0"/>
              <a:t>verXYZ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Solution: </a:t>
            </a:r>
            <a:br>
              <a:rPr lang="en-US" sz="2400" dirty="0" smtClean="0"/>
            </a:br>
            <a:r>
              <a:rPr lang="en-US" sz="2400" dirty="0" smtClean="0"/>
              <a:t>- Connect </a:t>
            </a:r>
            <a:r>
              <a:rPr lang="en-US" sz="2400" dirty="0" err="1" smtClean="0"/>
              <a:t>gdb</a:t>
            </a:r>
            <a:r>
              <a:rPr lang="en-US" sz="2400" dirty="0" smtClean="0"/>
              <a:t> to source in the given place: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gdb</a:t>
            </a:r>
            <a:r>
              <a:rPr lang="en-US" sz="2000" i="1" dirty="0" smtClean="0"/>
              <a:t>) set substitute-path /</a:t>
            </a:r>
            <a:r>
              <a:rPr lang="en-US" sz="2000" i="1" dirty="0" err="1" smtClean="0"/>
              <a:t>usr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src</a:t>
            </a:r>
            <a:r>
              <a:rPr lang="en-US" sz="2000" i="1" dirty="0" smtClean="0"/>
              <a:t> /</a:t>
            </a:r>
            <a:r>
              <a:rPr lang="en-US" sz="2000" i="1" dirty="0" err="1" smtClean="0"/>
              <a:t>mnt</a:t>
            </a:r>
            <a:r>
              <a:rPr lang="en-US" sz="2000" i="1" dirty="0" smtClean="0"/>
              <a:t>/cross </a:t>
            </a:r>
            <a:br>
              <a:rPr lang="en-US" sz="2000" i="1" dirty="0" smtClean="0"/>
            </a:br>
            <a:r>
              <a:rPr lang="en-US" sz="2400" i="1" dirty="0" smtClean="0"/>
              <a:t> 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gdb</a:t>
            </a:r>
            <a:r>
              <a:rPr lang="en-US" sz="2000" i="1" dirty="0" smtClean="0"/>
              <a:t>) dir </a:t>
            </a:r>
            <a:r>
              <a:rPr lang="en-US" sz="2000" i="1" dirty="0" smtClean="0"/>
              <a:t>/your/path/</a:t>
            </a:r>
            <a:r>
              <a:rPr lang="en-US" sz="2000" i="1" dirty="0" err="1" smtClean="0"/>
              <a:t>verXYZ</a:t>
            </a:r>
            <a:r>
              <a:rPr lang="en-US" sz="2000" i="1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000" dirty="0" smtClean="0"/>
          </a:p>
          <a:p>
            <a:pPr>
              <a:buNone/>
            </a:pPr>
            <a:endParaRPr lang="en-US" sz="1800" i="1" dirty="0" smtClean="0"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Remote debugging - example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818707"/>
            <a:ext cx="8229600" cy="5358809"/>
          </a:xfrm>
        </p:spPr>
        <p:txBody>
          <a:bodyPr/>
          <a:lstStyle/>
          <a:p>
            <a:r>
              <a:rPr lang="en-US" sz="2400" dirty="0" smtClean="0"/>
              <a:t>Using </a:t>
            </a:r>
            <a:r>
              <a:rPr lang="en-US" sz="2400" dirty="0" err="1" smtClean="0"/>
              <a:t>gdbserver</a:t>
            </a:r>
            <a:r>
              <a:rPr lang="en-US" sz="2400" dirty="0" smtClean="0"/>
              <a:t> through TCP connection: </a:t>
            </a:r>
            <a:r>
              <a:rPr lang="en-US" sz="1800" i="1" dirty="0" smtClean="0">
                <a:latin typeface="Courier New" pitchFamily="49" charset="0"/>
              </a:rPr>
              <a:t/>
            </a:r>
            <a:br>
              <a:rPr lang="en-US" sz="1800" i="1" dirty="0" smtClean="0">
                <a:latin typeface="Courier New" pitchFamily="49" charset="0"/>
              </a:rPr>
            </a:br>
            <a:r>
              <a:rPr lang="en-US" sz="2000" dirty="0" smtClean="0"/>
              <a:t>remote (10.10.0.225)&gt;  </a:t>
            </a:r>
            <a:r>
              <a:rPr lang="en-US" sz="2000" dirty="0" err="1" smtClean="0"/>
              <a:t>gdbserver</a:t>
            </a:r>
            <a:r>
              <a:rPr lang="en-US" sz="2000" dirty="0" smtClean="0"/>
              <a:t> :9999 </a:t>
            </a:r>
            <a:r>
              <a:rPr lang="en-US" sz="2000" i="1" dirty="0" err="1" smtClean="0">
                <a:latin typeface="Courier New" pitchFamily="49" charset="0"/>
              </a:rPr>
              <a:t>program_stripped</a:t>
            </a:r>
            <a:r>
              <a:rPr lang="en-US" sz="2000" i="1" dirty="0" smtClean="0">
                <a:latin typeface="Courier New" pitchFamily="49" charset="0"/>
              </a:rPr>
              <a:t/>
            </a:r>
            <a:br>
              <a:rPr lang="en-US" sz="2000" i="1" dirty="0" smtClean="0">
                <a:latin typeface="Courier New" pitchFamily="49" charset="0"/>
              </a:rPr>
            </a:br>
            <a:r>
              <a:rPr lang="en-US" sz="2000" i="1" dirty="0" smtClean="0">
                <a:latin typeface="Courier New" pitchFamily="49" charset="0"/>
              </a:rPr>
              <a:t>or </a:t>
            </a:r>
            <a:r>
              <a:rPr lang="en-US" sz="2000" dirty="0" smtClean="0"/>
              <a:t>remote&gt; ./</a:t>
            </a:r>
            <a:r>
              <a:rPr lang="en-US" sz="2000" dirty="0" err="1" smtClean="0"/>
              <a:t>gdbserver</a:t>
            </a:r>
            <a:r>
              <a:rPr lang="en-US" sz="2000" dirty="0" smtClean="0"/>
              <a:t> :9999 –attach &lt;</a:t>
            </a:r>
            <a:r>
              <a:rPr lang="en-US" sz="2000" dirty="0" err="1" smtClean="0"/>
              <a:t>pid</a:t>
            </a:r>
            <a:r>
              <a:rPr lang="en-US" sz="2000" dirty="0" smtClean="0"/>
              <a:t>&gt;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2000" dirty="0" smtClean="0"/>
              <a:t>host&gt; </a:t>
            </a:r>
            <a:r>
              <a:rPr lang="en-US" sz="2000" dirty="0" err="1" smtClean="0"/>
              <a:t>gdb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Courier New" pitchFamily="49" charset="0"/>
              </a:rPr>
              <a:t>program</a:t>
            </a:r>
            <a:br>
              <a:rPr lang="en-US" sz="2000" i="1" dirty="0" smtClean="0">
                <a:latin typeface="Courier New" pitchFamily="49" charset="0"/>
              </a:rPr>
            </a:br>
            <a:r>
              <a:rPr lang="en-US" sz="2000" dirty="0" smtClean="0"/>
              <a:t>host&gt;(</a:t>
            </a:r>
            <a:r>
              <a:rPr lang="en-US" sz="2000" dirty="0" err="1" smtClean="0"/>
              <a:t>gdb</a:t>
            </a:r>
            <a:r>
              <a:rPr lang="en-US" sz="2000" dirty="0" smtClean="0"/>
              <a:t>) handle SIGTRAP </a:t>
            </a:r>
            <a:r>
              <a:rPr lang="en-US" sz="2000" dirty="0" err="1" smtClean="0"/>
              <a:t>nostop</a:t>
            </a:r>
            <a:r>
              <a:rPr lang="en-US" sz="2000" dirty="0" smtClean="0"/>
              <a:t> </a:t>
            </a:r>
            <a:r>
              <a:rPr lang="en-US" sz="2000" dirty="0" err="1" smtClean="0"/>
              <a:t>noprint</a:t>
            </a:r>
            <a:r>
              <a:rPr lang="en-US" sz="2000" dirty="0" smtClean="0"/>
              <a:t> pass</a:t>
            </a:r>
            <a:br>
              <a:rPr lang="en-US" sz="2000" dirty="0" smtClean="0"/>
            </a:br>
            <a:r>
              <a:rPr lang="en-US" sz="2000" dirty="0" smtClean="0"/>
              <a:t>			 to avoid pausing when launching the threads</a:t>
            </a:r>
            <a:br>
              <a:rPr lang="en-US" sz="2000" dirty="0" smtClean="0"/>
            </a:br>
            <a:r>
              <a:rPr lang="en-US" sz="2000" dirty="0" smtClean="0"/>
              <a:t>host&gt; (</a:t>
            </a:r>
            <a:r>
              <a:rPr lang="en-US" sz="2000" dirty="0" err="1" smtClean="0"/>
              <a:t>gdb</a:t>
            </a:r>
            <a:r>
              <a:rPr lang="en-US" sz="2000" dirty="0" smtClean="0"/>
              <a:t>) target remote 10.10.0.225:9999</a:t>
            </a:r>
          </a:p>
          <a:p>
            <a:endParaRPr lang="en-US" sz="1800" i="1" dirty="0" smtClean="0"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Various issues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1006549"/>
            <a:ext cx="8229600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DDD and Eclipse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Working with Shared Libraries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How to see macros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9488" y="797441"/>
            <a:ext cx="6368902" cy="5890438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r>
              <a:rPr lang="en-US" dirty="0" smtClean="0"/>
              <a:t>GDB was first written by Richard Stallman </a:t>
            </a:r>
            <a:endParaRPr lang="he-IL" dirty="0" smtClean="0"/>
          </a:p>
          <a:p>
            <a:pPr eaLnBrk="1" hangingPunct="1">
              <a:buNone/>
              <a:defRPr/>
            </a:pPr>
            <a:r>
              <a:rPr lang="en-US" dirty="0" smtClean="0"/>
              <a:t>in 1986 as part of his GNU system</a:t>
            </a:r>
          </a:p>
          <a:p>
            <a:pPr eaLnBrk="1" hangingPunct="1">
              <a:defRPr/>
            </a:pPr>
            <a:r>
              <a:rPr lang="en-US" dirty="0" smtClean="0"/>
              <a:t>Richard Stallman, “Debugging with </a:t>
            </a:r>
            <a:r>
              <a:rPr lang="en-US" dirty="0" err="1" smtClean="0"/>
              <a:t>gdb</a:t>
            </a:r>
            <a:r>
              <a:rPr lang="en-US" dirty="0" smtClean="0"/>
              <a:t>”</a:t>
            </a:r>
          </a:p>
          <a:p>
            <a:pPr lvl="1" eaLnBrk="1" hangingPunct="1">
              <a:buNone/>
              <a:defRPr/>
            </a:pPr>
            <a:r>
              <a:rPr lang="en-US" dirty="0" smtClean="0"/>
              <a:t>www.gnu.org/software/gdb/documentation</a:t>
            </a:r>
            <a:r>
              <a:rPr lang="en-US" sz="2800" dirty="0" smtClean="0"/>
              <a:t> </a:t>
            </a:r>
          </a:p>
          <a:p>
            <a:pPr eaLnBrk="1" hangingPunct="1">
              <a:defRPr/>
            </a:pPr>
            <a:r>
              <a:rPr lang="en-US" dirty="0" smtClean="0"/>
              <a:t>Help: 	$</a:t>
            </a:r>
            <a:r>
              <a:rPr lang="en-US" dirty="0" err="1" smtClean="0"/>
              <a:t>gdb</a:t>
            </a:r>
            <a:r>
              <a:rPr lang="en-US" dirty="0" smtClean="0"/>
              <a:t> –h </a:t>
            </a:r>
            <a:br>
              <a:rPr lang="en-US" dirty="0" smtClean="0"/>
            </a:br>
            <a:r>
              <a:rPr lang="en-US" dirty="0" smtClean="0"/>
              <a:t>		(</a:t>
            </a:r>
            <a:r>
              <a:rPr lang="en-US" dirty="0" err="1" smtClean="0"/>
              <a:t>gdb</a:t>
            </a:r>
            <a:r>
              <a:rPr lang="en-US" dirty="0" smtClean="0"/>
              <a:t>) h </a:t>
            </a:r>
            <a:br>
              <a:rPr lang="en-US" dirty="0" smtClean="0"/>
            </a:br>
            <a:r>
              <a:rPr lang="en-US" dirty="0" smtClean="0"/>
              <a:t>		(</a:t>
            </a:r>
            <a:r>
              <a:rPr lang="en-US" dirty="0" err="1" smtClean="0"/>
              <a:t>gdb</a:t>
            </a:r>
            <a:r>
              <a:rPr lang="en-US" dirty="0" smtClean="0"/>
              <a:t>) apropos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2400" dirty="0" smtClean="0"/>
              <a:t>Command names may be truncated if the abbreviation is unambiguous. </a:t>
            </a:r>
            <a:r>
              <a:rPr lang="en-US" sz="2400" dirty="0" smtClean="0">
                <a:latin typeface="Courier New" pitchFamily="49" charset="0"/>
              </a:rPr>
              <a:t>TAB</a:t>
            </a:r>
            <a:r>
              <a:rPr lang="en-US" sz="2400" dirty="0" smtClean="0"/>
              <a:t> completion. </a:t>
            </a:r>
          </a:p>
          <a:p>
            <a:pPr eaLnBrk="1" hangingPunct="1">
              <a:defRPr/>
            </a:pPr>
            <a:r>
              <a:rPr lang="en-US" dirty="0" smtClean="0"/>
              <a:t>Command Cheat Sheet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>
                <a:hlinkClick r:id="rId3"/>
              </a:rPr>
              <a:t>www.yolinux.com/TUTORIALS/GDB-Commands.html</a:t>
            </a:r>
            <a:endParaRPr lang="en-US" sz="2000" dirty="0" smtClean="0"/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dirty="0" smtClean="0"/>
              <a:t>Last GDB version is 6.8</a:t>
            </a:r>
          </a:p>
          <a:p>
            <a:pPr>
              <a:buFontTx/>
              <a:buNone/>
            </a:pPr>
            <a:endParaRPr lang="en-US" sz="3200" dirty="0" smtClean="0"/>
          </a:p>
          <a:p>
            <a:pPr eaLnBrk="1" hangingPunct="1">
              <a:defRPr/>
            </a:pPr>
            <a:endParaRPr lang="en-US" sz="3200" dirty="0" smtClean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004CC-E105-4687-A7AC-C1CAC39BEF90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0722" y="1061012"/>
            <a:ext cx="2621260" cy="4421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1850" y="77788"/>
            <a:ext cx="8229600" cy="609600"/>
          </a:xfrm>
          <a:prstGeom prst="rect">
            <a:avLst/>
          </a:prstGeom>
          <a:noFill/>
          <a:ln w="9525">
            <a:noFill/>
            <a:prstDash val="dashDot"/>
            <a:miter lim="800000"/>
            <a:headEnd/>
            <a:tailEnd/>
          </a:ln>
          <a:effectLst>
            <a:outerShdw dist="36109" dir="2690238" algn="ctr" rotWithShape="0">
              <a:srgbClr val="EAEAEA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400" b="1" dirty="0" smtClean="0">
                <a:solidFill>
                  <a:srgbClr val="635213"/>
                </a:solidFill>
              </a:rPr>
              <a:t>Sources of information</a:t>
            </a:r>
            <a:endParaRPr lang="en-US" sz="3400" b="1" dirty="0">
              <a:solidFill>
                <a:srgbClr val="63521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DDD and Eclipse - GUI Advantages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1006549"/>
            <a:ext cx="8229600" cy="49069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DDD is a GUI debugger that work with GDB.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GDB commands can be typed in the console window. </a:t>
            </a:r>
          </a:p>
          <a:p>
            <a:r>
              <a:rPr lang="en-US" sz="2400" dirty="0" smtClean="0"/>
              <a:t>Frequently used commands are on the toolbars, have assigned shortcut keys or can be done just with a mouse click.</a:t>
            </a:r>
          </a:p>
          <a:p>
            <a:r>
              <a:rPr lang="en-US" sz="2400" dirty="0" smtClean="0"/>
              <a:t>Easy browsing through the source </a:t>
            </a:r>
          </a:p>
          <a:p>
            <a:r>
              <a:rPr lang="en-US" sz="2400" dirty="0" smtClean="0"/>
              <a:t>Examining current variables values directly – by placing the mouse pointer over them.</a:t>
            </a:r>
          </a:p>
          <a:p>
            <a:r>
              <a:rPr lang="en-US" sz="2400" dirty="0" smtClean="0"/>
              <a:t>Possibility to graphically display the program data.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IMHO, stability is the main issue of debugging in DDD and especially Eclipse.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Summary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302" y="744279"/>
            <a:ext cx="8229600" cy="516923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 smtClean="0"/>
              <a:t>Start from thinking of Use Case, then look in the manual, use ‘apropos’ and ‘help’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 smtClean="0"/>
              <a:t>Productivity:</a:t>
            </a:r>
            <a:br>
              <a:rPr lang="en-US" sz="2400" dirty="0" smtClean="0"/>
            </a:br>
            <a:r>
              <a:rPr lang="en-US" sz="2400" dirty="0" smtClean="0"/>
              <a:t>Stepping through a program is less productive than thinking harder and adding output statements and self-checking code at critical places.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 smtClean="0"/>
              <a:t>When to use GDB? </a:t>
            </a:r>
            <a:br>
              <a:rPr lang="en-US" sz="2400" dirty="0" smtClean="0"/>
            </a:br>
            <a:r>
              <a:rPr lang="en-US" sz="2400" dirty="0" smtClean="0"/>
              <a:t> - core file, </a:t>
            </a:r>
            <a:br>
              <a:rPr lang="en-US" sz="2400" dirty="0" smtClean="0"/>
            </a:br>
            <a:r>
              <a:rPr lang="en-US" sz="2400" dirty="0" smtClean="0"/>
              <a:t> - when a problem can be reproduced</a:t>
            </a:r>
            <a:r>
              <a:rPr lang="en-US" sz="2400" b="1" dirty="0" smtClean="0"/>
              <a:t>, </a:t>
            </a:r>
            <a:r>
              <a:rPr lang="en-US" sz="2400" dirty="0" smtClean="0"/>
              <a:t>repeating errors </a:t>
            </a:r>
            <a:br>
              <a:rPr lang="en-US" sz="2400" dirty="0" smtClean="0"/>
            </a:br>
            <a:r>
              <a:rPr lang="en-US" sz="2400" dirty="0" smtClean="0"/>
              <a:t> - self-educating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 smtClean="0"/>
              <a:t>When not?</a:t>
            </a:r>
            <a:br>
              <a:rPr lang="en-US" sz="2400" dirty="0" smtClean="0"/>
            </a:br>
            <a:r>
              <a:rPr lang="en-US" sz="2400" dirty="0" smtClean="0"/>
              <a:t>Other tools, traces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endParaRPr lang="en-US" sz="2400" dirty="0" smtClean="0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 smtClean="0"/>
              <a:t>Questions?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Questions and how-to's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5034"/>
            <a:ext cx="8229600" cy="520113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How to create a symbol table? How to remove it?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How to load up your program in GDB?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How to know where you are (file, next execution line)?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How to find out the crash file executable?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How to find out why a program stopped?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Which command(s) can be used to exit from loops?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Why ‘print’, ‘info’, ‘show’?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Problem Determination Tools for Linux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199" y="1350336"/>
            <a:ext cx="8357191" cy="47758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-Wall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Code review</a:t>
            </a:r>
          </a:p>
          <a:p>
            <a:r>
              <a:rPr lang="en-US" dirty="0" smtClean="0"/>
              <a:t>Program’s traces, </a:t>
            </a:r>
            <a:r>
              <a:rPr lang="en-US" dirty="0" err="1" smtClean="0"/>
              <a:t>syslog</a:t>
            </a:r>
            <a:r>
              <a:rPr lang="en-US" dirty="0" smtClean="0"/>
              <a:t>, profilers</a:t>
            </a:r>
          </a:p>
          <a:p>
            <a:r>
              <a:rPr lang="en-US" dirty="0" smtClean="0"/>
              <a:t>Static Source Code Analysis:</a:t>
            </a:r>
          </a:p>
          <a:p>
            <a:pPr lvl="1"/>
            <a:r>
              <a:rPr lang="en-US" dirty="0" smtClean="0">
                <a:hlinkClick r:id="rId3"/>
              </a:rPr>
              <a:t>scan.coverity.com</a:t>
            </a:r>
            <a:r>
              <a:rPr lang="en-US" dirty="0" smtClean="0"/>
              <a:t> – free for FOSS</a:t>
            </a:r>
          </a:p>
          <a:p>
            <a:pPr lvl="1"/>
            <a:r>
              <a:rPr lang="en-US" dirty="0" err="1" smtClean="0"/>
              <a:t>Flexelint</a:t>
            </a:r>
            <a:endParaRPr lang="en-US" dirty="0" smtClean="0"/>
          </a:p>
          <a:p>
            <a:r>
              <a:rPr lang="en-US" dirty="0" smtClean="0"/>
              <a:t>Dynamic analysis: </a:t>
            </a:r>
            <a:r>
              <a:rPr lang="en-US" dirty="0" err="1" smtClean="0"/>
              <a:t>Valgrind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strace</a:t>
            </a:r>
            <a:r>
              <a:rPr lang="en-US" dirty="0" smtClean="0"/>
              <a:t>, /proc </a:t>
            </a:r>
            <a:r>
              <a:rPr lang="en-US" dirty="0" err="1" smtClean="0"/>
              <a:t>filesystem</a:t>
            </a:r>
            <a:r>
              <a:rPr lang="en-US" dirty="0" smtClean="0"/>
              <a:t>, </a:t>
            </a:r>
            <a:r>
              <a:rPr lang="en-US" dirty="0" err="1" smtClean="0"/>
              <a:t>lsof</a:t>
            </a:r>
            <a:r>
              <a:rPr lang="en-US" dirty="0" smtClean="0"/>
              <a:t>, </a:t>
            </a:r>
            <a:r>
              <a:rPr lang="en-US" dirty="0" err="1" smtClean="0"/>
              <a:t>ldd</a:t>
            </a:r>
            <a:r>
              <a:rPr lang="en-US" dirty="0" smtClean="0"/>
              <a:t>, nm, </a:t>
            </a:r>
            <a:r>
              <a:rPr lang="en-US" dirty="0" err="1" smtClean="0"/>
              <a:t>objdump</a:t>
            </a:r>
            <a:r>
              <a:rPr lang="en-US" dirty="0" smtClean="0"/>
              <a:t>, </a:t>
            </a:r>
            <a:r>
              <a:rPr lang="en-US" dirty="0" err="1" smtClean="0"/>
              <a:t>wireshark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46331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What can debuggers do?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871870"/>
            <a:ext cx="8229600" cy="54226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Start your program for you, specifying anything that might affect it's behavior.</a:t>
            </a:r>
          </a:p>
          <a:p>
            <a:r>
              <a:rPr lang="en-US" sz="2400" dirty="0" smtClean="0"/>
              <a:t>Make your program stop under specified conditions.</a:t>
            </a:r>
          </a:p>
          <a:p>
            <a:r>
              <a:rPr lang="en-US" sz="2400" dirty="0" smtClean="0"/>
              <a:t>Examine what happened when the program stopped.(current variables’ values, the memory and the stack)</a:t>
            </a:r>
          </a:p>
          <a:p>
            <a:r>
              <a:rPr lang="en-US" sz="2400" dirty="0" smtClean="0"/>
              <a:t>Allow you to experiment with changes to see what effect they have on the program.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400" dirty="0" smtClean="0"/>
              <a:t>Let you examine the program execution step by step</a:t>
            </a:r>
            <a:endParaRPr lang="en-US" sz="2400" i="1" dirty="0" smtClean="0"/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400" dirty="0" smtClean="0"/>
              <a:t>Let you examine the change of program variables’ values - </a:t>
            </a:r>
            <a:r>
              <a:rPr lang="en-US" sz="2400" i="1" dirty="0" smtClean="0"/>
              <a:t>tracing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u="sng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CC0000"/>
                </a:solidFill>
              </a:rPr>
              <a:t>must</a:t>
            </a:r>
            <a:r>
              <a:rPr lang="en-US" sz="2400" dirty="0" smtClean="0"/>
              <a:t> compile your program with the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-g</a:t>
            </a:r>
            <a:r>
              <a:rPr lang="en-US" sz="2400" dirty="0" smtClean="0"/>
              <a:t> option (creates the symbol table) !</a:t>
            </a:r>
            <a:endParaRPr lang="en-US" sz="2400" dirty="0" smtClean="0">
              <a:latin typeface="Courier New" pitchFamily="49" charset="0"/>
            </a:endParaRP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79" y="76200"/>
            <a:ext cx="8176437" cy="584775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Getting In and Out of GDB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2773" y="1006548"/>
            <a:ext cx="8229600" cy="5415517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1. </a:t>
            </a:r>
            <a:r>
              <a:rPr lang="en-US" b="1" dirty="0" err="1" smtClean="0">
                <a:latin typeface="Courier New" pitchFamily="49" charset="0"/>
              </a:rPr>
              <a:t>gdb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</a:rPr>
              <a:t>my_prog</a:t>
            </a:r>
            <a:r>
              <a:rPr lang="en-US" i="1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–silent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2. </a:t>
            </a:r>
            <a:r>
              <a:rPr lang="en-US" b="1" dirty="0" err="1" smtClean="0">
                <a:latin typeface="Courier New" pitchFamily="49" charset="0"/>
              </a:rPr>
              <a:t>gdb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</a:rPr>
              <a:t>my_prog</a:t>
            </a:r>
            <a:r>
              <a:rPr lang="en-US" i="1" dirty="0" smtClean="0">
                <a:latin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</a:rPr>
              <a:t>core_files</a:t>
            </a:r>
            <a:r>
              <a:rPr lang="en-US" i="1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–</a:t>
            </a:r>
            <a:r>
              <a:rPr lang="en-US" b="1" dirty="0" err="1" smtClean="0">
                <a:latin typeface="Courier New" pitchFamily="49" charset="0"/>
              </a:rPr>
              <a:t>si</a:t>
            </a:r>
            <a:endParaRPr lang="en-US" b="1" dirty="0" smtClean="0">
              <a:latin typeface="Courier New" pitchFamily="49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3. </a:t>
            </a:r>
            <a:r>
              <a:rPr lang="en-US" b="1" dirty="0" err="1" smtClean="0">
                <a:latin typeface="Courier New" pitchFamily="49" charset="0"/>
              </a:rPr>
              <a:t>gdb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</a:rPr>
              <a:t>my_prog</a:t>
            </a:r>
            <a:r>
              <a:rPr lang="en-US" i="1" dirty="0" smtClean="0">
                <a:latin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</a:rPr>
              <a:t>pid</a:t>
            </a:r>
            <a:r>
              <a:rPr lang="en-US" i="1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–</a:t>
            </a:r>
            <a:r>
              <a:rPr lang="en-US" b="1" dirty="0" err="1" smtClean="0">
                <a:latin typeface="Courier New" pitchFamily="49" charset="0"/>
              </a:rPr>
              <a:t>si</a:t>
            </a:r>
            <a:endParaRPr lang="en-US" b="1" dirty="0" smtClean="0">
              <a:latin typeface="Courier New" pitchFamily="49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b="1" dirty="0" smtClean="0">
              <a:latin typeface="Courier New" pitchFamily="49" charset="0"/>
            </a:endParaRP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u="sng" dirty="0" smtClean="0">
                <a:latin typeface="Times" pitchFamily="18" charset="0"/>
              </a:rPr>
              <a:t>Loading the symbol table: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</a:rPr>
              <a:t>file </a:t>
            </a:r>
            <a:r>
              <a:rPr lang="en-US" i="1" dirty="0" err="1" smtClean="0">
                <a:latin typeface="Courier New" pitchFamily="49" charset="0"/>
              </a:rPr>
              <a:t>my_prog</a:t>
            </a:r>
            <a:endParaRPr lang="en-US" b="1" i="1" dirty="0" smtClean="0">
              <a:latin typeface="Courier New" pitchFamily="49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u="sng" dirty="0" smtClean="0">
              <a:latin typeface="Times" pitchFamily="18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u="sng" dirty="0" smtClean="0">
                <a:latin typeface="Times" pitchFamily="18" charset="0"/>
              </a:rPr>
              <a:t>Exit GDB</a:t>
            </a:r>
            <a:r>
              <a:rPr lang="en-US" dirty="0" smtClean="0">
                <a:latin typeface="Times" pitchFamily="18" charset="0"/>
              </a:rPr>
              <a:t>:	</a:t>
            </a:r>
            <a:r>
              <a:rPr lang="en-US" b="1" dirty="0" smtClean="0">
                <a:latin typeface="Courier New" pitchFamily="49" charset="0"/>
              </a:rPr>
              <a:t>q or Ctrl-D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u="sng" dirty="0" smtClean="0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u="sng" dirty="0" smtClean="0"/>
              <a:t>shell commands:</a:t>
            </a:r>
            <a:r>
              <a:rPr lang="en-US" dirty="0" smtClean="0"/>
              <a:t>	(</a:t>
            </a:r>
            <a:r>
              <a:rPr lang="en-US" dirty="0" err="1" smtClean="0"/>
              <a:t>gdb</a:t>
            </a:r>
            <a:r>
              <a:rPr lang="en-US" dirty="0" smtClean="0"/>
              <a:t>) </a:t>
            </a:r>
            <a:r>
              <a:rPr lang="en-US" b="1" dirty="0" smtClean="0">
                <a:latin typeface="Courier New" pitchFamily="49" charset="0"/>
              </a:rPr>
              <a:t>shell </a:t>
            </a:r>
            <a:r>
              <a:rPr lang="en-US" i="1" dirty="0" smtClean="0">
                <a:latin typeface="Courier New" pitchFamily="49" charset="0"/>
              </a:rPr>
              <a:t>command </a:t>
            </a:r>
            <a:r>
              <a:rPr lang="en-US" i="1" dirty="0" err="1" smtClean="0">
                <a:latin typeface="Courier New" pitchFamily="49" charset="0"/>
              </a:rPr>
              <a:t>args</a:t>
            </a:r>
            <a:endParaRPr lang="en-US" i="1" dirty="0" smtClean="0">
              <a:latin typeface="Courier New" pitchFamily="49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dirty="0" smtClean="0"/>
              <a:t>short form: </a:t>
            </a:r>
            <a:r>
              <a:rPr lang="en-US" b="1" i="1" dirty="0" smtClean="0">
                <a:latin typeface="Courier New" pitchFamily="49" charset="0"/>
              </a:rPr>
              <a:t>	</a:t>
            </a: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make </a:t>
            </a:r>
            <a:r>
              <a:rPr lang="en-US" i="1" dirty="0" err="1" smtClean="0">
                <a:latin typeface="Courier New" pitchFamily="49" charset="0"/>
              </a:rPr>
              <a:t>make</a:t>
            </a:r>
            <a:r>
              <a:rPr lang="en-US" i="1" dirty="0" smtClean="0">
                <a:latin typeface="Courier New" pitchFamily="49" charset="0"/>
              </a:rPr>
              <a:t>-</a:t>
            </a:r>
            <a:r>
              <a:rPr lang="en-US" i="1" dirty="0" err="1" smtClean="0">
                <a:latin typeface="Courier New" pitchFamily="49" charset="0"/>
              </a:rPr>
              <a:t>args</a:t>
            </a:r>
            <a:endParaRPr lang="en-US" i="1" dirty="0" smtClean="0">
              <a:latin typeface="Courier New" pitchFamily="49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b="1" i="1" dirty="0" smtClean="0">
                <a:latin typeface="Courier New" pitchFamily="49" charset="0"/>
              </a:rPr>
              <a:t>				</a:t>
            </a: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</a:t>
            </a:r>
            <a:r>
              <a:rPr lang="en-US" dirty="0" err="1" smtClean="0"/>
              <a:t>pwd</a:t>
            </a:r>
            <a:r>
              <a:rPr lang="en-US" dirty="0" smtClean="0"/>
              <a:t>; (</a:t>
            </a:r>
            <a:r>
              <a:rPr lang="en-US" dirty="0" err="1" smtClean="0"/>
              <a:t>gdb</a:t>
            </a:r>
            <a:r>
              <a:rPr lang="en-US" dirty="0" smtClean="0"/>
              <a:t>) </a:t>
            </a:r>
            <a:r>
              <a:rPr lang="en-US" dirty="0" err="1" smtClean="0"/>
              <a:t>cd</a:t>
            </a:r>
            <a:r>
              <a:rPr lang="en-US" dirty="0" smtClean="0"/>
              <a:t>  </a:t>
            </a:r>
            <a:r>
              <a:rPr lang="en-US" b="1" i="1" dirty="0" smtClean="0">
                <a:latin typeface="Courier New" pitchFamily="49" charset="0"/>
              </a:rPr>
              <a:t>	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smtClean="0">
                <a:latin typeface="Times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56" y="76200"/>
            <a:ext cx="8080744" cy="584775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Debugging an already-running process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4038" y="889590"/>
            <a:ext cx="8229600" cy="5415517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u="sng" dirty="0" smtClean="0">
                <a:latin typeface="Times" pitchFamily="18" charset="0"/>
              </a:rPr>
              <a:t>From inside GDB: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attach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</a:rPr>
              <a:t>process-id </a:t>
            </a:r>
            <a:endParaRPr lang="en-US" dirty="0" smtClean="0"/>
          </a:p>
          <a:p>
            <a:pPr>
              <a:buFontTx/>
              <a:buNone/>
            </a:pPr>
            <a:endParaRPr lang="en-US" u="sng" dirty="0" smtClean="0"/>
          </a:p>
          <a:p>
            <a:pPr>
              <a:buFontTx/>
              <a:buNone/>
            </a:pPr>
            <a:r>
              <a:rPr lang="en-US" u="sng" dirty="0" smtClean="0"/>
              <a:t>From outside GDB:</a:t>
            </a:r>
          </a:p>
          <a:p>
            <a:pPr>
              <a:buFontTx/>
              <a:buNone/>
            </a:pPr>
            <a:r>
              <a:rPr lang="en-US" b="1" dirty="0" err="1" smtClean="0">
                <a:latin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</a:rPr>
              <a:t>my_prog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</a:rPr>
              <a:t>process-id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CC0000"/>
                </a:solidFill>
              </a:rPr>
              <a:t>!</a:t>
            </a:r>
            <a:r>
              <a:rPr lang="en-US" sz="2400" dirty="0" smtClean="0"/>
              <a:t> The first thing GDB does after arranging to debug the specified process is to </a:t>
            </a:r>
            <a:r>
              <a:rPr lang="en-US" sz="2400" b="1" dirty="0" smtClean="0"/>
              <a:t>stop</a:t>
            </a:r>
            <a:r>
              <a:rPr lang="en-US" sz="2400" dirty="0" smtClean="0"/>
              <a:t> it.</a:t>
            </a:r>
          </a:p>
          <a:p>
            <a:pPr>
              <a:buFontTx/>
              <a:buNone/>
            </a:pPr>
            <a:endParaRPr lang="en-US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detach – </a:t>
            </a:r>
            <a:r>
              <a:rPr lang="en-US" sz="2400" dirty="0" smtClean="0">
                <a:latin typeface="Times" pitchFamily="18" charset="0"/>
              </a:rPr>
              <a:t>detaches the currently attached process from the GDB control. A detached process continues its own execution.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46331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Program’s Arguments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861237"/>
            <a:ext cx="8229600" cy="5422603"/>
          </a:xfrm>
        </p:spPr>
        <p:txBody>
          <a:bodyPr/>
          <a:lstStyle/>
          <a:p>
            <a:pPr>
              <a:buNone/>
            </a:pPr>
            <a:r>
              <a:rPr lang="en-US" sz="2400" u="sng" dirty="0" smtClean="0"/>
              <a:t>Specifying arguments for your program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1. As arguments to </a:t>
            </a:r>
            <a:r>
              <a:rPr lang="en-US" sz="2400" dirty="0" smtClean="0">
                <a:latin typeface="Courier New" pitchFamily="49" charset="0"/>
              </a:rPr>
              <a:t>run</a:t>
            </a:r>
            <a:r>
              <a:rPr lang="en-US" sz="2400" dirty="0" smtClean="0"/>
              <a:t>:  </a:t>
            </a:r>
            <a:r>
              <a:rPr lang="en-US" sz="2000" dirty="0" smtClean="0"/>
              <a:t>		</a:t>
            </a:r>
            <a:r>
              <a:rPr lang="en-US" sz="2000" b="1" dirty="0" smtClean="0">
                <a:latin typeface="Courier New" pitchFamily="49" charset="0"/>
              </a:rPr>
              <a:t>run </a:t>
            </a:r>
            <a:r>
              <a:rPr lang="en-US" sz="2000" i="1" dirty="0" smtClean="0">
                <a:latin typeface="Courier New" pitchFamily="49" charset="0"/>
              </a:rPr>
              <a:t>arg1 arg2</a:t>
            </a:r>
          </a:p>
          <a:p>
            <a:pPr>
              <a:buNone/>
            </a:pPr>
            <a:r>
              <a:rPr lang="en-US" sz="2400" dirty="0" smtClean="0">
                <a:latin typeface="Times" pitchFamily="18" charset="0"/>
              </a:rPr>
              <a:t>2. With</a:t>
            </a:r>
            <a:r>
              <a:rPr lang="en-US" sz="2400" b="1" dirty="0" smtClean="0">
                <a:latin typeface="Times" pitchFamily="18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set </a:t>
            </a:r>
            <a:r>
              <a:rPr lang="en-US" sz="2400" dirty="0" err="1" smtClean="0">
                <a:latin typeface="Courier New" pitchFamily="49" charset="0"/>
              </a:rPr>
              <a:t>args</a:t>
            </a:r>
            <a:r>
              <a:rPr lang="en-US" sz="2400" dirty="0" smtClean="0"/>
              <a:t>  command: </a:t>
            </a: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49" charset="0"/>
              </a:rPr>
              <a:t>set </a:t>
            </a:r>
            <a:r>
              <a:rPr lang="en-US" sz="2000" b="1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</a:rPr>
              <a:t>arg1 arg2 </a:t>
            </a:r>
          </a:p>
          <a:p>
            <a:pPr>
              <a:buNone/>
            </a:pPr>
            <a:r>
              <a:rPr lang="en-US" sz="2400" dirty="0" smtClean="0"/>
              <a:t>3. With –-</a:t>
            </a:r>
            <a:r>
              <a:rPr lang="en-US" sz="2400" dirty="0" err="1" smtClean="0"/>
              <a:t>args</a:t>
            </a:r>
            <a:r>
              <a:rPr lang="en-US" sz="2400" dirty="0" smtClean="0"/>
              <a:t> option.</a:t>
            </a:r>
            <a:br>
              <a:rPr lang="en-US" sz="2400" dirty="0" smtClean="0"/>
            </a:br>
            <a:r>
              <a:rPr lang="en-US" sz="2400" dirty="0" smtClean="0"/>
              <a:t>Ex: #</a:t>
            </a:r>
            <a:r>
              <a:rPr lang="en-US" sz="2000" dirty="0" err="1" smtClean="0"/>
              <a:t>sudo</a:t>
            </a:r>
            <a:r>
              <a:rPr lang="en-US" sz="2000" dirty="0" smtClean="0"/>
              <a:t> </a:t>
            </a:r>
            <a:r>
              <a:rPr lang="en-US" sz="2000" b="1" dirty="0" err="1" smtClean="0"/>
              <a:t>gdb</a:t>
            </a:r>
            <a:r>
              <a:rPr lang="en-US" sz="2000" dirty="0" smtClean="0"/>
              <a:t> -silent --</a:t>
            </a:r>
            <a:r>
              <a:rPr lang="en-US" sz="2000" dirty="0" err="1" smtClean="0"/>
              <a:t>args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Courier New" pitchFamily="49" charset="0"/>
              </a:rPr>
              <a:t>/bin/ping google.com</a:t>
            </a:r>
            <a:br>
              <a:rPr lang="en-US" sz="2000" i="1" dirty="0" smtClean="0">
                <a:latin typeface="Courier New" pitchFamily="49" charset="0"/>
              </a:rPr>
            </a:br>
            <a:endParaRPr lang="en-US" dirty="0" smtClean="0"/>
          </a:p>
          <a:p>
            <a:pPr marL="533400" indent="-533400">
              <a:buClr>
                <a:srgbClr val="CC0000"/>
              </a:buClr>
              <a:buSzPct val="120000"/>
              <a:buFont typeface="Times New Roman" pitchFamily="18" charset="0"/>
              <a:buNone/>
            </a:pPr>
            <a:r>
              <a:rPr lang="en-US" sz="2400" b="1" dirty="0" smtClean="0">
                <a:solidFill>
                  <a:srgbClr val="CC0000"/>
                </a:solidFill>
              </a:rPr>
              <a:t> </a:t>
            </a:r>
            <a:r>
              <a:rPr lang="en-US" sz="2400" dirty="0" smtClean="0">
                <a:latin typeface="Courier New" pitchFamily="49" charset="0"/>
              </a:rPr>
              <a:t>run</a:t>
            </a:r>
            <a:r>
              <a:rPr lang="en-US" sz="2400" dirty="0" smtClean="0"/>
              <a:t> without arguments uses the same arguments used by the previous </a:t>
            </a:r>
            <a:r>
              <a:rPr lang="en-US" sz="2400" dirty="0" smtClean="0">
                <a:latin typeface="Courier New" pitchFamily="49" charset="0"/>
              </a:rPr>
              <a:t>run</a:t>
            </a:r>
            <a:r>
              <a:rPr lang="en-US" sz="2400" dirty="0" smtClean="0"/>
              <a:t>.</a:t>
            </a:r>
          </a:p>
          <a:p>
            <a:pPr marL="533400" indent="-533400">
              <a:buClr>
                <a:srgbClr val="CC0000"/>
              </a:buClr>
              <a:buSzPct val="120000"/>
              <a:buFontTx/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</a:rPr>
              <a:t>set </a:t>
            </a:r>
            <a:r>
              <a:rPr lang="en-US" sz="2400" dirty="0" err="1" smtClean="0">
                <a:latin typeface="Courier New" pitchFamily="49" charset="0"/>
              </a:rPr>
              <a:t>args</a:t>
            </a:r>
            <a:r>
              <a:rPr lang="en-US" sz="2400" dirty="0" smtClean="0"/>
              <a:t>  without arguments – removes all arguments. </a:t>
            </a:r>
          </a:p>
          <a:p>
            <a:pPr marL="533400" indent="-533400">
              <a:buClr>
                <a:srgbClr val="CC0000"/>
              </a:buClr>
              <a:buSzPct val="120000"/>
              <a:buFontTx/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</a:rPr>
              <a:t>show </a:t>
            </a:r>
            <a:r>
              <a:rPr lang="en-US" sz="2400" dirty="0" err="1" smtClean="0">
                <a:latin typeface="Courier New" pitchFamily="49" charset="0"/>
              </a:rPr>
              <a:t>args</a:t>
            </a:r>
            <a:r>
              <a:rPr lang="en-US" sz="2400" dirty="0" smtClean="0"/>
              <a:t> command shows the arguments your program has been started with</a:t>
            </a: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46331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Program’s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871870"/>
            <a:ext cx="8229600" cy="542260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gdb</a:t>
            </a:r>
            <a:r>
              <a:rPr lang="en-US" sz="2400" dirty="0" smtClean="0">
                <a:latin typeface="Courier New" pitchFamily="49" charset="0"/>
              </a:rPr>
              <a:t>) show environment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gdb</a:t>
            </a:r>
            <a:r>
              <a:rPr lang="en-US" sz="2400" dirty="0" smtClean="0">
                <a:latin typeface="Courier New" pitchFamily="49" charset="0"/>
              </a:rPr>
              <a:t>)path </a:t>
            </a:r>
            <a:r>
              <a:rPr lang="en-US" sz="2400" i="1" dirty="0" smtClean="0">
                <a:latin typeface="Courier New" pitchFamily="49" charset="0"/>
              </a:rPr>
              <a:t>dir </a:t>
            </a:r>
            <a:r>
              <a:rPr lang="en-US" sz="2400" dirty="0" smtClean="0"/>
              <a:t>– add the directory </a:t>
            </a:r>
            <a:r>
              <a:rPr lang="en-US" sz="2400" i="1" dirty="0" smtClean="0">
                <a:latin typeface="Courier New" pitchFamily="49" charset="0"/>
              </a:rPr>
              <a:t>dir</a:t>
            </a:r>
            <a:r>
              <a:rPr lang="en-US" sz="2400" dirty="0" smtClean="0"/>
              <a:t> at the beginning of the PATH  variable. 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gdb</a:t>
            </a:r>
            <a:r>
              <a:rPr lang="en-US" sz="2400" dirty="0" smtClean="0">
                <a:latin typeface="Courier New" pitchFamily="49" charset="0"/>
              </a:rPr>
              <a:t>)show paths</a:t>
            </a:r>
            <a:r>
              <a:rPr lang="en-US" sz="2400" dirty="0" smtClean="0"/>
              <a:t> – displays the search paths for executables.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u="sng" dirty="0" smtClean="0"/>
              <a:t>The working directory:</a:t>
            </a:r>
          </a:p>
          <a:p>
            <a:pPr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pwd</a:t>
            </a:r>
            <a:endParaRPr lang="en-US" sz="24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cd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i="1" dirty="0" smtClean="0">
                <a:latin typeface="Courier New" pitchFamily="49" charset="0"/>
              </a:rPr>
              <a:t>dir</a:t>
            </a:r>
            <a:r>
              <a:rPr lang="en-US" sz="2400" dirty="0" smtClean="0"/>
              <a:t> – to change the working directory</a:t>
            </a:r>
          </a:p>
          <a:p>
            <a:pPr>
              <a:buFontTx/>
              <a:buNone/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502" y="138223"/>
            <a:ext cx="8261498" cy="584775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Breakpoints and </a:t>
            </a:r>
            <a:r>
              <a:rPr lang="en-US" sz="3400" b="1" dirty="0" err="1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watchpoints</a:t>
            </a:r>
            <a:endParaRPr lang="en-US" sz="3400" b="1" dirty="0" smtClean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871870"/>
            <a:ext cx="8229600" cy="542260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latin typeface="Times" pitchFamily="18" charset="0"/>
              </a:rPr>
              <a:t>Allow you to specify the places or the conditions where you want your program to stop.</a:t>
            </a:r>
          </a:p>
          <a:p>
            <a:pPr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gdb</a:t>
            </a:r>
            <a:r>
              <a:rPr lang="en-US" sz="2400" b="1" dirty="0" smtClean="0">
                <a:latin typeface="Courier New" pitchFamily="49" charset="0"/>
              </a:rPr>
              <a:t>) b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i="1" dirty="0" smtClean="0">
                <a:latin typeface="Courier New" pitchFamily="49" charset="0"/>
              </a:rPr>
              <a:t>location </a:t>
            </a:r>
            <a:r>
              <a:rPr lang="en-US" sz="2400" b="1" dirty="0" smtClean="0">
                <a:latin typeface="Courier New" pitchFamily="49" charset="0"/>
              </a:rPr>
              <a:t>if</a:t>
            </a:r>
            <a:r>
              <a:rPr lang="en-US" sz="2400" i="1" dirty="0" smtClean="0">
                <a:latin typeface="Courier New" pitchFamily="49" charset="0"/>
              </a:rPr>
              <a:t> </a:t>
            </a:r>
            <a:r>
              <a:rPr lang="en-US" sz="2400" i="1" dirty="0" err="1" smtClean="0">
                <a:latin typeface="Courier New" pitchFamily="49" charset="0"/>
              </a:rPr>
              <a:t>cond</a:t>
            </a:r>
            <a:r>
              <a:rPr lang="en-US" sz="2400" dirty="0" smtClean="0">
                <a:latin typeface="Times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gdb</a:t>
            </a:r>
            <a:r>
              <a:rPr lang="en-US" sz="2400" b="1" dirty="0" smtClean="0">
                <a:latin typeface="Courier New" pitchFamily="49" charset="0"/>
              </a:rPr>
              <a:t>) watch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i="1" dirty="0" err="1" smtClean="0">
                <a:latin typeface="Courier New" pitchFamily="49" charset="0"/>
              </a:rPr>
              <a:t>expr</a:t>
            </a:r>
            <a:r>
              <a:rPr lang="en-US" sz="2400" dirty="0" smtClean="0"/>
              <a:t> – stops whenever the value of the expression changes</a:t>
            </a:r>
          </a:p>
          <a:p>
            <a:pPr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gdb</a:t>
            </a:r>
            <a:r>
              <a:rPr lang="en-US" sz="2400" b="1" dirty="0" smtClean="0">
                <a:latin typeface="Courier New" pitchFamily="49" charset="0"/>
              </a:rPr>
              <a:t>) </a:t>
            </a:r>
            <a:r>
              <a:rPr lang="en-US" sz="2400" b="1" dirty="0" err="1" smtClean="0">
                <a:latin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 b</a:t>
            </a:r>
          </a:p>
          <a:p>
            <a:pPr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gdb</a:t>
            </a:r>
            <a:r>
              <a:rPr lang="en-US" sz="2400" b="1" dirty="0" smtClean="0">
                <a:latin typeface="Courier New" pitchFamily="49" charset="0"/>
              </a:rPr>
              <a:t>) clear</a:t>
            </a:r>
            <a:r>
              <a:rPr lang="en-US" sz="2400" dirty="0" smtClean="0">
                <a:latin typeface="Courier New" pitchFamily="49" charset="0"/>
              </a:rPr>
              <a:t> [</a:t>
            </a:r>
            <a:r>
              <a:rPr lang="en-US" sz="2400" i="1" dirty="0" err="1" smtClean="0">
                <a:latin typeface="Courier New" pitchFamily="49" charset="0"/>
              </a:rPr>
              <a:t>arg</a:t>
            </a:r>
            <a:r>
              <a:rPr lang="en-US" sz="2400" dirty="0" smtClean="0">
                <a:latin typeface="Courier New" pitchFamily="49" charset="0"/>
              </a:rPr>
              <a:t>]</a:t>
            </a:r>
            <a:endParaRPr lang="en-US" sz="2400" dirty="0" smtClean="0"/>
          </a:p>
          <a:p>
            <a:pPr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gdb</a:t>
            </a:r>
            <a:r>
              <a:rPr lang="en-US" sz="2400" b="1" dirty="0" smtClean="0">
                <a:latin typeface="Courier New" pitchFamily="49" charset="0"/>
              </a:rPr>
              <a:t>) delete</a:t>
            </a:r>
            <a:r>
              <a:rPr lang="en-US" sz="2400" dirty="0" smtClean="0">
                <a:latin typeface="Courier New" pitchFamily="49" charset="0"/>
              </a:rPr>
              <a:t> [</a:t>
            </a:r>
            <a:r>
              <a:rPr lang="en-US" sz="2400" i="1" dirty="0" err="1" smtClean="0">
                <a:latin typeface="Courier New" pitchFamily="49" charset="0"/>
              </a:rPr>
              <a:t>bnum</a:t>
            </a:r>
            <a:r>
              <a:rPr lang="en-US" sz="2400" dirty="0" smtClean="0">
                <a:latin typeface="Courier New" pitchFamily="49" charset="0"/>
              </a:rPr>
              <a:t>]</a:t>
            </a:r>
            <a:endParaRPr lang="en-US" sz="2400" i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/>
              <a:t>	Without arguments deletes all breakpoints.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ndvine_master">
  <a:themeElements>
    <a:clrScheme name="1_sandvin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andvine_master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andvin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ndvin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ndvin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ndvin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ndvin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ndvin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ndvin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ndvin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ndvin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ndvin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ndvin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ndvin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 Background for Charts">
  <a:themeElements>
    <a:clrScheme name="White Background for Char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e Background for Char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ite Background for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Background for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Background for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Background for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Background for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Background for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Background for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Background for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Background for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Background for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Background for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Background for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loser Slide">
  <a:themeElements>
    <a:clrScheme name="Closer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loser Slide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los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s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s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s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s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s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s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s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s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s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s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s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andvine_master">
  <a:themeElements>
    <a:clrScheme name="sandvin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ndvine_master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ndvin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vin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vin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vin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vin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vin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ndvin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ndvin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ndvin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ndvin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ndvin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ndvin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White Background for Charts">
  <a:themeElements>
    <a:clrScheme name="1_White Background for Char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White Background for Char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White Background for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Background for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Background for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Background for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Background for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Background for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Background for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Background for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Background for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Background for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Background for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Background for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Closer Slide">
  <a:themeElements>
    <a:clrScheme name="1_Closer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loser Slide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los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los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los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los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los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los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los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los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los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los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los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los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Presentatin Template</Template>
  <TotalTime>38656</TotalTime>
  <Words>1201</Words>
  <Application>Microsoft Office PowerPoint</Application>
  <PresentationFormat>‫הצגה על המסך (4:3)</PresentationFormat>
  <Paragraphs>309</Paragraphs>
  <Slides>33</Slides>
  <Notes>33</Notes>
  <HiddenSlides>0</HiddenSlides>
  <MMClips>0</MMClips>
  <ScaleCrop>false</ScaleCrop>
  <HeadingPairs>
    <vt:vector size="4" baseType="variant">
      <vt:variant>
        <vt:lpstr>ערכת נושא</vt:lpstr>
      </vt:variant>
      <vt:variant>
        <vt:i4>8</vt:i4>
      </vt:variant>
      <vt:variant>
        <vt:lpstr>כותרות שקופיות</vt:lpstr>
      </vt:variant>
      <vt:variant>
        <vt:i4>33</vt:i4>
      </vt:variant>
    </vt:vector>
  </HeadingPairs>
  <TitlesOfParts>
    <vt:vector size="41" baseType="lpstr">
      <vt:lpstr>1_sandvine_master</vt:lpstr>
      <vt:lpstr>Custom Design</vt:lpstr>
      <vt:lpstr>White Background for Charts</vt:lpstr>
      <vt:lpstr>Closer Slide</vt:lpstr>
      <vt:lpstr>sandvine_master</vt:lpstr>
      <vt:lpstr>1_White Background for Charts</vt:lpstr>
      <vt:lpstr>1_Closer Slide</vt:lpstr>
      <vt:lpstr>ערכת נושא Office</vt:lpstr>
      <vt:lpstr>Debugging with gdb  David Khosid Sept 6, 2009 david.kh@gmail.com</vt:lpstr>
      <vt:lpstr>Agenda</vt:lpstr>
      <vt:lpstr>שקופית 3</vt:lpstr>
      <vt:lpstr>What can debuggers do?</vt:lpstr>
      <vt:lpstr>Getting In and Out of GDB</vt:lpstr>
      <vt:lpstr>Debugging an already-running process</vt:lpstr>
      <vt:lpstr>Program’s Arguments</vt:lpstr>
      <vt:lpstr>Program’s environment</vt:lpstr>
      <vt:lpstr>Breakpoints and watchpoints</vt:lpstr>
      <vt:lpstr>Examining variables</vt:lpstr>
      <vt:lpstr>GDB – Examining memory</vt:lpstr>
      <vt:lpstr>C++ and STL - Containers</vt:lpstr>
      <vt:lpstr>C++ and STL - continue</vt:lpstr>
      <vt:lpstr>The stack frame</vt:lpstr>
      <vt:lpstr>Stepping through the program</vt:lpstr>
      <vt:lpstr>Altering execution</vt:lpstr>
      <vt:lpstr>Convenience variables</vt:lpstr>
      <vt:lpstr>Extending GDB - init files</vt:lpstr>
      <vt:lpstr>Extending GDB - History, recording</vt:lpstr>
      <vt:lpstr>Extending GDB – User-defined commands</vt:lpstr>
      <vt:lpstr>Editing files during debugging</vt:lpstr>
      <vt:lpstr>Signals</vt:lpstr>
      <vt:lpstr>Multi-threads</vt:lpstr>
      <vt:lpstr>Checkpoint</vt:lpstr>
      <vt:lpstr>64 bit .vs. 32bit</vt:lpstr>
      <vt:lpstr>Additional process information</vt:lpstr>
      <vt:lpstr>Remote debugging</vt:lpstr>
      <vt:lpstr>Remote debugging - example</vt:lpstr>
      <vt:lpstr>Various issues</vt:lpstr>
      <vt:lpstr>DDD and Eclipse - GUI Advantages</vt:lpstr>
      <vt:lpstr>Summary</vt:lpstr>
      <vt:lpstr>Questions and how-to's</vt:lpstr>
      <vt:lpstr>Problem Determination Tools for Linux</vt:lpstr>
    </vt:vector>
  </TitlesOfParts>
  <Company>Sandvine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with GDB</dc:title>
  <dc:creator>David Khosid</dc:creator>
  <cp:keywords>gdb</cp:keywords>
  <cp:lastModifiedBy>david</cp:lastModifiedBy>
  <cp:revision>1623</cp:revision>
  <dcterms:created xsi:type="dcterms:W3CDTF">2003-10-17T20:43:03Z</dcterms:created>
  <dcterms:modified xsi:type="dcterms:W3CDTF">2009-09-07T05:44:28Z</dcterms:modified>
  <cp:category>linux tools</cp:category>
  <cp:contentStatus/>
</cp:coreProperties>
</file>