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5E42E16-DFFA-453D-B8C6-277DAB9FAE16}" type="datetimeFigureOut">
              <a:rPr lang="he-IL" smtClean="0"/>
              <a:t>כ'/סיון/תשפ"ג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ADCA57F-85F3-49AE-831C-19D3DD6CD4A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3235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CA57F-85F3-49AE-831C-19D3DD6CD4AA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1247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CA57F-85F3-49AE-831C-19D3DD6CD4AA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6527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CA57F-85F3-49AE-831C-19D3DD6CD4AA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2222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DB90-C4D4-47D3-B3F8-AC52965CAEAC}" type="datetimeFigureOut">
              <a:rPr lang="he-IL" smtClean="0"/>
              <a:t>כ'/סיון/תשפ"ג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1931-B5A7-43AE-94A5-9CCD20E89D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110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DB90-C4D4-47D3-B3F8-AC52965CAEAC}" type="datetimeFigureOut">
              <a:rPr lang="he-IL" smtClean="0"/>
              <a:t>כ'/סיון/תשפ"ג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1931-B5A7-43AE-94A5-9CCD20E89D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494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DB90-C4D4-47D3-B3F8-AC52965CAEAC}" type="datetimeFigureOut">
              <a:rPr lang="he-IL" smtClean="0"/>
              <a:t>כ'/סיון/תשפ"ג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1931-B5A7-43AE-94A5-9CCD20E89D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7096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DB90-C4D4-47D3-B3F8-AC52965CAEAC}" type="datetimeFigureOut">
              <a:rPr lang="he-IL" smtClean="0"/>
              <a:t>כ'/סיון/תשפ"ג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1931-B5A7-43AE-94A5-9CCD20E89D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0848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DB90-C4D4-47D3-B3F8-AC52965CAEAC}" type="datetimeFigureOut">
              <a:rPr lang="he-IL" smtClean="0"/>
              <a:t>כ'/סיון/תשפ"ג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1931-B5A7-43AE-94A5-9CCD20E89D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591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DB90-C4D4-47D3-B3F8-AC52965CAEAC}" type="datetimeFigureOut">
              <a:rPr lang="he-IL" smtClean="0"/>
              <a:t>כ'/סיון/תשפ"ג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1931-B5A7-43AE-94A5-9CCD20E89D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9234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DB90-C4D4-47D3-B3F8-AC52965CAEAC}" type="datetimeFigureOut">
              <a:rPr lang="he-IL" smtClean="0"/>
              <a:t>כ'/סיון/תשפ"ג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1931-B5A7-43AE-94A5-9CCD20E89D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012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DB90-C4D4-47D3-B3F8-AC52965CAEAC}" type="datetimeFigureOut">
              <a:rPr lang="he-IL" smtClean="0"/>
              <a:t>כ'/סיון/תשפ"ג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1931-B5A7-43AE-94A5-9CCD20E89D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954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DB90-C4D4-47D3-B3F8-AC52965CAEAC}" type="datetimeFigureOut">
              <a:rPr lang="he-IL" smtClean="0"/>
              <a:t>כ'/סיון/תשפ"ג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1931-B5A7-43AE-94A5-9CCD20E89D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045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DB90-C4D4-47D3-B3F8-AC52965CAEAC}" type="datetimeFigureOut">
              <a:rPr lang="he-IL" smtClean="0"/>
              <a:t>כ'/סיון/תשפ"ג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1931-B5A7-43AE-94A5-9CCD20E89D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29607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DB90-C4D4-47D3-B3F8-AC52965CAEAC}" type="datetimeFigureOut">
              <a:rPr lang="he-IL" smtClean="0"/>
              <a:t>כ'/סיון/תשפ"ג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1931-B5A7-43AE-94A5-9CCD20E89D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7031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0DB90-C4D4-47D3-B3F8-AC52965CAEAC}" type="datetimeFigureOut">
              <a:rPr lang="he-IL" smtClean="0"/>
              <a:t>כ'/סיון/תשפ"ג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51931-B5A7-43AE-94A5-9CCD20E89D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1903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4417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61527" y="166254"/>
            <a:ext cx="6954982" cy="1815882"/>
          </a:xfrm>
          <a:prstGeom prst="rect">
            <a:avLst/>
          </a:prstGeom>
          <a:solidFill>
            <a:schemeClr val="bg1">
              <a:lumMod val="85000"/>
              <a:alpha val="57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1">
            <a:spAutoFit/>
          </a:bodyPr>
          <a:lstStyle/>
          <a:p>
            <a:r>
              <a:rPr lang="he-IL" sz="2800" dirty="0" smtClean="0"/>
              <a:t>פרויקט במבוא למדעי הנתונים :</a:t>
            </a:r>
          </a:p>
          <a:p>
            <a:r>
              <a:rPr lang="he-IL" sz="2800" dirty="0" smtClean="0"/>
              <a:t>חיזוי הסדרה ממנה הכי משתלם ליצור בובת פופ.</a:t>
            </a:r>
          </a:p>
          <a:p>
            <a:endParaRPr lang="he-IL" sz="2800" dirty="0"/>
          </a:p>
          <a:p>
            <a:pPr algn="ctr"/>
            <a:r>
              <a:rPr lang="he-IL" sz="2800" dirty="0" smtClean="0"/>
              <a:t>דרור בקל ושלמה סרבריני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2998558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69" y="92364"/>
            <a:ext cx="11958495" cy="4544292"/>
          </a:xfrm>
          <a:prstGeom prst="rect">
            <a:avLst/>
          </a:prstGeom>
        </p:spPr>
      </p:pic>
      <p:sp>
        <p:nvSpPr>
          <p:cNvPr id="5" name="מלבן מעוגל 4"/>
          <p:cNvSpPr/>
          <p:nvPr/>
        </p:nvSpPr>
        <p:spPr>
          <a:xfrm>
            <a:off x="2858653" y="4899692"/>
            <a:ext cx="5957455" cy="148705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1579418" y="5043055"/>
            <a:ext cx="8515927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הדאטה לאחר ניקוי ומחיקת השורות בהן אין מחיר</a:t>
            </a:r>
          </a:p>
          <a:p>
            <a:pPr algn="ctr"/>
            <a:r>
              <a:rPr lang="he-IL" dirty="0" smtClean="0"/>
              <a:t>6789 שורות על 8 עמודות</a:t>
            </a:r>
          </a:p>
          <a:p>
            <a:pPr algn="ctr"/>
            <a:r>
              <a:rPr lang="he-IL" dirty="0" smtClean="0"/>
              <a:t>=</a:t>
            </a:r>
          </a:p>
          <a:p>
            <a:pPr algn="ctr"/>
            <a:r>
              <a:rPr lang="en-US" dirty="0" smtClean="0"/>
              <a:t>54312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41855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09" y="104458"/>
            <a:ext cx="8756072" cy="3026670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3590"/>
            <a:ext cx="9227126" cy="3478155"/>
          </a:xfrm>
          <a:prstGeom prst="rect">
            <a:avLst/>
          </a:prstGeom>
        </p:spPr>
      </p:pic>
      <p:sp>
        <p:nvSpPr>
          <p:cNvPr id="6" name="מלבן מעוגל 5"/>
          <p:cNvSpPr/>
          <p:nvPr/>
        </p:nvSpPr>
        <p:spPr>
          <a:xfrm>
            <a:off x="9097818" y="184727"/>
            <a:ext cx="2918691" cy="1422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TextBox 6"/>
          <p:cNvSpPr txBox="1"/>
          <p:nvPr/>
        </p:nvSpPr>
        <p:spPr>
          <a:xfrm>
            <a:off x="9227126" y="378691"/>
            <a:ext cx="266931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גרף שיראה לנו את הסדרה שממנה יש הכי הרבה בובות פופ </a:t>
            </a:r>
            <a:endParaRPr lang="he-IL" dirty="0"/>
          </a:p>
        </p:txBody>
      </p:sp>
      <p:cxnSp>
        <p:nvCxnSpPr>
          <p:cNvPr id="9" name="מחבר חץ ישר 8"/>
          <p:cNvCxnSpPr/>
          <p:nvPr/>
        </p:nvCxnSpPr>
        <p:spPr>
          <a:xfrm flipV="1">
            <a:off x="8303491" y="1662545"/>
            <a:ext cx="1191491" cy="9144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מלבן מעוגל 9"/>
          <p:cNvSpPr/>
          <p:nvPr/>
        </p:nvSpPr>
        <p:spPr>
          <a:xfrm>
            <a:off x="9337964" y="4784436"/>
            <a:ext cx="2678545" cy="178261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9402618" y="4959927"/>
            <a:ext cx="2493818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גרף שיראה לנו את הסדרה עם הרווחים הגבוהים ביותר</a:t>
            </a:r>
            <a:endParaRPr lang="he-IL" dirty="0"/>
          </a:p>
        </p:txBody>
      </p:sp>
      <p:cxnSp>
        <p:nvCxnSpPr>
          <p:cNvPr id="13" name="מחבר חץ ישר 12"/>
          <p:cNvCxnSpPr/>
          <p:nvPr/>
        </p:nvCxnSpPr>
        <p:spPr>
          <a:xfrm>
            <a:off x="8525164" y="3786909"/>
            <a:ext cx="1459345" cy="88669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078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331957" y="0"/>
            <a:ext cx="1126141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2800" b="1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לאחר מכן בדקנו את המחירים שמופיעים הכי הרבה ב4 סדרות המובילות שלנו</a:t>
            </a:r>
            <a:endParaRPr lang="he-IL" sz="2800" b="1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6205"/>
            <a:ext cx="11704343" cy="559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251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630930"/>
            <a:ext cx="11704343" cy="559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992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630930"/>
            <a:ext cx="11704343" cy="559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562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630930"/>
            <a:ext cx="11704343" cy="559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69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025" y="868005"/>
            <a:ext cx="9010650" cy="2527300"/>
          </a:xfrm>
          <a:prstGeom prst="rect">
            <a:avLst/>
          </a:prstGeom>
        </p:spPr>
      </p:pic>
      <p:sp>
        <p:nvSpPr>
          <p:cNvPr id="6" name="מלבן 5"/>
          <p:cNvSpPr/>
          <p:nvPr/>
        </p:nvSpPr>
        <p:spPr>
          <a:xfrm>
            <a:off x="447675" y="153085"/>
            <a:ext cx="106108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800" b="1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לאחר מכן הוספנו עמודה חדשה ובה הגדרנו מהו מוצר מוצלח ומה לא </a:t>
            </a:r>
            <a:endParaRPr lang="he-IL" sz="2800" b="1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447675" y="3325395"/>
            <a:ext cx="1059937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2800" b="1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יצרנו טבלה שתראה את ההתפלגות של המוצרים המוצלחים מול אלו שלא</a:t>
            </a:r>
            <a:endParaRPr lang="he-IL" sz="2800" b="1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" y="3848615"/>
            <a:ext cx="10310337" cy="288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13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2341307" y="67117"/>
            <a:ext cx="760176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4000" b="1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תהליך למידת מכונה והפעלת המודל</a:t>
            </a:r>
            <a:endParaRPr lang="he-IL" sz="4000" b="1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27" y="869084"/>
            <a:ext cx="7594600" cy="1680152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27" y="2643317"/>
            <a:ext cx="7594600" cy="1790138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26" y="4527535"/>
            <a:ext cx="7594601" cy="2214333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303" y="1596877"/>
            <a:ext cx="4217530" cy="1727200"/>
          </a:xfrm>
          <a:prstGeom prst="rect">
            <a:avLst/>
          </a:prstGeom>
        </p:spPr>
      </p:pic>
      <p:sp>
        <p:nvSpPr>
          <p:cNvPr id="10" name="מלבן 9"/>
          <p:cNvSpPr/>
          <p:nvPr/>
        </p:nvSpPr>
        <p:spPr>
          <a:xfrm>
            <a:off x="7834303" y="924330"/>
            <a:ext cx="37689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e-IL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תוצאות הדיוק של כל מודל</a:t>
            </a:r>
            <a:endParaRPr lang="he-IL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תמונה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355" y="3728085"/>
            <a:ext cx="3321050" cy="277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39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2508901" y="251844"/>
            <a:ext cx="73404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2800" b="1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השוואת רייטינג בין מוצרים מוצלחים ללא מוצלחים</a:t>
            </a:r>
            <a:endParaRPr lang="he-IL" sz="2800" b="1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8021"/>
            <a:ext cx="11704343" cy="559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317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מעוגל 3"/>
          <p:cNvSpPr/>
          <p:nvPr/>
        </p:nvSpPr>
        <p:spPr>
          <a:xfrm>
            <a:off x="932873" y="969818"/>
            <a:ext cx="10224654" cy="4886037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1320800" y="1228436"/>
            <a:ext cx="9337964" cy="440120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b="1" u="sng" dirty="0" smtClean="0"/>
              <a:t>מסקנות :</a:t>
            </a:r>
            <a:r>
              <a:rPr lang="en-US" sz="2800" b="1" u="sng" dirty="0" smtClean="0"/>
              <a:t/>
            </a:r>
            <a:br>
              <a:rPr lang="en-US" sz="2800" b="1" u="sng" dirty="0" smtClean="0"/>
            </a:br>
            <a:endParaRPr lang="he-IL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b="1" dirty="0" smtClean="0"/>
              <a:t>ניתן לחזות מאיזו סדרה הכי כדאי ליצור בובת פופ.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b="1" dirty="0" smtClean="0"/>
              <a:t>לוקחים בחשבון נתונים כמו : מחיר , רייטינג , סטטוס מכירה ובעזרתם ניתן להסיק מסקנות.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b="1" dirty="0" smtClean="0"/>
              <a:t>למרות שלא כל משתנה קובע אם המוצר יהיה מוצלח או לא , קומבינציה של כמה משתנים מספקים לנו תשובה מספקת האם המוצר מוצלח או לא .</a:t>
            </a:r>
            <a:endParaRPr lang="he-IL" sz="2800" b="1" dirty="0"/>
          </a:p>
        </p:txBody>
      </p:sp>
      <p:pic>
        <p:nvPicPr>
          <p:cNvPr id="6" name="גרפיקה 6" descr="אדם עם רעיון עם מילוי מלא">
            <a:extLst>
              <a:ext uri="{FF2B5EF4-FFF2-40B4-BE49-F238E27FC236}">
                <a16:creationId xmlns:a16="http://schemas.microsoft.com/office/drawing/2014/main" xmlns="" id="{2D22DE78-4D1A-4633-863A-CF34A27555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5367" y="0"/>
            <a:ext cx="1544320" cy="154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427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105" y="2687782"/>
            <a:ext cx="1327389" cy="2410691"/>
          </a:xfrm>
          <a:prstGeom prst="rect">
            <a:avLst/>
          </a:prstGeom>
        </p:spPr>
      </p:pic>
      <p:sp>
        <p:nvSpPr>
          <p:cNvPr id="6" name="מלבן 5"/>
          <p:cNvSpPr/>
          <p:nvPr/>
        </p:nvSpPr>
        <p:spPr>
          <a:xfrm>
            <a:off x="2336409" y="150244"/>
            <a:ext cx="75087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שלב ראשון:</a:t>
            </a:r>
            <a:r>
              <a:rPr lang="he-IL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שאלת המחקר.</a:t>
            </a:r>
            <a:endParaRPr lang="he-IL" sz="54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83453" y="1326680"/>
            <a:ext cx="6557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/>
              <a:t>האם ניתן לחזות איזו בובה עדיף לנו לייצר</a:t>
            </a:r>
            <a:r>
              <a:rPr lang="en-US" b="1" dirty="0" smtClean="0"/>
              <a:t> </a:t>
            </a:r>
            <a:r>
              <a:rPr lang="he-IL" b="1" dirty="0" smtClean="0"/>
              <a:t>?</a:t>
            </a:r>
            <a:endParaRPr lang="he-IL" b="1" dirty="0"/>
          </a:p>
        </p:txBody>
      </p:sp>
      <p:sp>
        <p:nvSpPr>
          <p:cNvPr id="8" name="אליפסה 7"/>
          <p:cNvSpPr/>
          <p:nvPr/>
        </p:nvSpPr>
        <p:spPr>
          <a:xfrm>
            <a:off x="3897162" y="1094203"/>
            <a:ext cx="4387273" cy="8256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אליפסה 9"/>
          <p:cNvSpPr/>
          <p:nvPr/>
        </p:nvSpPr>
        <p:spPr>
          <a:xfrm>
            <a:off x="9042400" y="2179782"/>
            <a:ext cx="1881434" cy="6590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>
                <a:solidFill>
                  <a:schemeClr val="tx1"/>
                </a:solidFill>
              </a:rPr>
              <a:t>סדרה</a:t>
            </a:r>
            <a:r>
              <a:rPr lang="en-US" dirty="0" smtClean="0"/>
              <a:t>xx</a:t>
            </a:r>
            <a:endParaRPr lang="he-IL" dirty="0"/>
          </a:p>
        </p:txBody>
      </p:sp>
      <p:sp>
        <p:nvSpPr>
          <p:cNvPr id="11" name="אליפסה 10"/>
          <p:cNvSpPr/>
          <p:nvPr/>
        </p:nvSpPr>
        <p:spPr>
          <a:xfrm>
            <a:off x="9167091" y="3615528"/>
            <a:ext cx="1881434" cy="6590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>
                <a:solidFill>
                  <a:schemeClr val="tx1"/>
                </a:solidFill>
              </a:rPr>
              <a:t>גודל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2" name="אליפסה 11"/>
          <p:cNvSpPr/>
          <p:nvPr/>
        </p:nvSpPr>
        <p:spPr>
          <a:xfrm>
            <a:off x="8631382" y="5213927"/>
            <a:ext cx="1881434" cy="6590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>
                <a:solidFill>
                  <a:schemeClr val="tx1"/>
                </a:solidFill>
              </a:rPr>
              <a:t>סטטוס מכירה</a:t>
            </a:r>
            <a:r>
              <a:rPr lang="en-US" dirty="0" smtClean="0"/>
              <a:t>xx</a:t>
            </a:r>
            <a:endParaRPr lang="he-IL" dirty="0"/>
          </a:p>
        </p:txBody>
      </p:sp>
      <p:sp>
        <p:nvSpPr>
          <p:cNvPr id="13" name="אליפסה 12"/>
          <p:cNvSpPr/>
          <p:nvPr/>
        </p:nvSpPr>
        <p:spPr>
          <a:xfrm>
            <a:off x="1133074" y="2155135"/>
            <a:ext cx="1881434" cy="6590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>
                <a:solidFill>
                  <a:schemeClr val="tx1"/>
                </a:solidFill>
              </a:rPr>
              <a:t>רייטינג</a:t>
            </a:r>
            <a:r>
              <a:rPr lang="en-US" dirty="0" smtClean="0"/>
              <a:t>xx</a:t>
            </a:r>
            <a:endParaRPr lang="he-IL" dirty="0"/>
          </a:p>
        </p:txBody>
      </p:sp>
      <p:sp>
        <p:nvSpPr>
          <p:cNvPr id="14" name="אליפסה 13"/>
          <p:cNvSpPr/>
          <p:nvPr/>
        </p:nvSpPr>
        <p:spPr>
          <a:xfrm>
            <a:off x="642736" y="3615527"/>
            <a:ext cx="1881434" cy="6590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>
                <a:solidFill>
                  <a:schemeClr val="tx1"/>
                </a:solidFill>
              </a:rPr>
              <a:t>מותג</a:t>
            </a:r>
            <a:endParaRPr lang="he-IL" dirty="0"/>
          </a:p>
        </p:txBody>
      </p:sp>
      <p:sp>
        <p:nvSpPr>
          <p:cNvPr id="15" name="אליפסה 14"/>
          <p:cNvSpPr/>
          <p:nvPr/>
        </p:nvSpPr>
        <p:spPr>
          <a:xfrm>
            <a:off x="1395692" y="5213927"/>
            <a:ext cx="1881434" cy="6590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>
                <a:solidFill>
                  <a:schemeClr val="tx1"/>
                </a:solidFill>
              </a:rPr>
              <a:t>מחיר</a:t>
            </a:r>
            <a:endParaRPr lang="he-IL" dirty="0">
              <a:solidFill>
                <a:schemeClr val="tx1"/>
              </a:solidFill>
            </a:endParaRPr>
          </a:p>
        </p:txBody>
      </p:sp>
      <p:cxnSp>
        <p:nvCxnSpPr>
          <p:cNvPr id="17" name="מחבר חץ ישר 16"/>
          <p:cNvCxnSpPr/>
          <p:nvPr/>
        </p:nvCxnSpPr>
        <p:spPr>
          <a:xfrm flipV="1">
            <a:off x="6913418" y="2672280"/>
            <a:ext cx="1717964" cy="66501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מחבר חץ ישר 19"/>
          <p:cNvCxnSpPr/>
          <p:nvPr/>
        </p:nvCxnSpPr>
        <p:spPr>
          <a:xfrm flipV="1">
            <a:off x="6796057" y="3999015"/>
            <a:ext cx="2080088" cy="80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חץ ישר 23"/>
          <p:cNvCxnSpPr/>
          <p:nvPr/>
        </p:nvCxnSpPr>
        <p:spPr>
          <a:xfrm>
            <a:off x="6913418" y="4858327"/>
            <a:ext cx="1500909" cy="54494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חץ ישר 25"/>
          <p:cNvCxnSpPr/>
          <p:nvPr/>
        </p:nvCxnSpPr>
        <p:spPr>
          <a:xfrm flipH="1" flipV="1">
            <a:off x="3371273" y="2604655"/>
            <a:ext cx="1754909" cy="40013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חץ ישר 27"/>
          <p:cNvCxnSpPr/>
          <p:nvPr/>
        </p:nvCxnSpPr>
        <p:spPr>
          <a:xfrm flipH="1" flipV="1">
            <a:off x="2918691" y="3999015"/>
            <a:ext cx="2207491" cy="7422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חץ ישר 29"/>
          <p:cNvCxnSpPr/>
          <p:nvPr/>
        </p:nvCxnSpPr>
        <p:spPr>
          <a:xfrm flipH="1">
            <a:off x="3371273" y="4858327"/>
            <a:ext cx="1690254" cy="45258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935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0"/>
            <a:ext cx="5732693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49963" y="2724727"/>
            <a:ext cx="5357091" cy="960582"/>
          </a:xfrm>
          <a:prstGeom prst="rect">
            <a:avLst/>
          </a:prstGeom>
          <a:solidFill>
            <a:schemeClr val="bg1">
              <a:lumMod val="85000"/>
              <a:alpha val="57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800" dirty="0" smtClean="0"/>
              <a:t>תודה שצפיתם ,</a:t>
            </a:r>
          </a:p>
          <a:p>
            <a:pPr algn="ctr"/>
            <a:r>
              <a:rPr lang="he-IL" sz="2800" dirty="0" smtClean="0"/>
              <a:t>ניפגש במחקר הבא </a:t>
            </a:r>
            <a:r>
              <a:rPr lang="he-IL" sz="2800" dirty="0" smtClean="0">
                <a:sym typeface="Wingdings" panose="05000000000000000000" pitchFamily="2" charset="2"/>
              </a:rPr>
              <a:t>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1045113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/>
          <p:cNvSpPr/>
          <p:nvPr/>
        </p:nvSpPr>
        <p:spPr>
          <a:xfrm>
            <a:off x="2274437" y="334971"/>
            <a:ext cx="74237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5400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שלב ראשון:</a:t>
            </a:r>
            <a:r>
              <a:rPr lang="he-IL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הרכשת נתונים</a:t>
            </a:r>
            <a:endParaRPr lang="he-IL" sz="54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390403"/>
              </p:ext>
            </p:extLst>
          </p:nvPr>
        </p:nvGraphicFramePr>
        <p:xfrm>
          <a:off x="618835" y="2460258"/>
          <a:ext cx="10908147" cy="2872939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3636049"/>
                <a:gridCol w="3636049"/>
                <a:gridCol w="3636049"/>
              </a:tblGrid>
              <a:tr h="698579">
                <a:tc>
                  <a:txBody>
                    <a:bodyPr/>
                    <a:lstStyle/>
                    <a:p>
                      <a:pPr algn="ctr" rtl="1"/>
                      <a:r>
                        <a:rPr lang="he-IL" sz="2800" u="sng" dirty="0" smtClean="0"/>
                        <a:t>שיטת</a:t>
                      </a:r>
                      <a:r>
                        <a:rPr lang="he-IL" sz="2800" u="sng" baseline="0" dirty="0" smtClean="0"/>
                        <a:t> הרכשה</a:t>
                      </a:r>
                      <a:endParaRPr lang="he-IL" sz="28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u="sng" dirty="0" smtClean="0"/>
                        <a:t>אתר</a:t>
                      </a:r>
                      <a:r>
                        <a:rPr lang="he-IL" sz="2800" u="sng" baseline="0" dirty="0" smtClean="0"/>
                        <a:t> ממנו </a:t>
                      </a:r>
                      <a:r>
                        <a:rPr lang="he-IL" sz="2800" u="sng" baseline="0" dirty="0" err="1" smtClean="0"/>
                        <a:t>הרכשנו</a:t>
                      </a:r>
                      <a:r>
                        <a:rPr lang="he-IL" sz="2800" u="sng" baseline="0" dirty="0" smtClean="0"/>
                        <a:t> את המידע </a:t>
                      </a:r>
                      <a:endParaRPr lang="he-IL" sz="28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u="sng" dirty="0" smtClean="0"/>
                        <a:t>חבילות</a:t>
                      </a:r>
                      <a:r>
                        <a:rPr lang="he-IL" sz="2800" u="sng" baseline="0" dirty="0" smtClean="0"/>
                        <a:t> בשימוש</a:t>
                      </a:r>
                      <a:endParaRPr lang="he-IL" sz="2800" u="sng" dirty="0"/>
                    </a:p>
                  </a:txBody>
                  <a:tcPr/>
                </a:tc>
              </a:tr>
              <a:tr h="1928059">
                <a:tc>
                  <a:txBody>
                    <a:bodyPr/>
                    <a:lstStyle/>
                    <a:p>
                      <a:pPr algn="ctr" rtl="1"/>
                      <a:endParaRPr lang="he-IL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rtl="1"/>
                      <a:endParaRPr lang="he-IL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rtl="1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selenium</a:t>
                      </a:r>
                      <a:endParaRPr lang="he-IL" sz="2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US" sz="2800" b="1" dirty="0" smtClean="0"/>
                    </a:p>
                    <a:p>
                      <a:pPr algn="ctr" rtl="1"/>
                      <a:r>
                        <a:rPr lang="en-US" sz="2800" b="1" dirty="0" err="1" smtClean="0"/>
                        <a:t>Hobbydb</a:t>
                      </a:r>
                      <a:endParaRPr lang="he-IL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2400" b="1" dirty="0" smtClean="0"/>
                        <a:t>Selenium</a:t>
                      </a:r>
                      <a:r>
                        <a:rPr lang="en-US" sz="2400" b="1" baseline="0" dirty="0" smtClean="0"/>
                        <a:t> – </a:t>
                      </a:r>
                      <a:r>
                        <a:rPr lang="en-US" sz="2400" b="1" baseline="0" dirty="0" err="1" smtClean="0"/>
                        <a:t>webdriver</a:t>
                      </a:r>
                      <a:endParaRPr lang="en-US" sz="2400" b="1" baseline="0" dirty="0" smtClean="0"/>
                    </a:p>
                    <a:p>
                      <a:pPr marL="457200" indent="-45720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2400" b="1" baseline="0" dirty="0" smtClean="0"/>
                        <a:t>Pandas</a:t>
                      </a:r>
                    </a:p>
                    <a:p>
                      <a:pPr marL="457200" indent="-45720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2400" b="1" baseline="0" dirty="0" smtClean="0"/>
                        <a:t>Time</a:t>
                      </a:r>
                    </a:p>
                    <a:p>
                      <a:pPr marL="457200" indent="-457200" algn="l" rtl="0">
                        <a:buFont typeface="Arial" panose="020B0604020202020204" pitchFamily="34" charset="0"/>
                        <a:buChar char="•"/>
                      </a:pPr>
                      <a:endParaRPr lang="en-US" sz="2400" b="1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93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אליפסה 6"/>
          <p:cNvSpPr/>
          <p:nvPr/>
        </p:nvSpPr>
        <p:spPr>
          <a:xfrm>
            <a:off x="9171708" y="1801090"/>
            <a:ext cx="2761673" cy="29279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כותרת 8"/>
          <p:cNvSpPr>
            <a:spLocks noGrp="1"/>
          </p:cNvSpPr>
          <p:nvPr>
            <p:ph type="title"/>
          </p:nvPr>
        </p:nvSpPr>
        <p:spPr>
          <a:xfrm>
            <a:off x="9513455" y="2290618"/>
            <a:ext cx="2216727" cy="1819563"/>
          </a:xfrm>
        </p:spPr>
        <p:txBody>
          <a:bodyPr>
            <a:normAutofit/>
          </a:bodyPr>
          <a:lstStyle/>
          <a:p>
            <a:r>
              <a:rPr lang="he-IL" sz="1800" b="1" dirty="0" smtClean="0"/>
              <a:t>קטגוריות ה</a:t>
            </a:r>
            <a:r>
              <a:rPr lang="en-US" sz="1800" b="1" dirty="0" smtClean="0"/>
              <a:t>Data Base</a:t>
            </a:r>
            <a:r>
              <a:rPr lang="he-IL" sz="1800" b="1" dirty="0" smtClean="0"/>
              <a:t> של הפרויקט</a:t>
            </a:r>
            <a:endParaRPr lang="he-IL" sz="1800" b="1" dirty="0"/>
          </a:p>
        </p:txBody>
      </p:sp>
      <p:pic>
        <p:nvPicPr>
          <p:cNvPr id="11" name="תמונה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3" y="-1"/>
            <a:ext cx="6982691" cy="6687127"/>
          </a:xfrm>
          <a:prstGeom prst="rect">
            <a:avLst/>
          </a:prstGeom>
        </p:spPr>
      </p:pic>
      <p:cxnSp>
        <p:nvCxnSpPr>
          <p:cNvPr id="13" name="מחבר חץ ישר 12"/>
          <p:cNvCxnSpPr/>
          <p:nvPr/>
        </p:nvCxnSpPr>
        <p:spPr>
          <a:xfrm>
            <a:off x="6493164" y="1080655"/>
            <a:ext cx="2429163" cy="181032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297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09" y="145184"/>
            <a:ext cx="7130473" cy="6209434"/>
          </a:xfrm>
          <a:prstGeom prst="rect">
            <a:avLst/>
          </a:prstGeom>
        </p:spPr>
      </p:pic>
      <p:sp>
        <p:nvSpPr>
          <p:cNvPr id="5" name="מלבן מעוגל 4"/>
          <p:cNvSpPr/>
          <p:nvPr/>
        </p:nvSpPr>
        <p:spPr>
          <a:xfrm>
            <a:off x="7647709" y="979055"/>
            <a:ext cx="4165600" cy="17826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7887855" y="1237672"/>
            <a:ext cx="3833091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כניסה לאתר לחיצה על הלינק "</a:t>
            </a:r>
            <a:r>
              <a:rPr lang="en-US" dirty="0" smtClean="0"/>
              <a:t>subjects</a:t>
            </a:r>
            <a:r>
              <a:rPr lang="he-IL" dirty="0" smtClean="0"/>
              <a:t>"</a:t>
            </a:r>
          </a:p>
          <a:p>
            <a:r>
              <a:rPr lang="he-IL" dirty="0" smtClean="0"/>
              <a:t>לאחר מכן לחיצה על הלינק "</a:t>
            </a:r>
            <a:r>
              <a:rPr lang="en-US" dirty="0" err="1" smtClean="0"/>
              <a:t>funko</a:t>
            </a:r>
            <a:r>
              <a:rPr lang="he-IL" dirty="0" smtClean="0"/>
              <a:t>"</a:t>
            </a:r>
          </a:p>
          <a:p>
            <a:r>
              <a:rPr lang="he-IL" dirty="0" smtClean="0"/>
              <a:t>לאחר מכן מעבר </a:t>
            </a:r>
            <a:r>
              <a:rPr lang="he-IL" dirty="0" err="1" smtClean="0"/>
              <a:t>לטאב</a:t>
            </a:r>
            <a:r>
              <a:rPr lang="he-IL" dirty="0" smtClean="0"/>
              <a:t> הנכון </a:t>
            </a:r>
          </a:p>
          <a:p>
            <a:r>
              <a:rPr lang="he-IL" dirty="0" smtClean="0"/>
              <a:t>ולאחר מכן לחיצה על הלינק "</a:t>
            </a:r>
            <a:r>
              <a:rPr lang="en-US" dirty="0" smtClean="0"/>
              <a:t>series</a:t>
            </a:r>
            <a:r>
              <a:rPr lang="he-IL" dirty="0" smtClean="0"/>
              <a:t>"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57505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4" y="95249"/>
            <a:ext cx="7682057" cy="6693477"/>
          </a:xfrm>
          <a:prstGeom prst="rect">
            <a:avLst/>
          </a:prstGeom>
        </p:spPr>
      </p:pic>
      <p:sp>
        <p:nvSpPr>
          <p:cNvPr id="5" name="מלבן מעוגל 4"/>
          <p:cNvSpPr/>
          <p:nvPr/>
        </p:nvSpPr>
        <p:spPr>
          <a:xfrm>
            <a:off x="7869382" y="378691"/>
            <a:ext cx="4193309" cy="211512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8109527" y="563418"/>
            <a:ext cx="3703782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לאחר כניסה ל"</a:t>
            </a:r>
            <a:r>
              <a:rPr lang="en-US" dirty="0" smtClean="0"/>
              <a:t>series</a:t>
            </a:r>
            <a:r>
              <a:rPr lang="he-IL" dirty="0" smtClean="0"/>
              <a:t>" :</a:t>
            </a:r>
          </a:p>
          <a:p>
            <a:r>
              <a:rPr lang="he-IL" dirty="0" smtClean="0"/>
              <a:t>נכנס לעמוד של כל סדרה , נגלול בתוכה עד לסיום הדף (נחזור על פעולה זו כמה פעמים למקרה וזמן התגובה יגמר ויהיה עוד לאן לגלול) וניקח את המידע על כל בובה ובובה באותה סדרה 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04642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xmlns="" id="{9B7D2CF9-DE04-4066-8F01-8613FC5A9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0" y="436245"/>
            <a:ext cx="9235440" cy="1006475"/>
          </a:xfrm>
        </p:spPr>
        <p:txBody>
          <a:bodyPr>
            <a:normAutofit fontScale="90000"/>
          </a:bodyPr>
          <a:lstStyle/>
          <a:p>
            <a:pPr algn="ctr" rtl="1"/>
            <a:r>
              <a:rPr lang="he-I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e-IL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שלב שני:</a:t>
            </a:r>
            <a:r>
              <a:rPr lang="he-I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e-I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ניקוי הדאטה, הכנה לקראת למידת המכונה וניתוח ראשוני</a:t>
            </a:r>
          </a:p>
        </p:txBody>
      </p:sp>
      <p:pic>
        <p:nvPicPr>
          <p:cNvPr id="5" name="גרפיקה 5" descr="תרשים עמודות עם מילוי מלא">
            <a:extLst>
              <a:ext uri="{FF2B5EF4-FFF2-40B4-BE49-F238E27FC236}">
                <a16:creationId xmlns:a16="http://schemas.microsoft.com/office/drawing/2014/main" xmlns="" id="{AE387FAD-06F7-4229-B9A7-F1A5A9AD8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50240" y="2463800"/>
            <a:ext cx="2682240" cy="2682240"/>
          </a:xfrm>
          <a:prstGeom prst="rect">
            <a:avLst/>
          </a:prstGeom>
        </p:spPr>
      </p:pic>
      <p:pic>
        <p:nvPicPr>
          <p:cNvPr id="6" name="גרפיקה 29" descr="גרף פיזור קו מיתאר">
            <a:extLst>
              <a:ext uri="{FF2B5EF4-FFF2-40B4-BE49-F238E27FC236}">
                <a16:creationId xmlns:a16="http://schemas.microsoft.com/office/drawing/2014/main" xmlns="" id="{E276AFAD-B170-451C-BEBA-BE6CC2319D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625840" y="2463800"/>
            <a:ext cx="2418080" cy="2418080"/>
          </a:xfrm>
          <a:prstGeom prst="rect">
            <a:avLst/>
          </a:prstGeom>
        </p:spPr>
      </p:pic>
      <p:sp>
        <p:nvSpPr>
          <p:cNvPr id="7" name="תיבת טקסט 30">
            <a:extLst>
              <a:ext uri="{FF2B5EF4-FFF2-40B4-BE49-F238E27FC236}">
                <a16:creationId xmlns:a16="http://schemas.microsoft.com/office/drawing/2014/main" xmlns="" id="{E2118D7B-3A24-4727-A638-C68E03888627}"/>
              </a:ext>
            </a:extLst>
          </p:cNvPr>
          <p:cNvSpPr txBox="1"/>
          <p:nvPr/>
        </p:nvSpPr>
        <p:spPr>
          <a:xfrm>
            <a:off x="4320558" y="2838678"/>
            <a:ext cx="3317204" cy="55399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DataBase</a:t>
            </a:r>
            <a:endParaRPr lang="he-IL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cxnSp>
        <p:nvCxnSpPr>
          <p:cNvPr id="8" name="מחבר חץ ישר 7">
            <a:extLst>
              <a:ext uri="{FF2B5EF4-FFF2-40B4-BE49-F238E27FC236}">
                <a16:creationId xmlns:a16="http://schemas.microsoft.com/office/drawing/2014/main" xmlns="" id="{E4429CE9-6377-4EDF-86B6-1DCAB1E3D5F0}"/>
              </a:ext>
            </a:extLst>
          </p:cNvPr>
          <p:cNvCxnSpPr>
            <a:cxnSpLocks/>
          </p:cNvCxnSpPr>
          <p:nvPr/>
        </p:nvCxnSpPr>
        <p:spPr>
          <a:xfrm>
            <a:off x="5923280" y="3718560"/>
            <a:ext cx="0" cy="128016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xmlns="" id="{6AD24102-E7E6-44C6-9821-2D585D96D4EA}"/>
              </a:ext>
            </a:extLst>
          </p:cNvPr>
          <p:cNvCxnSpPr>
            <a:cxnSpLocks/>
          </p:cNvCxnSpPr>
          <p:nvPr/>
        </p:nvCxnSpPr>
        <p:spPr>
          <a:xfrm>
            <a:off x="7597122" y="3601720"/>
            <a:ext cx="1028718" cy="3708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מחבר חץ ישר 9">
            <a:extLst>
              <a:ext uri="{FF2B5EF4-FFF2-40B4-BE49-F238E27FC236}">
                <a16:creationId xmlns:a16="http://schemas.microsoft.com/office/drawing/2014/main" xmlns="" id="{C96D9D01-CCB5-4F7A-AF0A-00D716930683}"/>
              </a:ext>
            </a:extLst>
          </p:cNvPr>
          <p:cNvCxnSpPr>
            <a:cxnSpLocks/>
          </p:cNvCxnSpPr>
          <p:nvPr/>
        </p:nvCxnSpPr>
        <p:spPr>
          <a:xfrm flipH="1">
            <a:off x="3505200" y="3601720"/>
            <a:ext cx="910608" cy="44196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גרפיקה 21" descr="שולחן עם מילוי מלא">
            <a:extLst>
              <a:ext uri="{FF2B5EF4-FFF2-40B4-BE49-F238E27FC236}">
                <a16:creationId xmlns:a16="http://schemas.microsoft.com/office/drawing/2014/main" xmlns="" id="{644AAEAE-966B-4E59-8FED-A5C5BECF7C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907280" y="4714240"/>
            <a:ext cx="2143760" cy="214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24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22" y="98712"/>
            <a:ext cx="11980142" cy="4715445"/>
          </a:xfrm>
          <a:prstGeom prst="rect">
            <a:avLst/>
          </a:prstGeom>
        </p:spPr>
      </p:pic>
      <p:sp>
        <p:nvSpPr>
          <p:cNvPr id="6" name="מלבן מעוגל 5"/>
          <p:cNvSpPr/>
          <p:nvPr/>
        </p:nvSpPr>
        <p:spPr>
          <a:xfrm>
            <a:off x="3343564" y="4969164"/>
            <a:ext cx="5449454" cy="14316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TextBox 6"/>
          <p:cNvSpPr txBox="1"/>
          <p:nvPr/>
        </p:nvSpPr>
        <p:spPr>
          <a:xfrm>
            <a:off x="387927" y="5043055"/>
            <a:ext cx="112776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הדאטה שלנו לפני כל הניקויים</a:t>
            </a:r>
          </a:p>
          <a:p>
            <a:pPr algn="ctr"/>
            <a:r>
              <a:rPr lang="he-IL" dirty="0" smtClean="0"/>
              <a:t>7187 שורות על 8 עמודות</a:t>
            </a:r>
          </a:p>
          <a:p>
            <a:pPr algn="ctr"/>
            <a:r>
              <a:rPr lang="he-IL" dirty="0"/>
              <a:t>=</a:t>
            </a:r>
            <a:endParaRPr lang="he-IL" dirty="0" smtClean="0"/>
          </a:p>
          <a:p>
            <a:pPr algn="ctr"/>
            <a:r>
              <a:rPr lang="he-IL" dirty="0" smtClean="0"/>
              <a:t>57496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10280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1" y="92651"/>
            <a:ext cx="7331652" cy="6640657"/>
          </a:xfrm>
          <a:prstGeom prst="rect">
            <a:avLst/>
          </a:prstGeom>
        </p:spPr>
      </p:pic>
      <p:sp>
        <p:nvSpPr>
          <p:cNvPr id="5" name="מלבן מעוגל 4"/>
          <p:cNvSpPr/>
          <p:nvPr/>
        </p:nvSpPr>
        <p:spPr>
          <a:xfrm>
            <a:off x="7536873" y="221674"/>
            <a:ext cx="4479636" cy="2743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7712364" y="508000"/>
            <a:ext cx="4156363" cy="20313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u="sng" dirty="0" smtClean="0"/>
              <a:t>עבודה על הדאטה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smtClean="0"/>
              <a:t>מחיקה של שורות כפולות.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smtClean="0"/>
              <a:t>מחיקה של שורות שבעמודת המחיר אין מחיר.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smtClean="0"/>
              <a:t>סידור המחיר (במקרים שיש טווח מחירים ניקח את המחיר הזול יותר).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smtClean="0"/>
              <a:t>מחיקת רווחים.</a:t>
            </a:r>
          </a:p>
        </p:txBody>
      </p:sp>
    </p:spTree>
    <p:extLst>
      <p:ext uri="{BB962C8B-B14F-4D97-AF65-F5344CB8AC3E}">
        <p14:creationId xmlns:p14="http://schemas.microsoft.com/office/powerpoint/2010/main" val="3131512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</TotalTime>
  <Words>300</Words>
  <Application>Microsoft Office PowerPoint</Application>
  <PresentationFormat>מסך רחב</PresentationFormat>
  <Paragraphs>65</Paragraphs>
  <Slides>20</Slides>
  <Notes>3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Wingdings</vt:lpstr>
      <vt:lpstr>Office Theme</vt:lpstr>
      <vt:lpstr>מצגת של PowerPoint</vt:lpstr>
      <vt:lpstr>מצגת של PowerPoint</vt:lpstr>
      <vt:lpstr>מצגת של PowerPoint</vt:lpstr>
      <vt:lpstr>קטגוריות הData Base של הפרויקט</vt:lpstr>
      <vt:lpstr>מצגת של PowerPoint</vt:lpstr>
      <vt:lpstr>מצגת של PowerPoint</vt:lpstr>
      <vt:lpstr> שלב שני: ניקוי הדאטה, הכנה לקראת למידת המכונה וניתוח ראשוני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Company>Yaron'S Team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חשבון Microsoft</dc:creator>
  <cp:lastModifiedBy>חשבון Microsoft</cp:lastModifiedBy>
  <cp:revision>13</cp:revision>
  <dcterms:created xsi:type="dcterms:W3CDTF">2023-06-09T15:38:58Z</dcterms:created>
  <dcterms:modified xsi:type="dcterms:W3CDTF">2023-06-09T19:52:04Z</dcterms:modified>
</cp:coreProperties>
</file>