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66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0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74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11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5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36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89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73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05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23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87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123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0706831C-8D5C-CA49-D68E-7456FA3D8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4516" y="1076635"/>
            <a:ext cx="3930256" cy="3495365"/>
          </a:xfrm>
        </p:spPr>
        <p:txBody>
          <a:bodyPr anchor="t">
            <a:normAutofit/>
          </a:bodyPr>
          <a:lstStyle/>
          <a:p>
            <a:r>
              <a:rPr lang="en-US" sz="4000" dirty="0"/>
              <a:t>HTML 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28A26B1-8AD4-38E1-22EA-7EA42DD21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940" y="4525682"/>
            <a:ext cx="3638358" cy="1318124"/>
          </a:xfrm>
        </p:spPr>
        <p:txBody>
          <a:bodyPr anchor="b">
            <a:normAutofit/>
          </a:bodyPr>
          <a:lstStyle/>
          <a:p>
            <a:r>
              <a:rPr lang="en-US" dirty="0"/>
              <a:t>30.11.23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A0910E9-AB24-31DE-0906-CE8CE0BB79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215" b="-1"/>
          <a:stretch/>
        </p:blipFill>
        <p:spPr>
          <a:xfrm>
            <a:off x="5524500" y="1"/>
            <a:ext cx="666750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750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AB10843-D6F8-4FBC-7AB2-4E4DCA377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41340"/>
            <a:ext cx="9922764" cy="928335"/>
          </a:xfrm>
        </p:spPr>
        <p:txBody>
          <a:bodyPr/>
          <a:lstStyle/>
          <a:p>
            <a:pPr algn="ctr"/>
            <a:r>
              <a:rPr lang="he-IL" dirty="0"/>
              <a:t>ש.ב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517F8EF-B8D3-6F99-3A42-A7F085FC6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1259457"/>
            <a:ext cx="9922764" cy="5027043"/>
          </a:xfrm>
        </p:spPr>
        <p:txBody>
          <a:bodyPr/>
          <a:lstStyle/>
          <a:p>
            <a:pPr algn="r" rtl="1"/>
            <a:r>
              <a:rPr lang="he-IL" dirty="0"/>
              <a:t>צור טבלה שמכילה שורה אחת – הטבלה תהיה סרגל הניווט של הדף (אתגר) – </a:t>
            </a:r>
            <a:r>
              <a:rPr lang="en-US" dirty="0"/>
              <a:t>w3schools</a:t>
            </a:r>
          </a:p>
          <a:p>
            <a:pPr algn="r" rtl="1"/>
            <a:r>
              <a:rPr lang="he-IL" dirty="0"/>
              <a:t>בסרגל הניווט צור 5 קישורים פנימיים בדף. (לחיצה על הקישור תעביר לנקודה בתוך הדף עצמו).</a:t>
            </a:r>
          </a:p>
          <a:p>
            <a:pPr algn="r" rtl="1"/>
            <a:r>
              <a:rPr lang="he-IL" dirty="0"/>
              <a:t>הוסף לדף תוכן בעל משמעות.</a:t>
            </a:r>
          </a:p>
          <a:p>
            <a:pPr algn="r" rtl="1"/>
            <a:r>
              <a:rPr lang="he-IL" dirty="0"/>
              <a:t>בחר נושא מתאים לדף.</a:t>
            </a:r>
          </a:p>
          <a:p>
            <a:pPr algn="r" rtl="1"/>
            <a:r>
              <a:rPr lang="he-IL" dirty="0"/>
              <a:t>הוסף בכל אזור – </a:t>
            </a:r>
          </a:p>
          <a:p>
            <a:pPr lvl="1" algn="r" rtl="1"/>
            <a:r>
              <a:rPr lang="he-IL" dirty="0"/>
              <a:t>קישור אחד לפחות לאתר אחר</a:t>
            </a:r>
          </a:p>
          <a:p>
            <a:pPr lvl="1" algn="r" rtl="1"/>
            <a:r>
              <a:rPr lang="he-IL" dirty="0"/>
              <a:t>קישור אחד לדף אחר בפרויקט</a:t>
            </a:r>
          </a:p>
          <a:p>
            <a:pPr lvl="1" algn="r" rtl="1"/>
            <a:r>
              <a:rPr lang="he-IL" dirty="0"/>
              <a:t>קישור להורדת קובץ מהאתר</a:t>
            </a:r>
          </a:p>
          <a:p>
            <a:pPr algn="r" rtl="1"/>
            <a:r>
              <a:rPr lang="he-IL" dirty="0"/>
              <a:t>השתמש בכלי העיצוב של הטקסט / הוסף </a:t>
            </a:r>
            <a:r>
              <a:rPr lang="en-US" dirty="0"/>
              <a:t>Class / id</a:t>
            </a:r>
            <a:r>
              <a:rPr lang="he-IL" dirty="0"/>
              <a:t> לפי הצורך.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269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0914435-0C7F-5FDA-1DE2-A39C63D34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Table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49A3A78-4411-E8A7-A81B-E0CE4D124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table</a:t>
            </a:r>
            <a:r>
              <a:rPr lang="en-US" dirty="0"/>
              <a:t> style="width:100%"&gt;</a:t>
            </a:r>
          </a:p>
          <a:p>
            <a:r>
              <a:rPr lang="en-US" dirty="0">
                <a:solidFill>
                  <a:srgbClr val="0070C0"/>
                </a:solidFill>
              </a:rPr>
              <a:t>  &lt;tr&gt; </a:t>
            </a:r>
            <a:r>
              <a:rPr lang="en-US" dirty="0"/>
              <a:t>- Table Row - </a:t>
            </a:r>
            <a:r>
              <a:rPr lang="he-IL" dirty="0"/>
              <a:t>שורה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rgbClr val="00B050"/>
                </a:solidFill>
              </a:rPr>
              <a:t>&lt;td&gt;</a:t>
            </a:r>
            <a:r>
              <a:rPr lang="en-US" dirty="0" err="1">
                <a:solidFill>
                  <a:srgbClr val="00B050"/>
                </a:solidFill>
              </a:rPr>
              <a:t>Alfreds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Futterkiste</a:t>
            </a:r>
            <a:r>
              <a:rPr lang="en-US" dirty="0">
                <a:solidFill>
                  <a:srgbClr val="00B050"/>
                </a:solidFill>
              </a:rPr>
              <a:t>&lt;/td&gt; </a:t>
            </a:r>
            <a:r>
              <a:rPr lang="en-US" dirty="0"/>
              <a:t>-&gt; Table Data</a:t>
            </a:r>
            <a:r>
              <a:rPr lang="he-IL" dirty="0"/>
              <a:t> </a:t>
            </a:r>
            <a:r>
              <a:rPr lang="en-US" dirty="0"/>
              <a:t> - </a:t>
            </a:r>
            <a:r>
              <a:rPr lang="he-IL" dirty="0"/>
              <a:t>תא בטבלה</a:t>
            </a:r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    &lt;td&gt;Maria Anders&lt;/td&gt;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00B050"/>
                </a:solidFill>
              </a:rPr>
              <a:t>&lt;td&gt;Germany&lt;/td&gt;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0070C0"/>
                </a:solidFill>
              </a:rPr>
              <a:t>&lt;/tr&gt;</a:t>
            </a:r>
          </a:p>
          <a:p>
            <a:r>
              <a:rPr lang="en-US" dirty="0"/>
              <a:t>&lt;/table&gt;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23B47280-6837-A649-14E7-4D8F8654F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455" y="5848289"/>
            <a:ext cx="7640116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605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98930BF-BF1F-D590-ABDF-60F150BF3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532" y="149965"/>
            <a:ext cx="9922764" cy="1294228"/>
          </a:xfrm>
        </p:spPr>
        <p:txBody>
          <a:bodyPr/>
          <a:lstStyle/>
          <a:p>
            <a:pPr algn="ctr"/>
            <a:r>
              <a:rPr lang="en-US" dirty="0"/>
              <a:t>HTML5 Tags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0D3309D-31A1-1308-1185-F76E44AD2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1690777"/>
            <a:ext cx="9922764" cy="4595723"/>
          </a:xfrm>
        </p:spPr>
        <p:txBody>
          <a:bodyPr/>
          <a:lstStyle/>
          <a:p>
            <a:pPr algn="r" rtl="1"/>
            <a:r>
              <a:rPr lang="en-US" dirty="0"/>
              <a:t>Header</a:t>
            </a:r>
            <a:r>
              <a:rPr lang="he-IL" dirty="0"/>
              <a:t> – אזור שמציג את שאר תוכן הדף – לוגו / חיפוש / ניווט/ כותרת הראשית של הדף.</a:t>
            </a:r>
          </a:p>
          <a:p>
            <a:pPr algn="r" rtl="1"/>
            <a:r>
              <a:rPr lang="en-US" dirty="0"/>
              <a:t>Nav</a:t>
            </a:r>
            <a:r>
              <a:rPr lang="he-IL" dirty="0"/>
              <a:t> – התגית תכיל את הניווט המרכזי של האתר. לא צריך להכניס כל קבוצה של קישורים ל- </a:t>
            </a:r>
            <a:r>
              <a:rPr lang="en-US" dirty="0"/>
              <a:t>nav</a:t>
            </a:r>
            <a:r>
              <a:rPr lang="he-IL" dirty="0"/>
              <a:t>, אלא רק את הניווט המרכזי של האתר. אמצעי נגישות כמו </a:t>
            </a:r>
            <a:r>
              <a:rPr lang="en-US" dirty="0"/>
              <a:t>Screen Reader</a:t>
            </a:r>
            <a:r>
              <a:rPr lang="he-IL" dirty="0"/>
              <a:t> משתמש באזור זה לצורך ניווט באת.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41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6DC35A3-4B44-A211-3798-F8732ECB6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618" y="129396"/>
            <a:ext cx="9922764" cy="741680"/>
          </a:xfrm>
        </p:spPr>
        <p:txBody>
          <a:bodyPr/>
          <a:lstStyle/>
          <a:p>
            <a:pPr algn="ctr"/>
            <a:r>
              <a:rPr lang="en-US" dirty="0"/>
              <a:t>Who’s the Boss ?</a:t>
            </a:r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01D9F122-46A9-08A1-4F8C-8C8C06BB17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4832055"/>
              </p:ext>
            </p:extLst>
          </p:nvPr>
        </p:nvGraphicFramePr>
        <p:xfrm>
          <a:off x="2978769" y="1766438"/>
          <a:ext cx="61414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0749">
                  <a:extLst>
                    <a:ext uri="{9D8B030D-6E8A-4147-A177-3AD203B41FA5}">
                      <a16:colId xmlns:a16="http://schemas.microsoft.com/office/drawing/2014/main" val="198588576"/>
                    </a:ext>
                  </a:extLst>
                </a:gridCol>
                <a:gridCol w="3070749">
                  <a:extLst>
                    <a:ext uri="{9D8B030D-6E8A-4147-A177-3AD203B41FA5}">
                      <a16:colId xmlns:a16="http://schemas.microsoft.com/office/drawing/2014/main" val="3003101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Element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משקל </a:t>
                      </a:r>
                      <a:r>
                        <a:rPr lang="en-US" dirty="0"/>
                        <a:t> - Specificity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415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356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670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&lt;tag&gt;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317597"/>
                  </a:ext>
                </a:extLst>
              </a:tr>
            </a:tbl>
          </a:graphicData>
        </a:graphic>
      </p:graphicFrame>
      <p:pic>
        <p:nvPicPr>
          <p:cNvPr id="6" name="תמונה 5">
            <a:extLst>
              <a:ext uri="{FF2B5EF4-FFF2-40B4-BE49-F238E27FC236}">
                <a16:creationId xmlns:a16="http://schemas.microsoft.com/office/drawing/2014/main" id="{37D8C2E3-16E2-0ECA-8561-D203DAF66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860" y="3608203"/>
            <a:ext cx="2915057" cy="1581371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9BB2FFF6-1C61-B123-1D69-843396520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168" y="3560572"/>
            <a:ext cx="2924583" cy="1629002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E1209FF5-8ABE-C592-5B37-9735D6B03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2002" y="3668927"/>
            <a:ext cx="3315163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311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4F2DC12-98B2-89C6-937D-CF1F57E36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!important</a:t>
            </a:r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F3149ADE-0955-3F29-31C0-4E551DA6F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638" y="2010867"/>
            <a:ext cx="10735760" cy="1525963"/>
          </a:xfr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38E94DD7-4CEA-3493-3A9F-4D6BE796E853}"/>
              </a:ext>
            </a:extLst>
          </p:cNvPr>
          <p:cNvSpPr txBox="1"/>
          <p:nvPr/>
        </p:nvSpPr>
        <p:spPr>
          <a:xfrm>
            <a:off x="1416888" y="4457452"/>
            <a:ext cx="9754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https://css-tricks.com/when-using-important-is-the-right-choice/</a:t>
            </a:r>
          </a:p>
        </p:txBody>
      </p:sp>
    </p:spTree>
    <p:extLst>
      <p:ext uri="{BB962C8B-B14F-4D97-AF65-F5344CB8AC3E}">
        <p14:creationId xmlns:p14="http://schemas.microsoft.com/office/powerpoint/2010/main" val="2527549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6467FBA-1B07-5EF4-C6ED-5584C3610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0"/>
            <a:ext cx="9922764" cy="1294228"/>
          </a:xfrm>
        </p:spPr>
        <p:txBody>
          <a:bodyPr/>
          <a:lstStyle/>
          <a:p>
            <a:pPr algn="ctr"/>
            <a:r>
              <a:rPr lang="he-IL" dirty="0"/>
              <a:t>הורשה</a:t>
            </a:r>
            <a:r>
              <a:rPr lang="en-US" dirty="0"/>
              <a:t> - Inheritance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8D60EAF-C808-7A6B-B4DC-10CF04A6F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1199072"/>
            <a:ext cx="9922764" cy="5087428"/>
          </a:xfrm>
        </p:spPr>
        <p:txBody>
          <a:bodyPr/>
          <a:lstStyle/>
          <a:p>
            <a:pPr algn="r" rtl="1"/>
            <a:r>
              <a:rPr lang="he-IL" dirty="0"/>
              <a:t>ישנן הגדרות עיצוב שיש להן הורשה אוטומטית</a:t>
            </a:r>
            <a:endParaRPr lang="en-US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D092B9DB-05A6-9476-E95F-BA5C1C5EDA19}"/>
              </a:ext>
            </a:extLst>
          </p:cNvPr>
          <p:cNvSpPr txBox="1"/>
          <p:nvPr/>
        </p:nvSpPr>
        <p:spPr>
          <a:xfrm>
            <a:off x="2418377" y="2622430"/>
            <a:ext cx="2481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&lt;body&gt;</a:t>
            </a:r>
          </a:p>
          <a:p>
            <a:pPr algn="l" rtl="0"/>
            <a:r>
              <a:rPr lang="en-US" dirty="0"/>
              <a:t>	&lt;h1&gt;&lt;/h1&gt;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&lt;/body&gt;</a:t>
            </a:r>
          </a:p>
        </p:txBody>
      </p:sp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78EDB0E7-1666-79FF-8ACD-FA244638040C}"/>
              </a:ext>
            </a:extLst>
          </p:cNvPr>
          <p:cNvCxnSpPr/>
          <p:nvPr/>
        </p:nvCxnSpPr>
        <p:spPr>
          <a:xfrm flipH="1">
            <a:off x="1932317" y="2794958"/>
            <a:ext cx="486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E97ED8F7-FAE3-8B92-B26B-13E7C505AEE5}"/>
              </a:ext>
            </a:extLst>
          </p:cNvPr>
          <p:cNvSpPr txBox="1"/>
          <p:nvPr/>
        </p:nvSpPr>
        <p:spPr>
          <a:xfrm>
            <a:off x="1088136" y="2610292"/>
            <a:ext cx="886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</a:t>
            </a:r>
          </a:p>
        </p:txBody>
      </p:sp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4F797E88-1729-0AE1-0E15-AE4CE605D9B5}"/>
              </a:ext>
            </a:extLst>
          </p:cNvPr>
          <p:cNvCxnSpPr/>
          <p:nvPr/>
        </p:nvCxnSpPr>
        <p:spPr>
          <a:xfrm flipH="1">
            <a:off x="2889850" y="3088256"/>
            <a:ext cx="508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2E1ADB46-C18E-82C9-E849-6F98AA287CC8}"/>
              </a:ext>
            </a:extLst>
          </p:cNvPr>
          <p:cNvSpPr txBox="1"/>
          <p:nvPr/>
        </p:nvSpPr>
        <p:spPr>
          <a:xfrm>
            <a:off x="2175347" y="2903590"/>
            <a:ext cx="68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</a:t>
            </a:r>
          </a:p>
        </p:txBody>
      </p:sp>
    </p:spTree>
    <p:extLst>
      <p:ext uri="{BB962C8B-B14F-4D97-AF65-F5344CB8AC3E}">
        <p14:creationId xmlns:p14="http://schemas.microsoft.com/office/powerpoint/2010/main" val="1943997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F710CE8-6AF0-9764-4C67-8408FF06C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331121"/>
            <a:ext cx="9922764" cy="833445"/>
          </a:xfrm>
        </p:spPr>
        <p:txBody>
          <a:bodyPr/>
          <a:lstStyle/>
          <a:p>
            <a:pPr algn="ctr"/>
            <a:r>
              <a:rPr lang="en-US" dirty="0"/>
              <a:t>Line height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41A281F-5FDC-FA1F-E660-36D6C7F42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1457864"/>
            <a:ext cx="9922764" cy="4828636"/>
          </a:xfrm>
        </p:spPr>
        <p:txBody>
          <a:bodyPr/>
          <a:lstStyle/>
          <a:p>
            <a:pPr algn="r" rtl="1">
              <a:lnSpc>
                <a:spcPct val="150000"/>
              </a:lnSpc>
            </a:pPr>
            <a:r>
              <a:rPr lang="he-IL" dirty="0"/>
              <a:t>הגדרת הרווח בין השורות. הגדלת הרווח בין השורות = טקסט קריא יותר.</a:t>
            </a:r>
          </a:p>
          <a:p>
            <a:pPr algn="r" rtl="1">
              <a:lnSpc>
                <a:spcPct val="150000"/>
              </a:lnSpc>
            </a:pPr>
            <a:r>
              <a:rPr lang="he-IL" b="1" dirty="0"/>
              <a:t>הגדרה</a:t>
            </a:r>
            <a:r>
              <a:rPr lang="he-IL" dirty="0"/>
              <a:t> מדויקת  - </a:t>
            </a:r>
            <a:r>
              <a:rPr lang="en-US" dirty="0"/>
              <a:t>18pt</a:t>
            </a:r>
            <a:endParaRPr lang="he-IL" dirty="0"/>
          </a:p>
          <a:p>
            <a:pPr algn="r" rtl="1">
              <a:lnSpc>
                <a:spcPct val="150000"/>
              </a:lnSpc>
            </a:pPr>
            <a:r>
              <a:rPr lang="he-IL" dirty="0"/>
              <a:t>הגדרה יחסית</a:t>
            </a:r>
            <a:r>
              <a:rPr lang="en-US" dirty="0"/>
              <a:t> </a:t>
            </a:r>
            <a:r>
              <a:rPr lang="he-IL" dirty="0"/>
              <a:t> - 1.5</a:t>
            </a:r>
          </a:p>
          <a:p>
            <a:pPr algn="r" rtl="1"/>
            <a:endParaRPr lang="en-US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99C2D98A-2989-3FFD-DDD8-848CD510DB99}"/>
              </a:ext>
            </a:extLst>
          </p:cNvPr>
          <p:cNvSpPr txBox="1"/>
          <p:nvPr/>
        </p:nvSpPr>
        <p:spPr>
          <a:xfrm>
            <a:off x="2327084" y="2665562"/>
            <a:ext cx="393569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794550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73EDC06-45FD-0FE1-B5FF-250E3021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Code ASCII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10E3991-D4BE-A949-BC6A-96247234E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קוד שהדפדפן יודע לתרגם לאות או צורה</a:t>
            </a:r>
          </a:p>
          <a:p>
            <a:pPr algn="r" rtl="1"/>
            <a:r>
              <a:rPr lang="en-US" dirty="0"/>
              <a:t>&amp;copy;</a:t>
            </a:r>
            <a:r>
              <a:rPr lang="he-IL" dirty="0"/>
              <a:t> </a:t>
            </a:r>
            <a:r>
              <a:rPr lang="he-IL" dirty="0">
                <a:sym typeface="Wingdings" panose="05000000000000000000" pitchFamily="2" charset="2"/>
              </a:rPr>
              <a:t> </a:t>
            </a:r>
            <a:r>
              <a:rPr lang="en-US" b="0" i="0" dirty="0">
                <a:solidFill>
                  <a:srgbClr val="FF4500"/>
                </a:solidFill>
                <a:effectLst/>
                <a:latin typeface="Times New Roman" panose="02020603050405020304" pitchFamily="18" charset="0"/>
              </a:rPr>
              <a:t>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993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238688A-AFD9-850B-35DB-AD3A18CF1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331121"/>
            <a:ext cx="9922764" cy="669544"/>
          </a:xfrm>
        </p:spPr>
        <p:txBody>
          <a:bodyPr/>
          <a:lstStyle/>
          <a:p>
            <a:pPr algn="ctr"/>
            <a:r>
              <a:rPr lang="he-IL" dirty="0"/>
              <a:t>קישור פנימי בדף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6BAA323-118D-EF6B-4225-8825505C4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76" y="1915064"/>
            <a:ext cx="5662523" cy="4371436"/>
          </a:xfrm>
        </p:spPr>
        <p:txBody>
          <a:bodyPr/>
          <a:lstStyle/>
          <a:p>
            <a:r>
              <a:rPr lang="en-US" dirty="0"/>
              <a:t>&lt;a href=“#phone”&gt;Our phone No.&lt;/a&gt;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&lt;h2 id=“phone”&gt;Our phone No.&lt;/h2&gt;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37C7D944-A57F-B703-D5AA-EC2763ACEEBC}"/>
              </a:ext>
            </a:extLst>
          </p:cNvPr>
          <p:cNvSpPr/>
          <p:nvPr/>
        </p:nvSpPr>
        <p:spPr>
          <a:xfrm>
            <a:off x="681487" y="2044460"/>
            <a:ext cx="1880558" cy="41299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0135C22E-6F5E-6B88-ED91-4AD16FA29484}"/>
              </a:ext>
            </a:extLst>
          </p:cNvPr>
          <p:cNvSpPr txBox="1"/>
          <p:nvPr/>
        </p:nvSpPr>
        <p:spPr>
          <a:xfrm>
            <a:off x="1994519" y="212290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D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539EC5BB-5551-2DBF-7DD2-AA1E0BE1CE65}"/>
              </a:ext>
            </a:extLst>
          </p:cNvPr>
          <p:cNvSpPr txBox="1"/>
          <p:nvPr/>
        </p:nvSpPr>
        <p:spPr>
          <a:xfrm>
            <a:off x="821707" y="2748315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CC1B1D88-66CD-128C-9B2B-DCBE3174EC9B}"/>
              </a:ext>
            </a:extLst>
          </p:cNvPr>
          <p:cNvSpPr txBox="1"/>
          <p:nvPr/>
        </p:nvSpPr>
        <p:spPr>
          <a:xfrm>
            <a:off x="821707" y="374035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B</a:t>
            </a: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5291C298-5691-0DB3-9A24-1B32AB458366}"/>
              </a:ext>
            </a:extLst>
          </p:cNvPr>
          <p:cNvSpPr txBox="1"/>
          <p:nvPr/>
        </p:nvSpPr>
        <p:spPr>
          <a:xfrm>
            <a:off x="821707" y="488255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</a:t>
            </a: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C618D14A-AE8B-2AE2-460E-37CECEBFCCDC}"/>
              </a:ext>
            </a:extLst>
          </p:cNvPr>
          <p:cNvSpPr txBox="1"/>
          <p:nvPr/>
        </p:nvSpPr>
        <p:spPr>
          <a:xfrm>
            <a:off x="821707" y="5655416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D</a:t>
            </a: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876C95AD-83AE-ECF4-D67D-DC312C78D90E}"/>
              </a:ext>
            </a:extLst>
          </p:cNvPr>
          <p:cNvSpPr txBox="1"/>
          <p:nvPr/>
        </p:nvSpPr>
        <p:spPr>
          <a:xfrm>
            <a:off x="1595033" y="212290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B3C4BE5E-D74B-C509-B019-8F64C0C1898A}"/>
              </a:ext>
            </a:extLst>
          </p:cNvPr>
          <p:cNvSpPr txBox="1"/>
          <p:nvPr/>
        </p:nvSpPr>
        <p:spPr>
          <a:xfrm>
            <a:off x="1208370" y="212290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B</a:t>
            </a: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12F5AA9E-8BD3-22DA-877B-7322F42567F1}"/>
              </a:ext>
            </a:extLst>
          </p:cNvPr>
          <p:cNvSpPr txBox="1"/>
          <p:nvPr/>
        </p:nvSpPr>
        <p:spPr>
          <a:xfrm>
            <a:off x="821707" y="212290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</a:t>
            </a: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7AD370E4-F575-053B-E889-8401A5CFBADB}"/>
              </a:ext>
            </a:extLst>
          </p:cNvPr>
          <p:cNvSpPr txBox="1"/>
          <p:nvPr/>
        </p:nvSpPr>
        <p:spPr>
          <a:xfrm>
            <a:off x="8024455" y="1675128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הקישור</a:t>
            </a:r>
            <a:endParaRPr lang="en-US" dirty="0"/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9B080AA5-5461-6B2B-B49B-D8295F8CD773}"/>
              </a:ext>
            </a:extLst>
          </p:cNvPr>
          <p:cNvSpPr txBox="1"/>
          <p:nvPr/>
        </p:nvSpPr>
        <p:spPr>
          <a:xfrm>
            <a:off x="6536899" y="4442603"/>
            <a:ext cx="2693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הנקודה אליה מעביר הקישור</a:t>
            </a:r>
            <a:endParaRPr lang="en-US" dirty="0"/>
          </a:p>
        </p:txBody>
      </p:sp>
      <p:cxnSp>
        <p:nvCxnSpPr>
          <p:cNvPr id="16" name="מחבר חץ ישר 15">
            <a:extLst>
              <a:ext uri="{FF2B5EF4-FFF2-40B4-BE49-F238E27FC236}">
                <a16:creationId xmlns:a16="http://schemas.microsoft.com/office/drawing/2014/main" id="{76E17482-CE1C-4F4A-E4A5-76B029C1CBD1}"/>
              </a:ext>
            </a:extLst>
          </p:cNvPr>
          <p:cNvCxnSpPr/>
          <p:nvPr/>
        </p:nvCxnSpPr>
        <p:spPr>
          <a:xfrm>
            <a:off x="5891844" y="2336153"/>
            <a:ext cx="0" cy="2451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84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FD6DEDD-58FA-B993-C981-FD7D964E6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287988"/>
            <a:ext cx="9922764" cy="764434"/>
          </a:xfrm>
        </p:spPr>
        <p:txBody>
          <a:bodyPr/>
          <a:lstStyle/>
          <a:p>
            <a:pPr algn="ctr"/>
            <a:r>
              <a:rPr lang="en-US" dirty="0"/>
              <a:t>HTML5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9336214-C121-D21C-0522-679AFC24C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7448" y="1345721"/>
            <a:ext cx="4463451" cy="4940779"/>
          </a:xfrm>
        </p:spPr>
        <p:txBody>
          <a:bodyPr/>
          <a:lstStyle/>
          <a:p>
            <a:pPr algn="r" rtl="1"/>
            <a:r>
              <a:rPr lang="en-US" dirty="0"/>
              <a:t>W3C</a:t>
            </a:r>
            <a:r>
              <a:rPr lang="he-IL" dirty="0"/>
              <a:t> – הארגון שאחראי על התקן.</a:t>
            </a:r>
          </a:p>
          <a:p>
            <a:pPr algn="r" rtl="1"/>
            <a:r>
              <a:rPr lang="en-US" dirty="0"/>
              <a:t>HTML4</a:t>
            </a:r>
          </a:p>
          <a:p>
            <a:pPr algn="r" rtl="1"/>
            <a:r>
              <a:rPr lang="en-US" dirty="0"/>
              <a:t>XHTML1.0</a:t>
            </a:r>
          </a:p>
          <a:p>
            <a:pPr algn="r" rtl="1"/>
            <a:r>
              <a:rPr lang="en-US" strike="sngStrike" dirty="0"/>
              <a:t>XHTML2.0</a:t>
            </a:r>
            <a:endParaRPr lang="he-IL" strike="sngStrike" dirty="0"/>
          </a:p>
          <a:p>
            <a:pPr algn="r" rtl="1"/>
            <a:r>
              <a:rPr lang="en-US" dirty="0"/>
              <a:t>HTML5</a:t>
            </a:r>
          </a:p>
        </p:txBody>
      </p:sp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2AE2E792-BBD5-619F-48CD-E49539B2EC8D}"/>
              </a:ext>
            </a:extLst>
          </p:cNvPr>
          <p:cNvSpPr txBox="1">
            <a:spLocks/>
          </p:cNvSpPr>
          <p:nvPr/>
        </p:nvSpPr>
        <p:spPr>
          <a:xfrm>
            <a:off x="1586067" y="1268083"/>
            <a:ext cx="4463451" cy="4940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en-US" dirty="0"/>
              <a:t>WHATWG</a:t>
            </a:r>
            <a:endParaRPr lang="he-IL" dirty="0"/>
          </a:p>
          <a:p>
            <a:pPr algn="r" rtl="1"/>
            <a:r>
              <a:rPr lang="en-US" dirty="0"/>
              <a:t>HTML5</a:t>
            </a:r>
          </a:p>
          <a:p>
            <a:pPr algn="r" rtl="1"/>
            <a:r>
              <a:rPr lang="he-IL" dirty="0"/>
              <a:t>אופן השימוש באתרים</a:t>
            </a:r>
          </a:p>
          <a:p>
            <a:pPr algn="r" rtl="1"/>
            <a:r>
              <a:rPr lang="he-IL" dirty="0"/>
              <a:t>התקנים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165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DE75734-B6D1-1BBC-79D2-5B5D3E6A0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618" y="167219"/>
            <a:ext cx="9922764" cy="1294228"/>
          </a:xfrm>
        </p:spPr>
        <p:txBody>
          <a:bodyPr/>
          <a:lstStyle/>
          <a:p>
            <a:pPr algn="ctr"/>
            <a:r>
              <a:rPr lang="en-US" dirty="0"/>
              <a:t>HTML5</a:t>
            </a:r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9372764B-7EA9-CC09-0924-A7175CA951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7342314"/>
              </p:ext>
            </p:extLst>
          </p:nvPr>
        </p:nvGraphicFramePr>
        <p:xfrm>
          <a:off x="2735083" y="1654295"/>
          <a:ext cx="7442595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0865">
                  <a:extLst>
                    <a:ext uri="{9D8B030D-6E8A-4147-A177-3AD203B41FA5}">
                      <a16:colId xmlns:a16="http://schemas.microsoft.com/office/drawing/2014/main" val="1527190415"/>
                    </a:ext>
                  </a:extLst>
                </a:gridCol>
                <a:gridCol w="2480865">
                  <a:extLst>
                    <a:ext uri="{9D8B030D-6E8A-4147-A177-3AD203B41FA5}">
                      <a16:colId xmlns:a16="http://schemas.microsoft.com/office/drawing/2014/main" val="2549727372"/>
                    </a:ext>
                  </a:extLst>
                </a:gridCol>
                <a:gridCol w="2480865">
                  <a:extLst>
                    <a:ext uri="{9D8B030D-6E8A-4147-A177-3AD203B41FA5}">
                      <a16:colId xmlns:a16="http://schemas.microsoft.com/office/drawing/2014/main" val="526518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HTML5.2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XHTML1.0 / CSS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HTML4.0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87998"/>
                  </a:ext>
                </a:extLst>
              </a:tr>
              <a:tr h="3126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Semantic language</a:t>
                      </a:r>
                    </a:p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r>
                        <a:rPr lang="he-IL" dirty="0"/>
                        <a:t>המפתח</a:t>
                      </a:r>
                    </a:p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r>
                        <a:rPr lang="he-IL" dirty="0"/>
                        <a:t>הדפדפן</a:t>
                      </a:r>
                    </a:p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r>
                        <a:rPr lang="he-IL" dirty="0"/>
                        <a:t>מנוע חיפוש</a:t>
                      </a:r>
                    </a:p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r>
                        <a:rPr lang="he-IL" dirty="0"/>
                        <a:t>אמצעי נגישות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Semi-Semantic language</a:t>
                      </a:r>
                    </a:p>
                    <a:p>
                      <a:pPr algn="ctr"/>
                      <a:r>
                        <a:rPr lang="en-US" dirty="0"/>
                        <a:t>.top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Non-Semantic language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658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134690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0"/>
      </a:lt2>
      <a:accent1>
        <a:srgbClr val="D729E7"/>
      </a:accent1>
      <a:accent2>
        <a:srgbClr val="7617D5"/>
      </a:accent2>
      <a:accent3>
        <a:srgbClr val="3B2CE7"/>
      </a:accent3>
      <a:accent4>
        <a:srgbClr val="1756D5"/>
      </a:accent4>
      <a:accent5>
        <a:srgbClr val="29B7E7"/>
      </a:accent5>
      <a:accent6>
        <a:srgbClr val="15C2A5"/>
      </a:accent6>
      <a:hlink>
        <a:srgbClr val="3F8ABF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370</Words>
  <Application>Microsoft Office PowerPoint</Application>
  <PresentationFormat>מסך רחב</PresentationFormat>
  <Paragraphs>90</Paragraphs>
  <Slides>12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6" baseType="lpstr">
      <vt:lpstr>Arial</vt:lpstr>
      <vt:lpstr>Neue Haas Grotesk Text Pro</vt:lpstr>
      <vt:lpstr>Times New Roman</vt:lpstr>
      <vt:lpstr>BjornVTI</vt:lpstr>
      <vt:lpstr>HTML </vt:lpstr>
      <vt:lpstr>Who’s the Boss ?</vt:lpstr>
      <vt:lpstr>!important</vt:lpstr>
      <vt:lpstr>הורשה - Inheritance</vt:lpstr>
      <vt:lpstr>Line height</vt:lpstr>
      <vt:lpstr>Code ASCII</vt:lpstr>
      <vt:lpstr>קישור פנימי בדף</vt:lpstr>
      <vt:lpstr>HTML5</vt:lpstr>
      <vt:lpstr>HTML5</vt:lpstr>
      <vt:lpstr>ש.ב</vt:lpstr>
      <vt:lpstr>Table</vt:lpstr>
      <vt:lpstr>HTML5 Tags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</dc:title>
  <dc:creator>Itamar Zukerman</dc:creator>
  <cp:lastModifiedBy>Itamar Zukerman</cp:lastModifiedBy>
  <cp:revision>1</cp:revision>
  <dcterms:created xsi:type="dcterms:W3CDTF">2023-11-30T15:50:50Z</dcterms:created>
  <dcterms:modified xsi:type="dcterms:W3CDTF">2023-11-30T19:23:06Z</dcterms:modified>
</cp:coreProperties>
</file>