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4" r:id="rId2"/>
    <p:sldId id="268" r:id="rId3"/>
    <p:sldId id="256" r:id="rId4"/>
    <p:sldId id="265" r:id="rId5"/>
    <p:sldId id="269" r:id="rId6"/>
    <p:sldId id="262" r:id="rId7"/>
    <p:sldId id="266" r:id="rId8"/>
    <p:sldId id="267" r:id="rId9"/>
    <p:sldId id="261" r:id="rId10"/>
    <p:sldId id="263" r:id="rId11"/>
    <p:sldId id="257" r:id="rId12"/>
    <p:sldId id="258" r:id="rId13"/>
    <p:sldId id="260" r:id="rId14"/>
    <p:sldId id="259" r:id="rId15"/>
    <p:sldId id="270" r:id="rId16"/>
    <p:sldId id="271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E65102-0B92-30E1-045C-264EC288C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323A83E-81D8-7191-17DE-AF6CC64C4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488473-62D0-7E41-A368-BFEA0978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032B-A242-42CA-B7FE-9F1371E6D857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F2AA9BE-44C6-9A73-16CF-EE632C93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1D35A8-8D48-4CF2-71AC-DB9A0C4B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026-AB4F-4677-A154-26C7E34064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479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7DDE08-DBA8-3B15-B8A7-456B4D82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EB893DE-96C7-300B-EE33-B065ABFF3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0EAE823-E71B-0394-FBB8-9FAC0FC0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032B-A242-42CA-B7FE-9F1371E6D857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939230-C871-91DA-0F1D-72F6E559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DFCDB7D-048D-3B04-F8D5-A62E1F86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026-AB4F-4677-A154-26C7E34064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360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28EA3E5-A407-D36D-B0A1-92E8DCCFF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0849494-7B72-8237-1EC0-44C4E7E80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0A6402-A8B3-2BBD-4507-4C2385AD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032B-A242-42CA-B7FE-9F1371E6D857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D33310-B9FA-C446-430F-25CA2DE7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0820D13-3946-15AF-639E-0869E817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026-AB4F-4677-A154-26C7E34064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879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13A286-3CF7-2D8B-D815-13DFFC5E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23F6A8-38D1-17A8-C3FF-093F668D5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F69038-3062-BAD8-86FB-D52776F0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032B-A242-42CA-B7FE-9F1371E6D857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3DA3F48-2FF7-15C6-CB89-7AE30540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EC3C94-D3D0-D4A6-FB6F-14EA0873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026-AB4F-4677-A154-26C7E34064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861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ED72D8-2AD9-608B-455F-7336A5F0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571B85A-C784-B873-A35E-546A4D3AC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51C9F74-07B9-D0E0-CE27-0B94FC5C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032B-A242-42CA-B7FE-9F1371E6D857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B01CD0-4F46-E96F-611D-BD5450D0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7A6F21D-D774-5F8D-422F-331A78C6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026-AB4F-4677-A154-26C7E34064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342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0A420F-DDBF-99B8-71B2-E3C15AB3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27C1F8-BF3C-63ED-9484-3ECDC62F4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1C0A714-85EF-31ED-DBEA-790861E3C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16AABC9-12F8-00F7-A6FD-32033FA0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032B-A242-42CA-B7FE-9F1371E6D857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087D556-1469-22E5-DAE9-00C3268E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BDE18E0-B083-5EE0-A453-EDE7458D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026-AB4F-4677-A154-26C7E34064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420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B1C9E6-EBC2-B196-6A1A-CA056A65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66836C8-726F-B716-3072-5470CD918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3DCB688-0ADA-D4DE-0CB1-4CD7F8E68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AE0D623-410C-82C4-34EA-A326B7E97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D33785C-6800-AB17-4D2F-D14BB925B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0B5468B-C614-2A69-35EC-1ED82334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032B-A242-42CA-B7FE-9F1371E6D857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6974DFC-3868-6B1C-EF65-7E6697DF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4E02C13-A64C-DA56-BD8B-BE45502B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026-AB4F-4677-A154-26C7E34064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694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83098F-DEFD-DCD8-4F8C-E10DD130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1D12CE7-2455-493F-7401-277B91A5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032B-A242-42CA-B7FE-9F1371E6D857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BB2DBE9-6824-ED24-CA05-B61D6964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FBE4AAE-009A-4F49-41A6-6FE22B43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026-AB4F-4677-A154-26C7E34064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495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59872C3-C35A-017B-7FCB-16F760CF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032B-A242-42CA-B7FE-9F1371E6D857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2768E37-8B5C-0F3A-938F-1A19635D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8A9E6B1-6080-87A1-8571-4F3E8947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026-AB4F-4677-A154-26C7E34064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479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0669A1-B246-CC76-06E7-69B5FA88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0AAF60B-D3A1-630F-A814-7BB20B3B8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D61420D-A9CF-946A-E82A-AEF429E25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D8C549A-61D7-D106-0138-2B5395F2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032B-A242-42CA-B7FE-9F1371E6D857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E4F9959-444D-33AC-1E97-16C24C6A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4516825-6ACD-7A69-78D6-59752952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026-AB4F-4677-A154-26C7E34064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09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C78468-4CA5-A806-80DC-8922A8AD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40A18DC-2C67-C9A5-BF28-B81D0CD5B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5019505-9559-29F3-73E7-8A288712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79F877D-BE16-32A5-C2D0-61F4DD10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032B-A242-42CA-B7FE-9F1371E6D857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07C6427-910D-C7CA-9547-AFB92CBF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B038AE9-6120-D6AF-F3C4-7350D148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026-AB4F-4677-A154-26C7E34064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247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B280533-95E2-CDD9-DC07-8927EF2E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7D8B8EC-DF4D-2D85-033E-EA464F400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ECBE8C-9A89-5144-53EE-C1EA40B9D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3032B-A242-42CA-B7FE-9F1371E6D857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3FDD262-049C-9DD3-06EB-17B09B3E3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F80D772-2D3F-3EC1-EF77-0118AB61D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96026-AB4F-4677-A154-26C7E34064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676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hlomo-hadar/AlgorandDe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ockchain" TargetMode="External"/><Relationship Id="rId2" Type="http://schemas.openxmlformats.org/officeDocument/2006/relationships/hyperlink" Target="https://en.wikipedia.org/wiki/Proof-of-stak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Proof_of_wor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AE3DC49-E242-F00B-F861-7F176686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 dirty="0"/>
              <a:t>Introduction to </a:t>
            </a:r>
            <a:r>
              <a:rPr lang="en-US" sz="5000" dirty="0" err="1"/>
              <a:t>Algorand</a:t>
            </a:r>
            <a:endParaRPr lang="he-IL" sz="5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E6A18B-1B9D-B2A7-ADC7-FFD5616AC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endParaRPr lang="en-US" sz="2200" b="1" dirty="0"/>
          </a:p>
          <a:p>
            <a:pPr marL="0" indent="0" algn="l">
              <a:buNone/>
            </a:pPr>
            <a:r>
              <a:rPr lang="en-US" sz="2200" b="1" dirty="0"/>
              <a:t>Authors</a:t>
            </a:r>
            <a:r>
              <a:rPr lang="en-US" sz="2200" dirty="0"/>
              <a:t>: </a:t>
            </a:r>
          </a:p>
          <a:p>
            <a:pPr marL="0" indent="0" algn="l">
              <a:buNone/>
            </a:pPr>
            <a:r>
              <a:rPr lang="en-US" sz="2200" dirty="0"/>
              <a:t>Matan </a:t>
            </a:r>
            <a:r>
              <a:rPr lang="en-US" sz="2200" dirty="0" err="1"/>
              <a:t>Tenenboim</a:t>
            </a:r>
            <a:r>
              <a:rPr lang="en-US" sz="2200" dirty="0"/>
              <a:t>, </a:t>
            </a:r>
          </a:p>
          <a:p>
            <a:pPr marL="0" indent="0" algn="l">
              <a:buNone/>
            </a:pPr>
            <a:r>
              <a:rPr lang="en-US" sz="2200" dirty="0"/>
              <a:t>Shlomo Hadar.</a:t>
            </a:r>
          </a:p>
          <a:p>
            <a:pPr algn="l"/>
            <a:endParaRPr lang="en-US" sz="2200" dirty="0"/>
          </a:p>
          <a:p>
            <a:pPr marL="0" indent="0" algn="l">
              <a:buNone/>
            </a:pPr>
            <a:r>
              <a:rPr lang="en-US" sz="2200" dirty="0"/>
              <a:t>SCE – The Department of Software Engineering</a:t>
            </a:r>
          </a:p>
          <a:p>
            <a:pPr marL="0" indent="0" algn="l">
              <a:buNone/>
            </a:pPr>
            <a:r>
              <a:rPr lang="en-US" sz="2200" dirty="0">
                <a:hlinkClick r:id="rId2"/>
              </a:rPr>
              <a:t>GitHub Link</a:t>
            </a:r>
            <a:endParaRPr lang="he-IL" sz="2200" dirty="0"/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E08E3E44-D49F-5210-0E8B-50101482D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7236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05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4697E-BF83-F15C-78B2-67520C24C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B622BA6-ABEA-3A46-F3C6-BAF7CFF5B476}"/>
              </a:ext>
            </a:extLst>
          </p:cNvPr>
          <p:cNvSpPr txBox="1"/>
          <p:nvPr/>
        </p:nvSpPr>
        <p:spPr>
          <a:xfrm>
            <a:off x="698089" y="452284"/>
            <a:ext cx="1013705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endParaRPr lang="en-US" sz="2800" b="1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b="1" dirty="0"/>
              <a:t>Purpose</a:t>
            </a:r>
            <a:r>
              <a:rPr lang="en-US" sz="2800" dirty="0"/>
              <a:t>: A scalable and secure blockchain protocol.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b="1" dirty="0"/>
              <a:t>Key Goals</a:t>
            </a:r>
            <a:r>
              <a:rPr lang="en-US" sz="2800" dirty="0"/>
              <a:t>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Low latency: Confirm transactions in under a minute.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No forks: Consensus ensures a single chain view.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High scalability: Supports millions of users without performance degradation.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b="1" dirty="0"/>
              <a:t>Innovation</a:t>
            </a:r>
            <a:r>
              <a:rPr lang="en-US" sz="2800" dirty="0"/>
              <a:t>: Combines Byzantine Agreement (BA⋆) with Cryptographic Sortition.</a:t>
            </a:r>
          </a:p>
        </p:txBody>
      </p:sp>
    </p:spTree>
    <p:extLst>
      <p:ext uri="{BB962C8B-B14F-4D97-AF65-F5344CB8AC3E}">
        <p14:creationId xmlns:p14="http://schemas.microsoft.com/office/powerpoint/2010/main" val="181840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A603BD4-2AA5-4096-BCA7-44162107D601}"/>
              </a:ext>
            </a:extLst>
          </p:cNvPr>
          <p:cNvSpPr txBox="1"/>
          <p:nvPr/>
        </p:nvSpPr>
        <p:spPr>
          <a:xfrm>
            <a:off x="570271" y="258292"/>
            <a:ext cx="1089414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l" rtl="0">
              <a:defRPr sz="2800" b="1"/>
            </a:lvl1pPr>
            <a:lvl2pPr marL="742950" lvl="1" indent="-285750" algn="l" rtl="0">
              <a:buFont typeface="Arial" panose="020B0604020202020204" pitchFamily="34" charset="0"/>
              <a:buChar char="•"/>
              <a:defRPr sz="2800"/>
            </a:lvl2pPr>
          </a:lstStyle>
          <a:p>
            <a:r>
              <a:rPr lang="en-US" dirty="0"/>
              <a:t>Cryptographic Sortition</a:t>
            </a:r>
          </a:p>
          <a:p>
            <a:endParaRPr lang="en-US" dirty="0"/>
          </a:p>
          <a:p>
            <a:r>
              <a:rPr lang="en-US" dirty="0"/>
              <a:t>Definition: A process for selecting users for roles (e.g., proposers, committee members) based on their stake (Proof of Stake).</a:t>
            </a:r>
          </a:p>
          <a:p>
            <a:endParaRPr lang="en-US" dirty="0"/>
          </a:p>
          <a:p>
            <a:r>
              <a:rPr lang="en-US" dirty="0"/>
              <a:t>Mechanism:</a:t>
            </a:r>
          </a:p>
          <a:p>
            <a:pPr lvl="1"/>
            <a:r>
              <a:rPr lang="en-US" dirty="0"/>
              <a:t>Verifiable Random Functions (</a:t>
            </a:r>
            <a:r>
              <a:rPr lang="en-US" b="1" dirty="0"/>
              <a:t>VRFs</a:t>
            </a:r>
            <a:r>
              <a:rPr lang="en-US" dirty="0"/>
              <a:t>) select users privately and securely.</a:t>
            </a:r>
          </a:p>
          <a:p>
            <a:pPr lvl="1"/>
            <a:r>
              <a:rPr lang="en-US" dirty="0"/>
              <a:t>Public seed ensures fairness.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Sybil attack resistance.</a:t>
            </a:r>
          </a:p>
          <a:p>
            <a:pPr lvl="1"/>
            <a:r>
              <a:rPr lang="en-US" dirty="0"/>
              <a:t>Lightweight and scalable.</a:t>
            </a:r>
          </a:p>
          <a:p>
            <a:pPr lvl="1"/>
            <a:r>
              <a:rPr lang="en-US" dirty="0"/>
              <a:t>Anonymity until selection is revealed.</a:t>
            </a:r>
          </a:p>
        </p:txBody>
      </p:sp>
    </p:spTree>
    <p:extLst>
      <p:ext uri="{BB962C8B-B14F-4D97-AF65-F5344CB8AC3E}">
        <p14:creationId xmlns:p14="http://schemas.microsoft.com/office/powerpoint/2010/main" val="3058453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F5066FA-ACE3-480C-FDF7-702E04281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55DC8BD-B124-B231-46DB-4C1F3B1BB7DD}"/>
              </a:ext>
            </a:extLst>
          </p:cNvPr>
          <p:cNvSpPr txBox="1"/>
          <p:nvPr/>
        </p:nvSpPr>
        <p:spPr>
          <a:xfrm>
            <a:off x="707922" y="531052"/>
            <a:ext cx="10776155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l" rtl="0">
              <a:defRPr sz="2800" b="1"/>
            </a:lvl1pPr>
            <a:lvl2pPr marL="742950" lvl="1" indent="-285750" algn="l" rtl="0">
              <a:buFont typeface="Arial" panose="020B0604020202020204" pitchFamily="34" charset="0"/>
              <a:buChar char="•"/>
              <a:defRPr sz="2800"/>
            </a:lvl2pPr>
          </a:lstStyle>
          <a:p>
            <a:r>
              <a:rPr lang="en-US" dirty="0"/>
              <a:t>Byzantine Agreement (BA⋆)</a:t>
            </a:r>
          </a:p>
          <a:p>
            <a:endParaRPr lang="en-US" dirty="0"/>
          </a:p>
          <a:p>
            <a:r>
              <a:rPr lang="en-US" dirty="0"/>
              <a:t>Phases:</a:t>
            </a:r>
          </a:p>
          <a:p>
            <a:pPr lvl="1"/>
            <a:r>
              <a:rPr lang="en-US" dirty="0"/>
              <a:t>Reduction Phase:</a:t>
            </a:r>
          </a:p>
          <a:p>
            <a:pPr lvl="2" algn="l"/>
            <a:r>
              <a:rPr lang="en-US" dirty="0"/>
              <a:t>Narrows possible blocks to one valid block or an empty block.		</a:t>
            </a:r>
          </a:p>
          <a:p>
            <a:pPr lvl="1"/>
            <a:r>
              <a:rPr lang="en-US" dirty="0"/>
              <a:t>Binary Agreement Phase:</a:t>
            </a:r>
          </a:p>
          <a:p>
            <a:pPr lvl="2" algn="l"/>
            <a:r>
              <a:rPr lang="en-US" dirty="0"/>
              <a:t>	Achieves consensus on the selected block.		</a:t>
            </a:r>
          </a:p>
          <a:p>
            <a:endParaRPr lang="en-US" dirty="0"/>
          </a:p>
          <a:p>
            <a:r>
              <a:rPr lang="en-US" dirty="0"/>
              <a:t>Committee-based Voting:</a:t>
            </a:r>
          </a:p>
          <a:p>
            <a:pPr lvl="1"/>
            <a:r>
              <a:rPr lang="en-US" dirty="0"/>
              <a:t>Subsets of users vote at each step. (1000 members each vote)</a:t>
            </a:r>
          </a:p>
          <a:p>
            <a:pPr lvl="1"/>
            <a:r>
              <a:rPr lang="en-US" dirty="0"/>
              <a:t>Committees change dynamically to prevent targeting.</a:t>
            </a:r>
          </a:p>
          <a:p>
            <a:r>
              <a:rPr lang="en-US" dirty="0"/>
              <a:t>Key Properties:</a:t>
            </a:r>
          </a:p>
          <a:p>
            <a:pPr lvl="1"/>
            <a:r>
              <a:rPr lang="en-US" dirty="0"/>
              <a:t>Safety: No conflicting blocks are finalized.</a:t>
            </a:r>
          </a:p>
          <a:p>
            <a:pPr lvl="1"/>
            <a:r>
              <a:rPr lang="en-US" dirty="0"/>
              <a:t>Liveness: Guarantees progress under network conditions.</a:t>
            </a:r>
          </a:p>
        </p:txBody>
      </p:sp>
    </p:spTree>
    <p:extLst>
      <p:ext uri="{BB962C8B-B14F-4D97-AF65-F5344CB8AC3E}">
        <p14:creationId xmlns:p14="http://schemas.microsoft.com/office/powerpoint/2010/main" val="1938355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4E315-C4BD-85C9-960D-CE4A8F82D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5D3E681-0214-2F32-9FF7-521C9A19DF47}"/>
              </a:ext>
            </a:extLst>
          </p:cNvPr>
          <p:cNvSpPr txBox="1"/>
          <p:nvPr/>
        </p:nvSpPr>
        <p:spPr>
          <a:xfrm>
            <a:off x="899651" y="366623"/>
            <a:ext cx="1039269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l" rtl="0">
              <a:defRPr sz="2800" b="1"/>
            </a:lvl1pPr>
            <a:lvl2pPr marL="742950" lvl="1" indent="-285750" algn="l" rtl="0">
              <a:buFont typeface="Arial" panose="020B0604020202020204" pitchFamily="34" charset="0"/>
              <a:buChar char="•"/>
              <a:defRPr sz="2800"/>
            </a:lvl2pPr>
          </a:lstStyle>
          <a:p>
            <a:r>
              <a:rPr lang="en-US" dirty="0"/>
              <a:t>Key Theoretical Contributions</a:t>
            </a:r>
          </a:p>
          <a:p>
            <a:endParaRPr lang="en-US" dirty="0"/>
          </a:p>
          <a:p>
            <a:r>
              <a:rPr lang="en-US" dirty="0"/>
              <a:t>Innovations:</a:t>
            </a:r>
          </a:p>
          <a:p>
            <a:pPr lvl="1"/>
            <a:r>
              <a:rPr lang="en-US" dirty="0"/>
              <a:t>Weighted voting based on account balance.</a:t>
            </a:r>
          </a:p>
          <a:p>
            <a:pPr lvl="1"/>
            <a:r>
              <a:rPr lang="en-US" dirty="0"/>
              <a:t>Pseudo-random committee selection via VRFs.</a:t>
            </a:r>
          </a:p>
          <a:p>
            <a:endParaRPr lang="en-US" dirty="0"/>
          </a:p>
          <a:p>
            <a:r>
              <a:rPr lang="en-US" dirty="0"/>
              <a:t>Performance:</a:t>
            </a:r>
          </a:p>
          <a:p>
            <a:pPr lvl="1"/>
            <a:r>
              <a:rPr lang="en-US" dirty="0"/>
              <a:t>Scalable to millions of users with fixed-size committees.</a:t>
            </a:r>
          </a:p>
          <a:p>
            <a:endParaRPr lang="en-US" dirty="0"/>
          </a:p>
          <a:p>
            <a:r>
              <a:rPr lang="en-US" dirty="0"/>
              <a:t>Resilience:</a:t>
            </a:r>
          </a:p>
          <a:p>
            <a:pPr lvl="1"/>
            <a:r>
              <a:rPr lang="en-US" dirty="0"/>
              <a:t>Operates under both strong and weak synchrony assumptions.</a:t>
            </a:r>
          </a:p>
          <a:p>
            <a:pPr lvl="1"/>
            <a:r>
              <a:rPr lang="en-US" dirty="0"/>
              <a:t>Efficient fork recovery in rare cases of network partition.</a:t>
            </a:r>
          </a:p>
        </p:txBody>
      </p:sp>
    </p:spTree>
    <p:extLst>
      <p:ext uri="{BB962C8B-B14F-4D97-AF65-F5344CB8AC3E}">
        <p14:creationId xmlns:p14="http://schemas.microsoft.com/office/powerpoint/2010/main" val="378265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DD740-965B-FD49-0AA8-6AF84045D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FF0039E-4668-A747-6FEF-E9EAA219C209}"/>
              </a:ext>
            </a:extLst>
          </p:cNvPr>
          <p:cNvSpPr txBox="1"/>
          <p:nvPr/>
        </p:nvSpPr>
        <p:spPr>
          <a:xfrm>
            <a:off x="703006" y="474602"/>
            <a:ext cx="10785987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l" rtl="0">
              <a:defRPr sz="2800" b="1"/>
            </a:lvl1pPr>
            <a:lvl2pPr marL="742950" lvl="1" indent="-285750" algn="l" rtl="0">
              <a:buFont typeface="Arial" panose="020B0604020202020204" pitchFamily="34" charset="0"/>
              <a:buChar char="•"/>
              <a:defRPr sz="2800"/>
            </a:lvl2pPr>
          </a:lstStyle>
          <a:p>
            <a:r>
              <a:rPr lang="en-US" dirty="0"/>
              <a:t>Safety, Liveness, and Scalability</a:t>
            </a:r>
          </a:p>
          <a:p>
            <a:endParaRPr lang="en-US" dirty="0"/>
          </a:p>
          <a:p>
            <a:r>
              <a:rPr lang="en-US" dirty="0"/>
              <a:t>Safety:</a:t>
            </a:r>
          </a:p>
          <a:p>
            <a:pPr lvl="1"/>
            <a:r>
              <a:rPr lang="en-US" dirty="0"/>
              <a:t>All honest users agree on the same block.</a:t>
            </a:r>
          </a:p>
          <a:p>
            <a:pPr lvl="1"/>
            <a:r>
              <a:rPr lang="en-US" dirty="0"/>
              <a:t>Resistant to adversarial behavior with less than 1/3 stake.</a:t>
            </a:r>
          </a:p>
          <a:p>
            <a:endParaRPr lang="en-US" dirty="0"/>
          </a:p>
          <a:p>
            <a:r>
              <a:rPr lang="en-US" dirty="0"/>
              <a:t>Liveness:</a:t>
            </a:r>
          </a:p>
          <a:p>
            <a:pPr lvl="1"/>
            <a:r>
              <a:rPr lang="en-US" dirty="0"/>
              <a:t>Progress ensured with &gt;2/3 honest stake.</a:t>
            </a:r>
          </a:p>
          <a:p>
            <a:pPr lvl="1"/>
            <a:r>
              <a:rPr lang="en-US" dirty="0"/>
              <a:t>No long delays in transaction confirmation.</a:t>
            </a:r>
          </a:p>
          <a:p>
            <a:endParaRPr lang="en-US" dirty="0"/>
          </a:p>
          <a:p>
            <a:r>
              <a:rPr lang="en-US" dirty="0"/>
              <a:t>Scalability:</a:t>
            </a:r>
          </a:p>
          <a:p>
            <a:pPr lvl="1"/>
            <a:r>
              <a:rPr lang="en-US" dirty="0"/>
              <a:t>Consensus remains efficient as user base grows.</a:t>
            </a:r>
          </a:p>
          <a:p>
            <a:pPr lvl="1"/>
            <a:r>
              <a:rPr lang="en-US" dirty="0"/>
              <a:t>Linear communication cost relative to committee size, not total users.</a:t>
            </a:r>
          </a:p>
        </p:txBody>
      </p:sp>
    </p:spTree>
    <p:extLst>
      <p:ext uri="{BB962C8B-B14F-4D97-AF65-F5344CB8AC3E}">
        <p14:creationId xmlns:p14="http://schemas.microsoft.com/office/powerpoint/2010/main" val="1146913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D4189-B7BE-5F38-19E2-81A61677B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F5C4ACDE-F22A-7064-9F7A-F02786885C86}"/>
              </a:ext>
            </a:extLst>
          </p:cNvPr>
          <p:cNvSpPr txBox="1"/>
          <p:nvPr/>
        </p:nvSpPr>
        <p:spPr>
          <a:xfrm>
            <a:off x="621726" y="2608202"/>
            <a:ext cx="1078598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l" rtl="0">
              <a:defRPr sz="2800" b="1"/>
            </a:lvl1pPr>
            <a:lvl2pPr marL="742950" lvl="1" indent="-285750" algn="l" rtl="0">
              <a:buFont typeface="Arial" panose="020B0604020202020204" pitchFamily="34" charset="0"/>
              <a:buChar char="•"/>
              <a:defRPr sz="2800"/>
            </a:lvl2pPr>
          </a:lstStyle>
          <a:p>
            <a:pPr algn="ctr"/>
            <a:r>
              <a:rPr lang="en-US" sz="8800" dirty="0"/>
              <a:t>Live Demo🦔</a:t>
            </a:r>
          </a:p>
        </p:txBody>
      </p:sp>
    </p:spTree>
    <p:extLst>
      <p:ext uri="{BB962C8B-B14F-4D97-AF65-F5344CB8AC3E}">
        <p14:creationId xmlns:p14="http://schemas.microsoft.com/office/powerpoint/2010/main" val="1319410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9C454-709D-BBE6-6140-659FADB91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FBAB20B2-5F19-ECE0-8E43-8864DB04A8F4}"/>
              </a:ext>
            </a:extLst>
          </p:cNvPr>
          <p:cNvSpPr txBox="1"/>
          <p:nvPr/>
        </p:nvSpPr>
        <p:spPr>
          <a:xfrm>
            <a:off x="621726" y="2608202"/>
            <a:ext cx="1078598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l" rtl="0">
              <a:defRPr sz="2800" b="1"/>
            </a:lvl1pPr>
            <a:lvl2pPr marL="742950" lvl="1" indent="-285750" algn="l" rtl="0">
              <a:buFont typeface="Arial" panose="020B0604020202020204" pitchFamily="34" charset="0"/>
              <a:buChar char="•"/>
              <a:defRPr sz="2800"/>
            </a:lvl2pPr>
          </a:lstStyle>
          <a:p>
            <a:pPr algn="ctr"/>
            <a:r>
              <a:rPr lang="en-US" sz="8800" dirty="0"/>
              <a:t>Questions🐬</a:t>
            </a:r>
          </a:p>
        </p:txBody>
      </p:sp>
    </p:spTree>
    <p:extLst>
      <p:ext uri="{BB962C8B-B14F-4D97-AF65-F5344CB8AC3E}">
        <p14:creationId xmlns:p14="http://schemas.microsoft.com/office/powerpoint/2010/main" val="71258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BF99950-6720-B7CF-5390-85B1F5DEC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27B02C68-7C8F-470F-6FBF-9AEA42AD0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1310640"/>
            <a:ext cx="10942320" cy="39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92C6C38-A934-7FE6-0A10-1EC366129B4D}"/>
              </a:ext>
            </a:extLst>
          </p:cNvPr>
          <p:cNvSpPr txBox="1"/>
          <p:nvPr/>
        </p:nvSpPr>
        <p:spPr>
          <a:xfrm>
            <a:off x="698089" y="452284"/>
            <a:ext cx="1013705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endParaRPr lang="en-US" sz="2800" b="1" dirty="0"/>
          </a:p>
          <a:p>
            <a:pPr algn="l" rtl="0"/>
            <a:r>
              <a:rPr lang="en-US" sz="3200" b="1" dirty="0"/>
              <a:t>Definition</a:t>
            </a:r>
            <a:r>
              <a:rPr lang="en-US" sz="3200" dirty="0"/>
              <a:t>: </a:t>
            </a:r>
            <a:r>
              <a:rPr lang="en-US" sz="32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Algorand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  <a:hlinkClick r:id="rId2"/>
              </a:rPr>
              <a:t>Proof-of Stake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  <a:hlinkClick r:id="rId3" tooltip="Blockcha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blockchain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. </a:t>
            </a:r>
            <a:r>
              <a:rPr lang="en-US" sz="3200" dirty="0" err="1">
                <a:solidFill>
                  <a:srgbClr val="202122"/>
                </a:solidFill>
                <a:latin typeface="Arial" panose="020B0604020202020204" pitchFamily="34" charset="0"/>
              </a:rPr>
              <a:t>Algorand's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 native cryptocurrency is called ALGO.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 rtl="0"/>
            <a:r>
              <a:rPr lang="en-US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Proof-of-Stake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32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PoS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protocols are a class of </a:t>
            </a:r>
            <a:r>
              <a:rPr lang="en-US" sz="3200" b="1" i="0" u="sng" strike="noStrike" dirty="0">
                <a:effectLst/>
                <a:latin typeface="Arial" panose="020B0604020202020204" pitchFamily="34" charset="0"/>
              </a:rPr>
              <a:t>consensus</a:t>
            </a:r>
            <a:r>
              <a:rPr lang="en-US" sz="3200" b="0" i="0" u="none" strike="noStrike" dirty="0">
                <a:effectLst/>
                <a:latin typeface="Arial" panose="020B0604020202020204" pitchFamily="34" charset="0"/>
              </a:rPr>
              <a:t> mechanisms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US" sz="3200" b="0" i="0" u="none" strike="noStrike" dirty="0">
                <a:effectLst/>
                <a:latin typeface="Arial" panose="020B0604020202020204" pitchFamily="34" charset="0"/>
              </a:rPr>
              <a:t>blockchains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work by selecting </a:t>
            </a:r>
            <a:r>
              <a:rPr lang="en-US" sz="3200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validators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in proportion to their quantity of holdings in the associated cryptocurrency. This is done to avoid the computational cost of 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  <a:hlinkClick r:id="rId4"/>
              </a:rPr>
              <a:t>P</a:t>
            </a:r>
            <a:r>
              <a:rPr lang="en-US" sz="3200" b="0" i="0" u="none" strike="noStrike" dirty="0">
                <a:effectLst/>
                <a:latin typeface="Arial" panose="020B0604020202020204" pitchFamily="34" charset="0"/>
                <a:hlinkClick r:id="rId4"/>
              </a:rPr>
              <a:t>roof-of-Work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(PoW) schemes.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4385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8B3279C-E639-66C2-85A5-CCFBA706C655}"/>
              </a:ext>
            </a:extLst>
          </p:cNvPr>
          <p:cNvSpPr txBox="1"/>
          <p:nvPr/>
        </p:nvSpPr>
        <p:spPr>
          <a:xfrm>
            <a:off x="410993" y="377466"/>
            <a:ext cx="1059099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Recent Growth</a:t>
            </a:r>
            <a:r>
              <a:rPr lang="en-US" sz="2400" dirty="0"/>
              <a:t>: In September 2024, the platform experienced a surge in user activity, with monthly active users increasing by nearly 34% from August, reaching a </a:t>
            </a:r>
            <a:r>
              <a:rPr lang="en-US" sz="2400" b="1" dirty="0"/>
              <a:t>yearly high of approximately 1.34 million</a:t>
            </a:r>
            <a:r>
              <a:rPr lang="en-US" sz="2400" dirty="0"/>
              <a:t>.</a:t>
            </a:r>
          </a:p>
          <a:p>
            <a:pPr algn="l"/>
            <a:endParaRPr lang="en-US" sz="2400" dirty="0"/>
          </a:p>
          <a:p>
            <a:pPr algn="l"/>
            <a:r>
              <a:rPr lang="en-US" sz="2400" b="1" dirty="0"/>
              <a:t>Transaction Speed</a:t>
            </a:r>
            <a:r>
              <a:rPr lang="en-US" sz="2400" dirty="0"/>
              <a:t>: In May 2024, </a:t>
            </a:r>
            <a:r>
              <a:rPr lang="en-US" sz="2400" dirty="0" err="1"/>
              <a:t>Algorand</a:t>
            </a:r>
            <a:r>
              <a:rPr lang="en-US" sz="2400" dirty="0"/>
              <a:t> achieved a </a:t>
            </a:r>
            <a:r>
              <a:rPr lang="en-US" sz="2400" b="1" dirty="0"/>
              <a:t>record of 5,716 transactions per second (TPS)</a:t>
            </a:r>
            <a:r>
              <a:rPr lang="en-US" sz="2400" dirty="0"/>
              <a:t>, placing it among the top three blockchains in terms of maximum recorded TPS.</a:t>
            </a:r>
          </a:p>
          <a:p>
            <a:pPr algn="l"/>
            <a:endParaRPr lang="en-US" sz="2400" dirty="0"/>
          </a:p>
          <a:p>
            <a:pPr algn="l"/>
            <a:r>
              <a:rPr lang="en-US" sz="2400" b="1" dirty="0"/>
              <a:t>User Base</a:t>
            </a:r>
            <a:r>
              <a:rPr lang="en-US" sz="2400" dirty="0"/>
              <a:t>: By the end of Q1 2024, </a:t>
            </a:r>
            <a:r>
              <a:rPr lang="en-US" sz="2400" dirty="0" err="1"/>
              <a:t>Algorand</a:t>
            </a:r>
            <a:r>
              <a:rPr lang="en-US" sz="2400" dirty="0"/>
              <a:t> had accumulated a total of </a:t>
            </a:r>
            <a:r>
              <a:rPr lang="en-US" sz="2400" b="1" dirty="0"/>
              <a:t>35 million accounts</a:t>
            </a:r>
            <a:r>
              <a:rPr lang="en-US" sz="2400" dirty="0"/>
              <a:t>, with an average of </a:t>
            </a:r>
            <a:r>
              <a:rPr lang="en-US" sz="2400" b="1" dirty="0"/>
              <a:t>800,000 monthly active users</a:t>
            </a:r>
            <a:r>
              <a:rPr lang="en-US" sz="2400" dirty="0"/>
              <a:t>.</a:t>
            </a:r>
          </a:p>
          <a:p>
            <a:pPr algn="l"/>
            <a:endParaRPr lang="en-US" sz="2400" dirty="0"/>
          </a:p>
          <a:p>
            <a:pPr algn="l"/>
            <a:r>
              <a:rPr lang="en-US" sz="2400" b="1" dirty="0"/>
              <a:t>Daily Transactions</a:t>
            </a:r>
            <a:r>
              <a:rPr lang="en-US" sz="2400" dirty="0"/>
              <a:t>: On January 1, 2024, the network reached an all-time high of </a:t>
            </a:r>
            <a:r>
              <a:rPr lang="en-US" sz="2400" b="1" dirty="0"/>
              <a:t>43 million transactions in a single day</a:t>
            </a:r>
            <a:r>
              <a:rPr lang="en-US" sz="2400" dirty="0"/>
              <a:t>, demonstrating its capacity to handle substantial activity without performance issues.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976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3099E-3280-BFC0-812F-D3B95967E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B6FAE21F-6E31-D250-F9A0-48214A25C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743" y="543886"/>
            <a:ext cx="5140297" cy="541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1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AE2A9D19-635D-73BF-A695-84F8D1BAD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868" y="351692"/>
            <a:ext cx="10229222" cy="5614255"/>
          </a:xfrm>
        </p:spPr>
      </p:pic>
    </p:spTree>
    <p:extLst>
      <p:ext uri="{BB962C8B-B14F-4D97-AF65-F5344CB8AC3E}">
        <p14:creationId xmlns:p14="http://schemas.microsoft.com/office/powerpoint/2010/main" val="390516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74306F22-4F5D-D5AB-00CC-1956C9F26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749" y="476655"/>
            <a:ext cx="10826885" cy="5700308"/>
          </a:xfrm>
        </p:spPr>
      </p:pic>
    </p:spTree>
    <p:extLst>
      <p:ext uri="{BB962C8B-B14F-4D97-AF65-F5344CB8AC3E}">
        <p14:creationId xmlns:p14="http://schemas.microsoft.com/office/powerpoint/2010/main" val="210965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CFD493-FEE0-BF4A-7811-2FFC3261B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4B3D83E-B21F-57A3-F200-45AD128AE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9" y="311285"/>
            <a:ext cx="11760740" cy="635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3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מציין מיקום תוכן 6" descr="תמונה שמכילה טקסט, צילום מסך, קו, מספר&#10;&#10;התיאור נוצר באופן אוטומטי">
            <a:extLst>
              <a:ext uri="{FF2B5EF4-FFF2-40B4-BE49-F238E27FC236}">
                <a16:creationId xmlns:a16="http://schemas.microsoft.com/office/drawing/2014/main" id="{8CFB3CF1-938E-A0DE-9DE4-3153E0A88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89" y="361741"/>
            <a:ext cx="11545556" cy="6496259"/>
          </a:xfrm>
        </p:spPr>
      </p:pic>
    </p:spTree>
    <p:extLst>
      <p:ext uri="{BB962C8B-B14F-4D97-AF65-F5344CB8AC3E}">
        <p14:creationId xmlns:p14="http://schemas.microsoft.com/office/powerpoint/2010/main" val="305930047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539</Words>
  <Application>Microsoft Office PowerPoint</Application>
  <PresentationFormat>מסך רחב</PresentationFormat>
  <Paragraphs>80</Paragraphs>
  <Slides>16</Slides>
  <Notes>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ערכת נושא Office</vt:lpstr>
      <vt:lpstr>Introduction to Algorand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Matan Tenenboim</dc:creator>
  <cp:lastModifiedBy>שלמה הדר</cp:lastModifiedBy>
  <cp:revision>10</cp:revision>
  <dcterms:created xsi:type="dcterms:W3CDTF">2024-12-24T13:31:14Z</dcterms:created>
  <dcterms:modified xsi:type="dcterms:W3CDTF">2025-01-21T14:11:17Z</dcterms:modified>
</cp:coreProperties>
</file>