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6" r:id="rId3"/>
    <p:sldId id="283" r:id="rId4"/>
    <p:sldId id="257" r:id="rId5"/>
    <p:sldId id="267" r:id="rId6"/>
    <p:sldId id="268" r:id="rId7"/>
    <p:sldId id="269" r:id="rId8"/>
    <p:sldId id="265" r:id="rId9"/>
    <p:sldId id="271" r:id="rId10"/>
    <p:sldId id="272" r:id="rId11"/>
    <p:sldId id="270" r:id="rId12"/>
    <p:sldId id="273" r:id="rId13"/>
    <p:sldId id="275" r:id="rId14"/>
    <p:sldId id="274" r:id="rId15"/>
    <p:sldId id="277" r:id="rId16"/>
    <p:sldId id="278" r:id="rId17"/>
    <p:sldId id="279" r:id="rId18"/>
    <p:sldId id="281" r:id="rId19"/>
    <p:sldId id="280" r:id="rId20"/>
    <p:sldId id="282" r:id="rId21"/>
    <p:sldId id="264"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0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94B94-4778-4A2C-A8C2-EF97A2444713}" type="datetimeFigureOut">
              <a:rPr lang="en-US" smtClean="0"/>
              <a:t>8/25/2012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13C5A-AEA9-474B-B248-67A52CE7E9BC}" type="slidenum">
              <a:rPr lang="en-US" smtClean="0"/>
              <a:t>‹#›</a:t>
            </a:fld>
            <a:endParaRPr lang="en-US"/>
          </a:p>
        </p:txBody>
      </p:sp>
    </p:spTree>
    <p:extLst>
      <p:ext uri="{BB962C8B-B14F-4D97-AF65-F5344CB8AC3E}">
        <p14:creationId xmlns:p14="http://schemas.microsoft.com/office/powerpoint/2010/main" val="138454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E2DA1E-3DD9-45B0-B967-A7B669EC773F}" type="slidenum">
              <a:rPr lang="en-US">
                <a:solidFill>
                  <a:prstClr val="black"/>
                </a:solidFill>
              </a:rPr>
              <a:pPr/>
              <a:t>20</a:t>
            </a:fld>
            <a:endParaRPr lang="en-US">
              <a:solidFill>
                <a:prstClr val="black"/>
              </a:solidFill>
            </a:endParaRPr>
          </a:p>
        </p:txBody>
      </p:sp>
      <p:sp>
        <p:nvSpPr>
          <p:cNvPr id="716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D891BDD-1384-4F3D-A8DB-87486FD5A1DB}" type="datetimeFigureOut">
              <a:rPr lang="en-US" smtClean="0"/>
              <a:t>8/25/2012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2C8AF34-3B2E-4541-B663-D4947C5005C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91BDD-1384-4F3D-A8DB-87486FD5A1DB}" type="datetimeFigureOut">
              <a:rPr lang="en-US" smtClean="0"/>
              <a:t>8/25/2012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91BDD-1384-4F3D-A8DB-87486FD5A1DB}" type="datetimeFigureOut">
              <a:rPr lang="en-US" smtClean="0"/>
              <a:t>8/25/2012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A31FF86-6E4F-454C-93AF-21BFF76CB288}" type="slidenum">
              <a:rPr lang="en-US"/>
              <a:pPr/>
              <a:t>‹#›</a:t>
            </a:fld>
            <a:endParaRPr lang="en-US"/>
          </a:p>
        </p:txBody>
      </p:sp>
    </p:spTree>
    <p:extLst>
      <p:ext uri="{BB962C8B-B14F-4D97-AF65-F5344CB8AC3E}">
        <p14:creationId xmlns:p14="http://schemas.microsoft.com/office/powerpoint/2010/main" val="2750699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CAD7392-3688-4E5B-ABFE-CA74A58A17BA}" type="slidenum">
              <a:rPr lang="en-US"/>
              <a:pPr/>
              <a:t>‹#›</a:t>
            </a:fld>
            <a:endParaRPr lang="en-US"/>
          </a:p>
        </p:txBody>
      </p:sp>
    </p:spTree>
    <p:extLst>
      <p:ext uri="{BB962C8B-B14F-4D97-AF65-F5344CB8AC3E}">
        <p14:creationId xmlns:p14="http://schemas.microsoft.com/office/powerpoint/2010/main" val="281536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64A82A9-0B6C-46E3-82FA-CF1B51917E2B}" type="slidenum">
              <a:rPr lang="en-US"/>
              <a:pPr/>
              <a:t>‹#›</a:t>
            </a:fld>
            <a:endParaRPr lang="en-US"/>
          </a:p>
        </p:txBody>
      </p:sp>
    </p:spTree>
    <p:extLst>
      <p:ext uri="{BB962C8B-B14F-4D97-AF65-F5344CB8AC3E}">
        <p14:creationId xmlns:p14="http://schemas.microsoft.com/office/powerpoint/2010/main" val="3988229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0" y="160432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1" y="1604329"/>
            <a:ext cx="404496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B56F628-9B96-45D5-88CD-55B9DA69BC6B}" type="slidenum">
              <a:rPr lang="en-US"/>
              <a:pPr/>
              <a:t>‹#›</a:t>
            </a:fld>
            <a:endParaRPr lang="en-US"/>
          </a:p>
        </p:txBody>
      </p:sp>
    </p:spTree>
    <p:extLst>
      <p:ext uri="{BB962C8B-B14F-4D97-AF65-F5344CB8AC3E}">
        <p14:creationId xmlns:p14="http://schemas.microsoft.com/office/powerpoint/2010/main" val="405767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B9DE0E23-0F85-4711-A165-907D8661C351}" type="slidenum">
              <a:rPr lang="en-US"/>
              <a:pPr/>
              <a:t>‹#›</a:t>
            </a:fld>
            <a:endParaRPr lang="en-US"/>
          </a:p>
        </p:txBody>
      </p:sp>
    </p:spTree>
    <p:extLst>
      <p:ext uri="{BB962C8B-B14F-4D97-AF65-F5344CB8AC3E}">
        <p14:creationId xmlns:p14="http://schemas.microsoft.com/office/powerpoint/2010/main" val="33180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1013300-9362-4892-9DFD-2122F04990E3}" type="slidenum">
              <a:rPr lang="en-US"/>
              <a:pPr/>
              <a:t>‹#›</a:t>
            </a:fld>
            <a:endParaRPr lang="en-US"/>
          </a:p>
        </p:txBody>
      </p:sp>
    </p:spTree>
    <p:extLst>
      <p:ext uri="{BB962C8B-B14F-4D97-AF65-F5344CB8AC3E}">
        <p14:creationId xmlns:p14="http://schemas.microsoft.com/office/powerpoint/2010/main" val="3940203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5741454-8845-4A1F-9A61-E2F6E72F41A7}" type="slidenum">
              <a:rPr lang="en-US"/>
              <a:pPr/>
              <a:t>‹#›</a:t>
            </a:fld>
            <a:endParaRPr lang="en-US"/>
          </a:p>
        </p:txBody>
      </p:sp>
    </p:spTree>
    <p:extLst>
      <p:ext uri="{BB962C8B-B14F-4D97-AF65-F5344CB8AC3E}">
        <p14:creationId xmlns:p14="http://schemas.microsoft.com/office/powerpoint/2010/main" val="374742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D109B46-A0EE-4306-B890-1CEF9692451A}" type="slidenum">
              <a:rPr lang="en-US"/>
              <a:pPr/>
              <a:t>‹#›</a:t>
            </a:fld>
            <a:endParaRPr lang="en-US"/>
          </a:p>
        </p:txBody>
      </p:sp>
    </p:spTree>
    <p:extLst>
      <p:ext uri="{BB962C8B-B14F-4D97-AF65-F5344CB8AC3E}">
        <p14:creationId xmlns:p14="http://schemas.microsoft.com/office/powerpoint/2010/main" val="128260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91BDD-1384-4F3D-A8DB-87486FD5A1DB}" type="datetimeFigureOut">
              <a:rPr lang="en-US" smtClean="0"/>
              <a:t>8/25/2012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endParaRPr lang="en-US"/>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2AC53EA-2CFB-447F-9D60-C2DA5DB13CE6}" type="slidenum">
              <a:rPr lang="en-US"/>
              <a:pPr/>
              <a:t>‹#›</a:t>
            </a:fld>
            <a:endParaRPr lang="en-US"/>
          </a:p>
        </p:txBody>
      </p:sp>
    </p:spTree>
    <p:extLst>
      <p:ext uri="{BB962C8B-B14F-4D97-AF65-F5344CB8AC3E}">
        <p14:creationId xmlns:p14="http://schemas.microsoft.com/office/powerpoint/2010/main" val="1110607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A5ABC83-ADAF-441E-BBAC-D695B3984B35}" type="slidenum">
              <a:rPr lang="en-US"/>
              <a:pPr/>
              <a:t>‹#›</a:t>
            </a:fld>
            <a:endParaRPr lang="en-US"/>
          </a:p>
        </p:txBody>
      </p:sp>
    </p:spTree>
    <p:extLst>
      <p:ext uri="{BB962C8B-B14F-4D97-AF65-F5344CB8AC3E}">
        <p14:creationId xmlns:p14="http://schemas.microsoft.com/office/powerpoint/2010/main" val="3204581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880" y="273629"/>
            <a:ext cx="2056320" cy="58556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6032160"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E821F8C-1D0B-4145-B559-798B4564E178}" type="slidenum">
              <a:rPr lang="en-US"/>
              <a:pPr/>
              <a:t>‹#›</a:t>
            </a:fld>
            <a:endParaRPr lang="en-US"/>
          </a:p>
        </p:txBody>
      </p:sp>
    </p:spTree>
    <p:extLst>
      <p:ext uri="{BB962C8B-B14F-4D97-AF65-F5344CB8AC3E}">
        <p14:creationId xmlns:p14="http://schemas.microsoft.com/office/powerpoint/2010/main" val="24091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891BDD-1384-4F3D-A8DB-87486FD5A1DB}" type="datetimeFigureOut">
              <a:rPr lang="en-US" smtClean="0"/>
              <a:t>8/25/2012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2C8AF34-3B2E-4541-B663-D4947C5005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891BDD-1384-4F3D-A8DB-87486FD5A1DB}" type="datetimeFigureOut">
              <a:rPr lang="en-US" smtClean="0"/>
              <a:t>8/25/2012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891BDD-1384-4F3D-A8DB-87486FD5A1DB}" type="datetimeFigureOut">
              <a:rPr lang="en-US" smtClean="0"/>
              <a:t>8/25/2012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891BDD-1384-4F3D-A8DB-87486FD5A1DB}" type="datetimeFigureOut">
              <a:rPr lang="en-US" smtClean="0"/>
              <a:t>8/25/2012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91BDD-1384-4F3D-A8DB-87486FD5A1DB}" type="datetimeFigureOut">
              <a:rPr lang="en-US" smtClean="0"/>
              <a:t>8/25/2012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891BDD-1384-4F3D-A8DB-87486FD5A1DB}" type="datetimeFigureOut">
              <a:rPr lang="en-US" smtClean="0"/>
              <a:t>8/25/2012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891BDD-1384-4F3D-A8DB-87486FD5A1DB}" type="datetimeFigureOut">
              <a:rPr lang="en-US" smtClean="0"/>
              <a:t>8/25/2012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8AF34-3B2E-4541-B663-D4947C5005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D891BDD-1384-4F3D-A8DB-87486FD5A1DB}" type="datetimeFigureOut">
              <a:rPr lang="en-US" smtClean="0"/>
              <a:t>8/25/2012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2C8AF34-3B2E-4541-B663-D4947C5005C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481" y="273629"/>
            <a:ext cx="82267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6481" y="1604329"/>
            <a:ext cx="8226720" cy="452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6481" y="6247376"/>
            <a:ext cx="212832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02000"/>
              </a:lnSpc>
              <a:tabLst>
                <a:tab pos="656650" algn="l"/>
                <a:tab pos="1313299" algn="l"/>
                <a:tab pos="1969949" algn="l"/>
              </a:tabLst>
              <a:defRPr sz="1300">
                <a:solidFill>
                  <a:srgbClr val="000000"/>
                </a:solidFill>
                <a:latin typeface="Times New Roman" pitchFamily="16" charset="0"/>
                <a:ea typeface="+mn-ea"/>
                <a:cs typeface="+mn-cs"/>
              </a:defRPr>
            </a:lvl1pPr>
          </a:lstStyle>
          <a:p>
            <a:pPr defTabSz="414726" fontAlgn="base" hangingPunct="0">
              <a:spcBef>
                <a:spcPct val="0"/>
              </a:spcBef>
              <a:spcAft>
                <a:spcPct val="0"/>
              </a:spcAft>
              <a:buClr>
                <a:srgbClr val="000000"/>
              </a:buClr>
              <a:buSzPct val="45000"/>
              <a:buFont typeface="Wingdings" charset="2"/>
              <a:buNone/>
            </a:pPr>
            <a:endParaRPr lang="en-US" smtClean="0"/>
          </a:p>
        </p:txBody>
      </p:sp>
      <p:sp>
        <p:nvSpPr>
          <p:cNvPr id="1028" name="Rectangle 4"/>
          <p:cNvSpPr>
            <a:spLocks noGrp="1" noChangeArrowheads="1"/>
          </p:cNvSpPr>
          <p:nvPr>
            <p:ph type="ftr"/>
          </p:nvPr>
        </p:nvSpPr>
        <p:spPr bwMode="auto">
          <a:xfrm>
            <a:off x="3127680" y="6247376"/>
            <a:ext cx="289728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102000"/>
              </a:lnSpc>
              <a:tabLst>
                <a:tab pos="656650" algn="l"/>
                <a:tab pos="1313299" algn="l"/>
                <a:tab pos="1969949" algn="l"/>
                <a:tab pos="2626599" algn="l"/>
              </a:tabLst>
              <a:defRPr sz="1300">
                <a:solidFill>
                  <a:srgbClr val="000000"/>
                </a:solidFill>
                <a:latin typeface="Times New Roman" pitchFamily="16" charset="0"/>
                <a:ea typeface="+mn-ea"/>
                <a:cs typeface="+mn-cs"/>
              </a:defRPr>
            </a:lvl1pPr>
          </a:lstStyle>
          <a:p>
            <a:pPr defTabSz="414726" fontAlgn="base" hangingPunct="0">
              <a:spcBef>
                <a:spcPct val="0"/>
              </a:spcBef>
              <a:spcAft>
                <a:spcPct val="0"/>
              </a:spcAft>
              <a:buClr>
                <a:srgbClr val="000000"/>
              </a:buClr>
              <a:buSzPct val="45000"/>
              <a:buFont typeface="Wingdings" charset="2"/>
              <a:buNone/>
            </a:pPr>
            <a:endParaRPr lang="en-US" smtClean="0"/>
          </a:p>
        </p:txBody>
      </p:sp>
      <p:sp>
        <p:nvSpPr>
          <p:cNvPr id="1029" name="Rectangle 5"/>
          <p:cNvSpPr>
            <a:spLocks noGrp="1" noChangeArrowheads="1"/>
          </p:cNvSpPr>
          <p:nvPr>
            <p:ph type="sldNum"/>
          </p:nvPr>
        </p:nvSpPr>
        <p:spPr bwMode="auto">
          <a:xfrm>
            <a:off x="6554880" y="6247376"/>
            <a:ext cx="212832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02000"/>
              </a:lnSpc>
              <a:tabLst>
                <a:tab pos="656650" algn="l"/>
                <a:tab pos="1313299" algn="l"/>
                <a:tab pos="1969949" algn="l"/>
              </a:tabLst>
              <a:defRPr sz="1300">
                <a:solidFill>
                  <a:srgbClr val="000000"/>
                </a:solidFill>
                <a:latin typeface="Times New Roman" pitchFamily="16" charset="0"/>
                <a:ea typeface="+mn-ea"/>
                <a:cs typeface="+mn-cs"/>
              </a:defRPr>
            </a:lvl1pPr>
          </a:lstStyle>
          <a:p>
            <a:pPr defTabSz="414726" fontAlgn="base" hangingPunct="0">
              <a:spcBef>
                <a:spcPct val="0"/>
              </a:spcBef>
              <a:spcAft>
                <a:spcPct val="0"/>
              </a:spcAft>
              <a:buClr>
                <a:srgbClr val="000000"/>
              </a:buClr>
              <a:buSzPct val="45000"/>
              <a:buFont typeface="Wingdings" charset="2"/>
              <a:buNone/>
            </a:pPr>
            <a:fld id="{7C37C290-CF09-4928-B75A-560E012E45B9}" type="slidenum">
              <a:rPr lang="en-US" smtClean="0"/>
              <a:pPr defTabSz="414726" fontAlgn="base" hangingPunct="0">
                <a:spcBef>
                  <a:spcPct val="0"/>
                </a:spcBef>
                <a:spcAft>
                  <a:spcPct val="0"/>
                </a:spcAft>
                <a:buClr>
                  <a:srgbClr val="000000"/>
                </a:buClr>
                <a:buSzPct val="45000"/>
                <a:buFont typeface="Wingdings" charset="2"/>
                <a:buNone/>
              </a:pPr>
              <a:t>‹#›</a:t>
            </a:fld>
            <a:endParaRPr lang="en-US" smtClean="0"/>
          </a:p>
        </p:txBody>
      </p:sp>
    </p:spTree>
    <p:extLst>
      <p:ext uri="{BB962C8B-B14F-4D97-AF65-F5344CB8AC3E}">
        <p14:creationId xmlns:p14="http://schemas.microsoft.com/office/powerpoint/2010/main" val="2806665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mj-lt"/>
          <a:ea typeface="+mj-ea"/>
          <a:cs typeface="+mj-cs"/>
        </a:defRPr>
      </a:lvl1pPr>
      <a:lvl2pPr marL="391686"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2pPr>
      <a:lvl3pPr marL="587529"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3pPr>
      <a:lvl4pPr marL="783372"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4pPr>
      <a:lvl5pPr marL="979214"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5pPr>
      <a:lvl6pPr marL="1393941"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6pPr>
      <a:lvl7pPr marL="1808667"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7pPr>
      <a:lvl8pPr marL="2223393"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8pPr>
      <a:lvl9pPr marL="2638119" indent="-195843" algn="ctr" defTabSz="414726" rtl="0" fontAlgn="base" hangingPunct="0">
        <a:lnSpc>
          <a:spcPct val="104000"/>
        </a:lnSpc>
        <a:spcBef>
          <a:spcPct val="0"/>
        </a:spcBef>
        <a:spcAft>
          <a:spcPct val="0"/>
        </a:spcAft>
        <a:buClr>
          <a:srgbClr val="000000"/>
        </a:buClr>
        <a:buSzPct val="45000"/>
        <a:buFont typeface="Wingdings" charset="2"/>
        <a:defRPr sz="4000">
          <a:solidFill>
            <a:srgbClr val="000000"/>
          </a:solidFill>
          <a:latin typeface="Arial" charset="0"/>
          <a:ea typeface="DejaVu Sans" charset="0"/>
          <a:cs typeface="DejaVu Sans" charset="0"/>
        </a:defRPr>
      </a:lvl9pPr>
    </p:titleStyle>
    <p:bodyStyle>
      <a:lvl1pPr marL="391686" indent="-293764" algn="l" defTabSz="414726" rtl="0" fontAlgn="base" hangingPunct="0">
        <a:lnSpc>
          <a:spcPct val="104000"/>
        </a:lnSpc>
        <a:spcBef>
          <a:spcPct val="0"/>
        </a:spcBef>
        <a:spcAft>
          <a:spcPts val="1293"/>
        </a:spcAft>
        <a:buClr>
          <a:srgbClr val="000000"/>
        </a:buClr>
        <a:buSzPct val="45000"/>
        <a:buFont typeface="Wingdings" charset="2"/>
        <a:buChar char=""/>
        <a:defRPr sz="2900">
          <a:solidFill>
            <a:srgbClr val="000000"/>
          </a:solidFill>
          <a:latin typeface="+mn-lt"/>
          <a:ea typeface="+mn-ea"/>
          <a:cs typeface="+mn-cs"/>
        </a:defRPr>
      </a:lvl1pPr>
      <a:lvl2pPr marL="783372" indent="-260644" algn="l" defTabSz="414726" rtl="0" fontAlgn="base" hangingPunct="0">
        <a:lnSpc>
          <a:spcPct val="104000"/>
        </a:lnSpc>
        <a:spcBef>
          <a:spcPct val="0"/>
        </a:spcBef>
        <a:spcAft>
          <a:spcPts val="1032"/>
        </a:spcAft>
        <a:buClr>
          <a:srgbClr val="000000"/>
        </a:buClr>
        <a:buSzPct val="75000"/>
        <a:buFont typeface="Symbol" charset="2"/>
        <a:buChar char=""/>
        <a:defRPr sz="2500">
          <a:solidFill>
            <a:srgbClr val="000000"/>
          </a:solidFill>
          <a:latin typeface="+mn-lt"/>
          <a:ea typeface="+mn-ea"/>
          <a:cs typeface="+mn-cs"/>
        </a:defRPr>
      </a:lvl2pPr>
      <a:lvl3pPr marL="1175057" indent="-195843" algn="l" defTabSz="414726" rtl="0" fontAlgn="base" hangingPunct="0">
        <a:lnSpc>
          <a:spcPct val="104000"/>
        </a:lnSpc>
        <a:spcBef>
          <a:spcPct val="0"/>
        </a:spcBef>
        <a:spcAft>
          <a:spcPts val="771"/>
        </a:spcAft>
        <a:buClr>
          <a:srgbClr val="000000"/>
        </a:buClr>
        <a:buSzPct val="45000"/>
        <a:buFont typeface="Wingdings" charset="2"/>
        <a:buChar char=""/>
        <a:defRPr sz="2200">
          <a:solidFill>
            <a:srgbClr val="000000"/>
          </a:solidFill>
          <a:latin typeface="+mn-lt"/>
          <a:ea typeface="+mn-ea"/>
          <a:cs typeface="+mn-cs"/>
        </a:defRPr>
      </a:lvl3pPr>
      <a:lvl4pPr marL="1566743" indent="-195843" algn="l" defTabSz="414726" rtl="0" fontAlgn="base" hangingPunct="0">
        <a:lnSpc>
          <a:spcPct val="104000"/>
        </a:lnSpc>
        <a:spcBef>
          <a:spcPct val="0"/>
        </a:spcBef>
        <a:spcAft>
          <a:spcPts val="522"/>
        </a:spcAft>
        <a:buClr>
          <a:srgbClr val="000000"/>
        </a:buClr>
        <a:buSzPct val="75000"/>
        <a:buFont typeface="Symbol" charset="2"/>
        <a:buChar char=""/>
        <a:defRPr sz="1800">
          <a:solidFill>
            <a:srgbClr val="000000"/>
          </a:solidFill>
          <a:latin typeface="+mn-lt"/>
          <a:ea typeface="+mn-ea"/>
          <a:cs typeface="+mn-cs"/>
        </a:defRPr>
      </a:lvl4pPr>
      <a:lvl5pPr marL="1958429" indent="-195843" algn="l" defTabSz="414726" rtl="0" fontAlgn="base" hangingPunct="0">
        <a:lnSpc>
          <a:spcPct val="104000"/>
        </a:lnSpc>
        <a:spcBef>
          <a:spcPct val="0"/>
        </a:spcBef>
        <a:spcAft>
          <a:spcPts val="261"/>
        </a:spcAft>
        <a:buClr>
          <a:srgbClr val="000000"/>
        </a:buClr>
        <a:buSzPct val="45000"/>
        <a:buFont typeface="Wingdings" charset="2"/>
        <a:buChar char=""/>
        <a:defRPr sz="1800">
          <a:solidFill>
            <a:srgbClr val="000000"/>
          </a:solidFill>
          <a:latin typeface="+mn-lt"/>
          <a:ea typeface="+mn-ea"/>
          <a:cs typeface="+mn-cs"/>
        </a:defRPr>
      </a:lvl5pPr>
      <a:lvl6pPr marL="2373155" indent="-195843" algn="l" defTabSz="414726" rtl="0" fontAlgn="base" hangingPunct="0">
        <a:lnSpc>
          <a:spcPct val="104000"/>
        </a:lnSpc>
        <a:spcBef>
          <a:spcPct val="0"/>
        </a:spcBef>
        <a:spcAft>
          <a:spcPts val="261"/>
        </a:spcAft>
        <a:buClr>
          <a:srgbClr val="000000"/>
        </a:buClr>
        <a:buSzPct val="45000"/>
        <a:buFont typeface="Wingdings" charset="2"/>
        <a:buChar char=""/>
        <a:defRPr sz="1800">
          <a:solidFill>
            <a:srgbClr val="000000"/>
          </a:solidFill>
          <a:latin typeface="+mn-lt"/>
          <a:ea typeface="+mn-ea"/>
          <a:cs typeface="+mn-cs"/>
        </a:defRPr>
      </a:lvl6pPr>
      <a:lvl7pPr marL="2787881" indent="-195843" algn="l" defTabSz="414726" rtl="0" fontAlgn="base" hangingPunct="0">
        <a:lnSpc>
          <a:spcPct val="104000"/>
        </a:lnSpc>
        <a:spcBef>
          <a:spcPct val="0"/>
        </a:spcBef>
        <a:spcAft>
          <a:spcPts val="261"/>
        </a:spcAft>
        <a:buClr>
          <a:srgbClr val="000000"/>
        </a:buClr>
        <a:buSzPct val="45000"/>
        <a:buFont typeface="Wingdings" charset="2"/>
        <a:buChar char=""/>
        <a:defRPr sz="1800">
          <a:solidFill>
            <a:srgbClr val="000000"/>
          </a:solidFill>
          <a:latin typeface="+mn-lt"/>
          <a:ea typeface="+mn-ea"/>
          <a:cs typeface="+mn-cs"/>
        </a:defRPr>
      </a:lvl7pPr>
      <a:lvl8pPr marL="3202607" indent="-195843" algn="l" defTabSz="414726" rtl="0" fontAlgn="base" hangingPunct="0">
        <a:lnSpc>
          <a:spcPct val="104000"/>
        </a:lnSpc>
        <a:spcBef>
          <a:spcPct val="0"/>
        </a:spcBef>
        <a:spcAft>
          <a:spcPts val="261"/>
        </a:spcAft>
        <a:buClr>
          <a:srgbClr val="000000"/>
        </a:buClr>
        <a:buSzPct val="45000"/>
        <a:buFont typeface="Wingdings" charset="2"/>
        <a:buChar char=""/>
        <a:defRPr sz="1800">
          <a:solidFill>
            <a:srgbClr val="000000"/>
          </a:solidFill>
          <a:latin typeface="+mn-lt"/>
          <a:ea typeface="+mn-ea"/>
          <a:cs typeface="+mn-cs"/>
        </a:defRPr>
      </a:lvl8pPr>
      <a:lvl9pPr marL="3617333" indent="-195843" algn="l" defTabSz="414726" rtl="0" fontAlgn="base" hangingPunct="0">
        <a:lnSpc>
          <a:spcPct val="104000"/>
        </a:lnSpc>
        <a:spcBef>
          <a:spcPct val="0"/>
        </a:spcBef>
        <a:spcAft>
          <a:spcPts val="261"/>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600199"/>
            <a:ext cx="8915400" cy="1371601"/>
          </a:xfrm>
        </p:spPr>
        <p:txBody>
          <a:bodyPr>
            <a:normAutofit/>
          </a:bodyPr>
          <a:lstStyle/>
          <a:p>
            <a:r>
              <a:rPr lang="en-US" dirty="0" smtClean="0">
                <a:latin typeface="Arabic Typesetting" pitchFamily="66" charset="-78"/>
              </a:rPr>
              <a:t>Concurrent Updates without Locks</a:t>
            </a:r>
            <a:endParaRPr lang="en-US" dirty="0">
              <a:latin typeface="Arabic Typesetting" pitchFamily="66" charset="-78"/>
            </a:endParaRPr>
          </a:p>
        </p:txBody>
      </p:sp>
      <p:sp>
        <p:nvSpPr>
          <p:cNvPr id="3" name="Subtitle 2"/>
          <p:cNvSpPr>
            <a:spLocks noGrp="1"/>
          </p:cNvSpPr>
          <p:nvPr>
            <p:ph type="subTitle" idx="1"/>
          </p:nvPr>
        </p:nvSpPr>
        <p:spPr>
          <a:xfrm>
            <a:off x="1295400" y="3962400"/>
            <a:ext cx="6400800" cy="1752600"/>
          </a:xfrm>
        </p:spPr>
        <p:txBody>
          <a:bodyPr/>
          <a:lstStyle/>
          <a:p>
            <a:r>
              <a:rPr lang="en-US" dirty="0" smtClean="0">
                <a:latin typeface="Comic Sans MS" pitchFamily="66" charset="0"/>
              </a:rPr>
              <a:t>Robert T. Bauer</a:t>
            </a:r>
          </a:p>
          <a:p>
            <a:r>
              <a:rPr lang="en-US" dirty="0" smtClean="0">
                <a:latin typeface="Comic Sans MS" pitchFamily="66" charset="0"/>
              </a:rPr>
              <a:t>Paul Wilcox</a:t>
            </a:r>
            <a:endParaRPr lang="en-US" dirty="0">
              <a:latin typeface="Comic Sans MS" pitchFamily="66" charset="0"/>
            </a:endParaRPr>
          </a:p>
        </p:txBody>
      </p:sp>
    </p:spTree>
    <p:extLst>
      <p:ext uri="{BB962C8B-B14F-4D97-AF65-F5344CB8AC3E}">
        <p14:creationId xmlns:p14="http://schemas.microsoft.com/office/powerpoint/2010/main" val="271144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Spinning vs. Blocking – How To Choose</a:t>
            </a:r>
            <a:endParaRPr lang="en-US" sz="4800" dirty="0">
              <a:latin typeface="Arabic Typesetting" pitchFamily="66" charset="-78"/>
              <a:cs typeface="Arabic Typesetting" pitchFamily="66" charset="-78"/>
            </a:endParaRPr>
          </a:p>
        </p:txBody>
      </p:sp>
      <p:sp>
        <p:nvSpPr>
          <p:cNvPr id="8" name="Content Placeholder 7"/>
          <p:cNvSpPr>
            <a:spLocks noGrp="1"/>
          </p:cNvSpPr>
          <p:nvPr>
            <p:ph idx="1"/>
          </p:nvPr>
        </p:nvSpPr>
        <p:spPr>
          <a:xfrm>
            <a:off x="152400" y="1371600"/>
            <a:ext cx="8839200" cy="5257800"/>
          </a:xfrm>
        </p:spPr>
        <p:txBody>
          <a:bodyPr>
            <a:normAutofit lnSpcReduction="10000"/>
          </a:bodyPr>
          <a:lstStyle/>
          <a:p>
            <a:r>
              <a:rPr lang="en-US" dirty="0" smtClean="0"/>
              <a:t>Conventional Wisdom</a:t>
            </a:r>
          </a:p>
          <a:p>
            <a:pPr lvl="1"/>
            <a:r>
              <a:rPr lang="en-US" dirty="0" smtClean="0"/>
              <a:t>Spin when the critical region is small</a:t>
            </a:r>
          </a:p>
          <a:p>
            <a:pPr lvl="1"/>
            <a:r>
              <a:rPr lang="en-US" dirty="0" smtClean="0"/>
              <a:t>Block otherwise</a:t>
            </a:r>
          </a:p>
          <a:p>
            <a:r>
              <a:rPr lang="en-US" dirty="0" smtClean="0"/>
              <a:t>Ubiquitous Multiprocessor Experience</a:t>
            </a:r>
          </a:p>
          <a:p>
            <a:pPr lvl="1"/>
            <a:r>
              <a:rPr lang="en-US" dirty="0" smtClean="0"/>
              <a:t>Modern processors are very complex.  They execute instructions out-of-order and have many memory operations in-flight.</a:t>
            </a:r>
          </a:p>
          <a:p>
            <a:pPr lvl="2"/>
            <a:r>
              <a:rPr lang="en-US" dirty="0" smtClean="0"/>
              <a:t>Historical comparison.  IBM 360 in late 70’s executed instructions out-of-order and had up to 13 memory operations in –flight.  IBM 360 does not have </a:t>
            </a:r>
            <a:r>
              <a:rPr lang="en-US" dirty="0" err="1" smtClean="0"/>
              <a:t>tset</a:t>
            </a:r>
            <a:r>
              <a:rPr lang="en-US" dirty="0" smtClean="0"/>
              <a:t>.</a:t>
            </a:r>
          </a:p>
          <a:p>
            <a:pPr lvl="1"/>
            <a:r>
              <a:rPr lang="en-US" dirty="0" smtClean="0"/>
              <a:t>Acquiring and releasing a lock imply complex serializations that break performance optimizations</a:t>
            </a:r>
          </a:p>
          <a:p>
            <a:pPr lvl="1"/>
            <a:r>
              <a:rPr lang="en-US" dirty="0" smtClean="0"/>
              <a:t>A lock is like executing a 1000 instructions – so how is any critical region small?</a:t>
            </a:r>
            <a:endParaRPr lang="en-US" dirty="0"/>
          </a:p>
        </p:txBody>
      </p:sp>
    </p:spTree>
    <p:extLst>
      <p:ext uri="{BB962C8B-B14F-4D97-AF65-F5344CB8AC3E}">
        <p14:creationId xmlns:p14="http://schemas.microsoft.com/office/powerpoint/2010/main" val="426990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What Makes a Spin Lock Slow?</a:t>
            </a:r>
            <a:endParaRPr lang="en-US" sz="4800" dirty="0">
              <a:latin typeface="Arabic Typesetting" pitchFamily="66" charset="-78"/>
              <a:cs typeface="Arabic Typesetting" pitchFamily="66" charset="-78"/>
            </a:endParaRPr>
          </a:p>
        </p:txBody>
      </p:sp>
      <p:sp>
        <p:nvSpPr>
          <p:cNvPr id="3" name="Oval 2"/>
          <p:cNvSpPr/>
          <p:nvPr/>
        </p:nvSpPr>
        <p:spPr>
          <a:xfrm>
            <a:off x="762000" y="19812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 1</a:t>
            </a:r>
            <a:endParaRPr lang="en-US" dirty="0"/>
          </a:p>
        </p:txBody>
      </p:sp>
      <p:sp>
        <p:nvSpPr>
          <p:cNvPr id="4" name="Oval 3"/>
          <p:cNvSpPr/>
          <p:nvPr/>
        </p:nvSpPr>
        <p:spPr>
          <a:xfrm>
            <a:off x="3352800" y="19812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 2</a:t>
            </a:r>
            <a:endParaRPr lang="en-US" dirty="0"/>
          </a:p>
        </p:txBody>
      </p:sp>
      <p:sp>
        <p:nvSpPr>
          <p:cNvPr id="5" name="Oval 4"/>
          <p:cNvSpPr/>
          <p:nvPr/>
        </p:nvSpPr>
        <p:spPr>
          <a:xfrm>
            <a:off x="6096000" y="19812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 3</a:t>
            </a:r>
            <a:endParaRPr lang="en-US" dirty="0"/>
          </a:p>
        </p:txBody>
      </p:sp>
      <p:sp>
        <p:nvSpPr>
          <p:cNvPr id="6" name="Rectangle 5"/>
          <p:cNvSpPr/>
          <p:nvPr/>
        </p:nvSpPr>
        <p:spPr>
          <a:xfrm>
            <a:off x="1219200" y="3276600"/>
            <a:ext cx="68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a:t>
            </a:r>
            <a:endParaRPr lang="en-US" dirty="0"/>
          </a:p>
        </p:txBody>
      </p:sp>
      <p:sp>
        <p:nvSpPr>
          <p:cNvPr id="7" name="Rectangle 6"/>
          <p:cNvSpPr/>
          <p:nvPr/>
        </p:nvSpPr>
        <p:spPr>
          <a:xfrm>
            <a:off x="3886200" y="3287486"/>
            <a:ext cx="68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a:t>
            </a:r>
            <a:endParaRPr lang="en-US" dirty="0"/>
          </a:p>
        </p:txBody>
      </p:sp>
      <p:sp>
        <p:nvSpPr>
          <p:cNvPr id="8" name="Rectangle 7"/>
          <p:cNvSpPr/>
          <p:nvPr/>
        </p:nvSpPr>
        <p:spPr>
          <a:xfrm>
            <a:off x="6629400" y="3320143"/>
            <a:ext cx="68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a:t>
            </a:r>
            <a:endParaRPr lang="en-US" dirty="0"/>
          </a:p>
        </p:txBody>
      </p:sp>
      <p:sp>
        <p:nvSpPr>
          <p:cNvPr id="9" name="Rectangle 8"/>
          <p:cNvSpPr/>
          <p:nvPr/>
        </p:nvSpPr>
        <p:spPr>
          <a:xfrm>
            <a:off x="2057400" y="5791200"/>
            <a:ext cx="434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2" name="TextBox 11"/>
          <p:cNvSpPr txBox="1"/>
          <p:nvPr/>
        </p:nvSpPr>
        <p:spPr>
          <a:xfrm>
            <a:off x="218261" y="3581400"/>
            <a:ext cx="543739" cy="369332"/>
          </a:xfrm>
          <a:prstGeom prst="rect">
            <a:avLst/>
          </a:prstGeom>
          <a:noFill/>
        </p:spPr>
        <p:txBody>
          <a:bodyPr wrap="none" rtlCol="0">
            <a:spAutoFit/>
          </a:bodyPr>
          <a:lstStyle/>
          <a:p>
            <a:r>
              <a:rPr lang="en-US" dirty="0" err="1" smtClean="0"/>
              <a:t>tset</a:t>
            </a:r>
            <a:endParaRPr lang="en-US" dirty="0"/>
          </a:p>
        </p:txBody>
      </p:sp>
      <p:cxnSp>
        <p:nvCxnSpPr>
          <p:cNvPr id="14" name="Straight Connector 13"/>
          <p:cNvCxnSpPr/>
          <p:nvPr/>
        </p:nvCxnSpPr>
        <p:spPr>
          <a:xfrm>
            <a:off x="1219200" y="3842266"/>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19200" y="3657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762000" y="3766066"/>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186543" y="3581400"/>
            <a:ext cx="688009" cy="369332"/>
          </a:xfrm>
          <a:prstGeom prst="rect">
            <a:avLst/>
          </a:prstGeom>
          <a:noFill/>
        </p:spPr>
        <p:txBody>
          <a:bodyPr wrap="none" rtlCol="0">
            <a:spAutoFit/>
          </a:bodyPr>
          <a:lstStyle/>
          <a:p>
            <a:r>
              <a:rPr lang="en-US" dirty="0" smtClean="0"/>
              <a:t>dirty</a:t>
            </a:r>
            <a:endParaRPr lang="en-US" dirty="0"/>
          </a:p>
        </p:txBody>
      </p:sp>
      <p:cxnSp>
        <p:nvCxnSpPr>
          <p:cNvPr id="21" name="Straight Connector 20"/>
          <p:cNvCxnSpPr/>
          <p:nvPr/>
        </p:nvCxnSpPr>
        <p:spPr>
          <a:xfrm>
            <a:off x="3886200" y="3581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3766066"/>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9400" y="4343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29400" y="45720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5289" y="3483429"/>
            <a:ext cx="907621" cy="369332"/>
          </a:xfrm>
          <a:prstGeom prst="rect">
            <a:avLst/>
          </a:prstGeom>
          <a:noFill/>
        </p:spPr>
        <p:txBody>
          <a:bodyPr wrap="none" rtlCol="0">
            <a:spAutoFit/>
          </a:bodyPr>
          <a:lstStyle/>
          <a:p>
            <a:r>
              <a:rPr lang="en-US" dirty="0" smtClean="0"/>
              <a:t>invalid</a:t>
            </a:r>
            <a:endParaRPr lang="en-US" dirty="0"/>
          </a:p>
        </p:txBody>
      </p:sp>
      <p:sp>
        <p:nvSpPr>
          <p:cNvPr id="30" name="TextBox 29"/>
          <p:cNvSpPr txBox="1"/>
          <p:nvPr/>
        </p:nvSpPr>
        <p:spPr>
          <a:xfrm>
            <a:off x="6518489" y="4268764"/>
            <a:ext cx="907621" cy="369332"/>
          </a:xfrm>
          <a:prstGeom prst="rect">
            <a:avLst/>
          </a:prstGeom>
          <a:noFill/>
        </p:spPr>
        <p:txBody>
          <a:bodyPr wrap="none" rtlCol="0">
            <a:spAutoFit/>
          </a:bodyPr>
          <a:lstStyle/>
          <a:p>
            <a:r>
              <a:rPr lang="en-US" dirty="0"/>
              <a:t>invalid</a:t>
            </a:r>
          </a:p>
        </p:txBody>
      </p:sp>
      <p:cxnSp>
        <p:nvCxnSpPr>
          <p:cNvPr id="33" name="Straight Arrow Connector 32"/>
          <p:cNvCxnSpPr>
            <a:stCxn id="19" idx="3"/>
            <a:endCxn id="29" idx="1"/>
          </p:cNvCxnSpPr>
          <p:nvPr/>
        </p:nvCxnSpPr>
        <p:spPr>
          <a:xfrm flipV="1">
            <a:off x="1874552" y="3668095"/>
            <a:ext cx="1900737" cy="979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1905000" y="3766066"/>
            <a:ext cx="4724400" cy="6873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585191" y="4571609"/>
            <a:ext cx="543739" cy="369332"/>
          </a:xfrm>
          <a:prstGeom prst="rect">
            <a:avLst/>
          </a:prstGeom>
          <a:noFill/>
        </p:spPr>
        <p:txBody>
          <a:bodyPr wrap="none" rtlCol="0">
            <a:spAutoFit/>
          </a:bodyPr>
          <a:lstStyle/>
          <a:p>
            <a:r>
              <a:rPr lang="en-US" dirty="0" err="1" smtClean="0"/>
              <a:t>tset</a:t>
            </a:r>
            <a:endParaRPr lang="en-US" dirty="0"/>
          </a:p>
        </p:txBody>
      </p:sp>
      <p:cxnSp>
        <p:nvCxnSpPr>
          <p:cNvPr id="40" name="Straight Arrow Connector 39"/>
          <p:cNvCxnSpPr>
            <a:stCxn id="38" idx="3"/>
          </p:cNvCxnSpPr>
          <p:nvPr/>
        </p:nvCxnSpPr>
        <p:spPr>
          <a:xfrm flipV="1">
            <a:off x="6128930" y="4638097"/>
            <a:ext cx="389559" cy="1181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6400800" y="5105399"/>
            <a:ext cx="2701381" cy="1200329"/>
          </a:xfrm>
          <a:prstGeom prst="rect">
            <a:avLst/>
          </a:prstGeom>
          <a:noFill/>
        </p:spPr>
        <p:txBody>
          <a:bodyPr wrap="none" rtlCol="0">
            <a:spAutoFit/>
          </a:bodyPr>
          <a:lstStyle/>
          <a:p>
            <a:r>
              <a:rPr lang="en-US" dirty="0" smtClean="0"/>
              <a:t>Since </a:t>
            </a:r>
            <a:r>
              <a:rPr lang="en-US" dirty="0" err="1" smtClean="0"/>
              <a:t>tset</a:t>
            </a:r>
            <a:r>
              <a:rPr lang="en-US" dirty="0" smtClean="0"/>
              <a:t> does a read</a:t>
            </a:r>
          </a:p>
          <a:p>
            <a:r>
              <a:rPr lang="en-US" dirty="0"/>
              <a:t>i</a:t>
            </a:r>
            <a:r>
              <a:rPr lang="en-US" dirty="0" smtClean="0"/>
              <a:t>f the line is invalid,</a:t>
            </a:r>
            <a:r>
              <a:rPr lang="en-US" dirty="0"/>
              <a:t> </a:t>
            </a:r>
            <a:r>
              <a:rPr lang="en-US" dirty="0" smtClean="0"/>
              <a:t>the</a:t>
            </a:r>
          </a:p>
          <a:p>
            <a:r>
              <a:rPr lang="en-US" dirty="0"/>
              <a:t>d</a:t>
            </a:r>
            <a:r>
              <a:rPr lang="en-US" dirty="0" smtClean="0"/>
              <a:t>irty line is flushed and</a:t>
            </a:r>
          </a:p>
          <a:p>
            <a:r>
              <a:rPr lang="en-US" dirty="0"/>
              <a:t>t</a:t>
            </a:r>
            <a:r>
              <a:rPr lang="en-US" dirty="0" smtClean="0"/>
              <a:t>he invalid line updated.</a:t>
            </a:r>
          </a:p>
        </p:txBody>
      </p:sp>
      <p:cxnSp>
        <p:nvCxnSpPr>
          <p:cNvPr id="42" name="Straight Arrow Connector 41"/>
          <p:cNvCxnSpPr/>
          <p:nvPr/>
        </p:nvCxnSpPr>
        <p:spPr>
          <a:xfrm>
            <a:off x="6128930" y="4908675"/>
            <a:ext cx="389559" cy="1967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Oval 47"/>
          <p:cNvSpPr/>
          <p:nvPr/>
        </p:nvSpPr>
        <p:spPr>
          <a:xfrm>
            <a:off x="5470891" y="4453430"/>
            <a:ext cx="228600" cy="24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9" name="Oval 48"/>
          <p:cNvSpPr/>
          <p:nvPr/>
        </p:nvSpPr>
        <p:spPr>
          <a:xfrm>
            <a:off x="75181" y="3383502"/>
            <a:ext cx="286160" cy="284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63291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Spin, Block or ?</a:t>
            </a:r>
            <a:endParaRPr lang="en-US" sz="4800" dirty="0">
              <a:latin typeface="Arabic Typesetting" pitchFamily="66" charset="-78"/>
              <a:cs typeface="Arabic Typesetting" pitchFamily="66" charset="-78"/>
            </a:endParaRPr>
          </a:p>
        </p:txBody>
      </p:sp>
      <p:sp>
        <p:nvSpPr>
          <p:cNvPr id="3" name="Content Placeholder 2"/>
          <p:cNvSpPr>
            <a:spLocks noGrp="1"/>
          </p:cNvSpPr>
          <p:nvPr>
            <p:ph idx="1"/>
          </p:nvPr>
        </p:nvSpPr>
        <p:spPr>
          <a:xfrm>
            <a:off x="76200" y="1600200"/>
            <a:ext cx="8915400" cy="5181600"/>
          </a:xfrm>
        </p:spPr>
        <p:txBody>
          <a:bodyPr>
            <a:normAutofit/>
          </a:bodyPr>
          <a:lstStyle/>
          <a:p>
            <a:r>
              <a:rPr lang="en-US" dirty="0" smtClean="0"/>
              <a:t>Assessment</a:t>
            </a:r>
          </a:p>
          <a:p>
            <a:pPr lvl="1"/>
            <a:r>
              <a:rPr lang="en-US" dirty="0" smtClean="0"/>
              <a:t>Spinning can take a long time and is fraught with danger (you must be “daring” to use spin locks)</a:t>
            </a:r>
          </a:p>
          <a:p>
            <a:pPr lvl="1"/>
            <a:r>
              <a:rPr lang="en-US" dirty="0" smtClean="0"/>
              <a:t>Blocking – read/write locks, reader/writer locks, reader/writer slim locks, monitors – all cause a context switch, etc., you need to be daring, but perhaps less so than using spin locks.</a:t>
            </a:r>
            <a:endParaRPr lang="en-US" dirty="0"/>
          </a:p>
          <a:p>
            <a:pPr lvl="1"/>
            <a:endParaRPr lang="en-US" dirty="0" smtClean="0"/>
          </a:p>
          <a:p>
            <a:r>
              <a:rPr lang="en-US" dirty="0" smtClean="0"/>
              <a:t>Alternatives</a:t>
            </a:r>
          </a:p>
          <a:p>
            <a:pPr lvl="1"/>
            <a:r>
              <a:rPr lang="en-US" dirty="0" smtClean="0"/>
              <a:t>Live with errors? – we do that all the time, for example, </a:t>
            </a:r>
            <a:r>
              <a:rPr lang="en-US" dirty="0" err="1" smtClean="0"/>
              <a:t>guids</a:t>
            </a:r>
            <a:endParaRPr lang="en-US" dirty="0" smtClean="0"/>
          </a:p>
          <a:p>
            <a:pPr lvl="1"/>
            <a:r>
              <a:rPr lang="en-US" dirty="0" smtClean="0"/>
              <a:t>Go lock free – no locks, yet consistent data</a:t>
            </a:r>
          </a:p>
        </p:txBody>
      </p:sp>
    </p:spTree>
    <p:extLst>
      <p:ext uri="{BB962C8B-B14F-4D97-AF65-F5344CB8AC3E}">
        <p14:creationId xmlns:p14="http://schemas.microsoft.com/office/powerpoint/2010/main" val="2572871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Some </a:t>
            </a:r>
            <a:r>
              <a:rPr lang="en-US" sz="4800" dirty="0" err="1" smtClean="0">
                <a:latin typeface="Arabic Typesetting" pitchFamily="66" charset="-78"/>
                <a:cs typeface="Arabic Typesetting" pitchFamily="66" charset="-78"/>
              </a:rPr>
              <a:t>Teminology</a:t>
            </a:r>
            <a:r>
              <a:rPr lang="en-US" sz="4800" dirty="0" smtClean="0">
                <a:latin typeface="Arabic Typesetting" pitchFamily="66" charset="-78"/>
                <a:cs typeface="Arabic Typesetting" pitchFamily="66" charset="-78"/>
              </a:rPr>
              <a:t> &amp; Concepts</a:t>
            </a:r>
            <a:endParaRPr lang="en-US" sz="4800" dirty="0">
              <a:latin typeface="Arabic Typesetting" pitchFamily="66" charset="-78"/>
              <a:cs typeface="Arabic Typesetting" pitchFamily="66" charset="-78"/>
            </a:endParaRPr>
          </a:p>
        </p:txBody>
      </p:sp>
      <p:sp>
        <p:nvSpPr>
          <p:cNvPr id="3" name="Content Placeholder 2"/>
          <p:cNvSpPr>
            <a:spLocks noGrp="1"/>
          </p:cNvSpPr>
          <p:nvPr>
            <p:ph idx="1"/>
          </p:nvPr>
        </p:nvSpPr>
        <p:spPr/>
        <p:txBody>
          <a:bodyPr>
            <a:normAutofit fontScale="92500" lnSpcReduction="10000"/>
          </a:bodyPr>
          <a:lstStyle/>
          <a:p>
            <a:r>
              <a:rPr lang="en-US" dirty="0" smtClean="0"/>
              <a:t>Wait-free – every operation has a bounded number of steps to completion</a:t>
            </a:r>
          </a:p>
          <a:p>
            <a:r>
              <a:rPr lang="en-US" dirty="0" smtClean="0"/>
              <a:t>Lock-free – at least one thread makes progress (e.g., it’s ok if one thread starves).  Wait-free implies lock-free.</a:t>
            </a:r>
          </a:p>
          <a:p>
            <a:r>
              <a:rPr lang="en-US" dirty="0" smtClean="0"/>
              <a:t>Obstruction-free – A single thread, if all obstructing threads are suspended, completes its operation in a bounded number of steps (e.g., live lock is ok).  Lock-free implies Obstruction-free.</a:t>
            </a:r>
          </a:p>
          <a:p>
            <a:r>
              <a:rPr lang="en-US" dirty="0" smtClean="0"/>
              <a:t>Non-blocking – suspension of one or more threads doesn’t affect progress of other threads (e.g., a process holding a lock can go to sleep)</a:t>
            </a:r>
            <a:endParaRPr lang="en-US" dirty="0"/>
          </a:p>
        </p:txBody>
      </p:sp>
    </p:spTree>
    <p:extLst>
      <p:ext uri="{BB962C8B-B14F-4D97-AF65-F5344CB8AC3E}">
        <p14:creationId xmlns:p14="http://schemas.microsoft.com/office/powerpoint/2010/main" val="3126785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Updating Without Locks</a:t>
            </a:r>
            <a:endParaRPr lang="en-US" sz="4800" dirty="0">
              <a:latin typeface="Arabic Typesetting" pitchFamily="66" charset="-78"/>
              <a:cs typeface="Arabic Typesetting" pitchFamily="66" charset="-78"/>
            </a:endParaRPr>
          </a:p>
        </p:txBody>
      </p:sp>
      <p:sp>
        <p:nvSpPr>
          <p:cNvPr id="3" name="TextBox 2"/>
          <p:cNvSpPr txBox="1"/>
          <p:nvPr/>
        </p:nvSpPr>
        <p:spPr>
          <a:xfrm>
            <a:off x="124968" y="1143000"/>
            <a:ext cx="8839200" cy="5715000"/>
          </a:xfrm>
          <a:prstGeom prst="rect">
            <a:avLst/>
          </a:prstGeom>
          <a:noFill/>
        </p:spPr>
        <p:txBody>
          <a:bodyPr wrap="square" rtlCol="0">
            <a:noAutofit/>
          </a:bodyPr>
          <a:lstStyle/>
          <a:p>
            <a:r>
              <a:rPr lang="en-US" sz="3200" dirty="0" smtClean="0">
                <a:latin typeface="Sylfaen" pitchFamily="18" charset="0"/>
                <a:cs typeface="Simplified Arabic Fixed" pitchFamily="49" charset="-78"/>
              </a:rPr>
              <a:t>do {</a:t>
            </a:r>
          </a:p>
          <a:p>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a:t>
            </a:r>
            <a:r>
              <a:rPr lang="en-US" sz="3200" dirty="0" err="1" smtClean="0">
                <a:latin typeface="Sylfaen" pitchFamily="18" charset="0"/>
                <a:cs typeface="Simplified Arabic Fixed" pitchFamily="49" charset="-78"/>
              </a:rPr>
              <a:t>this.Thing</a:t>
            </a:r>
            <a:endParaRPr lang="en-US" sz="3200" dirty="0" smtClean="0">
              <a:latin typeface="Sylfaen" pitchFamily="18" charset="0"/>
              <a:cs typeface="Simplified Arabic Fixed" pitchFamily="49" charset="-78"/>
            </a:endParaRP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 = new </a:t>
            </a:r>
            <a:r>
              <a:rPr lang="en-US" sz="3200" dirty="0">
                <a:latin typeface="Sylfaen" pitchFamily="18" charset="0"/>
                <a:cs typeface="Simplified Arabic Fixed" pitchFamily="49" charset="-78"/>
              </a:rPr>
              <a:t>T</a:t>
            </a:r>
            <a:r>
              <a:rPr lang="en-US" sz="3200" dirty="0" smtClean="0">
                <a:latin typeface="Sylfaen" pitchFamily="18" charset="0"/>
                <a:cs typeface="Simplified Arabic Fixed" pitchFamily="49" charset="-78"/>
              </a:rPr>
              <a:t>hing(data)</a:t>
            </a:r>
          </a:p>
          <a:p>
            <a:r>
              <a:rPr lang="en-US" sz="3200" dirty="0" smtClean="0">
                <a:latin typeface="Sylfaen" pitchFamily="18" charset="0"/>
                <a:cs typeface="Simplified Arabic Fixed" pitchFamily="49" charset="-78"/>
              </a:rPr>
              <a:t>}while(</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exchange(</a:t>
            </a:r>
            <a:r>
              <a:rPr lang="en-US" sz="3200" dirty="0" err="1" smtClean="0">
                <a:latin typeface="Sylfaen" pitchFamily="18" charset="0"/>
                <a:cs typeface="Simplified Arabic Fixed" pitchFamily="49" charset="-78"/>
              </a:rPr>
              <a:t>this.Thing</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a:t>
            </a:r>
          </a:p>
          <a:p>
            <a:endParaRPr lang="en-US" sz="3200" dirty="0">
              <a:latin typeface="Sylfaen" pitchFamily="18" charset="0"/>
              <a:cs typeface="Simplified Arabic Fixed" pitchFamily="49" charset="-78"/>
            </a:endParaRPr>
          </a:p>
          <a:p>
            <a:r>
              <a:rPr lang="en-US" sz="2600" dirty="0" smtClean="0">
                <a:cs typeface="Simplified Arabic Fixed" pitchFamily="49" charset="-78"/>
              </a:rPr>
              <a:t>Exchange, as one atomic instruction, does:</a:t>
            </a:r>
          </a:p>
          <a:p>
            <a:endParaRPr lang="en-US" sz="2600" dirty="0" smtClean="0">
              <a:cs typeface="Simplified Arabic Fixed" pitchFamily="49" charset="-78"/>
            </a:endParaRPr>
          </a:p>
          <a:p>
            <a:pPr marL="514350" indent="-514350">
              <a:buFont typeface="+mj-lt"/>
              <a:buAutoNum type="arabicPeriod"/>
            </a:pPr>
            <a:r>
              <a:rPr lang="en-US" sz="2600" dirty="0" smtClean="0">
                <a:cs typeface="Simplified Arabic Fixed" pitchFamily="49" charset="-78"/>
              </a:rPr>
              <a:t>Compare </a:t>
            </a:r>
            <a:r>
              <a:rPr lang="en-US" sz="2600" dirty="0" err="1" smtClean="0">
                <a:cs typeface="Simplified Arabic Fixed" pitchFamily="49" charset="-78"/>
              </a:rPr>
              <a:t>this.Thing</a:t>
            </a:r>
            <a:r>
              <a:rPr lang="en-US" sz="2600" dirty="0" smtClean="0">
                <a:cs typeface="Simplified Arabic Fixed" pitchFamily="49" charset="-78"/>
              </a:rPr>
              <a:t> with </a:t>
            </a:r>
            <a:r>
              <a:rPr lang="en-US" sz="2600" dirty="0" err="1" smtClean="0">
                <a:cs typeface="Simplified Arabic Fixed" pitchFamily="49" charset="-78"/>
              </a:rPr>
              <a:t>iVal</a:t>
            </a:r>
            <a:endParaRPr lang="en-US" sz="2600" dirty="0" smtClean="0">
              <a:cs typeface="Simplified Arabic Fixed" pitchFamily="49" charset="-78"/>
            </a:endParaRPr>
          </a:p>
          <a:p>
            <a:pPr marL="514350" indent="-514350">
              <a:buFont typeface="+mj-lt"/>
              <a:buAutoNum type="arabicPeriod"/>
            </a:pPr>
            <a:r>
              <a:rPr lang="en-US" sz="2600" dirty="0" smtClean="0">
                <a:cs typeface="Simplified Arabic Fixed" pitchFamily="49" charset="-78"/>
              </a:rPr>
              <a:t>If same, update </a:t>
            </a:r>
            <a:r>
              <a:rPr lang="en-US" sz="2600" dirty="0" err="1" smtClean="0">
                <a:cs typeface="Simplified Arabic Fixed" pitchFamily="49" charset="-78"/>
              </a:rPr>
              <a:t>this.Thing</a:t>
            </a:r>
            <a:r>
              <a:rPr lang="en-US" sz="2600" dirty="0" smtClean="0">
                <a:cs typeface="Simplified Arabic Fixed" pitchFamily="49" charset="-78"/>
              </a:rPr>
              <a:t> with </a:t>
            </a:r>
            <a:r>
              <a:rPr lang="en-US" sz="2600" dirty="0" err="1" smtClean="0">
                <a:cs typeface="Simplified Arabic Fixed" pitchFamily="49" charset="-78"/>
              </a:rPr>
              <a:t>nVal</a:t>
            </a:r>
            <a:r>
              <a:rPr lang="en-US" sz="2600" dirty="0" smtClean="0">
                <a:cs typeface="Simplified Arabic Fixed" pitchFamily="49" charset="-78"/>
              </a:rPr>
              <a:t> and return </a:t>
            </a:r>
            <a:r>
              <a:rPr lang="en-US" sz="2600" dirty="0" err="1" smtClean="0">
                <a:cs typeface="Simplified Arabic Fixed" pitchFamily="49" charset="-78"/>
              </a:rPr>
              <a:t>iVal</a:t>
            </a:r>
            <a:endParaRPr lang="en-US" sz="2600" dirty="0" smtClean="0">
              <a:cs typeface="Simplified Arabic Fixed" pitchFamily="49" charset="-78"/>
            </a:endParaRPr>
          </a:p>
          <a:p>
            <a:pPr marL="514350" indent="-514350">
              <a:buFont typeface="+mj-lt"/>
              <a:buAutoNum type="arabicPeriod"/>
            </a:pPr>
            <a:r>
              <a:rPr lang="en-US" sz="2600" dirty="0" smtClean="0">
                <a:cs typeface="Simplified Arabic Fixed" pitchFamily="49" charset="-78"/>
              </a:rPr>
              <a:t>If not same, return </a:t>
            </a:r>
            <a:r>
              <a:rPr lang="en-US" sz="2600" dirty="0" err="1" smtClean="0">
                <a:cs typeface="Simplified Arabic Fixed" pitchFamily="49" charset="-78"/>
              </a:rPr>
              <a:t>this.Thing</a:t>
            </a:r>
            <a:endParaRPr lang="en-US" sz="2600" dirty="0" smtClean="0">
              <a:cs typeface="Simplified Arabic Fixed" pitchFamily="49" charset="-78"/>
            </a:endParaRPr>
          </a:p>
          <a:p>
            <a:pPr marL="514350" indent="-514350">
              <a:buFont typeface="+mj-lt"/>
              <a:buAutoNum type="arabicPeriod"/>
            </a:pPr>
            <a:endParaRPr lang="en-US" sz="2600" dirty="0">
              <a:cs typeface="Simplified Arabic Fixed" pitchFamily="49" charset="-78"/>
            </a:endParaRPr>
          </a:p>
          <a:p>
            <a:r>
              <a:rPr lang="en-US" sz="2600" dirty="0" smtClean="0">
                <a:cs typeface="Simplified Arabic Fixed" pitchFamily="49" charset="-78"/>
              </a:rPr>
              <a:t>Note that a thread could starve – so this is Lock-Free and it is non-blocking (no effect if a competing thread sleeps)</a:t>
            </a:r>
          </a:p>
        </p:txBody>
      </p:sp>
    </p:spTree>
    <p:extLst>
      <p:ext uri="{BB962C8B-B14F-4D97-AF65-F5344CB8AC3E}">
        <p14:creationId xmlns:p14="http://schemas.microsoft.com/office/powerpoint/2010/main" val="424103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Some Issues</a:t>
            </a:r>
            <a:endParaRPr lang="en-US" sz="4800" dirty="0">
              <a:latin typeface="Arabic Typesetting" pitchFamily="66" charset="-78"/>
              <a:cs typeface="Arabic Typesetting" pitchFamily="66" charset="-78"/>
            </a:endParaRPr>
          </a:p>
        </p:txBody>
      </p:sp>
      <p:sp>
        <p:nvSpPr>
          <p:cNvPr id="4" name="Content Placeholder 3"/>
          <p:cNvSpPr>
            <a:spLocks noGrp="1"/>
          </p:cNvSpPr>
          <p:nvPr>
            <p:ph idx="1"/>
          </p:nvPr>
        </p:nvSpPr>
        <p:spPr>
          <a:xfrm>
            <a:off x="152400" y="1371600"/>
            <a:ext cx="8839200" cy="5257800"/>
          </a:xfrm>
        </p:spPr>
        <p:txBody>
          <a:bodyPr>
            <a:normAutofit lnSpcReduction="10000"/>
          </a:bodyPr>
          <a:lstStyle/>
          <a:p>
            <a:r>
              <a:rPr lang="en-US" sz="3200" dirty="0" smtClean="0"/>
              <a:t>Live-lock</a:t>
            </a:r>
          </a:p>
          <a:p>
            <a:pPr lvl="1"/>
            <a:r>
              <a:rPr lang="en-US" sz="3000" dirty="0" smtClean="0"/>
              <a:t>A thread never “wins”</a:t>
            </a:r>
          </a:p>
          <a:p>
            <a:pPr lvl="2"/>
            <a:r>
              <a:rPr lang="en-US" sz="2600" dirty="0" smtClean="0"/>
              <a:t>Playing the “odds” is sort of daring</a:t>
            </a:r>
          </a:p>
          <a:p>
            <a:r>
              <a:rPr lang="en-US" sz="3200" dirty="0" smtClean="0"/>
              <a:t>In a universe where new threads compete for the update, if a collision happens, will either “contender” experience a collision on the next try?</a:t>
            </a:r>
          </a:p>
          <a:p>
            <a:pPr lvl="1"/>
            <a:r>
              <a:rPr lang="en-US" sz="3000" dirty="0" smtClean="0"/>
              <a:t>Increased competitiveness increases probability of live-lock and increasingly deteriorates performance</a:t>
            </a:r>
          </a:p>
          <a:p>
            <a:pPr lvl="2"/>
            <a:r>
              <a:rPr lang="en-US" sz="2600" dirty="0" smtClean="0"/>
              <a:t>Certainly not cautious!</a:t>
            </a:r>
          </a:p>
          <a:p>
            <a:endParaRPr lang="en-US" dirty="0"/>
          </a:p>
        </p:txBody>
      </p:sp>
    </p:spTree>
    <p:extLst>
      <p:ext uri="{BB962C8B-B14F-4D97-AF65-F5344CB8AC3E}">
        <p14:creationId xmlns:p14="http://schemas.microsoft.com/office/powerpoint/2010/main" val="635430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Retry with Exponential Back-Off</a:t>
            </a:r>
            <a:endParaRPr lang="en-US" sz="4800" dirty="0">
              <a:latin typeface="Arabic Typesetting" pitchFamily="66" charset="-78"/>
              <a:cs typeface="Arabic Typesetting" pitchFamily="66" charset="-78"/>
            </a:endParaRPr>
          </a:p>
        </p:txBody>
      </p:sp>
      <p:sp>
        <p:nvSpPr>
          <p:cNvPr id="3" name="TextBox 2"/>
          <p:cNvSpPr txBox="1"/>
          <p:nvPr/>
        </p:nvSpPr>
        <p:spPr>
          <a:xfrm>
            <a:off x="124968" y="1143000"/>
            <a:ext cx="9019032" cy="5715000"/>
          </a:xfrm>
          <a:prstGeom prst="rect">
            <a:avLst/>
          </a:prstGeom>
          <a:noFill/>
        </p:spPr>
        <p:txBody>
          <a:bodyPr wrap="square" rtlCol="0">
            <a:noAutofit/>
          </a:bodyPr>
          <a:lstStyle/>
          <a:p>
            <a:r>
              <a:rPr lang="en-US" sz="3200" dirty="0" smtClean="0">
                <a:latin typeface="Sylfaen" pitchFamily="18" charset="0"/>
                <a:cs typeface="Simplified Arabic Fixed" pitchFamily="49" charset="-78"/>
              </a:rPr>
              <a:t>do {</a:t>
            </a:r>
          </a:p>
          <a:p>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int</a:t>
            </a:r>
            <a:r>
              <a:rPr lang="en-US" sz="3200" dirty="0" smtClean="0">
                <a:latin typeface="Sylfaen" pitchFamily="18" charset="0"/>
                <a:cs typeface="Simplified Arabic Fixed" pitchFamily="49" charset="-78"/>
              </a:rPr>
              <a:t> retries = 0</a:t>
            </a: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int</a:t>
            </a:r>
            <a:r>
              <a:rPr lang="en-US" sz="3200" dirty="0" smtClean="0">
                <a:latin typeface="Sylfaen" pitchFamily="18" charset="0"/>
                <a:cs typeface="Simplified Arabic Fixed" pitchFamily="49" charset="-78"/>
              </a:rPr>
              <a:t> wait = random(0, 2^retries -1) * SLOTTIME</a:t>
            </a:r>
          </a:p>
          <a:p>
            <a:r>
              <a:rPr lang="en-US" sz="3200" dirty="0" smtClean="0">
                <a:latin typeface="Sylfaen" pitchFamily="18" charset="0"/>
                <a:cs typeface="Simplified Arabic Fixed" pitchFamily="49" charset="-78"/>
              </a:rPr>
              <a:t>  ++retries</a:t>
            </a:r>
          </a:p>
          <a:p>
            <a:endParaRPr lang="en-US" sz="3200" dirty="0" smtClean="0">
              <a:latin typeface="Sylfaen" pitchFamily="18" charset="0"/>
              <a:cs typeface="Simplified Arabic Fixed" pitchFamily="49" charset="-78"/>
            </a:endParaRPr>
          </a:p>
          <a:p>
            <a:r>
              <a:rPr lang="en-US" sz="3200" dirty="0" smtClean="0">
                <a:latin typeface="Sylfaen" pitchFamily="18" charset="0"/>
                <a:cs typeface="Simplified Arabic Fixed" pitchFamily="49" charset="-78"/>
              </a:rPr>
              <a:t>  sleep(wait)  // don’t use a blocking call</a:t>
            </a:r>
          </a:p>
          <a:p>
            <a:endParaRPr lang="en-US" sz="3200" dirty="0" smtClean="0">
              <a:latin typeface="Sylfaen" pitchFamily="18" charset="0"/>
              <a:cs typeface="Simplified Arabic Fixed" pitchFamily="49" charset="-78"/>
            </a:endParaRP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a:t>
            </a:r>
            <a:r>
              <a:rPr lang="en-US" sz="3200" dirty="0" err="1" smtClean="0">
                <a:latin typeface="Sylfaen" pitchFamily="18" charset="0"/>
                <a:cs typeface="Simplified Arabic Fixed" pitchFamily="49" charset="-78"/>
              </a:rPr>
              <a:t>this.Thing</a:t>
            </a:r>
            <a:endParaRPr lang="en-US" sz="3200" dirty="0" smtClean="0">
              <a:latin typeface="Sylfaen" pitchFamily="18" charset="0"/>
              <a:cs typeface="Simplified Arabic Fixed" pitchFamily="49" charset="-78"/>
            </a:endParaRP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 = new </a:t>
            </a:r>
            <a:r>
              <a:rPr lang="en-US" sz="3200" dirty="0">
                <a:latin typeface="Sylfaen" pitchFamily="18" charset="0"/>
                <a:cs typeface="Simplified Arabic Fixed" pitchFamily="49" charset="-78"/>
              </a:rPr>
              <a:t>T</a:t>
            </a:r>
            <a:r>
              <a:rPr lang="en-US" sz="3200" dirty="0" smtClean="0">
                <a:latin typeface="Sylfaen" pitchFamily="18" charset="0"/>
                <a:cs typeface="Simplified Arabic Fixed" pitchFamily="49" charset="-78"/>
              </a:rPr>
              <a:t>hing(data)</a:t>
            </a:r>
          </a:p>
          <a:p>
            <a:r>
              <a:rPr lang="en-US" sz="3200" dirty="0" smtClean="0">
                <a:latin typeface="Sylfaen" pitchFamily="18" charset="0"/>
                <a:cs typeface="Simplified Arabic Fixed" pitchFamily="49" charset="-78"/>
              </a:rPr>
              <a:t>}while(</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exchange(</a:t>
            </a:r>
            <a:r>
              <a:rPr lang="en-US" sz="3200" dirty="0" err="1" smtClean="0">
                <a:latin typeface="Sylfaen" pitchFamily="18" charset="0"/>
                <a:cs typeface="Simplified Arabic Fixed" pitchFamily="49" charset="-78"/>
              </a:rPr>
              <a:t>this.Thing</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a:t>
            </a:r>
          </a:p>
          <a:p>
            <a:endParaRPr lang="en-US" sz="3200" dirty="0">
              <a:latin typeface="Sylfaen" pitchFamily="18" charset="0"/>
              <a:cs typeface="Simplified Arabic Fixed" pitchFamily="49" charset="-78"/>
            </a:endParaRPr>
          </a:p>
        </p:txBody>
      </p:sp>
    </p:spTree>
    <p:extLst>
      <p:ext uri="{BB962C8B-B14F-4D97-AF65-F5344CB8AC3E}">
        <p14:creationId xmlns:p14="http://schemas.microsoft.com/office/powerpoint/2010/main" val="2592292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Some Issues</a:t>
            </a:r>
            <a:endParaRPr lang="en-US" sz="4800" dirty="0">
              <a:latin typeface="Arabic Typesetting" pitchFamily="66" charset="-78"/>
              <a:cs typeface="Arabic Typesetting" pitchFamily="66" charset="-78"/>
            </a:endParaRPr>
          </a:p>
        </p:txBody>
      </p:sp>
      <p:sp>
        <p:nvSpPr>
          <p:cNvPr id="4" name="Content Placeholder 3"/>
          <p:cNvSpPr>
            <a:spLocks noGrp="1"/>
          </p:cNvSpPr>
          <p:nvPr>
            <p:ph idx="1"/>
          </p:nvPr>
        </p:nvSpPr>
        <p:spPr>
          <a:xfrm>
            <a:off x="152400" y="1371600"/>
            <a:ext cx="8839200" cy="5257800"/>
          </a:xfrm>
        </p:spPr>
        <p:txBody>
          <a:bodyPr>
            <a:normAutofit lnSpcReduction="10000"/>
          </a:bodyPr>
          <a:lstStyle/>
          <a:p>
            <a:r>
              <a:rPr lang="en-US" sz="3200" dirty="0" smtClean="0"/>
              <a:t>Live-lock</a:t>
            </a:r>
          </a:p>
          <a:p>
            <a:pPr lvl="1"/>
            <a:r>
              <a:rPr lang="en-US" sz="3000" dirty="0" smtClean="0"/>
              <a:t>A thread never “wins”</a:t>
            </a:r>
          </a:p>
          <a:p>
            <a:pPr lvl="2"/>
            <a:r>
              <a:rPr lang="en-US" sz="2600" dirty="0" smtClean="0"/>
              <a:t>Playing the “odds” is sort of daring</a:t>
            </a:r>
          </a:p>
          <a:p>
            <a:r>
              <a:rPr lang="en-US" sz="3200" dirty="0" smtClean="0"/>
              <a:t>In a universe where new threads compete for the update, if a collision happens, will either “contender” experience a collision on the next try?</a:t>
            </a:r>
          </a:p>
          <a:p>
            <a:pPr lvl="1"/>
            <a:r>
              <a:rPr lang="en-US" sz="3000" dirty="0" smtClean="0"/>
              <a:t>Increased competitiveness increases probability of live-lock and increasingly deteriorates performance</a:t>
            </a:r>
          </a:p>
          <a:p>
            <a:pPr lvl="2"/>
            <a:r>
              <a:rPr lang="en-US" sz="2600" dirty="0" smtClean="0"/>
              <a:t>Certainly not cautious!</a:t>
            </a:r>
          </a:p>
          <a:p>
            <a:endParaRPr lang="en-US" dirty="0"/>
          </a:p>
        </p:txBody>
      </p:sp>
      <p:sp>
        <p:nvSpPr>
          <p:cNvPr id="3" name="TextBox 2"/>
          <p:cNvSpPr txBox="1"/>
          <p:nvPr/>
        </p:nvSpPr>
        <p:spPr>
          <a:xfrm>
            <a:off x="1752600" y="3810000"/>
            <a:ext cx="4191000" cy="1569660"/>
          </a:xfrm>
          <a:prstGeom prst="rect">
            <a:avLst/>
          </a:prstGeom>
          <a:noFill/>
        </p:spPr>
        <p:txBody>
          <a:bodyPr wrap="square" rtlCol="0">
            <a:spAutoFit/>
            <a:scene3d>
              <a:camera prst="orthographicFront">
                <a:rot lat="3000000" lon="21000000" rev="2400000"/>
              </a:camera>
              <a:lightRig rig="threePt" dir="t"/>
            </a:scene3d>
          </a:bodyPr>
          <a:lstStyle/>
          <a:p>
            <a:r>
              <a:rPr lang="en-US" sz="9600" dirty="0" smtClean="0">
                <a:solidFill>
                  <a:srgbClr val="FFFF00"/>
                </a:solidFill>
              </a:rPr>
              <a:t>FIXED</a:t>
            </a:r>
            <a:endParaRPr lang="en-US" sz="9600" dirty="0">
              <a:solidFill>
                <a:srgbClr val="FFFF00"/>
              </a:solidFill>
            </a:endParaRPr>
          </a:p>
        </p:txBody>
      </p:sp>
    </p:spTree>
    <p:extLst>
      <p:ext uri="{BB962C8B-B14F-4D97-AF65-F5344CB8AC3E}">
        <p14:creationId xmlns:p14="http://schemas.microsoft.com/office/powerpoint/2010/main" val="2051011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Retry with Truncated Exponential Back-Off</a:t>
            </a:r>
            <a:endParaRPr lang="en-US" sz="4800" dirty="0">
              <a:latin typeface="Arabic Typesetting" pitchFamily="66" charset="-78"/>
              <a:cs typeface="Arabic Typesetting" pitchFamily="66" charset="-78"/>
            </a:endParaRPr>
          </a:p>
        </p:txBody>
      </p:sp>
      <p:sp>
        <p:nvSpPr>
          <p:cNvPr id="3" name="TextBox 2"/>
          <p:cNvSpPr txBox="1"/>
          <p:nvPr/>
        </p:nvSpPr>
        <p:spPr>
          <a:xfrm>
            <a:off x="124968" y="1143000"/>
            <a:ext cx="9019032" cy="5715000"/>
          </a:xfrm>
          <a:prstGeom prst="rect">
            <a:avLst/>
          </a:prstGeom>
          <a:noFill/>
        </p:spPr>
        <p:txBody>
          <a:bodyPr wrap="square" rtlCol="0">
            <a:noAutofit/>
          </a:bodyPr>
          <a:lstStyle/>
          <a:p>
            <a:r>
              <a:rPr lang="en-US" sz="3200" dirty="0" smtClean="0">
                <a:latin typeface="Sylfaen" pitchFamily="18" charset="0"/>
                <a:cs typeface="Simplified Arabic Fixed" pitchFamily="49" charset="-78"/>
              </a:rPr>
              <a:t>do {</a:t>
            </a:r>
          </a:p>
          <a:p>
            <a:r>
              <a:rPr lang="en-US" sz="3200" dirty="0" smtClean="0">
                <a:latin typeface="Sylfaen" pitchFamily="18" charset="0"/>
                <a:cs typeface="Simplified Arabic Fixed" pitchFamily="49" charset="-78"/>
              </a:rPr>
              <a:t>  retries = 0</a:t>
            </a: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wait = random(0,2^retriest -1) * SLOTTIME</a:t>
            </a: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retryCount</a:t>
            </a:r>
            <a:r>
              <a:rPr lang="en-US" sz="3200" dirty="0" smtClean="0">
                <a:latin typeface="Sylfaen" pitchFamily="18" charset="0"/>
                <a:cs typeface="Simplified Arabic Fixed" pitchFamily="49" charset="-78"/>
              </a:rPr>
              <a:t>=max(RETRYCEILING, ++ retries)</a:t>
            </a:r>
          </a:p>
          <a:p>
            <a:endParaRPr lang="en-US" sz="3200" dirty="0" smtClean="0">
              <a:latin typeface="Sylfaen" pitchFamily="18" charset="0"/>
              <a:cs typeface="Simplified Arabic Fixed" pitchFamily="49" charset="-78"/>
            </a:endParaRPr>
          </a:p>
          <a:p>
            <a:r>
              <a:rPr lang="en-US" sz="3200" dirty="0" smtClean="0">
                <a:latin typeface="Sylfaen" pitchFamily="18" charset="0"/>
                <a:cs typeface="Simplified Arabic Fixed" pitchFamily="49" charset="-78"/>
              </a:rPr>
              <a:t>  sleep(wait)  // don’t use a blocking call</a:t>
            </a:r>
          </a:p>
          <a:p>
            <a:endParaRPr lang="en-US" sz="3200" dirty="0" smtClean="0">
              <a:latin typeface="Sylfaen" pitchFamily="18" charset="0"/>
              <a:cs typeface="Simplified Arabic Fixed" pitchFamily="49" charset="-78"/>
            </a:endParaRP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a:t>
            </a:r>
            <a:r>
              <a:rPr lang="en-US" sz="3200" dirty="0" err="1" smtClean="0">
                <a:latin typeface="Sylfaen" pitchFamily="18" charset="0"/>
                <a:cs typeface="Simplified Arabic Fixed" pitchFamily="49" charset="-78"/>
              </a:rPr>
              <a:t>this.Thing</a:t>
            </a:r>
            <a:endParaRPr lang="en-US" sz="3200" dirty="0" smtClean="0">
              <a:latin typeface="Sylfaen" pitchFamily="18" charset="0"/>
              <a:cs typeface="Simplified Arabic Fixed" pitchFamily="49" charset="-78"/>
            </a:endParaRP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 = new </a:t>
            </a:r>
            <a:r>
              <a:rPr lang="en-US" sz="3200" dirty="0">
                <a:latin typeface="Sylfaen" pitchFamily="18" charset="0"/>
                <a:cs typeface="Simplified Arabic Fixed" pitchFamily="49" charset="-78"/>
              </a:rPr>
              <a:t>T</a:t>
            </a:r>
            <a:r>
              <a:rPr lang="en-US" sz="3200" dirty="0" smtClean="0">
                <a:latin typeface="Sylfaen" pitchFamily="18" charset="0"/>
                <a:cs typeface="Simplified Arabic Fixed" pitchFamily="49" charset="-78"/>
              </a:rPr>
              <a:t>hing(data)</a:t>
            </a:r>
          </a:p>
          <a:p>
            <a:r>
              <a:rPr lang="en-US" sz="3200" dirty="0" smtClean="0">
                <a:latin typeface="Sylfaen" pitchFamily="18" charset="0"/>
                <a:cs typeface="Simplified Arabic Fixed" pitchFamily="49" charset="-78"/>
              </a:rPr>
              <a:t>}while(retries &lt;= MAXRETRIES &amp;&amp; </a:t>
            </a:r>
          </a:p>
          <a:p>
            <a:r>
              <a:rPr lang="en-US" sz="3200" dirty="0">
                <a:latin typeface="Sylfaen" pitchFamily="18" charset="0"/>
                <a:cs typeface="Simplified Arabic Fixed" pitchFamily="49" charset="-78"/>
              </a:rPr>
              <a:t> </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 exchange(</a:t>
            </a:r>
            <a:r>
              <a:rPr lang="en-US" sz="3200" dirty="0" err="1" smtClean="0">
                <a:latin typeface="Sylfaen" pitchFamily="18" charset="0"/>
                <a:cs typeface="Simplified Arabic Fixed" pitchFamily="49" charset="-78"/>
              </a:rPr>
              <a:t>this.Thing</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iVal</a:t>
            </a:r>
            <a:r>
              <a:rPr lang="en-US" sz="3200" dirty="0" smtClean="0">
                <a:latin typeface="Sylfaen" pitchFamily="18" charset="0"/>
                <a:cs typeface="Simplified Arabic Fixed" pitchFamily="49" charset="-78"/>
              </a:rPr>
              <a:t>, </a:t>
            </a:r>
            <a:r>
              <a:rPr lang="en-US" sz="3200" dirty="0" err="1" smtClean="0">
                <a:latin typeface="Sylfaen" pitchFamily="18" charset="0"/>
                <a:cs typeface="Simplified Arabic Fixed" pitchFamily="49" charset="-78"/>
              </a:rPr>
              <a:t>nVal</a:t>
            </a:r>
            <a:r>
              <a:rPr lang="en-US" sz="3200" dirty="0" smtClean="0">
                <a:latin typeface="Sylfaen" pitchFamily="18" charset="0"/>
                <a:cs typeface="Simplified Arabic Fixed" pitchFamily="49" charset="-78"/>
              </a:rPr>
              <a:t>))</a:t>
            </a:r>
          </a:p>
          <a:p>
            <a:endParaRPr lang="en-US" sz="3200" dirty="0">
              <a:latin typeface="Sylfaen" pitchFamily="18" charset="0"/>
              <a:cs typeface="Simplified Arabic Fixed" pitchFamily="49" charset="-78"/>
            </a:endParaRPr>
          </a:p>
        </p:txBody>
      </p:sp>
    </p:spTree>
    <p:extLst>
      <p:ext uri="{BB962C8B-B14F-4D97-AF65-F5344CB8AC3E}">
        <p14:creationId xmlns:p14="http://schemas.microsoft.com/office/powerpoint/2010/main" val="1407050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Some Issues</a:t>
            </a:r>
            <a:endParaRPr lang="en-US" sz="4800" dirty="0">
              <a:latin typeface="Arabic Typesetting" pitchFamily="66" charset="-78"/>
              <a:cs typeface="Arabic Typesetting" pitchFamily="66" charset="-78"/>
            </a:endParaRPr>
          </a:p>
        </p:txBody>
      </p:sp>
      <p:sp>
        <p:nvSpPr>
          <p:cNvPr id="4" name="Content Placeholder 3"/>
          <p:cNvSpPr>
            <a:spLocks noGrp="1"/>
          </p:cNvSpPr>
          <p:nvPr>
            <p:ph idx="1"/>
          </p:nvPr>
        </p:nvSpPr>
        <p:spPr>
          <a:xfrm>
            <a:off x="152400" y="1371600"/>
            <a:ext cx="8839200" cy="5257800"/>
          </a:xfrm>
        </p:spPr>
        <p:txBody>
          <a:bodyPr>
            <a:normAutofit lnSpcReduction="10000"/>
          </a:bodyPr>
          <a:lstStyle/>
          <a:p>
            <a:r>
              <a:rPr lang="en-US" sz="3200" dirty="0" smtClean="0"/>
              <a:t>Live-lock</a:t>
            </a:r>
          </a:p>
          <a:p>
            <a:pPr lvl="1"/>
            <a:r>
              <a:rPr lang="en-US" sz="3000" dirty="0" smtClean="0"/>
              <a:t>A thread never “wins”</a:t>
            </a:r>
          </a:p>
          <a:p>
            <a:pPr lvl="2"/>
            <a:r>
              <a:rPr lang="en-US" sz="2600" dirty="0" smtClean="0"/>
              <a:t>Playing the “odds” is sort of daring</a:t>
            </a:r>
          </a:p>
          <a:p>
            <a:r>
              <a:rPr lang="en-US" sz="3200" dirty="0" smtClean="0"/>
              <a:t>In a universe where new threads compete for the update, if a collision happens, will either “contender” experience a collision on the next try?</a:t>
            </a:r>
          </a:p>
          <a:p>
            <a:pPr lvl="1"/>
            <a:r>
              <a:rPr lang="en-US" sz="3000" dirty="0" smtClean="0"/>
              <a:t>Increased competitiveness increases probability of live-lock and increasingly deteriorates performance</a:t>
            </a:r>
          </a:p>
          <a:p>
            <a:pPr lvl="2"/>
            <a:r>
              <a:rPr lang="en-US" sz="2600" dirty="0" smtClean="0"/>
              <a:t>Certainly not cautious!</a:t>
            </a:r>
          </a:p>
          <a:p>
            <a:endParaRPr lang="en-US" dirty="0"/>
          </a:p>
        </p:txBody>
      </p:sp>
      <p:sp>
        <p:nvSpPr>
          <p:cNvPr id="3" name="TextBox 2"/>
          <p:cNvSpPr txBox="1"/>
          <p:nvPr/>
        </p:nvSpPr>
        <p:spPr>
          <a:xfrm>
            <a:off x="1752600" y="3810000"/>
            <a:ext cx="4191000" cy="1569660"/>
          </a:xfrm>
          <a:prstGeom prst="rect">
            <a:avLst/>
          </a:prstGeom>
          <a:noFill/>
        </p:spPr>
        <p:txBody>
          <a:bodyPr wrap="square" rtlCol="0">
            <a:spAutoFit/>
            <a:scene3d>
              <a:camera prst="orthographicFront">
                <a:rot lat="3000000" lon="21000000" rev="2400000"/>
              </a:camera>
              <a:lightRig rig="threePt" dir="t"/>
            </a:scene3d>
          </a:bodyPr>
          <a:lstStyle/>
          <a:p>
            <a:r>
              <a:rPr lang="en-US" sz="9600" dirty="0" smtClean="0">
                <a:solidFill>
                  <a:srgbClr val="FFFF00"/>
                </a:solidFill>
              </a:rPr>
              <a:t>FIXED</a:t>
            </a:r>
            <a:endParaRPr lang="en-US" sz="9600" dirty="0">
              <a:solidFill>
                <a:srgbClr val="FFFF00"/>
              </a:solidFill>
            </a:endParaRPr>
          </a:p>
        </p:txBody>
      </p:sp>
      <p:sp>
        <p:nvSpPr>
          <p:cNvPr id="5" name="TextBox 4"/>
          <p:cNvSpPr txBox="1"/>
          <p:nvPr/>
        </p:nvSpPr>
        <p:spPr>
          <a:xfrm>
            <a:off x="838200" y="1447800"/>
            <a:ext cx="4191000" cy="1569660"/>
          </a:xfrm>
          <a:prstGeom prst="rect">
            <a:avLst/>
          </a:prstGeom>
          <a:noFill/>
        </p:spPr>
        <p:txBody>
          <a:bodyPr wrap="square" rtlCol="0">
            <a:spAutoFit/>
            <a:scene3d>
              <a:camera prst="orthographicFront">
                <a:rot lat="3000000" lon="21000000" rev="2400000"/>
              </a:camera>
              <a:lightRig rig="threePt" dir="t"/>
            </a:scene3d>
          </a:bodyPr>
          <a:lstStyle/>
          <a:p>
            <a:r>
              <a:rPr lang="en-US" sz="9600" dirty="0" smtClean="0">
                <a:solidFill>
                  <a:srgbClr val="FFFF00"/>
                </a:solidFill>
              </a:rPr>
              <a:t>FIXED</a:t>
            </a:r>
            <a:endParaRPr lang="en-US" sz="9600" dirty="0">
              <a:solidFill>
                <a:srgbClr val="FFFF00"/>
              </a:solidFill>
            </a:endParaRPr>
          </a:p>
        </p:txBody>
      </p:sp>
    </p:spTree>
    <p:extLst>
      <p:ext uri="{BB962C8B-B14F-4D97-AF65-F5344CB8AC3E}">
        <p14:creationId xmlns:p14="http://schemas.microsoft.com/office/powerpoint/2010/main" val="203274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Be</a:t>
            </a:r>
            <a:endParaRPr lang="en-US" dirty="0"/>
          </a:p>
        </p:txBody>
      </p:sp>
      <p:sp>
        <p:nvSpPr>
          <p:cNvPr id="3" name="Content Placeholder 2"/>
          <p:cNvSpPr>
            <a:spLocks noGrp="1"/>
          </p:cNvSpPr>
          <p:nvPr>
            <p:ph idx="1"/>
          </p:nvPr>
        </p:nvSpPr>
        <p:spPr>
          <a:xfrm>
            <a:off x="76200" y="1295400"/>
            <a:ext cx="8915400" cy="5410200"/>
          </a:xfrm>
        </p:spPr>
        <p:txBody>
          <a:bodyPr>
            <a:normAutofit lnSpcReduction="10000"/>
          </a:bodyPr>
          <a:lstStyle/>
          <a:p>
            <a:r>
              <a:rPr lang="en-US" dirty="0" smtClean="0"/>
              <a:t>Nerds</a:t>
            </a:r>
          </a:p>
          <a:p>
            <a:pPr lvl="1"/>
            <a:r>
              <a:rPr lang="en-US" dirty="0" smtClean="0"/>
              <a:t>Robert </a:t>
            </a:r>
            <a:r>
              <a:rPr lang="en-US" dirty="0" smtClean="0"/>
              <a:t>is reading </a:t>
            </a:r>
            <a:r>
              <a:rPr lang="en-US" dirty="0" err="1" smtClean="0"/>
              <a:t>Kleinrock’s</a:t>
            </a:r>
            <a:r>
              <a:rPr lang="en-US" dirty="0" smtClean="0"/>
              <a:t> “</a:t>
            </a:r>
            <a:r>
              <a:rPr lang="en-US" dirty="0" err="1" smtClean="0"/>
              <a:t>Queueing</a:t>
            </a:r>
            <a:r>
              <a:rPr lang="en-US" dirty="0" smtClean="0"/>
              <a:t> theory” books and everything by Harlan Mills; he also </a:t>
            </a:r>
            <a:r>
              <a:rPr lang="en-US" dirty="0" smtClean="0"/>
              <a:t>plays </a:t>
            </a:r>
            <a:r>
              <a:rPr lang="en-US" dirty="0" smtClean="0"/>
              <a:t>with radios.</a:t>
            </a:r>
          </a:p>
          <a:p>
            <a:pPr lvl="1"/>
            <a:r>
              <a:rPr lang="en-US" dirty="0" smtClean="0"/>
              <a:t>Paul is reading, “General stochastic processes and the theory of queues”</a:t>
            </a:r>
          </a:p>
          <a:p>
            <a:r>
              <a:rPr lang="en-US" dirty="0" smtClean="0"/>
              <a:t>Geeks</a:t>
            </a:r>
          </a:p>
          <a:p>
            <a:pPr lvl="1"/>
            <a:r>
              <a:rPr lang="en-US" dirty="0" smtClean="0"/>
              <a:t>Paul generally reads books that are at least 500 years old (“Rebels in the Marsh”)</a:t>
            </a:r>
          </a:p>
          <a:p>
            <a:pPr lvl="1"/>
            <a:r>
              <a:rPr lang="en-US" dirty="0" smtClean="0"/>
              <a:t>Robert has been known to say, “Yippee,” after working out a proof or building a mathematical model.</a:t>
            </a:r>
            <a:endParaRPr lang="en-US" dirty="0"/>
          </a:p>
          <a:p>
            <a:r>
              <a:rPr lang="en-US" dirty="0" smtClean="0"/>
              <a:t>Wild and Crazy Guys</a:t>
            </a:r>
          </a:p>
          <a:p>
            <a:pPr lvl="1"/>
            <a:r>
              <a:rPr lang="en-US" dirty="0" smtClean="0"/>
              <a:t>Stay up late at night writing code – like all the other cool guys.</a:t>
            </a:r>
            <a:endParaRPr lang="en-US" dirty="0"/>
          </a:p>
        </p:txBody>
      </p:sp>
    </p:spTree>
    <p:extLst>
      <p:ext uri="{BB962C8B-B14F-4D97-AF65-F5344CB8AC3E}">
        <p14:creationId xmlns:p14="http://schemas.microsoft.com/office/powerpoint/2010/main" val="546528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80" y="622146"/>
            <a:ext cx="7464960" cy="4977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 name="Text Box 2"/>
          <p:cNvSpPr txBox="1">
            <a:spLocks noChangeArrowheads="1"/>
          </p:cNvSpPr>
          <p:nvPr/>
        </p:nvSpPr>
        <p:spPr bwMode="auto">
          <a:xfrm>
            <a:off x="207360" y="207382"/>
            <a:ext cx="121104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ea typeface="DejaVu Sans" charset="0"/>
                <a:cs typeface="DejaVu Sans" charset="0"/>
              </a:defRPr>
            </a:lvl1pPr>
            <a:lvl2pPr>
              <a:tabLst>
                <a:tab pos="723900" algn="l"/>
              </a:tabLst>
              <a:defRPr>
                <a:solidFill>
                  <a:srgbClr val="000000"/>
                </a:solidFill>
                <a:latin typeface="Arial" charset="0"/>
                <a:ea typeface="DejaVu Sans" charset="0"/>
                <a:cs typeface="DejaVu Sans" charset="0"/>
              </a:defRPr>
            </a:lvl2pPr>
            <a:lvl3pPr>
              <a:tabLst>
                <a:tab pos="723900" algn="l"/>
              </a:tabLst>
              <a:defRPr>
                <a:solidFill>
                  <a:srgbClr val="000000"/>
                </a:solidFill>
                <a:latin typeface="Arial" charset="0"/>
                <a:ea typeface="DejaVu Sans" charset="0"/>
                <a:cs typeface="DejaVu Sans" charset="0"/>
              </a:defRPr>
            </a:lvl3pPr>
            <a:lvl4pPr>
              <a:tabLst>
                <a:tab pos="723900" algn="l"/>
              </a:tabLst>
              <a:defRPr>
                <a:solidFill>
                  <a:srgbClr val="000000"/>
                </a:solidFill>
                <a:latin typeface="Arial" charset="0"/>
                <a:ea typeface="DejaVu Sans" charset="0"/>
                <a:cs typeface="DejaVu Sans" charset="0"/>
              </a:defRPr>
            </a:lvl4pPr>
            <a:lvl5pPr>
              <a:tabLst>
                <a:tab pos="723900" algn="l"/>
              </a:tabLst>
              <a:defRPr>
                <a:solidFill>
                  <a:srgbClr val="000000"/>
                </a:solidFill>
                <a:latin typeface="Arial" charset="0"/>
                <a:ea typeface="DejaVu Sans" charset="0"/>
                <a:cs typeface="DejaVu Sans" charset="0"/>
              </a:defRPr>
            </a:lvl5pPr>
            <a:lvl6pPr marL="1536700" indent="-215900" defTabSz="457200" fontAlgn="base" hangingPunct="0">
              <a:lnSpc>
                <a:spcPct val="104000"/>
              </a:lnSpc>
              <a:spcBef>
                <a:spcPct val="0"/>
              </a:spcBef>
              <a:spcAft>
                <a:spcPct val="0"/>
              </a:spcAft>
              <a:buClr>
                <a:srgbClr val="000000"/>
              </a:buClr>
              <a:buSzPct val="45000"/>
              <a:buFont typeface="Wingdings" charset="2"/>
              <a:tabLst>
                <a:tab pos="723900" algn="l"/>
              </a:tabLst>
              <a:defRPr>
                <a:solidFill>
                  <a:srgbClr val="000000"/>
                </a:solidFill>
                <a:latin typeface="Arial" charset="0"/>
                <a:ea typeface="DejaVu Sans" charset="0"/>
                <a:cs typeface="DejaVu Sans" charset="0"/>
              </a:defRPr>
            </a:lvl6pPr>
            <a:lvl7pPr marL="1993900" indent="-215900" defTabSz="457200" fontAlgn="base" hangingPunct="0">
              <a:lnSpc>
                <a:spcPct val="104000"/>
              </a:lnSpc>
              <a:spcBef>
                <a:spcPct val="0"/>
              </a:spcBef>
              <a:spcAft>
                <a:spcPct val="0"/>
              </a:spcAft>
              <a:buClr>
                <a:srgbClr val="000000"/>
              </a:buClr>
              <a:buSzPct val="45000"/>
              <a:buFont typeface="Wingdings" charset="2"/>
              <a:tabLst>
                <a:tab pos="723900" algn="l"/>
              </a:tabLst>
              <a:defRPr>
                <a:solidFill>
                  <a:srgbClr val="000000"/>
                </a:solidFill>
                <a:latin typeface="Arial" charset="0"/>
                <a:ea typeface="DejaVu Sans" charset="0"/>
                <a:cs typeface="DejaVu Sans" charset="0"/>
              </a:defRPr>
            </a:lvl7pPr>
            <a:lvl8pPr marL="2451100" indent="-215900" defTabSz="457200" fontAlgn="base" hangingPunct="0">
              <a:lnSpc>
                <a:spcPct val="104000"/>
              </a:lnSpc>
              <a:spcBef>
                <a:spcPct val="0"/>
              </a:spcBef>
              <a:spcAft>
                <a:spcPct val="0"/>
              </a:spcAft>
              <a:buClr>
                <a:srgbClr val="000000"/>
              </a:buClr>
              <a:buSzPct val="45000"/>
              <a:buFont typeface="Wingdings" charset="2"/>
              <a:tabLst>
                <a:tab pos="723900" algn="l"/>
              </a:tabLst>
              <a:defRPr>
                <a:solidFill>
                  <a:srgbClr val="000000"/>
                </a:solidFill>
                <a:latin typeface="Arial" charset="0"/>
                <a:ea typeface="DejaVu Sans" charset="0"/>
                <a:cs typeface="DejaVu Sans" charset="0"/>
              </a:defRPr>
            </a:lvl8pPr>
            <a:lvl9pPr marL="2908300" indent="-215900" defTabSz="457200" fontAlgn="base" hangingPunct="0">
              <a:lnSpc>
                <a:spcPct val="104000"/>
              </a:lnSpc>
              <a:spcBef>
                <a:spcPct val="0"/>
              </a:spcBef>
              <a:spcAft>
                <a:spcPct val="0"/>
              </a:spcAft>
              <a:buClr>
                <a:srgbClr val="000000"/>
              </a:buClr>
              <a:buSzPct val="45000"/>
              <a:buFont typeface="Wingdings" charset="2"/>
              <a:tabLst>
                <a:tab pos="723900" algn="l"/>
              </a:tabLst>
              <a:defRPr>
                <a:solidFill>
                  <a:srgbClr val="000000"/>
                </a:solidFill>
                <a:latin typeface="Arial" charset="0"/>
                <a:ea typeface="DejaVu Sans" charset="0"/>
                <a:cs typeface="DejaVu Sans" charset="0"/>
              </a:defRPr>
            </a:lvl9pPr>
          </a:lstStyle>
          <a:p>
            <a:pPr defTabSz="414683" fontAlgn="base" hangingPunct="0">
              <a:lnSpc>
                <a:spcPct val="104000"/>
              </a:lnSpc>
              <a:spcBef>
                <a:spcPct val="0"/>
              </a:spcBef>
              <a:spcAft>
                <a:spcPct val="0"/>
              </a:spcAft>
              <a:buClr>
                <a:srgbClr val="000000"/>
              </a:buClr>
              <a:buSzPct val="45000"/>
            </a:pPr>
            <a:r>
              <a:rPr lang="en-US" smtClean="0"/>
              <a:t>Questions?</a:t>
            </a:r>
          </a:p>
        </p:txBody>
      </p:sp>
    </p:spTree>
    <p:extLst>
      <p:ext uri="{BB962C8B-B14F-4D97-AF65-F5344CB8AC3E}">
        <p14:creationId xmlns:p14="http://schemas.microsoft.com/office/powerpoint/2010/main" val="3847105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Does It Really </a:t>
            </a:r>
            <a:r>
              <a:rPr lang="en-US" sz="4800" dirty="0" smtClean="0">
                <a:latin typeface="Arabic Typesetting" pitchFamily="66" charset="-78"/>
                <a:cs typeface="Arabic Typesetting" pitchFamily="66" charset="-78"/>
              </a:rPr>
              <a:t>Work</a:t>
            </a:r>
            <a:endParaRPr lang="en-US" sz="4800" dirty="0">
              <a:latin typeface="Arabic Typesetting" pitchFamily="66" charset="-78"/>
              <a:cs typeface="Arabic Typesetting" pitchFamily="66" charset="-78"/>
            </a:endParaRPr>
          </a:p>
        </p:txBody>
      </p:sp>
      <p:sp>
        <p:nvSpPr>
          <p:cNvPr id="3" name="Content Placeholder 2"/>
          <p:cNvSpPr>
            <a:spLocks noGrp="1"/>
          </p:cNvSpPr>
          <p:nvPr>
            <p:ph idx="1"/>
          </p:nvPr>
        </p:nvSpPr>
        <p:spPr>
          <a:xfrm>
            <a:off x="457200" y="1828800"/>
            <a:ext cx="8229600" cy="3733800"/>
          </a:xfrm>
        </p:spPr>
        <p:txBody>
          <a:bodyPr/>
          <a:lstStyle/>
          <a:p>
            <a:pPr marL="137160" indent="0">
              <a:buNone/>
            </a:pPr>
            <a:endParaRPr lang="en-US" dirty="0" smtClean="0"/>
          </a:p>
          <a:p>
            <a:pPr marL="137160" indent="0">
              <a:buNone/>
            </a:pPr>
            <a:endParaRPr lang="en-US" dirty="0"/>
          </a:p>
          <a:p>
            <a:pPr marL="137160" indent="0" algn="ctr">
              <a:buNone/>
            </a:pPr>
            <a:r>
              <a:rPr lang="en-US" sz="9600" dirty="0" smtClean="0">
                <a:latin typeface="Rod" pitchFamily="49" charset="-79"/>
                <a:cs typeface="Rod" pitchFamily="49" charset="-79"/>
              </a:rPr>
              <a:t>DEMO</a:t>
            </a:r>
            <a:endParaRPr lang="en-US" sz="9600" dirty="0">
              <a:latin typeface="Rod" pitchFamily="49" charset="-79"/>
              <a:cs typeface="Rod" pitchFamily="49" charset="-79"/>
            </a:endParaRPr>
          </a:p>
        </p:txBody>
      </p:sp>
    </p:spTree>
    <p:extLst>
      <p:ext uri="{BB962C8B-B14F-4D97-AF65-F5344CB8AC3E}">
        <p14:creationId xmlns:p14="http://schemas.microsoft.com/office/powerpoint/2010/main" val="1440028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Kinds of Concurrency</a:t>
            </a:r>
            <a:endParaRPr lang="en-US" sz="4800" dirty="0">
              <a:latin typeface="Arabic Typesetting" pitchFamily="66" charset="-78"/>
              <a:cs typeface="Arabic Typesetting" pitchFamily="66" charset="-78"/>
            </a:endParaRPr>
          </a:p>
        </p:txBody>
      </p:sp>
      <p:sp>
        <p:nvSpPr>
          <p:cNvPr id="3" name="Content Placeholder 2"/>
          <p:cNvSpPr>
            <a:spLocks noGrp="1"/>
          </p:cNvSpPr>
          <p:nvPr>
            <p:ph idx="1"/>
          </p:nvPr>
        </p:nvSpPr>
        <p:spPr>
          <a:xfrm>
            <a:off x="152400" y="1524000"/>
            <a:ext cx="8839200" cy="5105400"/>
          </a:xfrm>
        </p:spPr>
        <p:txBody>
          <a:bodyPr>
            <a:normAutofit/>
          </a:bodyPr>
          <a:lstStyle/>
          <a:p>
            <a:r>
              <a:rPr lang="en-US" dirty="0" smtClean="0"/>
              <a:t>Racy</a:t>
            </a:r>
          </a:p>
          <a:p>
            <a:pPr lvl="1"/>
            <a:r>
              <a:rPr lang="en-US" dirty="0"/>
              <a:t>T</a:t>
            </a:r>
            <a:r>
              <a:rPr lang="en-US" dirty="0" smtClean="0"/>
              <a:t>wo concurrent processes attempt to access the same portion of state at the same time</a:t>
            </a:r>
          </a:p>
          <a:p>
            <a:r>
              <a:rPr lang="en-US" dirty="0" smtClean="0"/>
              <a:t>Cautious</a:t>
            </a:r>
          </a:p>
          <a:p>
            <a:pPr lvl="1"/>
            <a:r>
              <a:rPr lang="en-US" dirty="0" smtClean="0"/>
              <a:t>Whenever concurrent processes access the “same” piece of state, they use commands within the same mutual exclusion group</a:t>
            </a:r>
          </a:p>
          <a:p>
            <a:r>
              <a:rPr lang="en-US" dirty="0" smtClean="0"/>
              <a:t>Daring</a:t>
            </a:r>
          </a:p>
          <a:p>
            <a:pPr lvl="1"/>
            <a:r>
              <a:rPr lang="en-US" dirty="0" smtClean="0"/>
              <a:t>Not racy and not cautious</a:t>
            </a:r>
          </a:p>
          <a:p>
            <a:pPr lvl="2"/>
            <a:r>
              <a:rPr lang="en-US" dirty="0" smtClean="0"/>
              <a:t>Most concurrent programs are daring – for example language limitations that force us to use locks but in ways that make it very easy to get locking wrong.</a:t>
            </a:r>
          </a:p>
        </p:txBody>
      </p:sp>
    </p:spTree>
    <p:extLst>
      <p:ext uri="{BB962C8B-B14F-4D97-AF65-F5344CB8AC3E}">
        <p14:creationId xmlns:p14="http://schemas.microsoft.com/office/powerpoint/2010/main" val="3429821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How To </a:t>
            </a:r>
            <a:r>
              <a:rPr lang="en-US" sz="4800" dirty="0">
                <a:latin typeface="Arabic Typesetting" pitchFamily="66" charset="-78"/>
                <a:cs typeface="Arabic Typesetting" pitchFamily="66" charset="-78"/>
              </a:rPr>
              <a:t>U</a:t>
            </a:r>
            <a:r>
              <a:rPr lang="en-US" sz="4800" dirty="0" smtClean="0">
                <a:latin typeface="Arabic Typesetting" pitchFamily="66" charset="-78"/>
                <a:cs typeface="Arabic Typesetting" pitchFamily="66" charset="-78"/>
              </a:rPr>
              <a:t>se Locks</a:t>
            </a:r>
            <a:endParaRPr lang="en-US" sz="4800" dirty="0">
              <a:latin typeface="Arabic Typesetting" pitchFamily="66" charset="-78"/>
              <a:cs typeface="Arabic Typesetting" pitchFamily="66" charset="-78"/>
            </a:endParaRPr>
          </a:p>
        </p:txBody>
      </p:sp>
      <p:grpSp>
        <p:nvGrpSpPr>
          <p:cNvPr id="15" name="Group 14"/>
          <p:cNvGrpSpPr/>
          <p:nvPr/>
        </p:nvGrpSpPr>
        <p:grpSpPr>
          <a:xfrm>
            <a:off x="408677" y="2005108"/>
            <a:ext cx="3359728" cy="3862292"/>
            <a:chOff x="496454" y="2679099"/>
            <a:chExt cx="2438400" cy="2502501"/>
          </a:xfrm>
        </p:grpSpPr>
        <p:sp>
          <p:nvSpPr>
            <p:cNvPr id="6" name="Flowchart: Alternate Process 5"/>
            <p:cNvSpPr/>
            <p:nvPr/>
          </p:nvSpPr>
          <p:spPr>
            <a:xfrm>
              <a:off x="496454" y="2679099"/>
              <a:ext cx="2438400" cy="25025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755072" y="2895600"/>
              <a:ext cx="1921164" cy="2129615"/>
              <a:chOff x="755072" y="2895600"/>
              <a:chExt cx="1921164" cy="2129615"/>
            </a:xfrm>
          </p:grpSpPr>
          <p:sp>
            <p:nvSpPr>
              <p:cNvPr id="3" name="TextBox 2"/>
              <p:cNvSpPr txBox="1"/>
              <p:nvPr/>
            </p:nvSpPr>
            <p:spPr>
              <a:xfrm>
                <a:off x="755072" y="3581400"/>
                <a:ext cx="1921164" cy="1443815"/>
              </a:xfrm>
              <a:prstGeom prst="rect">
                <a:avLst/>
              </a:prstGeom>
              <a:noFill/>
            </p:spPr>
            <p:txBody>
              <a:bodyPr wrap="square" rtlCol="0">
                <a:spAutoFit/>
              </a:bodyPr>
              <a:lstStyle/>
              <a:p>
                <a:r>
                  <a:rPr lang="en-US" dirty="0" smtClean="0"/>
                  <a:t>Lock</a:t>
                </a:r>
              </a:p>
              <a:p>
                <a:endParaRPr lang="en-US" dirty="0"/>
              </a:p>
              <a:p>
                <a:r>
                  <a:rPr lang="en-US" dirty="0" smtClean="0"/>
                  <a:t>	do Stuff</a:t>
                </a:r>
              </a:p>
              <a:p>
                <a:endParaRPr lang="en-US" dirty="0"/>
              </a:p>
              <a:p>
                <a:r>
                  <a:rPr lang="en-US" dirty="0" smtClean="0"/>
                  <a:t>Unlock</a:t>
                </a:r>
                <a:endParaRPr lang="en-US" dirty="0"/>
              </a:p>
            </p:txBody>
          </p:sp>
          <p:sp>
            <p:nvSpPr>
              <p:cNvPr id="10" name="TextBox 9"/>
              <p:cNvSpPr txBox="1"/>
              <p:nvPr/>
            </p:nvSpPr>
            <p:spPr>
              <a:xfrm>
                <a:off x="973281" y="2895600"/>
                <a:ext cx="1484746" cy="369332"/>
              </a:xfrm>
              <a:prstGeom prst="rect">
                <a:avLst/>
              </a:prstGeom>
              <a:noFill/>
            </p:spPr>
            <p:txBody>
              <a:bodyPr wrap="square" rtlCol="0">
                <a:spAutoFit/>
              </a:bodyPr>
              <a:lstStyle/>
              <a:p>
                <a:r>
                  <a:rPr lang="en-US" dirty="0" smtClean="0"/>
                  <a:t>Process 1</a:t>
                </a:r>
                <a:endParaRPr lang="en-US" dirty="0"/>
              </a:p>
            </p:txBody>
          </p:sp>
        </p:grpSp>
      </p:grpSp>
      <p:grpSp>
        <p:nvGrpSpPr>
          <p:cNvPr id="22" name="Group 21"/>
          <p:cNvGrpSpPr/>
          <p:nvPr/>
        </p:nvGrpSpPr>
        <p:grpSpPr>
          <a:xfrm>
            <a:off x="4876800" y="1962760"/>
            <a:ext cx="3359727" cy="3904640"/>
            <a:chOff x="5365991" y="1950618"/>
            <a:chExt cx="3249644" cy="3904640"/>
          </a:xfrm>
        </p:grpSpPr>
        <p:sp>
          <p:nvSpPr>
            <p:cNvPr id="17" name="Flowchart: Alternate Process 16"/>
            <p:cNvSpPr/>
            <p:nvPr/>
          </p:nvSpPr>
          <p:spPr>
            <a:xfrm>
              <a:off x="5365991" y="1950618"/>
              <a:ext cx="3249644" cy="39046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10650" y="3340658"/>
              <a:ext cx="2560326" cy="2252778"/>
            </a:xfrm>
            <a:prstGeom prst="rect">
              <a:avLst/>
            </a:prstGeom>
            <a:noFill/>
          </p:spPr>
          <p:txBody>
            <a:bodyPr wrap="square" rtlCol="0">
              <a:spAutoFit/>
            </a:bodyPr>
            <a:lstStyle/>
            <a:p>
              <a:r>
                <a:rPr lang="en-US" dirty="0" smtClean="0"/>
                <a:t>Lock</a:t>
              </a:r>
            </a:p>
            <a:p>
              <a:endParaRPr lang="en-US" dirty="0"/>
            </a:p>
            <a:p>
              <a:r>
                <a:rPr lang="en-US" dirty="0" smtClean="0"/>
                <a:t>	do Stuff</a:t>
              </a:r>
            </a:p>
            <a:p>
              <a:endParaRPr lang="en-US" dirty="0"/>
            </a:p>
            <a:p>
              <a:r>
                <a:rPr lang="en-US" dirty="0" smtClean="0"/>
                <a:t>Unlock</a:t>
              </a:r>
              <a:endParaRPr lang="en-US" dirty="0"/>
            </a:p>
          </p:txBody>
        </p:sp>
        <p:sp>
          <p:nvSpPr>
            <p:cNvPr id="20" name="TextBox 19"/>
            <p:cNvSpPr txBox="1"/>
            <p:nvPr/>
          </p:nvSpPr>
          <p:spPr>
            <a:xfrm>
              <a:off x="6001455" y="2330010"/>
              <a:ext cx="1978714" cy="576267"/>
            </a:xfrm>
            <a:prstGeom prst="rect">
              <a:avLst/>
            </a:prstGeom>
            <a:noFill/>
          </p:spPr>
          <p:txBody>
            <a:bodyPr wrap="square" rtlCol="0">
              <a:spAutoFit/>
            </a:bodyPr>
            <a:lstStyle/>
            <a:p>
              <a:r>
                <a:rPr lang="en-US" dirty="0" smtClean="0"/>
                <a:t>Process 2</a:t>
              </a:r>
              <a:endParaRPr lang="en-US" dirty="0"/>
            </a:p>
          </p:txBody>
        </p:sp>
      </p:grpSp>
    </p:spTree>
    <p:extLst>
      <p:ext uri="{BB962C8B-B14F-4D97-AF65-F5344CB8AC3E}">
        <p14:creationId xmlns:p14="http://schemas.microsoft.com/office/powerpoint/2010/main" val="376394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How To Abuse Locks</a:t>
            </a:r>
            <a:endParaRPr lang="en-US" sz="4800" dirty="0">
              <a:latin typeface="Arabic Typesetting" pitchFamily="66" charset="-78"/>
              <a:cs typeface="Arabic Typesetting" pitchFamily="66" charset="-78"/>
            </a:endParaRPr>
          </a:p>
        </p:txBody>
      </p:sp>
      <p:grpSp>
        <p:nvGrpSpPr>
          <p:cNvPr id="15" name="Group 14"/>
          <p:cNvGrpSpPr/>
          <p:nvPr/>
        </p:nvGrpSpPr>
        <p:grpSpPr>
          <a:xfrm>
            <a:off x="408677" y="2005108"/>
            <a:ext cx="3359728" cy="3862292"/>
            <a:chOff x="496454" y="2679099"/>
            <a:chExt cx="2438400" cy="2502501"/>
          </a:xfrm>
        </p:grpSpPr>
        <p:sp>
          <p:nvSpPr>
            <p:cNvPr id="6" name="Flowchart: Alternate Process 5"/>
            <p:cNvSpPr/>
            <p:nvPr/>
          </p:nvSpPr>
          <p:spPr>
            <a:xfrm>
              <a:off x="496454" y="2679099"/>
              <a:ext cx="2438400" cy="25025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755072" y="2895600"/>
              <a:ext cx="1921164" cy="2001960"/>
              <a:chOff x="755072" y="2895600"/>
              <a:chExt cx="1921164" cy="2001960"/>
            </a:xfrm>
          </p:grpSpPr>
          <p:sp>
            <p:nvSpPr>
              <p:cNvPr id="3" name="TextBox 2"/>
              <p:cNvSpPr txBox="1"/>
              <p:nvPr/>
            </p:nvSpPr>
            <p:spPr>
              <a:xfrm>
                <a:off x="755072" y="3581400"/>
                <a:ext cx="1921164" cy="1316160"/>
              </a:xfrm>
              <a:prstGeom prst="rect">
                <a:avLst/>
              </a:prstGeom>
              <a:noFill/>
            </p:spPr>
            <p:txBody>
              <a:bodyPr wrap="square" rtlCol="0">
                <a:spAutoFit/>
              </a:bodyPr>
              <a:lstStyle/>
              <a:p>
                <a:r>
                  <a:rPr lang="en-US" dirty="0" smtClean="0"/>
                  <a:t>Lock A</a:t>
                </a:r>
              </a:p>
              <a:p>
                <a:r>
                  <a:rPr lang="en-US" dirty="0" smtClean="0"/>
                  <a:t>Lock B</a:t>
                </a:r>
              </a:p>
              <a:p>
                <a:endParaRPr lang="en-US" dirty="0"/>
              </a:p>
              <a:p>
                <a:r>
                  <a:rPr lang="en-US" dirty="0" smtClean="0"/>
                  <a:t>	do Stuff</a:t>
                </a:r>
              </a:p>
              <a:p>
                <a:endParaRPr lang="en-US" dirty="0"/>
              </a:p>
              <a:p>
                <a:r>
                  <a:rPr lang="en-US" dirty="0" smtClean="0"/>
                  <a:t>Unlock B</a:t>
                </a:r>
              </a:p>
              <a:p>
                <a:r>
                  <a:rPr lang="en-US" dirty="0" smtClean="0"/>
                  <a:t>Unlock A</a:t>
                </a:r>
                <a:endParaRPr lang="en-US" dirty="0"/>
              </a:p>
            </p:txBody>
          </p:sp>
          <p:sp>
            <p:nvSpPr>
              <p:cNvPr id="10" name="TextBox 9"/>
              <p:cNvSpPr txBox="1"/>
              <p:nvPr/>
            </p:nvSpPr>
            <p:spPr>
              <a:xfrm>
                <a:off x="973281" y="2895600"/>
                <a:ext cx="1484746" cy="369332"/>
              </a:xfrm>
              <a:prstGeom prst="rect">
                <a:avLst/>
              </a:prstGeom>
              <a:noFill/>
            </p:spPr>
            <p:txBody>
              <a:bodyPr wrap="square" rtlCol="0">
                <a:spAutoFit/>
              </a:bodyPr>
              <a:lstStyle/>
              <a:p>
                <a:r>
                  <a:rPr lang="en-US" dirty="0" smtClean="0"/>
                  <a:t>Process 1</a:t>
                </a:r>
                <a:endParaRPr lang="en-US" dirty="0"/>
              </a:p>
            </p:txBody>
          </p:sp>
        </p:grpSp>
      </p:grpSp>
      <p:grpSp>
        <p:nvGrpSpPr>
          <p:cNvPr id="22" name="Group 21"/>
          <p:cNvGrpSpPr/>
          <p:nvPr/>
        </p:nvGrpSpPr>
        <p:grpSpPr>
          <a:xfrm>
            <a:off x="4876800" y="1962760"/>
            <a:ext cx="3359727" cy="3904640"/>
            <a:chOff x="5365991" y="1950618"/>
            <a:chExt cx="3249644" cy="3904640"/>
          </a:xfrm>
        </p:grpSpPr>
        <p:sp>
          <p:nvSpPr>
            <p:cNvPr id="17" name="Flowchart: Alternate Process 16"/>
            <p:cNvSpPr/>
            <p:nvPr/>
          </p:nvSpPr>
          <p:spPr>
            <a:xfrm>
              <a:off x="5365991" y="1950618"/>
              <a:ext cx="3249644" cy="39046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710650" y="3340658"/>
              <a:ext cx="2560326" cy="2031325"/>
            </a:xfrm>
            <a:prstGeom prst="rect">
              <a:avLst/>
            </a:prstGeom>
            <a:noFill/>
          </p:spPr>
          <p:txBody>
            <a:bodyPr wrap="square" rtlCol="0">
              <a:spAutoFit/>
            </a:bodyPr>
            <a:lstStyle/>
            <a:p>
              <a:r>
                <a:rPr lang="en-US" dirty="0" smtClean="0"/>
                <a:t>Lock B</a:t>
              </a:r>
            </a:p>
            <a:p>
              <a:r>
                <a:rPr lang="en-US" dirty="0" smtClean="0"/>
                <a:t>Lock A</a:t>
              </a:r>
            </a:p>
            <a:p>
              <a:endParaRPr lang="en-US" dirty="0"/>
            </a:p>
            <a:p>
              <a:r>
                <a:rPr lang="en-US" dirty="0" smtClean="0"/>
                <a:t>	do Stuff</a:t>
              </a:r>
            </a:p>
            <a:p>
              <a:endParaRPr lang="en-US" dirty="0"/>
            </a:p>
            <a:p>
              <a:r>
                <a:rPr lang="en-US" dirty="0" smtClean="0"/>
                <a:t>Unlock A</a:t>
              </a:r>
            </a:p>
            <a:p>
              <a:r>
                <a:rPr lang="en-US" dirty="0" smtClean="0"/>
                <a:t>Unlock B</a:t>
              </a:r>
              <a:endParaRPr lang="en-US" dirty="0"/>
            </a:p>
          </p:txBody>
        </p:sp>
        <p:sp>
          <p:nvSpPr>
            <p:cNvPr id="20" name="TextBox 19"/>
            <p:cNvSpPr txBox="1"/>
            <p:nvPr/>
          </p:nvSpPr>
          <p:spPr>
            <a:xfrm>
              <a:off x="6001456" y="2337486"/>
              <a:ext cx="1978714" cy="576267"/>
            </a:xfrm>
            <a:prstGeom prst="rect">
              <a:avLst/>
            </a:prstGeom>
            <a:noFill/>
          </p:spPr>
          <p:txBody>
            <a:bodyPr wrap="square" rtlCol="0">
              <a:spAutoFit/>
            </a:bodyPr>
            <a:lstStyle/>
            <a:p>
              <a:r>
                <a:rPr lang="en-US" dirty="0" smtClean="0"/>
                <a:t>Process 2</a:t>
              </a:r>
              <a:endParaRPr lang="en-US" dirty="0"/>
            </a:p>
          </p:txBody>
        </p:sp>
      </p:grpSp>
    </p:spTree>
    <p:extLst>
      <p:ext uri="{BB962C8B-B14F-4D97-AF65-F5344CB8AC3E}">
        <p14:creationId xmlns:p14="http://schemas.microsoft.com/office/powerpoint/2010/main" val="605206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Deadlock – Wait-For-Graph (WFG)</a:t>
            </a:r>
            <a:endParaRPr lang="en-US" sz="4800" dirty="0">
              <a:latin typeface="Arabic Typesetting" pitchFamily="66" charset="-78"/>
              <a:cs typeface="Arabic Typesetting" pitchFamily="66" charset="-78"/>
            </a:endParaRPr>
          </a:p>
        </p:txBody>
      </p:sp>
      <p:grpSp>
        <p:nvGrpSpPr>
          <p:cNvPr id="41" name="Group 40"/>
          <p:cNvGrpSpPr/>
          <p:nvPr/>
        </p:nvGrpSpPr>
        <p:grpSpPr>
          <a:xfrm>
            <a:off x="708991" y="1577873"/>
            <a:ext cx="8357240" cy="4055885"/>
            <a:chOff x="381000" y="1577873"/>
            <a:chExt cx="8357240" cy="4055885"/>
          </a:xfrm>
        </p:grpSpPr>
        <p:sp>
          <p:nvSpPr>
            <p:cNvPr id="4" name="Oval 3"/>
            <p:cNvSpPr/>
            <p:nvPr/>
          </p:nvSpPr>
          <p:spPr>
            <a:xfrm>
              <a:off x="3733800" y="1577873"/>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8991" y="3019839"/>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1</a:t>
              </a:r>
              <a:endParaRPr lang="en-US" dirty="0"/>
            </a:p>
          </p:txBody>
        </p:sp>
        <p:cxnSp>
          <p:nvCxnSpPr>
            <p:cNvPr id="8" name="Straight Arrow Connector 7"/>
            <p:cNvCxnSpPr>
              <a:stCxn id="5" idx="0"/>
              <a:endCxn id="4" idx="2"/>
            </p:cNvCxnSpPr>
            <p:nvPr/>
          </p:nvCxnSpPr>
          <p:spPr>
            <a:xfrm flipV="1">
              <a:off x="1318591" y="1958873"/>
              <a:ext cx="2415209" cy="10609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924300" y="1774207"/>
              <a:ext cx="457200" cy="369332"/>
            </a:xfrm>
            <a:prstGeom prst="rect">
              <a:avLst/>
            </a:prstGeom>
            <a:noFill/>
          </p:spPr>
          <p:txBody>
            <a:bodyPr wrap="square" rtlCol="0">
              <a:spAutoFit/>
            </a:bodyPr>
            <a:lstStyle/>
            <a:p>
              <a:r>
                <a:rPr lang="en-US" dirty="0" smtClean="0"/>
                <a:t> A</a:t>
              </a:r>
              <a:endParaRPr lang="en-US" dirty="0"/>
            </a:p>
          </p:txBody>
        </p:sp>
        <p:sp>
          <p:nvSpPr>
            <p:cNvPr id="18" name="Rectangle 17"/>
            <p:cNvSpPr/>
            <p:nvPr/>
          </p:nvSpPr>
          <p:spPr>
            <a:xfrm>
              <a:off x="6377609" y="3019839"/>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2</a:t>
              </a:r>
              <a:endParaRPr lang="en-US" dirty="0"/>
            </a:p>
          </p:txBody>
        </p:sp>
        <p:sp>
          <p:nvSpPr>
            <p:cNvPr id="21" name="Oval 20"/>
            <p:cNvSpPr/>
            <p:nvPr/>
          </p:nvSpPr>
          <p:spPr>
            <a:xfrm>
              <a:off x="3733800" y="4724400"/>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929270" y="4920734"/>
              <a:ext cx="457200" cy="369332"/>
            </a:xfrm>
            <a:prstGeom prst="rect">
              <a:avLst/>
            </a:prstGeom>
            <a:noFill/>
          </p:spPr>
          <p:txBody>
            <a:bodyPr wrap="square" rtlCol="0">
              <a:spAutoFit/>
            </a:bodyPr>
            <a:lstStyle/>
            <a:p>
              <a:r>
                <a:rPr lang="en-US" dirty="0" smtClean="0"/>
                <a:t> B</a:t>
              </a:r>
              <a:endParaRPr lang="en-US" dirty="0"/>
            </a:p>
          </p:txBody>
        </p:sp>
        <p:cxnSp>
          <p:nvCxnSpPr>
            <p:cNvPr id="24" name="Straight Arrow Connector 23"/>
            <p:cNvCxnSpPr>
              <a:stCxn id="18" idx="2"/>
              <a:endCxn id="21" idx="6"/>
            </p:cNvCxnSpPr>
            <p:nvPr/>
          </p:nvCxnSpPr>
          <p:spPr>
            <a:xfrm flipH="1">
              <a:off x="4572000" y="3858039"/>
              <a:ext cx="2415209" cy="12473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4" idx="6"/>
              <a:endCxn id="18" idx="0"/>
            </p:cNvCxnSpPr>
            <p:nvPr/>
          </p:nvCxnSpPr>
          <p:spPr>
            <a:xfrm>
              <a:off x="4572000" y="1958873"/>
              <a:ext cx="2415209" cy="10609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5" idx="2"/>
            </p:cNvCxnSpPr>
            <p:nvPr/>
          </p:nvCxnSpPr>
          <p:spPr>
            <a:xfrm flipH="1" flipV="1">
              <a:off x="1318591" y="3858039"/>
              <a:ext cx="2415209" cy="12718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81000" y="1794230"/>
              <a:ext cx="2694969" cy="369332"/>
            </a:xfrm>
            <a:prstGeom prst="rect">
              <a:avLst/>
            </a:prstGeom>
            <a:noFill/>
          </p:spPr>
          <p:txBody>
            <a:bodyPr wrap="none" rtlCol="0">
              <a:spAutoFit/>
            </a:bodyPr>
            <a:lstStyle/>
            <a:p>
              <a:r>
                <a:rPr lang="en-US" dirty="0" smtClean="0"/>
                <a:t>Process 1 has resource A</a:t>
              </a:r>
              <a:endParaRPr lang="en-US" dirty="0"/>
            </a:p>
          </p:txBody>
        </p:sp>
        <p:sp>
          <p:nvSpPr>
            <p:cNvPr id="38" name="TextBox 37"/>
            <p:cNvSpPr txBox="1"/>
            <p:nvPr/>
          </p:nvSpPr>
          <p:spPr>
            <a:xfrm>
              <a:off x="5257800" y="1794230"/>
              <a:ext cx="3480440" cy="369332"/>
            </a:xfrm>
            <a:prstGeom prst="rect">
              <a:avLst/>
            </a:prstGeom>
            <a:noFill/>
          </p:spPr>
          <p:txBody>
            <a:bodyPr wrap="none" rtlCol="0">
              <a:spAutoFit/>
            </a:bodyPr>
            <a:lstStyle/>
            <a:p>
              <a:r>
                <a:rPr lang="en-US" dirty="0" smtClean="0"/>
                <a:t>Process 2 waiting for resource A</a:t>
              </a:r>
              <a:endParaRPr lang="en-US" dirty="0"/>
            </a:p>
          </p:txBody>
        </p:sp>
        <p:sp>
          <p:nvSpPr>
            <p:cNvPr id="39" name="TextBox 38"/>
            <p:cNvSpPr txBox="1"/>
            <p:nvPr/>
          </p:nvSpPr>
          <p:spPr>
            <a:xfrm>
              <a:off x="4940313" y="5264426"/>
              <a:ext cx="2656496" cy="369332"/>
            </a:xfrm>
            <a:prstGeom prst="rect">
              <a:avLst/>
            </a:prstGeom>
            <a:noFill/>
          </p:spPr>
          <p:txBody>
            <a:bodyPr wrap="none" rtlCol="0">
              <a:spAutoFit/>
            </a:bodyPr>
            <a:lstStyle/>
            <a:p>
              <a:r>
                <a:rPr lang="en-US" dirty="0" smtClean="0"/>
                <a:t>Process 2 has resource B</a:t>
              </a:r>
              <a:endParaRPr lang="en-US" dirty="0"/>
            </a:p>
          </p:txBody>
        </p:sp>
      </p:grpSp>
      <p:sp>
        <p:nvSpPr>
          <p:cNvPr id="40" name="TextBox 39"/>
          <p:cNvSpPr txBox="1"/>
          <p:nvPr/>
        </p:nvSpPr>
        <p:spPr>
          <a:xfrm>
            <a:off x="205693" y="5265290"/>
            <a:ext cx="3441968" cy="369332"/>
          </a:xfrm>
          <a:prstGeom prst="rect">
            <a:avLst/>
          </a:prstGeom>
          <a:noFill/>
        </p:spPr>
        <p:txBody>
          <a:bodyPr wrap="none" rtlCol="0">
            <a:spAutoFit/>
          </a:bodyPr>
          <a:lstStyle/>
          <a:p>
            <a:r>
              <a:rPr lang="en-US" dirty="0" smtClean="0"/>
              <a:t>Process 1 waiting for resource B</a:t>
            </a:r>
            <a:endParaRPr lang="en-US" dirty="0"/>
          </a:p>
        </p:txBody>
      </p:sp>
      <p:sp>
        <p:nvSpPr>
          <p:cNvPr id="42" name="TextBox 41"/>
          <p:cNvSpPr txBox="1"/>
          <p:nvPr/>
        </p:nvSpPr>
        <p:spPr>
          <a:xfrm>
            <a:off x="1055392" y="5874171"/>
            <a:ext cx="7136890" cy="923330"/>
          </a:xfrm>
          <a:prstGeom prst="rect">
            <a:avLst/>
          </a:prstGeom>
          <a:noFill/>
        </p:spPr>
        <p:txBody>
          <a:bodyPr wrap="none" rtlCol="0">
            <a:spAutoFit/>
          </a:bodyPr>
          <a:lstStyle/>
          <a:p>
            <a:r>
              <a:rPr lang="en-US" dirty="0" smtClean="0"/>
              <a:t>WFG’s can be used for dead lock avoidance and dead lock detection</a:t>
            </a:r>
          </a:p>
          <a:p>
            <a:endParaRPr lang="en-US" dirty="0"/>
          </a:p>
          <a:p>
            <a:r>
              <a:rPr lang="en-US" dirty="0" smtClean="0"/>
              <a:t>We’re starting to see why you have to be “Daring” to use locks</a:t>
            </a:r>
            <a:endParaRPr lang="en-US" dirty="0"/>
          </a:p>
        </p:txBody>
      </p:sp>
    </p:spTree>
    <p:extLst>
      <p:ext uri="{BB962C8B-B14F-4D97-AF65-F5344CB8AC3E}">
        <p14:creationId xmlns:p14="http://schemas.microsoft.com/office/powerpoint/2010/main" val="233538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rabic Typesetting" pitchFamily="66" charset="-78"/>
                <a:cs typeface="Arabic Typesetting" pitchFamily="66" charset="-78"/>
              </a:rPr>
              <a:t>What are Locks?</a:t>
            </a:r>
            <a:endParaRPr lang="en-US" sz="4800" dirty="0">
              <a:latin typeface="Arabic Typesetting" pitchFamily="66" charset="-78"/>
              <a:cs typeface="Arabic Typesetting" pitchFamily="66" charset="-78"/>
            </a:endParaRPr>
          </a:p>
        </p:txBody>
      </p:sp>
      <p:sp>
        <p:nvSpPr>
          <p:cNvPr id="10" name="Content Placeholder 9"/>
          <p:cNvSpPr>
            <a:spLocks noGrp="1"/>
          </p:cNvSpPr>
          <p:nvPr>
            <p:ph idx="1"/>
          </p:nvPr>
        </p:nvSpPr>
        <p:spPr>
          <a:xfrm>
            <a:off x="76200" y="1524000"/>
            <a:ext cx="8991600" cy="5257800"/>
          </a:xfrm>
        </p:spPr>
        <p:txBody>
          <a:bodyPr>
            <a:normAutofit/>
          </a:bodyPr>
          <a:lstStyle/>
          <a:p>
            <a:r>
              <a:rPr lang="en-US" dirty="0"/>
              <a:t>L</a:t>
            </a:r>
            <a:r>
              <a:rPr lang="en-US" dirty="0" smtClean="0"/>
              <a:t>ocks synchronize programs so that data is accessed in a consistent state</a:t>
            </a:r>
          </a:p>
          <a:p>
            <a:pPr lvl="1"/>
            <a:r>
              <a:rPr lang="en-US" dirty="0" err="1" smtClean="0"/>
              <a:t>Accessors</a:t>
            </a:r>
            <a:r>
              <a:rPr lang="en-US" dirty="0" smtClean="0"/>
              <a:t> (readers) cannot acquire objects in a partially updated state</a:t>
            </a:r>
          </a:p>
          <a:p>
            <a:pPr lvl="1"/>
            <a:r>
              <a:rPr lang="en-US" dirty="0" err="1" smtClean="0"/>
              <a:t>Mutators</a:t>
            </a:r>
            <a:r>
              <a:rPr lang="en-US" dirty="0"/>
              <a:t> </a:t>
            </a:r>
            <a:r>
              <a:rPr lang="en-US" dirty="0" smtClean="0"/>
              <a:t>(writers) cannot partially overwrite the effects of another </a:t>
            </a:r>
            <a:r>
              <a:rPr lang="en-US" dirty="0" err="1" smtClean="0"/>
              <a:t>mutator</a:t>
            </a:r>
            <a:endParaRPr lang="en-US" dirty="0" smtClean="0"/>
          </a:p>
          <a:p>
            <a:r>
              <a:rPr lang="en-US" dirty="0" smtClean="0"/>
              <a:t>Examples</a:t>
            </a:r>
          </a:p>
          <a:p>
            <a:pPr lvl="1"/>
            <a:r>
              <a:rPr lang="en-US" dirty="0" smtClean="0"/>
              <a:t>Spin locks – busy waiting</a:t>
            </a:r>
          </a:p>
          <a:p>
            <a:pPr lvl="1"/>
            <a:r>
              <a:rPr lang="en-US" dirty="0" err="1" smtClean="0"/>
              <a:t>Mutex</a:t>
            </a:r>
            <a:r>
              <a:rPr lang="en-US" dirty="0" smtClean="0"/>
              <a:t>/Semaphore/Monitor – blocking</a:t>
            </a:r>
          </a:p>
        </p:txBody>
      </p:sp>
    </p:spTree>
    <p:extLst>
      <p:ext uri="{BB962C8B-B14F-4D97-AF65-F5344CB8AC3E}">
        <p14:creationId xmlns:p14="http://schemas.microsoft.com/office/powerpoint/2010/main" val="2482892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871" y="356074"/>
            <a:ext cx="8229600" cy="762000"/>
          </a:xfrm>
        </p:spPr>
        <p:txBody>
          <a:bodyPr>
            <a:noAutofit/>
          </a:bodyPr>
          <a:lstStyle/>
          <a:p>
            <a:r>
              <a:rPr lang="en-US" sz="4800" dirty="0" smtClean="0">
                <a:latin typeface="Arabic Typesetting" pitchFamily="66" charset="-78"/>
                <a:cs typeface="Arabic Typesetting" pitchFamily="66" charset="-78"/>
              </a:rPr>
              <a:t>Spin Lock Example</a:t>
            </a:r>
            <a:endParaRPr lang="en-US" sz="4800" dirty="0">
              <a:latin typeface="Arabic Typesetting" pitchFamily="66" charset="-78"/>
              <a:cs typeface="Arabic Typesetting" pitchFamily="66" charset="-78"/>
            </a:endParaRPr>
          </a:p>
        </p:txBody>
      </p:sp>
      <p:sp>
        <p:nvSpPr>
          <p:cNvPr id="3" name="TextBox 2"/>
          <p:cNvSpPr txBox="1"/>
          <p:nvPr/>
        </p:nvSpPr>
        <p:spPr>
          <a:xfrm>
            <a:off x="174170" y="1118074"/>
            <a:ext cx="8893629" cy="5755422"/>
          </a:xfrm>
          <a:prstGeom prst="rect">
            <a:avLst/>
          </a:prstGeom>
          <a:noFill/>
        </p:spPr>
        <p:txBody>
          <a:bodyPr wrap="square" rtlCol="0">
            <a:spAutoFit/>
          </a:bodyPr>
          <a:lstStyle/>
          <a:p>
            <a:r>
              <a:rPr lang="en-US" sz="2000" dirty="0" err="1" smtClean="0">
                <a:latin typeface="Courier New" pitchFamily="49" charset="0"/>
              </a:rPr>
              <a:t>acquireLock</a:t>
            </a:r>
            <a:r>
              <a:rPr lang="en-US" sz="2000" dirty="0" smtClean="0">
                <a:latin typeface="Courier New" pitchFamily="49" charset="0"/>
              </a:rPr>
              <a:t>(</a:t>
            </a:r>
            <a:r>
              <a:rPr lang="en-US" sz="2000" dirty="0" err="1" smtClean="0">
                <a:latin typeface="Courier New" pitchFamily="49" charset="0"/>
              </a:rPr>
              <a:t>Memory_Location</a:t>
            </a:r>
            <a:r>
              <a:rPr lang="en-US" sz="2000" dirty="0" smtClean="0">
                <a:latin typeface="Courier New" pitchFamily="49" charset="0"/>
              </a:rPr>
              <a:t> n){</a:t>
            </a:r>
          </a:p>
          <a:p>
            <a:r>
              <a:rPr lang="en-US" sz="2000" dirty="0" smtClean="0">
                <a:latin typeface="Courier New" pitchFamily="49" charset="0"/>
              </a:rPr>
              <a:t> while(</a:t>
            </a:r>
            <a:r>
              <a:rPr lang="en-US" sz="2000" dirty="0" err="1" smtClean="0">
                <a:latin typeface="Courier New" pitchFamily="49" charset="0"/>
              </a:rPr>
              <a:t>tset</a:t>
            </a:r>
            <a:r>
              <a:rPr lang="en-US" sz="2000" dirty="0">
                <a:latin typeface="Courier New" pitchFamily="49" charset="0"/>
              </a:rPr>
              <a:t> </a:t>
            </a:r>
            <a:r>
              <a:rPr lang="en-US" sz="2000" dirty="0" smtClean="0">
                <a:latin typeface="Courier New" pitchFamily="49" charset="0"/>
              </a:rPr>
              <a:t>n != 0x0)</a:t>
            </a:r>
          </a:p>
          <a:p>
            <a:r>
              <a:rPr lang="en-US" sz="2000" dirty="0">
                <a:latin typeface="Courier New" pitchFamily="49" charset="0"/>
              </a:rPr>
              <a:t> </a:t>
            </a:r>
            <a:r>
              <a:rPr lang="en-US" sz="2000" dirty="0" smtClean="0">
                <a:latin typeface="Courier New" pitchFamily="49" charset="0"/>
              </a:rPr>
              <a:t> ;</a:t>
            </a:r>
          </a:p>
          <a:p>
            <a:r>
              <a:rPr lang="en-US" sz="2000" dirty="0" smtClean="0">
                <a:latin typeface="Courier New" pitchFamily="49" charset="0"/>
              </a:rPr>
              <a:t>}</a:t>
            </a:r>
          </a:p>
          <a:p>
            <a:endParaRPr lang="en-US" sz="1000" dirty="0">
              <a:latin typeface="Courier New" pitchFamily="49" charset="0"/>
            </a:endParaRPr>
          </a:p>
          <a:p>
            <a:r>
              <a:rPr lang="en-US" sz="2000" dirty="0" err="1" smtClean="0">
                <a:latin typeface="Courier New" pitchFamily="49" charset="0"/>
              </a:rPr>
              <a:t>releaseLock</a:t>
            </a:r>
            <a:r>
              <a:rPr lang="en-US" sz="2000" dirty="0" smtClean="0">
                <a:latin typeface="Courier New" pitchFamily="49" charset="0"/>
              </a:rPr>
              <a:t>(</a:t>
            </a:r>
            <a:r>
              <a:rPr lang="en-US" sz="2000" dirty="0" err="1" smtClean="0">
                <a:latin typeface="Courier New" pitchFamily="49" charset="0"/>
              </a:rPr>
              <a:t>Memory_Location</a:t>
            </a:r>
            <a:r>
              <a:rPr lang="en-US" sz="2000" dirty="0" smtClean="0">
                <a:latin typeface="Courier New" pitchFamily="49" charset="0"/>
              </a:rPr>
              <a:t> n){</a:t>
            </a:r>
          </a:p>
          <a:p>
            <a:r>
              <a:rPr lang="en-US" sz="2000" dirty="0">
                <a:latin typeface="Courier New" pitchFamily="49" charset="0"/>
              </a:rPr>
              <a:t> </a:t>
            </a:r>
            <a:r>
              <a:rPr lang="en-US" sz="2000" dirty="0" smtClean="0">
                <a:latin typeface="Courier New" pitchFamily="49" charset="0"/>
              </a:rPr>
              <a:t>n = 0x0</a:t>
            </a:r>
          </a:p>
          <a:p>
            <a:r>
              <a:rPr lang="en-US" sz="2000" dirty="0" smtClean="0">
                <a:latin typeface="Courier New" pitchFamily="49" charset="0"/>
              </a:rPr>
              <a:t>}</a:t>
            </a:r>
          </a:p>
          <a:p>
            <a:endParaRPr lang="en-US" dirty="0">
              <a:latin typeface="Courier New" pitchFamily="49" charset="0"/>
            </a:endParaRPr>
          </a:p>
          <a:p>
            <a:r>
              <a:rPr lang="en-US" sz="2000" dirty="0" err="1" smtClean="0">
                <a:latin typeface="Book Antiqua" pitchFamily="18" charset="0"/>
              </a:rPr>
              <a:t>tset</a:t>
            </a:r>
            <a:r>
              <a:rPr lang="en-US" sz="2000" dirty="0" smtClean="0">
                <a:latin typeface="Book Antiqua" pitchFamily="18" charset="0"/>
              </a:rPr>
              <a:t> is a read-modify-write instruction.  It reads a memory location and then writes </a:t>
            </a:r>
            <a:r>
              <a:rPr lang="en-US" sz="2000" dirty="0" smtClean="0">
                <a:latin typeface="Courier New" pitchFamily="49" charset="0"/>
              </a:rPr>
              <a:t>0xF</a:t>
            </a:r>
            <a:r>
              <a:rPr lang="en-US" sz="2000" dirty="0" smtClean="0">
                <a:latin typeface="Book Antiqua" pitchFamily="18" charset="0"/>
              </a:rPr>
              <a:t> to it as one atomic operation.  If the value read is </a:t>
            </a:r>
            <a:r>
              <a:rPr lang="en-US" sz="2000" dirty="0" smtClean="0">
                <a:latin typeface="Courier New" pitchFamily="49" charset="0"/>
              </a:rPr>
              <a:t>0x0</a:t>
            </a:r>
            <a:r>
              <a:rPr lang="en-US" sz="2000" dirty="0" smtClean="0">
                <a:latin typeface="Book Antiqua" pitchFamily="18" charset="0"/>
              </a:rPr>
              <a:t>, then the lock is acquired.</a:t>
            </a:r>
          </a:p>
          <a:p>
            <a:endParaRPr lang="en-US" sz="2000" dirty="0">
              <a:latin typeface="Book Antiqua" pitchFamily="18" charset="0"/>
            </a:endParaRPr>
          </a:p>
          <a:p>
            <a:r>
              <a:rPr lang="en-US" sz="2000" dirty="0" smtClean="0">
                <a:latin typeface="Book Antiqua" pitchFamily="18" charset="0"/>
              </a:rPr>
              <a:t>What can go wrong?  Well, if the process with the lock crashes, the lock never gets released. If the process with the lock blocks, processes waiting on the lock are very busy for a long time but going nowhere (spinning).  You must be very “daring” to use spin locks.</a:t>
            </a:r>
          </a:p>
          <a:p>
            <a:endParaRPr lang="en-US" sz="2000" dirty="0">
              <a:latin typeface="Book Antiqua" pitchFamily="18" charset="0"/>
            </a:endParaRPr>
          </a:p>
          <a:p>
            <a:r>
              <a:rPr lang="en-US" sz="2000" dirty="0" smtClean="0">
                <a:latin typeface="Book Antiqua" pitchFamily="18" charset="0"/>
              </a:rPr>
              <a:t>On multiprocessors, spin locks are very, very expensive – we’ll soon see why</a:t>
            </a:r>
          </a:p>
        </p:txBody>
      </p:sp>
    </p:spTree>
    <p:extLst>
      <p:ext uri="{BB962C8B-B14F-4D97-AF65-F5344CB8AC3E}">
        <p14:creationId xmlns:p14="http://schemas.microsoft.com/office/powerpoint/2010/main" val="3713031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871" y="356074"/>
            <a:ext cx="8229600" cy="762000"/>
          </a:xfrm>
        </p:spPr>
        <p:txBody>
          <a:bodyPr>
            <a:noAutofit/>
          </a:bodyPr>
          <a:lstStyle/>
          <a:p>
            <a:r>
              <a:rPr lang="en-US" sz="4800" dirty="0" smtClean="0">
                <a:latin typeface="Arabic Typesetting" pitchFamily="66" charset="-78"/>
                <a:cs typeface="Arabic Typesetting" pitchFamily="66" charset="-78"/>
              </a:rPr>
              <a:t>Blocking Example</a:t>
            </a:r>
            <a:endParaRPr lang="en-US" sz="4800" dirty="0">
              <a:latin typeface="Arabic Typesetting" pitchFamily="66" charset="-78"/>
              <a:cs typeface="Arabic Typesetting" pitchFamily="66" charset="-78"/>
            </a:endParaRPr>
          </a:p>
        </p:txBody>
      </p:sp>
      <p:sp>
        <p:nvSpPr>
          <p:cNvPr id="3" name="TextBox 2"/>
          <p:cNvSpPr txBox="1"/>
          <p:nvPr/>
        </p:nvSpPr>
        <p:spPr>
          <a:xfrm>
            <a:off x="174170" y="1118074"/>
            <a:ext cx="8893629" cy="1723549"/>
          </a:xfrm>
          <a:prstGeom prst="rect">
            <a:avLst/>
          </a:prstGeom>
          <a:noFill/>
        </p:spPr>
        <p:txBody>
          <a:bodyPr wrap="square" rtlCol="0">
            <a:spAutoFit/>
          </a:bodyPr>
          <a:lstStyle/>
          <a:p>
            <a:r>
              <a:rPr lang="en-US" sz="2000" dirty="0" smtClean="0">
                <a:latin typeface="Courier New" pitchFamily="49" charset="0"/>
              </a:rPr>
              <a:t>lock(</a:t>
            </a:r>
            <a:r>
              <a:rPr lang="en-US" sz="2000" dirty="0" err="1" smtClean="0">
                <a:latin typeface="Courier New" pitchFamily="49" charset="0"/>
              </a:rPr>
              <a:t>thislockobject</a:t>
            </a:r>
            <a:r>
              <a:rPr lang="en-US" sz="2000" dirty="0" smtClean="0">
                <a:latin typeface="Courier New" pitchFamily="49" charset="0"/>
              </a:rPr>
              <a:t>){</a:t>
            </a:r>
          </a:p>
          <a:p>
            <a:r>
              <a:rPr lang="en-US" sz="2000" dirty="0">
                <a:latin typeface="Courier New" pitchFamily="49" charset="0"/>
              </a:rPr>
              <a:t> </a:t>
            </a:r>
            <a:r>
              <a:rPr lang="en-US" sz="2000" dirty="0" smtClean="0">
                <a:latin typeface="Courier New" pitchFamily="49" charset="0"/>
              </a:rPr>
              <a:t> do stuff</a:t>
            </a:r>
          </a:p>
          <a:p>
            <a:r>
              <a:rPr lang="en-US" sz="2000" dirty="0">
                <a:latin typeface="Courier New" pitchFamily="49" charset="0"/>
              </a:rPr>
              <a:t>}</a:t>
            </a:r>
            <a:endParaRPr lang="en-US" sz="2000" dirty="0" smtClean="0">
              <a:latin typeface="Courier New" pitchFamily="49" charset="0"/>
            </a:endParaRPr>
          </a:p>
          <a:p>
            <a:endParaRPr lang="en-US" dirty="0">
              <a:latin typeface="Courier New" pitchFamily="49" charset="0"/>
            </a:endParaRPr>
          </a:p>
          <a:p>
            <a:r>
              <a:rPr lang="en-US" sz="2800" dirty="0" smtClean="0">
                <a:latin typeface="Book Antiqua" pitchFamily="18" charset="0"/>
              </a:rPr>
              <a:t>How does this differ from a spin lock?</a:t>
            </a:r>
          </a:p>
        </p:txBody>
      </p:sp>
      <p:sp>
        <p:nvSpPr>
          <p:cNvPr id="4" name="Rectangle 3"/>
          <p:cNvSpPr/>
          <p:nvPr/>
        </p:nvSpPr>
        <p:spPr>
          <a:xfrm>
            <a:off x="5334000" y="3810000"/>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80624" y="3200400"/>
            <a:ext cx="4758034" cy="461665"/>
          </a:xfrm>
          <a:prstGeom prst="rect">
            <a:avLst/>
          </a:prstGeom>
          <a:noFill/>
        </p:spPr>
        <p:txBody>
          <a:bodyPr wrap="none" rtlCol="0">
            <a:spAutoFit/>
          </a:bodyPr>
          <a:lstStyle/>
          <a:p>
            <a:r>
              <a:rPr lang="en-US" sz="2400" dirty="0" smtClean="0"/>
              <a:t>Processes waiting on </a:t>
            </a:r>
            <a:r>
              <a:rPr lang="en-US" sz="2400" i="1" dirty="0" err="1" smtClean="0"/>
              <a:t>thislockobject</a:t>
            </a:r>
            <a:endParaRPr lang="en-US" sz="2400" i="1" dirty="0"/>
          </a:p>
        </p:txBody>
      </p:sp>
      <p:cxnSp>
        <p:nvCxnSpPr>
          <p:cNvPr id="7" name="Straight Connector 6"/>
          <p:cNvCxnSpPr/>
          <p:nvPr/>
        </p:nvCxnSpPr>
        <p:spPr>
          <a:xfrm>
            <a:off x="5334000" y="42799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1"/>
            <a:endCxn id="4" idx="3"/>
          </p:cNvCxnSpPr>
          <p:nvPr/>
        </p:nvCxnSpPr>
        <p:spPr>
          <a:xfrm>
            <a:off x="5334000" y="47244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0" y="52070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0314" y="3629799"/>
            <a:ext cx="1752600" cy="1154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with lock</a:t>
            </a:r>
            <a:endParaRPr lang="en-US" dirty="0"/>
          </a:p>
        </p:txBody>
      </p:sp>
      <p:sp>
        <p:nvSpPr>
          <p:cNvPr id="13" name="TextBox 12"/>
          <p:cNvSpPr txBox="1"/>
          <p:nvPr/>
        </p:nvSpPr>
        <p:spPr>
          <a:xfrm>
            <a:off x="2622550" y="3810000"/>
            <a:ext cx="1683474" cy="1200329"/>
          </a:xfrm>
          <a:prstGeom prst="rect">
            <a:avLst/>
          </a:prstGeom>
          <a:noFill/>
        </p:spPr>
        <p:txBody>
          <a:bodyPr wrap="none" rtlCol="0">
            <a:spAutoFit/>
          </a:bodyPr>
          <a:lstStyle/>
          <a:p>
            <a:r>
              <a:rPr lang="en-US" sz="2400" dirty="0" smtClean="0"/>
              <a:t>State = </a:t>
            </a:r>
          </a:p>
          <a:p>
            <a:r>
              <a:rPr lang="en-US" sz="2400" dirty="0"/>
              <a:t> </a:t>
            </a:r>
            <a:r>
              <a:rPr lang="en-US" sz="2400" dirty="0" smtClean="0"/>
              <a:t>   Running</a:t>
            </a:r>
          </a:p>
          <a:p>
            <a:r>
              <a:rPr lang="en-US" sz="2400" dirty="0"/>
              <a:t> </a:t>
            </a:r>
            <a:r>
              <a:rPr lang="en-US" sz="2400" dirty="0" smtClean="0"/>
              <a:t>| Ready</a:t>
            </a:r>
            <a:endParaRPr lang="en-US" sz="2400" dirty="0"/>
          </a:p>
        </p:txBody>
      </p:sp>
      <p:sp>
        <p:nvSpPr>
          <p:cNvPr id="17" name="Right Brace 16"/>
          <p:cNvSpPr/>
          <p:nvPr/>
        </p:nvSpPr>
        <p:spPr>
          <a:xfrm>
            <a:off x="6362700" y="4082534"/>
            <a:ext cx="419100" cy="14038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4"/>
              </a:solidFill>
            </a:endParaRPr>
          </a:p>
        </p:txBody>
      </p:sp>
      <p:sp>
        <p:nvSpPr>
          <p:cNvPr id="18" name="TextBox 17"/>
          <p:cNvSpPr txBox="1"/>
          <p:nvPr/>
        </p:nvSpPr>
        <p:spPr>
          <a:xfrm>
            <a:off x="6959600" y="4599801"/>
            <a:ext cx="1585690" cy="830997"/>
          </a:xfrm>
          <a:prstGeom prst="rect">
            <a:avLst/>
          </a:prstGeom>
          <a:noFill/>
        </p:spPr>
        <p:txBody>
          <a:bodyPr wrap="none" rtlCol="0">
            <a:spAutoFit/>
          </a:bodyPr>
          <a:lstStyle/>
          <a:p>
            <a:r>
              <a:rPr lang="en-US" sz="2400" dirty="0" smtClean="0"/>
              <a:t>State = </a:t>
            </a:r>
          </a:p>
          <a:p>
            <a:r>
              <a:rPr lang="en-US" sz="2400" dirty="0"/>
              <a:t> </a:t>
            </a:r>
            <a:r>
              <a:rPr lang="en-US" sz="2400" dirty="0" smtClean="0"/>
              <a:t>   Waiting</a:t>
            </a:r>
            <a:endParaRPr lang="en-US" sz="2400" dirty="0"/>
          </a:p>
        </p:txBody>
      </p:sp>
      <p:sp>
        <p:nvSpPr>
          <p:cNvPr id="20" name="Right Brace 19"/>
          <p:cNvSpPr/>
          <p:nvPr/>
        </p:nvSpPr>
        <p:spPr>
          <a:xfrm>
            <a:off x="2203450" y="3755430"/>
            <a:ext cx="419100" cy="982702"/>
          </a:xfrm>
          <a:prstGeom prst="rightBrace">
            <a:avLst>
              <a:gd name="adj1" fmla="val 2954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4"/>
              </a:solidFill>
            </a:endParaRPr>
          </a:p>
        </p:txBody>
      </p:sp>
      <p:sp>
        <p:nvSpPr>
          <p:cNvPr id="22" name="Freeform 21"/>
          <p:cNvSpPr/>
          <p:nvPr/>
        </p:nvSpPr>
        <p:spPr>
          <a:xfrm>
            <a:off x="1066800" y="4989131"/>
            <a:ext cx="902614" cy="883334"/>
          </a:xfrm>
          <a:custGeom>
            <a:avLst/>
            <a:gdLst>
              <a:gd name="connsiteX0" fmla="*/ 0 w 3251200"/>
              <a:gd name="connsiteY0" fmla="*/ 0 h 1054100"/>
              <a:gd name="connsiteX1" fmla="*/ 749300 w 3251200"/>
              <a:gd name="connsiteY1" fmla="*/ 685800 h 1054100"/>
              <a:gd name="connsiteX2" fmla="*/ 1638300 w 3251200"/>
              <a:gd name="connsiteY2" fmla="*/ 762000 h 1054100"/>
              <a:gd name="connsiteX3" fmla="*/ 3251200 w 3251200"/>
              <a:gd name="connsiteY3" fmla="*/ 1054100 h 1054100"/>
            </a:gdLst>
            <a:ahLst/>
            <a:cxnLst>
              <a:cxn ang="0">
                <a:pos x="connsiteX0" y="connsiteY0"/>
              </a:cxn>
              <a:cxn ang="0">
                <a:pos x="connsiteX1" y="connsiteY1"/>
              </a:cxn>
              <a:cxn ang="0">
                <a:pos x="connsiteX2" y="connsiteY2"/>
              </a:cxn>
              <a:cxn ang="0">
                <a:pos x="connsiteX3" y="connsiteY3"/>
              </a:cxn>
            </a:cxnLst>
            <a:rect l="l" t="t" r="r" b="b"/>
            <a:pathLst>
              <a:path w="3251200" h="1054100">
                <a:moveTo>
                  <a:pt x="0" y="0"/>
                </a:moveTo>
                <a:cubicBezTo>
                  <a:pt x="238125" y="279400"/>
                  <a:pt x="476250" y="558800"/>
                  <a:pt x="749300" y="685800"/>
                </a:cubicBezTo>
                <a:cubicBezTo>
                  <a:pt x="1022350" y="812800"/>
                  <a:pt x="1221317" y="700617"/>
                  <a:pt x="1638300" y="762000"/>
                </a:cubicBezTo>
                <a:cubicBezTo>
                  <a:pt x="2055283" y="823383"/>
                  <a:pt x="2978150" y="1005417"/>
                  <a:pt x="3251200" y="1054100"/>
                </a:cubicBezTo>
              </a:path>
            </a:pathLst>
          </a:custGeom>
          <a:effectLst>
            <a:outerShdw blurRad="130000" dist="101600" dir="2700000" algn="tl" rotWithShape="0">
              <a:srgbClr val="000000">
                <a:alpha val="35000"/>
              </a:srgbClr>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3" name="TextBox 22"/>
          <p:cNvSpPr txBox="1"/>
          <p:nvPr/>
        </p:nvSpPr>
        <p:spPr>
          <a:xfrm>
            <a:off x="1619707" y="5983068"/>
            <a:ext cx="7192995" cy="830997"/>
          </a:xfrm>
          <a:prstGeom prst="rect">
            <a:avLst/>
          </a:prstGeom>
          <a:noFill/>
        </p:spPr>
        <p:txBody>
          <a:bodyPr wrap="none" rtlCol="0">
            <a:spAutoFit/>
          </a:bodyPr>
          <a:lstStyle/>
          <a:p>
            <a:r>
              <a:rPr lang="en-US" sz="2400" dirty="0" smtClean="0"/>
              <a:t>Releasing the lock triggers removing a process</a:t>
            </a:r>
          </a:p>
          <a:p>
            <a:r>
              <a:rPr lang="en-US" sz="2400" dirty="0"/>
              <a:t>f</a:t>
            </a:r>
            <a:r>
              <a:rPr lang="en-US" sz="2400" dirty="0" smtClean="0"/>
              <a:t>rom the waiting list and putting it on the ready list</a:t>
            </a:r>
          </a:p>
        </p:txBody>
      </p:sp>
    </p:spTree>
    <p:extLst>
      <p:ext uri="{BB962C8B-B14F-4D97-AF65-F5344CB8AC3E}">
        <p14:creationId xmlns:p14="http://schemas.microsoft.com/office/powerpoint/2010/main" val="3894465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04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04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3260</TotalTime>
  <Words>1224</Words>
  <Application>Microsoft Office PowerPoint</Application>
  <PresentationFormat>On-screen Show (4:3)</PresentationFormat>
  <Paragraphs>206</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Apex</vt:lpstr>
      <vt:lpstr>Office Theme</vt:lpstr>
      <vt:lpstr>Concurrent Updates without Locks</vt:lpstr>
      <vt:lpstr>We Be</vt:lpstr>
      <vt:lpstr>Kinds of Concurrency</vt:lpstr>
      <vt:lpstr>How To Use Locks</vt:lpstr>
      <vt:lpstr>How To Abuse Locks</vt:lpstr>
      <vt:lpstr>Deadlock – Wait-For-Graph (WFG)</vt:lpstr>
      <vt:lpstr>What are Locks?</vt:lpstr>
      <vt:lpstr>Spin Lock Example</vt:lpstr>
      <vt:lpstr>Blocking Example</vt:lpstr>
      <vt:lpstr>Spinning vs. Blocking – How To Choose</vt:lpstr>
      <vt:lpstr>What Makes a Spin Lock Slow?</vt:lpstr>
      <vt:lpstr>Spin, Block or ?</vt:lpstr>
      <vt:lpstr>Some Teminology &amp; Concepts</vt:lpstr>
      <vt:lpstr>Updating Without Locks</vt:lpstr>
      <vt:lpstr>Some Issues</vt:lpstr>
      <vt:lpstr>Retry with Exponential Back-Off</vt:lpstr>
      <vt:lpstr>Some Issues</vt:lpstr>
      <vt:lpstr>Retry with Truncated Exponential Back-Off</vt:lpstr>
      <vt:lpstr>Some Issues</vt:lpstr>
      <vt:lpstr>PowerPoint Presentation</vt:lpstr>
      <vt:lpstr>Does It Really Work</vt:lpstr>
    </vt:vector>
  </TitlesOfParts>
  <Company>Asurion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 &amp; Software Reliability Engineering</dc:title>
  <dc:creator>Bauer, Robert</dc:creator>
  <cp:lastModifiedBy>Bauer, Robert</cp:lastModifiedBy>
  <cp:revision>84</cp:revision>
  <dcterms:created xsi:type="dcterms:W3CDTF">2012-08-02T15:53:14Z</dcterms:created>
  <dcterms:modified xsi:type="dcterms:W3CDTF">2012-08-25T13:51:25Z</dcterms:modified>
</cp:coreProperties>
</file>