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3B6B-9DE4-7B5B-F670-9BE5A1601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0826D-DA88-141B-AF85-29B1273B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5ADC19-E3AA-32C2-A1B9-163CA1D947F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87D60282-802D-FCBE-E581-A3D50E0AF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D4866-2E97-C32E-C081-143F496A8D67}"/>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183051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9593-02FF-DDF3-2139-FF3427A669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3533B-0638-8896-BB8B-44668DB3A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DFEC3-8C8D-389A-5C4F-5B92A6FA3C0C}"/>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AAF34E6E-8BDE-C56A-7445-DFD92145F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A794F-7773-59F8-4ACD-46AE5B8A321C}"/>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3264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EA59F-3F72-40D4-7068-3CB362EB1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69C4A-2059-6944-53D2-A53F4549C3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9BD1B-D318-2922-DC4A-1CFD1FA235D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B59FB49E-E4AF-4736-08AD-33EC14692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40AAF-030B-9571-F491-5F8667B82D63}"/>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10712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524C-DF75-BAA9-AF4B-E34220D56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06D95-6BCE-5FF3-8735-B117F2F98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329EF-FC64-B317-881E-7512501ECFA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12EB9D01-8EB6-D6AD-6F84-9E23D7D8D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88A0A-99CA-2B8B-A744-785B0A4868D3}"/>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22817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12F4F-F5D0-A37E-6FA3-014DBD2C5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E11553-F6B0-C044-5B34-211827F022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5037E-9D40-2353-0D1D-BDD07873F5D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65ED7E44-4FA4-2F78-CDEE-80BD20434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353DE-9A1E-E2E2-8909-7AA4DA3F92AA}"/>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0266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3B06-2DFB-3FED-8AEE-5B85A0690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F1616-936A-693E-1289-FBC15C096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4CD83-36DB-25B9-DAA3-F001FD124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BC0BE-6D1E-F69C-52B1-7021A225233A}"/>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14503F13-8AE3-5F7C-59A0-F0A53548F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8BBCE-85DE-A524-3B8B-5604DD9899A4}"/>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68099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8787-0671-0B20-AC08-3B66E491D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8D2C91-4CDF-2429-3D82-543DD5D5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9E992-F950-B011-7E8D-B3A1E60EF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B0D10-5333-F145-E926-318B9EF4C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92E2B-8392-CD81-018F-E6C04DD77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56C627-394D-EDAF-933C-04BD4D9C7ADD}"/>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8" name="Footer Placeholder 7">
            <a:extLst>
              <a:ext uri="{FF2B5EF4-FFF2-40B4-BE49-F238E27FC236}">
                <a16:creationId xmlns:a16="http://schemas.microsoft.com/office/drawing/2014/main" id="{6F6B50E4-2D14-D739-CCA4-8B64EEC2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EE800-FD8B-8847-DF47-02024D852442}"/>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659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397F-A382-BE94-DCA8-C1FAD1F3E3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91A43-E49D-A9D2-058F-0DFCE8AC3D63}"/>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4" name="Footer Placeholder 3">
            <a:extLst>
              <a:ext uri="{FF2B5EF4-FFF2-40B4-BE49-F238E27FC236}">
                <a16:creationId xmlns:a16="http://schemas.microsoft.com/office/drawing/2014/main" id="{7510B490-5F0E-9CB2-F056-FBE43BC2A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DD9F9F-0A4E-5A7E-1A11-05F0DFFC4C70}"/>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383846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32E10-F774-025B-974E-50C055BF5862}"/>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3" name="Footer Placeholder 2">
            <a:extLst>
              <a:ext uri="{FF2B5EF4-FFF2-40B4-BE49-F238E27FC236}">
                <a16:creationId xmlns:a16="http://schemas.microsoft.com/office/drawing/2014/main" id="{F37A7DC8-FDDF-8FF9-F4D2-F111E03468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C67643-971F-B3B3-FAE5-4055BACD894C}"/>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23290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9197-77A3-1992-BA01-61458A40F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019DB-CABB-ECDB-61BA-D593CF59A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91EF73-B417-84AC-FA61-F1443CD6F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A31C01-4C44-D7CB-906D-DF53401E5B44}"/>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1B63FC85-F914-EC01-20BB-123701356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A1C1E-94CD-9502-D3E6-E6152E41270D}"/>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402212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BB5F-2D5B-615E-E9D2-8DA3449B5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7B027B-519F-60E9-E6D4-B71A9CAE1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A0C76-8307-E0DC-B4C6-8C94F3FEB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DDB5A-A0F0-86F9-BBE5-394A967A7B10}"/>
              </a:ext>
            </a:extLst>
          </p:cNvPr>
          <p:cNvSpPr>
            <a:spLocks noGrp="1"/>
          </p:cNvSpPr>
          <p:nvPr>
            <p:ph type="dt" sz="half" idx="10"/>
          </p:nvPr>
        </p:nvSpPr>
        <p:spPr/>
        <p:txBody>
          <a:bodyPr/>
          <a:lstStyle/>
          <a:p>
            <a:fld id="{A84CE220-4759-48C3-95F7-37BBE4FC71E9}" type="datetimeFigureOut">
              <a:rPr lang="en-US" smtClean="0"/>
              <a:t>16-Aug-22</a:t>
            </a:fld>
            <a:endParaRPr lang="en-US"/>
          </a:p>
        </p:txBody>
      </p:sp>
      <p:sp>
        <p:nvSpPr>
          <p:cNvPr id="6" name="Footer Placeholder 5">
            <a:extLst>
              <a:ext uri="{FF2B5EF4-FFF2-40B4-BE49-F238E27FC236}">
                <a16:creationId xmlns:a16="http://schemas.microsoft.com/office/drawing/2014/main" id="{D12F819C-7CEC-C987-EC9C-236382B33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CE811C-46AB-20D3-97DE-CD28AC6847FB}"/>
              </a:ext>
            </a:extLst>
          </p:cNvPr>
          <p:cNvSpPr>
            <a:spLocks noGrp="1"/>
          </p:cNvSpPr>
          <p:nvPr>
            <p:ph type="sldNum" sz="quarter" idx="12"/>
          </p:nvPr>
        </p:nvSpPr>
        <p:spPr/>
        <p:txBody>
          <a:bodyPr/>
          <a:lstStyle/>
          <a:p>
            <a:fld id="{B77939A6-D0AA-4492-AC4C-35BB7C646A4B}" type="slidenum">
              <a:rPr lang="en-US" smtClean="0"/>
              <a:t>‹#›</a:t>
            </a:fld>
            <a:endParaRPr lang="en-US"/>
          </a:p>
        </p:txBody>
      </p:sp>
    </p:spTree>
    <p:extLst>
      <p:ext uri="{BB962C8B-B14F-4D97-AF65-F5344CB8AC3E}">
        <p14:creationId xmlns:p14="http://schemas.microsoft.com/office/powerpoint/2010/main" val="199477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2073A-1C48-139A-1B90-A8879831A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5B5FE5-16C5-AA6B-7EF3-8E3AEDEC6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65ECB-7831-68E2-313B-F5680AAEF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CE220-4759-48C3-95F7-37BBE4FC71E9}" type="datetimeFigureOut">
              <a:rPr lang="en-US" smtClean="0"/>
              <a:t>16-Aug-22</a:t>
            </a:fld>
            <a:endParaRPr lang="en-US"/>
          </a:p>
        </p:txBody>
      </p:sp>
      <p:sp>
        <p:nvSpPr>
          <p:cNvPr id="5" name="Footer Placeholder 4">
            <a:extLst>
              <a:ext uri="{FF2B5EF4-FFF2-40B4-BE49-F238E27FC236}">
                <a16:creationId xmlns:a16="http://schemas.microsoft.com/office/drawing/2014/main" id="{EED1BDC0-6C7B-C7BA-BCB8-B109A5119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22BCE0-DED5-B011-9B2F-AC69C5E16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939A6-D0AA-4492-AC4C-35BB7C646A4B}" type="slidenum">
              <a:rPr lang="en-US" smtClean="0"/>
              <a:t>‹#›</a:t>
            </a:fld>
            <a:endParaRPr lang="en-US"/>
          </a:p>
        </p:txBody>
      </p:sp>
    </p:spTree>
    <p:extLst>
      <p:ext uri="{BB962C8B-B14F-4D97-AF65-F5344CB8AC3E}">
        <p14:creationId xmlns:p14="http://schemas.microsoft.com/office/powerpoint/2010/main" val="419467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8525-6BC8-D004-F377-0F346DE34FB7}"/>
              </a:ext>
            </a:extLst>
          </p:cNvPr>
          <p:cNvSpPr>
            <a:spLocks noGrp="1"/>
          </p:cNvSpPr>
          <p:nvPr>
            <p:ph type="ctrTitle"/>
          </p:nvPr>
        </p:nvSpPr>
        <p:spPr>
          <a:xfrm>
            <a:off x="1524000" y="1122362"/>
            <a:ext cx="9144000" cy="3172547"/>
          </a:xfrm>
        </p:spPr>
        <p:txBody>
          <a:bodyPr>
            <a:normAutofit fontScale="90000"/>
          </a:bodyPr>
          <a:lstStyle/>
          <a:p>
            <a:pPr>
              <a:lnSpc>
                <a:spcPct val="150000"/>
              </a:lnSpc>
            </a:pPr>
            <a:r>
              <a:rPr lang="en-US" sz="5500" b="1" i="0" u="none" strike="noStrike" dirty="0">
                <a:solidFill>
                  <a:srgbClr val="000000"/>
                </a:solidFill>
                <a:effectLst/>
                <a:latin typeface="Arial" panose="020B0604020202020204" pitchFamily="34" charset="0"/>
              </a:rPr>
              <a:t>Coin Classification with Machine and Deep Learning Methods</a:t>
            </a:r>
            <a:endParaRPr lang="en-US" sz="5500" b="1" dirty="0"/>
          </a:p>
        </p:txBody>
      </p:sp>
      <p:sp>
        <p:nvSpPr>
          <p:cNvPr id="5" name="TextBox 4">
            <a:extLst>
              <a:ext uri="{FF2B5EF4-FFF2-40B4-BE49-F238E27FC236}">
                <a16:creationId xmlns:a16="http://schemas.microsoft.com/office/drawing/2014/main" id="{A970C8C5-2C3E-E60D-3089-361AFDEF11BB}"/>
              </a:ext>
            </a:extLst>
          </p:cNvPr>
          <p:cNvSpPr txBox="1"/>
          <p:nvPr/>
        </p:nvSpPr>
        <p:spPr>
          <a:xfrm>
            <a:off x="3048000" y="4863053"/>
            <a:ext cx="6096000" cy="1200329"/>
          </a:xfrm>
          <a:prstGeom prst="rect">
            <a:avLst/>
          </a:prstGeom>
          <a:noFill/>
        </p:spPr>
        <p:txBody>
          <a:bodyPr wrap="square">
            <a:spAutoFit/>
          </a:bodyPr>
          <a:lstStyle/>
          <a:p>
            <a:pPr algn="ctr"/>
            <a:r>
              <a:rPr lang="en-US" b="1" dirty="0">
                <a:solidFill>
                  <a:srgbClr val="000000"/>
                </a:solidFill>
                <a:latin typeface="Arial" panose="020B0604020202020204" pitchFamily="34" charset="0"/>
              </a:rPr>
              <a:t>Authors:</a:t>
            </a:r>
            <a:r>
              <a:rPr lang="en-US" dirty="0">
                <a:solidFill>
                  <a:srgbClr val="000000"/>
                </a:solidFill>
                <a:latin typeface="Arial" panose="020B0604020202020204" pitchFamily="34" charset="0"/>
              </a:rPr>
              <a:t> </a:t>
            </a:r>
            <a:r>
              <a:rPr lang="en-US" sz="1800" i="0" u="none" strike="noStrike" dirty="0">
                <a:solidFill>
                  <a:srgbClr val="000000"/>
                </a:solidFill>
                <a:effectLst/>
                <a:latin typeface="Arial" panose="020B0604020202020204" pitchFamily="34" charset="0"/>
              </a:rPr>
              <a:t>Gilad Shotland, </a:t>
            </a:r>
            <a:r>
              <a:rPr lang="en-US" sz="1800" i="0" u="none" strike="noStrike" dirty="0" err="1">
                <a:solidFill>
                  <a:srgbClr val="000000"/>
                </a:solidFill>
                <a:effectLst/>
                <a:latin typeface="Arial" panose="020B0604020202020204" pitchFamily="34" charset="0"/>
              </a:rPr>
              <a:t>Shlomo</a:t>
            </a:r>
            <a:r>
              <a:rPr lang="en-US" sz="1800" i="0" u="none" strike="noStrike" dirty="0">
                <a:solidFill>
                  <a:srgbClr val="000000"/>
                </a:solidFill>
                <a:effectLst/>
                <a:latin typeface="Arial" panose="020B0604020202020204" pitchFamily="34" charset="0"/>
              </a:rPr>
              <a:t> Glick, Adi Dahari</a:t>
            </a:r>
          </a:p>
          <a:p>
            <a:pPr algn="ctr"/>
            <a:r>
              <a:rPr lang="en-US" b="1" dirty="0">
                <a:solidFill>
                  <a:srgbClr val="000000"/>
                </a:solidFill>
                <a:latin typeface="Arial" panose="020B0604020202020204" pitchFamily="34" charset="0"/>
              </a:rPr>
              <a:t>Supervisor: </a:t>
            </a:r>
            <a:r>
              <a:rPr lang="en-US" dirty="0">
                <a:solidFill>
                  <a:srgbClr val="000000"/>
                </a:solidFill>
                <a:latin typeface="Arial" panose="020B0604020202020204" pitchFamily="34" charset="0"/>
              </a:rPr>
              <a:t>Prof. Lee-Ad Gottlieb</a:t>
            </a:r>
          </a:p>
          <a:p>
            <a:pPr algn="ctr"/>
            <a:r>
              <a:rPr lang="en-US" b="1" dirty="0">
                <a:solidFill>
                  <a:srgbClr val="000000"/>
                </a:solidFill>
                <a:latin typeface="Arial" panose="020B0604020202020204" pitchFamily="34" charset="0"/>
              </a:rPr>
              <a:t>In Association With: </a:t>
            </a:r>
            <a:r>
              <a:rPr lang="en-US" dirty="0">
                <a:solidFill>
                  <a:srgbClr val="000000"/>
                </a:solidFill>
                <a:latin typeface="Arial" panose="020B0604020202020204" pitchFamily="34" charset="0"/>
              </a:rPr>
              <a:t>Mr. Haim </a:t>
            </a:r>
            <a:r>
              <a:rPr lang="en-US">
                <a:solidFill>
                  <a:srgbClr val="000000"/>
                </a:solidFill>
                <a:latin typeface="Arial" panose="020B0604020202020204" pitchFamily="34" charset="0"/>
              </a:rPr>
              <a:t>Shaham, Mr</a:t>
            </a:r>
            <a:r>
              <a:rPr lang="en-US" dirty="0">
                <a:solidFill>
                  <a:srgbClr val="000000"/>
                </a:solidFill>
                <a:latin typeface="Arial" panose="020B0604020202020204" pitchFamily="34" charset="0"/>
              </a:rPr>
              <a:t>. Yaniv Levi</a:t>
            </a:r>
            <a:endParaRPr lang="en-US" b="1" dirty="0">
              <a:solidFill>
                <a:srgbClr val="000000"/>
              </a:solidFill>
              <a:latin typeface="Arial" panose="020B0604020202020204" pitchFamily="34" charset="0"/>
            </a:endParaRPr>
          </a:p>
          <a:p>
            <a:pPr algn="ct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92907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FA5-A27C-C4FC-CA8A-2E813B6133DF}"/>
              </a:ext>
            </a:extLst>
          </p:cNvPr>
          <p:cNvSpPr>
            <a:spLocks noGrp="1"/>
          </p:cNvSpPr>
          <p:nvPr>
            <p:ph type="title"/>
          </p:nvPr>
        </p:nvSpPr>
        <p:spPr/>
        <p:txBody>
          <a:bodyPr/>
          <a:lstStyle/>
          <a:p>
            <a:r>
              <a:rPr lang="en-US" b="1" dirty="0"/>
              <a:t>Overview</a:t>
            </a:r>
          </a:p>
        </p:txBody>
      </p:sp>
      <p:sp>
        <p:nvSpPr>
          <p:cNvPr id="3" name="Content Placeholder 2">
            <a:extLst>
              <a:ext uri="{FF2B5EF4-FFF2-40B4-BE49-F238E27FC236}">
                <a16:creationId xmlns:a16="http://schemas.microsoft.com/office/drawing/2014/main" id="{30EF26C8-3295-7224-9700-91213D0F7AA6}"/>
              </a:ext>
            </a:extLst>
          </p:cNvPr>
          <p:cNvSpPr>
            <a:spLocks noGrp="1"/>
          </p:cNvSpPr>
          <p:nvPr>
            <p:ph idx="1"/>
          </p:nvPr>
        </p:nvSpPr>
        <p:spPr>
          <a:xfrm>
            <a:off x="838200" y="1825625"/>
            <a:ext cx="10515600" cy="3651539"/>
          </a:xfrm>
        </p:spPr>
        <p:txBody>
          <a:bodyPr>
            <a:normAutofit/>
          </a:bodyPr>
          <a:lstStyle/>
          <a:p>
            <a:pPr marL="0" indent="0">
              <a:buNone/>
            </a:pPr>
            <a:r>
              <a:rPr lang="en-US" dirty="0">
                <a:cs typeface="Arial" panose="020B0604020202020204" pitchFamily="34" charset="0"/>
              </a:rPr>
              <a:t>The research process of Numismatology⁽¹⁾ bears a high need of human power for pre-processing and classification hands-on.</a:t>
            </a:r>
          </a:p>
          <a:p>
            <a:pPr marL="0" indent="0">
              <a:buNone/>
            </a:pPr>
            <a:r>
              <a:rPr lang="en-US" dirty="0">
                <a:cs typeface="Arial" panose="020B0604020202020204" pitchFamily="34" charset="0"/>
              </a:rPr>
              <a:t>This project targets the possibilities of easing and boosting those researches’ exhausting and slow processes by using Machine Learning and Deep Learning method that automate the classification process of ancient coins, particularly,  the coins of 3 rulers’ eras:</a:t>
            </a:r>
          </a:p>
          <a:p>
            <a:pPr marL="0" indent="0">
              <a:buNone/>
            </a:pPr>
            <a:r>
              <a:rPr lang="en-US" b="1" i="0" u="none" strike="noStrike" dirty="0">
                <a:solidFill>
                  <a:srgbClr val="000000"/>
                </a:solidFill>
                <a:effectLst/>
                <a:cs typeface="Arial" panose="020B0604020202020204" pitchFamily="34" charset="0"/>
              </a:rPr>
              <a:t>John Hyrcanus I</a:t>
            </a:r>
            <a:r>
              <a:rPr lang="en-US" i="0" u="none" strike="noStrike" dirty="0">
                <a:solidFill>
                  <a:srgbClr val="000000"/>
                </a:solidFill>
                <a:effectLst/>
                <a:cs typeface="Arial" panose="020B0604020202020204" pitchFamily="34" charset="0"/>
              </a:rPr>
              <a:t>,</a:t>
            </a:r>
            <a:r>
              <a:rPr lang="en-US" b="1" i="0" u="none" strike="noStrike" dirty="0">
                <a:solidFill>
                  <a:srgbClr val="000000"/>
                </a:solidFill>
                <a:effectLst/>
                <a:cs typeface="Arial" panose="020B0604020202020204" pitchFamily="34" charset="0"/>
              </a:rPr>
              <a:t> Alexander </a:t>
            </a:r>
            <a:r>
              <a:rPr lang="en-US" b="1" i="0" u="none" strike="noStrike" dirty="0" err="1">
                <a:solidFill>
                  <a:srgbClr val="000000"/>
                </a:solidFill>
                <a:effectLst/>
                <a:cs typeface="Arial" panose="020B0604020202020204" pitchFamily="34" charset="0"/>
              </a:rPr>
              <a:t>Jannaeus</a:t>
            </a:r>
            <a:r>
              <a:rPr lang="en-US" i="0" u="none" strike="noStrike" dirty="0">
                <a:solidFill>
                  <a:srgbClr val="000000"/>
                </a:solidFill>
                <a:effectLst/>
                <a:cs typeface="Arial" panose="020B0604020202020204" pitchFamily="34" charset="0"/>
              </a:rPr>
              <a:t>,</a:t>
            </a:r>
            <a:r>
              <a:rPr lang="en-US" b="1" i="0" u="none" strike="noStrike" dirty="0">
                <a:solidFill>
                  <a:srgbClr val="000000"/>
                </a:solidFill>
                <a:effectLst/>
                <a:cs typeface="Arial" panose="020B0604020202020204" pitchFamily="34" charset="0"/>
              </a:rPr>
              <a:t> and Judea</a:t>
            </a:r>
            <a:r>
              <a:rPr lang="en-US" i="0" u="none" strike="noStrike" dirty="0">
                <a:solidFill>
                  <a:srgbClr val="000000"/>
                </a:solidFill>
                <a:effectLst/>
                <a:cs typeface="Arial" panose="020B0604020202020204" pitchFamily="34" charset="0"/>
              </a:rPr>
              <a:t>,</a:t>
            </a:r>
          </a:p>
          <a:p>
            <a:pPr marL="0" indent="0">
              <a:buNone/>
            </a:pPr>
            <a:r>
              <a:rPr lang="en-US" b="0" i="0" u="none" strike="noStrike" dirty="0">
                <a:solidFill>
                  <a:srgbClr val="000000"/>
                </a:solidFill>
                <a:effectLst/>
                <a:cs typeface="Arial" panose="020B0604020202020204" pitchFamily="34" charset="0"/>
              </a:rPr>
              <a:t>who produced the same coin - Half Prutah</a:t>
            </a:r>
            <a:endParaRPr lang="en-US" dirty="0">
              <a:cs typeface="Arial" panose="020B0604020202020204" pitchFamily="34" charset="0"/>
            </a:endParaRPr>
          </a:p>
          <a:p>
            <a:pPr marL="0" indent="0">
              <a:buNone/>
            </a:pPr>
            <a:endParaRPr lang="en-US" dirty="0">
              <a:cs typeface="Arial" panose="020B0604020202020204" pitchFamily="34" charset="0"/>
            </a:endParaRPr>
          </a:p>
        </p:txBody>
      </p:sp>
      <p:sp>
        <p:nvSpPr>
          <p:cNvPr id="4" name="TextBox 3">
            <a:extLst>
              <a:ext uri="{FF2B5EF4-FFF2-40B4-BE49-F238E27FC236}">
                <a16:creationId xmlns:a16="http://schemas.microsoft.com/office/drawing/2014/main" id="{A7C820F8-5362-2E28-A0C1-ABEA03ADC20E}"/>
              </a:ext>
            </a:extLst>
          </p:cNvPr>
          <p:cNvSpPr txBox="1"/>
          <p:nvPr/>
        </p:nvSpPr>
        <p:spPr>
          <a:xfrm>
            <a:off x="1545996" y="5938887"/>
            <a:ext cx="9473937" cy="369332"/>
          </a:xfrm>
          <a:prstGeom prst="rect">
            <a:avLst/>
          </a:prstGeom>
          <a:noFill/>
        </p:spPr>
        <p:txBody>
          <a:bodyPr wrap="square" rtlCol="0">
            <a:spAutoFit/>
          </a:bodyPr>
          <a:lstStyle/>
          <a:p>
            <a:pPr lvl="2"/>
            <a:r>
              <a:rPr lang="en-US" dirty="0"/>
              <a:t>1: </a:t>
            </a:r>
            <a:r>
              <a:rPr lang="en-US" dirty="0">
                <a:cs typeface="Arial" panose="020B0604020202020204" pitchFamily="34" charset="0"/>
              </a:rPr>
              <a:t>Numismatology = Study of ancient money.</a:t>
            </a:r>
            <a:endParaRPr lang="en-US" dirty="0"/>
          </a:p>
        </p:txBody>
      </p:sp>
    </p:spTree>
    <p:extLst>
      <p:ext uri="{BB962C8B-B14F-4D97-AF65-F5344CB8AC3E}">
        <p14:creationId xmlns:p14="http://schemas.microsoft.com/office/powerpoint/2010/main" val="159001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1094-FF61-0592-2BAA-F6E52E03BD0D}"/>
              </a:ext>
            </a:extLst>
          </p:cNvPr>
          <p:cNvSpPr>
            <a:spLocks noGrp="1"/>
          </p:cNvSpPr>
          <p:nvPr>
            <p:ph type="title"/>
          </p:nvPr>
        </p:nvSpPr>
        <p:spPr>
          <a:xfrm>
            <a:off x="4128368" y="4921823"/>
            <a:ext cx="4937937" cy="1147150"/>
          </a:xfrm>
        </p:spPr>
        <p:txBody>
          <a:bodyPr vert="horz" lIns="91440" tIns="45720" rIns="91440" bIns="45720" rtlCol="0" anchor="t">
            <a:normAutofit/>
          </a:bodyPr>
          <a:lstStyle/>
          <a:p>
            <a:r>
              <a:rPr lang="en-US" b="1" kern="1200">
                <a:solidFill>
                  <a:schemeClr val="tx1"/>
                </a:solidFill>
                <a:latin typeface="+mj-lt"/>
                <a:ea typeface="+mj-ea"/>
                <a:cs typeface="+mj-cs"/>
              </a:rPr>
              <a:t>Data Examples</a:t>
            </a:r>
          </a:p>
        </p:txBody>
      </p:sp>
      <p:sp>
        <p:nvSpPr>
          <p:cNvPr id="27" name="Oval 26">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109" y="2382976"/>
            <a:ext cx="1920240" cy="19202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DB6FE6A8-3E05-4C40-9190-B19BFD524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ack and white photo of a rock&#10;&#10;Description automatically generated with low confidence">
            <a:extLst>
              <a:ext uri="{FF2B5EF4-FFF2-40B4-BE49-F238E27FC236}">
                <a16:creationId xmlns:a16="http://schemas.microsoft.com/office/drawing/2014/main" id="{582A0C4E-2A28-7EAD-386A-D276DFF44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276" y="232142"/>
            <a:ext cx="1532227" cy="1532227"/>
          </a:xfrm>
          <a:prstGeom prst="rect">
            <a:avLst/>
          </a:prstGeom>
        </p:spPr>
      </p:pic>
      <p:sp>
        <p:nvSpPr>
          <p:cNvPr id="35" name="Freeform: Shape 34">
            <a:extLst>
              <a:ext uri="{FF2B5EF4-FFF2-40B4-BE49-F238E27FC236}">
                <a16:creationId xmlns:a16="http://schemas.microsoft.com/office/drawing/2014/main" id="{38315451-BA4E-4F56-BA8A-9CCCA5A0D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665E03E-3504-4366-BFC7-0CDEDC63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9701" y="2547568"/>
            <a:ext cx="1591056" cy="1591056"/>
          </a:xfrm>
          <a:custGeom>
            <a:avLst/>
            <a:gdLst>
              <a:gd name="connsiteX0" fmla="*/ 795528 w 1591056"/>
              <a:gd name="connsiteY0" fmla="*/ 0 h 1591056"/>
              <a:gd name="connsiteX1" fmla="*/ 1591056 w 1591056"/>
              <a:gd name="connsiteY1" fmla="*/ 795528 h 1591056"/>
              <a:gd name="connsiteX2" fmla="*/ 795528 w 1591056"/>
              <a:gd name="connsiteY2" fmla="*/ 1591056 h 1591056"/>
              <a:gd name="connsiteX3" fmla="*/ 0 w 1591056"/>
              <a:gd name="connsiteY3" fmla="*/ 795528 h 1591056"/>
              <a:gd name="connsiteX4" fmla="*/ 795528 w 1591056"/>
              <a:gd name="connsiteY4" fmla="*/ 0 h 1591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Oval 38">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07" y="303879"/>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A9A95DA0-8F7C-4AB7-B890-22075705D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3799" y="468471"/>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descr="A picture containing coin&#10;&#10;Description automatically generated">
            <a:extLst>
              <a:ext uri="{FF2B5EF4-FFF2-40B4-BE49-F238E27FC236}">
                <a16:creationId xmlns:a16="http://schemas.microsoft.com/office/drawing/2014/main" id="{B315E319-C7E5-9E6B-CFF0-B9E910854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915" y="1005587"/>
            <a:ext cx="1778697" cy="1778697"/>
          </a:xfrm>
          <a:prstGeom prst="rect">
            <a:avLst/>
          </a:prstGeom>
        </p:spPr>
      </p:pic>
      <p:sp>
        <p:nvSpPr>
          <p:cNvPr id="43" name="Freeform: Shape 42">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E2193FF3-0731-4CB1-A0ED-1F3321A42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1"/>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1" descr="A close-up of a coin&#10;&#10;Description automatically generated with medium confidence">
            <a:extLst>
              <a:ext uri="{FF2B5EF4-FFF2-40B4-BE49-F238E27FC236}">
                <a16:creationId xmlns:a16="http://schemas.microsoft.com/office/drawing/2014/main" id="{09B20AC6-CF0C-DBC2-1EDA-AC9194CF80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10" y="3695823"/>
            <a:ext cx="2248275" cy="2248275"/>
          </a:xfrm>
          <a:prstGeom prst="rect">
            <a:avLst/>
          </a:prstGeom>
        </p:spPr>
      </p:pic>
      <p:pic>
        <p:nvPicPr>
          <p:cNvPr id="20" name="Picture 19" descr="A close-up of a rock&#10;&#10;Description automatically generated with medium confidence">
            <a:extLst>
              <a:ext uri="{FF2B5EF4-FFF2-40B4-BE49-F238E27FC236}">
                <a16:creationId xmlns:a16="http://schemas.microsoft.com/office/drawing/2014/main" id="{58375813-D9D3-6890-AB8C-F8AE40CB9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78695" y="2876562"/>
            <a:ext cx="933068" cy="933068"/>
          </a:xfrm>
          <a:prstGeom prst="rect">
            <a:avLst/>
          </a:prstGeom>
        </p:spPr>
      </p:pic>
      <p:pic>
        <p:nvPicPr>
          <p:cNvPr id="24" name="Picture 23">
            <a:extLst>
              <a:ext uri="{FF2B5EF4-FFF2-40B4-BE49-F238E27FC236}">
                <a16:creationId xmlns:a16="http://schemas.microsoft.com/office/drawing/2014/main" id="{E42EB5C3-A337-C85B-FDEC-ECA109E065B1}"/>
              </a:ext>
            </a:extLst>
          </p:cNvPr>
          <p:cNvPicPr>
            <a:picLocks noChangeAspect="1"/>
          </p:cNvPicPr>
          <p:nvPr/>
        </p:nvPicPr>
        <p:blipFill>
          <a:blip r:embed="rId6"/>
          <a:stretch>
            <a:fillRect/>
          </a:stretch>
        </p:blipFill>
        <p:spPr>
          <a:xfrm>
            <a:off x="9066304" y="-8848"/>
            <a:ext cx="3125695" cy="1162212"/>
          </a:xfrm>
          <a:prstGeom prst="rect">
            <a:avLst/>
          </a:prstGeom>
        </p:spPr>
      </p:pic>
      <p:sp>
        <p:nvSpPr>
          <p:cNvPr id="47" name="Freeform: Shape 46">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id="{A1CCC4E2-0E38-41AA-A1C5-DBB034387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8"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picture containing coin&#10;&#10;Description automatically generated">
            <a:extLst>
              <a:ext uri="{FF2B5EF4-FFF2-40B4-BE49-F238E27FC236}">
                <a16:creationId xmlns:a16="http://schemas.microsoft.com/office/drawing/2014/main" id="{2053943D-32AE-959D-C75B-20E98D27ADA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82835" y="4872691"/>
            <a:ext cx="1692702" cy="1692702"/>
          </a:xfrm>
          <a:prstGeom prst="rect">
            <a:avLst/>
          </a:prstGeom>
        </p:spPr>
      </p:pic>
      <p:pic>
        <p:nvPicPr>
          <p:cNvPr id="16" name="Picture 15" descr="A picture containing black, trilobite&#10;&#10;Description automatically generated">
            <a:extLst>
              <a:ext uri="{FF2B5EF4-FFF2-40B4-BE49-F238E27FC236}">
                <a16:creationId xmlns:a16="http://schemas.microsoft.com/office/drawing/2014/main" id="{9FB8BBE0-CB70-4AB9-C734-33BFF23B05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18516" y="998255"/>
            <a:ext cx="2063103" cy="2063103"/>
          </a:xfrm>
          <a:prstGeom prst="rect">
            <a:avLst/>
          </a:prstGeom>
        </p:spPr>
      </p:pic>
    </p:spTree>
    <p:extLst>
      <p:ext uri="{BB962C8B-B14F-4D97-AF65-F5344CB8AC3E}">
        <p14:creationId xmlns:p14="http://schemas.microsoft.com/office/powerpoint/2010/main" val="28749865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26CB-87E9-2DE2-9782-83B48E8CFEC7}"/>
              </a:ext>
            </a:extLst>
          </p:cNvPr>
          <p:cNvSpPr>
            <a:spLocks noGrp="1"/>
          </p:cNvSpPr>
          <p:nvPr>
            <p:ph type="title"/>
          </p:nvPr>
        </p:nvSpPr>
        <p:spPr>
          <a:xfrm>
            <a:off x="704209" y="635069"/>
            <a:ext cx="4509236" cy="1139139"/>
          </a:xfrm>
        </p:spPr>
        <p:txBody>
          <a:bodyPr>
            <a:normAutofit/>
          </a:bodyPr>
          <a:lstStyle/>
          <a:p>
            <a:r>
              <a:rPr lang="en-US" sz="3600" b="1"/>
              <a:t>Technologies</a:t>
            </a:r>
          </a:p>
        </p:txBody>
      </p:sp>
      <p:sp>
        <p:nvSpPr>
          <p:cNvPr id="3" name="Content Placeholder 2">
            <a:extLst>
              <a:ext uri="{FF2B5EF4-FFF2-40B4-BE49-F238E27FC236}">
                <a16:creationId xmlns:a16="http://schemas.microsoft.com/office/drawing/2014/main" id="{E5A436F7-49A3-ABEA-CB1B-BF8B27AD3D8D}"/>
              </a:ext>
            </a:extLst>
          </p:cNvPr>
          <p:cNvSpPr>
            <a:spLocks noGrp="1"/>
          </p:cNvSpPr>
          <p:nvPr>
            <p:ph idx="1"/>
          </p:nvPr>
        </p:nvSpPr>
        <p:spPr>
          <a:xfrm>
            <a:off x="720992" y="1941362"/>
            <a:ext cx="4492454" cy="2419097"/>
          </a:xfrm>
        </p:spPr>
        <p:txBody>
          <a:bodyPr anchor="t">
            <a:normAutofit/>
          </a:bodyPr>
          <a:lstStyle/>
          <a:p>
            <a:r>
              <a:rPr lang="en-US" sz="1600" b="1" dirty="0"/>
              <a:t>Practical Frameworks, Libraries and Platforms</a:t>
            </a:r>
          </a:p>
          <a:p>
            <a:pPr marL="0" indent="0">
              <a:buNone/>
            </a:pPr>
            <a:r>
              <a:rPr lang="en-US" sz="1600" dirty="0"/>
              <a:t>        Python, </a:t>
            </a:r>
            <a:r>
              <a:rPr lang="en-US" sz="1600" dirty="0" err="1"/>
              <a:t>PyTorch</a:t>
            </a:r>
            <a:r>
              <a:rPr lang="en-US" sz="1600" dirty="0"/>
              <a:t>, Google </a:t>
            </a:r>
            <a:r>
              <a:rPr lang="en-US" sz="1600" dirty="0" err="1"/>
              <a:t>Colab</a:t>
            </a:r>
            <a:endParaRPr lang="en-US" sz="1600" dirty="0"/>
          </a:p>
          <a:p>
            <a:pPr marL="0" indent="0">
              <a:buNone/>
            </a:pPr>
            <a:endParaRPr lang="en-US" sz="1600" b="1" dirty="0"/>
          </a:p>
          <a:p>
            <a:r>
              <a:rPr lang="en-US" sz="1600" b="1" dirty="0"/>
              <a:t>Data Scraping        </a:t>
            </a:r>
          </a:p>
          <a:p>
            <a:pPr marL="0" indent="0">
              <a:buNone/>
            </a:pPr>
            <a:r>
              <a:rPr lang="en-US" sz="1600" b="1" dirty="0"/>
              <a:t>        </a:t>
            </a:r>
            <a:r>
              <a:rPr lang="en-US" sz="1600" dirty="0"/>
              <a:t>BeautifulSoup4, Selenium</a:t>
            </a:r>
            <a:endParaRPr lang="en-US" sz="1600" b="1" dirty="0"/>
          </a:p>
          <a:p>
            <a:pPr marL="914400" lvl="2" indent="0">
              <a:buNone/>
            </a:pPr>
            <a:endParaRPr lang="en-US" sz="1600" b="1" dirty="0"/>
          </a:p>
          <a:p>
            <a:pPr marL="914400" lvl="2" indent="0">
              <a:buNone/>
            </a:pPr>
            <a:endParaRPr lang="en-US" sz="1600" b="1" dirty="0"/>
          </a:p>
        </p:txBody>
      </p:sp>
      <p:sp>
        <p:nvSpPr>
          <p:cNvPr id="18" name="Freeform: Shape 17">
            <a:extLst>
              <a:ext uri="{FF2B5EF4-FFF2-40B4-BE49-F238E27FC236}">
                <a16:creationId xmlns:a16="http://schemas.microsoft.com/office/drawing/2014/main" id="{3A45B268-BBDB-4EC6-A664-CED7BF60D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4207" y="361702"/>
            <a:ext cx="1691640" cy="1691640"/>
          </a:xfrm>
          <a:custGeom>
            <a:avLst/>
            <a:gdLst>
              <a:gd name="connsiteX0" fmla="*/ 845820 w 1691640"/>
              <a:gd name="connsiteY0" fmla="*/ 0 h 1691640"/>
              <a:gd name="connsiteX1" fmla="*/ 1691640 w 1691640"/>
              <a:gd name="connsiteY1" fmla="*/ 845820 h 1691640"/>
              <a:gd name="connsiteX2" fmla="*/ 845820 w 1691640"/>
              <a:gd name="connsiteY2" fmla="*/ 1691640 h 1691640"/>
              <a:gd name="connsiteX3" fmla="*/ 0 w 1691640"/>
              <a:gd name="connsiteY3" fmla="*/ 845820 h 1691640"/>
              <a:gd name="connsiteX4" fmla="*/ 845820 w 1691640"/>
              <a:gd name="connsiteY4" fmla="*/ 0 h 169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640" h="1691640">
                <a:moveTo>
                  <a:pt x="845820" y="0"/>
                </a:moveTo>
                <a:cubicBezTo>
                  <a:pt x="1312954" y="0"/>
                  <a:pt x="1691640" y="378686"/>
                  <a:pt x="1691640" y="845820"/>
                </a:cubicBezTo>
                <a:cubicBezTo>
                  <a:pt x="1691640" y="1312954"/>
                  <a:pt x="1312954" y="1691640"/>
                  <a:pt x="845820" y="1691640"/>
                </a:cubicBezTo>
                <a:cubicBezTo>
                  <a:pt x="378687" y="1691640"/>
                  <a:pt x="0" y="1312954"/>
                  <a:pt x="0" y="845820"/>
                </a:cubicBezTo>
                <a:cubicBezTo>
                  <a:pt x="0" y="378686"/>
                  <a:pt x="378687" y="0"/>
                  <a:pt x="8458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Icon&#10;&#10;Description automatically generated">
            <a:extLst>
              <a:ext uri="{FF2B5EF4-FFF2-40B4-BE49-F238E27FC236}">
                <a16:creationId xmlns:a16="http://schemas.microsoft.com/office/drawing/2014/main" id="{D2076706-263B-314F-87E9-22689F0AE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1861" y="696037"/>
            <a:ext cx="973972" cy="1017204"/>
          </a:xfrm>
          <a:prstGeom prst="rect">
            <a:avLst/>
          </a:prstGeom>
        </p:spPr>
      </p:pic>
      <p:sp>
        <p:nvSpPr>
          <p:cNvPr id="22" name="Freeform: Shape 21">
            <a:extLst>
              <a:ext uri="{FF2B5EF4-FFF2-40B4-BE49-F238E27FC236}">
                <a16:creationId xmlns:a16="http://schemas.microsoft.com/office/drawing/2014/main" id="{B78B55DD-3C55-4B94-9031-4F3723BD4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8624" y="2"/>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42D9BB05-ED63-4148-87AB-82720ACC3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8614" y="4769536"/>
            <a:ext cx="3950208" cy="2088462"/>
          </a:xfrm>
          <a:custGeom>
            <a:avLst/>
            <a:gdLst>
              <a:gd name="connsiteX0" fmla="*/ 1975104 w 3950208"/>
              <a:gd name="connsiteY0" fmla="*/ 0 h 2088462"/>
              <a:gd name="connsiteX1" fmla="*/ 3950208 w 3950208"/>
              <a:gd name="connsiteY1" fmla="*/ 1975104 h 2088462"/>
              <a:gd name="connsiteX2" fmla="*/ 3944484 w 3950208"/>
              <a:gd name="connsiteY2" fmla="*/ 2088462 h 2088462"/>
              <a:gd name="connsiteX3" fmla="*/ 5724 w 3950208"/>
              <a:gd name="connsiteY3" fmla="*/ 2088462 h 2088462"/>
              <a:gd name="connsiteX4" fmla="*/ 0 w 3950208"/>
              <a:gd name="connsiteY4" fmla="*/ 1975104 h 2088462"/>
              <a:gd name="connsiteX5" fmla="*/ 1975104 w 3950208"/>
              <a:gd name="connsiteY5" fmla="*/ 0 h 208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5B00B48C-8AA7-4128-AD60-76349F0C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6020" y="2715337"/>
            <a:ext cx="2743200" cy="2743200"/>
          </a:xfrm>
          <a:custGeom>
            <a:avLst/>
            <a:gdLst>
              <a:gd name="connsiteX0" fmla="*/ 1371600 w 2743200"/>
              <a:gd name="connsiteY0" fmla="*/ 0 h 2743200"/>
              <a:gd name="connsiteX1" fmla="*/ 2743200 w 2743200"/>
              <a:gd name="connsiteY1" fmla="*/ 1371600 h 2743200"/>
              <a:gd name="connsiteX2" fmla="*/ 1371600 w 2743200"/>
              <a:gd name="connsiteY2" fmla="*/ 2743200 h 2743200"/>
              <a:gd name="connsiteX3" fmla="*/ 0 w 2743200"/>
              <a:gd name="connsiteY3" fmla="*/ 1371600 h 2743200"/>
              <a:gd name="connsiteX4" fmla="*/ 1371600 w 2743200"/>
              <a:gd name="connsiteY4" fmla="*/ 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743200">
                <a:moveTo>
                  <a:pt x="1371600" y="0"/>
                </a:moveTo>
                <a:cubicBezTo>
                  <a:pt x="2129114" y="0"/>
                  <a:pt x="2743200" y="614087"/>
                  <a:pt x="2743200" y="1371600"/>
                </a:cubicBezTo>
                <a:cubicBezTo>
                  <a:pt x="2743200" y="2129114"/>
                  <a:pt x="2129114" y="2743200"/>
                  <a:pt x="1371600" y="2743200"/>
                </a:cubicBezTo>
                <a:cubicBezTo>
                  <a:pt x="614087" y="2743200"/>
                  <a:pt x="0" y="2129114"/>
                  <a:pt x="0" y="1371600"/>
                </a:cubicBezTo>
                <a:cubicBezTo>
                  <a:pt x="0" y="614087"/>
                  <a:pt x="614087" y="0"/>
                  <a:pt x="13716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Icon&#10;&#10;Description automatically generated">
            <a:extLst>
              <a:ext uri="{FF2B5EF4-FFF2-40B4-BE49-F238E27FC236}">
                <a16:creationId xmlns:a16="http://schemas.microsoft.com/office/drawing/2014/main" id="{29A5B66F-496E-B65A-211B-89718BAF0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456" y="3261826"/>
            <a:ext cx="1650222" cy="1650222"/>
          </a:xfrm>
          <a:prstGeom prst="rect">
            <a:avLst/>
          </a:prstGeom>
        </p:spPr>
      </p:pic>
      <p:pic>
        <p:nvPicPr>
          <p:cNvPr id="11" name="Picture 10" descr="Shape&#10;&#10;Description automatically generated with medium confidence">
            <a:extLst>
              <a:ext uri="{FF2B5EF4-FFF2-40B4-BE49-F238E27FC236}">
                <a16:creationId xmlns:a16="http://schemas.microsoft.com/office/drawing/2014/main" id="{3D41C820-7D2E-44DD-D7C5-486A07DFBC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841" y="5531437"/>
            <a:ext cx="2210937" cy="950703"/>
          </a:xfrm>
          <a:prstGeom prst="rect">
            <a:avLst/>
          </a:prstGeom>
        </p:spPr>
      </p:pic>
      <p:sp>
        <p:nvSpPr>
          <p:cNvPr id="34" name="Freeform: Shape 33">
            <a:extLst>
              <a:ext uri="{FF2B5EF4-FFF2-40B4-BE49-F238E27FC236}">
                <a16:creationId xmlns:a16="http://schemas.microsoft.com/office/drawing/2014/main" id="{0760511E-86BF-4340-9949-CECB774FA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09416" y="4131546"/>
            <a:ext cx="3178912" cy="2726454"/>
          </a:xfrm>
          <a:custGeom>
            <a:avLst/>
            <a:gdLst>
              <a:gd name="connsiteX0" fmla="*/ 1837818 w 3178912"/>
              <a:gd name="connsiteY0" fmla="*/ 0 h 2726454"/>
              <a:gd name="connsiteX1" fmla="*/ 3137352 w 3178912"/>
              <a:gd name="connsiteY1" fmla="*/ 538285 h 2726454"/>
              <a:gd name="connsiteX2" fmla="*/ 3178912 w 3178912"/>
              <a:gd name="connsiteY2" fmla="*/ 584013 h 2726454"/>
              <a:gd name="connsiteX3" fmla="*/ 3178912 w 3178912"/>
              <a:gd name="connsiteY3" fmla="*/ 2726454 h 2726454"/>
              <a:gd name="connsiteX4" fmla="*/ 229483 w 3178912"/>
              <a:gd name="connsiteY4" fmla="*/ 2726454 h 2726454"/>
              <a:gd name="connsiteX5" fmla="*/ 221815 w 3178912"/>
              <a:gd name="connsiteY5" fmla="*/ 2713832 h 2726454"/>
              <a:gd name="connsiteX6" fmla="*/ 0 w 3178912"/>
              <a:gd name="connsiteY6" fmla="*/ 1837818 h 2726454"/>
              <a:gd name="connsiteX7" fmla="*/ 1837818 w 3178912"/>
              <a:gd name="connsiteY7" fmla="*/ 0 h 272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Python">
            <a:extLst>
              <a:ext uri="{FF2B5EF4-FFF2-40B4-BE49-F238E27FC236}">
                <a16:creationId xmlns:a16="http://schemas.microsoft.com/office/drawing/2014/main" id="{1C9A6EC0-B1FC-6047-F8CF-A9F3CC0D77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71966" y="4773845"/>
            <a:ext cx="1746444" cy="1746444"/>
          </a:xfrm>
          <a:prstGeom prst="rect">
            <a:avLst/>
          </a:prstGeom>
        </p:spPr>
      </p:pic>
      <p:pic>
        <p:nvPicPr>
          <p:cNvPr id="15" name="Picture 14">
            <a:extLst>
              <a:ext uri="{FF2B5EF4-FFF2-40B4-BE49-F238E27FC236}">
                <a16:creationId xmlns:a16="http://schemas.microsoft.com/office/drawing/2014/main" id="{E1C80634-38A1-E6FB-8E01-FB2921EC6298}"/>
              </a:ext>
            </a:extLst>
          </p:cNvPr>
          <p:cNvPicPr>
            <a:picLocks noChangeAspect="1"/>
          </p:cNvPicPr>
          <p:nvPr/>
        </p:nvPicPr>
        <p:blipFill>
          <a:blip r:embed="rId6"/>
          <a:stretch>
            <a:fillRect/>
          </a:stretch>
        </p:blipFill>
        <p:spPr>
          <a:xfrm>
            <a:off x="9130376" y="0"/>
            <a:ext cx="3057952" cy="1047896"/>
          </a:xfrm>
          <a:prstGeom prst="rect">
            <a:avLst/>
          </a:prstGeom>
        </p:spPr>
      </p:pic>
      <p:pic>
        <p:nvPicPr>
          <p:cNvPr id="7" name="Picture 6" descr="Icon&#10;&#10;Description automatically generated">
            <a:extLst>
              <a:ext uri="{FF2B5EF4-FFF2-40B4-BE49-F238E27FC236}">
                <a16:creationId xmlns:a16="http://schemas.microsoft.com/office/drawing/2014/main" id="{37414ACD-5944-4B90-636F-B0BCA70350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2956" y="647293"/>
            <a:ext cx="2213034" cy="2213034"/>
          </a:xfrm>
          <a:prstGeom prst="rect">
            <a:avLst/>
          </a:prstGeom>
        </p:spPr>
      </p:pic>
    </p:spTree>
    <p:extLst>
      <p:ext uri="{BB962C8B-B14F-4D97-AF65-F5344CB8AC3E}">
        <p14:creationId xmlns:p14="http://schemas.microsoft.com/office/powerpoint/2010/main" val="42066168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5DF7-C233-A0BB-9EB2-E4BF9E355143}"/>
              </a:ext>
            </a:extLst>
          </p:cNvPr>
          <p:cNvSpPr>
            <a:spLocks noGrp="1"/>
          </p:cNvSpPr>
          <p:nvPr>
            <p:ph type="title"/>
          </p:nvPr>
        </p:nvSpPr>
        <p:spPr/>
        <p:txBody>
          <a:bodyPr/>
          <a:lstStyle/>
          <a:p>
            <a:r>
              <a:rPr lang="en-US" b="1" dirty="0"/>
              <a:t>Models and Optimization Algorithms</a:t>
            </a:r>
          </a:p>
        </p:txBody>
      </p:sp>
      <p:sp>
        <p:nvSpPr>
          <p:cNvPr id="3" name="Content Placeholder 2">
            <a:extLst>
              <a:ext uri="{FF2B5EF4-FFF2-40B4-BE49-F238E27FC236}">
                <a16:creationId xmlns:a16="http://schemas.microsoft.com/office/drawing/2014/main" id="{5F475326-07ED-A71D-5C0A-91386FA1CC44}"/>
              </a:ext>
            </a:extLst>
          </p:cNvPr>
          <p:cNvSpPr>
            <a:spLocks noGrp="1"/>
          </p:cNvSpPr>
          <p:nvPr>
            <p:ph idx="1"/>
          </p:nvPr>
        </p:nvSpPr>
        <p:spPr>
          <a:xfrm>
            <a:off x="838200" y="1433726"/>
            <a:ext cx="10515600" cy="4743237"/>
          </a:xfrm>
        </p:spPr>
        <p:txBody>
          <a:bodyPr/>
          <a:lstStyle/>
          <a:p>
            <a:pPr lvl="1"/>
            <a:r>
              <a:rPr lang="en-US" b="1" dirty="0" err="1"/>
              <a:t>ResNet</a:t>
            </a:r>
            <a:endParaRPr lang="en-US" b="1" dirty="0"/>
          </a:p>
          <a:p>
            <a:endParaRPr lang="en-US" b="1" dirty="0"/>
          </a:p>
          <a:p>
            <a:pPr marL="457200" lvl="1" indent="0">
              <a:buNone/>
            </a:pPr>
            <a:endParaRPr lang="en-US" b="1" dirty="0"/>
          </a:p>
          <a:p>
            <a:pPr marL="457200" lvl="1" indent="0">
              <a:buNone/>
            </a:pPr>
            <a:endParaRPr lang="en-US" b="1" dirty="0"/>
          </a:p>
          <a:p>
            <a:pPr lvl="1"/>
            <a:r>
              <a:rPr lang="en-US" b="1" dirty="0"/>
              <a:t>VGG</a:t>
            </a:r>
          </a:p>
          <a:p>
            <a:endParaRPr lang="en-US" b="1" dirty="0"/>
          </a:p>
          <a:p>
            <a:endParaRPr lang="en-US" b="1" dirty="0"/>
          </a:p>
          <a:p>
            <a:endParaRPr lang="en-US" b="1" dirty="0"/>
          </a:p>
          <a:p>
            <a:pPr lvl="1"/>
            <a:r>
              <a:rPr lang="en-US" b="1" dirty="0" err="1"/>
              <a:t>AlexNet</a:t>
            </a:r>
            <a:endParaRPr lang="en-US" b="1" dirty="0"/>
          </a:p>
        </p:txBody>
      </p:sp>
      <p:pic>
        <p:nvPicPr>
          <p:cNvPr id="9" name="Picture 8" descr="A picture containing diagram&#10;&#10;Description automatically generated">
            <a:extLst>
              <a:ext uri="{FF2B5EF4-FFF2-40B4-BE49-F238E27FC236}">
                <a16:creationId xmlns:a16="http://schemas.microsoft.com/office/drawing/2014/main" id="{81CBF715-D855-992F-086B-B41A98B9D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500" y="3034719"/>
            <a:ext cx="6677320" cy="1662745"/>
          </a:xfrm>
          <a:prstGeom prst="rect">
            <a:avLst/>
          </a:prstGeom>
        </p:spPr>
      </p:pic>
      <p:pic>
        <p:nvPicPr>
          <p:cNvPr id="11" name="Picture 10" descr="Icon&#10;&#10;Description automatically generated">
            <a:extLst>
              <a:ext uri="{FF2B5EF4-FFF2-40B4-BE49-F238E27FC236}">
                <a16:creationId xmlns:a16="http://schemas.microsoft.com/office/drawing/2014/main" id="{D127D970-9345-4C84-F555-B0F120AF1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01" y="1433726"/>
            <a:ext cx="6677319" cy="1623862"/>
          </a:xfrm>
          <a:prstGeom prst="rect">
            <a:avLst/>
          </a:prstGeom>
        </p:spPr>
      </p:pic>
      <p:pic>
        <p:nvPicPr>
          <p:cNvPr id="13" name="Picture 12" descr="Diagram&#10;&#10;Description automatically generated">
            <a:extLst>
              <a:ext uri="{FF2B5EF4-FFF2-40B4-BE49-F238E27FC236}">
                <a16:creationId xmlns:a16="http://schemas.microsoft.com/office/drawing/2014/main" id="{6D392E65-4DFE-9FF4-AC5C-262EEBA80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5500" y="4751274"/>
            <a:ext cx="6677320" cy="1862138"/>
          </a:xfrm>
          <a:prstGeom prst="rect">
            <a:avLst/>
          </a:prstGeom>
        </p:spPr>
      </p:pic>
    </p:spTree>
    <p:extLst>
      <p:ext uri="{BB962C8B-B14F-4D97-AF65-F5344CB8AC3E}">
        <p14:creationId xmlns:p14="http://schemas.microsoft.com/office/powerpoint/2010/main" val="144100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4F0C-D94B-C2E5-EE75-B353F62F2F4F}"/>
              </a:ext>
            </a:extLst>
          </p:cNvPr>
          <p:cNvSpPr>
            <a:spLocks noGrp="1"/>
          </p:cNvSpPr>
          <p:nvPr>
            <p:ph type="title"/>
          </p:nvPr>
        </p:nvSpPr>
        <p:spPr/>
        <p:txBody>
          <a:bodyPr/>
          <a:lstStyle/>
          <a:p>
            <a:r>
              <a:rPr lang="en-US" b="1" dirty="0"/>
              <a:t>Additional Data Manipulation</a:t>
            </a:r>
          </a:p>
        </p:txBody>
      </p:sp>
      <p:sp>
        <p:nvSpPr>
          <p:cNvPr id="3" name="Content Placeholder 2">
            <a:extLst>
              <a:ext uri="{FF2B5EF4-FFF2-40B4-BE49-F238E27FC236}">
                <a16:creationId xmlns:a16="http://schemas.microsoft.com/office/drawing/2014/main" id="{1233070A-9ECD-129D-A000-52F53B645A68}"/>
              </a:ext>
            </a:extLst>
          </p:cNvPr>
          <p:cNvSpPr>
            <a:spLocks noGrp="1"/>
          </p:cNvSpPr>
          <p:nvPr>
            <p:ph idx="1"/>
          </p:nvPr>
        </p:nvSpPr>
        <p:spPr>
          <a:xfrm>
            <a:off x="838200" y="1787136"/>
            <a:ext cx="10515600" cy="4351338"/>
          </a:xfrm>
        </p:spPr>
        <p:txBody>
          <a:bodyPr/>
          <a:lstStyle/>
          <a:p>
            <a:pPr lvl="1"/>
            <a:r>
              <a:rPr lang="en-US" b="1" dirty="0"/>
              <a:t>Crop:</a:t>
            </a:r>
            <a:r>
              <a:rPr lang="en-US" dirty="0"/>
              <a:t> Most of the images contained 2 sided of the coin, our model predicts based on the Alphabetic side alone.</a:t>
            </a:r>
          </a:p>
          <a:p>
            <a:pPr marL="457200" lvl="1" indent="0">
              <a:buNone/>
            </a:pPr>
            <a:endParaRPr lang="en-US" dirty="0"/>
          </a:p>
          <a:p>
            <a:pPr lvl="1"/>
            <a:endParaRPr lang="en-US" b="1" dirty="0"/>
          </a:p>
          <a:p>
            <a:pPr lvl="1"/>
            <a:r>
              <a:rPr lang="en-US" b="1" dirty="0"/>
              <a:t>Resize: </a:t>
            </a:r>
            <a:r>
              <a:rPr lang="en-US" dirty="0"/>
              <a:t>By using pre-trained model (</a:t>
            </a:r>
            <a:r>
              <a:rPr lang="en-US" dirty="0" err="1"/>
              <a:t>ResNet</a:t>
            </a:r>
            <a:r>
              <a:rPr lang="en-US" dirty="0"/>
              <a:t>), all images must be of dimensions: 3 x 244 x 244.</a:t>
            </a:r>
            <a:endParaRPr lang="en-US" b="1" dirty="0"/>
          </a:p>
          <a:p>
            <a:pPr marL="457200" lvl="1" indent="0">
              <a:buNone/>
            </a:pPr>
            <a:endParaRPr lang="en-US" b="1" dirty="0"/>
          </a:p>
          <a:p>
            <a:pPr lvl="1"/>
            <a:r>
              <a:rPr lang="en-US" b="1" dirty="0"/>
              <a:t>Rotate: </a:t>
            </a:r>
            <a:r>
              <a:rPr lang="en-US" dirty="0"/>
              <a:t>Images are not uniformly rotated. A random rotation procedure allows the model to train over multiple directions of the coins.</a:t>
            </a:r>
            <a:endParaRPr lang="en-US" b="1" dirty="0"/>
          </a:p>
        </p:txBody>
      </p:sp>
      <p:sp>
        <p:nvSpPr>
          <p:cNvPr id="4" name="Rectangle 1">
            <a:extLst>
              <a:ext uri="{FF2B5EF4-FFF2-40B4-BE49-F238E27FC236}">
                <a16:creationId xmlns:a16="http://schemas.microsoft.com/office/drawing/2014/main" id="{47C3D35F-5555-7511-641B-ECDC97A6B7D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uniformly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close-up of a rock&#10;&#10;Description automatically generated with low confidence">
            <a:extLst>
              <a:ext uri="{FF2B5EF4-FFF2-40B4-BE49-F238E27FC236}">
                <a16:creationId xmlns:a16="http://schemas.microsoft.com/office/drawing/2014/main" id="{FDA18651-1DC0-E3C5-DA8B-03EAF7C2A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43" y="2626762"/>
            <a:ext cx="1541598" cy="732259"/>
          </a:xfrm>
          <a:prstGeom prst="rect">
            <a:avLst/>
          </a:prstGeom>
        </p:spPr>
      </p:pic>
      <p:sp>
        <p:nvSpPr>
          <p:cNvPr id="7" name="Arrow: Right 6">
            <a:extLst>
              <a:ext uri="{FF2B5EF4-FFF2-40B4-BE49-F238E27FC236}">
                <a16:creationId xmlns:a16="http://schemas.microsoft.com/office/drawing/2014/main" id="{BF40FB34-DBD1-FB50-9ED4-FE62EEB534D3}"/>
              </a:ext>
            </a:extLst>
          </p:cNvPr>
          <p:cNvSpPr/>
          <p:nvPr/>
        </p:nvSpPr>
        <p:spPr>
          <a:xfrm>
            <a:off x="4735532" y="2743198"/>
            <a:ext cx="2556587" cy="447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E6A10B4-0AF8-272B-400B-301824CACE58}"/>
              </a:ext>
            </a:extLst>
          </p:cNvPr>
          <p:cNvPicPr>
            <a:picLocks noChangeAspect="1"/>
          </p:cNvPicPr>
          <p:nvPr/>
        </p:nvPicPr>
        <p:blipFill rotWithShape="1">
          <a:blip r:embed="rId2">
            <a:extLst>
              <a:ext uri="{28A0092B-C50C-407E-A947-70E740481C1C}">
                <a14:useLocalDpi xmlns:a14="http://schemas.microsoft.com/office/drawing/2010/main" val="0"/>
              </a:ext>
            </a:extLst>
          </a:blip>
          <a:srcRect r="50167"/>
          <a:stretch/>
        </p:blipFill>
        <p:spPr>
          <a:xfrm>
            <a:off x="7927910" y="2601004"/>
            <a:ext cx="768221" cy="732259"/>
          </a:xfrm>
          <a:prstGeom prst="rect">
            <a:avLst/>
          </a:prstGeom>
        </p:spPr>
      </p:pic>
      <p:pic>
        <p:nvPicPr>
          <p:cNvPr id="10" name="Picture 9" descr="A black and white photo of a rock&#10;&#10;Description automatically generated with low confidence">
            <a:extLst>
              <a:ext uri="{FF2B5EF4-FFF2-40B4-BE49-F238E27FC236}">
                <a16:creationId xmlns:a16="http://schemas.microsoft.com/office/drawing/2014/main" id="{96B5EDF7-340C-0903-6003-AFBFC8998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875" y="5217725"/>
            <a:ext cx="1495391" cy="1495391"/>
          </a:xfrm>
          <a:prstGeom prst="rect">
            <a:avLst/>
          </a:prstGeom>
          <a:ln>
            <a:noFill/>
          </a:ln>
          <a:scene3d>
            <a:camera prst="orthographicFront"/>
            <a:lightRig rig="threePt" dir="t"/>
          </a:scene3d>
          <a:sp3d>
            <a:bevelT w="0"/>
          </a:sp3d>
        </p:spPr>
      </p:pic>
      <p:sp>
        <p:nvSpPr>
          <p:cNvPr id="11" name="Arrow: Right 10">
            <a:extLst>
              <a:ext uri="{FF2B5EF4-FFF2-40B4-BE49-F238E27FC236}">
                <a16:creationId xmlns:a16="http://schemas.microsoft.com/office/drawing/2014/main" id="{D3E6A88B-B6B0-6173-C53A-9947D760154A}"/>
              </a:ext>
            </a:extLst>
          </p:cNvPr>
          <p:cNvSpPr/>
          <p:nvPr/>
        </p:nvSpPr>
        <p:spPr>
          <a:xfrm>
            <a:off x="4685697" y="5517551"/>
            <a:ext cx="2556587" cy="447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photo of a rock&#10;&#10;Description automatically generated with low confidence">
            <a:extLst>
              <a:ext uri="{FF2B5EF4-FFF2-40B4-BE49-F238E27FC236}">
                <a16:creationId xmlns:a16="http://schemas.microsoft.com/office/drawing/2014/main" id="{EC30163C-7C19-7E6C-D378-21F2D76F3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37137">
            <a:off x="7417393" y="5238382"/>
            <a:ext cx="840200" cy="840200"/>
          </a:xfrm>
          <a:prstGeom prst="rect">
            <a:avLst/>
          </a:prstGeom>
        </p:spPr>
      </p:pic>
      <p:pic>
        <p:nvPicPr>
          <p:cNvPr id="13" name="Picture 12" descr="A black and white photo of a rock&#10;&#10;Description automatically generated with low confidence">
            <a:extLst>
              <a:ext uri="{FF2B5EF4-FFF2-40B4-BE49-F238E27FC236}">
                <a16:creationId xmlns:a16="http://schemas.microsoft.com/office/drawing/2014/main" id="{797F7C29-558F-EF19-53E8-E2BDE8628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924811">
            <a:off x="9146665" y="5238382"/>
            <a:ext cx="840200" cy="840200"/>
          </a:xfrm>
          <a:prstGeom prst="rect">
            <a:avLst/>
          </a:prstGeom>
        </p:spPr>
      </p:pic>
      <p:pic>
        <p:nvPicPr>
          <p:cNvPr id="14" name="Picture 13" descr="A black and white photo of a rock&#10;&#10;Description automatically generated with low confidence">
            <a:extLst>
              <a:ext uri="{FF2B5EF4-FFF2-40B4-BE49-F238E27FC236}">
                <a16:creationId xmlns:a16="http://schemas.microsoft.com/office/drawing/2014/main" id="{2B5A9853-BE44-0A91-09BF-06DB8EA0E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287594">
            <a:off x="8300115" y="5862400"/>
            <a:ext cx="840200" cy="840200"/>
          </a:xfrm>
          <a:prstGeom prst="rect">
            <a:avLst/>
          </a:prstGeom>
        </p:spPr>
      </p:pic>
    </p:spTree>
    <p:extLst>
      <p:ext uri="{BB962C8B-B14F-4D97-AF65-F5344CB8AC3E}">
        <p14:creationId xmlns:p14="http://schemas.microsoft.com/office/powerpoint/2010/main" val="2880247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231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Coin Classification with Machine and Deep Learning Methods</vt:lpstr>
      <vt:lpstr>Overview</vt:lpstr>
      <vt:lpstr>Data Examples</vt:lpstr>
      <vt:lpstr>Technologies</vt:lpstr>
      <vt:lpstr>Models and Optimization Algorithms</vt:lpstr>
      <vt:lpstr>Additional Data Manipulation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Classification with Machine and Deep Learning Methods</dc:title>
  <dc:creator>עדי דהרי</dc:creator>
  <cp:lastModifiedBy>עדי דהרי</cp:lastModifiedBy>
  <cp:revision>4</cp:revision>
  <dcterms:created xsi:type="dcterms:W3CDTF">2022-08-16T09:08:37Z</dcterms:created>
  <dcterms:modified xsi:type="dcterms:W3CDTF">2022-08-17T07:54:15Z</dcterms:modified>
</cp:coreProperties>
</file>