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0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3" r:id="rId12"/>
    <p:sldId id="324" r:id="rId13"/>
    <p:sldId id="325" r:id="rId14"/>
    <p:sldId id="326" r:id="rId15"/>
    <p:sldId id="320" r:id="rId16"/>
    <p:sldId id="321" r:id="rId17"/>
    <p:sldId id="322" r:id="rId18"/>
    <p:sldId id="32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0413" autoAdjust="0"/>
  </p:normalViewPr>
  <p:slideViewPr>
    <p:cSldViewPr snapToGrid="0" snapToObjects="1">
      <p:cViewPr varScale="1">
        <p:scale>
          <a:sx n="117" d="100"/>
          <a:sy n="117" d="100"/>
        </p:scale>
        <p:origin x="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catlas.dcgis.dc.gov/datacards/311/residential%20parking%20permit%20violation/8:years/citywi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software/microsoft-office/excel/excel-formulas-and-functions-for-dummies-cheat-she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catlas.dcgis.dc.gov/crimecar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Analyzing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Sean McMinn</a:t>
            </a:r>
          </a:p>
          <a:p>
            <a:r>
              <a:rPr lang="en-US" dirty="0"/>
              <a:t>American University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 for data interviews:</a:t>
            </a:r>
          </a:p>
          <a:p>
            <a:pPr lvl="1"/>
            <a:r>
              <a:rPr lang="en-US" dirty="0"/>
              <a:t>Phrase specific questions in your head before you begin using  the computer</a:t>
            </a:r>
          </a:p>
          <a:p>
            <a:pPr lvl="1"/>
            <a:r>
              <a:rPr lang="en-US" dirty="0"/>
              <a:t>If you find an interesting trend, keep exploring it</a:t>
            </a:r>
          </a:p>
          <a:p>
            <a:pPr lvl="1"/>
            <a:r>
              <a:rPr lang="en-US" dirty="0"/>
              <a:t>Find the newsworthy trends/stories in the data</a:t>
            </a:r>
          </a:p>
          <a:p>
            <a:pPr lvl="1"/>
            <a:r>
              <a:rPr lang="en-US" dirty="0"/>
              <a:t>See if there’s any color you can track down either in the data or through external sources</a:t>
            </a:r>
          </a:p>
          <a:p>
            <a:pPr lvl="1"/>
            <a:r>
              <a:rPr lang="en-US" dirty="0"/>
              <a:t>Think about what your data may be missing and who published it</a:t>
            </a:r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311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https://dcatlas.dcgis.dc.gov/datacards/311/residential%20parking%20permit%20violation/8:years/citywide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311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Group with pivot tables</a:t>
            </a:r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311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WARNINGS: 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2"/>
            <a:r>
              <a:rPr lang="en-US" dirty="0"/>
              <a:t>Make sure entire sheet gets sorted</a:t>
            </a:r>
          </a:p>
          <a:p>
            <a:pPr lvl="1"/>
            <a:r>
              <a:rPr lang="en-US" dirty="0"/>
              <a:t>Filter</a:t>
            </a:r>
          </a:p>
          <a:p>
            <a:pPr lvl="2"/>
            <a:r>
              <a:rPr lang="en-US" dirty="0"/>
              <a:t>Remember this is only part of your data: calculations only apply to that subset</a:t>
            </a:r>
          </a:p>
          <a:p>
            <a:pPr lvl="1"/>
            <a:r>
              <a:rPr lang="en-US" dirty="0"/>
              <a:t>Group</a:t>
            </a:r>
          </a:p>
          <a:p>
            <a:pPr lvl="2"/>
            <a:r>
              <a:rPr lang="en-US" dirty="0"/>
              <a:t>ALWAYS make a copy of your data</a:t>
            </a:r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311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Standardize data using a formula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= a2 + b2 </a:t>
            </a:r>
          </a:p>
          <a:p>
            <a:pPr marL="457200" lvl="1" indent="0">
              <a:buNone/>
            </a:pPr>
            <a:r>
              <a:rPr lang="en-US" dirty="0"/>
              <a:t>= a2 / 50</a:t>
            </a:r>
          </a:p>
          <a:p>
            <a:pPr marL="457200" lvl="1" indent="0">
              <a:buNone/>
            </a:pPr>
            <a:r>
              <a:rPr lang="en-US" dirty="0"/>
              <a:t>=sum(a2:a10)</a:t>
            </a:r>
          </a:p>
          <a:p>
            <a:pPr marL="457200" lvl="1" indent="0">
              <a:buNone/>
            </a:pPr>
            <a:r>
              <a:rPr lang="en-US" dirty="0"/>
              <a:t>=average(b2:b10)</a:t>
            </a:r>
          </a:p>
          <a:p>
            <a:pPr marL="457200" lvl="1" indent="0">
              <a:buNone/>
            </a:pPr>
            <a:r>
              <a:rPr lang="en-US" dirty="0"/>
              <a:t>=year(b3)</a:t>
            </a:r>
          </a:p>
          <a:p>
            <a:pPr marL="457200" lvl="1" indent="0">
              <a:buNone/>
            </a:pPr>
            <a:r>
              <a:rPr lang="en-US" dirty="0"/>
              <a:t>=weekday(b3)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Cheat sheet: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https://www.dummies.com/software/microsoft-office/excel/excel-formulas-and-functions-for-dummies-cheat-sheet/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https://</a:t>
            </a:r>
            <a:r>
              <a:rPr lang="en-US" dirty="0" err="1"/>
              <a:t>dcatlas.dcgis.dc.gov</a:t>
            </a:r>
            <a:r>
              <a:rPr lang="en-US" dirty="0"/>
              <a:t>/</a:t>
            </a:r>
            <a:r>
              <a:rPr lang="en-US" dirty="0" err="1"/>
              <a:t>crimecards</a:t>
            </a:r>
            <a:r>
              <a:rPr lang="en-US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A6611-1FC3-7B41-9B64-D3C3FC0C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93" y="3287486"/>
            <a:ext cx="2824617" cy="3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Fields</a:t>
            </a:r>
          </a:p>
          <a:p>
            <a:pPr lvl="1"/>
            <a:r>
              <a:rPr lang="en-US" dirty="0"/>
              <a:t>NEIGHBORHOOD_CLUSTER</a:t>
            </a:r>
          </a:p>
          <a:p>
            <a:pPr lvl="1"/>
            <a:r>
              <a:rPr lang="en-US" dirty="0"/>
              <a:t>CENSUS_TRACT</a:t>
            </a:r>
          </a:p>
          <a:p>
            <a:pPr lvl="1"/>
            <a:r>
              <a:rPr lang="en-US" dirty="0" err="1"/>
              <a:t>offensegroup</a:t>
            </a:r>
            <a:endParaRPr lang="en-US" dirty="0"/>
          </a:p>
          <a:p>
            <a:pPr lvl="1"/>
            <a:r>
              <a:rPr lang="en-US" dirty="0"/>
              <a:t>LONGITUDE</a:t>
            </a:r>
          </a:p>
          <a:p>
            <a:pPr lvl="1"/>
            <a:r>
              <a:rPr lang="en-US" dirty="0"/>
              <a:t>END_DATE</a:t>
            </a:r>
          </a:p>
          <a:p>
            <a:pPr lvl="1"/>
            <a:r>
              <a:rPr lang="en-US" dirty="0" err="1"/>
              <a:t>offensetext</a:t>
            </a:r>
            <a:endParaRPr lang="en-US" dirty="0"/>
          </a:p>
          <a:p>
            <a:pPr lvl="1"/>
            <a:r>
              <a:rPr lang="en-US" dirty="0"/>
              <a:t>SHIFT</a:t>
            </a:r>
          </a:p>
          <a:p>
            <a:pPr lvl="1"/>
            <a:r>
              <a:rPr lang="en-US" dirty="0"/>
              <a:t>YBLOCK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WARD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 err="1"/>
              <a:t>offensekey</a:t>
            </a:r>
            <a:endParaRPr lang="en-US" dirty="0"/>
          </a:p>
          <a:p>
            <a:pPr lvl="1"/>
            <a:r>
              <a:rPr lang="en-US" dirty="0"/>
              <a:t>BID</a:t>
            </a:r>
          </a:p>
          <a:p>
            <a:pPr lvl="1"/>
            <a:r>
              <a:rPr lang="en-US" dirty="0"/>
              <a:t>sector</a:t>
            </a:r>
          </a:p>
          <a:p>
            <a:pPr lvl="1"/>
            <a:r>
              <a:rPr lang="en-US" dirty="0"/>
              <a:t>PSA</a:t>
            </a:r>
          </a:p>
          <a:p>
            <a:pPr lvl="1"/>
            <a:r>
              <a:rPr lang="en-US" dirty="0" err="1"/>
              <a:t>ucrrank</a:t>
            </a:r>
            <a:endParaRPr lang="en-US" dirty="0"/>
          </a:p>
          <a:p>
            <a:pPr lvl="1"/>
            <a:r>
              <a:rPr lang="en-US" dirty="0"/>
              <a:t>BLOCK_GROUP</a:t>
            </a:r>
          </a:p>
          <a:p>
            <a:pPr lvl="1"/>
            <a:r>
              <a:rPr lang="en-US" dirty="0"/>
              <a:t>VOTING_PRECINCT</a:t>
            </a:r>
          </a:p>
          <a:p>
            <a:pPr lvl="1"/>
            <a:r>
              <a:rPr lang="en-US" dirty="0"/>
              <a:t>XBLOCK</a:t>
            </a:r>
          </a:p>
          <a:p>
            <a:pPr lvl="1"/>
            <a:r>
              <a:rPr lang="en-US" dirty="0"/>
              <a:t>BLOCK</a:t>
            </a:r>
          </a:p>
          <a:p>
            <a:pPr lvl="1"/>
            <a:r>
              <a:rPr lang="en-US" dirty="0"/>
              <a:t>START_DATE</a:t>
            </a:r>
          </a:p>
          <a:p>
            <a:pPr lvl="1"/>
            <a:r>
              <a:rPr lang="en-US" dirty="0"/>
              <a:t>CCN</a:t>
            </a:r>
          </a:p>
          <a:p>
            <a:pPr lvl="1"/>
            <a:r>
              <a:rPr lang="en-US" dirty="0"/>
              <a:t>OFFENSE</a:t>
            </a:r>
          </a:p>
          <a:p>
            <a:pPr lvl="1"/>
            <a:r>
              <a:rPr lang="en-US" dirty="0"/>
              <a:t>OCTO_RECORD_ID</a:t>
            </a:r>
          </a:p>
          <a:p>
            <a:pPr lvl="1"/>
            <a:r>
              <a:rPr lang="en-US" dirty="0"/>
              <a:t>ANC</a:t>
            </a:r>
          </a:p>
          <a:p>
            <a:pPr lvl="1"/>
            <a:r>
              <a:rPr lang="en-US" dirty="0"/>
              <a:t>REPORT_DAT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LATITUDE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DE1B-85FE-744C-8691-5B90053D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16" y="340272"/>
            <a:ext cx="1533542" cy="18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for PIVOT TABLES!</a:t>
            </a:r>
          </a:p>
          <a:p>
            <a:pPr lvl="1"/>
            <a:r>
              <a:rPr lang="en-US" dirty="0"/>
              <a:t>What is the most common type of crime in our area?</a:t>
            </a:r>
          </a:p>
          <a:p>
            <a:pPr lvl="1"/>
            <a:r>
              <a:rPr lang="en-US" dirty="0"/>
              <a:t>What block has the most/least crimes on it?</a:t>
            </a:r>
          </a:p>
          <a:p>
            <a:pPr lvl="1"/>
            <a:r>
              <a:rPr lang="en-US" dirty="0"/>
              <a:t>What time of day has most/least crimes?</a:t>
            </a:r>
          </a:p>
          <a:p>
            <a:pPr lvl="1"/>
            <a:r>
              <a:rPr lang="en-US" dirty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Find something interesting in the 1,000-foot radius around somewhere else in DC (could be your home, your internship office, a landmark, </a:t>
            </a:r>
            <a:r>
              <a:rPr lang="en-US" dirty="0" err="1"/>
              <a:t>etc</a:t>
            </a:r>
            <a:r>
              <a:rPr lang="en-US" dirty="0"/>
              <a:t>) using data from the last year</a:t>
            </a:r>
          </a:p>
          <a:p>
            <a:pPr lvl="1"/>
            <a:r>
              <a:rPr lang="en-US" dirty="0">
                <a:hlinkClick r:id="rId2"/>
              </a:rPr>
              <a:t>https://dcatlas.dcgis.dc.gov/crimecards/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stories?</a:t>
            </a:r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Interviewing data</a:t>
            </a:r>
          </a:p>
          <a:p>
            <a:pPr>
              <a:buFontTx/>
              <a:buChar char="-"/>
            </a:pPr>
            <a:r>
              <a:rPr lang="en-US" dirty="0"/>
              <a:t>Data analysis in Excel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you might ask a human source (let’s say a cop):</a:t>
            </a:r>
          </a:p>
          <a:p>
            <a:pPr lvl="1"/>
            <a:r>
              <a:rPr lang="en-US" dirty="0"/>
              <a:t>“Are there any interesting stories from your time on the force?”</a:t>
            </a:r>
          </a:p>
          <a:p>
            <a:pPr lvl="1"/>
            <a:r>
              <a:rPr lang="en-US" dirty="0"/>
              <a:t>Which college in town gives you guys the most trouble?</a:t>
            </a:r>
          </a:p>
          <a:p>
            <a:pPr lvl="1"/>
            <a:r>
              <a:rPr lang="en-US" dirty="0"/>
              <a:t>What’s the busiest shift to work on? </a:t>
            </a:r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“Are there any interesting stories from your time on the force?”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police reports to drunk and </a:t>
            </a:r>
            <a:r>
              <a:rPr lang="en-US" dirty="0" err="1"/>
              <a:t>disorderlies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time 0800 </a:t>
            </a:r>
            <a:r>
              <a:rPr lang="mr-IN" dirty="0"/>
              <a:t>–</a:t>
            </a:r>
            <a:r>
              <a:rPr lang="en-US" dirty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XY data, and look for any unexpected locations</a:t>
            </a:r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“Which college in town gives you guys the most trouble?”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for “regular” interviews:</a:t>
            </a:r>
          </a:p>
          <a:p>
            <a:pPr lvl="1"/>
            <a:r>
              <a:rPr lang="en-US" dirty="0"/>
              <a:t>Ask direct, but open ended, questions</a:t>
            </a:r>
          </a:p>
          <a:p>
            <a:pPr lvl="1"/>
            <a:r>
              <a:rPr lang="en-US" dirty="0"/>
              <a:t>Be willing to go where answers lead you</a:t>
            </a:r>
          </a:p>
          <a:p>
            <a:pPr lvl="1"/>
            <a:r>
              <a:rPr lang="en-US" dirty="0"/>
              <a:t>Ask newsworthy questions</a:t>
            </a:r>
          </a:p>
          <a:p>
            <a:pPr lvl="1"/>
            <a:r>
              <a:rPr lang="en-US" dirty="0"/>
              <a:t>Get the name of the dog</a:t>
            </a:r>
          </a:p>
          <a:p>
            <a:pPr lvl="1"/>
            <a:r>
              <a:rPr lang="en-US" dirty="0"/>
              <a:t>Be aware your source may be dishonest or have an agenda</a:t>
            </a:r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35328</TotalTime>
  <Words>700</Words>
  <Application>Microsoft Macintosh PowerPoint</Application>
  <PresentationFormat>On-screen Show (4:3)</PresentationFormat>
  <Paragraphs>122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DC 311 calls</vt:lpstr>
      <vt:lpstr>DC 311 calls</vt:lpstr>
      <vt:lpstr>DC 311 calls</vt:lpstr>
      <vt:lpstr>DC 311 calls</vt:lpstr>
      <vt:lpstr>Crime data</vt:lpstr>
      <vt:lpstr>Crime data</vt:lpstr>
      <vt:lpstr>Crime data</vt:lpstr>
      <vt:lpstr>Crime data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Microsoft Office User</cp:lastModifiedBy>
  <cp:revision>179</cp:revision>
  <dcterms:created xsi:type="dcterms:W3CDTF">2018-07-03T20:07:00Z</dcterms:created>
  <dcterms:modified xsi:type="dcterms:W3CDTF">2021-02-05T21:09:49Z</dcterms:modified>
</cp:coreProperties>
</file>