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0" autoAdjust="0"/>
    <p:restoredTop sz="89292" autoAdjust="0"/>
  </p:normalViewPr>
  <p:slideViewPr>
    <p:cSldViewPr snapToGrid="0" snapToObjects="1">
      <p:cViewPr varScale="1">
        <p:scale>
          <a:sx n="104" d="100"/>
          <a:sy n="104" d="100"/>
        </p:scale>
        <p:origin x="188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data.gov/dataset/covid-19-reported-patient-impact-and-hospital-capacity-facil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368" y="2130425"/>
            <a:ext cx="7085264" cy="14700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Viz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/>
          </a:bodyPr>
          <a:lstStyle/>
          <a:p>
            <a:r>
              <a:rPr lang="en-US" dirty="0"/>
              <a:t>American University </a:t>
            </a:r>
            <a:r>
              <a:rPr lang="mr-IN" dirty="0"/>
              <a:t>–</a:t>
            </a:r>
            <a:r>
              <a:rPr lang="en-US" dirty="0"/>
              <a:t> Spring 2021</a:t>
            </a:r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8045-133F-6E43-8F7C-2C35CB47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tool do you use?”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335F-E1EE-4D4C-B7DF-B262E5F5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question I get </a:t>
            </a:r>
          </a:p>
          <a:p>
            <a:r>
              <a:rPr lang="en-US" dirty="0"/>
              <a:t>IMO, not nearly the most important</a:t>
            </a:r>
          </a:p>
        </p:txBody>
      </p:sp>
    </p:spTree>
    <p:extLst>
      <p:ext uri="{BB962C8B-B14F-4D97-AF65-F5344CB8AC3E}">
        <p14:creationId xmlns:p14="http://schemas.microsoft.com/office/powerpoint/2010/main" val="304572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8045-133F-6E43-8F7C-2C35CB47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tool do you use?”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335F-E1EE-4D4C-B7DF-B262E5F5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People, I think, ask this question because they think that if they could just learn “X” tool, they too will be able to make data visualizations</a:t>
            </a:r>
          </a:p>
          <a:p>
            <a:r>
              <a:rPr lang="en-US" dirty="0"/>
              <a:t>This is </a:t>
            </a:r>
            <a:r>
              <a:rPr lang="en-US" i="1" dirty="0"/>
              <a:t>technically </a:t>
            </a:r>
            <a:r>
              <a:rPr lang="en-US" dirty="0"/>
              <a:t>true – but for all the reasons we talked about in the first half of this lecture, it takes a lot more than that</a:t>
            </a:r>
          </a:p>
        </p:txBody>
      </p:sp>
    </p:spTree>
    <p:extLst>
      <p:ext uri="{BB962C8B-B14F-4D97-AF65-F5344CB8AC3E}">
        <p14:creationId xmlns:p14="http://schemas.microsoft.com/office/powerpoint/2010/main" val="396475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8045-133F-6E43-8F7C-2C35CB47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tool do you use?”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335F-E1EE-4D4C-B7DF-B262E5F5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being said… here’s what I use.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0797F-CCD3-7941-A282-D3346DF9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" y="4766336"/>
            <a:ext cx="2887576" cy="1669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D57CE3-4CC5-D944-9241-DEEE1214B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250"/>
          <a:stretch/>
        </p:blipFill>
        <p:spPr>
          <a:xfrm>
            <a:off x="303852" y="2902736"/>
            <a:ext cx="4326589" cy="11588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DDC5F5-012E-B743-9553-E77919265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021" y="2743200"/>
            <a:ext cx="1436307" cy="14363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80724A-6B67-0A40-BA13-A89E54BDBE76}"/>
              </a:ext>
            </a:extLst>
          </p:cNvPr>
          <p:cNvSpPr txBox="1"/>
          <p:nvPr/>
        </p:nvSpPr>
        <p:spPr>
          <a:xfrm>
            <a:off x="4945065" y="4061602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D3.js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6F7C1-CE0E-A74C-A267-7A6FB11B49FD}"/>
              </a:ext>
            </a:extLst>
          </p:cNvPr>
          <p:cNvSpPr txBox="1"/>
          <p:nvPr/>
        </p:nvSpPr>
        <p:spPr>
          <a:xfrm>
            <a:off x="248194" y="4061602"/>
            <a:ext cx="24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Graphics (NPR)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1B080F-88DE-9242-B4BB-2A7B3CDADB5F}"/>
              </a:ext>
            </a:extLst>
          </p:cNvPr>
          <p:cNvSpPr txBox="1"/>
          <p:nvPr/>
        </p:nvSpPr>
        <p:spPr>
          <a:xfrm>
            <a:off x="143691" y="6439927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 Public</a:t>
            </a:r>
          </a:p>
        </p:txBody>
      </p:sp>
    </p:spTree>
    <p:extLst>
      <p:ext uri="{BB962C8B-B14F-4D97-AF65-F5344CB8AC3E}">
        <p14:creationId xmlns:p14="http://schemas.microsoft.com/office/powerpoint/2010/main" val="5329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8045-133F-6E43-8F7C-2C35CB47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tool do you use?”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335F-E1EE-4D4C-B7DF-B262E5F5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what else is good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AC3C82-3DD1-614A-A251-0E2B0583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3683041" cy="1499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047A8A-8E91-A648-8811-A661E2E9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32362"/>
            <a:ext cx="2524216" cy="16462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CD5A59-AAA1-CB42-A943-5A8D5B0899F1}"/>
              </a:ext>
            </a:extLst>
          </p:cNvPr>
          <p:cNvSpPr txBox="1"/>
          <p:nvPr/>
        </p:nvSpPr>
        <p:spPr>
          <a:xfrm>
            <a:off x="457200" y="6409306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Chartbuilder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979F26-D644-5143-8C30-0F622DD9709A}"/>
              </a:ext>
            </a:extLst>
          </p:cNvPr>
          <p:cNvSpPr txBox="1"/>
          <p:nvPr/>
        </p:nvSpPr>
        <p:spPr>
          <a:xfrm>
            <a:off x="457200" y="4201683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Datawrapper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C7DD05-AD37-5A45-994E-4D524EE0081E}"/>
              </a:ext>
            </a:extLst>
          </p:cNvPr>
          <p:cNvGrpSpPr/>
          <p:nvPr/>
        </p:nvGrpSpPr>
        <p:grpSpPr>
          <a:xfrm>
            <a:off x="5391332" y="2946400"/>
            <a:ext cx="2489200" cy="2311400"/>
            <a:chOff x="5391332" y="2946400"/>
            <a:chExt cx="2489200" cy="2311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30C2BE-4931-724C-A470-388B9710E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1332" y="2946400"/>
              <a:ext cx="2489200" cy="23114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8FDC0D-E07F-F445-BDA3-C146FC89E7CE}"/>
                </a:ext>
              </a:extLst>
            </p:cNvPr>
            <p:cNvSpPr/>
            <p:nvPr/>
          </p:nvSpPr>
          <p:spPr>
            <a:xfrm>
              <a:off x="6335486" y="4201683"/>
              <a:ext cx="522514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6FD6525-5C00-BB49-99C3-6B981D49F6B3}"/>
              </a:ext>
            </a:extLst>
          </p:cNvPr>
          <p:cNvSpPr txBox="1"/>
          <p:nvPr/>
        </p:nvSpPr>
        <p:spPr>
          <a:xfrm>
            <a:off x="5368833" y="5377340"/>
            <a:ext cx="343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Various R and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116793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8045-133F-6E43-8F7C-2C35CB47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tool do you use?”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335F-E1EE-4D4C-B7DF-B262E5F5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what’s not quite as good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AEC5C-CEF0-BD40-A6D9-43FD8758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05" y="2543629"/>
            <a:ext cx="2560683" cy="15869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1CFF14-7169-3448-9154-43065F11253B}"/>
              </a:ext>
            </a:extLst>
          </p:cNvPr>
          <p:cNvSpPr txBox="1"/>
          <p:nvPr/>
        </p:nvSpPr>
        <p:spPr>
          <a:xfrm>
            <a:off x="678905" y="4130531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BC71B76-9985-714B-85D8-182EBA2B3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04" y="5204589"/>
            <a:ext cx="2403929" cy="8821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1AC71D-C6E7-C846-A095-9FEE6772CAB1}"/>
              </a:ext>
            </a:extLst>
          </p:cNvPr>
          <p:cNvSpPr txBox="1"/>
          <p:nvPr/>
        </p:nvSpPr>
        <p:spPr>
          <a:xfrm>
            <a:off x="678905" y="6103022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5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ABEF-784D-6246-AA93-922DB564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B946B3-71C8-F946-9C7D-E6E706E77387}"/>
              </a:ext>
            </a:extLst>
          </p:cNvPr>
          <p:cNvGrpSpPr/>
          <p:nvPr/>
        </p:nvGrpSpPr>
        <p:grpSpPr>
          <a:xfrm>
            <a:off x="5282037" y="2536445"/>
            <a:ext cx="3683042" cy="892555"/>
            <a:chOff x="1747640" y="2743200"/>
            <a:chExt cx="5926785" cy="14363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9B7D9C-4C61-F34B-8FA8-95FF06FA6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2250"/>
            <a:stretch/>
          </p:blipFill>
          <p:spPr>
            <a:xfrm>
              <a:off x="1747640" y="2902736"/>
              <a:ext cx="4326589" cy="11588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F271D3-A1BD-8B4F-B0AF-D6A74CEA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8118" y="2743200"/>
              <a:ext cx="1436307" cy="143630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570D8F-0A8E-A44E-AFF5-8F5092E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37" y="3502270"/>
            <a:ext cx="1978975" cy="114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0D743-A187-264D-8034-BC66CF25F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918" y="5901471"/>
            <a:ext cx="2108182" cy="858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663AE-BCC8-364C-994E-353EE0F98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947" y="4708863"/>
            <a:ext cx="1733157" cy="11303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BE7AB7C-7C1F-5F47-A3F6-D6C2E3D60CEF}"/>
              </a:ext>
            </a:extLst>
          </p:cNvPr>
          <p:cNvGrpSpPr/>
          <p:nvPr/>
        </p:nvGrpSpPr>
        <p:grpSpPr>
          <a:xfrm>
            <a:off x="6255489" y="902166"/>
            <a:ext cx="1637615" cy="1520643"/>
            <a:chOff x="5391332" y="2946400"/>
            <a:chExt cx="2489200" cy="2311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77E486E-9184-364F-B770-596F7143E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91332" y="2946400"/>
              <a:ext cx="2489200" cy="2311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65AA08-DD08-3746-9E7F-2D2854F8BA7F}"/>
                </a:ext>
              </a:extLst>
            </p:cNvPr>
            <p:cNvSpPr/>
            <p:nvPr/>
          </p:nvSpPr>
          <p:spPr>
            <a:xfrm>
              <a:off x="6335486" y="4201683"/>
              <a:ext cx="522514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97190C-4214-1849-A90F-DB9ABB8A34F2}"/>
              </a:ext>
            </a:extLst>
          </p:cNvPr>
          <p:cNvCxnSpPr/>
          <p:nvPr/>
        </p:nvCxnSpPr>
        <p:spPr>
          <a:xfrm>
            <a:off x="4893276" y="1421026"/>
            <a:ext cx="0" cy="4905633"/>
          </a:xfrm>
          <a:prstGeom prst="straightConnector1">
            <a:avLst/>
          </a:prstGeom>
          <a:ln w="76200">
            <a:solidFill>
              <a:schemeClr val="tx1">
                <a:lumMod val="85000"/>
                <a:alpha val="39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8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ABEF-784D-6246-AA93-922DB564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B946B3-71C8-F946-9C7D-E6E706E77387}"/>
              </a:ext>
            </a:extLst>
          </p:cNvPr>
          <p:cNvGrpSpPr/>
          <p:nvPr/>
        </p:nvGrpSpPr>
        <p:grpSpPr>
          <a:xfrm>
            <a:off x="5282037" y="2536445"/>
            <a:ext cx="3683042" cy="892555"/>
            <a:chOff x="1747640" y="2743200"/>
            <a:chExt cx="5926785" cy="14363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9B7D9C-4C61-F34B-8FA8-95FF06FA6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2250"/>
            <a:stretch/>
          </p:blipFill>
          <p:spPr>
            <a:xfrm>
              <a:off x="1747640" y="2902736"/>
              <a:ext cx="4326589" cy="11588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F271D3-A1BD-8B4F-B0AF-D6A74CEA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8118" y="2743200"/>
              <a:ext cx="1436307" cy="143630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570D8F-0A8E-A44E-AFF5-8F5092E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37" y="3502270"/>
            <a:ext cx="1978975" cy="114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0D743-A187-264D-8034-BC66CF25F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918" y="5901471"/>
            <a:ext cx="2108182" cy="858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663AE-BCC8-364C-994E-353EE0F98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947" y="4708863"/>
            <a:ext cx="1733157" cy="11303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BE7AB7C-7C1F-5F47-A3F6-D6C2E3D60CEF}"/>
              </a:ext>
            </a:extLst>
          </p:cNvPr>
          <p:cNvGrpSpPr/>
          <p:nvPr/>
        </p:nvGrpSpPr>
        <p:grpSpPr>
          <a:xfrm>
            <a:off x="6255489" y="902166"/>
            <a:ext cx="1637615" cy="1520643"/>
            <a:chOff x="5391332" y="2946400"/>
            <a:chExt cx="2489200" cy="2311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77E486E-9184-364F-B770-596F7143E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91332" y="2946400"/>
              <a:ext cx="2489200" cy="2311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65AA08-DD08-3746-9E7F-2D2854F8BA7F}"/>
                </a:ext>
              </a:extLst>
            </p:cNvPr>
            <p:cNvSpPr/>
            <p:nvPr/>
          </p:nvSpPr>
          <p:spPr>
            <a:xfrm>
              <a:off x="6335486" y="4201683"/>
              <a:ext cx="522514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97190C-4214-1849-A90F-DB9ABB8A34F2}"/>
              </a:ext>
            </a:extLst>
          </p:cNvPr>
          <p:cNvCxnSpPr/>
          <p:nvPr/>
        </p:nvCxnSpPr>
        <p:spPr>
          <a:xfrm>
            <a:off x="4893276" y="1421026"/>
            <a:ext cx="0" cy="4905633"/>
          </a:xfrm>
          <a:prstGeom prst="straightConnector1">
            <a:avLst/>
          </a:prstGeom>
          <a:ln w="76200">
            <a:solidFill>
              <a:schemeClr val="tx1">
                <a:lumMod val="85000"/>
                <a:alpha val="39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1ED76E-883D-714B-A45F-BD911CB6870B}"/>
              </a:ext>
            </a:extLst>
          </p:cNvPr>
          <p:cNvCxnSpPr/>
          <p:nvPr/>
        </p:nvCxnSpPr>
        <p:spPr>
          <a:xfrm>
            <a:off x="4572000" y="6326659"/>
            <a:ext cx="1000897" cy="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45E681-27BE-8245-BDD5-367CDD3E0A26}"/>
              </a:ext>
            </a:extLst>
          </p:cNvPr>
          <p:cNvCxnSpPr/>
          <p:nvPr/>
        </p:nvCxnSpPr>
        <p:spPr>
          <a:xfrm>
            <a:off x="4572000" y="4213654"/>
            <a:ext cx="1000897" cy="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6974D3-21AD-F449-9F79-C63F6E05A5E0}"/>
              </a:ext>
            </a:extLst>
          </p:cNvPr>
          <p:cNvSpPr txBox="1"/>
          <p:nvPr/>
        </p:nvSpPr>
        <p:spPr>
          <a:xfrm>
            <a:off x="1748622" y="4092476"/>
            <a:ext cx="2607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These two have the biggest payoff for the learning curve, so we’re going to tackle them today.</a:t>
            </a:r>
          </a:p>
        </p:txBody>
      </p:sp>
    </p:spTree>
    <p:extLst>
      <p:ext uri="{BB962C8B-B14F-4D97-AF65-F5344CB8AC3E}">
        <p14:creationId xmlns:p14="http://schemas.microsoft.com/office/powerpoint/2010/main" val="96046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EB9B-C2F2-C44C-8282-59AF2DD6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1A4F-F6A9-F345-AF7F-10D97BA0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Chartwrapper</a:t>
            </a:r>
            <a:r>
              <a:rPr lang="en-US" dirty="0"/>
              <a:t> classroom survey</a:t>
            </a:r>
          </a:p>
          <a:p>
            <a:r>
              <a:rPr lang="en-US" dirty="0"/>
              <a:t>Tableau dataset exploration/visualizations</a:t>
            </a:r>
          </a:p>
          <a:p>
            <a:pPr lvl="1"/>
            <a:r>
              <a:rPr lang="en-US" dirty="0">
                <a:hlinkClick r:id="rId2"/>
              </a:rPr>
              <a:t>https://healthdata.gov</a:t>
            </a:r>
            <a:r>
              <a:rPr lang="en-US">
                <a:hlinkClick r:id="rId2"/>
              </a:rPr>
              <a:t>/dataset/covid-19-reported-patient-impact-and-hospital-capacity-facility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52090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57391</TotalTime>
  <Words>191</Words>
  <Application>Microsoft Macintosh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Twilight</vt:lpstr>
      <vt:lpstr>Data Viz II</vt:lpstr>
      <vt:lpstr>“What tool do you use?”</vt:lpstr>
      <vt:lpstr>“What tool do you use?”</vt:lpstr>
      <vt:lpstr>“What tool do you use?”</vt:lpstr>
      <vt:lpstr>“What tool do you use?”</vt:lpstr>
      <vt:lpstr>“What tool do you use?”</vt:lpstr>
      <vt:lpstr>Difficulty</vt:lpstr>
      <vt:lpstr>Difficulty</vt:lpstr>
      <vt:lpstr>PowerPoint Presentation</vt:lpstr>
    </vt:vector>
  </TitlesOfParts>
  <Company>CQRC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Microsoft Office User</cp:lastModifiedBy>
  <cp:revision>291</cp:revision>
  <dcterms:created xsi:type="dcterms:W3CDTF">2018-07-03T20:07:00Z</dcterms:created>
  <dcterms:modified xsi:type="dcterms:W3CDTF">2021-02-19T23:30:18Z</dcterms:modified>
</cp:coreProperties>
</file>