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Lustri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ustria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BackingColor.jpg" id="12" name="Shape 12"/>
          <p:cNvPicPr preferRelativeResize="0"/>
          <p:nvPr/>
        </p:nvPicPr>
        <p:blipFill rotWithShape="1">
          <a:blip r:embed="rId3">
            <a:alphaModFix/>
          </a:blip>
          <a:srcRect b="0" l="469" r="0" t="13915"/>
          <a:stretch/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ECECEC"/>
          </a:solidFill>
          <a:ln cap="sq" cmpd="sng" w="22225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80000" rotWithShape="0" algn="tl" dir="7560000" dist="37500" sy="98000" ky="80000">
              <a:srgbClr val="000000">
                <a:alpha val="20000"/>
              </a:srgbClr>
            </a:outerShdw>
          </a:effectLst>
        </p:spPr>
      </p:pic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709569" y="1143000"/>
            <a:ext cx="5724862" cy="184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6000"/>
              <a:buFont typeface="Lustria"/>
              <a:buNone/>
              <a:defRPr b="0" i="0" sz="6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09569" y="2994212"/>
            <a:ext cx="5724862" cy="1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23900" y="1586753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48200" y="1586753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723900" y="3913094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8200" y="3913094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10363" y="1143000"/>
            <a:ext cx="3807662" cy="13413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Lustria"/>
              <a:buNone/>
              <a:defRPr b="0" i="0" sz="4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8199" y="605118"/>
            <a:ext cx="3776472" cy="556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710363" y="2618815"/>
            <a:ext cx="3807662" cy="31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CaptionBacking.png" id="111" name="Shape 111"/>
          <p:cNvPicPr preferRelativeResize="0"/>
          <p:nvPr/>
        </p:nvPicPr>
        <p:blipFill rotWithShape="1">
          <a:blip r:embed="rId2">
            <a:alphaModFix/>
          </a:blip>
          <a:srcRect b="16566" l="52272" r="5151" t="8889"/>
          <a:stretch/>
        </p:blipFill>
        <p:spPr>
          <a:xfrm>
            <a:off x="4594412" y="663388"/>
            <a:ext cx="3893127" cy="511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725487" y="1143000"/>
            <a:ext cx="3792537" cy="13413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Lustria"/>
              <a:buNone/>
              <a:defRPr b="0" i="0" sz="4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5487" y="2618815"/>
            <a:ext cx="3792537" cy="31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4829938" y="864971"/>
            <a:ext cx="3422075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5487" y="462896"/>
            <a:ext cx="7718425" cy="82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298701" y="25401"/>
            <a:ext cx="4572000" cy="7718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410994" y="2894807"/>
            <a:ext cx="54848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203034" y="208212"/>
            <a:ext cx="5482221" cy="64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BackingColor.jpg" id="31" name="Shape 31"/>
          <p:cNvPicPr preferRelativeResize="0"/>
          <p:nvPr/>
        </p:nvPicPr>
        <p:blipFill rotWithShape="1">
          <a:blip r:embed="rId3">
            <a:alphaModFix/>
          </a:blip>
          <a:srcRect b="0" l="469" r="0" t="13915"/>
          <a:stretch/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ECECEC"/>
          </a:solidFill>
          <a:ln cap="sq" cmpd="sng" w="22225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80000" rotWithShape="0" algn="tl" dir="7560000" dist="37500" sy="98000" ky="80000">
              <a:srgbClr val="000000">
                <a:alpha val="20000"/>
              </a:srgbClr>
            </a:outerShdw>
          </a:effectLst>
        </p:spPr>
      </p:pic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x="1709569" y="1143000"/>
            <a:ext cx="5724862" cy="1846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6000"/>
              <a:buFont typeface="Lustria"/>
              <a:buNone/>
              <a:defRPr b="0" i="0" sz="6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709569" y="2994212"/>
            <a:ext cx="5724862" cy="1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PhotoBacking-r.png" id="38" name="Shape 38"/>
          <p:cNvPicPr preferRelativeResize="0"/>
          <p:nvPr/>
        </p:nvPicPr>
        <p:blipFill rotWithShape="1">
          <a:blip r:embed="rId3">
            <a:alphaModFix/>
          </a:blip>
          <a:srcRect b="32353" l="17353" r="17500" t="9412"/>
          <a:stretch/>
        </p:blipFill>
        <p:spPr>
          <a:xfrm>
            <a:off x="1586753" y="645459"/>
            <a:ext cx="5957047" cy="399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2460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24600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2460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524435" y="4953000"/>
            <a:ext cx="809513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524435" y="5791200"/>
            <a:ext cx="8095130" cy="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764792" y="804672"/>
            <a:ext cx="5638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0818" y="2514600"/>
            <a:ext cx="816236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90818" y="3429000"/>
            <a:ext cx="8162365" cy="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C2C586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3900" y="1586753"/>
            <a:ext cx="3776472" cy="4583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48200" y="1586753"/>
            <a:ext cx="3776472" cy="4583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23900" y="1598613"/>
            <a:ext cx="3773488" cy="4278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723900" y="2174875"/>
            <a:ext cx="3773488" cy="399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2003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2004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2004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6" y="1598613"/>
            <a:ext cx="3776472" cy="4278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6" y="2174875"/>
            <a:ext cx="3776472" cy="399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2003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2004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2004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440"/>
              <a:buFont typeface="Noto Sans Symbols"/>
              <a:buChar char="❖"/>
              <a:defRPr b="0" i="0" sz="16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23900" y="1586753"/>
            <a:ext cx="7707406" cy="2231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723900" y="3914170"/>
            <a:ext cx="7707406" cy="2231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3900" y="1586753"/>
            <a:ext cx="3776472" cy="4583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48200" y="1586753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48200" y="3913094"/>
            <a:ext cx="3776472" cy="22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FEFEFE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EFEFE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  <a:defRPr b="0" i="0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576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  <a:defRPr b="0" i="0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5433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  <a:defRPr b="0" i="0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❖"/>
              <a:defRPr b="0" i="0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31469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3147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❖"/>
              <a:defRPr b="0" i="0" sz="18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u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isbursements.house.gov" TargetMode="External"/><Relationship Id="rId4" Type="http://schemas.openxmlformats.org/officeDocument/2006/relationships/hyperlink" Target="https://projects.propublica.org/represent/expenditures" TargetMode="External"/><Relationship Id="rId5" Type="http://schemas.openxmlformats.org/officeDocument/2006/relationships/hyperlink" Target="https://www.github.com/shmcminn/house-disburs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1709569" y="1121616"/>
            <a:ext cx="5724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3000"/>
              <a:buFont typeface="Lustria"/>
              <a:buNone/>
            </a:pPr>
            <a:r>
              <a:rPr b="0" i="0" lang="en-US" sz="3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rPr>
              <a:t>Money, money, money, money…</a:t>
            </a:r>
            <a:endParaRPr b="0" i="0" sz="3000" u="none" cap="none" strike="noStrike">
              <a:solidFill>
                <a:srgbClr val="56633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709569" y="1644007"/>
            <a:ext cx="5724862" cy="1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633C"/>
              </a:buClr>
              <a:buSzPts val="5400"/>
              <a:buFont typeface="Noto Sans Symbols"/>
              <a:buNone/>
            </a:pPr>
            <a:r>
              <a:rPr b="0" i="0" lang="en-US" sz="6000" u="none" cap="none" strike="noStrike">
                <a:solidFill>
                  <a:srgbClr val="56633C"/>
                </a:solidFill>
                <a:latin typeface="Lustria"/>
                <a:ea typeface="Lustria"/>
                <a:cs typeface="Lustria"/>
                <a:sym typeface="Lustria"/>
              </a:rPr>
              <a:t>House Disbursement Data!</a:t>
            </a:r>
            <a:endParaRPr b="0" i="0" sz="6000" u="none" cap="none" strike="noStrike">
              <a:solidFill>
                <a:srgbClr val="56633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0341" y="5604056"/>
            <a:ext cx="545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Sean McMinn, CQ/Roll 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@shmcminn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github.com/shmcminn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751" y="4917598"/>
            <a:ext cx="1687816" cy="169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What is it?</a:t>
            </a:r>
            <a:endParaRPr b="0" i="0" sz="5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Expenditures paid by members of the House of Representatives out of their Member Representational Allowances (MRAs)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Receipts for how </a:t>
            </a: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your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money is spent </a:t>
            </a:r>
            <a:endParaRPr/>
          </a:p>
          <a:p>
            <a:pPr indent="-32004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What you’ll find in it</a:t>
            </a:r>
            <a:endParaRPr b="0" i="0" sz="5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Very exciting data points like postage, members’ dining choices and staff salaries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07 at 3.03.31 PM.pn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722" y="1430372"/>
            <a:ext cx="4939481" cy="179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~Exciting~ stories</a:t>
            </a:r>
            <a:endParaRPr b="0" i="0" sz="5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Screen Shot 2018-03-07 at 2.48.22 PM.png"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03663"/>
            <a:ext cx="4398836" cy="1335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3-07 at 2.48.34 PM.png" id="154" name="Shape 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1998" y="2459232"/>
            <a:ext cx="5642002" cy="1792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3-07 at 2.48.10 PM.png" id="155" name="Shape 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4241" y="4563282"/>
            <a:ext cx="6063875" cy="24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83670" y="4099771"/>
            <a:ext cx="2653338" cy="265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-18725" y="6382425"/>
            <a:ext cx="2555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#chickfila)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725" y="1740375"/>
            <a:ext cx="2160125" cy="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Lustria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Other story ideas … </a:t>
            </a:r>
            <a:endParaRPr b="0" i="0" sz="4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Char char="❖"/>
            </a:pP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How your representative is spending his/her allowance compared to others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Char char="❖"/>
            </a:pP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How much members take in personal perks, such as travel reimbursement</a:t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Char char="❖"/>
            </a:pP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If your representatives are being as fiscally responsible as they said they’d be during the campaign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Char char="❖"/>
            </a:pP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If members are “walking the walk” when it comes to paying interns/minimum wages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Char char="❖"/>
            </a:pP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How big your representative’s office in Washington is vs. their number of district staffers</a:t>
            </a:r>
            <a:endParaRPr/>
          </a:p>
          <a:p>
            <a:pPr indent="-330326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30326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998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Warnings</a:t>
            </a:r>
            <a:endParaRPr b="0" i="0" sz="5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“Detail” file is the one you want, but for some reason (?) it includes “totals” as rows in the middle of the data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Names and descriptions can vary from year to year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Lustria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Lustria"/>
                <a:ea typeface="Lustria"/>
                <a:cs typeface="Lustria"/>
                <a:sym typeface="Lustria"/>
              </a:rPr>
              <a:t>How to Access It</a:t>
            </a:r>
            <a:endParaRPr b="0" i="0" sz="5400" u="none" cap="none" strike="noStrike">
              <a:solidFill>
                <a:srgbClr val="26262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3"/>
              </a:rPr>
              <a:t>disbursements.house.gov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for new and archived CSVs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Propublica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for historical CSV data scraped from PDFs – shout out to Sunlight Foundation for starting this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Python script to help analyze at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5"/>
              </a:rPr>
              <a:t>github.com/shmcminn/house-disbursements</a:t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Please fork and make better!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nture">
  <a:themeElements>
    <a:clrScheme name="Venture">
      <a:dk1>
        <a:srgbClr val="000000"/>
      </a:dk1>
      <a:lt1>
        <a:srgbClr val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enture">
  <a:themeElements>
    <a:clrScheme name="Venture">
      <a:dk1>
        <a:srgbClr val="000000"/>
      </a:dk1>
      <a:lt1>
        <a:srgbClr val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