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F6F7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82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0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5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5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31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1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0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1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퓨우웅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Ppyungung</a:t>
            </a:r>
            <a:r>
              <a:rPr lang="en-US" altLang="ko-KR" dirty="0">
                <a:solidFill>
                  <a:srgbClr val="FFFF00"/>
                </a:solidFill>
              </a:rPr>
              <a:t>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 디자인 문서</a:t>
            </a:r>
          </a:p>
        </p:txBody>
      </p:sp>
    </p:spTree>
    <p:extLst>
      <p:ext uri="{BB962C8B-B14F-4D97-AF65-F5344CB8AC3E}">
        <p14:creationId xmlns:p14="http://schemas.microsoft.com/office/powerpoint/2010/main" val="19258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5842000" y="1534160"/>
            <a:ext cx="4679814" cy="3832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_1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메인화면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로딩 연출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페이드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인 아웃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게임 오버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 버튼 및 홈 화면 연동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메인 화면 구성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구매 및 변경 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UI</a:t>
            </a: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변경에 따른 로봇 커스터마이징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옵션 기능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84" y="3398244"/>
            <a:ext cx="1959634" cy="13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7864782" y="1910080"/>
            <a:ext cx="2834554" cy="3159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_2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스플래시</a:t>
            </a:r>
            <a:r>
              <a:rPr lang="ko-KR" altLang="en-US" dirty="0">
                <a:latin typeface="+mn-ea"/>
              </a:rPr>
              <a:t> 이미지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게임 오버 광고 붙이기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스플레시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이미지 변경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공유하기 기능 추가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구글 로그인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&amp;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랭킹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&amp;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클라우드 저장 및 불러오기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옵션에서 제공</a:t>
            </a:r>
            <a:r>
              <a:rPr lang="en-US" altLang="ko-KR" sz="1400"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평점 유도 팝업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901511" y="1768050"/>
            <a:ext cx="1098389" cy="1186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프롤로그 제작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52440" y="1701026"/>
            <a:ext cx="3506630" cy="1590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4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게임 플로우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3" name="내용 개체 틀 8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Scene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개로 구성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프롤로그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게임메인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r>
              <a:rPr lang="en-US" altLang="ko-KR" dirty="0">
                <a:latin typeface="+mn-ea"/>
              </a:rPr>
              <a:t>Scene </a:t>
            </a:r>
            <a:r>
              <a:rPr lang="ko-KR" altLang="en-US" dirty="0">
                <a:latin typeface="+mn-ea"/>
              </a:rPr>
              <a:t>전환 시 마다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로딩 이미지 연출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9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/>
              <a:t>(</a:t>
            </a:r>
            <a:r>
              <a:rPr lang="ko-KR" altLang="en-US" dirty="0" err="1"/>
              <a:t>스플래시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cxnSp>
        <p:nvCxnSpPr>
          <p:cNvPr id="6" name="직선 연결선 5"/>
          <p:cNvCxnSpPr>
            <a:stCxn id="58" idx="2"/>
          </p:cNvCxnSpPr>
          <p:nvPr/>
        </p:nvCxnSpPr>
        <p:spPr>
          <a:xfrm flipH="1">
            <a:off x="2450237" y="2667741"/>
            <a:ext cx="6569" cy="159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1226360" y="4261282"/>
            <a:ext cx="2467992" cy="161573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팀 이름의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간단한 이미지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1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프롤로그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7" name="순서도: 처리 6"/>
          <p:cNvSpPr/>
          <p:nvPr/>
        </p:nvSpPr>
        <p:spPr>
          <a:xfrm>
            <a:off x="736846" y="3448438"/>
            <a:ext cx="9800948" cy="317430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첫 실행 시 프롤로그를 보여준다</a:t>
            </a:r>
            <a:r>
              <a:rPr lang="en-US" altLang="ko-KR" dirty="0">
                <a:solidFill>
                  <a:schemeClr val="bg1"/>
                </a:solidFill>
              </a:rPr>
              <a:t>. (</a:t>
            </a:r>
            <a:r>
              <a:rPr lang="ko-KR" altLang="en-US" dirty="0">
                <a:solidFill>
                  <a:schemeClr val="bg1"/>
                </a:solidFill>
              </a:rPr>
              <a:t>이미지 약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장 정도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때는 </a:t>
            </a:r>
            <a:r>
              <a:rPr lang="en-US" altLang="ko-KR" sz="1400" dirty="0">
                <a:solidFill>
                  <a:schemeClr val="bg1"/>
                </a:solidFill>
              </a:rPr>
              <a:t>2xxx</a:t>
            </a:r>
            <a:r>
              <a:rPr lang="ko-KR" altLang="en-US" sz="1400" dirty="0">
                <a:solidFill>
                  <a:schemeClr val="bg1"/>
                </a:solidFill>
              </a:rPr>
              <a:t>년 지구의 자원이 모두 고갈되고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급기야 우주의 쓰레기들을 자원삼아 지구인들은 생명을 이어간다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한정 되어있는 우주쓰레기를 조금이라도 더가지기 위해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 세계 각국은 치열하게 싸우게 되었고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차 우주 전쟁이 시작된다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이에 한국은 우수한 </a:t>
            </a:r>
            <a:r>
              <a:rPr lang="ko-KR" altLang="en-US" sz="1400" strike="sngStrike" dirty="0">
                <a:solidFill>
                  <a:schemeClr val="tx1">
                    <a:lumMod val="50000"/>
                  </a:schemeClr>
                </a:solidFill>
              </a:rPr>
              <a:t>인재</a:t>
            </a:r>
            <a:r>
              <a:rPr lang="ko-KR" altLang="en-US" sz="1400" dirty="0">
                <a:solidFill>
                  <a:schemeClr val="bg1"/>
                </a:solidFill>
              </a:rPr>
              <a:t> 백수 게이머들을 모아 </a:t>
            </a:r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</a:rPr>
              <a:t>우주청소부</a:t>
            </a:r>
            <a:r>
              <a:rPr lang="en-US" altLang="ko-KR" sz="1400" dirty="0">
                <a:solidFill>
                  <a:schemeClr val="bg1"/>
                </a:solidFill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</a:rPr>
              <a:t> 부서를 창설하고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뛰어난 로봇컨트롤을 이용해 우주 쓰레기 자원을 채취한다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935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게임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34643" y="3337836"/>
            <a:ext cx="4262222" cy="2855689"/>
            <a:chOff x="736846" y="3547727"/>
            <a:chExt cx="4262222" cy="2855689"/>
          </a:xfrm>
        </p:grpSpPr>
        <p:sp>
          <p:nvSpPr>
            <p:cNvPr id="31" name="순서도: 처리 30"/>
            <p:cNvSpPr/>
            <p:nvPr/>
          </p:nvSpPr>
          <p:spPr>
            <a:xfrm>
              <a:off x="736846" y="3547727"/>
              <a:ext cx="4262222" cy="2855689"/>
            </a:xfrm>
            <a:prstGeom prst="flowChartProcess">
              <a:avLst/>
            </a:prstGeom>
            <a:solidFill>
              <a:srgbClr val="4472C4">
                <a:lumMod val="50000"/>
              </a:srgbClr>
            </a:solidFill>
            <a:ln>
              <a:solidFill>
                <a:sysClr val="windowText" lastClr="000000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081351" y="4474345"/>
              <a:ext cx="667956" cy="1305020"/>
              <a:chOff x="1788850" y="4296792"/>
              <a:chExt cx="667956" cy="1305020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1788850" y="4296792"/>
                <a:ext cx="667956" cy="845779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1788850" y="5178922"/>
                <a:ext cx="667956" cy="422890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157875" y="4958299"/>
              <a:ext cx="514907" cy="821065"/>
              <a:chOff x="1229555" y="4714044"/>
              <a:chExt cx="656950" cy="1047565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1327211" y="4714044"/>
                <a:ext cx="461639" cy="46163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1396013" y="5175683"/>
                <a:ext cx="324034" cy="372861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1396013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1568017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처리 35"/>
              <p:cNvSpPr/>
              <p:nvPr/>
            </p:nvSpPr>
            <p:spPr>
              <a:xfrm>
                <a:off x="173447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122955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062472" y="4474345"/>
              <a:ext cx="667956" cy="1305020"/>
              <a:chOff x="1788850" y="4296792"/>
              <a:chExt cx="667956" cy="1305020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1788850" y="4296792"/>
                <a:ext cx="667956" cy="845779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1788850" y="5178922"/>
                <a:ext cx="667956" cy="422890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순서도: 자기 디스크 9"/>
            <p:cNvSpPr/>
            <p:nvPr/>
          </p:nvSpPr>
          <p:spPr>
            <a:xfrm>
              <a:off x="1788850" y="5466245"/>
              <a:ext cx="1073974" cy="31311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자기 디스크 46"/>
            <p:cNvSpPr/>
            <p:nvPr/>
          </p:nvSpPr>
          <p:spPr>
            <a:xfrm>
              <a:off x="3852626" y="5466245"/>
              <a:ext cx="1073974" cy="31311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75562" y="4868202"/>
              <a:ext cx="638480" cy="699716"/>
              <a:chOff x="1229555" y="5175682"/>
              <a:chExt cx="656950" cy="585927"/>
            </a:xfrm>
          </p:grpSpPr>
          <p:sp>
            <p:nvSpPr>
              <p:cNvPr id="50" name="순서도: 처리 49"/>
              <p:cNvSpPr/>
              <p:nvPr/>
            </p:nvSpPr>
            <p:spPr>
              <a:xfrm>
                <a:off x="1396013" y="5175683"/>
                <a:ext cx="324034" cy="372861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처리 50"/>
              <p:cNvSpPr/>
              <p:nvPr/>
            </p:nvSpPr>
            <p:spPr>
              <a:xfrm>
                <a:off x="1396013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처리 51"/>
              <p:cNvSpPr/>
              <p:nvPr/>
            </p:nvSpPr>
            <p:spPr>
              <a:xfrm>
                <a:off x="1568017" y="5548545"/>
                <a:ext cx="166458" cy="213064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처리 52"/>
              <p:cNvSpPr/>
              <p:nvPr/>
            </p:nvSpPr>
            <p:spPr>
              <a:xfrm>
                <a:off x="173447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처리 53"/>
              <p:cNvSpPr/>
              <p:nvPr/>
            </p:nvSpPr>
            <p:spPr>
              <a:xfrm>
                <a:off x="1229555" y="5175682"/>
                <a:ext cx="152030" cy="372862"/>
              </a:xfrm>
              <a:prstGeom prst="flowChartProces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웃는 얼굴 10"/>
            <p:cNvSpPr/>
            <p:nvPr/>
          </p:nvSpPr>
          <p:spPr>
            <a:xfrm>
              <a:off x="4143857" y="4351570"/>
              <a:ext cx="491511" cy="491511"/>
            </a:xfrm>
            <a:prstGeom prst="smileyFac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9086" y="50146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뒤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4355" y="478379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Ready</a:t>
              </a:r>
              <a:endParaRPr lang="ko-KR" altLang="en-US" sz="1400" b="1" dirty="0"/>
            </a:p>
          </p:txBody>
        </p:sp>
        <p:sp>
          <p:nvSpPr>
            <p:cNvPr id="14" name="순서도: 직접 액세스 저장소 13"/>
            <p:cNvSpPr/>
            <p:nvPr/>
          </p:nvSpPr>
          <p:spPr>
            <a:xfrm>
              <a:off x="1613202" y="5622804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직접 액세스 저장소 81"/>
            <p:cNvSpPr/>
            <p:nvPr/>
          </p:nvSpPr>
          <p:spPr>
            <a:xfrm>
              <a:off x="964459" y="5640866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직접 액세스 저장소 82"/>
            <p:cNvSpPr/>
            <p:nvPr/>
          </p:nvSpPr>
          <p:spPr>
            <a:xfrm>
              <a:off x="3622444" y="5567918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직접 액세스 저장소 84"/>
            <p:cNvSpPr/>
            <p:nvPr/>
          </p:nvSpPr>
          <p:spPr>
            <a:xfrm>
              <a:off x="2973701" y="5585980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직접 액세스 저장소 85"/>
            <p:cNvSpPr/>
            <p:nvPr/>
          </p:nvSpPr>
          <p:spPr>
            <a:xfrm>
              <a:off x="3383313" y="5585979"/>
              <a:ext cx="242231" cy="254213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1830" y="3605104"/>
              <a:ext cx="1762021" cy="80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로봇 청소부 부서</a:t>
              </a:r>
              <a:endParaRPr lang="en-US" altLang="ko-KR" sz="1050" dirty="0"/>
            </a:p>
            <a:p>
              <a:r>
                <a:rPr lang="ko-KR" altLang="en-US" sz="3600" dirty="0" err="1"/>
                <a:t>퓨우웅</a:t>
              </a:r>
              <a:r>
                <a:rPr lang="ko-KR" altLang="en-US" dirty="0"/>
                <a:t> </a:t>
              </a:r>
              <a:r>
                <a:rPr lang="ko-KR" altLang="en-US" sz="1000" dirty="0"/>
                <a:t>팀</a:t>
              </a:r>
              <a:endParaRPr lang="en-US" altLang="ko-KR" dirty="0"/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3905743" y="3605104"/>
              <a:ext cx="1020857" cy="247805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코인</a:t>
              </a: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864839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옵션</a:t>
              </a:r>
            </a:p>
          </p:txBody>
        </p:sp>
        <p:sp>
          <p:nvSpPr>
            <p:cNvPr id="87" name="사각형: 둥근 모서리 86"/>
            <p:cNvSpPr/>
            <p:nvPr/>
          </p:nvSpPr>
          <p:spPr>
            <a:xfrm>
              <a:off x="1687501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헬멧</a:t>
              </a:r>
            </a:p>
          </p:txBody>
        </p:sp>
        <p:sp>
          <p:nvSpPr>
            <p:cNvPr id="88" name="사각형: 둥근 모서리 87"/>
            <p:cNvSpPr/>
            <p:nvPr/>
          </p:nvSpPr>
          <p:spPr>
            <a:xfrm>
              <a:off x="2510163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무기</a:t>
              </a: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3332825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부스터</a:t>
              </a:r>
              <a:endParaRPr lang="ko-KR" altLang="en-US" sz="1000" dirty="0"/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4155488" y="6001610"/>
              <a:ext cx="761728" cy="3195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게임시작</a:t>
              </a:r>
            </a:p>
          </p:txBody>
        </p:sp>
      </p:grpSp>
      <p:sp>
        <p:nvSpPr>
          <p:cNvPr id="91" name="순서도: 처리 90"/>
          <p:cNvSpPr/>
          <p:nvPr/>
        </p:nvSpPr>
        <p:spPr>
          <a:xfrm>
            <a:off x="1261872" y="3201855"/>
            <a:ext cx="2117085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이름 </a:t>
            </a:r>
            <a:r>
              <a:rPr lang="en-US" altLang="ko-KR" sz="1000" dirty="0">
                <a:solidFill>
                  <a:schemeClr val="bg1"/>
                </a:solidFill>
              </a:rPr>
              <a:t>[</a:t>
            </a:r>
            <a:r>
              <a:rPr lang="ko-KR" altLang="en-US" sz="1000" dirty="0" err="1">
                <a:solidFill>
                  <a:schemeClr val="bg1"/>
                </a:solidFill>
              </a:rPr>
              <a:t>퓨우웅</a:t>
            </a:r>
            <a:r>
              <a:rPr lang="en-US" altLang="ko-KR" sz="1000" dirty="0">
                <a:solidFill>
                  <a:schemeClr val="bg1"/>
                </a:solidFill>
              </a:rPr>
              <a:t>]</a:t>
            </a:r>
            <a:r>
              <a:rPr lang="ko-KR" altLang="en-US" sz="1000" dirty="0">
                <a:solidFill>
                  <a:schemeClr val="bg1"/>
                </a:solidFill>
              </a:rPr>
              <a:t>이 크게 배치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2" name="순서도: 처리 91"/>
          <p:cNvSpPr/>
          <p:nvPr/>
        </p:nvSpPr>
        <p:spPr>
          <a:xfrm>
            <a:off x="1261872" y="4033598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오락실 게임기와 같은 걸로 일함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전투 요원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백수 게이머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열심히 전투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게임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중인 뒷모습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3" name="순서도: 처리 92"/>
          <p:cNvSpPr/>
          <p:nvPr/>
        </p:nvSpPr>
        <p:spPr>
          <a:xfrm>
            <a:off x="1234539" y="4850496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백수 게이머들 답게 청소 안함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컵라면이나 기타 쓰레기들이 널려 있음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4" name="순서도: 처리 93"/>
          <p:cNvSpPr/>
          <p:nvPr/>
        </p:nvSpPr>
        <p:spPr>
          <a:xfrm>
            <a:off x="8026696" y="4169853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직접 컨트롤할 유저의 로봇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변경되는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부스터에 따라 이미지가 바뀜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0" name="연결선: 꺾임 19"/>
          <p:cNvCxnSpPr>
            <a:stCxn id="91" idx="3"/>
          </p:cNvCxnSpPr>
          <p:nvPr/>
        </p:nvCxnSpPr>
        <p:spPr>
          <a:xfrm>
            <a:off x="3378957" y="3395213"/>
            <a:ext cx="1681576" cy="5287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/>
          <p:cNvCxnSpPr>
            <a:cxnSpLocks/>
            <a:stCxn id="92" idx="3"/>
            <a:endCxn id="37" idx="1"/>
          </p:cNvCxnSpPr>
          <p:nvPr/>
        </p:nvCxnSpPr>
        <p:spPr>
          <a:xfrm>
            <a:off x="3378957" y="4320986"/>
            <a:ext cx="676715" cy="9353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/>
          <p:cNvCxnSpPr>
            <a:cxnSpLocks/>
            <a:stCxn id="93" idx="2"/>
            <a:endCxn id="82" idx="1"/>
          </p:cNvCxnSpPr>
          <p:nvPr/>
        </p:nvCxnSpPr>
        <p:spPr>
          <a:xfrm rot="16200000" flipH="1">
            <a:off x="3011264" y="4707089"/>
            <a:ext cx="132811" cy="15691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/>
          <p:cNvCxnSpPr>
            <a:cxnSpLocks/>
            <a:stCxn id="94" idx="1"/>
            <a:endCxn id="53" idx="3"/>
          </p:cNvCxnSpPr>
          <p:nvPr/>
        </p:nvCxnSpPr>
        <p:spPr>
          <a:xfrm rot="10800000" flipV="1">
            <a:off x="7611840" y="4457240"/>
            <a:ext cx="414857" cy="4237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8329343" y="3322385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획득한 코인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99" name="연결선: 꺾임 98"/>
          <p:cNvCxnSpPr>
            <a:cxnSpLocks/>
            <a:stCxn id="100" idx="2"/>
            <a:endCxn id="90" idx="3"/>
          </p:cNvCxnSpPr>
          <p:nvPr/>
        </p:nvCxnSpPr>
        <p:spPr>
          <a:xfrm rot="5400000">
            <a:off x="8451562" y="4848585"/>
            <a:ext cx="466384" cy="17394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처리 99"/>
          <p:cNvSpPr/>
          <p:nvPr/>
        </p:nvSpPr>
        <p:spPr>
          <a:xfrm>
            <a:off x="8495951" y="4910358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게임 시작 버튼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1" name="순서도: 처리 100"/>
          <p:cNvSpPr/>
          <p:nvPr/>
        </p:nvSpPr>
        <p:spPr>
          <a:xfrm>
            <a:off x="485916" y="5823927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옵션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2" name="연결선: 꺾임 101"/>
          <p:cNvCxnSpPr>
            <a:cxnSpLocks/>
            <a:stCxn id="101" idx="3"/>
            <a:endCxn id="17" idx="1"/>
          </p:cNvCxnSpPr>
          <p:nvPr/>
        </p:nvCxnSpPr>
        <p:spPr>
          <a:xfrm flipV="1">
            <a:off x="2603001" y="5951517"/>
            <a:ext cx="1159635" cy="1597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253021" y="6344135"/>
            <a:ext cx="3071235" cy="4151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로봇의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부스터</a:t>
            </a:r>
            <a:r>
              <a:rPr lang="ko-KR" altLang="en-US" sz="1000" dirty="0">
                <a:solidFill>
                  <a:schemeClr val="bg1"/>
                </a:solidFill>
              </a:rPr>
              <a:t> 코인 구매 </a:t>
            </a:r>
            <a:r>
              <a:rPr lang="en-US" altLang="ko-KR" sz="1000" dirty="0">
                <a:solidFill>
                  <a:schemeClr val="bg1"/>
                </a:solidFill>
              </a:rPr>
              <a:t>&amp; </a:t>
            </a:r>
            <a:r>
              <a:rPr lang="ko-KR" altLang="en-US" sz="1000" dirty="0">
                <a:solidFill>
                  <a:schemeClr val="bg1"/>
                </a:solidFill>
              </a:rPr>
              <a:t>변경가능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커스터마이징 요소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5" name="연결선: 꺾임 104"/>
          <p:cNvCxnSpPr>
            <a:cxnSpLocks/>
            <a:stCxn id="104" idx="0"/>
            <a:endCxn id="87" idx="2"/>
          </p:cNvCxnSpPr>
          <p:nvPr/>
        </p:nvCxnSpPr>
        <p:spPr>
          <a:xfrm rot="16200000" flipV="1">
            <a:off x="5260991" y="5816486"/>
            <a:ext cx="232820" cy="8224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/>
          <p:cNvCxnSpPr>
            <a:cxnSpLocks/>
            <a:stCxn id="104" idx="0"/>
            <a:endCxn id="89" idx="2"/>
          </p:cNvCxnSpPr>
          <p:nvPr/>
        </p:nvCxnSpPr>
        <p:spPr>
          <a:xfrm rot="5400000" flipH="1" flipV="1">
            <a:off x="6083652" y="5816302"/>
            <a:ext cx="232820" cy="8228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cxnSpLocks/>
            <a:stCxn id="104" idx="0"/>
            <a:endCxn id="88" idx="2"/>
          </p:cNvCxnSpPr>
          <p:nvPr/>
        </p:nvCxnSpPr>
        <p:spPr>
          <a:xfrm flipV="1">
            <a:off x="5788639" y="6111315"/>
            <a:ext cx="185" cy="23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3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_1)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106" name="순서도: 처리 105"/>
          <p:cNvSpPr/>
          <p:nvPr/>
        </p:nvSpPr>
        <p:spPr>
          <a:xfrm>
            <a:off x="1610408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웃는 얼굴 114"/>
          <p:cNvSpPr/>
          <p:nvPr/>
        </p:nvSpPr>
        <p:spPr>
          <a:xfrm>
            <a:off x="3554521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수행의 시작/종료 123"/>
          <p:cNvSpPr/>
          <p:nvPr/>
        </p:nvSpPr>
        <p:spPr>
          <a:xfrm>
            <a:off x="4779305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45" name="사각형: 둥근 모서리 144"/>
          <p:cNvSpPr/>
          <p:nvPr/>
        </p:nvSpPr>
        <p:spPr>
          <a:xfrm>
            <a:off x="1718702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0" name="자유형: 도형 149"/>
          <p:cNvSpPr/>
          <p:nvPr/>
        </p:nvSpPr>
        <p:spPr>
          <a:xfrm>
            <a:off x="2528271" y="4414049"/>
            <a:ext cx="2581965" cy="1303984"/>
          </a:xfrm>
          <a:custGeom>
            <a:avLst/>
            <a:gdLst>
              <a:gd name="connsiteX0" fmla="*/ 134926 w 2581965"/>
              <a:gd name="connsiteY0" fmla="*/ 0 h 1303984"/>
              <a:gd name="connsiteX1" fmla="*/ 674614 w 2581965"/>
              <a:gd name="connsiteY1" fmla="*/ 0 h 1303984"/>
              <a:gd name="connsiteX2" fmla="*/ 809540 w 2581965"/>
              <a:gd name="connsiteY2" fmla="*/ 134926 h 1303984"/>
              <a:gd name="connsiteX3" fmla="*/ 809540 w 2581965"/>
              <a:gd name="connsiteY3" fmla="*/ 670095 h 1303984"/>
              <a:gd name="connsiteX4" fmla="*/ 1772425 w 2581965"/>
              <a:gd name="connsiteY4" fmla="*/ 670095 h 1303984"/>
              <a:gd name="connsiteX5" fmla="*/ 1772425 w 2581965"/>
              <a:gd name="connsiteY5" fmla="*/ 134926 h 1303984"/>
              <a:gd name="connsiteX6" fmla="*/ 1907351 w 2581965"/>
              <a:gd name="connsiteY6" fmla="*/ 0 h 1303984"/>
              <a:gd name="connsiteX7" fmla="*/ 2447039 w 2581965"/>
              <a:gd name="connsiteY7" fmla="*/ 0 h 1303984"/>
              <a:gd name="connsiteX8" fmla="*/ 2581965 w 2581965"/>
              <a:gd name="connsiteY8" fmla="*/ 134926 h 1303984"/>
              <a:gd name="connsiteX9" fmla="*/ 2581965 w 2581965"/>
              <a:gd name="connsiteY9" fmla="*/ 1169057 h 1303984"/>
              <a:gd name="connsiteX10" fmla="*/ 2447039 w 2581965"/>
              <a:gd name="connsiteY10" fmla="*/ 1303983 h 1303984"/>
              <a:gd name="connsiteX11" fmla="*/ 2297255 w 2581965"/>
              <a:gd name="connsiteY11" fmla="*/ 1303983 h 1303984"/>
              <a:gd name="connsiteX12" fmla="*/ 2297250 w 2581965"/>
              <a:gd name="connsiteY12" fmla="*/ 1303984 h 1303984"/>
              <a:gd name="connsiteX13" fmla="*/ 324643 w 2581965"/>
              <a:gd name="connsiteY13" fmla="*/ 1303984 h 1303984"/>
              <a:gd name="connsiteX14" fmla="*/ 324638 w 2581965"/>
              <a:gd name="connsiteY14" fmla="*/ 1303983 h 1303984"/>
              <a:gd name="connsiteX15" fmla="*/ 134926 w 2581965"/>
              <a:gd name="connsiteY15" fmla="*/ 1303983 h 1303984"/>
              <a:gd name="connsiteX16" fmla="*/ 0 w 2581965"/>
              <a:gd name="connsiteY16" fmla="*/ 1169057 h 1303984"/>
              <a:gd name="connsiteX17" fmla="*/ 0 w 2581965"/>
              <a:gd name="connsiteY17" fmla="*/ 134926 h 1303984"/>
              <a:gd name="connsiteX18" fmla="*/ 134926 w 2581965"/>
              <a:gd name="connsiteY18" fmla="*/ 0 h 13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1965" h="1303984">
                <a:moveTo>
                  <a:pt x="134926" y="0"/>
                </a:moveTo>
                <a:lnTo>
                  <a:pt x="674614" y="0"/>
                </a:lnTo>
                <a:cubicBezTo>
                  <a:pt x="749132" y="0"/>
                  <a:pt x="809540" y="60408"/>
                  <a:pt x="809540" y="134926"/>
                </a:cubicBezTo>
                <a:lnTo>
                  <a:pt x="809540" y="670095"/>
                </a:lnTo>
                <a:lnTo>
                  <a:pt x="1772425" y="670095"/>
                </a:lnTo>
                <a:lnTo>
                  <a:pt x="1772425" y="134926"/>
                </a:lnTo>
                <a:cubicBezTo>
                  <a:pt x="1772425" y="60408"/>
                  <a:pt x="1832833" y="0"/>
                  <a:pt x="1907351" y="0"/>
                </a:cubicBezTo>
                <a:lnTo>
                  <a:pt x="2447039" y="0"/>
                </a:lnTo>
                <a:cubicBezTo>
                  <a:pt x="2521557" y="0"/>
                  <a:pt x="2581965" y="60408"/>
                  <a:pt x="2581965" y="134926"/>
                </a:cubicBezTo>
                <a:lnTo>
                  <a:pt x="2581965" y="1169057"/>
                </a:lnTo>
                <a:cubicBezTo>
                  <a:pt x="2581965" y="1243575"/>
                  <a:pt x="2521557" y="1303983"/>
                  <a:pt x="2447039" y="1303983"/>
                </a:cubicBezTo>
                <a:lnTo>
                  <a:pt x="2297255" y="1303983"/>
                </a:lnTo>
                <a:lnTo>
                  <a:pt x="2297250" y="1303984"/>
                </a:lnTo>
                <a:lnTo>
                  <a:pt x="324643" y="1303984"/>
                </a:lnTo>
                <a:lnTo>
                  <a:pt x="324638" y="1303983"/>
                </a:lnTo>
                <a:lnTo>
                  <a:pt x="134926" y="1303983"/>
                </a:lnTo>
                <a:cubicBezTo>
                  <a:pt x="60408" y="1303983"/>
                  <a:pt x="0" y="1243575"/>
                  <a:pt x="0" y="1169057"/>
                </a:cubicBezTo>
                <a:lnTo>
                  <a:pt x="0" y="134926"/>
                </a:lnTo>
                <a:cubicBezTo>
                  <a:pt x="0" y="60408"/>
                  <a:pt x="60408" y="0"/>
                  <a:pt x="134926" y="0"/>
                </a:cubicBez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16876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3620224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23102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965838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순서도: 처리 152"/>
          <p:cNvSpPr/>
          <p:nvPr/>
        </p:nvSpPr>
        <p:spPr>
          <a:xfrm>
            <a:off x="6242315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웃는 얼굴 153"/>
          <p:cNvSpPr/>
          <p:nvPr/>
        </p:nvSpPr>
        <p:spPr>
          <a:xfrm>
            <a:off x="8186428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순서도: 수행의 시작/종료 154"/>
          <p:cNvSpPr/>
          <p:nvPr/>
        </p:nvSpPr>
        <p:spPr>
          <a:xfrm>
            <a:off x="9411212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56" name="사각형: 둥근 모서리 155"/>
          <p:cNvSpPr/>
          <p:nvPr/>
        </p:nvSpPr>
        <p:spPr>
          <a:xfrm>
            <a:off x="6350609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0" name="직사각형 159"/>
          <p:cNvSpPr/>
          <p:nvPr/>
        </p:nvSpPr>
        <p:spPr>
          <a:xfrm>
            <a:off x="6455009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597745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7541" y="45434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480645" y="454343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대시</a:t>
            </a:r>
            <a:endParaRPr lang="ko-KR" altLang="en-US" sz="11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595687" y="4983007"/>
            <a:ext cx="645384" cy="684510"/>
            <a:chOff x="596444" y="4315584"/>
            <a:chExt cx="853774" cy="905533"/>
          </a:xfrm>
        </p:grpSpPr>
        <p:sp>
          <p:nvSpPr>
            <p:cNvPr id="29" name="화살표: 원형 28"/>
            <p:cNvSpPr/>
            <p:nvPr/>
          </p:nvSpPr>
          <p:spPr>
            <a:xfrm>
              <a:off x="596444" y="4315584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화살표: 원형 166"/>
            <p:cNvSpPr/>
            <p:nvPr/>
          </p:nvSpPr>
          <p:spPr>
            <a:xfrm flipH="1" flipV="1">
              <a:off x="596444" y="4367343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24738" y="5377058"/>
            <a:ext cx="325730" cy="528012"/>
            <a:chOff x="658048" y="4817729"/>
            <a:chExt cx="325730" cy="528012"/>
          </a:xfrm>
        </p:grpSpPr>
        <p:grpSp>
          <p:nvGrpSpPr>
            <p:cNvPr id="26" name="그룹 25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714042" y="4983007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2700000">
            <a:off x="4874044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-2700000">
            <a:off x="4540630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5400000">
            <a:off x="4485599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5400000">
            <a:off x="4947906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flipV="1">
            <a:off x="4529627" y="5365721"/>
            <a:ext cx="442969" cy="235420"/>
            <a:chOff x="4693030" y="5226847"/>
            <a:chExt cx="442969" cy="235420"/>
          </a:xfrm>
        </p:grpSpPr>
        <p:sp>
          <p:nvSpPr>
            <p:cNvPr id="173" name="직사각형 172"/>
            <p:cNvSpPr/>
            <p:nvPr/>
          </p:nvSpPr>
          <p:spPr>
            <a:xfrm>
              <a:off x="4866442" y="5226847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 rot="2700000">
              <a:off x="5026444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-2700000">
              <a:off x="4693030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4703039" y="5327489"/>
            <a:ext cx="325730" cy="528012"/>
            <a:chOff x="658048" y="4817729"/>
            <a:chExt cx="325730" cy="52801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179" name="사각형: 둥근 모서리 178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사각형: 둥근 모서리 179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8" name="사각형: 둥근 모서리 37"/>
          <p:cNvSpPr/>
          <p:nvPr/>
        </p:nvSpPr>
        <p:spPr>
          <a:xfrm>
            <a:off x="6834002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7037287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7140635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/>
          <p:cNvSpPr/>
          <p:nvPr/>
        </p:nvSpPr>
        <p:spPr>
          <a:xfrm>
            <a:off x="9038105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9254793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9358141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918863" y="48485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122966" y="4848524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방향 조작</a:t>
            </a:r>
          </a:p>
        </p:txBody>
      </p:sp>
      <p:sp>
        <p:nvSpPr>
          <p:cNvPr id="184" name="사각형: 둥근 모서리 183"/>
          <p:cNvSpPr/>
          <p:nvPr/>
        </p:nvSpPr>
        <p:spPr>
          <a:xfrm>
            <a:off x="6814185" y="3759556"/>
            <a:ext cx="3118482" cy="463259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52648" y="3860380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화면 터치 시 대시</a:t>
            </a:r>
            <a:endParaRPr lang="ko-KR" altLang="en-US" sz="1100" b="1" dirty="0"/>
          </a:p>
        </p:txBody>
      </p:sp>
      <p:sp>
        <p:nvSpPr>
          <p:cNvPr id="186" name="순서도: 처리 185"/>
          <p:cNvSpPr/>
          <p:nvPr/>
        </p:nvSpPr>
        <p:spPr>
          <a:xfrm>
            <a:off x="63603" y="303390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나가기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조작 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등의 옵션 제공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7" name="순서도: 처리 186"/>
          <p:cNvSpPr/>
          <p:nvPr/>
        </p:nvSpPr>
        <p:spPr>
          <a:xfrm>
            <a:off x="63603" y="4314255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터치 시 바로 게임 시작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8" name="순서도: 처리 187"/>
          <p:cNvSpPr/>
          <p:nvPr/>
        </p:nvSpPr>
        <p:spPr>
          <a:xfrm>
            <a:off x="1823103" y="6417771"/>
            <a:ext cx="8608966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두가지 조작 방식 제공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최초 터치 전까지 조작 방법을 보여주고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게임 시작 시 조작 방법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제거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터치한 곳을 기준으로 컨트롤 </a:t>
            </a:r>
            <a:r>
              <a:rPr lang="en-US" altLang="ko-KR" sz="1000" b="1" dirty="0">
                <a:solidFill>
                  <a:schemeClr val="bg1"/>
                </a:solidFill>
              </a:rPr>
              <a:t>UI </a:t>
            </a:r>
            <a:r>
              <a:rPr lang="ko-KR" altLang="en-US" sz="1000" b="1" dirty="0">
                <a:solidFill>
                  <a:schemeClr val="bg1"/>
                </a:solidFill>
              </a:rPr>
              <a:t>표시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189" name="연결선: 꺾임 188"/>
          <p:cNvCxnSpPr>
            <a:cxnSpLocks/>
            <a:stCxn id="188" idx="0"/>
            <a:endCxn id="106" idx="2"/>
          </p:cNvCxnSpPr>
          <p:nvPr/>
        </p:nvCxnSpPr>
        <p:spPr>
          <a:xfrm rot="16200000" flipV="1">
            <a:off x="4776710" y="5066894"/>
            <a:ext cx="315686" cy="2386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/>
          <p:cNvCxnSpPr>
            <a:cxnSpLocks/>
            <a:stCxn id="188" idx="0"/>
            <a:endCxn id="153" idx="2"/>
          </p:cNvCxnSpPr>
          <p:nvPr/>
        </p:nvCxnSpPr>
        <p:spPr>
          <a:xfrm rot="5400000" flipH="1" flipV="1">
            <a:off x="7092663" y="5137008"/>
            <a:ext cx="315686" cy="22458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/>
          <p:cNvCxnSpPr>
            <a:cxnSpLocks/>
            <a:stCxn id="186" idx="2"/>
            <a:endCxn id="145" idx="1"/>
          </p:cNvCxnSpPr>
          <p:nvPr/>
        </p:nvCxnSpPr>
        <p:spPr>
          <a:xfrm rot="16200000" flipH="1">
            <a:off x="1238404" y="2992150"/>
            <a:ext cx="51827" cy="9087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/>
          <p:cNvCxnSpPr>
            <a:cxnSpLocks/>
            <a:stCxn id="187" idx="2"/>
          </p:cNvCxnSpPr>
          <p:nvPr/>
        </p:nvCxnSpPr>
        <p:spPr>
          <a:xfrm rot="16200000" flipH="1">
            <a:off x="1033723" y="4477179"/>
            <a:ext cx="361013" cy="8085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614858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238439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8" name="순서도: 처리 197"/>
          <p:cNvSpPr/>
          <p:nvPr/>
        </p:nvSpPr>
        <p:spPr>
          <a:xfrm>
            <a:off x="63603" y="3629482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죽인 몬스터 수에 따라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스코어 획득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99" name="연결선: 꺾임 198"/>
          <p:cNvCxnSpPr>
            <a:cxnSpLocks/>
            <a:stCxn id="198" idx="2"/>
            <a:endCxn id="195" idx="2"/>
          </p:cNvCxnSpPr>
          <p:nvPr/>
        </p:nvCxnSpPr>
        <p:spPr>
          <a:xfrm rot="5400000" flipH="1" flipV="1">
            <a:off x="2137421" y="2380705"/>
            <a:ext cx="308003" cy="2962982"/>
          </a:xfrm>
          <a:prstGeom prst="bentConnector3">
            <a:avLst>
              <a:gd name="adj1" fmla="val -28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_2)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7" name="순서도: 처리 86"/>
          <p:cNvSpPr/>
          <p:nvPr/>
        </p:nvSpPr>
        <p:spPr>
          <a:xfrm>
            <a:off x="3634643" y="333783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웃는 얼굴 127"/>
          <p:cNvSpPr/>
          <p:nvPr/>
        </p:nvSpPr>
        <p:spPr>
          <a:xfrm>
            <a:off x="5566201" y="441330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6790985" y="345380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30" name="사각형: 둥근 모서리 129"/>
          <p:cNvSpPr/>
          <p:nvPr/>
        </p:nvSpPr>
        <p:spPr>
          <a:xfrm>
            <a:off x="3730382" y="346268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3834782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977518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618212" y="34498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4" name="웃는 얼굴 133"/>
          <p:cNvSpPr/>
          <p:nvPr/>
        </p:nvSpPr>
        <p:spPr>
          <a:xfrm>
            <a:off x="4180287" y="3993165"/>
            <a:ext cx="314675" cy="314675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웃는 얼굴 134"/>
          <p:cNvSpPr/>
          <p:nvPr/>
        </p:nvSpPr>
        <p:spPr>
          <a:xfrm>
            <a:off x="6825127" y="4057028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웃는 얼굴 135"/>
          <p:cNvSpPr/>
          <p:nvPr/>
        </p:nvSpPr>
        <p:spPr>
          <a:xfrm>
            <a:off x="6921165" y="510292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웃는 얼굴 136"/>
          <p:cNvSpPr/>
          <p:nvPr/>
        </p:nvSpPr>
        <p:spPr>
          <a:xfrm>
            <a:off x="4981820" y="491248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25428" y="369090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 OVER</a:t>
            </a:r>
            <a:endParaRPr lang="ko-KR" altLang="en-US" dirty="0"/>
          </a:p>
        </p:txBody>
      </p:sp>
      <p:sp>
        <p:nvSpPr>
          <p:cNvPr id="4" name="사각형: 둥근 모서리 3"/>
          <p:cNvSpPr/>
          <p:nvPr/>
        </p:nvSpPr>
        <p:spPr>
          <a:xfrm>
            <a:off x="3738880" y="3993165"/>
            <a:ext cx="4072961" cy="1604995"/>
          </a:xfrm>
          <a:prstGeom prst="roundRect">
            <a:avLst/>
          </a:prstGeom>
          <a:solidFill>
            <a:srgbClr val="6F6F74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/>
          <p:cNvSpPr/>
          <p:nvPr/>
        </p:nvSpPr>
        <p:spPr>
          <a:xfrm>
            <a:off x="3941314" y="4064320"/>
            <a:ext cx="3668526" cy="307383"/>
          </a:xfrm>
          <a:prstGeom prst="roundRect">
            <a:avLst/>
          </a:prstGeom>
          <a:solidFill>
            <a:schemeClr val="bg2">
              <a:lumMod val="75000"/>
              <a:alpha val="89804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BEST SCORE </a:t>
            </a:r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8880" y="444873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SCORE  5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738880" y="475587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COIN 100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738880" y="5073929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무료 선물</a:t>
            </a:r>
          </a:p>
        </p:txBody>
      </p:sp>
      <p:sp>
        <p:nvSpPr>
          <p:cNvPr id="142" name="사각형: 둥근 모서리 141"/>
          <p:cNvSpPr/>
          <p:nvPr/>
        </p:nvSpPr>
        <p:spPr>
          <a:xfrm>
            <a:off x="6682171" y="479779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X 2</a:t>
            </a:r>
            <a:endParaRPr lang="ko-KR" altLang="en-US" sz="1050" dirty="0"/>
          </a:p>
        </p:txBody>
      </p:sp>
      <p:sp>
        <p:nvSpPr>
          <p:cNvPr id="143" name="사각형: 둥근 모서리 142"/>
          <p:cNvSpPr/>
          <p:nvPr/>
        </p:nvSpPr>
        <p:spPr>
          <a:xfrm>
            <a:off x="6682171" y="509441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342256" y="4810807"/>
            <a:ext cx="308427" cy="184896"/>
            <a:chOff x="8784159" y="4162493"/>
            <a:chExt cx="1247286" cy="747722"/>
          </a:xfrm>
        </p:grpSpPr>
        <p:sp>
          <p:nvSpPr>
            <p:cNvPr id="166" name="직사각형 165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이등변 삼각형 195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342256" y="5114388"/>
            <a:ext cx="308427" cy="184896"/>
            <a:chOff x="8784159" y="4162493"/>
            <a:chExt cx="1247286" cy="747722"/>
          </a:xfrm>
        </p:grpSpPr>
        <p:sp>
          <p:nvSpPr>
            <p:cNvPr id="198" name="직사각형 197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이등변 삼각형 202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사각형: 둥근 모서리 203"/>
          <p:cNvSpPr/>
          <p:nvPr/>
        </p:nvSpPr>
        <p:spPr>
          <a:xfrm>
            <a:off x="3762636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공유하기</a:t>
            </a:r>
            <a:endParaRPr lang="ko-KR" altLang="en-US" sz="1000" dirty="0"/>
          </a:p>
        </p:txBody>
      </p:sp>
      <p:sp>
        <p:nvSpPr>
          <p:cNvPr id="205" name="사각형: 둥근 모서리 204"/>
          <p:cNvSpPr/>
          <p:nvPr/>
        </p:nvSpPr>
        <p:spPr>
          <a:xfrm>
            <a:off x="4631157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랭킹</a:t>
            </a:r>
          </a:p>
        </p:txBody>
      </p:sp>
      <p:sp>
        <p:nvSpPr>
          <p:cNvPr id="206" name="사각형: 둥근 모서리 205"/>
          <p:cNvSpPr/>
          <p:nvPr/>
        </p:nvSpPr>
        <p:spPr>
          <a:xfrm>
            <a:off x="5533219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</a:t>
            </a:r>
          </a:p>
        </p:txBody>
      </p:sp>
      <p:sp>
        <p:nvSpPr>
          <p:cNvPr id="207" name="사각형: 둥근 모서리 206"/>
          <p:cNvSpPr/>
          <p:nvPr/>
        </p:nvSpPr>
        <p:spPr>
          <a:xfrm>
            <a:off x="6435281" y="5791719"/>
            <a:ext cx="1265999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다시하기</a:t>
            </a:r>
          </a:p>
        </p:txBody>
      </p:sp>
      <p:sp>
        <p:nvSpPr>
          <p:cNvPr id="208" name="순서도: 처리 207"/>
          <p:cNvSpPr/>
          <p:nvPr/>
        </p:nvSpPr>
        <p:spPr>
          <a:xfrm>
            <a:off x="1329382" y="333785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캐릭터 죽음 연출 이후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게임오버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출력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977518" y="3993165"/>
            <a:ext cx="546846" cy="15733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New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9" name="순서도: 처리 208"/>
          <p:cNvSpPr/>
          <p:nvPr/>
        </p:nvSpPr>
        <p:spPr>
          <a:xfrm>
            <a:off x="1329382" y="4007973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베스트 스코어 갱신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New </a:t>
            </a:r>
            <a:r>
              <a:rPr lang="ko-KR" altLang="en-US" sz="1000" dirty="0">
                <a:solidFill>
                  <a:schemeClr val="bg1"/>
                </a:solidFill>
              </a:rPr>
              <a:t>표시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0" name="순서도: 처리 209"/>
          <p:cNvSpPr/>
          <p:nvPr/>
        </p:nvSpPr>
        <p:spPr>
          <a:xfrm>
            <a:off x="8297929" y="3535030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광고보면 코인 두배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1" name="순서도: 처리 210"/>
          <p:cNvSpPr/>
          <p:nvPr/>
        </p:nvSpPr>
        <p:spPr>
          <a:xfrm>
            <a:off x="8287099" y="4150502"/>
            <a:ext cx="2263540" cy="109332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>
                <a:solidFill>
                  <a:schemeClr val="bg1"/>
                </a:solidFill>
              </a:rPr>
              <a:t>분에 무료 선물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회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광고 시청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쿨 타임이 지나지 않았으면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시간으로 표시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해당화면에서 쿨 타임 완료 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광고 시청 및 무료선물 획득 가능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분</a:t>
            </a:r>
            <a:r>
              <a:rPr lang="en-US" altLang="ko-KR" sz="1000" b="1" dirty="0">
                <a:solidFill>
                  <a:schemeClr val="bg1"/>
                </a:solidFill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</a:rPr>
              <a:t>초로 표시하고 카운트 다운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2" name="사각형: 둥근 모서리 211"/>
          <p:cNvSpPr/>
          <p:nvPr/>
        </p:nvSpPr>
        <p:spPr>
          <a:xfrm>
            <a:off x="8909314" y="5319445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       </a:t>
            </a:r>
            <a:r>
              <a:rPr lang="en-US" altLang="ko-KR" sz="1050" dirty="0"/>
              <a:t>5:00</a:t>
            </a:r>
            <a:endParaRPr lang="ko-KR" altLang="en-US" sz="1050" dirty="0"/>
          </a:p>
        </p:txBody>
      </p:sp>
      <p:sp>
        <p:nvSpPr>
          <p:cNvPr id="213" name="순서도: 처리 212"/>
          <p:cNvSpPr/>
          <p:nvPr/>
        </p:nvSpPr>
        <p:spPr>
          <a:xfrm>
            <a:off x="8287098" y="5951517"/>
            <a:ext cx="2263540" cy="6121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다시하기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r>
              <a:rPr lang="ko-KR" altLang="en-US" sz="1000" b="1" dirty="0">
                <a:solidFill>
                  <a:schemeClr val="bg1"/>
                </a:solidFill>
              </a:rPr>
              <a:t> 연출과 함께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1000" b="1" dirty="0">
                <a:solidFill>
                  <a:schemeClr val="bg1"/>
                </a:solidFill>
              </a:rPr>
              <a:t>_1 </a:t>
            </a:r>
            <a:r>
              <a:rPr lang="ko-KR" altLang="en-US" sz="1000" b="1" dirty="0">
                <a:solidFill>
                  <a:schemeClr val="bg1"/>
                </a:solidFill>
              </a:rPr>
              <a:t>화면으로 변경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4" name="순서도: 처리 213"/>
          <p:cNvSpPr/>
          <p:nvPr/>
        </p:nvSpPr>
        <p:spPr>
          <a:xfrm>
            <a:off x="5244453" y="6370320"/>
            <a:ext cx="2456826" cy="47752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홈 버튼 터치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</a:rPr>
              <a:t>연출과 함께 게임 메인으로 이동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5" name="순서도: 처리 214"/>
          <p:cNvSpPr/>
          <p:nvPr/>
        </p:nvSpPr>
        <p:spPr>
          <a:xfrm>
            <a:off x="3767594" y="6398381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구글 랭킹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6" name="순서도: 처리 215"/>
          <p:cNvSpPr/>
          <p:nvPr/>
        </p:nvSpPr>
        <p:spPr>
          <a:xfrm>
            <a:off x="1851082" y="5829719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공유하기 팝업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17" name="연결선: 꺾임 216"/>
          <p:cNvCxnSpPr>
            <a:cxnSpLocks/>
            <a:stCxn id="209" idx="2"/>
            <a:endCxn id="11" idx="1"/>
          </p:cNvCxnSpPr>
          <p:nvPr/>
        </p:nvCxnSpPr>
        <p:spPr>
          <a:xfrm rot="5400000" flipH="1" flipV="1">
            <a:off x="2865187" y="3282357"/>
            <a:ext cx="322854" cy="1901807"/>
          </a:xfrm>
          <a:prstGeom prst="bentConnector4">
            <a:avLst>
              <a:gd name="adj1" fmla="val -70806"/>
              <a:gd name="adj2" fmla="val 6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/>
          <p:cNvCxnSpPr>
            <a:cxnSpLocks/>
            <a:stCxn id="210" idx="1"/>
            <a:endCxn id="142" idx="3"/>
          </p:cNvCxnSpPr>
          <p:nvPr/>
        </p:nvCxnSpPr>
        <p:spPr>
          <a:xfrm rot="10800000" flipV="1">
            <a:off x="7701281" y="3728388"/>
            <a:ext cx="596649" cy="11818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/>
          <p:cNvCxnSpPr>
            <a:cxnSpLocks/>
            <a:stCxn id="211" idx="1"/>
            <a:endCxn id="143" idx="3"/>
          </p:cNvCxnSpPr>
          <p:nvPr/>
        </p:nvCxnSpPr>
        <p:spPr>
          <a:xfrm rot="10800000" flipV="1">
            <a:off x="7701281" y="4697166"/>
            <a:ext cx="585819" cy="509669"/>
          </a:xfrm>
          <a:prstGeom prst="bentConnector3">
            <a:avLst>
              <a:gd name="adj1" fmla="val 30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/>
          <p:cNvCxnSpPr>
            <a:cxnSpLocks/>
            <a:stCxn id="213" idx="1"/>
            <a:endCxn id="207" idx="3"/>
          </p:cNvCxnSpPr>
          <p:nvPr/>
        </p:nvCxnSpPr>
        <p:spPr>
          <a:xfrm rot="10800000">
            <a:off x="7701280" y="5951517"/>
            <a:ext cx="585818" cy="3060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/>
          <p:cNvCxnSpPr>
            <a:cxnSpLocks/>
            <a:stCxn id="214" idx="0"/>
            <a:endCxn id="206" idx="2"/>
          </p:cNvCxnSpPr>
          <p:nvPr/>
        </p:nvCxnSpPr>
        <p:spPr>
          <a:xfrm rot="16200000" flipV="1">
            <a:off x="6063973" y="5961426"/>
            <a:ext cx="259005" cy="5587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/>
          <p:cNvCxnSpPr>
            <a:cxnSpLocks/>
            <a:stCxn id="215" idx="0"/>
            <a:endCxn id="205" idx="2"/>
          </p:cNvCxnSpPr>
          <p:nvPr/>
        </p:nvCxnSpPr>
        <p:spPr>
          <a:xfrm rot="5400000" flipH="1" flipV="1">
            <a:off x="4530293" y="5916654"/>
            <a:ext cx="287066" cy="676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/>
          <p:cNvCxnSpPr>
            <a:cxnSpLocks/>
            <a:stCxn id="216" idx="0"/>
            <a:endCxn id="204" idx="1"/>
          </p:cNvCxnSpPr>
          <p:nvPr/>
        </p:nvCxnSpPr>
        <p:spPr>
          <a:xfrm rot="16200000" flipH="1">
            <a:off x="3029979" y="5218860"/>
            <a:ext cx="121798" cy="1343516"/>
          </a:xfrm>
          <a:prstGeom prst="bentConnector4">
            <a:avLst>
              <a:gd name="adj1" fmla="val -187688"/>
              <a:gd name="adj2" fmla="val 7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cxnSpLocks/>
            <a:stCxn id="208" idx="3"/>
          </p:cNvCxnSpPr>
          <p:nvPr/>
        </p:nvCxnSpPr>
        <p:spPr>
          <a:xfrm flipV="1">
            <a:off x="2822040" y="3520385"/>
            <a:ext cx="816645" cy="108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7652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_1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조작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대시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몬스터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(AI –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죽음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죽음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이펙트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166186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_2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코인 획득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스코어 획득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기타 이벤트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장애물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Bonus)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헬멧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구매 및 변경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변경되는 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부스터에 따라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캐릭터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커스터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마이징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2194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250</TotalTime>
  <Words>732</Words>
  <Application>Microsoft Office PowerPoint</Application>
  <PresentationFormat>와이드스크린</PresentationFormat>
  <Paragraphs>263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맑은 고딕</vt:lpstr>
      <vt:lpstr>Arial</vt:lpstr>
      <vt:lpstr>Century Schoolbook</vt:lpstr>
      <vt:lpstr>Wingdings 2</vt:lpstr>
      <vt:lpstr>View</vt:lpstr>
      <vt:lpstr>퓨우웅 [Ppyungung]</vt:lpstr>
      <vt:lpstr>전체 게임 플로우</vt:lpstr>
      <vt:lpstr>화면 구성 (스플래시)</vt:lpstr>
      <vt:lpstr>화면 구성(프롤로그)</vt:lpstr>
      <vt:lpstr>화면 구성(게임 메인)</vt:lpstr>
      <vt:lpstr>화면 구성(인 게임_1)</vt:lpstr>
      <vt:lpstr>화면 구성(인 게임_2)</vt:lpstr>
      <vt:lpstr>1차 마일스톤</vt:lpstr>
      <vt:lpstr>2차 마일스톤</vt:lpstr>
      <vt:lpstr>3차 마일스톤</vt:lpstr>
      <vt:lpstr>4차 마일스톤</vt:lpstr>
      <vt:lpstr>5차 마일스톤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퓨우웅 [Ppyungung]</dc:title>
  <dc:creator>minsung Kim</dc:creator>
  <cp:lastModifiedBy>minsung Kim</cp:lastModifiedBy>
  <cp:revision>44</cp:revision>
  <dcterms:created xsi:type="dcterms:W3CDTF">2017-02-18T05:08:51Z</dcterms:created>
  <dcterms:modified xsi:type="dcterms:W3CDTF">2017-02-18T09:19:01Z</dcterms:modified>
</cp:coreProperties>
</file>