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5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6F6F74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C64DB03E-8121-4F0F-9612-3E1A417CD2B1}" type="datetimeFigureOut">
              <a:rPr lang="ko-KR" altLang="en-US" smtClean="0"/>
              <a:t>2017-02-18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65BBFBF7-6264-4504-B5F1-9A010414768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548223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DB03E-8121-4F0F-9612-3E1A417CD2B1}" type="datetimeFigureOut">
              <a:rPr lang="ko-KR" altLang="en-US" smtClean="0"/>
              <a:t>2017-02-18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BFBF7-6264-4504-B5F1-9A01041476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26046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DB03E-8121-4F0F-9612-3E1A417CD2B1}" type="datetimeFigureOut">
              <a:rPr lang="ko-KR" altLang="en-US" smtClean="0"/>
              <a:t>2017-02-18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BFBF7-6264-4504-B5F1-9A01041476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63573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DB03E-8121-4F0F-9612-3E1A417CD2B1}" type="datetimeFigureOut">
              <a:rPr lang="ko-KR" altLang="en-US" smtClean="0"/>
              <a:t>2017-02-18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BFBF7-6264-4504-B5F1-9A01041476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1562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DB03E-8121-4F0F-9612-3E1A417CD2B1}" type="datetimeFigureOut">
              <a:rPr lang="ko-KR" altLang="en-US" smtClean="0"/>
              <a:t>2017-02-18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BFBF7-6264-4504-B5F1-9A010414768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403151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DB03E-8121-4F0F-9612-3E1A417CD2B1}" type="datetimeFigureOut">
              <a:rPr lang="ko-KR" altLang="en-US" smtClean="0"/>
              <a:t>2017-02-18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BFBF7-6264-4504-B5F1-9A01041476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80249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DB03E-8121-4F0F-9612-3E1A417CD2B1}" type="datetimeFigureOut">
              <a:rPr lang="ko-KR" altLang="en-US" smtClean="0"/>
              <a:t>2017-02-18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BFBF7-6264-4504-B5F1-9A01041476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98157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DB03E-8121-4F0F-9612-3E1A417CD2B1}" type="datetimeFigureOut">
              <a:rPr lang="ko-KR" altLang="en-US" smtClean="0"/>
              <a:t>2017-02-18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BFBF7-6264-4504-B5F1-9A01041476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87053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DB03E-8121-4F0F-9612-3E1A417CD2B1}" type="datetimeFigureOut">
              <a:rPr lang="ko-KR" altLang="en-US" smtClean="0"/>
              <a:t>2017-02-18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BFBF7-6264-4504-B5F1-9A01041476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31193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DB03E-8121-4F0F-9612-3E1A417CD2B1}" type="datetimeFigureOut">
              <a:rPr lang="ko-KR" altLang="en-US" smtClean="0"/>
              <a:t>2017-02-18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BFBF7-6264-4504-B5F1-9A01041476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41657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DB03E-8121-4F0F-9612-3E1A417CD2B1}" type="datetimeFigureOut">
              <a:rPr lang="ko-KR" altLang="en-US" smtClean="0"/>
              <a:t>2017-02-18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BFBF7-6264-4504-B5F1-9A01041476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9156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C64DB03E-8121-4F0F-9612-3E1A417CD2B1}" type="datetimeFigureOut">
              <a:rPr lang="ko-KR" altLang="en-US" smtClean="0"/>
              <a:t>2017-02-18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65BBFBF7-6264-4504-B5F1-9A01041476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8382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>
                <a:solidFill>
                  <a:srgbClr val="FFFF00"/>
                </a:solidFill>
              </a:rPr>
              <a:t>퓨우웅</a:t>
            </a:r>
            <a:r>
              <a:rPr lang="ko-KR" altLang="en-US" dirty="0">
                <a:solidFill>
                  <a:srgbClr val="FFFF00"/>
                </a:solidFill>
              </a:rPr>
              <a:t> </a:t>
            </a:r>
            <a:r>
              <a:rPr lang="en-US" altLang="ko-KR" dirty="0">
                <a:solidFill>
                  <a:srgbClr val="FFFF00"/>
                </a:solidFill>
              </a:rPr>
              <a:t>[</a:t>
            </a:r>
            <a:r>
              <a:rPr lang="en-US" altLang="ko-KR" dirty="0" err="1">
                <a:solidFill>
                  <a:srgbClr val="FFFF00"/>
                </a:solidFill>
              </a:rPr>
              <a:t>Ppyungung</a:t>
            </a:r>
            <a:r>
              <a:rPr lang="en-US" altLang="ko-KR" dirty="0">
                <a:solidFill>
                  <a:srgbClr val="FFFF00"/>
                </a:solidFill>
              </a:rPr>
              <a:t>]</a:t>
            </a:r>
            <a:endParaRPr lang="ko-KR" altLang="en-US" dirty="0">
              <a:solidFill>
                <a:srgbClr val="FFFF00"/>
              </a:solidFill>
            </a:endParaRP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전체 플로우 및 마일스톤</a:t>
            </a:r>
          </a:p>
        </p:txBody>
      </p:sp>
    </p:spTree>
    <p:extLst>
      <p:ext uri="{BB962C8B-B14F-4D97-AF65-F5344CB8AC3E}">
        <p14:creationId xmlns:p14="http://schemas.microsoft.com/office/powerpoint/2010/main" val="19258611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차 마일스톤</a:t>
            </a:r>
          </a:p>
        </p:txBody>
      </p:sp>
      <p:grpSp>
        <p:nvGrpSpPr>
          <p:cNvPr id="84" name="그룹 83"/>
          <p:cNvGrpSpPr/>
          <p:nvPr/>
        </p:nvGrpSpPr>
        <p:grpSpPr>
          <a:xfrm>
            <a:off x="736846" y="1983716"/>
            <a:ext cx="9364101" cy="1243549"/>
            <a:chOff x="656947" y="2738318"/>
            <a:chExt cx="9364101" cy="1243549"/>
          </a:xfrm>
        </p:grpSpPr>
        <p:sp>
          <p:nvSpPr>
            <p:cNvPr id="56" name="순서도: 수행의 시작/종료 55"/>
            <p:cNvSpPr/>
            <p:nvPr/>
          </p:nvSpPr>
          <p:spPr>
            <a:xfrm>
              <a:off x="656947" y="2965143"/>
              <a:ext cx="914400" cy="301752"/>
            </a:xfrm>
            <a:prstGeom prst="flowChartTerminator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게임실행</a:t>
              </a:r>
            </a:p>
          </p:txBody>
        </p:sp>
        <p:grpSp>
          <p:nvGrpSpPr>
            <p:cNvPr id="57" name="그룹 56"/>
            <p:cNvGrpSpPr/>
            <p:nvPr/>
          </p:nvGrpSpPr>
          <p:grpSpPr>
            <a:xfrm>
              <a:off x="1846555" y="2809695"/>
              <a:ext cx="1060704" cy="612648"/>
              <a:chOff x="2032986" y="1975193"/>
              <a:chExt cx="1060704" cy="612648"/>
            </a:xfrm>
          </p:grpSpPr>
          <p:sp>
            <p:nvSpPr>
              <p:cNvPr id="58" name="순서도: 준비 57"/>
              <p:cNvSpPr/>
              <p:nvPr/>
            </p:nvSpPr>
            <p:spPr>
              <a:xfrm>
                <a:off x="2032986" y="1975193"/>
                <a:ext cx="1060704" cy="612648"/>
              </a:xfrm>
              <a:prstGeom prst="flowChartPreparation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2169137" y="2157275"/>
                <a:ext cx="8002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2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</a:rPr>
                  <a:t>스플래시</a:t>
                </a:r>
                <a:endParaRPr kumimoji="0" lang="ko-KR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</a:endParaRPr>
              </a:p>
            </p:txBody>
          </p:sp>
        </p:grpSp>
        <p:sp>
          <p:nvSpPr>
            <p:cNvPr id="60" name="순서도: 판단 59"/>
            <p:cNvSpPr/>
            <p:nvPr/>
          </p:nvSpPr>
          <p:spPr>
            <a:xfrm>
              <a:off x="3249227" y="2738318"/>
              <a:ext cx="1127464" cy="755401"/>
            </a:xfrm>
            <a:prstGeom prst="flowChartDecision">
              <a:avLst/>
            </a:prstGeom>
            <a:solidFill>
              <a:sysClr val="window" lastClr="FFFFFF">
                <a:lumMod val="85000"/>
              </a:sys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3475428" y="2899443"/>
              <a:ext cx="70083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914400" latinLnBrk="1"/>
              <a:r>
                <a:rPr lang="ko-KR" altLang="en-US" sz="1200" dirty="0">
                  <a:solidFill>
                    <a:prstClr val="black"/>
                  </a:solidFill>
                  <a:latin typeface="맑은 고딕" panose="020F0502020204030204"/>
                </a:rPr>
                <a:t>첫 실행</a:t>
              </a:r>
              <a:endParaRPr lang="en-US" altLang="ko-KR" sz="1200" dirty="0">
                <a:solidFill>
                  <a:prstClr val="black"/>
                </a:solidFill>
                <a:latin typeface="맑은 고딕" panose="020F0502020204030204"/>
              </a:endParaRPr>
            </a:p>
            <a:p>
              <a:pPr algn="ctr" defTabSz="914400" latinLnBrk="1"/>
              <a:r>
                <a:rPr lang="ko-KR" altLang="en-US" sz="1200" dirty="0">
                  <a:solidFill>
                    <a:prstClr val="black"/>
                  </a:solidFill>
                  <a:latin typeface="맑은 고딕" panose="020F0502020204030204"/>
                </a:rPr>
                <a:t>인가</a:t>
              </a:r>
              <a:r>
                <a:rPr lang="en-US" altLang="ko-KR" sz="1200" dirty="0">
                  <a:solidFill>
                    <a:prstClr val="black"/>
                  </a:solidFill>
                  <a:latin typeface="맑은 고딕" panose="020F0502020204030204"/>
                </a:rPr>
                <a:t>?</a:t>
              </a:r>
              <a:endParaRPr lang="ko-KR" altLang="en-US" sz="1200" dirty="0">
                <a:solidFill>
                  <a:prstClr val="black"/>
                </a:solidFill>
                <a:latin typeface="맑은 고딕" panose="020F0502020204030204"/>
              </a:endParaRPr>
            </a:p>
          </p:txBody>
        </p:sp>
        <p:grpSp>
          <p:nvGrpSpPr>
            <p:cNvPr id="62" name="그룹 61"/>
            <p:cNvGrpSpPr/>
            <p:nvPr/>
          </p:nvGrpSpPr>
          <p:grpSpPr>
            <a:xfrm>
              <a:off x="5359982" y="2809695"/>
              <a:ext cx="914400" cy="612648"/>
              <a:chOff x="4647639" y="1975193"/>
              <a:chExt cx="914400" cy="612648"/>
            </a:xfrm>
          </p:grpSpPr>
          <p:sp>
            <p:nvSpPr>
              <p:cNvPr id="63" name="순서도: 처리 62"/>
              <p:cNvSpPr/>
              <p:nvPr/>
            </p:nvSpPr>
            <p:spPr>
              <a:xfrm>
                <a:off x="4647639" y="1975193"/>
                <a:ext cx="914400" cy="612648"/>
              </a:xfrm>
              <a:prstGeom prst="flowChartProcess">
                <a:avLst/>
              </a:prstGeom>
              <a:solidFill>
                <a:srgbClr val="4472C4">
                  <a:lumMod val="50000"/>
                </a:srgbClr>
              </a:solidFill>
              <a:ln>
                <a:solidFill>
                  <a:sysClr val="windowText" lastClr="000000"/>
                </a:solidFill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4702486" y="2157273"/>
                <a:ext cx="8002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</a:rPr>
                  <a:t>프롤로그</a:t>
                </a:r>
              </a:p>
            </p:txBody>
          </p:sp>
        </p:grpSp>
        <p:grpSp>
          <p:nvGrpSpPr>
            <p:cNvPr id="65" name="그룹 64"/>
            <p:cNvGrpSpPr/>
            <p:nvPr/>
          </p:nvGrpSpPr>
          <p:grpSpPr>
            <a:xfrm>
              <a:off x="6902566" y="2809695"/>
              <a:ext cx="914400" cy="612648"/>
              <a:chOff x="4647639" y="1975193"/>
              <a:chExt cx="914400" cy="612648"/>
            </a:xfrm>
          </p:grpSpPr>
          <p:sp>
            <p:nvSpPr>
              <p:cNvPr id="66" name="순서도: 처리 65"/>
              <p:cNvSpPr/>
              <p:nvPr/>
            </p:nvSpPr>
            <p:spPr>
              <a:xfrm>
                <a:off x="4647639" y="1975193"/>
                <a:ext cx="914400" cy="612648"/>
              </a:xfrm>
              <a:prstGeom prst="flowChartProcess">
                <a:avLst/>
              </a:prstGeom>
              <a:solidFill>
                <a:srgbClr val="4472C4">
                  <a:lumMod val="50000"/>
                </a:srgbClr>
              </a:solidFill>
              <a:ln>
                <a:solidFill>
                  <a:sysClr val="windowText" lastClr="000000"/>
                </a:solidFill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4675235" y="2157273"/>
                <a:ext cx="85472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</a:rPr>
                  <a:t>게임 메인</a:t>
                </a:r>
              </a:p>
            </p:txBody>
          </p:sp>
        </p:grpSp>
        <p:grpSp>
          <p:nvGrpSpPr>
            <p:cNvPr id="68" name="그룹 67"/>
            <p:cNvGrpSpPr/>
            <p:nvPr/>
          </p:nvGrpSpPr>
          <p:grpSpPr>
            <a:xfrm>
              <a:off x="8669222" y="2809695"/>
              <a:ext cx="914400" cy="612648"/>
              <a:chOff x="4647639" y="1975193"/>
              <a:chExt cx="914400" cy="612648"/>
            </a:xfrm>
          </p:grpSpPr>
          <p:sp>
            <p:nvSpPr>
              <p:cNvPr id="69" name="순서도: 처리 68"/>
              <p:cNvSpPr/>
              <p:nvPr/>
            </p:nvSpPr>
            <p:spPr>
              <a:xfrm>
                <a:off x="4647639" y="1975193"/>
                <a:ext cx="914400" cy="612648"/>
              </a:xfrm>
              <a:prstGeom prst="flowChartProcess">
                <a:avLst/>
              </a:prstGeom>
              <a:solidFill>
                <a:srgbClr val="4472C4">
                  <a:lumMod val="50000"/>
                </a:srgbClr>
              </a:solidFill>
              <a:ln>
                <a:solidFill>
                  <a:sysClr val="windowText" lastClr="000000"/>
                </a:solidFill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4752179" y="2157273"/>
                <a:ext cx="70083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</a:rPr>
                  <a:t>인 게임</a:t>
                </a:r>
              </a:p>
            </p:txBody>
          </p:sp>
        </p:grpSp>
        <p:cxnSp>
          <p:nvCxnSpPr>
            <p:cNvPr id="71" name="직선 화살표 연결선 70"/>
            <p:cNvCxnSpPr>
              <a:stCxn id="56" idx="3"/>
              <a:endCxn id="58" idx="1"/>
            </p:cNvCxnSpPr>
            <p:nvPr/>
          </p:nvCxnSpPr>
          <p:spPr>
            <a:xfrm>
              <a:off x="1571347" y="3116019"/>
              <a:ext cx="275208" cy="0"/>
            </a:xfrm>
            <a:prstGeom prst="straightConnector1">
              <a:avLst/>
            </a:prstGeom>
            <a:noFill/>
            <a:ln w="6350" cap="flat" cmpd="sng" algn="ctr">
              <a:solidFill>
                <a:schemeClr val="tx1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72" name="직선 화살표 연결선 71"/>
            <p:cNvCxnSpPr>
              <a:cxnSpLocks/>
              <a:stCxn id="58" idx="3"/>
              <a:endCxn id="60" idx="1"/>
            </p:cNvCxnSpPr>
            <p:nvPr/>
          </p:nvCxnSpPr>
          <p:spPr>
            <a:xfrm>
              <a:off x="2907259" y="3116019"/>
              <a:ext cx="341968" cy="0"/>
            </a:xfrm>
            <a:prstGeom prst="straightConnector1">
              <a:avLst/>
            </a:prstGeom>
            <a:noFill/>
            <a:ln w="6350" cap="flat" cmpd="sng" algn="ctr">
              <a:solidFill>
                <a:schemeClr val="tx1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73" name="연결선: 꺾임 72"/>
            <p:cNvCxnSpPr>
              <a:stCxn id="60" idx="2"/>
              <a:endCxn id="66" idx="2"/>
            </p:cNvCxnSpPr>
            <p:nvPr/>
          </p:nvCxnSpPr>
          <p:spPr>
            <a:xfrm rot="5400000" flipH="1" flipV="1">
              <a:off x="5550674" y="1684627"/>
              <a:ext cx="71376" cy="3546807"/>
            </a:xfrm>
            <a:prstGeom prst="bentConnector3">
              <a:avLst>
                <a:gd name="adj1" fmla="val -494410"/>
              </a:avLst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74" name="직선 화살표 연결선 73"/>
            <p:cNvCxnSpPr>
              <a:cxnSpLocks/>
              <a:stCxn id="60" idx="3"/>
              <a:endCxn id="63" idx="1"/>
            </p:cNvCxnSpPr>
            <p:nvPr/>
          </p:nvCxnSpPr>
          <p:spPr>
            <a:xfrm>
              <a:off x="4376691" y="3116019"/>
              <a:ext cx="983291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75" name="직선 화살표 연결선 74"/>
            <p:cNvCxnSpPr>
              <a:cxnSpLocks/>
              <a:stCxn id="63" idx="3"/>
              <a:endCxn id="67" idx="1"/>
            </p:cNvCxnSpPr>
            <p:nvPr/>
          </p:nvCxnSpPr>
          <p:spPr>
            <a:xfrm>
              <a:off x="6274382" y="3116019"/>
              <a:ext cx="655780" cy="14256"/>
            </a:xfrm>
            <a:prstGeom prst="straightConnector1">
              <a:avLst/>
            </a:prstGeom>
            <a:noFill/>
            <a:ln w="28575" cap="flat" cmpd="sng" algn="ctr">
              <a:solidFill>
                <a:srgbClr val="0070C0"/>
              </a:solidFill>
              <a:prstDash val="sysDash"/>
              <a:miter lim="800000"/>
              <a:tailEnd type="triangle"/>
            </a:ln>
            <a:effectLst/>
          </p:spPr>
        </p:cxnSp>
        <p:cxnSp>
          <p:nvCxnSpPr>
            <p:cNvPr id="76" name="연결선: 구부러짐 75"/>
            <p:cNvCxnSpPr>
              <a:cxnSpLocks/>
              <a:stCxn id="69" idx="0"/>
              <a:endCxn id="66" idx="0"/>
            </p:cNvCxnSpPr>
            <p:nvPr/>
          </p:nvCxnSpPr>
          <p:spPr>
            <a:xfrm rot="16200000" flipV="1">
              <a:off x="8243094" y="1926367"/>
              <a:ext cx="12700" cy="1766656"/>
            </a:xfrm>
            <a:prstGeom prst="curvedConnector3">
              <a:avLst>
                <a:gd name="adj1" fmla="val 3757283"/>
              </a:avLst>
            </a:prstGeom>
            <a:noFill/>
            <a:ln w="28575" cap="flat" cmpd="sng" algn="ctr">
              <a:solidFill>
                <a:srgbClr val="0070C0"/>
              </a:solidFill>
              <a:prstDash val="sysDash"/>
              <a:miter lim="800000"/>
              <a:tailEnd type="triangle"/>
            </a:ln>
            <a:effectLst/>
          </p:spPr>
        </p:cxnSp>
        <p:cxnSp>
          <p:nvCxnSpPr>
            <p:cNvPr id="77" name="직선 화살표 연결선 76"/>
            <p:cNvCxnSpPr>
              <a:cxnSpLocks/>
              <a:stCxn id="66" idx="3"/>
              <a:endCxn id="69" idx="1"/>
            </p:cNvCxnSpPr>
            <p:nvPr/>
          </p:nvCxnSpPr>
          <p:spPr>
            <a:xfrm>
              <a:off x="7816966" y="3116019"/>
              <a:ext cx="852256" cy="0"/>
            </a:xfrm>
            <a:prstGeom prst="straightConnector1">
              <a:avLst/>
            </a:prstGeom>
            <a:noFill/>
            <a:ln w="28575" cap="flat" cmpd="sng" algn="ctr">
              <a:solidFill>
                <a:srgbClr val="0070C0"/>
              </a:solidFill>
              <a:prstDash val="sysDash"/>
              <a:miter lim="800000"/>
              <a:tailEnd type="triangle"/>
            </a:ln>
            <a:effectLst/>
          </p:spPr>
        </p:cxnSp>
        <p:cxnSp>
          <p:nvCxnSpPr>
            <p:cNvPr id="78" name="연결선: 구부러짐 77"/>
            <p:cNvCxnSpPr>
              <a:stCxn id="69" idx="2"/>
              <a:endCxn id="69" idx="3"/>
            </p:cNvCxnSpPr>
            <p:nvPr/>
          </p:nvCxnSpPr>
          <p:spPr>
            <a:xfrm rot="5400000" flipH="1" flipV="1">
              <a:off x="9201860" y="3040581"/>
              <a:ext cx="306324" cy="457200"/>
            </a:xfrm>
            <a:prstGeom prst="curvedConnector4">
              <a:avLst>
                <a:gd name="adj1" fmla="val -74627"/>
                <a:gd name="adj2" fmla="val 150000"/>
              </a:avLst>
            </a:prstGeom>
            <a:noFill/>
            <a:ln w="28575" cap="flat" cmpd="sng" algn="ctr">
              <a:solidFill>
                <a:srgbClr val="0070C0"/>
              </a:solidFill>
              <a:prstDash val="sysDash"/>
              <a:miter lim="800000"/>
              <a:tailEnd type="triangle"/>
            </a:ln>
            <a:effectLst/>
          </p:spPr>
        </p:cxnSp>
        <p:sp>
          <p:nvSpPr>
            <p:cNvPr id="79" name="TextBox 78"/>
            <p:cNvSpPr txBox="1"/>
            <p:nvPr/>
          </p:nvSpPr>
          <p:spPr>
            <a:xfrm>
              <a:off x="5586362" y="3720257"/>
              <a:ext cx="405880" cy="26161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</a:rPr>
                <a:t>NO</a:t>
              </a:r>
              <a:endParaRPr kumimoji="0" lang="ko-KR" altLang="en-US" sz="11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4634143" y="2992342"/>
              <a:ext cx="425116" cy="26161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</a:rPr>
                <a:t>YES</a:t>
              </a:r>
              <a:endParaRPr kumimoji="0" lang="ko-KR" altLang="en-US" sz="11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9403571" y="3532944"/>
              <a:ext cx="617477" cy="26161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맑은 고딕" panose="020F0502020204030204"/>
                </a:rPr>
                <a:t>Re Try</a:t>
              </a:r>
              <a:endParaRPr kumimoji="0" lang="ko-KR" alt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맑은 고딕" panose="020F0502020204030204"/>
              </a:endParaRPr>
            </a:p>
          </p:txBody>
        </p:sp>
      </p:grpSp>
      <p:sp>
        <p:nvSpPr>
          <p:cNvPr id="8" name="타원 7"/>
          <p:cNvSpPr/>
          <p:nvPr/>
        </p:nvSpPr>
        <p:spPr>
          <a:xfrm>
            <a:off x="5842000" y="1534160"/>
            <a:ext cx="4679814" cy="383283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5" name="내용 개체 틀 82"/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351337"/>
          </a:xfrm>
        </p:spPr>
        <p:txBody>
          <a:bodyPr>
            <a:normAutofit/>
          </a:bodyPr>
          <a:lstStyle/>
          <a:p>
            <a:endParaRPr lang="en-US" altLang="ko-KR" dirty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pPr marL="0" indent="0">
              <a:buNone/>
            </a:pPr>
            <a:endParaRPr lang="en-US" altLang="ko-KR" dirty="0">
              <a:latin typeface="+mn-ea"/>
            </a:endParaRPr>
          </a:p>
          <a:p>
            <a:pPr marL="0" indent="0">
              <a:buNone/>
            </a:pPr>
            <a:endParaRPr lang="en-US" altLang="ko-KR" dirty="0">
              <a:latin typeface="+mn-ea"/>
            </a:endParaRPr>
          </a:p>
          <a:p>
            <a:r>
              <a:rPr lang="ko-KR" altLang="en-US" dirty="0">
                <a:latin typeface="+mn-ea"/>
              </a:rPr>
              <a:t>인 게임 </a:t>
            </a:r>
            <a:r>
              <a:rPr lang="ko-KR" altLang="en-US" dirty="0" err="1">
                <a:latin typeface="+mn-ea"/>
              </a:rPr>
              <a:t>게임</a:t>
            </a:r>
            <a:r>
              <a:rPr lang="ko-KR" altLang="en-US" dirty="0">
                <a:latin typeface="+mn-ea"/>
              </a:rPr>
              <a:t> 오버 화면</a:t>
            </a:r>
            <a:r>
              <a:rPr lang="en-US" altLang="ko-KR" dirty="0">
                <a:latin typeface="+mn-ea"/>
              </a:rPr>
              <a:t>_1</a:t>
            </a:r>
            <a:r>
              <a:rPr lang="ko-KR" altLang="en-US" dirty="0">
                <a:latin typeface="+mn-ea"/>
              </a:rPr>
              <a:t> 및 </a:t>
            </a:r>
            <a:r>
              <a:rPr lang="ko-KR" altLang="en-US" dirty="0" err="1">
                <a:latin typeface="+mn-ea"/>
              </a:rPr>
              <a:t>메인화면</a:t>
            </a:r>
            <a:endParaRPr lang="en-US" altLang="ko-KR" dirty="0">
              <a:latin typeface="+mn-ea"/>
            </a:endParaRPr>
          </a:p>
          <a:p>
            <a:r>
              <a:rPr lang="ko-KR" altLang="en-US" sz="1400" dirty="0">
                <a:solidFill>
                  <a:srgbClr val="FFC000"/>
                </a:solidFill>
                <a:latin typeface="+mn-ea"/>
              </a:rPr>
              <a:t>로딩 연출 </a:t>
            </a:r>
            <a:r>
              <a:rPr lang="en-US" altLang="ko-KR" sz="1400" dirty="0">
                <a:solidFill>
                  <a:srgbClr val="FFC000"/>
                </a:solidFill>
                <a:latin typeface="+mn-ea"/>
              </a:rPr>
              <a:t>(</a:t>
            </a:r>
            <a:r>
              <a:rPr lang="ko-KR" altLang="en-US" sz="1400" dirty="0" err="1">
                <a:solidFill>
                  <a:srgbClr val="FFC000"/>
                </a:solidFill>
                <a:latin typeface="+mn-ea"/>
              </a:rPr>
              <a:t>페이드</a:t>
            </a:r>
            <a:r>
              <a:rPr lang="ko-KR" altLang="en-US" sz="1400" dirty="0">
                <a:solidFill>
                  <a:srgbClr val="FFC000"/>
                </a:solidFill>
                <a:latin typeface="+mn-ea"/>
              </a:rPr>
              <a:t> 인 아웃</a:t>
            </a:r>
            <a:r>
              <a:rPr lang="en-US" altLang="ko-KR" sz="1400" dirty="0">
                <a:solidFill>
                  <a:srgbClr val="FFC000"/>
                </a:solidFill>
                <a:latin typeface="+mn-ea"/>
              </a:rPr>
              <a:t>)</a:t>
            </a:r>
          </a:p>
          <a:p>
            <a:r>
              <a:rPr lang="ko-KR" altLang="en-US" sz="1400" dirty="0">
                <a:solidFill>
                  <a:srgbClr val="FFC000"/>
                </a:solidFill>
                <a:latin typeface="+mn-ea"/>
              </a:rPr>
              <a:t>게임 오버</a:t>
            </a:r>
            <a:r>
              <a:rPr lang="en-US" altLang="ko-KR" sz="1400" dirty="0">
                <a:solidFill>
                  <a:srgbClr val="FFC000"/>
                </a:solidFill>
                <a:latin typeface="+mn-ea"/>
              </a:rPr>
              <a:t> </a:t>
            </a:r>
            <a:r>
              <a:rPr lang="ko-KR" altLang="en-US" sz="1400" dirty="0">
                <a:solidFill>
                  <a:srgbClr val="FFC000"/>
                </a:solidFill>
                <a:latin typeface="+mn-ea"/>
              </a:rPr>
              <a:t>다시하기 버튼 및 홈 화면 연동</a:t>
            </a:r>
            <a:endParaRPr lang="en-US" altLang="ko-KR" sz="1400" dirty="0">
              <a:solidFill>
                <a:srgbClr val="FFC000"/>
              </a:solidFill>
              <a:latin typeface="+mn-ea"/>
            </a:endParaRPr>
          </a:p>
          <a:p>
            <a:r>
              <a:rPr lang="ko-KR" altLang="en-US" sz="1400" dirty="0">
                <a:solidFill>
                  <a:srgbClr val="FFC000"/>
                </a:solidFill>
                <a:latin typeface="+mn-ea"/>
              </a:rPr>
              <a:t>메인 화면 구성</a:t>
            </a:r>
            <a:endParaRPr lang="en-US" altLang="ko-KR" sz="1400" dirty="0">
              <a:solidFill>
                <a:srgbClr val="FFC000"/>
              </a:solidFill>
              <a:latin typeface="+mn-ea"/>
            </a:endParaRPr>
          </a:p>
          <a:p>
            <a:pPr lvl="1"/>
            <a:r>
              <a:rPr lang="ko-KR" altLang="en-US" sz="1200" dirty="0">
                <a:solidFill>
                  <a:srgbClr val="FFC000"/>
                </a:solidFill>
                <a:latin typeface="+mn-ea"/>
              </a:rPr>
              <a:t>헬멧</a:t>
            </a:r>
            <a:r>
              <a:rPr lang="en-US" altLang="ko-KR" sz="1200" dirty="0">
                <a:solidFill>
                  <a:srgbClr val="FFC000"/>
                </a:solidFill>
                <a:latin typeface="+mn-ea"/>
              </a:rPr>
              <a:t>, </a:t>
            </a:r>
            <a:r>
              <a:rPr lang="ko-KR" altLang="en-US" sz="1200" dirty="0">
                <a:solidFill>
                  <a:srgbClr val="FFC000"/>
                </a:solidFill>
                <a:latin typeface="+mn-ea"/>
              </a:rPr>
              <a:t>무기</a:t>
            </a:r>
            <a:r>
              <a:rPr lang="en-US" altLang="ko-KR" sz="1200" dirty="0">
                <a:solidFill>
                  <a:srgbClr val="FFC000"/>
                </a:solidFill>
                <a:latin typeface="+mn-ea"/>
              </a:rPr>
              <a:t>, </a:t>
            </a:r>
            <a:r>
              <a:rPr lang="ko-KR" altLang="en-US" sz="1200" dirty="0" err="1">
                <a:solidFill>
                  <a:srgbClr val="FFC000"/>
                </a:solidFill>
                <a:latin typeface="+mn-ea"/>
              </a:rPr>
              <a:t>부스터</a:t>
            </a:r>
            <a:r>
              <a:rPr lang="ko-KR" altLang="en-US" sz="1200" dirty="0">
                <a:solidFill>
                  <a:srgbClr val="FFC000"/>
                </a:solidFill>
                <a:latin typeface="+mn-ea"/>
              </a:rPr>
              <a:t> 구매 및 변경 </a:t>
            </a:r>
            <a:r>
              <a:rPr lang="en-US" altLang="ko-KR" sz="1200" dirty="0">
                <a:solidFill>
                  <a:srgbClr val="FFC000"/>
                </a:solidFill>
                <a:latin typeface="+mn-ea"/>
              </a:rPr>
              <a:t>UI</a:t>
            </a:r>
          </a:p>
          <a:p>
            <a:pPr lvl="1"/>
            <a:r>
              <a:rPr lang="ko-KR" altLang="en-US" sz="1200" dirty="0">
                <a:solidFill>
                  <a:srgbClr val="FFC000"/>
                </a:solidFill>
                <a:latin typeface="+mn-ea"/>
              </a:rPr>
              <a:t>헬멧</a:t>
            </a:r>
            <a:r>
              <a:rPr lang="en-US" altLang="ko-KR" sz="1200" dirty="0">
                <a:solidFill>
                  <a:srgbClr val="FFC000"/>
                </a:solidFill>
                <a:latin typeface="+mn-ea"/>
              </a:rPr>
              <a:t>, </a:t>
            </a:r>
            <a:r>
              <a:rPr lang="ko-KR" altLang="en-US" sz="1200" dirty="0">
                <a:solidFill>
                  <a:srgbClr val="FFC000"/>
                </a:solidFill>
                <a:latin typeface="+mn-ea"/>
              </a:rPr>
              <a:t>무기</a:t>
            </a:r>
            <a:r>
              <a:rPr lang="en-US" altLang="ko-KR" sz="1200" dirty="0">
                <a:solidFill>
                  <a:srgbClr val="FFC000"/>
                </a:solidFill>
                <a:latin typeface="+mn-ea"/>
              </a:rPr>
              <a:t>, </a:t>
            </a:r>
            <a:r>
              <a:rPr lang="ko-KR" altLang="en-US" sz="1200" dirty="0" err="1">
                <a:solidFill>
                  <a:srgbClr val="FFC000"/>
                </a:solidFill>
                <a:latin typeface="+mn-ea"/>
              </a:rPr>
              <a:t>부스터</a:t>
            </a:r>
            <a:r>
              <a:rPr lang="ko-KR" altLang="en-US" sz="1200" dirty="0">
                <a:solidFill>
                  <a:srgbClr val="FFC000"/>
                </a:solidFill>
                <a:latin typeface="+mn-ea"/>
              </a:rPr>
              <a:t> 변경에 따른 로봇 커스터마이징</a:t>
            </a:r>
            <a:endParaRPr lang="en-US" altLang="ko-KR" sz="1200" dirty="0">
              <a:solidFill>
                <a:srgbClr val="FFC000"/>
              </a:solidFill>
              <a:latin typeface="+mn-ea"/>
            </a:endParaRPr>
          </a:p>
          <a:p>
            <a:pPr lvl="1"/>
            <a:r>
              <a:rPr lang="ko-KR" altLang="en-US" sz="1200" dirty="0">
                <a:solidFill>
                  <a:srgbClr val="FFC000"/>
                </a:solidFill>
                <a:latin typeface="+mn-ea"/>
              </a:rPr>
              <a:t>옵션 기능</a:t>
            </a:r>
            <a:endParaRPr lang="en-US" altLang="ko-KR" sz="1200" dirty="0">
              <a:solidFill>
                <a:srgbClr val="FFC000"/>
              </a:solidFill>
              <a:latin typeface="+mn-ea"/>
            </a:endParaRPr>
          </a:p>
          <a:p>
            <a:endParaRPr lang="en-US" altLang="ko-KR" dirty="0"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5535" y="3398244"/>
            <a:ext cx="2078382" cy="141249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6584" y="3398244"/>
            <a:ext cx="1959634" cy="1309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1706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ko-KR" altLang="en-US" dirty="0"/>
              <a:t>차 마일스톤</a:t>
            </a:r>
          </a:p>
        </p:txBody>
      </p:sp>
      <p:grpSp>
        <p:nvGrpSpPr>
          <p:cNvPr id="84" name="그룹 83"/>
          <p:cNvGrpSpPr/>
          <p:nvPr/>
        </p:nvGrpSpPr>
        <p:grpSpPr>
          <a:xfrm>
            <a:off x="736846" y="1983716"/>
            <a:ext cx="9364101" cy="1243549"/>
            <a:chOff x="656947" y="2738318"/>
            <a:chExt cx="9364101" cy="1243549"/>
          </a:xfrm>
        </p:grpSpPr>
        <p:sp>
          <p:nvSpPr>
            <p:cNvPr id="56" name="순서도: 수행의 시작/종료 55"/>
            <p:cNvSpPr/>
            <p:nvPr/>
          </p:nvSpPr>
          <p:spPr>
            <a:xfrm>
              <a:off x="656947" y="2965143"/>
              <a:ext cx="914400" cy="301752"/>
            </a:xfrm>
            <a:prstGeom prst="flowChartTerminator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게임실행</a:t>
              </a:r>
            </a:p>
          </p:txBody>
        </p:sp>
        <p:grpSp>
          <p:nvGrpSpPr>
            <p:cNvPr id="57" name="그룹 56"/>
            <p:cNvGrpSpPr/>
            <p:nvPr/>
          </p:nvGrpSpPr>
          <p:grpSpPr>
            <a:xfrm>
              <a:off x="1846555" y="2809695"/>
              <a:ext cx="1060704" cy="612648"/>
              <a:chOff x="2032986" y="1975193"/>
              <a:chExt cx="1060704" cy="612648"/>
            </a:xfrm>
          </p:grpSpPr>
          <p:sp>
            <p:nvSpPr>
              <p:cNvPr id="58" name="순서도: 준비 57"/>
              <p:cNvSpPr/>
              <p:nvPr/>
            </p:nvSpPr>
            <p:spPr>
              <a:xfrm>
                <a:off x="2032986" y="1975193"/>
                <a:ext cx="1060704" cy="612648"/>
              </a:xfrm>
              <a:prstGeom prst="flowChartPreparation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2169137" y="2157275"/>
                <a:ext cx="8002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2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</a:rPr>
                  <a:t>스플래시</a:t>
                </a:r>
                <a:endParaRPr kumimoji="0" lang="ko-KR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</a:endParaRPr>
              </a:p>
            </p:txBody>
          </p:sp>
        </p:grpSp>
        <p:sp>
          <p:nvSpPr>
            <p:cNvPr id="60" name="순서도: 판단 59"/>
            <p:cNvSpPr/>
            <p:nvPr/>
          </p:nvSpPr>
          <p:spPr>
            <a:xfrm>
              <a:off x="3249227" y="2738318"/>
              <a:ext cx="1127464" cy="755401"/>
            </a:xfrm>
            <a:prstGeom prst="flowChartDecision">
              <a:avLst/>
            </a:prstGeom>
            <a:solidFill>
              <a:sysClr val="window" lastClr="FFFFFF">
                <a:lumMod val="85000"/>
              </a:sys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3475428" y="2899443"/>
              <a:ext cx="70083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914400" latinLnBrk="1"/>
              <a:r>
                <a:rPr lang="ko-KR" altLang="en-US" sz="1200" dirty="0">
                  <a:solidFill>
                    <a:prstClr val="black"/>
                  </a:solidFill>
                  <a:latin typeface="맑은 고딕" panose="020F0502020204030204"/>
                </a:rPr>
                <a:t>첫 실행</a:t>
              </a:r>
              <a:endParaRPr lang="en-US" altLang="ko-KR" sz="1200" dirty="0">
                <a:solidFill>
                  <a:prstClr val="black"/>
                </a:solidFill>
                <a:latin typeface="맑은 고딕" panose="020F0502020204030204"/>
              </a:endParaRPr>
            </a:p>
            <a:p>
              <a:pPr algn="ctr" defTabSz="914400" latinLnBrk="1"/>
              <a:r>
                <a:rPr lang="ko-KR" altLang="en-US" sz="1200" dirty="0">
                  <a:solidFill>
                    <a:prstClr val="black"/>
                  </a:solidFill>
                  <a:latin typeface="맑은 고딕" panose="020F0502020204030204"/>
                </a:rPr>
                <a:t>인가</a:t>
              </a:r>
              <a:r>
                <a:rPr lang="en-US" altLang="ko-KR" sz="1200" dirty="0">
                  <a:solidFill>
                    <a:prstClr val="black"/>
                  </a:solidFill>
                  <a:latin typeface="맑은 고딕" panose="020F0502020204030204"/>
                </a:rPr>
                <a:t>?</a:t>
              </a:r>
              <a:endParaRPr lang="ko-KR" altLang="en-US" sz="1200" dirty="0">
                <a:solidFill>
                  <a:prstClr val="black"/>
                </a:solidFill>
                <a:latin typeface="맑은 고딕" panose="020F0502020204030204"/>
              </a:endParaRPr>
            </a:p>
          </p:txBody>
        </p:sp>
        <p:grpSp>
          <p:nvGrpSpPr>
            <p:cNvPr id="62" name="그룹 61"/>
            <p:cNvGrpSpPr/>
            <p:nvPr/>
          </p:nvGrpSpPr>
          <p:grpSpPr>
            <a:xfrm>
              <a:off x="5359982" y="2809695"/>
              <a:ext cx="914400" cy="612648"/>
              <a:chOff x="4647639" y="1975193"/>
              <a:chExt cx="914400" cy="612648"/>
            </a:xfrm>
          </p:grpSpPr>
          <p:sp>
            <p:nvSpPr>
              <p:cNvPr id="63" name="순서도: 처리 62"/>
              <p:cNvSpPr/>
              <p:nvPr/>
            </p:nvSpPr>
            <p:spPr>
              <a:xfrm>
                <a:off x="4647639" y="1975193"/>
                <a:ext cx="914400" cy="612648"/>
              </a:xfrm>
              <a:prstGeom prst="flowChartProcess">
                <a:avLst/>
              </a:prstGeom>
              <a:solidFill>
                <a:srgbClr val="4472C4">
                  <a:lumMod val="50000"/>
                </a:srgbClr>
              </a:solidFill>
              <a:ln>
                <a:solidFill>
                  <a:sysClr val="windowText" lastClr="000000"/>
                </a:solidFill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4702486" y="2157273"/>
                <a:ext cx="8002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</a:rPr>
                  <a:t>프롤로그</a:t>
                </a:r>
              </a:p>
            </p:txBody>
          </p:sp>
        </p:grpSp>
        <p:grpSp>
          <p:nvGrpSpPr>
            <p:cNvPr id="65" name="그룹 64"/>
            <p:cNvGrpSpPr/>
            <p:nvPr/>
          </p:nvGrpSpPr>
          <p:grpSpPr>
            <a:xfrm>
              <a:off x="6902566" y="2809695"/>
              <a:ext cx="914400" cy="612648"/>
              <a:chOff x="4647639" y="1975193"/>
              <a:chExt cx="914400" cy="612648"/>
            </a:xfrm>
          </p:grpSpPr>
          <p:sp>
            <p:nvSpPr>
              <p:cNvPr id="66" name="순서도: 처리 65"/>
              <p:cNvSpPr/>
              <p:nvPr/>
            </p:nvSpPr>
            <p:spPr>
              <a:xfrm>
                <a:off x="4647639" y="1975193"/>
                <a:ext cx="914400" cy="612648"/>
              </a:xfrm>
              <a:prstGeom prst="flowChartProcess">
                <a:avLst/>
              </a:prstGeom>
              <a:solidFill>
                <a:srgbClr val="4472C4">
                  <a:lumMod val="50000"/>
                </a:srgbClr>
              </a:solidFill>
              <a:ln>
                <a:solidFill>
                  <a:sysClr val="windowText" lastClr="000000"/>
                </a:solidFill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4675235" y="2157273"/>
                <a:ext cx="85472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</a:rPr>
                  <a:t>게임 메인</a:t>
                </a:r>
              </a:p>
            </p:txBody>
          </p:sp>
        </p:grpSp>
        <p:grpSp>
          <p:nvGrpSpPr>
            <p:cNvPr id="68" name="그룹 67"/>
            <p:cNvGrpSpPr/>
            <p:nvPr/>
          </p:nvGrpSpPr>
          <p:grpSpPr>
            <a:xfrm>
              <a:off x="8669222" y="2809695"/>
              <a:ext cx="914400" cy="612648"/>
              <a:chOff x="4647639" y="1975193"/>
              <a:chExt cx="914400" cy="612648"/>
            </a:xfrm>
          </p:grpSpPr>
          <p:sp>
            <p:nvSpPr>
              <p:cNvPr id="69" name="순서도: 처리 68"/>
              <p:cNvSpPr/>
              <p:nvPr/>
            </p:nvSpPr>
            <p:spPr>
              <a:xfrm>
                <a:off x="4647639" y="1975193"/>
                <a:ext cx="914400" cy="612648"/>
              </a:xfrm>
              <a:prstGeom prst="flowChartProcess">
                <a:avLst/>
              </a:prstGeom>
              <a:solidFill>
                <a:srgbClr val="4472C4">
                  <a:lumMod val="50000"/>
                </a:srgbClr>
              </a:solidFill>
              <a:ln>
                <a:solidFill>
                  <a:sysClr val="windowText" lastClr="000000"/>
                </a:solidFill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4752179" y="2157273"/>
                <a:ext cx="70083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</a:rPr>
                  <a:t>인 게임</a:t>
                </a:r>
              </a:p>
            </p:txBody>
          </p:sp>
        </p:grpSp>
        <p:cxnSp>
          <p:nvCxnSpPr>
            <p:cNvPr id="71" name="직선 화살표 연결선 70"/>
            <p:cNvCxnSpPr>
              <a:stCxn id="56" idx="3"/>
              <a:endCxn id="58" idx="1"/>
            </p:cNvCxnSpPr>
            <p:nvPr/>
          </p:nvCxnSpPr>
          <p:spPr>
            <a:xfrm>
              <a:off x="1571347" y="3116019"/>
              <a:ext cx="275208" cy="0"/>
            </a:xfrm>
            <a:prstGeom prst="straightConnector1">
              <a:avLst/>
            </a:prstGeom>
            <a:noFill/>
            <a:ln w="6350" cap="flat" cmpd="sng" algn="ctr">
              <a:solidFill>
                <a:schemeClr val="tx1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72" name="직선 화살표 연결선 71"/>
            <p:cNvCxnSpPr>
              <a:cxnSpLocks/>
              <a:stCxn id="58" idx="3"/>
              <a:endCxn id="60" idx="1"/>
            </p:cNvCxnSpPr>
            <p:nvPr/>
          </p:nvCxnSpPr>
          <p:spPr>
            <a:xfrm>
              <a:off x="2907259" y="3116019"/>
              <a:ext cx="341968" cy="0"/>
            </a:xfrm>
            <a:prstGeom prst="straightConnector1">
              <a:avLst/>
            </a:prstGeom>
            <a:noFill/>
            <a:ln w="6350" cap="flat" cmpd="sng" algn="ctr">
              <a:solidFill>
                <a:schemeClr val="tx1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73" name="연결선: 꺾임 72"/>
            <p:cNvCxnSpPr>
              <a:stCxn id="60" idx="2"/>
              <a:endCxn id="66" idx="2"/>
            </p:cNvCxnSpPr>
            <p:nvPr/>
          </p:nvCxnSpPr>
          <p:spPr>
            <a:xfrm rot="5400000" flipH="1" flipV="1">
              <a:off x="5550674" y="1684627"/>
              <a:ext cx="71376" cy="3546807"/>
            </a:xfrm>
            <a:prstGeom prst="bentConnector3">
              <a:avLst>
                <a:gd name="adj1" fmla="val -494410"/>
              </a:avLst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74" name="직선 화살표 연결선 73"/>
            <p:cNvCxnSpPr>
              <a:cxnSpLocks/>
              <a:stCxn id="60" idx="3"/>
              <a:endCxn id="63" idx="1"/>
            </p:cNvCxnSpPr>
            <p:nvPr/>
          </p:nvCxnSpPr>
          <p:spPr>
            <a:xfrm>
              <a:off x="4376691" y="3116019"/>
              <a:ext cx="983291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75" name="직선 화살표 연결선 74"/>
            <p:cNvCxnSpPr>
              <a:cxnSpLocks/>
              <a:stCxn id="63" idx="3"/>
              <a:endCxn id="67" idx="1"/>
            </p:cNvCxnSpPr>
            <p:nvPr/>
          </p:nvCxnSpPr>
          <p:spPr>
            <a:xfrm>
              <a:off x="6274382" y="3116019"/>
              <a:ext cx="655780" cy="14256"/>
            </a:xfrm>
            <a:prstGeom prst="straightConnector1">
              <a:avLst/>
            </a:prstGeom>
            <a:noFill/>
            <a:ln w="28575" cap="flat" cmpd="sng" algn="ctr">
              <a:solidFill>
                <a:srgbClr val="0070C0"/>
              </a:solidFill>
              <a:prstDash val="sysDash"/>
              <a:miter lim="800000"/>
              <a:tailEnd type="triangle"/>
            </a:ln>
            <a:effectLst/>
          </p:spPr>
        </p:cxnSp>
        <p:cxnSp>
          <p:nvCxnSpPr>
            <p:cNvPr id="76" name="연결선: 구부러짐 75"/>
            <p:cNvCxnSpPr>
              <a:cxnSpLocks/>
              <a:stCxn id="69" idx="0"/>
              <a:endCxn id="66" idx="0"/>
            </p:cNvCxnSpPr>
            <p:nvPr/>
          </p:nvCxnSpPr>
          <p:spPr>
            <a:xfrm rot="16200000" flipV="1">
              <a:off x="8243094" y="1926367"/>
              <a:ext cx="12700" cy="1766656"/>
            </a:xfrm>
            <a:prstGeom prst="curvedConnector3">
              <a:avLst>
                <a:gd name="adj1" fmla="val 3757283"/>
              </a:avLst>
            </a:prstGeom>
            <a:noFill/>
            <a:ln w="28575" cap="flat" cmpd="sng" algn="ctr">
              <a:solidFill>
                <a:srgbClr val="0070C0"/>
              </a:solidFill>
              <a:prstDash val="sysDash"/>
              <a:miter lim="800000"/>
              <a:tailEnd type="triangle"/>
            </a:ln>
            <a:effectLst/>
          </p:spPr>
        </p:cxnSp>
        <p:cxnSp>
          <p:nvCxnSpPr>
            <p:cNvPr id="77" name="직선 화살표 연결선 76"/>
            <p:cNvCxnSpPr>
              <a:cxnSpLocks/>
              <a:stCxn id="66" idx="3"/>
              <a:endCxn id="69" idx="1"/>
            </p:cNvCxnSpPr>
            <p:nvPr/>
          </p:nvCxnSpPr>
          <p:spPr>
            <a:xfrm>
              <a:off x="7816966" y="3116019"/>
              <a:ext cx="852256" cy="0"/>
            </a:xfrm>
            <a:prstGeom prst="straightConnector1">
              <a:avLst/>
            </a:prstGeom>
            <a:noFill/>
            <a:ln w="28575" cap="flat" cmpd="sng" algn="ctr">
              <a:solidFill>
                <a:srgbClr val="0070C0"/>
              </a:solidFill>
              <a:prstDash val="sysDash"/>
              <a:miter lim="800000"/>
              <a:tailEnd type="triangle"/>
            </a:ln>
            <a:effectLst/>
          </p:spPr>
        </p:cxnSp>
        <p:cxnSp>
          <p:nvCxnSpPr>
            <p:cNvPr id="78" name="연결선: 구부러짐 77"/>
            <p:cNvCxnSpPr>
              <a:stCxn id="69" idx="2"/>
              <a:endCxn id="69" idx="3"/>
            </p:cNvCxnSpPr>
            <p:nvPr/>
          </p:nvCxnSpPr>
          <p:spPr>
            <a:xfrm rot="5400000" flipH="1" flipV="1">
              <a:off x="9201860" y="3040581"/>
              <a:ext cx="306324" cy="457200"/>
            </a:xfrm>
            <a:prstGeom prst="curvedConnector4">
              <a:avLst>
                <a:gd name="adj1" fmla="val -74627"/>
                <a:gd name="adj2" fmla="val 150000"/>
              </a:avLst>
            </a:prstGeom>
            <a:noFill/>
            <a:ln w="28575" cap="flat" cmpd="sng" algn="ctr">
              <a:solidFill>
                <a:srgbClr val="0070C0"/>
              </a:solidFill>
              <a:prstDash val="sysDash"/>
              <a:miter lim="800000"/>
              <a:tailEnd type="triangle"/>
            </a:ln>
            <a:effectLst/>
          </p:spPr>
        </p:cxnSp>
        <p:sp>
          <p:nvSpPr>
            <p:cNvPr id="79" name="TextBox 78"/>
            <p:cNvSpPr txBox="1"/>
            <p:nvPr/>
          </p:nvSpPr>
          <p:spPr>
            <a:xfrm>
              <a:off x="5586362" y="3720257"/>
              <a:ext cx="405880" cy="26161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</a:rPr>
                <a:t>NO</a:t>
              </a:r>
              <a:endParaRPr kumimoji="0" lang="ko-KR" altLang="en-US" sz="11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4634143" y="2992342"/>
              <a:ext cx="425116" cy="26161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</a:rPr>
                <a:t>YES</a:t>
              </a:r>
              <a:endParaRPr kumimoji="0" lang="ko-KR" altLang="en-US" sz="11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9403571" y="3532944"/>
              <a:ext cx="617477" cy="26161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맑은 고딕" panose="020F0502020204030204"/>
                </a:rPr>
                <a:t>Re Try</a:t>
              </a:r>
              <a:endParaRPr kumimoji="0" lang="ko-KR" alt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맑은 고딕" panose="020F0502020204030204"/>
              </a:endParaRPr>
            </a:p>
          </p:txBody>
        </p:sp>
      </p:grpSp>
      <p:sp>
        <p:nvSpPr>
          <p:cNvPr id="8" name="타원 7"/>
          <p:cNvSpPr/>
          <p:nvPr/>
        </p:nvSpPr>
        <p:spPr>
          <a:xfrm>
            <a:off x="7864782" y="1910080"/>
            <a:ext cx="2834554" cy="315976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5" name="내용 개체 틀 82"/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351337"/>
          </a:xfrm>
        </p:spPr>
        <p:txBody>
          <a:bodyPr>
            <a:normAutofit/>
          </a:bodyPr>
          <a:lstStyle/>
          <a:p>
            <a:endParaRPr lang="en-US" altLang="ko-KR" dirty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pPr marL="0" indent="0">
              <a:buNone/>
            </a:pPr>
            <a:endParaRPr lang="en-US" altLang="ko-KR" dirty="0">
              <a:latin typeface="+mn-ea"/>
            </a:endParaRPr>
          </a:p>
          <a:p>
            <a:pPr marL="0" indent="0">
              <a:buNone/>
            </a:pPr>
            <a:endParaRPr lang="en-US" altLang="ko-KR" dirty="0">
              <a:latin typeface="+mn-ea"/>
            </a:endParaRPr>
          </a:p>
          <a:p>
            <a:r>
              <a:rPr lang="ko-KR" altLang="en-US" dirty="0">
                <a:latin typeface="+mn-ea"/>
              </a:rPr>
              <a:t>인 게임 </a:t>
            </a:r>
            <a:r>
              <a:rPr lang="ko-KR" altLang="en-US" dirty="0" err="1">
                <a:latin typeface="+mn-ea"/>
              </a:rPr>
              <a:t>게임</a:t>
            </a:r>
            <a:r>
              <a:rPr lang="ko-KR" altLang="en-US" dirty="0">
                <a:latin typeface="+mn-ea"/>
              </a:rPr>
              <a:t> 오버 화면</a:t>
            </a:r>
            <a:r>
              <a:rPr lang="en-US" altLang="ko-KR" dirty="0">
                <a:latin typeface="+mn-ea"/>
              </a:rPr>
              <a:t>_2</a:t>
            </a:r>
            <a:r>
              <a:rPr lang="ko-KR" altLang="en-US" dirty="0">
                <a:latin typeface="+mn-ea"/>
              </a:rPr>
              <a:t> 및 </a:t>
            </a:r>
            <a:r>
              <a:rPr lang="ko-KR" altLang="en-US" dirty="0" err="1">
                <a:latin typeface="+mn-ea"/>
              </a:rPr>
              <a:t>스플래시</a:t>
            </a:r>
            <a:r>
              <a:rPr lang="ko-KR" altLang="en-US" dirty="0">
                <a:latin typeface="+mn-ea"/>
              </a:rPr>
              <a:t> 이미지</a:t>
            </a:r>
            <a:endParaRPr lang="en-US" altLang="ko-KR" dirty="0">
              <a:latin typeface="+mn-ea"/>
            </a:endParaRPr>
          </a:p>
          <a:p>
            <a:r>
              <a:rPr lang="ko-KR" altLang="en-US" sz="1400" dirty="0">
                <a:solidFill>
                  <a:srgbClr val="FFC000"/>
                </a:solidFill>
                <a:latin typeface="+mn-ea"/>
              </a:rPr>
              <a:t>게임 오버 광고 붙이기</a:t>
            </a:r>
            <a:endParaRPr lang="en-US" altLang="ko-KR" sz="1400" dirty="0">
              <a:solidFill>
                <a:srgbClr val="FFC000"/>
              </a:solidFill>
              <a:latin typeface="+mn-ea"/>
            </a:endParaRPr>
          </a:p>
          <a:p>
            <a:r>
              <a:rPr lang="ko-KR" altLang="en-US" sz="1400" dirty="0" err="1">
                <a:solidFill>
                  <a:srgbClr val="FFC000"/>
                </a:solidFill>
                <a:latin typeface="+mn-ea"/>
              </a:rPr>
              <a:t>스플레시</a:t>
            </a:r>
            <a:r>
              <a:rPr lang="ko-KR" altLang="en-US" sz="1400" dirty="0">
                <a:solidFill>
                  <a:srgbClr val="FFC000"/>
                </a:solidFill>
                <a:latin typeface="+mn-ea"/>
              </a:rPr>
              <a:t> 이미지 변경</a:t>
            </a:r>
            <a:endParaRPr lang="en-US" altLang="ko-KR" sz="1400" dirty="0">
              <a:solidFill>
                <a:srgbClr val="FFC000"/>
              </a:solidFill>
              <a:latin typeface="+mn-ea"/>
            </a:endParaRPr>
          </a:p>
          <a:p>
            <a:r>
              <a:rPr lang="ko-KR" altLang="en-US" sz="1400" dirty="0">
                <a:solidFill>
                  <a:srgbClr val="FFC000"/>
                </a:solidFill>
                <a:latin typeface="+mn-ea"/>
              </a:rPr>
              <a:t>공유하기 기능 추가</a:t>
            </a:r>
            <a:endParaRPr lang="en-US" altLang="ko-KR" sz="1400" dirty="0">
              <a:solidFill>
                <a:srgbClr val="FFC000"/>
              </a:solidFill>
              <a:latin typeface="+mn-ea"/>
            </a:endParaRPr>
          </a:p>
          <a:p>
            <a:r>
              <a:rPr lang="ko-KR" altLang="en-US" sz="1400" dirty="0">
                <a:solidFill>
                  <a:srgbClr val="FFC000"/>
                </a:solidFill>
                <a:latin typeface="+mn-ea"/>
              </a:rPr>
              <a:t>구글 로그인 </a:t>
            </a:r>
            <a:r>
              <a:rPr lang="en-US" altLang="ko-KR" sz="1400" dirty="0">
                <a:solidFill>
                  <a:srgbClr val="FFC000"/>
                </a:solidFill>
                <a:latin typeface="+mn-ea"/>
              </a:rPr>
              <a:t>&amp;</a:t>
            </a:r>
            <a:r>
              <a:rPr lang="ko-KR" altLang="en-US" sz="1400" dirty="0">
                <a:solidFill>
                  <a:srgbClr val="FFC000"/>
                </a:solidFill>
                <a:latin typeface="+mn-ea"/>
              </a:rPr>
              <a:t> 랭킹 </a:t>
            </a:r>
            <a:r>
              <a:rPr lang="en-US" altLang="ko-KR" sz="1400" dirty="0">
                <a:solidFill>
                  <a:srgbClr val="FFC000"/>
                </a:solidFill>
                <a:latin typeface="+mn-ea"/>
              </a:rPr>
              <a:t>&amp; </a:t>
            </a:r>
            <a:r>
              <a:rPr lang="ko-KR" altLang="en-US" sz="1400" dirty="0">
                <a:solidFill>
                  <a:srgbClr val="FFC000"/>
                </a:solidFill>
                <a:latin typeface="+mn-ea"/>
              </a:rPr>
              <a:t>클라우드 저장 및 불러오기</a:t>
            </a:r>
            <a:r>
              <a:rPr lang="en-US" altLang="ko-KR" sz="1400" dirty="0">
                <a:solidFill>
                  <a:srgbClr val="FFC000"/>
                </a:solidFill>
                <a:latin typeface="+mn-ea"/>
              </a:rPr>
              <a:t>(</a:t>
            </a:r>
            <a:r>
              <a:rPr lang="ko-KR" altLang="en-US" sz="1400" dirty="0">
                <a:solidFill>
                  <a:srgbClr val="FFC000"/>
                </a:solidFill>
                <a:latin typeface="+mn-ea"/>
              </a:rPr>
              <a:t>옵션에서 제공</a:t>
            </a:r>
            <a:r>
              <a:rPr lang="en-US" altLang="ko-KR" sz="1400">
                <a:solidFill>
                  <a:srgbClr val="FFC000"/>
                </a:solidFill>
                <a:latin typeface="+mn-ea"/>
              </a:rPr>
              <a:t>)</a:t>
            </a:r>
            <a:endParaRPr lang="en-US" altLang="ko-KR" sz="1400" dirty="0">
              <a:solidFill>
                <a:srgbClr val="FFC000"/>
              </a:solidFill>
              <a:latin typeface="+mn-ea"/>
            </a:endParaRPr>
          </a:p>
          <a:p>
            <a:r>
              <a:rPr lang="ko-KR" altLang="en-US" sz="1400" dirty="0">
                <a:solidFill>
                  <a:srgbClr val="FFC000"/>
                </a:solidFill>
                <a:latin typeface="+mn-ea"/>
              </a:rPr>
              <a:t>평점 유도 팝업</a:t>
            </a:r>
            <a:endParaRPr lang="en-US" altLang="ko-KR" dirty="0"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5535" y="3398244"/>
            <a:ext cx="2078382" cy="1412493"/>
          </a:xfrm>
          <a:prstGeom prst="rect">
            <a:avLst/>
          </a:prstGeom>
        </p:spPr>
      </p:pic>
      <p:sp>
        <p:nvSpPr>
          <p:cNvPr id="36" name="타원 35"/>
          <p:cNvSpPr/>
          <p:nvPr/>
        </p:nvSpPr>
        <p:spPr>
          <a:xfrm>
            <a:off x="1901511" y="1768050"/>
            <a:ext cx="1098389" cy="118673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95091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r>
              <a:rPr lang="ko-KR" altLang="en-US" dirty="0"/>
              <a:t>차 마일스톤</a:t>
            </a:r>
          </a:p>
        </p:txBody>
      </p:sp>
      <p:grpSp>
        <p:nvGrpSpPr>
          <p:cNvPr id="84" name="그룹 83"/>
          <p:cNvGrpSpPr/>
          <p:nvPr/>
        </p:nvGrpSpPr>
        <p:grpSpPr>
          <a:xfrm>
            <a:off x="736846" y="1983716"/>
            <a:ext cx="9364101" cy="1243549"/>
            <a:chOff x="656947" y="2738318"/>
            <a:chExt cx="9364101" cy="1243549"/>
          </a:xfrm>
        </p:grpSpPr>
        <p:sp>
          <p:nvSpPr>
            <p:cNvPr id="56" name="순서도: 수행의 시작/종료 55"/>
            <p:cNvSpPr/>
            <p:nvPr/>
          </p:nvSpPr>
          <p:spPr>
            <a:xfrm>
              <a:off x="656947" y="2965143"/>
              <a:ext cx="914400" cy="301752"/>
            </a:xfrm>
            <a:prstGeom prst="flowChartTerminator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게임실행</a:t>
              </a:r>
            </a:p>
          </p:txBody>
        </p:sp>
        <p:grpSp>
          <p:nvGrpSpPr>
            <p:cNvPr id="57" name="그룹 56"/>
            <p:cNvGrpSpPr/>
            <p:nvPr/>
          </p:nvGrpSpPr>
          <p:grpSpPr>
            <a:xfrm>
              <a:off x="1846555" y="2809695"/>
              <a:ext cx="1060704" cy="612648"/>
              <a:chOff x="2032986" y="1975193"/>
              <a:chExt cx="1060704" cy="612648"/>
            </a:xfrm>
          </p:grpSpPr>
          <p:sp>
            <p:nvSpPr>
              <p:cNvPr id="58" name="순서도: 준비 57"/>
              <p:cNvSpPr/>
              <p:nvPr/>
            </p:nvSpPr>
            <p:spPr>
              <a:xfrm>
                <a:off x="2032986" y="1975193"/>
                <a:ext cx="1060704" cy="612648"/>
              </a:xfrm>
              <a:prstGeom prst="flowChartPreparation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2169137" y="2157275"/>
                <a:ext cx="8002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2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</a:rPr>
                  <a:t>스플래시</a:t>
                </a:r>
                <a:endParaRPr kumimoji="0" lang="ko-KR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</a:endParaRPr>
              </a:p>
            </p:txBody>
          </p:sp>
        </p:grpSp>
        <p:sp>
          <p:nvSpPr>
            <p:cNvPr id="60" name="순서도: 판단 59"/>
            <p:cNvSpPr/>
            <p:nvPr/>
          </p:nvSpPr>
          <p:spPr>
            <a:xfrm>
              <a:off x="3249227" y="2738318"/>
              <a:ext cx="1127464" cy="755401"/>
            </a:xfrm>
            <a:prstGeom prst="flowChartDecision">
              <a:avLst/>
            </a:prstGeom>
            <a:solidFill>
              <a:sysClr val="window" lastClr="FFFFFF">
                <a:lumMod val="85000"/>
              </a:sys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3475428" y="2899443"/>
              <a:ext cx="70083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914400" latinLnBrk="1"/>
              <a:r>
                <a:rPr lang="ko-KR" altLang="en-US" sz="1200" dirty="0">
                  <a:solidFill>
                    <a:prstClr val="black"/>
                  </a:solidFill>
                  <a:latin typeface="맑은 고딕" panose="020F0502020204030204"/>
                </a:rPr>
                <a:t>첫 실행</a:t>
              </a:r>
              <a:endParaRPr lang="en-US" altLang="ko-KR" sz="1200" dirty="0">
                <a:solidFill>
                  <a:prstClr val="black"/>
                </a:solidFill>
                <a:latin typeface="맑은 고딕" panose="020F0502020204030204"/>
              </a:endParaRPr>
            </a:p>
            <a:p>
              <a:pPr algn="ctr" defTabSz="914400" latinLnBrk="1"/>
              <a:r>
                <a:rPr lang="ko-KR" altLang="en-US" sz="1200" dirty="0">
                  <a:solidFill>
                    <a:prstClr val="black"/>
                  </a:solidFill>
                  <a:latin typeface="맑은 고딕" panose="020F0502020204030204"/>
                </a:rPr>
                <a:t>인가</a:t>
              </a:r>
              <a:r>
                <a:rPr lang="en-US" altLang="ko-KR" sz="1200" dirty="0">
                  <a:solidFill>
                    <a:prstClr val="black"/>
                  </a:solidFill>
                  <a:latin typeface="맑은 고딕" panose="020F0502020204030204"/>
                </a:rPr>
                <a:t>?</a:t>
              </a:r>
              <a:endParaRPr lang="ko-KR" altLang="en-US" sz="1200" dirty="0">
                <a:solidFill>
                  <a:prstClr val="black"/>
                </a:solidFill>
                <a:latin typeface="맑은 고딕" panose="020F0502020204030204"/>
              </a:endParaRPr>
            </a:p>
          </p:txBody>
        </p:sp>
        <p:grpSp>
          <p:nvGrpSpPr>
            <p:cNvPr id="62" name="그룹 61"/>
            <p:cNvGrpSpPr/>
            <p:nvPr/>
          </p:nvGrpSpPr>
          <p:grpSpPr>
            <a:xfrm>
              <a:off x="5359982" y="2809695"/>
              <a:ext cx="914400" cy="612648"/>
              <a:chOff x="4647639" y="1975193"/>
              <a:chExt cx="914400" cy="612648"/>
            </a:xfrm>
          </p:grpSpPr>
          <p:sp>
            <p:nvSpPr>
              <p:cNvPr id="63" name="순서도: 처리 62"/>
              <p:cNvSpPr/>
              <p:nvPr/>
            </p:nvSpPr>
            <p:spPr>
              <a:xfrm>
                <a:off x="4647639" y="1975193"/>
                <a:ext cx="914400" cy="612648"/>
              </a:xfrm>
              <a:prstGeom prst="flowChartProcess">
                <a:avLst/>
              </a:prstGeom>
              <a:solidFill>
                <a:srgbClr val="4472C4">
                  <a:lumMod val="50000"/>
                </a:srgbClr>
              </a:solidFill>
              <a:ln>
                <a:solidFill>
                  <a:sysClr val="windowText" lastClr="000000"/>
                </a:solidFill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4702486" y="2157273"/>
                <a:ext cx="8002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</a:rPr>
                  <a:t>프롤로그</a:t>
                </a:r>
              </a:p>
            </p:txBody>
          </p:sp>
        </p:grpSp>
        <p:grpSp>
          <p:nvGrpSpPr>
            <p:cNvPr id="65" name="그룹 64"/>
            <p:cNvGrpSpPr/>
            <p:nvPr/>
          </p:nvGrpSpPr>
          <p:grpSpPr>
            <a:xfrm>
              <a:off x="6902566" y="2809695"/>
              <a:ext cx="914400" cy="612648"/>
              <a:chOff x="4647639" y="1975193"/>
              <a:chExt cx="914400" cy="612648"/>
            </a:xfrm>
          </p:grpSpPr>
          <p:sp>
            <p:nvSpPr>
              <p:cNvPr id="66" name="순서도: 처리 65"/>
              <p:cNvSpPr/>
              <p:nvPr/>
            </p:nvSpPr>
            <p:spPr>
              <a:xfrm>
                <a:off x="4647639" y="1975193"/>
                <a:ext cx="914400" cy="612648"/>
              </a:xfrm>
              <a:prstGeom prst="flowChartProcess">
                <a:avLst/>
              </a:prstGeom>
              <a:solidFill>
                <a:srgbClr val="4472C4">
                  <a:lumMod val="50000"/>
                </a:srgbClr>
              </a:solidFill>
              <a:ln>
                <a:solidFill>
                  <a:sysClr val="windowText" lastClr="000000"/>
                </a:solidFill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4675235" y="2157273"/>
                <a:ext cx="85472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</a:rPr>
                  <a:t>게임 메인</a:t>
                </a:r>
              </a:p>
            </p:txBody>
          </p:sp>
        </p:grpSp>
        <p:grpSp>
          <p:nvGrpSpPr>
            <p:cNvPr id="68" name="그룹 67"/>
            <p:cNvGrpSpPr/>
            <p:nvPr/>
          </p:nvGrpSpPr>
          <p:grpSpPr>
            <a:xfrm>
              <a:off x="8669222" y="2809695"/>
              <a:ext cx="914400" cy="612648"/>
              <a:chOff x="4647639" y="1975193"/>
              <a:chExt cx="914400" cy="612648"/>
            </a:xfrm>
          </p:grpSpPr>
          <p:sp>
            <p:nvSpPr>
              <p:cNvPr id="69" name="순서도: 처리 68"/>
              <p:cNvSpPr/>
              <p:nvPr/>
            </p:nvSpPr>
            <p:spPr>
              <a:xfrm>
                <a:off x="4647639" y="1975193"/>
                <a:ext cx="914400" cy="612648"/>
              </a:xfrm>
              <a:prstGeom prst="flowChartProcess">
                <a:avLst/>
              </a:prstGeom>
              <a:solidFill>
                <a:srgbClr val="4472C4">
                  <a:lumMod val="50000"/>
                </a:srgbClr>
              </a:solidFill>
              <a:ln>
                <a:solidFill>
                  <a:sysClr val="windowText" lastClr="000000"/>
                </a:solidFill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4752179" y="2157273"/>
                <a:ext cx="70083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</a:rPr>
                  <a:t>인 게임</a:t>
                </a:r>
              </a:p>
            </p:txBody>
          </p:sp>
        </p:grpSp>
        <p:cxnSp>
          <p:nvCxnSpPr>
            <p:cNvPr id="71" name="직선 화살표 연결선 70"/>
            <p:cNvCxnSpPr>
              <a:stCxn id="56" idx="3"/>
              <a:endCxn id="58" idx="1"/>
            </p:cNvCxnSpPr>
            <p:nvPr/>
          </p:nvCxnSpPr>
          <p:spPr>
            <a:xfrm>
              <a:off x="1571347" y="3116019"/>
              <a:ext cx="275208" cy="0"/>
            </a:xfrm>
            <a:prstGeom prst="straightConnector1">
              <a:avLst/>
            </a:prstGeom>
            <a:noFill/>
            <a:ln w="6350" cap="flat" cmpd="sng" algn="ctr">
              <a:solidFill>
                <a:schemeClr val="tx1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72" name="직선 화살표 연결선 71"/>
            <p:cNvCxnSpPr>
              <a:cxnSpLocks/>
              <a:stCxn id="58" idx="3"/>
              <a:endCxn id="60" idx="1"/>
            </p:cNvCxnSpPr>
            <p:nvPr/>
          </p:nvCxnSpPr>
          <p:spPr>
            <a:xfrm>
              <a:off x="2907259" y="3116019"/>
              <a:ext cx="341968" cy="0"/>
            </a:xfrm>
            <a:prstGeom prst="straightConnector1">
              <a:avLst/>
            </a:prstGeom>
            <a:noFill/>
            <a:ln w="6350" cap="flat" cmpd="sng" algn="ctr">
              <a:solidFill>
                <a:schemeClr val="tx1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73" name="연결선: 꺾임 72"/>
            <p:cNvCxnSpPr>
              <a:stCxn id="60" idx="2"/>
              <a:endCxn id="66" idx="2"/>
            </p:cNvCxnSpPr>
            <p:nvPr/>
          </p:nvCxnSpPr>
          <p:spPr>
            <a:xfrm rot="5400000" flipH="1" flipV="1">
              <a:off x="5550674" y="1684627"/>
              <a:ext cx="71376" cy="3546807"/>
            </a:xfrm>
            <a:prstGeom prst="bentConnector3">
              <a:avLst>
                <a:gd name="adj1" fmla="val -494410"/>
              </a:avLst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74" name="직선 화살표 연결선 73"/>
            <p:cNvCxnSpPr>
              <a:cxnSpLocks/>
              <a:stCxn id="60" idx="3"/>
              <a:endCxn id="63" idx="1"/>
            </p:cNvCxnSpPr>
            <p:nvPr/>
          </p:nvCxnSpPr>
          <p:spPr>
            <a:xfrm>
              <a:off x="4376691" y="3116019"/>
              <a:ext cx="983291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75" name="직선 화살표 연결선 74"/>
            <p:cNvCxnSpPr>
              <a:cxnSpLocks/>
              <a:stCxn id="63" idx="3"/>
              <a:endCxn id="67" idx="1"/>
            </p:cNvCxnSpPr>
            <p:nvPr/>
          </p:nvCxnSpPr>
          <p:spPr>
            <a:xfrm>
              <a:off x="6274382" y="3116019"/>
              <a:ext cx="655780" cy="14256"/>
            </a:xfrm>
            <a:prstGeom prst="straightConnector1">
              <a:avLst/>
            </a:prstGeom>
            <a:noFill/>
            <a:ln w="28575" cap="flat" cmpd="sng" algn="ctr">
              <a:solidFill>
                <a:srgbClr val="0070C0"/>
              </a:solidFill>
              <a:prstDash val="sysDash"/>
              <a:miter lim="800000"/>
              <a:tailEnd type="triangle"/>
            </a:ln>
            <a:effectLst/>
          </p:spPr>
        </p:cxnSp>
        <p:cxnSp>
          <p:nvCxnSpPr>
            <p:cNvPr id="76" name="연결선: 구부러짐 75"/>
            <p:cNvCxnSpPr>
              <a:cxnSpLocks/>
              <a:stCxn id="69" idx="0"/>
              <a:endCxn id="66" idx="0"/>
            </p:cNvCxnSpPr>
            <p:nvPr/>
          </p:nvCxnSpPr>
          <p:spPr>
            <a:xfrm rot="16200000" flipV="1">
              <a:off x="8243094" y="1926367"/>
              <a:ext cx="12700" cy="1766656"/>
            </a:xfrm>
            <a:prstGeom prst="curvedConnector3">
              <a:avLst>
                <a:gd name="adj1" fmla="val 3757283"/>
              </a:avLst>
            </a:prstGeom>
            <a:noFill/>
            <a:ln w="28575" cap="flat" cmpd="sng" algn="ctr">
              <a:solidFill>
                <a:srgbClr val="0070C0"/>
              </a:solidFill>
              <a:prstDash val="sysDash"/>
              <a:miter lim="800000"/>
              <a:tailEnd type="triangle"/>
            </a:ln>
            <a:effectLst/>
          </p:spPr>
        </p:cxnSp>
        <p:cxnSp>
          <p:nvCxnSpPr>
            <p:cNvPr id="77" name="직선 화살표 연결선 76"/>
            <p:cNvCxnSpPr>
              <a:cxnSpLocks/>
              <a:stCxn id="66" idx="3"/>
              <a:endCxn id="69" idx="1"/>
            </p:cNvCxnSpPr>
            <p:nvPr/>
          </p:nvCxnSpPr>
          <p:spPr>
            <a:xfrm>
              <a:off x="7816966" y="3116019"/>
              <a:ext cx="852256" cy="0"/>
            </a:xfrm>
            <a:prstGeom prst="straightConnector1">
              <a:avLst/>
            </a:prstGeom>
            <a:noFill/>
            <a:ln w="28575" cap="flat" cmpd="sng" algn="ctr">
              <a:solidFill>
                <a:srgbClr val="0070C0"/>
              </a:solidFill>
              <a:prstDash val="sysDash"/>
              <a:miter lim="800000"/>
              <a:tailEnd type="triangle"/>
            </a:ln>
            <a:effectLst/>
          </p:spPr>
        </p:cxnSp>
        <p:cxnSp>
          <p:nvCxnSpPr>
            <p:cNvPr id="78" name="연결선: 구부러짐 77"/>
            <p:cNvCxnSpPr>
              <a:stCxn id="69" idx="2"/>
              <a:endCxn id="69" idx="3"/>
            </p:cNvCxnSpPr>
            <p:nvPr/>
          </p:nvCxnSpPr>
          <p:spPr>
            <a:xfrm rot="5400000" flipH="1" flipV="1">
              <a:off x="9201860" y="3040581"/>
              <a:ext cx="306324" cy="457200"/>
            </a:xfrm>
            <a:prstGeom prst="curvedConnector4">
              <a:avLst>
                <a:gd name="adj1" fmla="val -74627"/>
                <a:gd name="adj2" fmla="val 150000"/>
              </a:avLst>
            </a:prstGeom>
            <a:noFill/>
            <a:ln w="28575" cap="flat" cmpd="sng" algn="ctr">
              <a:solidFill>
                <a:srgbClr val="0070C0"/>
              </a:solidFill>
              <a:prstDash val="sysDash"/>
              <a:miter lim="800000"/>
              <a:tailEnd type="triangle"/>
            </a:ln>
            <a:effectLst/>
          </p:spPr>
        </p:cxnSp>
        <p:sp>
          <p:nvSpPr>
            <p:cNvPr id="79" name="TextBox 78"/>
            <p:cNvSpPr txBox="1"/>
            <p:nvPr/>
          </p:nvSpPr>
          <p:spPr>
            <a:xfrm>
              <a:off x="5586362" y="3720257"/>
              <a:ext cx="405880" cy="26161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</a:rPr>
                <a:t>NO</a:t>
              </a:r>
              <a:endParaRPr kumimoji="0" lang="ko-KR" altLang="en-US" sz="11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4634143" y="2992342"/>
              <a:ext cx="425116" cy="26161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</a:rPr>
                <a:t>YES</a:t>
              </a:r>
              <a:endParaRPr kumimoji="0" lang="ko-KR" altLang="en-US" sz="11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9403571" y="3532944"/>
              <a:ext cx="617477" cy="26161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맑은 고딕" panose="020F0502020204030204"/>
                </a:rPr>
                <a:t>Re Try</a:t>
              </a:r>
              <a:endParaRPr kumimoji="0" lang="ko-KR" alt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맑은 고딕" panose="020F0502020204030204"/>
              </a:endParaRPr>
            </a:p>
          </p:txBody>
        </p:sp>
      </p:grpSp>
      <p:sp>
        <p:nvSpPr>
          <p:cNvPr id="225" name="내용 개체 틀 82"/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351337"/>
          </a:xfrm>
        </p:spPr>
        <p:txBody>
          <a:bodyPr>
            <a:normAutofit/>
          </a:bodyPr>
          <a:lstStyle/>
          <a:p>
            <a:endParaRPr lang="en-US" altLang="ko-KR" dirty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pPr marL="0" indent="0">
              <a:buNone/>
            </a:pPr>
            <a:endParaRPr lang="en-US" altLang="ko-KR" dirty="0">
              <a:latin typeface="+mn-ea"/>
            </a:endParaRPr>
          </a:p>
          <a:p>
            <a:pPr marL="0" indent="0">
              <a:buNone/>
            </a:pPr>
            <a:endParaRPr lang="en-US" altLang="ko-KR" dirty="0">
              <a:latin typeface="+mn-ea"/>
            </a:endParaRPr>
          </a:p>
          <a:p>
            <a:r>
              <a:rPr lang="ko-KR" altLang="en-US" dirty="0">
                <a:latin typeface="+mn-ea"/>
              </a:rPr>
              <a:t>프롤로그 제작</a:t>
            </a:r>
            <a:endParaRPr lang="en-US" altLang="ko-KR" dirty="0">
              <a:latin typeface="+mn-ea"/>
            </a:endParaRPr>
          </a:p>
          <a:p>
            <a:pPr marL="0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3252440" y="1701026"/>
            <a:ext cx="3506630" cy="159081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62931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9423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전체 게임 플로우</a:t>
            </a:r>
          </a:p>
        </p:txBody>
      </p:sp>
      <p:grpSp>
        <p:nvGrpSpPr>
          <p:cNvPr id="84" name="그룹 83"/>
          <p:cNvGrpSpPr/>
          <p:nvPr/>
        </p:nvGrpSpPr>
        <p:grpSpPr>
          <a:xfrm>
            <a:off x="736846" y="1983716"/>
            <a:ext cx="9364101" cy="1243549"/>
            <a:chOff x="656947" y="2738318"/>
            <a:chExt cx="9364101" cy="1243549"/>
          </a:xfrm>
        </p:grpSpPr>
        <p:sp>
          <p:nvSpPr>
            <p:cNvPr id="56" name="순서도: 수행의 시작/종료 55"/>
            <p:cNvSpPr/>
            <p:nvPr/>
          </p:nvSpPr>
          <p:spPr>
            <a:xfrm>
              <a:off x="656947" y="2965143"/>
              <a:ext cx="914400" cy="301752"/>
            </a:xfrm>
            <a:prstGeom prst="flowChartTerminator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게임실행</a:t>
              </a:r>
            </a:p>
          </p:txBody>
        </p:sp>
        <p:grpSp>
          <p:nvGrpSpPr>
            <p:cNvPr id="57" name="그룹 56"/>
            <p:cNvGrpSpPr/>
            <p:nvPr/>
          </p:nvGrpSpPr>
          <p:grpSpPr>
            <a:xfrm>
              <a:off x="1846555" y="2809695"/>
              <a:ext cx="1060704" cy="612648"/>
              <a:chOff x="2032986" y="1975193"/>
              <a:chExt cx="1060704" cy="612648"/>
            </a:xfrm>
          </p:grpSpPr>
          <p:sp>
            <p:nvSpPr>
              <p:cNvPr id="58" name="순서도: 준비 57"/>
              <p:cNvSpPr/>
              <p:nvPr/>
            </p:nvSpPr>
            <p:spPr>
              <a:xfrm>
                <a:off x="2032986" y="1975193"/>
                <a:ext cx="1060704" cy="612648"/>
              </a:xfrm>
              <a:prstGeom prst="flowChartPreparation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2169137" y="2157275"/>
                <a:ext cx="8002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2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</a:rPr>
                  <a:t>스플래시</a:t>
                </a:r>
                <a:endParaRPr kumimoji="0" lang="ko-KR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</a:endParaRPr>
              </a:p>
            </p:txBody>
          </p:sp>
        </p:grpSp>
        <p:sp>
          <p:nvSpPr>
            <p:cNvPr id="60" name="순서도: 판단 59"/>
            <p:cNvSpPr/>
            <p:nvPr/>
          </p:nvSpPr>
          <p:spPr>
            <a:xfrm>
              <a:off x="3249227" y="2738318"/>
              <a:ext cx="1127464" cy="755401"/>
            </a:xfrm>
            <a:prstGeom prst="flowChartDecision">
              <a:avLst/>
            </a:prstGeom>
            <a:solidFill>
              <a:sysClr val="window" lastClr="FFFFFF">
                <a:lumMod val="85000"/>
              </a:sys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3475428" y="2899443"/>
              <a:ext cx="70083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914400" latinLnBrk="1"/>
              <a:r>
                <a:rPr lang="ko-KR" altLang="en-US" sz="1200" dirty="0">
                  <a:solidFill>
                    <a:prstClr val="black"/>
                  </a:solidFill>
                  <a:latin typeface="맑은 고딕" panose="020F0502020204030204"/>
                </a:rPr>
                <a:t>첫 실행</a:t>
              </a:r>
              <a:endParaRPr lang="en-US" altLang="ko-KR" sz="1200" dirty="0">
                <a:solidFill>
                  <a:prstClr val="black"/>
                </a:solidFill>
                <a:latin typeface="맑은 고딕" panose="020F0502020204030204"/>
              </a:endParaRPr>
            </a:p>
            <a:p>
              <a:pPr algn="ctr" defTabSz="914400" latinLnBrk="1"/>
              <a:r>
                <a:rPr lang="ko-KR" altLang="en-US" sz="1200" dirty="0">
                  <a:solidFill>
                    <a:prstClr val="black"/>
                  </a:solidFill>
                  <a:latin typeface="맑은 고딕" panose="020F0502020204030204"/>
                </a:rPr>
                <a:t>인가</a:t>
              </a:r>
              <a:r>
                <a:rPr lang="en-US" altLang="ko-KR" sz="1200" dirty="0">
                  <a:solidFill>
                    <a:prstClr val="black"/>
                  </a:solidFill>
                  <a:latin typeface="맑은 고딕" panose="020F0502020204030204"/>
                </a:rPr>
                <a:t>?</a:t>
              </a:r>
              <a:endParaRPr lang="ko-KR" altLang="en-US" sz="1200" dirty="0">
                <a:solidFill>
                  <a:prstClr val="black"/>
                </a:solidFill>
                <a:latin typeface="맑은 고딕" panose="020F0502020204030204"/>
              </a:endParaRPr>
            </a:p>
          </p:txBody>
        </p:sp>
        <p:grpSp>
          <p:nvGrpSpPr>
            <p:cNvPr id="62" name="그룹 61"/>
            <p:cNvGrpSpPr/>
            <p:nvPr/>
          </p:nvGrpSpPr>
          <p:grpSpPr>
            <a:xfrm>
              <a:off x="5359982" y="2809695"/>
              <a:ext cx="914400" cy="612648"/>
              <a:chOff x="4647639" y="1975193"/>
              <a:chExt cx="914400" cy="612648"/>
            </a:xfrm>
          </p:grpSpPr>
          <p:sp>
            <p:nvSpPr>
              <p:cNvPr id="63" name="순서도: 처리 62"/>
              <p:cNvSpPr/>
              <p:nvPr/>
            </p:nvSpPr>
            <p:spPr>
              <a:xfrm>
                <a:off x="4647639" y="1975193"/>
                <a:ext cx="914400" cy="612648"/>
              </a:xfrm>
              <a:prstGeom prst="flowChartProcess">
                <a:avLst/>
              </a:prstGeom>
              <a:solidFill>
                <a:srgbClr val="4472C4">
                  <a:lumMod val="50000"/>
                </a:srgbClr>
              </a:solidFill>
              <a:ln>
                <a:solidFill>
                  <a:sysClr val="windowText" lastClr="000000"/>
                </a:solidFill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4702486" y="2157273"/>
                <a:ext cx="8002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</a:rPr>
                  <a:t>프롤로그</a:t>
                </a:r>
              </a:p>
            </p:txBody>
          </p:sp>
        </p:grpSp>
        <p:grpSp>
          <p:nvGrpSpPr>
            <p:cNvPr id="65" name="그룹 64"/>
            <p:cNvGrpSpPr/>
            <p:nvPr/>
          </p:nvGrpSpPr>
          <p:grpSpPr>
            <a:xfrm>
              <a:off x="6902566" y="2809695"/>
              <a:ext cx="914400" cy="612648"/>
              <a:chOff x="4647639" y="1975193"/>
              <a:chExt cx="914400" cy="612648"/>
            </a:xfrm>
          </p:grpSpPr>
          <p:sp>
            <p:nvSpPr>
              <p:cNvPr id="66" name="순서도: 처리 65"/>
              <p:cNvSpPr/>
              <p:nvPr/>
            </p:nvSpPr>
            <p:spPr>
              <a:xfrm>
                <a:off x="4647639" y="1975193"/>
                <a:ext cx="914400" cy="612648"/>
              </a:xfrm>
              <a:prstGeom prst="flowChartProcess">
                <a:avLst/>
              </a:prstGeom>
              <a:solidFill>
                <a:srgbClr val="4472C4">
                  <a:lumMod val="50000"/>
                </a:srgbClr>
              </a:solidFill>
              <a:ln>
                <a:solidFill>
                  <a:sysClr val="windowText" lastClr="000000"/>
                </a:solidFill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4675235" y="2157273"/>
                <a:ext cx="85472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</a:rPr>
                  <a:t>게임 메인</a:t>
                </a:r>
              </a:p>
            </p:txBody>
          </p:sp>
        </p:grpSp>
        <p:grpSp>
          <p:nvGrpSpPr>
            <p:cNvPr id="68" name="그룹 67"/>
            <p:cNvGrpSpPr/>
            <p:nvPr/>
          </p:nvGrpSpPr>
          <p:grpSpPr>
            <a:xfrm>
              <a:off x="8669222" y="2809695"/>
              <a:ext cx="914400" cy="612648"/>
              <a:chOff x="4647639" y="1975193"/>
              <a:chExt cx="914400" cy="612648"/>
            </a:xfrm>
          </p:grpSpPr>
          <p:sp>
            <p:nvSpPr>
              <p:cNvPr id="69" name="순서도: 처리 68"/>
              <p:cNvSpPr/>
              <p:nvPr/>
            </p:nvSpPr>
            <p:spPr>
              <a:xfrm>
                <a:off x="4647639" y="1975193"/>
                <a:ext cx="914400" cy="612648"/>
              </a:xfrm>
              <a:prstGeom prst="flowChartProcess">
                <a:avLst/>
              </a:prstGeom>
              <a:solidFill>
                <a:srgbClr val="4472C4">
                  <a:lumMod val="50000"/>
                </a:srgbClr>
              </a:solidFill>
              <a:ln>
                <a:solidFill>
                  <a:sysClr val="windowText" lastClr="000000"/>
                </a:solidFill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4752179" y="2157273"/>
                <a:ext cx="70083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</a:rPr>
                  <a:t>인 게임</a:t>
                </a:r>
              </a:p>
            </p:txBody>
          </p:sp>
        </p:grpSp>
        <p:cxnSp>
          <p:nvCxnSpPr>
            <p:cNvPr id="71" name="직선 화살표 연결선 70"/>
            <p:cNvCxnSpPr>
              <a:stCxn id="56" idx="3"/>
              <a:endCxn id="58" idx="1"/>
            </p:cNvCxnSpPr>
            <p:nvPr/>
          </p:nvCxnSpPr>
          <p:spPr>
            <a:xfrm>
              <a:off x="1571347" y="3116019"/>
              <a:ext cx="275208" cy="0"/>
            </a:xfrm>
            <a:prstGeom prst="straightConnector1">
              <a:avLst/>
            </a:prstGeom>
            <a:noFill/>
            <a:ln w="6350" cap="flat" cmpd="sng" algn="ctr">
              <a:solidFill>
                <a:schemeClr val="tx1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72" name="직선 화살표 연결선 71"/>
            <p:cNvCxnSpPr>
              <a:cxnSpLocks/>
              <a:stCxn id="58" idx="3"/>
              <a:endCxn id="60" idx="1"/>
            </p:cNvCxnSpPr>
            <p:nvPr/>
          </p:nvCxnSpPr>
          <p:spPr>
            <a:xfrm>
              <a:off x="2907259" y="3116019"/>
              <a:ext cx="341968" cy="0"/>
            </a:xfrm>
            <a:prstGeom prst="straightConnector1">
              <a:avLst/>
            </a:prstGeom>
            <a:noFill/>
            <a:ln w="6350" cap="flat" cmpd="sng" algn="ctr">
              <a:solidFill>
                <a:schemeClr val="tx1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73" name="연결선: 꺾임 72"/>
            <p:cNvCxnSpPr>
              <a:stCxn id="60" idx="2"/>
              <a:endCxn id="66" idx="2"/>
            </p:cNvCxnSpPr>
            <p:nvPr/>
          </p:nvCxnSpPr>
          <p:spPr>
            <a:xfrm rot="5400000" flipH="1" flipV="1">
              <a:off x="5550674" y="1684627"/>
              <a:ext cx="71376" cy="3546807"/>
            </a:xfrm>
            <a:prstGeom prst="bentConnector3">
              <a:avLst>
                <a:gd name="adj1" fmla="val -494410"/>
              </a:avLst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74" name="직선 화살표 연결선 73"/>
            <p:cNvCxnSpPr>
              <a:cxnSpLocks/>
              <a:stCxn id="60" idx="3"/>
              <a:endCxn id="63" idx="1"/>
            </p:cNvCxnSpPr>
            <p:nvPr/>
          </p:nvCxnSpPr>
          <p:spPr>
            <a:xfrm>
              <a:off x="4376691" y="3116019"/>
              <a:ext cx="983291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75" name="직선 화살표 연결선 74"/>
            <p:cNvCxnSpPr>
              <a:cxnSpLocks/>
              <a:stCxn id="63" idx="3"/>
              <a:endCxn id="67" idx="1"/>
            </p:cNvCxnSpPr>
            <p:nvPr/>
          </p:nvCxnSpPr>
          <p:spPr>
            <a:xfrm>
              <a:off x="6274382" y="3116019"/>
              <a:ext cx="655780" cy="14256"/>
            </a:xfrm>
            <a:prstGeom prst="straightConnector1">
              <a:avLst/>
            </a:prstGeom>
            <a:noFill/>
            <a:ln w="28575" cap="flat" cmpd="sng" algn="ctr">
              <a:solidFill>
                <a:srgbClr val="0070C0"/>
              </a:solidFill>
              <a:prstDash val="sysDash"/>
              <a:miter lim="800000"/>
              <a:tailEnd type="triangle"/>
            </a:ln>
            <a:effectLst/>
          </p:spPr>
        </p:cxnSp>
        <p:cxnSp>
          <p:nvCxnSpPr>
            <p:cNvPr id="76" name="연결선: 구부러짐 75"/>
            <p:cNvCxnSpPr>
              <a:cxnSpLocks/>
              <a:stCxn id="69" idx="0"/>
              <a:endCxn id="66" idx="0"/>
            </p:cNvCxnSpPr>
            <p:nvPr/>
          </p:nvCxnSpPr>
          <p:spPr>
            <a:xfrm rot="16200000" flipV="1">
              <a:off x="8243094" y="1926367"/>
              <a:ext cx="12700" cy="1766656"/>
            </a:xfrm>
            <a:prstGeom prst="curvedConnector3">
              <a:avLst>
                <a:gd name="adj1" fmla="val 3757283"/>
              </a:avLst>
            </a:prstGeom>
            <a:noFill/>
            <a:ln w="28575" cap="flat" cmpd="sng" algn="ctr">
              <a:solidFill>
                <a:srgbClr val="0070C0"/>
              </a:solidFill>
              <a:prstDash val="sysDash"/>
              <a:miter lim="800000"/>
              <a:tailEnd type="triangle"/>
            </a:ln>
            <a:effectLst/>
          </p:spPr>
        </p:cxnSp>
        <p:cxnSp>
          <p:nvCxnSpPr>
            <p:cNvPr id="77" name="직선 화살표 연결선 76"/>
            <p:cNvCxnSpPr>
              <a:cxnSpLocks/>
              <a:stCxn id="66" idx="3"/>
              <a:endCxn id="69" idx="1"/>
            </p:cNvCxnSpPr>
            <p:nvPr/>
          </p:nvCxnSpPr>
          <p:spPr>
            <a:xfrm>
              <a:off x="7816966" y="3116019"/>
              <a:ext cx="852256" cy="0"/>
            </a:xfrm>
            <a:prstGeom prst="straightConnector1">
              <a:avLst/>
            </a:prstGeom>
            <a:noFill/>
            <a:ln w="28575" cap="flat" cmpd="sng" algn="ctr">
              <a:solidFill>
                <a:srgbClr val="0070C0"/>
              </a:solidFill>
              <a:prstDash val="sysDash"/>
              <a:miter lim="800000"/>
              <a:tailEnd type="triangle"/>
            </a:ln>
            <a:effectLst/>
          </p:spPr>
        </p:cxnSp>
        <p:cxnSp>
          <p:nvCxnSpPr>
            <p:cNvPr id="78" name="연결선: 구부러짐 77"/>
            <p:cNvCxnSpPr>
              <a:stCxn id="69" idx="2"/>
              <a:endCxn id="69" idx="3"/>
            </p:cNvCxnSpPr>
            <p:nvPr/>
          </p:nvCxnSpPr>
          <p:spPr>
            <a:xfrm rot="5400000" flipH="1" flipV="1">
              <a:off x="9201860" y="3040581"/>
              <a:ext cx="306324" cy="457200"/>
            </a:xfrm>
            <a:prstGeom prst="curvedConnector4">
              <a:avLst>
                <a:gd name="adj1" fmla="val -74627"/>
                <a:gd name="adj2" fmla="val 150000"/>
              </a:avLst>
            </a:prstGeom>
            <a:noFill/>
            <a:ln w="28575" cap="flat" cmpd="sng" algn="ctr">
              <a:solidFill>
                <a:srgbClr val="0070C0"/>
              </a:solidFill>
              <a:prstDash val="sysDash"/>
              <a:miter lim="800000"/>
              <a:tailEnd type="triangle"/>
            </a:ln>
            <a:effectLst/>
          </p:spPr>
        </p:cxnSp>
        <p:sp>
          <p:nvSpPr>
            <p:cNvPr id="79" name="TextBox 78"/>
            <p:cNvSpPr txBox="1"/>
            <p:nvPr/>
          </p:nvSpPr>
          <p:spPr>
            <a:xfrm>
              <a:off x="5586362" y="3720257"/>
              <a:ext cx="405880" cy="26161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</a:rPr>
                <a:t>NO</a:t>
              </a:r>
              <a:endParaRPr kumimoji="0" lang="ko-KR" altLang="en-US" sz="11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4634143" y="2992342"/>
              <a:ext cx="425116" cy="26161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</a:rPr>
                <a:t>YES</a:t>
              </a:r>
              <a:endParaRPr kumimoji="0" lang="ko-KR" altLang="en-US" sz="11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9403571" y="3532944"/>
              <a:ext cx="617477" cy="26161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맑은 고딕" panose="020F0502020204030204"/>
                </a:rPr>
                <a:t>Re Try</a:t>
              </a:r>
              <a:endParaRPr kumimoji="0" lang="ko-KR" alt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맑은 고딕" panose="020F0502020204030204"/>
              </a:endParaRPr>
            </a:p>
          </p:txBody>
        </p:sp>
      </p:grpSp>
      <p:sp>
        <p:nvSpPr>
          <p:cNvPr id="83" name="내용 개체 틀 8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dirty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r>
              <a:rPr lang="en-US" altLang="ko-KR" dirty="0">
                <a:latin typeface="+mn-ea"/>
              </a:rPr>
              <a:t>Scene</a:t>
            </a:r>
            <a:r>
              <a:rPr lang="ko-KR" altLang="en-US" dirty="0">
                <a:latin typeface="+mn-ea"/>
              </a:rPr>
              <a:t>은 </a:t>
            </a:r>
            <a:r>
              <a:rPr lang="en-US" altLang="ko-KR" dirty="0">
                <a:latin typeface="+mn-ea"/>
              </a:rPr>
              <a:t>3</a:t>
            </a:r>
            <a:r>
              <a:rPr lang="ko-KR" altLang="en-US" dirty="0">
                <a:latin typeface="+mn-ea"/>
              </a:rPr>
              <a:t>개로 구성 </a:t>
            </a:r>
            <a:r>
              <a:rPr lang="en-US" altLang="ko-KR" b="1" dirty="0">
                <a:solidFill>
                  <a:srgbClr val="FFC000"/>
                </a:solidFill>
                <a:latin typeface="+mn-ea"/>
              </a:rPr>
              <a:t>[</a:t>
            </a:r>
            <a:r>
              <a:rPr lang="ko-KR" altLang="en-US" b="1" dirty="0">
                <a:solidFill>
                  <a:srgbClr val="FFC000"/>
                </a:solidFill>
                <a:latin typeface="+mn-ea"/>
              </a:rPr>
              <a:t>프롤로그</a:t>
            </a:r>
            <a:r>
              <a:rPr lang="en-US" altLang="ko-KR" b="1" dirty="0">
                <a:solidFill>
                  <a:srgbClr val="FFC000"/>
                </a:solidFill>
                <a:latin typeface="+mn-ea"/>
              </a:rPr>
              <a:t>, </a:t>
            </a:r>
            <a:r>
              <a:rPr lang="ko-KR" altLang="en-US" b="1" dirty="0" err="1">
                <a:solidFill>
                  <a:srgbClr val="FFC000"/>
                </a:solidFill>
                <a:latin typeface="+mn-ea"/>
              </a:rPr>
              <a:t>게임메인</a:t>
            </a:r>
            <a:r>
              <a:rPr lang="en-US" altLang="ko-KR" b="1" dirty="0">
                <a:solidFill>
                  <a:srgbClr val="FFC000"/>
                </a:solidFill>
                <a:latin typeface="+mn-ea"/>
              </a:rPr>
              <a:t>, </a:t>
            </a:r>
            <a:r>
              <a:rPr lang="ko-KR" altLang="en-US" b="1" dirty="0" err="1">
                <a:solidFill>
                  <a:srgbClr val="FFC000"/>
                </a:solidFill>
                <a:latin typeface="+mn-ea"/>
              </a:rPr>
              <a:t>인게임</a:t>
            </a:r>
            <a:r>
              <a:rPr lang="en-US" altLang="ko-KR" b="1" dirty="0">
                <a:solidFill>
                  <a:srgbClr val="FFC000"/>
                </a:solidFill>
                <a:latin typeface="+mn-ea"/>
              </a:rPr>
              <a:t>]</a:t>
            </a:r>
          </a:p>
          <a:p>
            <a:r>
              <a:rPr lang="en-US" altLang="ko-KR" dirty="0">
                <a:latin typeface="+mn-ea"/>
              </a:rPr>
              <a:t>Scene </a:t>
            </a:r>
            <a:r>
              <a:rPr lang="ko-KR" altLang="en-US" dirty="0">
                <a:latin typeface="+mn-ea"/>
              </a:rPr>
              <a:t>전환 시 마다 </a:t>
            </a:r>
            <a:r>
              <a:rPr lang="en-US" altLang="ko-KR" b="1" dirty="0">
                <a:solidFill>
                  <a:srgbClr val="FFC000"/>
                </a:solidFill>
                <a:latin typeface="+mn-ea"/>
              </a:rPr>
              <a:t>[</a:t>
            </a:r>
            <a:r>
              <a:rPr lang="ko-KR" altLang="en-US" b="1" dirty="0">
                <a:solidFill>
                  <a:srgbClr val="FFC000"/>
                </a:solidFill>
                <a:latin typeface="+mn-ea"/>
              </a:rPr>
              <a:t>로딩 이미지 연출</a:t>
            </a:r>
            <a:r>
              <a:rPr lang="en-US" altLang="ko-KR" b="1" dirty="0">
                <a:solidFill>
                  <a:srgbClr val="FFC000"/>
                </a:solidFill>
                <a:latin typeface="+mn-ea"/>
              </a:rPr>
              <a:t>]</a:t>
            </a:r>
          </a:p>
          <a:p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62952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화면 구성 </a:t>
            </a:r>
            <a:r>
              <a:rPr lang="en-US" altLang="ko-KR" dirty="0"/>
              <a:t>(</a:t>
            </a:r>
            <a:r>
              <a:rPr lang="ko-KR" altLang="en-US" dirty="0" err="1"/>
              <a:t>스플래시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pSp>
        <p:nvGrpSpPr>
          <p:cNvPr id="84" name="그룹 83"/>
          <p:cNvGrpSpPr/>
          <p:nvPr/>
        </p:nvGrpSpPr>
        <p:grpSpPr>
          <a:xfrm>
            <a:off x="736846" y="1983716"/>
            <a:ext cx="9364101" cy="1243549"/>
            <a:chOff x="656947" y="2738318"/>
            <a:chExt cx="9364101" cy="1243549"/>
          </a:xfrm>
        </p:grpSpPr>
        <p:sp>
          <p:nvSpPr>
            <p:cNvPr id="56" name="순서도: 수행의 시작/종료 55"/>
            <p:cNvSpPr/>
            <p:nvPr/>
          </p:nvSpPr>
          <p:spPr>
            <a:xfrm>
              <a:off x="656947" y="2965143"/>
              <a:ext cx="914400" cy="301752"/>
            </a:xfrm>
            <a:prstGeom prst="flowChartTerminator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게임실행</a:t>
              </a:r>
            </a:p>
          </p:txBody>
        </p:sp>
        <p:grpSp>
          <p:nvGrpSpPr>
            <p:cNvPr id="57" name="그룹 56"/>
            <p:cNvGrpSpPr/>
            <p:nvPr/>
          </p:nvGrpSpPr>
          <p:grpSpPr>
            <a:xfrm>
              <a:off x="1846555" y="2809695"/>
              <a:ext cx="1060704" cy="612648"/>
              <a:chOff x="2032986" y="1975193"/>
              <a:chExt cx="1060704" cy="612648"/>
            </a:xfrm>
          </p:grpSpPr>
          <p:sp>
            <p:nvSpPr>
              <p:cNvPr id="58" name="순서도: 준비 57"/>
              <p:cNvSpPr/>
              <p:nvPr/>
            </p:nvSpPr>
            <p:spPr>
              <a:xfrm>
                <a:off x="2032986" y="1975193"/>
                <a:ext cx="1060704" cy="612648"/>
              </a:xfrm>
              <a:prstGeom prst="flowChartPreparation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2169137" y="2157275"/>
                <a:ext cx="8002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2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</a:rPr>
                  <a:t>스플래시</a:t>
                </a:r>
                <a:endParaRPr kumimoji="0" lang="ko-KR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</a:endParaRPr>
              </a:p>
            </p:txBody>
          </p:sp>
        </p:grpSp>
        <p:sp>
          <p:nvSpPr>
            <p:cNvPr id="60" name="순서도: 판단 59"/>
            <p:cNvSpPr/>
            <p:nvPr/>
          </p:nvSpPr>
          <p:spPr>
            <a:xfrm>
              <a:off x="3249227" y="2738318"/>
              <a:ext cx="1127464" cy="755401"/>
            </a:xfrm>
            <a:prstGeom prst="flowChartDecision">
              <a:avLst/>
            </a:prstGeom>
            <a:solidFill>
              <a:sysClr val="window" lastClr="FFFFFF">
                <a:lumMod val="85000"/>
              </a:sys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3475428" y="2899443"/>
              <a:ext cx="70083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914400" latinLnBrk="1"/>
              <a:r>
                <a:rPr lang="ko-KR" altLang="en-US" sz="1200" dirty="0">
                  <a:solidFill>
                    <a:prstClr val="black"/>
                  </a:solidFill>
                  <a:latin typeface="맑은 고딕" panose="020F0502020204030204"/>
                </a:rPr>
                <a:t>첫 실행</a:t>
              </a:r>
              <a:endParaRPr lang="en-US" altLang="ko-KR" sz="1200" dirty="0">
                <a:solidFill>
                  <a:prstClr val="black"/>
                </a:solidFill>
                <a:latin typeface="맑은 고딕" panose="020F0502020204030204"/>
              </a:endParaRPr>
            </a:p>
            <a:p>
              <a:pPr algn="ctr" defTabSz="914400" latinLnBrk="1"/>
              <a:r>
                <a:rPr lang="ko-KR" altLang="en-US" sz="1200" dirty="0">
                  <a:solidFill>
                    <a:prstClr val="black"/>
                  </a:solidFill>
                  <a:latin typeface="맑은 고딕" panose="020F0502020204030204"/>
                </a:rPr>
                <a:t>인가</a:t>
              </a:r>
              <a:r>
                <a:rPr lang="en-US" altLang="ko-KR" sz="1200" dirty="0">
                  <a:solidFill>
                    <a:prstClr val="black"/>
                  </a:solidFill>
                  <a:latin typeface="맑은 고딕" panose="020F0502020204030204"/>
                </a:rPr>
                <a:t>?</a:t>
              </a:r>
              <a:endParaRPr lang="ko-KR" altLang="en-US" sz="1200" dirty="0">
                <a:solidFill>
                  <a:prstClr val="black"/>
                </a:solidFill>
                <a:latin typeface="맑은 고딕" panose="020F0502020204030204"/>
              </a:endParaRPr>
            </a:p>
          </p:txBody>
        </p:sp>
        <p:grpSp>
          <p:nvGrpSpPr>
            <p:cNvPr id="62" name="그룹 61"/>
            <p:cNvGrpSpPr/>
            <p:nvPr/>
          </p:nvGrpSpPr>
          <p:grpSpPr>
            <a:xfrm>
              <a:off x="5359982" y="2809695"/>
              <a:ext cx="914400" cy="612648"/>
              <a:chOff x="4647639" y="1975193"/>
              <a:chExt cx="914400" cy="612648"/>
            </a:xfrm>
          </p:grpSpPr>
          <p:sp>
            <p:nvSpPr>
              <p:cNvPr id="63" name="순서도: 처리 62"/>
              <p:cNvSpPr/>
              <p:nvPr/>
            </p:nvSpPr>
            <p:spPr>
              <a:xfrm>
                <a:off x="4647639" y="1975193"/>
                <a:ext cx="914400" cy="612648"/>
              </a:xfrm>
              <a:prstGeom prst="flowChartProcess">
                <a:avLst/>
              </a:prstGeom>
              <a:solidFill>
                <a:srgbClr val="4472C4">
                  <a:lumMod val="50000"/>
                </a:srgbClr>
              </a:solidFill>
              <a:ln>
                <a:solidFill>
                  <a:sysClr val="windowText" lastClr="000000"/>
                </a:solidFill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4702486" y="2157273"/>
                <a:ext cx="8002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</a:rPr>
                  <a:t>프롤로그</a:t>
                </a:r>
              </a:p>
            </p:txBody>
          </p:sp>
        </p:grpSp>
        <p:grpSp>
          <p:nvGrpSpPr>
            <p:cNvPr id="65" name="그룹 64"/>
            <p:cNvGrpSpPr/>
            <p:nvPr/>
          </p:nvGrpSpPr>
          <p:grpSpPr>
            <a:xfrm>
              <a:off x="6902566" y="2809695"/>
              <a:ext cx="914400" cy="612648"/>
              <a:chOff x="4647639" y="1975193"/>
              <a:chExt cx="914400" cy="612648"/>
            </a:xfrm>
          </p:grpSpPr>
          <p:sp>
            <p:nvSpPr>
              <p:cNvPr id="66" name="순서도: 처리 65"/>
              <p:cNvSpPr/>
              <p:nvPr/>
            </p:nvSpPr>
            <p:spPr>
              <a:xfrm>
                <a:off x="4647639" y="1975193"/>
                <a:ext cx="914400" cy="612648"/>
              </a:xfrm>
              <a:prstGeom prst="flowChartProcess">
                <a:avLst/>
              </a:prstGeom>
              <a:solidFill>
                <a:srgbClr val="4472C4">
                  <a:lumMod val="50000"/>
                </a:srgbClr>
              </a:solidFill>
              <a:ln>
                <a:solidFill>
                  <a:sysClr val="windowText" lastClr="000000"/>
                </a:solidFill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4675235" y="2157273"/>
                <a:ext cx="85472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</a:rPr>
                  <a:t>게임 메인</a:t>
                </a:r>
              </a:p>
            </p:txBody>
          </p:sp>
        </p:grpSp>
        <p:grpSp>
          <p:nvGrpSpPr>
            <p:cNvPr id="68" name="그룹 67"/>
            <p:cNvGrpSpPr/>
            <p:nvPr/>
          </p:nvGrpSpPr>
          <p:grpSpPr>
            <a:xfrm>
              <a:off x="8669222" y="2809695"/>
              <a:ext cx="914400" cy="612648"/>
              <a:chOff x="4647639" y="1975193"/>
              <a:chExt cx="914400" cy="612648"/>
            </a:xfrm>
          </p:grpSpPr>
          <p:sp>
            <p:nvSpPr>
              <p:cNvPr id="69" name="순서도: 처리 68"/>
              <p:cNvSpPr/>
              <p:nvPr/>
            </p:nvSpPr>
            <p:spPr>
              <a:xfrm>
                <a:off x="4647639" y="1975193"/>
                <a:ext cx="914400" cy="612648"/>
              </a:xfrm>
              <a:prstGeom prst="flowChartProcess">
                <a:avLst/>
              </a:prstGeom>
              <a:solidFill>
                <a:srgbClr val="4472C4">
                  <a:lumMod val="50000"/>
                </a:srgbClr>
              </a:solidFill>
              <a:ln>
                <a:solidFill>
                  <a:sysClr val="windowText" lastClr="000000"/>
                </a:solidFill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4752179" y="2157273"/>
                <a:ext cx="70083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</a:rPr>
                  <a:t>인 게임</a:t>
                </a:r>
              </a:p>
            </p:txBody>
          </p:sp>
        </p:grpSp>
        <p:cxnSp>
          <p:nvCxnSpPr>
            <p:cNvPr id="71" name="직선 화살표 연결선 70"/>
            <p:cNvCxnSpPr>
              <a:stCxn id="56" idx="3"/>
              <a:endCxn id="58" idx="1"/>
            </p:cNvCxnSpPr>
            <p:nvPr/>
          </p:nvCxnSpPr>
          <p:spPr>
            <a:xfrm>
              <a:off x="1571347" y="3116019"/>
              <a:ext cx="275208" cy="0"/>
            </a:xfrm>
            <a:prstGeom prst="straightConnector1">
              <a:avLst/>
            </a:prstGeom>
            <a:noFill/>
            <a:ln w="6350" cap="flat" cmpd="sng" algn="ctr">
              <a:solidFill>
                <a:schemeClr val="tx1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72" name="직선 화살표 연결선 71"/>
            <p:cNvCxnSpPr>
              <a:cxnSpLocks/>
              <a:stCxn id="58" idx="3"/>
              <a:endCxn id="60" idx="1"/>
            </p:cNvCxnSpPr>
            <p:nvPr/>
          </p:nvCxnSpPr>
          <p:spPr>
            <a:xfrm>
              <a:off x="2907259" y="3116019"/>
              <a:ext cx="341968" cy="0"/>
            </a:xfrm>
            <a:prstGeom prst="straightConnector1">
              <a:avLst/>
            </a:prstGeom>
            <a:noFill/>
            <a:ln w="6350" cap="flat" cmpd="sng" algn="ctr">
              <a:solidFill>
                <a:schemeClr val="tx1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73" name="연결선: 꺾임 72"/>
            <p:cNvCxnSpPr>
              <a:stCxn id="60" idx="2"/>
              <a:endCxn id="66" idx="2"/>
            </p:cNvCxnSpPr>
            <p:nvPr/>
          </p:nvCxnSpPr>
          <p:spPr>
            <a:xfrm rot="5400000" flipH="1" flipV="1">
              <a:off x="5550674" y="1684627"/>
              <a:ext cx="71376" cy="3546807"/>
            </a:xfrm>
            <a:prstGeom prst="bentConnector3">
              <a:avLst>
                <a:gd name="adj1" fmla="val -494410"/>
              </a:avLst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74" name="직선 화살표 연결선 73"/>
            <p:cNvCxnSpPr>
              <a:cxnSpLocks/>
              <a:stCxn id="60" idx="3"/>
              <a:endCxn id="63" idx="1"/>
            </p:cNvCxnSpPr>
            <p:nvPr/>
          </p:nvCxnSpPr>
          <p:spPr>
            <a:xfrm>
              <a:off x="4376691" y="3116019"/>
              <a:ext cx="983291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75" name="직선 화살표 연결선 74"/>
            <p:cNvCxnSpPr>
              <a:cxnSpLocks/>
              <a:stCxn id="63" idx="3"/>
              <a:endCxn id="67" idx="1"/>
            </p:cNvCxnSpPr>
            <p:nvPr/>
          </p:nvCxnSpPr>
          <p:spPr>
            <a:xfrm>
              <a:off x="6274382" y="3116019"/>
              <a:ext cx="655780" cy="14256"/>
            </a:xfrm>
            <a:prstGeom prst="straightConnector1">
              <a:avLst/>
            </a:prstGeom>
            <a:noFill/>
            <a:ln w="28575" cap="flat" cmpd="sng" algn="ctr">
              <a:solidFill>
                <a:srgbClr val="0070C0"/>
              </a:solidFill>
              <a:prstDash val="sysDash"/>
              <a:miter lim="800000"/>
              <a:tailEnd type="triangle"/>
            </a:ln>
            <a:effectLst/>
          </p:spPr>
        </p:cxnSp>
        <p:cxnSp>
          <p:nvCxnSpPr>
            <p:cNvPr id="76" name="연결선: 구부러짐 75"/>
            <p:cNvCxnSpPr>
              <a:cxnSpLocks/>
              <a:stCxn id="69" idx="0"/>
              <a:endCxn id="66" idx="0"/>
            </p:cNvCxnSpPr>
            <p:nvPr/>
          </p:nvCxnSpPr>
          <p:spPr>
            <a:xfrm rot="16200000" flipV="1">
              <a:off x="8243094" y="1926367"/>
              <a:ext cx="12700" cy="1766656"/>
            </a:xfrm>
            <a:prstGeom prst="curvedConnector3">
              <a:avLst>
                <a:gd name="adj1" fmla="val 3757283"/>
              </a:avLst>
            </a:prstGeom>
            <a:noFill/>
            <a:ln w="28575" cap="flat" cmpd="sng" algn="ctr">
              <a:solidFill>
                <a:srgbClr val="0070C0"/>
              </a:solidFill>
              <a:prstDash val="sysDash"/>
              <a:miter lim="800000"/>
              <a:tailEnd type="triangle"/>
            </a:ln>
            <a:effectLst/>
          </p:spPr>
        </p:cxnSp>
        <p:cxnSp>
          <p:nvCxnSpPr>
            <p:cNvPr id="77" name="직선 화살표 연결선 76"/>
            <p:cNvCxnSpPr>
              <a:cxnSpLocks/>
              <a:stCxn id="66" idx="3"/>
              <a:endCxn id="69" idx="1"/>
            </p:cNvCxnSpPr>
            <p:nvPr/>
          </p:nvCxnSpPr>
          <p:spPr>
            <a:xfrm>
              <a:off x="7816966" y="3116019"/>
              <a:ext cx="852256" cy="0"/>
            </a:xfrm>
            <a:prstGeom prst="straightConnector1">
              <a:avLst/>
            </a:prstGeom>
            <a:noFill/>
            <a:ln w="28575" cap="flat" cmpd="sng" algn="ctr">
              <a:solidFill>
                <a:srgbClr val="0070C0"/>
              </a:solidFill>
              <a:prstDash val="sysDash"/>
              <a:miter lim="800000"/>
              <a:tailEnd type="triangle"/>
            </a:ln>
            <a:effectLst/>
          </p:spPr>
        </p:cxnSp>
        <p:cxnSp>
          <p:nvCxnSpPr>
            <p:cNvPr id="78" name="연결선: 구부러짐 77"/>
            <p:cNvCxnSpPr>
              <a:stCxn id="69" idx="2"/>
              <a:endCxn id="69" idx="3"/>
            </p:cNvCxnSpPr>
            <p:nvPr/>
          </p:nvCxnSpPr>
          <p:spPr>
            <a:xfrm rot="5400000" flipH="1" flipV="1">
              <a:off x="9201860" y="3040581"/>
              <a:ext cx="306324" cy="457200"/>
            </a:xfrm>
            <a:prstGeom prst="curvedConnector4">
              <a:avLst>
                <a:gd name="adj1" fmla="val -74627"/>
                <a:gd name="adj2" fmla="val 150000"/>
              </a:avLst>
            </a:prstGeom>
            <a:noFill/>
            <a:ln w="28575" cap="flat" cmpd="sng" algn="ctr">
              <a:solidFill>
                <a:srgbClr val="0070C0"/>
              </a:solidFill>
              <a:prstDash val="sysDash"/>
              <a:miter lim="800000"/>
              <a:tailEnd type="triangle"/>
            </a:ln>
            <a:effectLst/>
          </p:spPr>
        </p:cxnSp>
        <p:sp>
          <p:nvSpPr>
            <p:cNvPr id="79" name="TextBox 78"/>
            <p:cNvSpPr txBox="1"/>
            <p:nvPr/>
          </p:nvSpPr>
          <p:spPr>
            <a:xfrm>
              <a:off x="5586362" y="3720257"/>
              <a:ext cx="405880" cy="26161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</a:rPr>
                <a:t>NO</a:t>
              </a:r>
              <a:endParaRPr kumimoji="0" lang="ko-KR" altLang="en-US" sz="11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4634143" y="2992342"/>
              <a:ext cx="425116" cy="26161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</a:rPr>
                <a:t>YES</a:t>
              </a:r>
              <a:endParaRPr kumimoji="0" lang="ko-KR" altLang="en-US" sz="11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9403571" y="3532944"/>
              <a:ext cx="617477" cy="26161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맑은 고딕" panose="020F0502020204030204"/>
                </a:rPr>
                <a:t>Re Try</a:t>
              </a:r>
              <a:endParaRPr kumimoji="0" lang="ko-KR" alt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맑은 고딕" panose="020F0502020204030204"/>
              </a:endParaRPr>
            </a:p>
          </p:txBody>
        </p:sp>
      </p:grpSp>
      <p:cxnSp>
        <p:nvCxnSpPr>
          <p:cNvPr id="6" name="직선 연결선 5"/>
          <p:cNvCxnSpPr>
            <a:stCxn id="58" idx="2"/>
          </p:cNvCxnSpPr>
          <p:nvPr/>
        </p:nvCxnSpPr>
        <p:spPr>
          <a:xfrm flipH="1">
            <a:off x="2450237" y="2667741"/>
            <a:ext cx="6569" cy="15935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순서도: 처리 6"/>
          <p:cNvSpPr/>
          <p:nvPr/>
        </p:nvSpPr>
        <p:spPr>
          <a:xfrm>
            <a:off x="1226360" y="4261282"/>
            <a:ext cx="2467992" cy="1615735"/>
          </a:xfrm>
          <a:prstGeom prst="flowChartProcess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팀 이름의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</a:rPr>
              <a:t>간단한 이미지 </a:t>
            </a:r>
            <a:r>
              <a:rPr lang="en-US" altLang="ko-KR" dirty="0">
                <a:solidFill>
                  <a:schemeClr val="bg1"/>
                </a:solidFill>
              </a:rPr>
              <a:t>1</a:t>
            </a:r>
            <a:r>
              <a:rPr lang="ko-KR" altLang="en-US" dirty="0">
                <a:solidFill>
                  <a:schemeClr val="bg1"/>
                </a:solidFill>
              </a:rPr>
              <a:t>장</a:t>
            </a:r>
          </a:p>
        </p:txBody>
      </p:sp>
    </p:spTree>
    <p:extLst>
      <p:ext uri="{BB962C8B-B14F-4D97-AF65-F5344CB8AC3E}">
        <p14:creationId xmlns:p14="http://schemas.microsoft.com/office/powerpoint/2010/main" val="31174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화면 구성</a:t>
            </a:r>
            <a:r>
              <a:rPr lang="en-US" altLang="ko-KR" dirty="0"/>
              <a:t>(</a:t>
            </a:r>
            <a:r>
              <a:rPr lang="ko-KR" altLang="en-US" dirty="0"/>
              <a:t>프롤로그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pSp>
        <p:nvGrpSpPr>
          <p:cNvPr id="84" name="그룹 83"/>
          <p:cNvGrpSpPr/>
          <p:nvPr/>
        </p:nvGrpSpPr>
        <p:grpSpPr>
          <a:xfrm>
            <a:off x="736846" y="1983716"/>
            <a:ext cx="9364101" cy="1243549"/>
            <a:chOff x="656947" y="2738318"/>
            <a:chExt cx="9364101" cy="1243549"/>
          </a:xfrm>
        </p:grpSpPr>
        <p:sp>
          <p:nvSpPr>
            <p:cNvPr id="56" name="순서도: 수행의 시작/종료 55"/>
            <p:cNvSpPr/>
            <p:nvPr/>
          </p:nvSpPr>
          <p:spPr>
            <a:xfrm>
              <a:off x="656947" y="2965143"/>
              <a:ext cx="914400" cy="301752"/>
            </a:xfrm>
            <a:prstGeom prst="flowChartTerminator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게임실행</a:t>
              </a:r>
            </a:p>
          </p:txBody>
        </p:sp>
        <p:grpSp>
          <p:nvGrpSpPr>
            <p:cNvPr id="57" name="그룹 56"/>
            <p:cNvGrpSpPr/>
            <p:nvPr/>
          </p:nvGrpSpPr>
          <p:grpSpPr>
            <a:xfrm>
              <a:off x="1846555" y="2809695"/>
              <a:ext cx="1060704" cy="612648"/>
              <a:chOff x="2032986" y="1975193"/>
              <a:chExt cx="1060704" cy="612648"/>
            </a:xfrm>
          </p:grpSpPr>
          <p:sp>
            <p:nvSpPr>
              <p:cNvPr id="58" name="순서도: 준비 57"/>
              <p:cNvSpPr/>
              <p:nvPr/>
            </p:nvSpPr>
            <p:spPr>
              <a:xfrm>
                <a:off x="2032986" y="1975193"/>
                <a:ext cx="1060704" cy="612648"/>
              </a:xfrm>
              <a:prstGeom prst="flowChartPreparation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2169137" y="2157275"/>
                <a:ext cx="8002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2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</a:rPr>
                  <a:t>스플래시</a:t>
                </a:r>
                <a:endParaRPr kumimoji="0" lang="ko-KR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</a:endParaRPr>
              </a:p>
            </p:txBody>
          </p:sp>
        </p:grpSp>
        <p:sp>
          <p:nvSpPr>
            <p:cNvPr id="60" name="순서도: 판단 59"/>
            <p:cNvSpPr/>
            <p:nvPr/>
          </p:nvSpPr>
          <p:spPr>
            <a:xfrm>
              <a:off x="3249227" y="2738318"/>
              <a:ext cx="1127464" cy="755401"/>
            </a:xfrm>
            <a:prstGeom prst="flowChartDecision">
              <a:avLst/>
            </a:prstGeom>
            <a:solidFill>
              <a:sysClr val="window" lastClr="FFFFFF">
                <a:lumMod val="85000"/>
              </a:sys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3475428" y="2899443"/>
              <a:ext cx="70083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914400" latinLnBrk="1"/>
              <a:r>
                <a:rPr lang="ko-KR" altLang="en-US" sz="1200" dirty="0">
                  <a:solidFill>
                    <a:prstClr val="black"/>
                  </a:solidFill>
                  <a:latin typeface="맑은 고딕" panose="020F0502020204030204"/>
                </a:rPr>
                <a:t>첫 실행</a:t>
              </a:r>
              <a:endParaRPr lang="en-US" altLang="ko-KR" sz="1200" dirty="0">
                <a:solidFill>
                  <a:prstClr val="black"/>
                </a:solidFill>
                <a:latin typeface="맑은 고딕" panose="020F0502020204030204"/>
              </a:endParaRPr>
            </a:p>
            <a:p>
              <a:pPr algn="ctr" defTabSz="914400" latinLnBrk="1"/>
              <a:r>
                <a:rPr lang="ko-KR" altLang="en-US" sz="1200" dirty="0">
                  <a:solidFill>
                    <a:prstClr val="black"/>
                  </a:solidFill>
                  <a:latin typeface="맑은 고딕" panose="020F0502020204030204"/>
                </a:rPr>
                <a:t>인가</a:t>
              </a:r>
              <a:r>
                <a:rPr lang="en-US" altLang="ko-KR" sz="1200" dirty="0">
                  <a:solidFill>
                    <a:prstClr val="black"/>
                  </a:solidFill>
                  <a:latin typeface="맑은 고딕" panose="020F0502020204030204"/>
                </a:rPr>
                <a:t>?</a:t>
              </a:r>
              <a:endParaRPr lang="ko-KR" altLang="en-US" sz="1200" dirty="0">
                <a:solidFill>
                  <a:prstClr val="black"/>
                </a:solidFill>
                <a:latin typeface="맑은 고딕" panose="020F0502020204030204"/>
              </a:endParaRPr>
            </a:p>
          </p:txBody>
        </p:sp>
        <p:grpSp>
          <p:nvGrpSpPr>
            <p:cNvPr id="62" name="그룹 61"/>
            <p:cNvGrpSpPr/>
            <p:nvPr/>
          </p:nvGrpSpPr>
          <p:grpSpPr>
            <a:xfrm>
              <a:off x="5359982" y="2809695"/>
              <a:ext cx="914400" cy="612648"/>
              <a:chOff x="4647639" y="1975193"/>
              <a:chExt cx="914400" cy="612648"/>
            </a:xfrm>
          </p:grpSpPr>
          <p:sp>
            <p:nvSpPr>
              <p:cNvPr id="63" name="순서도: 처리 62"/>
              <p:cNvSpPr/>
              <p:nvPr/>
            </p:nvSpPr>
            <p:spPr>
              <a:xfrm>
                <a:off x="4647639" y="1975193"/>
                <a:ext cx="914400" cy="612648"/>
              </a:xfrm>
              <a:prstGeom prst="flowChartProcess">
                <a:avLst/>
              </a:prstGeom>
              <a:solidFill>
                <a:srgbClr val="4472C4">
                  <a:lumMod val="50000"/>
                </a:srgbClr>
              </a:solidFill>
              <a:ln>
                <a:solidFill>
                  <a:sysClr val="windowText" lastClr="000000"/>
                </a:solidFill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4702486" y="2157273"/>
                <a:ext cx="8002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</a:rPr>
                  <a:t>프롤로그</a:t>
                </a:r>
              </a:p>
            </p:txBody>
          </p:sp>
        </p:grpSp>
        <p:grpSp>
          <p:nvGrpSpPr>
            <p:cNvPr id="65" name="그룹 64"/>
            <p:cNvGrpSpPr/>
            <p:nvPr/>
          </p:nvGrpSpPr>
          <p:grpSpPr>
            <a:xfrm>
              <a:off x="6902566" y="2809695"/>
              <a:ext cx="914400" cy="612648"/>
              <a:chOff x="4647639" y="1975193"/>
              <a:chExt cx="914400" cy="612648"/>
            </a:xfrm>
          </p:grpSpPr>
          <p:sp>
            <p:nvSpPr>
              <p:cNvPr id="66" name="순서도: 처리 65"/>
              <p:cNvSpPr/>
              <p:nvPr/>
            </p:nvSpPr>
            <p:spPr>
              <a:xfrm>
                <a:off x="4647639" y="1975193"/>
                <a:ext cx="914400" cy="612648"/>
              </a:xfrm>
              <a:prstGeom prst="flowChartProcess">
                <a:avLst/>
              </a:prstGeom>
              <a:solidFill>
                <a:srgbClr val="4472C4">
                  <a:lumMod val="50000"/>
                </a:srgbClr>
              </a:solidFill>
              <a:ln>
                <a:solidFill>
                  <a:sysClr val="windowText" lastClr="000000"/>
                </a:solidFill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4675235" y="2157273"/>
                <a:ext cx="85472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</a:rPr>
                  <a:t>게임 메인</a:t>
                </a:r>
              </a:p>
            </p:txBody>
          </p:sp>
        </p:grpSp>
        <p:grpSp>
          <p:nvGrpSpPr>
            <p:cNvPr id="68" name="그룹 67"/>
            <p:cNvGrpSpPr/>
            <p:nvPr/>
          </p:nvGrpSpPr>
          <p:grpSpPr>
            <a:xfrm>
              <a:off x="8669222" y="2809695"/>
              <a:ext cx="914400" cy="612648"/>
              <a:chOff x="4647639" y="1975193"/>
              <a:chExt cx="914400" cy="612648"/>
            </a:xfrm>
          </p:grpSpPr>
          <p:sp>
            <p:nvSpPr>
              <p:cNvPr id="69" name="순서도: 처리 68"/>
              <p:cNvSpPr/>
              <p:nvPr/>
            </p:nvSpPr>
            <p:spPr>
              <a:xfrm>
                <a:off x="4647639" y="1975193"/>
                <a:ext cx="914400" cy="612648"/>
              </a:xfrm>
              <a:prstGeom prst="flowChartProcess">
                <a:avLst/>
              </a:prstGeom>
              <a:solidFill>
                <a:srgbClr val="4472C4">
                  <a:lumMod val="50000"/>
                </a:srgbClr>
              </a:solidFill>
              <a:ln>
                <a:solidFill>
                  <a:sysClr val="windowText" lastClr="000000"/>
                </a:solidFill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4752179" y="2157273"/>
                <a:ext cx="70083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</a:rPr>
                  <a:t>인 게임</a:t>
                </a:r>
              </a:p>
            </p:txBody>
          </p:sp>
        </p:grpSp>
        <p:cxnSp>
          <p:nvCxnSpPr>
            <p:cNvPr id="71" name="직선 화살표 연결선 70"/>
            <p:cNvCxnSpPr>
              <a:stCxn id="56" idx="3"/>
              <a:endCxn id="58" idx="1"/>
            </p:cNvCxnSpPr>
            <p:nvPr/>
          </p:nvCxnSpPr>
          <p:spPr>
            <a:xfrm>
              <a:off x="1571347" y="3116019"/>
              <a:ext cx="275208" cy="0"/>
            </a:xfrm>
            <a:prstGeom prst="straightConnector1">
              <a:avLst/>
            </a:prstGeom>
            <a:noFill/>
            <a:ln w="6350" cap="flat" cmpd="sng" algn="ctr">
              <a:solidFill>
                <a:schemeClr val="tx1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72" name="직선 화살표 연결선 71"/>
            <p:cNvCxnSpPr>
              <a:cxnSpLocks/>
              <a:stCxn id="58" idx="3"/>
              <a:endCxn id="60" idx="1"/>
            </p:cNvCxnSpPr>
            <p:nvPr/>
          </p:nvCxnSpPr>
          <p:spPr>
            <a:xfrm>
              <a:off x="2907259" y="3116019"/>
              <a:ext cx="341968" cy="0"/>
            </a:xfrm>
            <a:prstGeom prst="straightConnector1">
              <a:avLst/>
            </a:prstGeom>
            <a:noFill/>
            <a:ln w="6350" cap="flat" cmpd="sng" algn="ctr">
              <a:solidFill>
                <a:schemeClr val="tx1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73" name="연결선: 꺾임 72"/>
            <p:cNvCxnSpPr>
              <a:stCxn id="60" idx="2"/>
              <a:endCxn id="66" idx="2"/>
            </p:cNvCxnSpPr>
            <p:nvPr/>
          </p:nvCxnSpPr>
          <p:spPr>
            <a:xfrm rot="5400000" flipH="1" flipV="1">
              <a:off x="5550674" y="1684627"/>
              <a:ext cx="71376" cy="3546807"/>
            </a:xfrm>
            <a:prstGeom prst="bentConnector3">
              <a:avLst>
                <a:gd name="adj1" fmla="val -494410"/>
              </a:avLst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74" name="직선 화살표 연결선 73"/>
            <p:cNvCxnSpPr>
              <a:cxnSpLocks/>
              <a:stCxn id="60" idx="3"/>
              <a:endCxn id="63" idx="1"/>
            </p:cNvCxnSpPr>
            <p:nvPr/>
          </p:nvCxnSpPr>
          <p:spPr>
            <a:xfrm>
              <a:off x="4376691" y="3116019"/>
              <a:ext cx="983291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75" name="직선 화살표 연결선 74"/>
            <p:cNvCxnSpPr>
              <a:cxnSpLocks/>
              <a:stCxn id="63" idx="3"/>
              <a:endCxn id="67" idx="1"/>
            </p:cNvCxnSpPr>
            <p:nvPr/>
          </p:nvCxnSpPr>
          <p:spPr>
            <a:xfrm>
              <a:off x="6274382" y="3116019"/>
              <a:ext cx="655780" cy="14256"/>
            </a:xfrm>
            <a:prstGeom prst="straightConnector1">
              <a:avLst/>
            </a:prstGeom>
            <a:noFill/>
            <a:ln w="28575" cap="flat" cmpd="sng" algn="ctr">
              <a:solidFill>
                <a:srgbClr val="0070C0"/>
              </a:solidFill>
              <a:prstDash val="sysDash"/>
              <a:miter lim="800000"/>
              <a:tailEnd type="triangle"/>
            </a:ln>
            <a:effectLst/>
          </p:spPr>
        </p:cxnSp>
        <p:cxnSp>
          <p:nvCxnSpPr>
            <p:cNvPr id="76" name="연결선: 구부러짐 75"/>
            <p:cNvCxnSpPr>
              <a:cxnSpLocks/>
              <a:stCxn id="69" idx="0"/>
              <a:endCxn id="66" idx="0"/>
            </p:cNvCxnSpPr>
            <p:nvPr/>
          </p:nvCxnSpPr>
          <p:spPr>
            <a:xfrm rot="16200000" flipV="1">
              <a:off x="8243094" y="1926367"/>
              <a:ext cx="12700" cy="1766656"/>
            </a:xfrm>
            <a:prstGeom prst="curvedConnector3">
              <a:avLst>
                <a:gd name="adj1" fmla="val 3757283"/>
              </a:avLst>
            </a:prstGeom>
            <a:noFill/>
            <a:ln w="28575" cap="flat" cmpd="sng" algn="ctr">
              <a:solidFill>
                <a:srgbClr val="0070C0"/>
              </a:solidFill>
              <a:prstDash val="sysDash"/>
              <a:miter lim="800000"/>
              <a:tailEnd type="triangle"/>
            </a:ln>
            <a:effectLst/>
          </p:spPr>
        </p:cxnSp>
        <p:cxnSp>
          <p:nvCxnSpPr>
            <p:cNvPr id="77" name="직선 화살표 연결선 76"/>
            <p:cNvCxnSpPr>
              <a:cxnSpLocks/>
              <a:stCxn id="66" idx="3"/>
              <a:endCxn id="69" idx="1"/>
            </p:cNvCxnSpPr>
            <p:nvPr/>
          </p:nvCxnSpPr>
          <p:spPr>
            <a:xfrm>
              <a:off x="7816966" y="3116019"/>
              <a:ext cx="852256" cy="0"/>
            </a:xfrm>
            <a:prstGeom prst="straightConnector1">
              <a:avLst/>
            </a:prstGeom>
            <a:noFill/>
            <a:ln w="28575" cap="flat" cmpd="sng" algn="ctr">
              <a:solidFill>
                <a:srgbClr val="0070C0"/>
              </a:solidFill>
              <a:prstDash val="sysDash"/>
              <a:miter lim="800000"/>
              <a:tailEnd type="triangle"/>
            </a:ln>
            <a:effectLst/>
          </p:spPr>
        </p:cxnSp>
        <p:cxnSp>
          <p:nvCxnSpPr>
            <p:cNvPr id="78" name="연결선: 구부러짐 77"/>
            <p:cNvCxnSpPr>
              <a:stCxn id="69" idx="2"/>
              <a:endCxn id="69" idx="3"/>
            </p:cNvCxnSpPr>
            <p:nvPr/>
          </p:nvCxnSpPr>
          <p:spPr>
            <a:xfrm rot="5400000" flipH="1" flipV="1">
              <a:off x="9201860" y="3040581"/>
              <a:ext cx="306324" cy="457200"/>
            </a:xfrm>
            <a:prstGeom prst="curvedConnector4">
              <a:avLst>
                <a:gd name="adj1" fmla="val -74627"/>
                <a:gd name="adj2" fmla="val 150000"/>
              </a:avLst>
            </a:prstGeom>
            <a:noFill/>
            <a:ln w="28575" cap="flat" cmpd="sng" algn="ctr">
              <a:solidFill>
                <a:srgbClr val="0070C0"/>
              </a:solidFill>
              <a:prstDash val="sysDash"/>
              <a:miter lim="800000"/>
              <a:tailEnd type="triangle"/>
            </a:ln>
            <a:effectLst/>
          </p:spPr>
        </p:cxnSp>
        <p:sp>
          <p:nvSpPr>
            <p:cNvPr id="79" name="TextBox 78"/>
            <p:cNvSpPr txBox="1"/>
            <p:nvPr/>
          </p:nvSpPr>
          <p:spPr>
            <a:xfrm>
              <a:off x="5586362" y="3720257"/>
              <a:ext cx="405880" cy="26161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</a:rPr>
                <a:t>NO</a:t>
              </a:r>
              <a:endParaRPr kumimoji="0" lang="ko-KR" altLang="en-US" sz="11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4634143" y="2992342"/>
              <a:ext cx="425116" cy="26161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</a:rPr>
                <a:t>YES</a:t>
              </a:r>
              <a:endParaRPr kumimoji="0" lang="ko-KR" altLang="en-US" sz="11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9403571" y="3532944"/>
              <a:ext cx="617477" cy="26161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맑은 고딕" panose="020F0502020204030204"/>
                </a:rPr>
                <a:t>Re Try</a:t>
              </a:r>
              <a:endParaRPr kumimoji="0" lang="ko-KR" alt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맑은 고딕" panose="020F0502020204030204"/>
              </a:endParaRPr>
            </a:p>
          </p:txBody>
        </p:sp>
      </p:grpSp>
      <p:sp>
        <p:nvSpPr>
          <p:cNvPr id="7" name="순서도: 처리 6"/>
          <p:cNvSpPr/>
          <p:nvPr/>
        </p:nvSpPr>
        <p:spPr>
          <a:xfrm>
            <a:off x="736846" y="3448438"/>
            <a:ext cx="9800948" cy="3174304"/>
          </a:xfrm>
          <a:prstGeom prst="flowChartProcess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게임 첫 실행 시 프롤로그를 보여준다</a:t>
            </a:r>
            <a:r>
              <a:rPr lang="en-US" altLang="ko-KR" dirty="0">
                <a:solidFill>
                  <a:schemeClr val="bg1"/>
                </a:solidFill>
              </a:rPr>
              <a:t>. (</a:t>
            </a:r>
            <a:r>
              <a:rPr lang="ko-KR" altLang="en-US" dirty="0">
                <a:solidFill>
                  <a:schemeClr val="bg1"/>
                </a:solidFill>
              </a:rPr>
              <a:t>이미지 약 </a:t>
            </a:r>
            <a:r>
              <a:rPr lang="en-US" altLang="ko-KR" dirty="0">
                <a:solidFill>
                  <a:schemeClr val="bg1"/>
                </a:solidFill>
              </a:rPr>
              <a:t>3</a:t>
            </a:r>
            <a:r>
              <a:rPr lang="ko-KR" altLang="en-US" dirty="0">
                <a:solidFill>
                  <a:schemeClr val="bg1"/>
                </a:solidFill>
              </a:rPr>
              <a:t>장 정도</a:t>
            </a:r>
            <a:r>
              <a:rPr lang="en-US" altLang="ko-KR" dirty="0">
                <a:solidFill>
                  <a:schemeClr val="bg1"/>
                </a:solidFill>
              </a:rPr>
              <a:t>)</a:t>
            </a: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----------------------------------------------------------------------------------------------------------</a:t>
            </a:r>
          </a:p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때는 </a:t>
            </a:r>
            <a:r>
              <a:rPr lang="en-US" altLang="ko-KR" sz="1400" dirty="0">
                <a:solidFill>
                  <a:schemeClr val="bg1"/>
                </a:solidFill>
              </a:rPr>
              <a:t>2xxx</a:t>
            </a:r>
            <a:r>
              <a:rPr lang="ko-KR" altLang="en-US" sz="1400" dirty="0">
                <a:solidFill>
                  <a:schemeClr val="bg1"/>
                </a:solidFill>
              </a:rPr>
              <a:t>년 지구의 자원이 모두 고갈되고</a:t>
            </a:r>
            <a:r>
              <a:rPr lang="en-US" altLang="ko-KR" sz="1400" dirty="0">
                <a:solidFill>
                  <a:schemeClr val="bg1"/>
                </a:solidFill>
              </a:rPr>
              <a:t>,</a:t>
            </a:r>
          </a:p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급기야 우주의 쓰레기들을 자원삼아 지구인들은 생명을 이어간다</a:t>
            </a:r>
            <a:r>
              <a:rPr lang="en-US" altLang="ko-KR" sz="1400" dirty="0">
                <a:solidFill>
                  <a:schemeClr val="bg1"/>
                </a:solidFill>
              </a:rPr>
              <a:t>.</a:t>
            </a:r>
          </a:p>
          <a:p>
            <a:pPr algn="ctr"/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한정 되어있는 우주쓰레기를 조금이라도 더가지기 위해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  세계 각국은 치열하게 싸우게 되었고</a:t>
            </a:r>
            <a:r>
              <a:rPr lang="en-US" altLang="ko-KR" sz="1400" dirty="0">
                <a:solidFill>
                  <a:schemeClr val="bg1"/>
                </a:solidFill>
              </a:rPr>
              <a:t>, </a:t>
            </a:r>
            <a:r>
              <a:rPr lang="ko-KR" altLang="en-US" sz="1400" dirty="0">
                <a:solidFill>
                  <a:schemeClr val="bg1"/>
                </a:solidFill>
              </a:rPr>
              <a:t>제 </a:t>
            </a:r>
            <a:r>
              <a:rPr lang="en-US" altLang="ko-KR" sz="1400" dirty="0">
                <a:solidFill>
                  <a:schemeClr val="bg1"/>
                </a:solidFill>
              </a:rPr>
              <a:t>1</a:t>
            </a:r>
            <a:r>
              <a:rPr lang="ko-KR" altLang="en-US" sz="1400" dirty="0">
                <a:solidFill>
                  <a:schemeClr val="bg1"/>
                </a:solidFill>
              </a:rPr>
              <a:t>차 우주 전쟁이 시작된다</a:t>
            </a:r>
            <a:r>
              <a:rPr lang="en-US" altLang="ko-KR" sz="1400" dirty="0">
                <a:solidFill>
                  <a:schemeClr val="bg1"/>
                </a:solidFill>
              </a:rPr>
              <a:t>.</a:t>
            </a:r>
          </a:p>
          <a:p>
            <a:pPr algn="ctr"/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이에 한국은 우수한 </a:t>
            </a:r>
            <a:r>
              <a:rPr lang="ko-KR" altLang="en-US" sz="1400" strike="sngStrike" dirty="0">
                <a:solidFill>
                  <a:schemeClr val="tx1">
                    <a:lumMod val="50000"/>
                  </a:schemeClr>
                </a:solidFill>
              </a:rPr>
              <a:t>인재</a:t>
            </a:r>
            <a:r>
              <a:rPr lang="ko-KR" altLang="en-US" sz="1400" dirty="0">
                <a:solidFill>
                  <a:schemeClr val="bg1"/>
                </a:solidFill>
              </a:rPr>
              <a:t> 백수 게이머들을 모아 </a:t>
            </a:r>
            <a:r>
              <a:rPr lang="en-US" altLang="ko-KR" sz="1400" dirty="0">
                <a:solidFill>
                  <a:schemeClr val="bg1"/>
                </a:solidFill>
              </a:rPr>
              <a:t>“</a:t>
            </a:r>
            <a:r>
              <a:rPr lang="ko-KR" altLang="en-US" sz="1400" dirty="0">
                <a:solidFill>
                  <a:schemeClr val="bg1"/>
                </a:solidFill>
              </a:rPr>
              <a:t>우주청소부</a:t>
            </a:r>
            <a:r>
              <a:rPr lang="en-US" altLang="ko-KR" sz="1400" dirty="0">
                <a:solidFill>
                  <a:schemeClr val="bg1"/>
                </a:solidFill>
              </a:rPr>
              <a:t>”</a:t>
            </a:r>
            <a:r>
              <a:rPr lang="ko-KR" altLang="en-US" sz="1400" dirty="0">
                <a:solidFill>
                  <a:schemeClr val="bg1"/>
                </a:solidFill>
              </a:rPr>
              <a:t> 부서를 창설하고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뛰어난 로봇컨트롤을 이용해 우주 쓰레기 자원을 채취한다</a:t>
            </a:r>
            <a:r>
              <a:rPr lang="en-US" altLang="ko-KR" sz="1400" dirty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----------------------------------------------------------------------------------------------------------</a:t>
            </a:r>
          </a:p>
        </p:txBody>
      </p:sp>
    </p:spTree>
    <p:extLst>
      <p:ext uri="{BB962C8B-B14F-4D97-AF65-F5344CB8AC3E}">
        <p14:creationId xmlns:p14="http://schemas.microsoft.com/office/powerpoint/2010/main" val="1593518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화면 구성</a:t>
            </a:r>
            <a:r>
              <a:rPr lang="en-US" altLang="ko-KR" dirty="0"/>
              <a:t>(</a:t>
            </a:r>
            <a:r>
              <a:rPr lang="ko-KR" altLang="en-US" dirty="0"/>
              <a:t>게임 메인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pSp>
        <p:nvGrpSpPr>
          <p:cNvPr id="84" name="그룹 83"/>
          <p:cNvGrpSpPr/>
          <p:nvPr/>
        </p:nvGrpSpPr>
        <p:grpSpPr>
          <a:xfrm>
            <a:off x="736846" y="1983716"/>
            <a:ext cx="9364101" cy="1243549"/>
            <a:chOff x="656947" y="2738318"/>
            <a:chExt cx="9364101" cy="1243549"/>
          </a:xfrm>
        </p:grpSpPr>
        <p:sp>
          <p:nvSpPr>
            <p:cNvPr id="56" name="순서도: 수행의 시작/종료 55"/>
            <p:cNvSpPr/>
            <p:nvPr/>
          </p:nvSpPr>
          <p:spPr>
            <a:xfrm>
              <a:off x="656947" y="2965143"/>
              <a:ext cx="914400" cy="301752"/>
            </a:xfrm>
            <a:prstGeom prst="flowChartTerminator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게임실행</a:t>
              </a:r>
            </a:p>
          </p:txBody>
        </p:sp>
        <p:grpSp>
          <p:nvGrpSpPr>
            <p:cNvPr id="57" name="그룹 56"/>
            <p:cNvGrpSpPr/>
            <p:nvPr/>
          </p:nvGrpSpPr>
          <p:grpSpPr>
            <a:xfrm>
              <a:off x="1846555" y="2809695"/>
              <a:ext cx="1060704" cy="612648"/>
              <a:chOff x="2032986" y="1975193"/>
              <a:chExt cx="1060704" cy="612648"/>
            </a:xfrm>
          </p:grpSpPr>
          <p:sp>
            <p:nvSpPr>
              <p:cNvPr id="58" name="순서도: 준비 57"/>
              <p:cNvSpPr/>
              <p:nvPr/>
            </p:nvSpPr>
            <p:spPr>
              <a:xfrm>
                <a:off x="2032986" y="1975193"/>
                <a:ext cx="1060704" cy="612648"/>
              </a:xfrm>
              <a:prstGeom prst="flowChartPreparation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2169137" y="2157275"/>
                <a:ext cx="8002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2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</a:rPr>
                  <a:t>스플래시</a:t>
                </a:r>
                <a:endParaRPr kumimoji="0" lang="ko-KR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</a:endParaRPr>
              </a:p>
            </p:txBody>
          </p:sp>
        </p:grpSp>
        <p:sp>
          <p:nvSpPr>
            <p:cNvPr id="60" name="순서도: 판단 59"/>
            <p:cNvSpPr/>
            <p:nvPr/>
          </p:nvSpPr>
          <p:spPr>
            <a:xfrm>
              <a:off x="3249227" y="2738318"/>
              <a:ext cx="1127464" cy="755401"/>
            </a:xfrm>
            <a:prstGeom prst="flowChartDecision">
              <a:avLst/>
            </a:prstGeom>
            <a:solidFill>
              <a:sysClr val="window" lastClr="FFFFFF">
                <a:lumMod val="85000"/>
              </a:sys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3475428" y="2899443"/>
              <a:ext cx="70083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914400" latinLnBrk="1"/>
              <a:r>
                <a:rPr lang="ko-KR" altLang="en-US" sz="1200" dirty="0">
                  <a:solidFill>
                    <a:prstClr val="black"/>
                  </a:solidFill>
                  <a:latin typeface="맑은 고딕" panose="020F0502020204030204"/>
                </a:rPr>
                <a:t>첫 실행</a:t>
              </a:r>
              <a:endParaRPr lang="en-US" altLang="ko-KR" sz="1200" dirty="0">
                <a:solidFill>
                  <a:prstClr val="black"/>
                </a:solidFill>
                <a:latin typeface="맑은 고딕" panose="020F0502020204030204"/>
              </a:endParaRPr>
            </a:p>
            <a:p>
              <a:pPr algn="ctr" defTabSz="914400" latinLnBrk="1"/>
              <a:r>
                <a:rPr lang="ko-KR" altLang="en-US" sz="1200" dirty="0">
                  <a:solidFill>
                    <a:prstClr val="black"/>
                  </a:solidFill>
                  <a:latin typeface="맑은 고딕" panose="020F0502020204030204"/>
                </a:rPr>
                <a:t>인가</a:t>
              </a:r>
              <a:r>
                <a:rPr lang="en-US" altLang="ko-KR" sz="1200" dirty="0">
                  <a:solidFill>
                    <a:prstClr val="black"/>
                  </a:solidFill>
                  <a:latin typeface="맑은 고딕" panose="020F0502020204030204"/>
                </a:rPr>
                <a:t>?</a:t>
              </a:r>
              <a:endParaRPr lang="ko-KR" altLang="en-US" sz="1200" dirty="0">
                <a:solidFill>
                  <a:prstClr val="black"/>
                </a:solidFill>
                <a:latin typeface="맑은 고딕" panose="020F0502020204030204"/>
              </a:endParaRPr>
            </a:p>
          </p:txBody>
        </p:sp>
        <p:grpSp>
          <p:nvGrpSpPr>
            <p:cNvPr id="62" name="그룹 61"/>
            <p:cNvGrpSpPr/>
            <p:nvPr/>
          </p:nvGrpSpPr>
          <p:grpSpPr>
            <a:xfrm>
              <a:off x="5359982" y="2809695"/>
              <a:ext cx="914400" cy="612648"/>
              <a:chOff x="4647639" y="1975193"/>
              <a:chExt cx="914400" cy="612648"/>
            </a:xfrm>
          </p:grpSpPr>
          <p:sp>
            <p:nvSpPr>
              <p:cNvPr id="63" name="순서도: 처리 62"/>
              <p:cNvSpPr/>
              <p:nvPr/>
            </p:nvSpPr>
            <p:spPr>
              <a:xfrm>
                <a:off x="4647639" y="1975193"/>
                <a:ext cx="914400" cy="612648"/>
              </a:xfrm>
              <a:prstGeom prst="flowChartProcess">
                <a:avLst/>
              </a:prstGeom>
              <a:solidFill>
                <a:srgbClr val="4472C4">
                  <a:lumMod val="50000"/>
                </a:srgbClr>
              </a:solidFill>
              <a:ln>
                <a:solidFill>
                  <a:sysClr val="windowText" lastClr="000000"/>
                </a:solidFill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4702486" y="2157273"/>
                <a:ext cx="8002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</a:rPr>
                  <a:t>프롤로그</a:t>
                </a:r>
              </a:p>
            </p:txBody>
          </p:sp>
        </p:grpSp>
        <p:grpSp>
          <p:nvGrpSpPr>
            <p:cNvPr id="65" name="그룹 64"/>
            <p:cNvGrpSpPr/>
            <p:nvPr/>
          </p:nvGrpSpPr>
          <p:grpSpPr>
            <a:xfrm>
              <a:off x="6902566" y="2809695"/>
              <a:ext cx="914400" cy="612648"/>
              <a:chOff x="4647639" y="1975193"/>
              <a:chExt cx="914400" cy="612648"/>
            </a:xfrm>
          </p:grpSpPr>
          <p:sp>
            <p:nvSpPr>
              <p:cNvPr id="66" name="순서도: 처리 65"/>
              <p:cNvSpPr/>
              <p:nvPr/>
            </p:nvSpPr>
            <p:spPr>
              <a:xfrm>
                <a:off x="4647639" y="1975193"/>
                <a:ext cx="914400" cy="612648"/>
              </a:xfrm>
              <a:prstGeom prst="flowChartProcess">
                <a:avLst/>
              </a:prstGeom>
              <a:solidFill>
                <a:srgbClr val="4472C4">
                  <a:lumMod val="50000"/>
                </a:srgbClr>
              </a:solidFill>
              <a:ln>
                <a:solidFill>
                  <a:sysClr val="windowText" lastClr="000000"/>
                </a:solidFill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4675235" y="2157273"/>
                <a:ext cx="85472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</a:rPr>
                  <a:t>게임 메인</a:t>
                </a:r>
              </a:p>
            </p:txBody>
          </p:sp>
        </p:grpSp>
        <p:grpSp>
          <p:nvGrpSpPr>
            <p:cNvPr id="68" name="그룹 67"/>
            <p:cNvGrpSpPr/>
            <p:nvPr/>
          </p:nvGrpSpPr>
          <p:grpSpPr>
            <a:xfrm>
              <a:off x="8669222" y="2809695"/>
              <a:ext cx="914400" cy="612648"/>
              <a:chOff x="4647639" y="1975193"/>
              <a:chExt cx="914400" cy="612648"/>
            </a:xfrm>
          </p:grpSpPr>
          <p:sp>
            <p:nvSpPr>
              <p:cNvPr id="69" name="순서도: 처리 68"/>
              <p:cNvSpPr/>
              <p:nvPr/>
            </p:nvSpPr>
            <p:spPr>
              <a:xfrm>
                <a:off x="4647639" y="1975193"/>
                <a:ext cx="914400" cy="612648"/>
              </a:xfrm>
              <a:prstGeom prst="flowChartProcess">
                <a:avLst/>
              </a:prstGeom>
              <a:solidFill>
                <a:srgbClr val="4472C4">
                  <a:lumMod val="50000"/>
                </a:srgbClr>
              </a:solidFill>
              <a:ln>
                <a:solidFill>
                  <a:sysClr val="windowText" lastClr="000000"/>
                </a:solidFill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4752179" y="2157273"/>
                <a:ext cx="70083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</a:rPr>
                  <a:t>인 게임</a:t>
                </a:r>
              </a:p>
            </p:txBody>
          </p:sp>
        </p:grpSp>
        <p:cxnSp>
          <p:nvCxnSpPr>
            <p:cNvPr id="71" name="직선 화살표 연결선 70"/>
            <p:cNvCxnSpPr>
              <a:stCxn id="56" idx="3"/>
              <a:endCxn id="58" idx="1"/>
            </p:cNvCxnSpPr>
            <p:nvPr/>
          </p:nvCxnSpPr>
          <p:spPr>
            <a:xfrm>
              <a:off x="1571347" y="3116019"/>
              <a:ext cx="275208" cy="0"/>
            </a:xfrm>
            <a:prstGeom prst="straightConnector1">
              <a:avLst/>
            </a:prstGeom>
            <a:noFill/>
            <a:ln w="6350" cap="flat" cmpd="sng" algn="ctr">
              <a:solidFill>
                <a:schemeClr val="tx1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72" name="직선 화살표 연결선 71"/>
            <p:cNvCxnSpPr>
              <a:cxnSpLocks/>
              <a:stCxn id="58" idx="3"/>
              <a:endCxn id="60" idx="1"/>
            </p:cNvCxnSpPr>
            <p:nvPr/>
          </p:nvCxnSpPr>
          <p:spPr>
            <a:xfrm>
              <a:off x="2907259" y="3116019"/>
              <a:ext cx="341968" cy="0"/>
            </a:xfrm>
            <a:prstGeom prst="straightConnector1">
              <a:avLst/>
            </a:prstGeom>
            <a:noFill/>
            <a:ln w="6350" cap="flat" cmpd="sng" algn="ctr">
              <a:solidFill>
                <a:schemeClr val="tx1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73" name="연결선: 꺾임 72"/>
            <p:cNvCxnSpPr>
              <a:stCxn id="60" idx="2"/>
              <a:endCxn id="66" idx="2"/>
            </p:cNvCxnSpPr>
            <p:nvPr/>
          </p:nvCxnSpPr>
          <p:spPr>
            <a:xfrm rot="5400000" flipH="1" flipV="1">
              <a:off x="5550674" y="1684627"/>
              <a:ext cx="71376" cy="3546807"/>
            </a:xfrm>
            <a:prstGeom prst="bentConnector3">
              <a:avLst>
                <a:gd name="adj1" fmla="val -494410"/>
              </a:avLst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74" name="직선 화살표 연결선 73"/>
            <p:cNvCxnSpPr>
              <a:cxnSpLocks/>
              <a:stCxn id="60" idx="3"/>
              <a:endCxn id="63" idx="1"/>
            </p:cNvCxnSpPr>
            <p:nvPr/>
          </p:nvCxnSpPr>
          <p:spPr>
            <a:xfrm>
              <a:off x="4376691" y="3116019"/>
              <a:ext cx="983291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75" name="직선 화살표 연결선 74"/>
            <p:cNvCxnSpPr>
              <a:cxnSpLocks/>
              <a:stCxn id="63" idx="3"/>
              <a:endCxn id="67" idx="1"/>
            </p:cNvCxnSpPr>
            <p:nvPr/>
          </p:nvCxnSpPr>
          <p:spPr>
            <a:xfrm>
              <a:off x="6274382" y="3116019"/>
              <a:ext cx="655780" cy="14256"/>
            </a:xfrm>
            <a:prstGeom prst="straightConnector1">
              <a:avLst/>
            </a:prstGeom>
            <a:noFill/>
            <a:ln w="28575" cap="flat" cmpd="sng" algn="ctr">
              <a:solidFill>
                <a:srgbClr val="0070C0"/>
              </a:solidFill>
              <a:prstDash val="sysDash"/>
              <a:miter lim="800000"/>
              <a:tailEnd type="triangle"/>
            </a:ln>
            <a:effectLst/>
          </p:spPr>
        </p:cxnSp>
        <p:cxnSp>
          <p:nvCxnSpPr>
            <p:cNvPr id="76" name="연결선: 구부러짐 75"/>
            <p:cNvCxnSpPr>
              <a:cxnSpLocks/>
              <a:stCxn id="69" idx="0"/>
              <a:endCxn id="66" idx="0"/>
            </p:cNvCxnSpPr>
            <p:nvPr/>
          </p:nvCxnSpPr>
          <p:spPr>
            <a:xfrm rot="16200000" flipV="1">
              <a:off x="8243094" y="1926367"/>
              <a:ext cx="12700" cy="1766656"/>
            </a:xfrm>
            <a:prstGeom prst="curvedConnector3">
              <a:avLst>
                <a:gd name="adj1" fmla="val 3757283"/>
              </a:avLst>
            </a:prstGeom>
            <a:noFill/>
            <a:ln w="28575" cap="flat" cmpd="sng" algn="ctr">
              <a:solidFill>
                <a:srgbClr val="0070C0"/>
              </a:solidFill>
              <a:prstDash val="sysDash"/>
              <a:miter lim="800000"/>
              <a:tailEnd type="triangle"/>
            </a:ln>
            <a:effectLst/>
          </p:spPr>
        </p:cxnSp>
        <p:cxnSp>
          <p:nvCxnSpPr>
            <p:cNvPr id="77" name="직선 화살표 연결선 76"/>
            <p:cNvCxnSpPr>
              <a:cxnSpLocks/>
              <a:stCxn id="66" idx="3"/>
              <a:endCxn id="69" idx="1"/>
            </p:cNvCxnSpPr>
            <p:nvPr/>
          </p:nvCxnSpPr>
          <p:spPr>
            <a:xfrm>
              <a:off x="7816966" y="3116019"/>
              <a:ext cx="852256" cy="0"/>
            </a:xfrm>
            <a:prstGeom prst="straightConnector1">
              <a:avLst/>
            </a:prstGeom>
            <a:noFill/>
            <a:ln w="28575" cap="flat" cmpd="sng" algn="ctr">
              <a:solidFill>
                <a:srgbClr val="0070C0"/>
              </a:solidFill>
              <a:prstDash val="sysDash"/>
              <a:miter lim="800000"/>
              <a:tailEnd type="triangle"/>
            </a:ln>
            <a:effectLst/>
          </p:spPr>
        </p:cxnSp>
        <p:cxnSp>
          <p:nvCxnSpPr>
            <p:cNvPr id="78" name="연결선: 구부러짐 77"/>
            <p:cNvCxnSpPr>
              <a:stCxn id="69" idx="2"/>
              <a:endCxn id="69" idx="3"/>
            </p:cNvCxnSpPr>
            <p:nvPr/>
          </p:nvCxnSpPr>
          <p:spPr>
            <a:xfrm rot="5400000" flipH="1" flipV="1">
              <a:off x="9201860" y="3040581"/>
              <a:ext cx="306324" cy="457200"/>
            </a:xfrm>
            <a:prstGeom prst="curvedConnector4">
              <a:avLst>
                <a:gd name="adj1" fmla="val -74627"/>
                <a:gd name="adj2" fmla="val 150000"/>
              </a:avLst>
            </a:prstGeom>
            <a:noFill/>
            <a:ln w="28575" cap="flat" cmpd="sng" algn="ctr">
              <a:solidFill>
                <a:srgbClr val="0070C0"/>
              </a:solidFill>
              <a:prstDash val="sysDash"/>
              <a:miter lim="800000"/>
              <a:tailEnd type="triangle"/>
            </a:ln>
            <a:effectLst/>
          </p:spPr>
        </p:cxnSp>
        <p:sp>
          <p:nvSpPr>
            <p:cNvPr id="79" name="TextBox 78"/>
            <p:cNvSpPr txBox="1"/>
            <p:nvPr/>
          </p:nvSpPr>
          <p:spPr>
            <a:xfrm>
              <a:off x="5586362" y="3720257"/>
              <a:ext cx="405880" cy="26161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</a:rPr>
                <a:t>NO</a:t>
              </a:r>
              <a:endParaRPr kumimoji="0" lang="ko-KR" altLang="en-US" sz="11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4634143" y="2992342"/>
              <a:ext cx="425116" cy="26161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</a:rPr>
                <a:t>YES</a:t>
              </a:r>
              <a:endParaRPr kumimoji="0" lang="ko-KR" altLang="en-US" sz="11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9403571" y="3532944"/>
              <a:ext cx="617477" cy="26161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맑은 고딕" panose="020F0502020204030204"/>
                </a:rPr>
                <a:t>Re Try</a:t>
              </a:r>
              <a:endParaRPr kumimoji="0" lang="ko-KR" alt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맑은 고딕" panose="020F0502020204030204"/>
              </a:endParaRP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3634643" y="3337836"/>
            <a:ext cx="4262222" cy="2855689"/>
            <a:chOff x="736846" y="3547727"/>
            <a:chExt cx="4262222" cy="2855689"/>
          </a:xfrm>
        </p:grpSpPr>
        <p:sp>
          <p:nvSpPr>
            <p:cNvPr id="31" name="순서도: 처리 30"/>
            <p:cNvSpPr/>
            <p:nvPr/>
          </p:nvSpPr>
          <p:spPr>
            <a:xfrm>
              <a:off x="736846" y="3547727"/>
              <a:ext cx="4262222" cy="2855689"/>
            </a:xfrm>
            <a:prstGeom prst="flowChartProcess">
              <a:avLst/>
            </a:prstGeom>
            <a:solidFill>
              <a:srgbClr val="4472C4">
                <a:lumMod val="50000"/>
              </a:srgbClr>
            </a:solidFill>
            <a:ln>
              <a:solidFill>
                <a:sysClr val="windowText" lastClr="000000"/>
              </a:solidFill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9" name="그룹 8"/>
            <p:cNvGrpSpPr/>
            <p:nvPr/>
          </p:nvGrpSpPr>
          <p:grpSpPr>
            <a:xfrm>
              <a:off x="1081351" y="4474345"/>
              <a:ext cx="667956" cy="1305020"/>
              <a:chOff x="1788850" y="4296792"/>
              <a:chExt cx="667956" cy="1305020"/>
            </a:xfrm>
          </p:grpSpPr>
          <p:sp>
            <p:nvSpPr>
              <p:cNvPr id="8" name="순서도: 처리 7"/>
              <p:cNvSpPr/>
              <p:nvPr/>
            </p:nvSpPr>
            <p:spPr>
              <a:xfrm>
                <a:off x="1788850" y="4296792"/>
                <a:ext cx="667956" cy="845779"/>
              </a:xfrm>
              <a:prstGeom prst="flowChartProcess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순서도: 처리 40"/>
              <p:cNvSpPr/>
              <p:nvPr/>
            </p:nvSpPr>
            <p:spPr>
              <a:xfrm>
                <a:off x="1788850" y="5178922"/>
                <a:ext cx="667956" cy="422890"/>
              </a:xfrm>
              <a:prstGeom prst="flowChartProcess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" name="그룹 4"/>
            <p:cNvGrpSpPr/>
            <p:nvPr/>
          </p:nvGrpSpPr>
          <p:grpSpPr>
            <a:xfrm>
              <a:off x="1157875" y="4958299"/>
              <a:ext cx="514907" cy="821065"/>
              <a:chOff x="1229555" y="4714044"/>
              <a:chExt cx="656950" cy="1047565"/>
            </a:xfrm>
          </p:grpSpPr>
          <p:sp>
            <p:nvSpPr>
              <p:cNvPr id="3" name="타원 2"/>
              <p:cNvSpPr/>
              <p:nvPr/>
            </p:nvSpPr>
            <p:spPr>
              <a:xfrm>
                <a:off x="1327211" y="4714044"/>
                <a:ext cx="461639" cy="461639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" name="순서도: 처리 3"/>
              <p:cNvSpPr/>
              <p:nvPr/>
            </p:nvSpPr>
            <p:spPr>
              <a:xfrm>
                <a:off x="1396013" y="5175683"/>
                <a:ext cx="324034" cy="372861"/>
              </a:xfrm>
              <a:prstGeom prst="flowChartProcess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순서도: 처리 33"/>
              <p:cNvSpPr/>
              <p:nvPr/>
            </p:nvSpPr>
            <p:spPr>
              <a:xfrm>
                <a:off x="1396013" y="5548545"/>
                <a:ext cx="166458" cy="213064"/>
              </a:xfrm>
              <a:prstGeom prst="flowChartProcess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순서도: 처리 34"/>
              <p:cNvSpPr/>
              <p:nvPr/>
            </p:nvSpPr>
            <p:spPr>
              <a:xfrm>
                <a:off x="1568017" y="5548545"/>
                <a:ext cx="166458" cy="213064"/>
              </a:xfrm>
              <a:prstGeom prst="flowChartProcess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순서도: 처리 35"/>
              <p:cNvSpPr/>
              <p:nvPr/>
            </p:nvSpPr>
            <p:spPr>
              <a:xfrm>
                <a:off x="1734475" y="5175682"/>
                <a:ext cx="152030" cy="372862"/>
              </a:xfrm>
              <a:prstGeom prst="flowChartProcess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순서도: 처리 36"/>
              <p:cNvSpPr/>
              <p:nvPr/>
            </p:nvSpPr>
            <p:spPr>
              <a:xfrm>
                <a:off x="1229555" y="5175682"/>
                <a:ext cx="152030" cy="372862"/>
              </a:xfrm>
              <a:prstGeom prst="flowChartProcess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3" name="그룹 42"/>
            <p:cNvGrpSpPr/>
            <p:nvPr/>
          </p:nvGrpSpPr>
          <p:grpSpPr>
            <a:xfrm>
              <a:off x="3062472" y="4474345"/>
              <a:ext cx="667956" cy="1305020"/>
              <a:chOff x="1788850" y="4296792"/>
              <a:chExt cx="667956" cy="1305020"/>
            </a:xfrm>
          </p:grpSpPr>
          <p:sp>
            <p:nvSpPr>
              <p:cNvPr id="44" name="순서도: 처리 43"/>
              <p:cNvSpPr/>
              <p:nvPr/>
            </p:nvSpPr>
            <p:spPr>
              <a:xfrm>
                <a:off x="1788850" y="4296792"/>
                <a:ext cx="667956" cy="845779"/>
              </a:xfrm>
              <a:prstGeom prst="flowChartProcess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순서도: 처리 44"/>
              <p:cNvSpPr/>
              <p:nvPr/>
            </p:nvSpPr>
            <p:spPr>
              <a:xfrm>
                <a:off x="1788850" y="5178922"/>
                <a:ext cx="667956" cy="422890"/>
              </a:xfrm>
              <a:prstGeom prst="flowChartProcess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0" name="순서도: 자기 디스크 9"/>
            <p:cNvSpPr/>
            <p:nvPr/>
          </p:nvSpPr>
          <p:spPr>
            <a:xfrm>
              <a:off x="1788850" y="5466245"/>
              <a:ext cx="1073974" cy="313119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순서도: 자기 디스크 46"/>
            <p:cNvSpPr/>
            <p:nvPr/>
          </p:nvSpPr>
          <p:spPr>
            <a:xfrm>
              <a:off x="3852626" y="5466245"/>
              <a:ext cx="1073974" cy="313119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8" name="그룹 47"/>
            <p:cNvGrpSpPr/>
            <p:nvPr/>
          </p:nvGrpSpPr>
          <p:grpSpPr>
            <a:xfrm>
              <a:off x="4075562" y="4868202"/>
              <a:ext cx="638480" cy="699716"/>
              <a:chOff x="1229555" y="5175682"/>
              <a:chExt cx="656950" cy="585927"/>
            </a:xfrm>
          </p:grpSpPr>
          <p:sp>
            <p:nvSpPr>
              <p:cNvPr id="50" name="순서도: 처리 49"/>
              <p:cNvSpPr/>
              <p:nvPr/>
            </p:nvSpPr>
            <p:spPr>
              <a:xfrm>
                <a:off x="1396013" y="5175683"/>
                <a:ext cx="324034" cy="372861"/>
              </a:xfrm>
              <a:prstGeom prst="flowChartProcess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순서도: 처리 50"/>
              <p:cNvSpPr/>
              <p:nvPr/>
            </p:nvSpPr>
            <p:spPr>
              <a:xfrm>
                <a:off x="1396013" y="5548545"/>
                <a:ext cx="166458" cy="213064"/>
              </a:xfrm>
              <a:prstGeom prst="flowChartProcess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순서도: 처리 51"/>
              <p:cNvSpPr/>
              <p:nvPr/>
            </p:nvSpPr>
            <p:spPr>
              <a:xfrm>
                <a:off x="1568017" y="5548545"/>
                <a:ext cx="166458" cy="213064"/>
              </a:xfrm>
              <a:prstGeom prst="flowChartProcess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순서도: 처리 52"/>
              <p:cNvSpPr/>
              <p:nvPr/>
            </p:nvSpPr>
            <p:spPr>
              <a:xfrm>
                <a:off x="1734475" y="5175682"/>
                <a:ext cx="152030" cy="372862"/>
              </a:xfrm>
              <a:prstGeom prst="flowChartProcess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순서도: 처리 53"/>
              <p:cNvSpPr/>
              <p:nvPr/>
            </p:nvSpPr>
            <p:spPr>
              <a:xfrm>
                <a:off x="1229555" y="5175682"/>
                <a:ext cx="152030" cy="372862"/>
              </a:xfrm>
              <a:prstGeom prst="flowChartProcess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1" name="웃는 얼굴 10"/>
            <p:cNvSpPr/>
            <p:nvPr/>
          </p:nvSpPr>
          <p:spPr>
            <a:xfrm>
              <a:off x="4143857" y="4351570"/>
              <a:ext cx="491511" cy="491511"/>
            </a:xfrm>
            <a:prstGeom prst="smileyFac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239086" y="5014626"/>
              <a:ext cx="3385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>
                  <a:solidFill>
                    <a:schemeClr val="bg1"/>
                  </a:solidFill>
                </a:rPr>
                <a:t>뒤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004355" y="4783793"/>
              <a:ext cx="77136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/>
                <a:t>Ready</a:t>
              </a:r>
              <a:endParaRPr lang="ko-KR" altLang="en-US" sz="1400" b="1" dirty="0"/>
            </a:p>
          </p:txBody>
        </p:sp>
        <p:sp>
          <p:nvSpPr>
            <p:cNvPr id="14" name="순서도: 직접 액세스 저장소 13"/>
            <p:cNvSpPr/>
            <p:nvPr/>
          </p:nvSpPr>
          <p:spPr>
            <a:xfrm>
              <a:off x="1613202" y="5622804"/>
              <a:ext cx="242231" cy="254213"/>
            </a:xfrm>
            <a:prstGeom prst="flowChartMagneticDrum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순서도: 직접 액세스 저장소 81"/>
            <p:cNvSpPr/>
            <p:nvPr/>
          </p:nvSpPr>
          <p:spPr>
            <a:xfrm>
              <a:off x="964459" y="5640866"/>
              <a:ext cx="242231" cy="254213"/>
            </a:xfrm>
            <a:prstGeom prst="flowChartMagneticDrum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순서도: 직접 액세스 저장소 82"/>
            <p:cNvSpPr/>
            <p:nvPr/>
          </p:nvSpPr>
          <p:spPr>
            <a:xfrm>
              <a:off x="3622444" y="5567918"/>
              <a:ext cx="242231" cy="254213"/>
            </a:xfrm>
            <a:prstGeom prst="flowChartMagneticDrum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순서도: 직접 액세스 저장소 84"/>
            <p:cNvSpPr/>
            <p:nvPr/>
          </p:nvSpPr>
          <p:spPr>
            <a:xfrm>
              <a:off x="2973701" y="5585980"/>
              <a:ext cx="242231" cy="254213"/>
            </a:xfrm>
            <a:prstGeom prst="flowChartMagneticDrum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순서도: 직접 액세스 저장소 85"/>
            <p:cNvSpPr/>
            <p:nvPr/>
          </p:nvSpPr>
          <p:spPr>
            <a:xfrm>
              <a:off x="3383313" y="5585979"/>
              <a:ext cx="242231" cy="254213"/>
            </a:xfrm>
            <a:prstGeom prst="flowChartMagneticDrum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111830" y="3605104"/>
              <a:ext cx="1762021" cy="8079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/>
                <a:t>로봇 청소부 부서</a:t>
              </a:r>
              <a:endParaRPr lang="en-US" altLang="ko-KR" sz="1050" dirty="0"/>
            </a:p>
            <a:p>
              <a:r>
                <a:rPr lang="ko-KR" altLang="en-US" sz="3600" dirty="0" err="1"/>
                <a:t>퓨우웅</a:t>
              </a:r>
              <a:r>
                <a:rPr lang="ko-KR" altLang="en-US" dirty="0"/>
                <a:t> </a:t>
              </a:r>
              <a:r>
                <a:rPr lang="ko-KR" altLang="en-US" sz="1000" dirty="0"/>
                <a:t>팀</a:t>
              </a:r>
              <a:endParaRPr lang="en-US" altLang="ko-KR" dirty="0"/>
            </a:p>
          </p:txBody>
        </p:sp>
        <p:sp>
          <p:nvSpPr>
            <p:cNvPr id="16" name="순서도: 수행의 시작/종료 15"/>
            <p:cNvSpPr/>
            <p:nvPr/>
          </p:nvSpPr>
          <p:spPr>
            <a:xfrm>
              <a:off x="3905743" y="3605104"/>
              <a:ext cx="1020857" cy="247805"/>
            </a:xfrm>
            <a:prstGeom prst="flowChartTerminator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/>
                <a:t>코인</a:t>
              </a:r>
            </a:p>
          </p:txBody>
        </p:sp>
        <p:sp>
          <p:nvSpPr>
            <p:cNvPr id="17" name="사각형: 둥근 모서리 16"/>
            <p:cNvSpPr/>
            <p:nvPr/>
          </p:nvSpPr>
          <p:spPr>
            <a:xfrm>
              <a:off x="864839" y="6001610"/>
              <a:ext cx="761728" cy="319596"/>
            </a:xfrm>
            <a:prstGeom prst="roundRect">
              <a:avLst/>
            </a:pr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/>
                <a:t>옵션</a:t>
              </a:r>
            </a:p>
          </p:txBody>
        </p:sp>
        <p:sp>
          <p:nvSpPr>
            <p:cNvPr id="87" name="사각형: 둥근 모서리 86"/>
            <p:cNvSpPr/>
            <p:nvPr/>
          </p:nvSpPr>
          <p:spPr>
            <a:xfrm>
              <a:off x="1687501" y="6001610"/>
              <a:ext cx="761728" cy="319596"/>
            </a:xfrm>
            <a:prstGeom prst="roundRect">
              <a:avLst/>
            </a:pr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/>
                <a:t>헬멧</a:t>
              </a:r>
            </a:p>
          </p:txBody>
        </p:sp>
        <p:sp>
          <p:nvSpPr>
            <p:cNvPr id="88" name="사각형: 둥근 모서리 87"/>
            <p:cNvSpPr/>
            <p:nvPr/>
          </p:nvSpPr>
          <p:spPr>
            <a:xfrm>
              <a:off x="2510163" y="6001610"/>
              <a:ext cx="761728" cy="319596"/>
            </a:xfrm>
            <a:prstGeom prst="roundRect">
              <a:avLst/>
            </a:pr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/>
                <a:t>무기</a:t>
              </a:r>
            </a:p>
          </p:txBody>
        </p:sp>
        <p:sp>
          <p:nvSpPr>
            <p:cNvPr id="89" name="사각형: 둥근 모서리 88"/>
            <p:cNvSpPr/>
            <p:nvPr/>
          </p:nvSpPr>
          <p:spPr>
            <a:xfrm>
              <a:off x="3332825" y="6001610"/>
              <a:ext cx="761728" cy="319596"/>
            </a:xfrm>
            <a:prstGeom prst="roundRect">
              <a:avLst/>
            </a:pr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/>
                <a:t>부스터</a:t>
              </a:r>
              <a:endParaRPr lang="ko-KR" altLang="en-US" sz="1000" dirty="0"/>
            </a:p>
          </p:txBody>
        </p:sp>
        <p:sp>
          <p:nvSpPr>
            <p:cNvPr id="90" name="사각형: 둥근 모서리 89"/>
            <p:cNvSpPr/>
            <p:nvPr/>
          </p:nvSpPr>
          <p:spPr>
            <a:xfrm>
              <a:off x="4155488" y="6001610"/>
              <a:ext cx="761728" cy="319596"/>
            </a:xfrm>
            <a:prstGeom prst="roundRect">
              <a:avLst/>
            </a:pr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/>
                <a:t>게임시작</a:t>
              </a:r>
            </a:p>
          </p:txBody>
        </p:sp>
      </p:grpSp>
      <p:sp>
        <p:nvSpPr>
          <p:cNvPr id="91" name="순서도: 처리 90"/>
          <p:cNvSpPr/>
          <p:nvPr/>
        </p:nvSpPr>
        <p:spPr>
          <a:xfrm>
            <a:off x="1261872" y="3201855"/>
            <a:ext cx="2117085" cy="386715"/>
          </a:xfrm>
          <a:prstGeom prst="flowChartProcess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게임 이름 </a:t>
            </a:r>
            <a:r>
              <a:rPr lang="en-US" altLang="ko-KR" sz="1000" dirty="0">
                <a:solidFill>
                  <a:schemeClr val="bg1"/>
                </a:solidFill>
              </a:rPr>
              <a:t>[</a:t>
            </a:r>
            <a:r>
              <a:rPr lang="ko-KR" altLang="en-US" sz="1000" dirty="0" err="1">
                <a:solidFill>
                  <a:schemeClr val="bg1"/>
                </a:solidFill>
              </a:rPr>
              <a:t>퓨우웅</a:t>
            </a:r>
            <a:r>
              <a:rPr lang="en-US" altLang="ko-KR" sz="1000" dirty="0">
                <a:solidFill>
                  <a:schemeClr val="bg1"/>
                </a:solidFill>
              </a:rPr>
              <a:t>]</a:t>
            </a:r>
            <a:r>
              <a:rPr lang="ko-KR" altLang="en-US" sz="1000" dirty="0">
                <a:solidFill>
                  <a:schemeClr val="bg1"/>
                </a:solidFill>
              </a:rPr>
              <a:t>이 크게 배치</a:t>
            </a:r>
            <a:r>
              <a:rPr lang="en-US" altLang="ko-KR" sz="10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92" name="순서도: 처리 91"/>
          <p:cNvSpPr/>
          <p:nvPr/>
        </p:nvSpPr>
        <p:spPr>
          <a:xfrm>
            <a:off x="1261872" y="4033598"/>
            <a:ext cx="2117085" cy="574775"/>
          </a:xfrm>
          <a:prstGeom prst="flowChartProcess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오락실 게임기와 같은 걸로 일함</a:t>
            </a:r>
            <a:r>
              <a:rPr lang="en-US" altLang="ko-KR" sz="1000" dirty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전투 요원</a:t>
            </a:r>
            <a:r>
              <a:rPr lang="en-US" altLang="ko-KR" sz="1000" dirty="0">
                <a:solidFill>
                  <a:schemeClr val="bg1"/>
                </a:solidFill>
              </a:rPr>
              <a:t>(</a:t>
            </a:r>
            <a:r>
              <a:rPr lang="ko-KR" altLang="en-US" sz="1000" dirty="0">
                <a:solidFill>
                  <a:schemeClr val="bg1"/>
                </a:solidFill>
              </a:rPr>
              <a:t>백수 게이머</a:t>
            </a:r>
            <a:r>
              <a:rPr lang="en-US" altLang="ko-KR" sz="1000" dirty="0">
                <a:solidFill>
                  <a:schemeClr val="bg1"/>
                </a:solidFill>
              </a:rPr>
              <a:t>)</a:t>
            </a:r>
          </a:p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열심히 전투</a:t>
            </a:r>
            <a:r>
              <a:rPr lang="en-US" altLang="ko-KR" sz="1000" dirty="0">
                <a:solidFill>
                  <a:schemeClr val="bg1"/>
                </a:solidFill>
              </a:rPr>
              <a:t>(</a:t>
            </a:r>
            <a:r>
              <a:rPr lang="ko-KR" altLang="en-US" sz="1000" dirty="0">
                <a:solidFill>
                  <a:schemeClr val="bg1"/>
                </a:solidFill>
              </a:rPr>
              <a:t>게임</a:t>
            </a:r>
            <a:r>
              <a:rPr lang="en-US" altLang="ko-KR" sz="1000" dirty="0">
                <a:solidFill>
                  <a:schemeClr val="bg1"/>
                </a:solidFill>
              </a:rPr>
              <a:t>)</a:t>
            </a:r>
            <a:r>
              <a:rPr lang="ko-KR" altLang="en-US" sz="1000" dirty="0">
                <a:solidFill>
                  <a:schemeClr val="bg1"/>
                </a:solidFill>
              </a:rPr>
              <a:t> 중인 뒷모습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  <p:sp>
        <p:nvSpPr>
          <p:cNvPr id="93" name="순서도: 처리 92"/>
          <p:cNvSpPr/>
          <p:nvPr/>
        </p:nvSpPr>
        <p:spPr>
          <a:xfrm>
            <a:off x="1234539" y="4850496"/>
            <a:ext cx="2117085" cy="574775"/>
          </a:xfrm>
          <a:prstGeom prst="flowChartProcess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백수 게이머들 답게 청소 안함</a:t>
            </a:r>
            <a:endParaRPr lang="en-US" altLang="ko-KR" sz="1000" dirty="0">
              <a:solidFill>
                <a:schemeClr val="bg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컵라면이나 기타 쓰레기들이 널려 있음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  <p:sp>
        <p:nvSpPr>
          <p:cNvPr id="94" name="순서도: 처리 93"/>
          <p:cNvSpPr/>
          <p:nvPr/>
        </p:nvSpPr>
        <p:spPr>
          <a:xfrm>
            <a:off x="8026696" y="4169853"/>
            <a:ext cx="2117085" cy="574775"/>
          </a:xfrm>
          <a:prstGeom prst="flowChartProcess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직접 컨트롤할 유저의 로봇</a:t>
            </a:r>
            <a:endParaRPr lang="en-US" altLang="ko-KR" sz="1000" dirty="0">
              <a:solidFill>
                <a:schemeClr val="bg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변경되는 헬멧</a:t>
            </a:r>
            <a:r>
              <a:rPr lang="en-US" altLang="ko-KR" sz="1000" dirty="0">
                <a:solidFill>
                  <a:schemeClr val="bg1"/>
                </a:solidFill>
              </a:rPr>
              <a:t>, </a:t>
            </a:r>
            <a:r>
              <a:rPr lang="ko-KR" altLang="en-US" sz="1000" dirty="0">
                <a:solidFill>
                  <a:schemeClr val="bg1"/>
                </a:solidFill>
              </a:rPr>
              <a:t>무기</a:t>
            </a:r>
            <a:r>
              <a:rPr lang="en-US" altLang="ko-KR" sz="1000" dirty="0">
                <a:solidFill>
                  <a:schemeClr val="bg1"/>
                </a:solidFill>
              </a:rPr>
              <a:t>, </a:t>
            </a:r>
            <a:r>
              <a:rPr lang="ko-KR" altLang="en-US" sz="1000" dirty="0">
                <a:solidFill>
                  <a:schemeClr val="bg1"/>
                </a:solidFill>
              </a:rPr>
              <a:t>부스터에 따라 이미지가 바뀜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  <p:cxnSp>
        <p:nvCxnSpPr>
          <p:cNvPr id="20" name="연결선: 꺾임 19"/>
          <p:cNvCxnSpPr>
            <a:stCxn id="91" idx="3"/>
          </p:cNvCxnSpPr>
          <p:nvPr/>
        </p:nvCxnSpPr>
        <p:spPr>
          <a:xfrm>
            <a:off x="3378957" y="3395213"/>
            <a:ext cx="1681576" cy="528717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연결선: 꺾임 94"/>
          <p:cNvCxnSpPr>
            <a:cxnSpLocks/>
            <a:stCxn id="92" idx="3"/>
            <a:endCxn id="37" idx="1"/>
          </p:cNvCxnSpPr>
          <p:nvPr/>
        </p:nvCxnSpPr>
        <p:spPr>
          <a:xfrm>
            <a:off x="3378957" y="4320986"/>
            <a:ext cx="676715" cy="935369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연결선: 꺾임 95"/>
          <p:cNvCxnSpPr>
            <a:cxnSpLocks/>
            <a:stCxn id="93" idx="2"/>
            <a:endCxn id="82" idx="1"/>
          </p:cNvCxnSpPr>
          <p:nvPr/>
        </p:nvCxnSpPr>
        <p:spPr>
          <a:xfrm rot="16200000" flipH="1">
            <a:off x="3011264" y="4707089"/>
            <a:ext cx="132811" cy="1569174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연결선: 꺾임 96"/>
          <p:cNvCxnSpPr>
            <a:cxnSpLocks/>
            <a:stCxn id="94" idx="1"/>
            <a:endCxn id="53" idx="3"/>
          </p:cNvCxnSpPr>
          <p:nvPr/>
        </p:nvCxnSpPr>
        <p:spPr>
          <a:xfrm rot="10800000" flipV="1">
            <a:off x="7611840" y="4457240"/>
            <a:ext cx="414857" cy="423707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순서도: 처리 97"/>
          <p:cNvSpPr/>
          <p:nvPr/>
        </p:nvSpPr>
        <p:spPr>
          <a:xfrm>
            <a:off x="8329343" y="3322385"/>
            <a:ext cx="2117085" cy="574775"/>
          </a:xfrm>
          <a:prstGeom prst="flowChartProcess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총 보유 코인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  <p:cxnSp>
        <p:nvCxnSpPr>
          <p:cNvPr id="99" name="연결선: 꺾임 98"/>
          <p:cNvCxnSpPr>
            <a:cxnSpLocks/>
            <a:stCxn id="100" idx="2"/>
            <a:endCxn id="90" idx="3"/>
          </p:cNvCxnSpPr>
          <p:nvPr/>
        </p:nvCxnSpPr>
        <p:spPr>
          <a:xfrm rot="5400000">
            <a:off x="8451562" y="4848585"/>
            <a:ext cx="466384" cy="1739481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순서도: 처리 99"/>
          <p:cNvSpPr/>
          <p:nvPr/>
        </p:nvSpPr>
        <p:spPr>
          <a:xfrm>
            <a:off x="8495951" y="4910358"/>
            <a:ext cx="2117085" cy="574775"/>
          </a:xfrm>
          <a:prstGeom prst="flowChartProcess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게임 시작 버튼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  <p:sp>
        <p:nvSpPr>
          <p:cNvPr id="101" name="순서도: 처리 100"/>
          <p:cNvSpPr/>
          <p:nvPr/>
        </p:nvSpPr>
        <p:spPr>
          <a:xfrm>
            <a:off x="485916" y="5823927"/>
            <a:ext cx="2117085" cy="574775"/>
          </a:xfrm>
          <a:prstGeom prst="flowChartProcess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게임 옵션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  <p:cxnSp>
        <p:nvCxnSpPr>
          <p:cNvPr id="102" name="연결선: 꺾임 101"/>
          <p:cNvCxnSpPr>
            <a:cxnSpLocks/>
            <a:stCxn id="101" idx="3"/>
            <a:endCxn id="17" idx="1"/>
          </p:cNvCxnSpPr>
          <p:nvPr/>
        </p:nvCxnSpPr>
        <p:spPr>
          <a:xfrm flipV="1">
            <a:off x="2603001" y="5951517"/>
            <a:ext cx="1159635" cy="159798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순서도: 처리 103"/>
          <p:cNvSpPr/>
          <p:nvPr/>
        </p:nvSpPr>
        <p:spPr>
          <a:xfrm>
            <a:off x="4253021" y="6344135"/>
            <a:ext cx="3071235" cy="415145"/>
          </a:xfrm>
          <a:prstGeom prst="flowChartProcess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로봇의 헬멧</a:t>
            </a:r>
            <a:r>
              <a:rPr lang="en-US" altLang="ko-KR" sz="1000" dirty="0">
                <a:solidFill>
                  <a:schemeClr val="bg1"/>
                </a:solidFill>
              </a:rPr>
              <a:t>, </a:t>
            </a:r>
            <a:r>
              <a:rPr lang="ko-KR" altLang="en-US" sz="1000" dirty="0">
                <a:solidFill>
                  <a:schemeClr val="bg1"/>
                </a:solidFill>
              </a:rPr>
              <a:t>무기</a:t>
            </a:r>
            <a:r>
              <a:rPr lang="en-US" altLang="ko-KR" sz="1000" dirty="0">
                <a:solidFill>
                  <a:schemeClr val="bg1"/>
                </a:solidFill>
              </a:rPr>
              <a:t>, </a:t>
            </a:r>
            <a:r>
              <a:rPr lang="ko-KR" altLang="en-US" sz="1000" dirty="0" err="1">
                <a:solidFill>
                  <a:schemeClr val="bg1"/>
                </a:solidFill>
              </a:rPr>
              <a:t>부스터</a:t>
            </a:r>
            <a:r>
              <a:rPr lang="ko-KR" altLang="en-US" sz="1000" dirty="0">
                <a:solidFill>
                  <a:schemeClr val="bg1"/>
                </a:solidFill>
              </a:rPr>
              <a:t> 코인 구매 </a:t>
            </a:r>
            <a:r>
              <a:rPr lang="en-US" altLang="ko-KR" sz="1000" dirty="0">
                <a:solidFill>
                  <a:schemeClr val="bg1"/>
                </a:solidFill>
              </a:rPr>
              <a:t>&amp; </a:t>
            </a:r>
            <a:r>
              <a:rPr lang="ko-KR" altLang="en-US" sz="1000" dirty="0">
                <a:solidFill>
                  <a:schemeClr val="bg1"/>
                </a:solidFill>
              </a:rPr>
              <a:t>변경가능</a:t>
            </a:r>
            <a:endParaRPr lang="en-US" altLang="ko-KR" sz="1000" dirty="0">
              <a:solidFill>
                <a:schemeClr val="bg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커스터마이징 요소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  <p:cxnSp>
        <p:nvCxnSpPr>
          <p:cNvPr id="105" name="연결선: 꺾임 104"/>
          <p:cNvCxnSpPr>
            <a:cxnSpLocks/>
            <a:stCxn id="104" idx="0"/>
            <a:endCxn id="87" idx="2"/>
          </p:cNvCxnSpPr>
          <p:nvPr/>
        </p:nvCxnSpPr>
        <p:spPr>
          <a:xfrm rot="16200000" flipV="1">
            <a:off x="5260991" y="5816486"/>
            <a:ext cx="232820" cy="822477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연결선: 꺾임 107"/>
          <p:cNvCxnSpPr>
            <a:cxnSpLocks/>
            <a:stCxn id="104" idx="0"/>
            <a:endCxn id="89" idx="2"/>
          </p:cNvCxnSpPr>
          <p:nvPr/>
        </p:nvCxnSpPr>
        <p:spPr>
          <a:xfrm rot="5400000" flipH="1" flipV="1">
            <a:off x="6083652" y="5816302"/>
            <a:ext cx="232820" cy="822847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/>
          <p:cNvCxnSpPr>
            <a:cxnSpLocks/>
            <a:stCxn id="104" idx="0"/>
            <a:endCxn id="88" idx="2"/>
          </p:cNvCxnSpPr>
          <p:nvPr/>
        </p:nvCxnSpPr>
        <p:spPr>
          <a:xfrm flipV="1">
            <a:off x="5788639" y="6111315"/>
            <a:ext cx="185" cy="23282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연결선: 꺾임 102"/>
          <p:cNvCxnSpPr>
            <a:cxnSpLocks/>
            <a:stCxn id="98" idx="1"/>
            <a:endCxn id="16" idx="0"/>
          </p:cNvCxnSpPr>
          <p:nvPr/>
        </p:nvCxnSpPr>
        <p:spPr>
          <a:xfrm rot="10800000">
            <a:off x="7313969" y="3395213"/>
            <a:ext cx="1015374" cy="214560"/>
          </a:xfrm>
          <a:prstGeom prst="bentConnector4">
            <a:avLst>
              <a:gd name="adj1" fmla="val 24865"/>
              <a:gd name="adj2" fmla="val 176411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5739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화면 구성</a:t>
            </a:r>
            <a:r>
              <a:rPr lang="en-US" altLang="ko-KR" dirty="0"/>
              <a:t>(</a:t>
            </a:r>
            <a:r>
              <a:rPr lang="ko-KR" altLang="en-US" dirty="0"/>
              <a:t>인 게임</a:t>
            </a:r>
            <a:r>
              <a:rPr lang="en-US" altLang="ko-KR" dirty="0"/>
              <a:t>_1)</a:t>
            </a:r>
            <a:endParaRPr lang="ko-KR" altLang="en-US" dirty="0"/>
          </a:p>
        </p:txBody>
      </p:sp>
      <p:grpSp>
        <p:nvGrpSpPr>
          <p:cNvPr id="84" name="그룹 83"/>
          <p:cNvGrpSpPr/>
          <p:nvPr/>
        </p:nvGrpSpPr>
        <p:grpSpPr>
          <a:xfrm>
            <a:off x="736846" y="1983716"/>
            <a:ext cx="9364101" cy="1243549"/>
            <a:chOff x="656947" y="2738318"/>
            <a:chExt cx="9364101" cy="1243549"/>
          </a:xfrm>
        </p:grpSpPr>
        <p:sp>
          <p:nvSpPr>
            <p:cNvPr id="56" name="순서도: 수행의 시작/종료 55"/>
            <p:cNvSpPr/>
            <p:nvPr/>
          </p:nvSpPr>
          <p:spPr>
            <a:xfrm>
              <a:off x="656947" y="2965143"/>
              <a:ext cx="914400" cy="301752"/>
            </a:xfrm>
            <a:prstGeom prst="flowChartTerminator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게임실행</a:t>
              </a:r>
            </a:p>
          </p:txBody>
        </p:sp>
        <p:grpSp>
          <p:nvGrpSpPr>
            <p:cNvPr id="57" name="그룹 56"/>
            <p:cNvGrpSpPr/>
            <p:nvPr/>
          </p:nvGrpSpPr>
          <p:grpSpPr>
            <a:xfrm>
              <a:off x="1846555" y="2809695"/>
              <a:ext cx="1060704" cy="612648"/>
              <a:chOff x="2032986" y="1975193"/>
              <a:chExt cx="1060704" cy="612648"/>
            </a:xfrm>
          </p:grpSpPr>
          <p:sp>
            <p:nvSpPr>
              <p:cNvPr id="58" name="순서도: 준비 57"/>
              <p:cNvSpPr/>
              <p:nvPr/>
            </p:nvSpPr>
            <p:spPr>
              <a:xfrm>
                <a:off x="2032986" y="1975193"/>
                <a:ext cx="1060704" cy="612648"/>
              </a:xfrm>
              <a:prstGeom prst="flowChartPreparation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2169137" y="2157275"/>
                <a:ext cx="8002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2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</a:rPr>
                  <a:t>스플래시</a:t>
                </a:r>
                <a:endParaRPr kumimoji="0" lang="ko-KR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</a:endParaRPr>
              </a:p>
            </p:txBody>
          </p:sp>
        </p:grpSp>
        <p:sp>
          <p:nvSpPr>
            <p:cNvPr id="60" name="순서도: 판단 59"/>
            <p:cNvSpPr/>
            <p:nvPr/>
          </p:nvSpPr>
          <p:spPr>
            <a:xfrm>
              <a:off x="3249227" y="2738318"/>
              <a:ext cx="1127464" cy="755401"/>
            </a:xfrm>
            <a:prstGeom prst="flowChartDecision">
              <a:avLst/>
            </a:prstGeom>
            <a:solidFill>
              <a:sysClr val="window" lastClr="FFFFFF">
                <a:lumMod val="85000"/>
              </a:sys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3475428" y="2899443"/>
              <a:ext cx="70083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914400" latinLnBrk="1"/>
              <a:r>
                <a:rPr lang="ko-KR" altLang="en-US" sz="1200" dirty="0">
                  <a:solidFill>
                    <a:prstClr val="black"/>
                  </a:solidFill>
                  <a:latin typeface="맑은 고딕" panose="020F0502020204030204"/>
                </a:rPr>
                <a:t>첫 실행</a:t>
              </a:r>
              <a:endParaRPr lang="en-US" altLang="ko-KR" sz="1200" dirty="0">
                <a:solidFill>
                  <a:prstClr val="black"/>
                </a:solidFill>
                <a:latin typeface="맑은 고딕" panose="020F0502020204030204"/>
              </a:endParaRPr>
            </a:p>
            <a:p>
              <a:pPr algn="ctr" defTabSz="914400" latinLnBrk="1"/>
              <a:r>
                <a:rPr lang="ko-KR" altLang="en-US" sz="1200" dirty="0">
                  <a:solidFill>
                    <a:prstClr val="black"/>
                  </a:solidFill>
                  <a:latin typeface="맑은 고딕" panose="020F0502020204030204"/>
                </a:rPr>
                <a:t>인가</a:t>
              </a:r>
              <a:r>
                <a:rPr lang="en-US" altLang="ko-KR" sz="1200" dirty="0">
                  <a:solidFill>
                    <a:prstClr val="black"/>
                  </a:solidFill>
                  <a:latin typeface="맑은 고딕" panose="020F0502020204030204"/>
                </a:rPr>
                <a:t>?</a:t>
              </a:r>
              <a:endParaRPr lang="ko-KR" altLang="en-US" sz="1200" dirty="0">
                <a:solidFill>
                  <a:prstClr val="black"/>
                </a:solidFill>
                <a:latin typeface="맑은 고딕" panose="020F0502020204030204"/>
              </a:endParaRPr>
            </a:p>
          </p:txBody>
        </p:sp>
        <p:grpSp>
          <p:nvGrpSpPr>
            <p:cNvPr id="62" name="그룹 61"/>
            <p:cNvGrpSpPr/>
            <p:nvPr/>
          </p:nvGrpSpPr>
          <p:grpSpPr>
            <a:xfrm>
              <a:off x="5359982" y="2809695"/>
              <a:ext cx="914400" cy="612648"/>
              <a:chOff x="4647639" y="1975193"/>
              <a:chExt cx="914400" cy="612648"/>
            </a:xfrm>
          </p:grpSpPr>
          <p:sp>
            <p:nvSpPr>
              <p:cNvPr id="63" name="순서도: 처리 62"/>
              <p:cNvSpPr/>
              <p:nvPr/>
            </p:nvSpPr>
            <p:spPr>
              <a:xfrm>
                <a:off x="4647639" y="1975193"/>
                <a:ext cx="914400" cy="612648"/>
              </a:xfrm>
              <a:prstGeom prst="flowChartProcess">
                <a:avLst/>
              </a:prstGeom>
              <a:solidFill>
                <a:srgbClr val="4472C4">
                  <a:lumMod val="50000"/>
                </a:srgbClr>
              </a:solidFill>
              <a:ln>
                <a:solidFill>
                  <a:sysClr val="windowText" lastClr="000000"/>
                </a:solidFill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4702486" y="2157273"/>
                <a:ext cx="8002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</a:rPr>
                  <a:t>프롤로그</a:t>
                </a:r>
              </a:p>
            </p:txBody>
          </p:sp>
        </p:grpSp>
        <p:grpSp>
          <p:nvGrpSpPr>
            <p:cNvPr id="65" name="그룹 64"/>
            <p:cNvGrpSpPr/>
            <p:nvPr/>
          </p:nvGrpSpPr>
          <p:grpSpPr>
            <a:xfrm>
              <a:off x="6902566" y="2809695"/>
              <a:ext cx="914400" cy="612648"/>
              <a:chOff x="4647639" y="1975193"/>
              <a:chExt cx="914400" cy="612648"/>
            </a:xfrm>
          </p:grpSpPr>
          <p:sp>
            <p:nvSpPr>
              <p:cNvPr id="66" name="순서도: 처리 65"/>
              <p:cNvSpPr/>
              <p:nvPr/>
            </p:nvSpPr>
            <p:spPr>
              <a:xfrm>
                <a:off x="4647639" y="1975193"/>
                <a:ext cx="914400" cy="612648"/>
              </a:xfrm>
              <a:prstGeom prst="flowChartProcess">
                <a:avLst/>
              </a:prstGeom>
              <a:solidFill>
                <a:srgbClr val="4472C4">
                  <a:lumMod val="50000"/>
                </a:srgbClr>
              </a:solidFill>
              <a:ln>
                <a:solidFill>
                  <a:sysClr val="windowText" lastClr="000000"/>
                </a:solidFill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4675235" y="2157273"/>
                <a:ext cx="85472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</a:rPr>
                  <a:t>게임 메인</a:t>
                </a:r>
              </a:p>
            </p:txBody>
          </p:sp>
        </p:grpSp>
        <p:grpSp>
          <p:nvGrpSpPr>
            <p:cNvPr id="68" name="그룹 67"/>
            <p:cNvGrpSpPr/>
            <p:nvPr/>
          </p:nvGrpSpPr>
          <p:grpSpPr>
            <a:xfrm>
              <a:off x="8669222" y="2809695"/>
              <a:ext cx="914400" cy="612648"/>
              <a:chOff x="4647639" y="1975193"/>
              <a:chExt cx="914400" cy="612648"/>
            </a:xfrm>
          </p:grpSpPr>
          <p:sp>
            <p:nvSpPr>
              <p:cNvPr id="69" name="순서도: 처리 68"/>
              <p:cNvSpPr/>
              <p:nvPr/>
            </p:nvSpPr>
            <p:spPr>
              <a:xfrm>
                <a:off x="4647639" y="1975193"/>
                <a:ext cx="914400" cy="612648"/>
              </a:xfrm>
              <a:prstGeom prst="flowChartProcess">
                <a:avLst/>
              </a:prstGeom>
              <a:solidFill>
                <a:srgbClr val="4472C4">
                  <a:lumMod val="50000"/>
                </a:srgbClr>
              </a:solidFill>
              <a:ln>
                <a:solidFill>
                  <a:sysClr val="windowText" lastClr="000000"/>
                </a:solidFill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4752179" y="2157273"/>
                <a:ext cx="70083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</a:rPr>
                  <a:t>인 게임</a:t>
                </a:r>
              </a:p>
            </p:txBody>
          </p:sp>
        </p:grpSp>
        <p:cxnSp>
          <p:nvCxnSpPr>
            <p:cNvPr id="71" name="직선 화살표 연결선 70"/>
            <p:cNvCxnSpPr>
              <a:stCxn id="56" idx="3"/>
              <a:endCxn id="58" idx="1"/>
            </p:cNvCxnSpPr>
            <p:nvPr/>
          </p:nvCxnSpPr>
          <p:spPr>
            <a:xfrm>
              <a:off x="1571347" y="3116019"/>
              <a:ext cx="275208" cy="0"/>
            </a:xfrm>
            <a:prstGeom prst="straightConnector1">
              <a:avLst/>
            </a:prstGeom>
            <a:noFill/>
            <a:ln w="6350" cap="flat" cmpd="sng" algn="ctr">
              <a:solidFill>
                <a:schemeClr val="tx1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72" name="직선 화살표 연결선 71"/>
            <p:cNvCxnSpPr>
              <a:cxnSpLocks/>
              <a:stCxn id="58" idx="3"/>
              <a:endCxn id="60" idx="1"/>
            </p:cNvCxnSpPr>
            <p:nvPr/>
          </p:nvCxnSpPr>
          <p:spPr>
            <a:xfrm>
              <a:off x="2907259" y="3116019"/>
              <a:ext cx="341968" cy="0"/>
            </a:xfrm>
            <a:prstGeom prst="straightConnector1">
              <a:avLst/>
            </a:prstGeom>
            <a:noFill/>
            <a:ln w="6350" cap="flat" cmpd="sng" algn="ctr">
              <a:solidFill>
                <a:schemeClr val="tx1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73" name="연결선: 꺾임 72"/>
            <p:cNvCxnSpPr>
              <a:stCxn id="60" idx="2"/>
              <a:endCxn id="66" idx="2"/>
            </p:cNvCxnSpPr>
            <p:nvPr/>
          </p:nvCxnSpPr>
          <p:spPr>
            <a:xfrm rot="5400000" flipH="1" flipV="1">
              <a:off x="5550674" y="1684627"/>
              <a:ext cx="71376" cy="3546807"/>
            </a:xfrm>
            <a:prstGeom prst="bentConnector3">
              <a:avLst>
                <a:gd name="adj1" fmla="val -494410"/>
              </a:avLst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74" name="직선 화살표 연결선 73"/>
            <p:cNvCxnSpPr>
              <a:cxnSpLocks/>
              <a:stCxn id="60" idx="3"/>
              <a:endCxn id="63" idx="1"/>
            </p:cNvCxnSpPr>
            <p:nvPr/>
          </p:nvCxnSpPr>
          <p:spPr>
            <a:xfrm>
              <a:off x="4376691" y="3116019"/>
              <a:ext cx="983291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75" name="직선 화살표 연결선 74"/>
            <p:cNvCxnSpPr>
              <a:cxnSpLocks/>
              <a:stCxn id="63" idx="3"/>
              <a:endCxn id="67" idx="1"/>
            </p:cNvCxnSpPr>
            <p:nvPr/>
          </p:nvCxnSpPr>
          <p:spPr>
            <a:xfrm>
              <a:off x="6274382" y="3116019"/>
              <a:ext cx="655780" cy="14256"/>
            </a:xfrm>
            <a:prstGeom prst="straightConnector1">
              <a:avLst/>
            </a:prstGeom>
            <a:noFill/>
            <a:ln w="28575" cap="flat" cmpd="sng" algn="ctr">
              <a:solidFill>
                <a:srgbClr val="0070C0"/>
              </a:solidFill>
              <a:prstDash val="sysDash"/>
              <a:miter lim="800000"/>
              <a:tailEnd type="triangle"/>
            </a:ln>
            <a:effectLst/>
          </p:spPr>
        </p:cxnSp>
        <p:cxnSp>
          <p:nvCxnSpPr>
            <p:cNvPr id="76" name="연결선: 구부러짐 75"/>
            <p:cNvCxnSpPr>
              <a:cxnSpLocks/>
              <a:stCxn id="69" idx="0"/>
              <a:endCxn id="66" idx="0"/>
            </p:cNvCxnSpPr>
            <p:nvPr/>
          </p:nvCxnSpPr>
          <p:spPr>
            <a:xfrm rot="16200000" flipV="1">
              <a:off x="8243094" y="1926367"/>
              <a:ext cx="12700" cy="1766656"/>
            </a:xfrm>
            <a:prstGeom prst="curvedConnector3">
              <a:avLst>
                <a:gd name="adj1" fmla="val 3757283"/>
              </a:avLst>
            </a:prstGeom>
            <a:noFill/>
            <a:ln w="28575" cap="flat" cmpd="sng" algn="ctr">
              <a:solidFill>
                <a:srgbClr val="0070C0"/>
              </a:solidFill>
              <a:prstDash val="sysDash"/>
              <a:miter lim="800000"/>
              <a:tailEnd type="triangle"/>
            </a:ln>
            <a:effectLst/>
          </p:spPr>
        </p:cxnSp>
        <p:cxnSp>
          <p:nvCxnSpPr>
            <p:cNvPr id="77" name="직선 화살표 연결선 76"/>
            <p:cNvCxnSpPr>
              <a:cxnSpLocks/>
              <a:stCxn id="66" idx="3"/>
              <a:endCxn id="69" idx="1"/>
            </p:cNvCxnSpPr>
            <p:nvPr/>
          </p:nvCxnSpPr>
          <p:spPr>
            <a:xfrm>
              <a:off x="7816966" y="3116019"/>
              <a:ext cx="852256" cy="0"/>
            </a:xfrm>
            <a:prstGeom prst="straightConnector1">
              <a:avLst/>
            </a:prstGeom>
            <a:noFill/>
            <a:ln w="28575" cap="flat" cmpd="sng" algn="ctr">
              <a:solidFill>
                <a:srgbClr val="0070C0"/>
              </a:solidFill>
              <a:prstDash val="sysDash"/>
              <a:miter lim="800000"/>
              <a:tailEnd type="triangle"/>
            </a:ln>
            <a:effectLst/>
          </p:spPr>
        </p:cxnSp>
        <p:cxnSp>
          <p:nvCxnSpPr>
            <p:cNvPr id="78" name="연결선: 구부러짐 77"/>
            <p:cNvCxnSpPr>
              <a:stCxn id="69" idx="2"/>
              <a:endCxn id="69" idx="3"/>
            </p:cNvCxnSpPr>
            <p:nvPr/>
          </p:nvCxnSpPr>
          <p:spPr>
            <a:xfrm rot="5400000" flipH="1" flipV="1">
              <a:off x="9201860" y="3040581"/>
              <a:ext cx="306324" cy="457200"/>
            </a:xfrm>
            <a:prstGeom prst="curvedConnector4">
              <a:avLst>
                <a:gd name="adj1" fmla="val -74627"/>
                <a:gd name="adj2" fmla="val 150000"/>
              </a:avLst>
            </a:prstGeom>
            <a:noFill/>
            <a:ln w="28575" cap="flat" cmpd="sng" algn="ctr">
              <a:solidFill>
                <a:srgbClr val="0070C0"/>
              </a:solidFill>
              <a:prstDash val="sysDash"/>
              <a:miter lim="800000"/>
              <a:tailEnd type="triangle"/>
            </a:ln>
            <a:effectLst/>
          </p:spPr>
        </p:cxnSp>
        <p:sp>
          <p:nvSpPr>
            <p:cNvPr id="79" name="TextBox 78"/>
            <p:cNvSpPr txBox="1"/>
            <p:nvPr/>
          </p:nvSpPr>
          <p:spPr>
            <a:xfrm>
              <a:off x="5586362" y="3720257"/>
              <a:ext cx="405880" cy="26161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</a:rPr>
                <a:t>NO</a:t>
              </a:r>
              <a:endParaRPr kumimoji="0" lang="ko-KR" altLang="en-US" sz="11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4634143" y="2992342"/>
              <a:ext cx="425116" cy="26161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</a:rPr>
                <a:t>YES</a:t>
              </a:r>
              <a:endParaRPr kumimoji="0" lang="ko-KR" altLang="en-US" sz="11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9403571" y="3532944"/>
              <a:ext cx="617477" cy="26161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맑은 고딕" panose="020F0502020204030204"/>
                </a:rPr>
                <a:t>Re Try</a:t>
              </a:r>
              <a:endParaRPr kumimoji="0" lang="ko-KR" alt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맑은 고딕" panose="020F0502020204030204"/>
              </a:endParaRPr>
            </a:p>
          </p:txBody>
        </p:sp>
      </p:grpSp>
      <p:sp>
        <p:nvSpPr>
          <p:cNvPr id="106" name="순서도: 처리 105"/>
          <p:cNvSpPr/>
          <p:nvPr/>
        </p:nvSpPr>
        <p:spPr>
          <a:xfrm>
            <a:off x="1610408" y="3246396"/>
            <a:ext cx="4262222" cy="2855689"/>
          </a:xfrm>
          <a:prstGeom prst="flowChartProcess">
            <a:avLst/>
          </a:prstGeom>
          <a:solidFill>
            <a:srgbClr val="4472C4">
              <a:lumMod val="50000"/>
            </a:srgbClr>
          </a:solidFill>
          <a:ln>
            <a:solidFill>
              <a:sysClr val="windowText" lastClr="000000"/>
            </a:solidFill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5" name="웃는 얼굴 114"/>
          <p:cNvSpPr/>
          <p:nvPr/>
        </p:nvSpPr>
        <p:spPr>
          <a:xfrm>
            <a:off x="3554521" y="4263270"/>
            <a:ext cx="420135" cy="420135"/>
          </a:xfrm>
          <a:prstGeom prst="smileyFac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순서도: 수행의 시작/종료 123"/>
          <p:cNvSpPr/>
          <p:nvPr/>
        </p:nvSpPr>
        <p:spPr>
          <a:xfrm>
            <a:off x="4779305" y="3303773"/>
            <a:ext cx="1020857" cy="247805"/>
          </a:xfrm>
          <a:prstGeom prst="flowChartTerminator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/>
              <a:t>코인</a:t>
            </a:r>
          </a:p>
        </p:txBody>
      </p:sp>
      <p:sp>
        <p:nvSpPr>
          <p:cNvPr id="145" name="사각형: 둥근 모서리 144"/>
          <p:cNvSpPr/>
          <p:nvPr/>
        </p:nvSpPr>
        <p:spPr>
          <a:xfrm>
            <a:off x="1718702" y="3312651"/>
            <a:ext cx="421865" cy="319596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150" name="자유형: 도형 149"/>
          <p:cNvSpPr/>
          <p:nvPr/>
        </p:nvSpPr>
        <p:spPr>
          <a:xfrm>
            <a:off x="2528271" y="4414049"/>
            <a:ext cx="2581965" cy="1303984"/>
          </a:xfrm>
          <a:custGeom>
            <a:avLst/>
            <a:gdLst>
              <a:gd name="connsiteX0" fmla="*/ 134926 w 2581965"/>
              <a:gd name="connsiteY0" fmla="*/ 0 h 1303984"/>
              <a:gd name="connsiteX1" fmla="*/ 674614 w 2581965"/>
              <a:gd name="connsiteY1" fmla="*/ 0 h 1303984"/>
              <a:gd name="connsiteX2" fmla="*/ 809540 w 2581965"/>
              <a:gd name="connsiteY2" fmla="*/ 134926 h 1303984"/>
              <a:gd name="connsiteX3" fmla="*/ 809540 w 2581965"/>
              <a:gd name="connsiteY3" fmla="*/ 670095 h 1303984"/>
              <a:gd name="connsiteX4" fmla="*/ 1772425 w 2581965"/>
              <a:gd name="connsiteY4" fmla="*/ 670095 h 1303984"/>
              <a:gd name="connsiteX5" fmla="*/ 1772425 w 2581965"/>
              <a:gd name="connsiteY5" fmla="*/ 134926 h 1303984"/>
              <a:gd name="connsiteX6" fmla="*/ 1907351 w 2581965"/>
              <a:gd name="connsiteY6" fmla="*/ 0 h 1303984"/>
              <a:gd name="connsiteX7" fmla="*/ 2447039 w 2581965"/>
              <a:gd name="connsiteY7" fmla="*/ 0 h 1303984"/>
              <a:gd name="connsiteX8" fmla="*/ 2581965 w 2581965"/>
              <a:gd name="connsiteY8" fmla="*/ 134926 h 1303984"/>
              <a:gd name="connsiteX9" fmla="*/ 2581965 w 2581965"/>
              <a:gd name="connsiteY9" fmla="*/ 1169057 h 1303984"/>
              <a:gd name="connsiteX10" fmla="*/ 2447039 w 2581965"/>
              <a:gd name="connsiteY10" fmla="*/ 1303983 h 1303984"/>
              <a:gd name="connsiteX11" fmla="*/ 2297255 w 2581965"/>
              <a:gd name="connsiteY11" fmla="*/ 1303983 h 1303984"/>
              <a:gd name="connsiteX12" fmla="*/ 2297250 w 2581965"/>
              <a:gd name="connsiteY12" fmla="*/ 1303984 h 1303984"/>
              <a:gd name="connsiteX13" fmla="*/ 324643 w 2581965"/>
              <a:gd name="connsiteY13" fmla="*/ 1303984 h 1303984"/>
              <a:gd name="connsiteX14" fmla="*/ 324638 w 2581965"/>
              <a:gd name="connsiteY14" fmla="*/ 1303983 h 1303984"/>
              <a:gd name="connsiteX15" fmla="*/ 134926 w 2581965"/>
              <a:gd name="connsiteY15" fmla="*/ 1303983 h 1303984"/>
              <a:gd name="connsiteX16" fmla="*/ 0 w 2581965"/>
              <a:gd name="connsiteY16" fmla="*/ 1169057 h 1303984"/>
              <a:gd name="connsiteX17" fmla="*/ 0 w 2581965"/>
              <a:gd name="connsiteY17" fmla="*/ 134926 h 1303984"/>
              <a:gd name="connsiteX18" fmla="*/ 134926 w 2581965"/>
              <a:gd name="connsiteY18" fmla="*/ 0 h 1303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581965" h="1303984">
                <a:moveTo>
                  <a:pt x="134926" y="0"/>
                </a:moveTo>
                <a:lnTo>
                  <a:pt x="674614" y="0"/>
                </a:lnTo>
                <a:cubicBezTo>
                  <a:pt x="749132" y="0"/>
                  <a:pt x="809540" y="60408"/>
                  <a:pt x="809540" y="134926"/>
                </a:cubicBezTo>
                <a:lnTo>
                  <a:pt x="809540" y="670095"/>
                </a:lnTo>
                <a:lnTo>
                  <a:pt x="1772425" y="670095"/>
                </a:lnTo>
                <a:lnTo>
                  <a:pt x="1772425" y="134926"/>
                </a:lnTo>
                <a:cubicBezTo>
                  <a:pt x="1772425" y="60408"/>
                  <a:pt x="1832833" y="0"/>
                  <a:pt x="1907351" y="0"/>
                </a:cubicBezTo>
                <a:lnTo>
                  <a:pt x="2447039" y="0"/>
                </a:lnTo>
                <a:cubicBezTo>
                  <a:pt x="2521557" y="0"/>
                  <a:pt x="2581965" y="60408"/>
                  <a:pt x="2581965" y="134926"/>
                </a:cubicBezTo>
                <a:lnTo>
                  <a:pt x="2581965" y="1169057"/>
                </a:lnTo>
                <a:cubicBezTo>
                  <a:pt x="2581965" y="1243575"/>
                  <a:pt x="2521557" y="1303983"/>
                  <a:pt x="2447039" y="1303983"/>
                </a:cubicBezTo>
                <a:lnTo>
                  <a:pt x="2297255" y="1303983"/>
                </a:lnTo>
                <a:lnTo>
                  <a:pt x="2297250" y="1303984"/>
                </a:lnTo>
                <a:lnTo>
                  <a:pt x="324643" y="1303984"/>
                </a:lnTo>
                <a:lnTo>
                  <a:pt x="324638" y="1303983"/>
                </a:lnTo>
                <a:lnTo>
                  <a:pt x="134926" y="1303983"/>
                </a:lnTo>
                <a:cubicBezTo>
                  <a:pt x="60408" y="1303983"/>
                  <a:pt x="0" y="1243575"/>
                  <a:pt x="0" y="1169057"/>
                </a:cubicBezTo>
                <a:lnTo>
                  <a:pt x="0" y="134926"/>
                </a:lnTo>
                <a:cubicBezTo>
                  <a:pt x="0" y="60408"/>
                  <a:pt x="60408" y="0"/>
                  <a:pt x="134926" y="0"/>
                </a:cubicBezTo>
                <a:close/>
              </a:path>
            </a:pathLst>
          </a:custGeom>
          <a:solidFill>
            <a:srgbClr val="7F7F7F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3516876" y="5125757"/>
            <a:ext cx="515307" cy="51530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타원 145"/>
          <p:cNvSpPr/>
          <p:nvPr/>
        </p:nvSpPr>
        <p:spPr>
          <a:xfrm>
            <a:off x="3620224" y="5222909"/>
            <a:ext cx="305380" cy="3053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1823102" y="3370355"/>
            <a:ext cx="76673" cy="20418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직사각형 151"/>
          <p:cNvSpPr/>
          <p:nvPr/>
        </p:nvSpPr>
        <p:spPr>
          <a:xfrm>
            <a:off x="1965838" y="3370355"/>
            <a:ext cx="76673" cy="20418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3" name="순서도: 처리 152"/>
          <p:cNvSpPr/>
          <p:nvPr/>
        </p:nvSpPr>
        <p:spPr>
          <a:xfrm>
            <a:off x="6242315" y="3246396"/>
            <a:ext cx="4262222" cy="2855689"/>
          </a:xfrm>
          <a:prstGeom prst="flowChartProcess">
            <a:avLst/>
          </a:prstGeom>
          <a:solidFill>
            <a:srgbClr val="4472C4">
              <a:lumMod val="50000"/>
            </a:srgbClr>
          </a:solidFill>
          <a:ln>
            <a:solidFill>
              <a:sysClr val="windowText" lastClr="000000"/>
            </a:solidFill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4" name="웃는 얼굴 153"/>
          <p:cNvSpPr/>
          <p:nvPr/>
        </p:nvSpPr>
        <p:spPr>
          <a:xfrm>
            <a:off x="8186428" y="4263270"/>
            <a:ext cx="420135" cy="420135"/>
          </a:xfrm>
          <a:prstGeom prst="smileyFac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순서도: 수행의 시작/종료 154"/>
          <p:cNvSpPr/>
          <p:nvPr/>
        </p:nvSpPr>
        <p:spPr>
          <a:xfrm>
            <a:off x="9411212" y="3303773"/>
            <a:ext cx="1020857" cy="247805"/>
          </a:xfrm>
          <a:prstGeom prst="flowChartTerminator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/>
              <a:t>코인</a:t>
            </a:r>
          </a:p>
        </p:txBody>
      </p:sp>
      <p:sp>
        <p:nvSpPr>
          <p:cNvPr id="156" name="사각형: 둥근 모서리 155"/>
          <p:cNvSpPr/>
          <p:nvPr/>
        </p:nvSpPr>
        <p:spPr>
          <a:xfrm>
            <a:off x="6350609" y="3312651"/>
            <a:ext cx="421865" cy="319596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160" name="직사각형 159"/>
          <p:cNvSpPr/>
          <p:nvPr/>
        </p:nvSpPr>
        <p:spPr>
          <a:xfrm>
            <a:off x="6455009" y="3370355"/>
            <a:ext cx="76673" cy="20418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" name="직사각형 160"/>
          <p:cNvSpPr/>
          <p:nvPr/>
        </p:nvSpPr>
        <p:spPr>
          <a:xfrm>
            <a:off x="6597745" y="3370355"/>
            <a:ext cx="76673" cy="20418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2577541" y="454343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/>
              <a:t>움직이기</a:t>
            </a:r>
          </a:p>
        </p:txBody>
      </p:sp>
      <p:sp>
        <p:nvSpPr>
          <p:cNvPr id="164" name="TextBox 163"/>
          <p:cNvSpPr txBox="1"/>
          <p:nvPr/>
        </p:nvSpPr>
        <p:spPr>
          <a:xfrm>
            <a:off x="4480645" y="4543435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/>
              <a:t>대시</a:t>
            </a:r>
            <a:endParaRPr lang="ko-KR" altLang="en-US" sz="1100" b="1" dirty="0"/>
          </a:p>
        </p:txBody>
      </p:sp>
      <p:grpSp>
        <p:nvGrpSpPr>
          <p:cNvPr id="30" name="그룹 29"/>
          <p:cNvGrpSpPr/>
          <p:nvPr/>
        </p:nvGrpSpPr>
        <p:grpSpPr>
          <a:xfrm>
            <a:off x="2595687" y="4983007"/>
            <a:ext cx="645384" cy="684510"/>
            <a:chOff x="596444" y="4315584"/>
            <a:chExt cx="853774" cy="905533"/>
          </a:xfrm>
        </p:grpSpPr>
        <p:sp>
          <p:nvSpPr>
            <p:cNvPr id="29" name="화살표: 원형 28"/>
            <p:cNvSpPr/>
            <p:nvPr/>
          </p:nvSpPr>
          <p:spPr>
            <a:xfrm>
              <a:off x="596444" y="4315584"/>
              <a:ext cx="853774" cy="853774"/>
            </a:xfrm>
            <a:prstGeom prst="circular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67" name="화살표: 원형 166"/>
            <p:cNvSpPr/>
            <p:nvPr/>
          </p:nvSpPr>
          <p:spPr>
            <a:xfrm flipH="1" flipV="1">
              <a:off x="596444" y="4367343"/>
              <a:ext cx="853774" cy="853774"/>
            </a:xfrm>
            <a:prstGeom prst="circular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3024738" y="5377058"/>
            <a:ext cx="325730" cy="528012"/>
            <a:chOff x="658048" y="4817729"/>
            <a:chExt cx="325730" cy="528012"/>
          </a:xfrm>
        </p:grpSpPr>
        <p:grpSp>
          <p:nvGrpSpPr>
            <p:cNvPr id="26" name="그룹 25"/>
            <p:cNvGrpSpPr/>
            <p:nvPr/>
          </p:nvGrpSpPr>
          <p:grpSpPr>
            <a:xfrm>
              <a:off x="701120" y="4817729"/>
              <a:ext cx="229430" cy="528012"/>
              <a:chOff x="1026160" y="5120209"/>
              <a:chExt cx="304800" cy="701471"/>
            </a:xfrm>
          </p:grpSpPr>
          <p:sp>
            <p:nvSpPr>
              <p:cNvPr id="25" name="사각형: 둥근 모서리 24"/>
              <p:cNvSpPr/>
              <p:nvPr/>
            </p:nvSpPr>
            <p:spPr>
              <a:xfrm>
                <a:off x="1026160" y="5474850"/>
                <a:ext cx="304800" cy="346830"/>
              </a:xfrm>
              <a:prstGeom prst="round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5" name="사각형: 둥근 모서리 164"/>
              <p:cNvSpPr/>
              <p:nvPr/>
            </p:nvSpPr>
            <p:spPr>
              <a:xfrm>
                <a:off x="1026160" y="5120209"/>
                <a:ext cx="121920" cy="346830"/>
              </a:xfrm>
              <a:prstGeom prst="round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7" name="TextBox 26"/>
            <p:cNvSpPr txBox="1"/>
            <p:nvPr/>
          </p:nvSpPr>
          <p:spPr>
            <a:xfrm>
              <a:off x="658048" y="5078795"/>
              <a:ext cx="32573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b="1" dirty="0">
                  <a:solidFill>
                    <a:schemeClr val="bg1"/>
                  </a:solidFill>
                </a:rPr>
                <a:t>손</a:t>
              </a:r>
            </a:p>
          </p:txBody>
        </p:sp>
      </p:grpSp>
      <p:sp>
        <p:nvSpPr>
          <p:cNvPr id="32" name="직사각형 31"/>
          <p:cNvSpPr/>
          <p:nvPr/>
        </p:nvSpPr>
        <p:spPr>
          <a:xfrm>
            <a:off x="4714042" y="4983007"/>
            <a:ext cx="61158" cy="15795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8" name="직사각형 167"/>
          <p:cNvSpPr/>
          <p:nvPr/>
        </p:nvSpPr>
        <p:spPr>
          <a:xfrm rot="2700000">
            <a:off x="4874044" y="5060474"/>
            <a:ext cx="61158" cy="15795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9" name="직사각형 168"/>
          <p:cNvSpPr/>
          <p:nvPr/>
        </p:nvSpPr>
        <p:spPr>
          <a:xfrm rot="-2700000">
            <a:off x="4540630" y="5060474"/>
            <a:ext cx="61158" cy="15795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1" name="직사각형 170"/>
          <p:cNvSpPr/>
          <p:nvPr/>
        </p:nvSpPr>
        <p:spPr>
          <a:xfrm rot="5400000">
            <a:off x="4485599" y="5219600"/>
            <a:ext cx="54694" cy="1412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2" name="직사각형 171"/>
          <p:cNvSpPr/>
          <p:nvPr/>
        </p:nvSpPr>
        <p:spPr>
          <a:xfrm rot="5400000">
            <a:off x="4947906" y="5219600"/>
            <a:ext cx="54694" cy="1412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3" name="그룹 32"/>
          <p:cNvGrpSpPr/>
          <p:nvPr/>
        </p:nvGrpSpPr>
        <p:grpSpPr>
          <a:xfrm flipV="1">
            <a:off x="4529627" y="5365721"/>
            <a:ext cx="442969" cy="235420"/>
            <a:chOff x="4693030" y="5226847"/>
            <a:chExt cx="442969" cy="235420"/>
          </a:xfrm>
        </p:grpSpPr>
        <p:sp>
          <p:nvSpPr>
            <p:cNvPr id="173" name="직사각형 172"/>
            <p:cNvSpPr/>
            <p:nvPr/>
          </p:nvSpPr>
          <p:spPr>
            <a:xfrm>
              <a:off x="4866442" y="5226847"/>
              <a:ext cx="61158" cy="15795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4" name="직사각형 173"/>
            <p:cNvSpPr/>
            <p:nvPr/>
          </p:nvSpPr>
          <p:spPr>
            <a:xfrm rot="2700000">
              <a:off x="5026444" y="5304314"/>
              <a:ext cx="61158" cy="15795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5" name="직사각형 174"/>
            <p:cNvSpPr/>
            <p:nvPr/>
          </p:nvSpPr>
          <p:spPr>
            <a:xfrm rot="-2700000">
              <a:off x="4693030" y="5304314"/>
              <a:ext cx="61158" cy="15795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6" name="그룹 175"/>
          <p:cNvGrpSpPr/>
          <p:nvPr/>
        </p:nvGrpSpPr>
        <p:grpSpPr>
          <a:xfrm>
            <a:off x="4703039" y="5327489"/>
            <a:ext cx="325730" cy="528012"/>
            <a:chOff x="658048" y="4817729"/>
            <a:chExt cx="325730" cy="528012"/>
          </a:xfrm>
        </p:grpSpPr>
        <p:grpSp>
          <p:nvGrpSpPr>
            <p:cNvPr id="177" name="그룹 176"/>
            <p:cNvGrpSpPr/>
            <p:nvPr/>
          </p:nvGrpSpPr>
          <p:grpSpPr>
            <a:xfrm>
              <a:off x="701120" y="4817729"/>
              <a:ext cx="229430" cy="528012"/>
              <a:chOff x="1026160" y="5120209"/>
              <a:chExt cx="304800" cy="701471"/>
            </a:xfrm>
          </p:grpSpPr>
          <p:sp>
            <p:nvSpPr>
              <p:cNvPr id="179" name="사각형: 둥근 모서리 178"/>
              <p:cNvSpPr/>
              <p:nvPr/>
            </p:nvSpPr>
            <p:spPr>
              <a:xfrm>
                <a:off x="1026160" y="5474850"/>
                <a:ext cx="304800" cy="346830"/>
              </a:xfrm>
              <a:prstGeom prst="round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0" name="사각형: 둥근 모서리 179"/>
              <p:cNvSpPr/>
              <p:nvPr/>
            </p:nvSpPr>
            <p:spPr>
              <a:xfrm>
                <a:off x="1026160" y="5120209"/>
                <a:ext cx="121920" cy="346830"/>
              </a:xfrm>
              <a:prstGeom prst="round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78" name="TextBox 177"/>
            <p:cNvSpPr txBox="1"/>
            <p:nvPr/>
          </p:nvSpPr>
          <p:spPr>
            <a:xfrm>
              <a:off x="658048" y="5078795"/>
              <a:ext cx="32573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b="1" dirty="0">
                  <a:solidFill>
                    <a:schemeClr val="bg1"/>
                  </a:solidFill>
                </a:rPr>
                <a:t>손</a:t>
              </a:r>
            </a:p>
          </p:txBody>
        </p:sp>
      </p:grpSp>
      <p:sp>
        <p:nvSpPr>
          <p:cNvPr id="38" name="사각형: 둥근 모서리 37"/>
          <p:cNvSpPr/>
          <p:nvPr/>
        </p:nvSpPr>
        <p:spPr>
          <a:xfrm>
            <a:off x="6834002" y="4848617"/>
            <a:ext cx="918646" cy="914684"/>
          </a:xfrm>
          <a:prstGeom prst="roundRect">
            <a:avLst/>
          </a:prstGeom>
          <a:solidFill>
            <a:srgbClr val="7F7F7F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" name="타원 157"/>
          <p:cNvSpPr/>
          <p:nvPr/>
        </p:nvSpPr>
        <p:spPr>
          <a:xfrm>
            <a:off x="7037287" y="5125757"/>
            <a:ext cx="515307" cy="51530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9" name="타원 158"/>
          <p:cNvSpPr/>
          <p:nvPr/>
        </p:nvSpPr>
        <p:spPr>
          <a:xfrm>
            <a:off x="7140635" y="5222909"/>
            <a:ext cx="305380" cy="3053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1" name="사각형: 둥근 모서리 180"/>
          <p:cNvSpPr/>
          <p:nvPr/>
        </p:nvSpPr>
        <p:spPr>
          <a:xfrm>
            <a:off x="9038105" y="4848617"/>
            <a:ext cx="918646" cy="914684"/>
          </a:xfrm>
          <a:prstGeom prst="roundRect">
            <a:avLst/>
          </a:prstGeom>
          <a:solidFill>
            <a:srgbClr val="7F7F7F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2" name="타원 161"/>
          <p:cNvSpPr/>
          <p:nvPr/>
        </p:nvSpPr>
        <p:spPr>
          <a:xfrm>
            <a:off x="9254793" y="5125757"/>
            <a:ext cx="515307" cy="51530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3" name="타원 162"/>
          <p:cNvSpPr/>
          <p:nvPr/>
        </p:nvSpPr>
        <p:spPr>
          <a:xfrm>
            <a:off x="9358141" y="5222909"/>
            <a:ext cx="305380" cy="3053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2" name="TextBox 181"/>
          <p:cNvSpPr txBox="1"/>
          <p:nvPr/>
        </p:nvSpPr>
        <p:spPr>
          <a:xfrm>
            <a:off x="6918863" y="4848524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/>
              <a:t>움직이기</a:t>
            </a:r>
          </a:p>
        </p:txBody>
      </p:sp>
      <p:sp>
        <p:nvSpPr>
          <p:cNvPr id="183" name="TextBox 182"/>
          <p:cNvSpPr txBox="1"/>
          <p:nvPr/>
        </p:nvSpPr>
        <p:spPr>
          <a:xfrm>
            <a:off x="9122966" y="4848524"/>
            <a:ext cx="7889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/>
              <a:t>방향 조작</a:t>
            </a:r>
          </a:p>
        </p:txBody>
      </p:sp>
      <p:sp>
        <p:nvSpPr>
          <p:cNvPr id="184" name="사각형: 둥근 모서리 183"/>
          <p:cNvSpPr/>
          <p:nvPr/>
        </p:nvSpPr>
        <p:spPr>
          <a:xfrm>
            <a:off x="6814185" y="3759556"/>
            <a:ext cx="3118482" cy="463259"/>
          </a:xfrm>
          <a:prstGeom prst="roundRect">
            <a:avLst/>
          </a:prstGeom>
          <a:solidFill>
            <a:srgbClr val="7F7F7F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5" name="TextBox 184"/>
          <p:cNvSpPr txBox="1"/>
          <p:nvPr/>
        </p:nvSpPr>
        <p:spPr>
          <a:xfrm>
            <a:off x="7752648" y="3860380"/>
            <a:ext cx="12923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/>
              <a:t>화면 터치 시 대시</a:t>
            </a:r>
            <a:endParaRPr lang="ko-KR" altLang="en-US" sz="1100" b="1" dirty="0"/>
          </a:p>
        </p:txBody>
      </p:sp>
      <p:sp>
        <p:nvSpPr>
          <p:cNvPr id="186" name="순서도: 처리 185"/>
          <p:cNvSpPr/>
          <p:nvPr/>
        </p:nvSpPr>
        <p:spPr>
          <a:xfrm>
            <a:off x="63603" y="3033907"/>
            <a:ext cx="1492658" cy="386715"/>
          </a:xfrm>
          <a:prstGeom prst="flowChartProcess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게임 나가기</a:t>
            </a:r>
            <a:r>
              <a:rPr lang="en-US" altLang="ko-KR" sz="1000" dirty="0">
                <a:solidFill>
                  <a:schemeClr val="bg1"/>
                </a:solidFill>
              </a:rPr>
              <a:t>,</a:t>
            </a:r>
            <a:r>
              <a:rPr lang="ko-KR" altLang="en-US" sz="1000" dirty="0">
                <a:solidFill>
                  <a:schemeClr val="bg1"/>
                </a:solidFill>
              </a:rPr>
              <a:t> 조작 변경</a:t>
            </a:r>
            <a:endParaRPr lang="en-US" altLang="ko-KR" sz="1000" dirty="0">
              <a:solidFill>
                <a:schemeClr val="bg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등의 옵션 제공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  <p:sp>
        <p:nvSpPr>
          <p:cNvPr id="187" name="순서도: 처리 186"/>
          <p:cNvSpPr/>
          <p:nvPr/>
        </p:nvSpPr>
        <p:spPr>
          <a:xfrm>
            <a:off x="63603" y="4314255"/>
            <a:ext cx="1492658" cy="386715"/>
          </a:xfrm>
          <a:prstGeom prst="flowChartProcess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터치 시 바로 게임 시작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  <p:sp>
        <p:nvSpPr>
          <p:cNvPr id="188" name="순서도: 처리 187"/>
          <p:cNvSpPr/>
          <p:nvPr/>
        </p:nvSpPr>
        <p:spPr>
          <a:xfrm>
            <a:off x="1823103" y="6417771"/>
            <a:ext cx="8608966" cy="386715"/>
          </a:xfrm>
          <a:prstGeom prst="flowChartProcess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두가지 조작 방식 제공</a:t>
            </a:r>
            <a:r>
              <a:rPr lang="en-US" altLang="ko-KR" sz="1000" dirty="0">
                <a:solidFill>
                  <a:schemeClr val="bg1"/>
                </a:solidFill>
              </a:rPr>
              <a:t>, </a:t>
            </a:r>
            <a:r>
              <a:rPr lang="ko-KR" altLang="en-US" sz="1000" dirty="0">
                <a:solidFill>
                  <a:schemeClr val="bg1"/>
                </a:solidFill>
              </a:rPr>
              <a:t>최초 터치 전까지 조작 방법을 보여주고</a:t>
            </a:r>
            <a:r>
              <a:rPr lang="en-US" altLang="ko-KR" sz="1000" dirty="0">
                <a:solidFill>
                  <a:schemeClr val="bg1"/>
                </a:solidFill>
              </a:rPr>
              <a:t> </a:t>
            </a:r>
            <a:r>
              <a:rPr lang="ko-KR" altLang="en-US" sz="1000" dirty="0">
                <a:solidFill>
                  <a:schemeClr val="bg1"/>
                </a:solidFill>
              </a:rPr>
              <a:t>게임 시작 시 조작 방법 </a:t>
            </a:r>
            <a:r>
              <a:rPr lang="en-US" altLang="ko-KR" sz="1000" dirty="0">
                <a:solidFill>
                  <a:schemeClr val="bg1"/>
                </a:solidFill>
              </a:rPr>
              <a:t>UI </a:t>
            </a:r>
            <a:r>
              <a:rPr lang="ko-KR" altLang="en-US" sz="1000" dirty="0">
                <a:solidFill>
                  <a:schemeClr val="bg1"/>
                </a:solidFill>
              </a:rPr>
              <a:t>제거</a:t>
            </a:r>
            <a:endParaRPr lang="en-US" altLang="ko-KR" sz="1000" dirty="0">
              <a:solidFill>
                <a:schemeClr val="bg1"/>
              </a:solidFill>
            </a:endParaRPr>
          </a:p>
          <a:p>
            <a:pPr algn="ctr"/>
            <a:r>
              <a:rPr lang="ko-KR" altLang="en-US" sz="1000" b="1" dirty="0">
                <a:solidFill>
                  <a:schemeClr val="bg1"/>
                </a:solidFill>
              </a:rPr>
              <a:t>터치한 곳을 기준으로 컨트롤 </a:t>
            </a:r>
            <a:r>
              <a:rPr lang="en-US" altLang="ko-KR" sz="1000" b="1" dirty="0">
                <a:solidFill>
                  <a:schemeClr val="bg1"/>
                </a:solidFill>
              </a:rPr>
              <a:t>UI </a:t>
            </a:r>
            <a:r>
              <a:rPr lang="ko-KR" altLang="en-US" sz="1000" b="1" dirty="0">
                <a:solidFill>
                  <a:schemeClr val="bg1"/>
                </a:solidFill>
              </a:rPr>
              <a:t>표시</a:t>
            </a:r>
            <a:endParaRPr lang="en-US" altLang="ko-KR" sz="1000" b="1" dirty="0">
              <a:solidFill>
                <a:schemeClr val="bg1"/>
              </a:solidFill>
            </a:endParaRPr>
          </a:p>
        </p:txBody>
      </p:sp>
      <p:cxnSp>
        <p:nvCxnSpPr>
          <p:cNvPr id="189" name="연결선: 꺾임 188"/>
          <p:cNvCxnSpPr>
            <a:cxnSpLocks/>
            <a:stCxn id="188" idx="0"/>
            <a:endCxn id="106" idx="2"/>
          </p:cNvCxnSpPr>
          <p:nvPr/>
        </p:nvCxnSpPr>
        <p:spPr>
          <a:xfrm rot="16200000" flipV="1">
            <a:off x="4776710" y="5066894"/>
            <a:ext cx="315686" cy="2386067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연결선: 꺾임 189"/>
          <p:cNvCxnSpPr>
            <a:cxnSpLocks/>
            <a:stCxn id="188" idx="0"/>
            <a:endCxn id="153" idx="2"/>
          </p:cNvCxnSpPr>
          <p:nvPr/>
        </p:nvCxnSpPr>
        <p:spPr>
          <a:xfrm rot="5400000" flipH="1" flipV="1">
            <a:off x="7092663" y="5137008"/>
            <a:ext cx="315686" cy="224584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연결선: 꺾임 190"/>
          <p:cNvCxnSpPr>
            <a:cxnSpLocks/>
            <a:stCxn id="186" idx="2"/>
            <a:endCxn id="145" idx="1"/>
          </p:cNvCxnSpPr>
          <p:nvPr/>
        </p:nvCxnSpPr>
        <p:spPr>
          <a:xfrm rot="16200000" flipH="1">
            <a:off x="1238404" y="2992150"/>
            <a:ext cx="51827" cy="908770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연결선: 꺾임 191"/>
          <p:cNvCxnSpPr>
            <a:cxnSpLocks/>
            <a:stCxn id="187" idx="2"/>
          </p:cNvCxnSpPr>
          <p:nvPr/>
        </p:nvCxnSpPr>
        <p:spPr>
          <a:xfrm rot="16200000" flipH="1">
            <a:off x="1033723" y="4477179"/>
            <a:ext cx="361013" cy="808594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TextBox 194"/>
          <p:cNvSpPr txBox="1"/>
          <p:nvPr/>
        </p:nvSpPr>
        <p:spPr>
          <a:xfrm>
            <a:off x="3614858" y="3338862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0</a:t>
            </a:r>
            <a:endParaRPr lang="ko-KR" altLang="en-US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196" name="TextBox 195"/>
          <p:cNvSpPr txBox="1"/>
          <p:nvPr/>
        </p:nvSpPr>
        <p:spPr>
          <a:xfrm>
            <a:off x="8238439" y="3338862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0</a:t>
            </a:r>
            <a:endParaRPr lang="ko-KR" altLang="en-US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198" name="순서도: 처리 197"/>
          <p:cNvSpPr/>
          <p:nvPr/>
        </p:nvSpPr>
        <p:spPr>
          <a:xfrm>
            <a:off x="63603" y="3629482"/>
            <a:ext cx="1492658" cy="386715"/>
          </a:xfrm>
          <a:prstGeom prst="flowChartProcess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죽인 몬스터 수에 따라</a:t>
            </a:r>
            <a:endParaRPr lang="en-US" altLang="ko-KR" sz="1000" dirty="0">
              <a:solidFill>
                <a:schemeClr val="bg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스코어 획득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  <p:cxnSp>
        <p:nvCxnSpPr>
          <p:cNvPr id="199" name="연결선: 꺾임 198"/>
          <p:cNvCxnSpPr>
            <a:cxnSpLocks/>
            <a:stCxn id="198" idx="2"/>
            <a:endCxn id="195" idx="2"/>
          </p:cNvCxnSpPr>
          <p:nvPr/>
        </p:nvCxnSpPr>
        <p:spPr>
          <a:xfrm rot="5400000" flipH="1" flipV="1">
            <a:off x="2137421" y="2380705"/>
            <a:ext cx="308003" cy="2962982"/>
          </a:xfrm>
          <a:prstGeom prst="bentConnector3">
            <a:avLst>
              <a:gd name="adj1" fmla="val -28039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6919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화면 구성</a:t>
            </a:r>
            <a:r>
              <a:rPr lang="en-US" altLang="ko-KR" dirty="0"/>
              <a:t>(</a:t>
            </a:r>
            <a:r>
              <a:rPr lang="ko-KR" altLang="en-US" dirty="0"/>
              <a:t>인 게임</a:t>
            </a:r>
            <a:r>
              <a:rPr lang="en-US" altLang="ko-KR" dirty="0"/>
              <a:t>_2)</a:t>
            </a:r>
            <a:endParaRPr lang="ko-KR" altLang="en-US" dirty="0"/>
          </a:p>
        </p:txBody>
      </p:sp>
      <p:grpSp>
        <p:nvGrpSpPr>
          <p:cNvPr id="84" name="그룹 83"/>
          <p:cNvGrpSpPr/>
          <p:nvPr/>
        </p:nvGrpSpPr>
        <p:grpSpPr>
          <a:xfrm>
            <a:off x="736846" y="1983716"/>
            <a:ext cx="9364101" cy="1243549"/>
            <a:chOff x="656947" y="2738318"/>
            <a:chExt cx="9364101" cy="1243549"/>
          </a:xfrm>
        </p:grpSpPr>
        <p:sp>
          <p:nvSpPr>
            <p:cNvPr id="56" name="순서도: 수행의 시작/종료 55"/>
            <p:cNvSpPr/>
            <p:nvPr/>
          </p:nvSpPr>
          <p:spPr>
            <a:xfrm>
              <a:off x="656947" y="2965143"/>
              <a:ext cx="914400" cy="301752"/>
            </a:xfrm>
            <a:prstGeom prst="flowChartTerminator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게임실행</a:t>
              </a:r>
            </a:p>
          </p:txBody>
        </p:sp>
        <p:grpSp>
          <p:nvGrpSpPr>
            <p:cNvPr id="57" name="그룹 56"/>
            <p:cNvGrpSpPr/>
            <p:nvPr/>
          </p:nvGrpSpPr>
          <p:grpSpPr>
            <a:xfrm>
              <a:off x="1846555" y="2809695"/>
              <a:ext cx="1060704" cy="612648"/>
              <a:chOff x="2032986" y="1975193"/>
              <a:chExt cx="1060704" cy="612648"/>
            </a:xfrm>
          </p:grpSpPr>
          <p:sp>
            <p:nvSpPr>
              <p:cNvPr id="58" name="순서도: 준비 57"/>
              <p:cNvSpPr/>
              <p:nvPr/>
            </p:nvSpPr>
            <p:spPr>
              <a:xfrm>
                <a:off x="2032986" y="1975193"/>
                <a:ext cx="1060704" cy="612648"/>
              </a:xfrm>
              <a:prstGeom prst="flowChartPreparation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2169137" y="2157275"/>
                <a:ext cx="8002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2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</a:rPr>
                  <a:t>스플래시</a:t>
                </a:r>
                <a:endParaRPr kumimoji="0" lang="ko-KR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</a:endParaRPr>
              </a:p>
            </p:txBody>
          </p:sp>
        </p:grpSp>
        <p:sp>
          <p:nvSpPr>
            <p:cNvPr id="60" name="순서도: 판단 59"/>
            <p:cNvSpPr/>
            <p:nvPr/>
          </p:nvSpPr>
          <p:spPr>
            <a:xfrm>
              <a:off x="3249227" y="2738318"/>
              <a:ext cx="1127464" cy="755401"/>
            </a:xfrm>
            <a:prstGeom prst="flowChartDecision">
              <a:avLst/>
            </a:prstGeom>
            <a:solidFill>
              <a:sysClr val="window" lastClr="FFFFFF">
                <a:lumMod val="85000"/>
              </a:sys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3475428" y="2899443"/>
              <a:ext cx="70083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914400" latinLnBrk="1"/>
              <a:r>
                <a:rPr lang="ko-KR" altLang="en-US" sz="1200" dirty="0">
                  <a:solidFill>
                    <a:prstClr val="black"/>
                  </a:solidFill>
                  <a:latin typeface="맑은 고딕" panose="020F0502020204030204"/>
                </a:rPr>
                <a:t>첫 실행</a:t>
              </a:r>
              <a:endParaRPr lang="en-US" altLang="ko-KR" sz="1200" dirty="0">
                <a:solidFill>
                  <a:prstClr val="black"/>
                </a:solidFill>
                <a:latin typeface="맑은 고딕" panose="020F0502020204030204"/>
              </a:endParaRPr>
            </a:p>
            <a:p>
              <a:pPr algn="ctr" defTabSz="914400" latinLnBrk="1"/>
              <a:r>
                <a:rPr lang="ko-KR" altLang="en-US" sz="1200" dirty="0">
                  <a:solidFill>
                    <a:prstClr val="black"/>
                  </a:solidFill>
                  <a:latin typeface="맑은 고딕" panose="020F0502020204030204"/>
                </a:rPr>
                <a:t>인가</a:t>
              </a:r>
              <a:r>
                <a:rPr lang="en-US" altLang="ko-KR" sz="1200" dirty="0">
                  <a:solidFill>
                    <a:prstClr val="black"/>
                  </a:solidFill>
                  <a:latin typeface="맑은 고딕" panose="020F0502020204030204"/>
                </a:rPr>
                <a:t>?</a:t>
              </a:r>
              <a:endParaRPr lang="ko-KR" altLang="en-US" sz="1200" dirty="0">
                <a:solidFill>
                  <a:prstClr val="black"/>
                </a:solidFill>
                <a:latin typeface="맑은 고딕" panose="020F0502020204030204"/>
              </a:endParaRPr>
            </a:p>
          </p:txBody>
        </p:sp>
        <p:grpSp>
          <p:nvGrpSpPr>
            <p:cNvPr id="62" name="그룹 61"/>
            <p:cNvGrpSpPr/>
            <p:nvPr/>
          </p:nvGrpSpPr>
          <p:grpSpPr>
            <a:xfrm>
              <a:off x="5359982" y="2809695"/>
              <a:ext cx="914400" cy="612648"/>
              <a:chOff x="4647639" y="1975193"/>
              <a:chExt cx="914400" cy="612648"/>
            </a:xfrm>
          </p:grpSpPr>
          <p:sp>
            <p:nvSpPr>
              <p:cNvPr id="63" name="순서도: 처리 62"/>
              <p:cNvSpPr/>
              <p:nvPr/>
            </p:nvSpPr>
            <p:spPr>
              <a:xfrm>
                <a:off x="4647639" y="1975193"/>
                <a:ext cx="914400" cy="612648"/>
              </a:xfrm>
              <a:prstGeom prst="flowChartProcess">
                <a:avLst/>
              </a:prstGeom>
              <a:solidFill>
                <a:srgbClr val="4472C4">
                  <a:lumMod val="50000"/>
                </a:srgbClr>
              </a:solidFill>
              <a:ln>
                <a:solidFill>
                  <a:sysClr val="windowText" lastClr="000000"/>
                </a:solidFill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4702486" y="2157273"/>
                <a:ext cx="8002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</a:rPr>
                  <a:t>프롤로그</a:t>
                </a:r>
              </a:p>
            </p:txBody>
          </p:sp>
        </p:grpSp>
        <p:grpSp>
          <p:nvGrpSpPr>
            <p:cNvPr id="65" name="그룹 64"/>
            <p:cNvGrpSpPr/>
            <p:nvPr/>
          </p:nvGrpSpPr>
          <p:grpSpPr>
            <a:xfrm>
              <a:off x="6902566" y="2809695"/>
              <a:ext cx="914400" cy="612648"/>
              <a:chOff x="4647639" y="1975193"/>
              <a:chExt cx="914400" cy="612648"/>
            </a:xfrm>
          </p:grpSpPr>
          <p:sp>
            <p:nvSpPr>
              <p:cNvPr id="66" name="순서도: 처리 65"/>
              <p:cNvSpPr/>
              <p:nvPr/>
            </p:nvSpPr>
            <p:spPr>
              <a:xfrm>
                <a:off x="4647639" y="1975193"/>
                <a:ext cx="914400" cy="612648"/>
              </a:xfrm>
              <a:prstGeom prst="flowChartProcess">
                <a:avLst/>
              </a:prstGeom>
              <a:solidFill>
                <a:srgbClr val="4472C4">
                  <a:lumMod val="50000"/>
                </a:srgbClr>
              </a:solidFill>
              <a:ln>
                <a:solidFill>
                  <a:sysClr val="windowText" lastClr="000000"/>
                </a:solidFill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4675235" y="2157273"/>
                <a:ext cx="85472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</a:rPr>
                  <a:t>게임 메인</a:t>
                </a:r>
              </a:p>
            </p:txBody>
          </p:sp>
        </p:grpSp>
        <p:grpSp>
          <p:nvGrpSpPr>
            <p:cNvPr id="68" name="그룹 67"/>
            <p:cNvGrpSpPr/>
            <p:nvPr/>
          </p:nvGrpSpPr>
          <p:grpSpPr>
            <a:xfrm>
              <a:off x="8669222" y="2809695"/>
              <a:ext cx="914400" cy="612648"/>
              <a:chOff x="4647639" y="1975193"/>
              <a:chExt cx="914400" cy="612648"/>
            </a:xfrm>
          </p:grpSpPr>
          <p:sp>
            <p:nvSpPr>
              <p:cNvPr id="69" name="순서도: 처리 68"/>
              <p:cNvSpPr/>
              <p:nvPr/>
            </p:nvSpPr>
            <p:spPr>
              <a:xfrm>
                <a:off x="4647639" y="1975193"/>
                <a:ext cx="914400" cy="612648"/>
              </a:xfrm>
              <a:prstGeom prst="flowChartProcess">
                <a:avLst/>
              </a:prstGeom>
              <a:solidFill>
                <a:srgbClr val="4472C4">
                  <a:lumMod val="50000"/>
                </a:srgbClr>
              </a:solidFill>
              <a:ln>
                <a:solidFill>
                  <a:sysClr val="windowText" lastClr="000000"/>
                </a:solidFill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4752179" y="2157273"/>
                <a:ext cx="70083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</a:rPr>
                  <a:t>인 게임</a:t>
                </a:r>
              </a:p>
            </p:txBody>
          </p:sp>
        </p:grpSp>
        <p:cxnSp>
          <p:nvCxnSpPr>
            <p:cNvPr id="71" name="직선 화살표 연결선 70"/>
            <p:cNvCxnSpPr>
              <a:stCxn id="56" idx="3"/>
              <a:endCxn id="58" idx="1"/>
            </p:cNvCxnSpPr>
            <p:nvPr/>
          </p:nvCxnSpPr>
          <p:spPr>
            <a:xfrm>
              <a:off x="1571347" y="3116019"/>
              <a:ext cx="275208" cy="0"/>
            </a:xfrm>
            <a:prstGeom prst="straightConnector1">
              <a:avLst/>
            </a:prstGeom>
            <a:noFill/>
            <a:ln w="6350" cap="flat" cmpd="sng" algn="ctr">
              <a:solidFill>
                <a:schemeClr val="tx1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72" name="직선 화살표 연결선 71"/>
            <p:cNvCxnSpPr>
              <a:cxnSpLocks/>
              <a:stCxn id="58" idx="3"/>
              <a:endCxn id="60" idx="1"/>
            </p:cNvCxnSpPr>
            <p:nvPr/>
          </p:nvCxnSpPr>
          <p:spPr>
            <a:xfrm>
              <a:off x="2907259" y="3116019"/>
              <a:ext cx="341968" cy="0"/>
            </a:xfrm>
            <a:prstGeom prst="straightConnector1">
              <a:avLst/>
            </a:prstGeom>
            <a:noFill/>
            <a:ln w="6350" cap="flat" cmpd="sng" algn="ctr">
              <a:solidFill>
                <a:schemeClr val="tx1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73" name="연결선: 꺾임 72"/>
            <p:cNvCxnSpPr>
              <a:stCxn id="60" idx="2"/>
              <a:endCxn id="66" idx="2"/>
            </p:cNvCxnSpPr>
            <p:nvPr/>
          </p:nvCxnSpPr>
          <p:spPr>
            <a:xfrm rot="5400000" flipH="1" flipV="1">
              <a:off x="5550674" y="1684627"/>
              <a:ext cx="71376" cy="3546807"/>
            </a:xfrm>
            <a:prstGeom prst="bentConnector3">
              <a:avLst>
                <a:gd name="adj1" fmla="val -494410"/>
              </a:avLst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74" name="직선 화살표 연결선 73"/>
            <p:cNvCxnSpPr>
              <a:cxnSpLocks/>
              <a:stCxn id="60" idx="3"/>
              <a:endCxn id="63" idx="1"/>
            </p:cNvCxnSpPr>
            <p:nvPr/>
          </p:nvCxnSpPr>
          <p:spPr>
            <a:xfrm>
              <a:off x="4376691" y="3116019"/>
              <a:ext cx="983291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75" name="직선 화살표 연결선 74"/>
            <p:cNvCxnSpPr>
              <a:cxnSpLocks/>
              <a:stCxn id="63" idx="3"/>
              <a:endCxn id="67" idx="1"/>
            </p:cNvCxnSpPr>
            <p:nvPr/>
          </p:nvCxnSpPr>
          <p:spPr>
            <a:xfrm>
              <a:off x="6274382" y="3116019"/>
              <a:ext cx="655780" cy="14256"/>
            </a:xfrm>
            <a:prstGeom prst="straightConnector1">
              <a:avLst/>
            </a:prstGeom>
            <a:noFill/>
            <a:ln w="28575" cap="flat" cmpd="sng" algn="ctr">
              <a:solidFill>
                <a:srgbClr val="0070C0"/>
              </a:solidFill>
              <a:prstDash val="sysDash"/>
              <a:miter lim="800000"/>
              <a:tailEnd type="triangle"/>
            </a:ln>
            <a:effectLst/>
          </p:spPr>
        </p:cxnSp>
        <p:cxnSp>
          <p:nvCxnSpPr>
            <p:cNvPr id="76" name="연결선: 구부러짐 75"/>
            <p:cNvCxnSpPr>
              <a:cxnSpLocks/>
              <a:stCxn id="69" idx="0"/>
              <a:endCxn id="66" idx="0"/>
            </p:cNvCxnSpPr>
            <p:nvPr/>
          </p:nvCxnSpPr>
          <p:spPr>
            <a:xfrm rot="16200000" flipV="1">
              <a:off x="8243094" y="1926367"/>
              <a:ext cx="12700" cy="1766656"/>
            </a:xfrm>
            <a:prstGeom prst="curvedConnector3">
              <a:avLst>
                <a:gd name="adj1" fmla="val 3757283"/>
              </a:avLst>
            </a:prstGeom>
            <a:noFill/>
            <a:ln w="28575" cap="flat" cmpd="sng" algn="ctr">
              <a:solidFill>
                <a:srgbClr val="0070C0"/>
              </a:solidFill>
              <a:prstDash val="sysDash"/>
              <a:miter lim="800000"/>
              <a:tailEnd type="triangle"/>
            </a:ln>
            <a:effectLst/>
          </p:spPr>
        </p:cxnSp>
        <p:cxnSp>
          <p:nvCxnSpPr>
            <p:cNvPr id="77" name="직선 화살표 연결선 76"/>
            <p:cNvCxnSpPr>
              <a:cxnSpLocks/>
              <a:stCxn id="66" idx="3"/>
              <a:endCxn id="69" idx="1"/>
            </p:cNvCxnSpPr>
            <p:nvPr/>
          </p:nvCxnSpPr>
          <p:spPr>
            <a:xfrm>
              <a:off x="7816966" y="3116019"/>
              <a:ext cx="852256" cy="0"/>
            </a:xfrm>
            <a:prstGeom prst="straightConnector1">
              <a:avLst/>
            </a:prstGeom>
            <a:noFill/>
            <a:ln w="28575" cap="flat" cmpd="sng" algn="ctr">
              <a:solidFill>
                <a:srgbClr val="0070C0"/>
              </a:solidFill>
              <a:prstDash val="sysDash"/>
              <a:miter lim="800000"/>
              <a:tailEnd type="triangle"/>
            </a:ln>
            <a:effectLst/>
          </p:spPr>
        </p:cxnSp>
        <p:cxnSp>
          <p:nvCxnSpPr>
            <p:cNvPr id="78" name="연결선: 구부러짐 77"/>
            <p:cNvCxnSpPr>
              <a:stCxn id="69" idx="2"/>
              <a:endCxn id="69" idx="3"/>
            </p:cNvCxnSpPr>
            <p:nvPr/>
          </p:nvCxnSpPr>
          <p:spPr>
            <a:xfrm rot="5400000" flipH="1" flipV="1">
              <a:off x="9201860" y="3040581"/>
              <a:ext cx="306324" cy="457200"/>
            </a:xfrm>
            <a:prstGeom prst="curvedConnector4">
              <a:avLst>
                <a:gd name="adj1" fmla="val -74627"/>
                <a:gd name="adj2" fmla="val 150000"/>
              </a:avLst>
            </a:prstGeom>
            <a:noFill/>
            <a:ln w="28575" cap="flat" cmpd="sng" algn="ctr">
              <a:solidFill>
                <a:srgbClr val="0070C0"/>
              </a:solidFill>
              <a:prstDash val="sysDash"/>
              <a:miter lim="800000"/>
              <a:tailEnd type="triangle"/>
            </a:ln>
            <a:effectLst/>
          </p:spPr>
        </p:cxnSp>
        <p:sp>
          <p:nvSpPr>
            <p:cNvPr id="79" name="TextBox 78"/>
            <p:cNvSpPr txBox="1"/>
            <p:nvPr/>
          </p:nvSpPr>
          <p:spPr>
            <a:xfrm>
              <a:off x="5586362" y="3720257"/>
              <a:ext cx="405880" cy="26161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</a:rPr>
                <a:t>NO</a:t>
              </a:r>
              <a:endParaRPr kumimoji="0" lang="ko-KR" altLang="en-US" sz="11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4634143" y="2992342"/>
              <a:ext cx="425116" cy="26161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</a:rPr>
                <a:t>YES</a:t>
              </a:r>
              <a:endParaRPr kumimoji="0" lang="ko-KR" altLang="en-US" sz="11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9403571" y="3532944"/>
              <a:ext cx="617477" cy="26161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맑은 고딕" panose="020F0502020204030204"/>
                </a:rPr>
                <a:t>Re Try</a:t>
              </a:r>
              <a:endParaRPr kumimoji="0" lang="ko-KR" alt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맑은 고딕" panose="020F0502020204030204"/>
              </a:endParaRPr>
            </a:p>
          </p:txBody>
        </p:sp>
      </p:grpSp>
      <p:sp>
        <p:nvSpPr>
          <p:cNvPr id="87" name="순서도: 처리 86"/>
          <p:cNvSpPr/>
          <p:nvPr/>
        </p:nvSpPr>
        <p:spPr>
          <a:xfrm>
            <a:off x="3634643" y="3337836"/>
            <a:ext cx="4262222" cy="2855689"/>
          </a:xfrm>
          <a:prstGeom prst="flowChartProcess">
            <a:avLst/>
          </a:prstGeom>
          <a:solidFill>
            <a:srgbClr val="4472C4">
              <a:lumMod val="50000"/>
            </a:srgbClr>
          </a:solidFill>
          <a:ln>
            <a:solidFill>
              <a:sysClr val="windowText" lastClr="000000"/>
            </a:solidFill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8" name="웃는 얼굴 127"/>
          <p:cNvSpPr/>
          <p:nvPr/>
        </p:nvSpPr>
        <p:spPr>
          <a:xfrm>
            <a:off x="5566201" y="4413300"/>
            <a:ext cx="420135" cy="420135"/>
          </a:xfrm>
          <a:prstGeom prst="smileyFac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순서도: 수행의 시작/종료 128"/>
          <p:cNvSpPr/>
          <p:nvPr/>
        </p:nvSpPr>
        <p:spPr>
          <a:xfrm>
            <a:off x="6790985" y="3453803"/>
            <a:ext cx="1020857" cy="247805"/>
          </a:xfrm>
          <a:prstGeom prst="flowChartTerminator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/>
              <a:t>코인</a:t>
            </a:r>
          </a:p>
        </p:txBody>
      </p:sp>
      <p:sp>
        <p:nvSpPr>
          <p:cNvPr id="130" name="사각형: 둥근 모서리 129"/>
          <p:cNvSpPr/>
          <p:nvPr/>
        </p:nvSpPr>
        <p:spPr>
          <a:xfrm>
            <a:off x="3730382" y="3462681"/>
            <a:ext cx="421865" cy="319596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131" name="직사각형 130"/>
          <p:cNvSpPr/>
          <p:nvPr/>
        </p:nvSpPr>
        <p:spPr>
          <a:xfrm>
            <a:off x="3834782" y="3520385"/>
            <a:ext cx="76673" cy="20418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직사각형 131"/>
          <p:cNvSpPr/>
          <p:nvPr/>
        </p:nvSpPr>
        <p:spPr>
          <a:xfrm>
            <a:off x="3977518" y="3520385"/>
            <a:ext cx="76673" cy="20418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TextBox 132"/>
          <p:cNvSpPr txBox="1"/>
          <p:nvPr/>
        </p:nvSpPr>
        <p:spPr>
          <a:xfrm>
            <a:off x="5618212" y="3449860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5</a:t>
            </a:r>
            <a:endParaRPr lang="ko-KR" altLang="en-US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134" name="웃는 얼굴 133"/>
          <p:cNvSpPr/>
          <p:nvPr/>
        </p:nvSpPr>
        <p:spPr>
          <a:xfrm>
            <a:off x="4180287" y="3993165"/>
            <a:ext cx="314675" cy="314675"/>
          </a:xfrm>
          <a:prstGeom prst="smileyFac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웃는 얼굴 134"/>
          <p:cNvSpPr/>
          <p:nvPr/>
        </p:nvSpPr>
        <p:spPr>
          <a:xfrm>
            <a:off x="6825127" y="4057028"/>
            <a:ext cx="314675" cy="314675"/>
          </a:xfrm>
          <a:prstGeom prst="smileyFace">
            <a:avLst>
              <a:gd name="adj" fmla="val 4653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웃는 얼굴 135"/>
          <p:cNvSpPr/>
          <p:nvPr/>
        </p:nvSpPr>
        <p:spPr>
          <a:xfrm>
            <a:off x="6921165" y="5102921"/>
            <a:ext cx="314675" cy="314675"/>
          </a:xfrm>
          <a:prstGeom prst="smileyFace">
            <a:avLst>
              <a:gd name="adj" fmla="val 4653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웃는 얼굴 136"/>
          <p:cNvSpPr/>
          <p:nvPr/>
        </p:nvSpPr>
        <p:spPr>
          <a:xfrm>
            <a:off x="4981820" y="4912481"/>
            <a:ext cx="314675" cy="314675"/>
          </a:xfrm>
          <a:prstGeom prst="smileyFace">
            <a:avLst>
              <a:gd name="adj" fmla="val 4653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925428" y="3690902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GAME OVER</a:t>
            </a:r>
            <a:endParaRPr lang="ko-KR" altLang="en-US" dirty="0"/>
          </a:p>
        </p:txBody>
      </p:sp>
      <p:sp>
        <p:nvSpPr>
          <p:cNvPr id="4" name="사각형: 둥근 모서리 3"/>
          <p:cNvSpPr/>
          <p:nvPr/>
        </p:nvSpPr>
        <p:spPr>
          <a:xfrm>
            <a:off x="3738880" y="3993165"/>
            <a:ext cx="4072961" cy="1604995"/>
          </a:xfrm>
          <a:prstGeom prst="roundRect">
            <a:avLst/>
          </a:prstGeom>
          <a:solidFill>
            <a:srgbClr val="6F6F74">
              <a:alpha val="8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사각형: 둥근 모서리 137"/>
          <p:cNvSpPr/>
          <p:nvPr/>
        </p:nvSpPr>
        <p:spPr>
          <a:xfrm>
            <a:off x="3941314" y="4064320"/>
            <a:ext cx="3668526" cy="307383"/>
          </a:xfrm>
          <a:prstGeom prst="roundRect">
            <a:avLst/>
          </a:prstGeom>
          <a:solidFill>
            <a:schemeClr val="bg2">
              <a:lumMod val="75000"/>
              <a:alpha val="89804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rgbClr val="FFC000"/>
                </a:solidFill>
                <a:latin typeface="+mn-ea"/>
              </a:rPr>
              <a:t>BEST SCORE </a:t>
            </a:r>
            <a:r>
              <a:rPr lang="en-US" altLang="ko-KR" sz="1000" dirty="0">
                <a:latin typeface="+mn-ea"/>
              </a:rPr>
              <a:t>5</a:t>
            </a:r>
            <a:endParaRPr lang="ko-KR" altLang="en-US" sz="1000" dirty="0"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738880" y="4448734"/>
            <a:ext cx="4072961" cy="266829"/>
          </a:xfrm>
          <a:prstGeom prst="rect">
            <a:avLst/>
          </a:prstGeom>
          <a:solidFill>
            <a:srgbClr val="000000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SCORE  5</a:t>
            </a:r>
            <a:endParaRPr lang="ko-KR" altLang="en-US" sz="1000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139" name="직사각형 138"/>
          <p:cNvSpPr/>
          <p:nvPr/>
        </p:nvSpPr>
        <p:spPr>
          <a:xfrm>
            <a:off x="3738880" y="4755874"/>
            <a:ext cx="4072961" cy="266829"/>
          </a:xfrm>
          <a:prstGeom prst="rect">
            <a:avLst/>
          </a:prstGeom>
          <a:solidFill>
            <a:srgbClr val="000000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COIN 100</a:t>
            </a:r>
            <a:endParaRPr lang="ko-KR" altLang="en-US" sz="1000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140" name="직사각형 139"/>
          <p:cNvSpPr/>
          <p:nvPr/>
        </p:nvSpPr>
        <p:spPr>
          <a:xfrm>
            <a:off x="3738880" y="5073929"/>
            <a:ext cx="4072961" cy="266829"/>
          </a:xfrm>
          <a:prstGeom prst="rect">
            <a:avLst/>
          </a:prstGeom>
          <a:solidFill>
            <a:srgbClr val="000000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무료 선물</a:t>
            </a:r>
          </a:p>
        </p:txBody>
      </p:sp>
      <p:sp>
        <p:nvSpPr>
          <p:cNvPr id="142" name="사각형: 둥근 모서리 141"/>
          <p:cNvSpPr/>
          <p:nvPr/>
        </p:nvSpPr>
        <p:spPr>
          <a:xfrm>
            <a:off x="6682171" y="4797794"/>
            <a:ext cx="1019109" cy="224843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50" dirty="0"/>
              <a:t>X 2</a:t>
            </a:r>
            <a:endParaRPr lang="ko-KR" altLang="en-US" sz="1050" dirty="0"/>
          </a:p>
        </p:txBody>
      </p:sp>
      <p:sp>
        <p:nvSpPr>
          <p:cNvPr id="143" name="사각형: 둥근 모서리 142"/>
          <p:cNvSpPr/>
          <p:nvPr/>
        </p:nvSpPr>
        <p:spPr>
          <a:xfrm>
            <a:off x="6682171" y="5094414"/>
            <a:ext cx="1019109" cy="224843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/>
              <a:t>선물</a:t>
            </a:r>
          </a:p>
        </p:txBody>
      </p:sp>
      <p:grpSp>
        <p:nvGrpSpPr>
          <p:cNvPr id="157" name="그룹 156"/>
          <p:cNvGrpSpPr/>
          <p:nvPr/>
        </p:nvGrpSpPr>
        <p:grpSpPr>
          <a:xfrm>
            <a:off x="7342256" y="4810807"/>
            <a:ext cx="308427" cy="184896"/>
            <a:chOff x="8784159" y="4162493"/>
            <a:chExt cx="1247286" cy="747722"/>
          </a:xfrm>
        </p:grpSpPr>
        <p:sp>
          <p:nvSpPr>
            <p:cNvPr id="166" name="직사각형 165"/>
            <p:cNvSpPr/>
            <p:nvPr/>
          </p:nvSpPr>
          <p:spPr>
            <a:xfrm>
              <a:off x="8784159" y="4162493"/>
              <a:ext cx="1247286" cy="74772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" name="직사각형 169"/>
            <p:cNvSpPr/>
            <p:nvPr/>
          </p:nvSpPr>
          <p:spPr>
            <a:xfrm>
              <a:off x="8870149" y="4239913"/>
              <a:ext cx="145845" cy="25080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3" name="직사각형 192"/>
            <p:cNvSpPr/>
            <p:nvPr/>
          </p:nvSpPr>
          <p:spPr>
            <a:xfrm>
              <a:off x="8870149" y="4575064"/>
              <a:ext cx="145845" cy="25080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4" name="직사각형 193"/>
            <p:cNvSpPr/>
            <p:nvPr/>
          </p:nvSpPr>
          <p:spPr>
            <a:xfrm>
              <a:off x="9830365" y="4239913"/>
              <a:ext cx="145845" cy="25080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5" name="직사각형 194"/>
            <p:cNvSpPr/>
            <p:nvPr/>
          </p:nvSpPr>
          <p:spPr>
            <a:xfrm>
              <a:off x="9830365" y="4575064"/>
              <a:ext cx="145845" cy="25080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6" name="이등변 삼각형 195"/>
            <p:cNvSpPr/>
            <p:nvPr/>
          </p:nvSpPr>
          <p:spPr>
            <a:xfrm rot="5400000">
              <a:off x="9158745" y="4251382"/>
              <a:ext cx="657307" cy="566644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7" name="그룹 196"/>
          <p:cNvGrpSpPr/>
          <p:nvPr/>
        </p:nvGrpSpPr>
        <p:grpSpPr>
          <a:xfrm>
            <a:off x="7342256" y="5114388"/>
            <a:ext cx="308427" cy="184896"/>
            <a:chOff x="8784159" y="4162493"/>
            <a:chExt cx="1247286" cy="747722"/>
          </a:xfrm>
        </p:grpSpPr>
        <p:sp>
          <p:nvSpPr>
            <p:cNvPr id="198" name="직사각형 197"/>
            <p:cNvSpPr/>
            <p:nvPr/>
          </p:nvSpPr>
          <p:spPr>
            <a:xfrm>
              <a:off x="8784159" y="4162493"/>
              <a:ext cx="1247286" cy="74772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9" name="직사각형 198"/>
            <p:cNvSpPr/>
            <p:nvPr/>
          </p:nvSpPr>
          <p:spPr>
            <a:xfrm>
              <a:off x="8870149" y="4239913"/>
              <a:ext cx="145845" cy="25080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0" name="직사각형 199"/>
            <p:cNvSpPr/>
            <p:nvPr/>
          </p:nvSpPr>
          <p:spPr>
            <a:xfrm>
              <a:off x="8870149" y="4575064"/>
              <a:ext cx="145845" cy="25080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1" name="직사각형 200"/>
            <p:cNvSpPr/>
            <p:nvPr/>
          </p:nvSpPr>
          <p:spPr>
            <a:xfrm>
              <a:off x="9830365" y="4239913"/>
              <a:ext cx="145845" cy="25080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2" name="직사각형 201"/>
            <p:cNvSpPr/>
            <p:nvPr/>
          </p:nvSpPr>
          <p:spPr>
            <a:xfrm>
              <a:off x="9830365" y="4575064"/>
              <a:ext cx="145845" cy="25080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3" name="이등변 삼각형 202"/>
            <p:cNvSpPr/>
            <p:nvPr/>
          </p:nvSpPr>
          <p:spPr>
            <a:xfrm rot="5400000">
              <a:off x="9158745" y="4251382"/>
              <a:ext cx="657307" cy="566644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4" name="사각형: 둥근 모서리 203"/>
          <p:cNvSpPr/>
          <p:nvPr/>
        </p:nvSpPr>
        <p:spPr>
          <a:xfrm>
            <a:off x="3762636" y="5791719"/>
            <a:ext cx="761728" cy="319596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공유하기</a:t>
            </a:r>
            <a:endParaRPr lang="ko-KR" altLang="en-US" sz="1000" dirty="0"/>
          </a:p>
        </p:txBody>
      </p:sp>
      <p:sp>
        <p:nvSpPr>
          <p:cNvPr id="205" name="사각형: 둥근 모서리 204"/>
          <p:cNvSpPr/>
          <p:nvPr/>
        </p:nvSpPr>
        <p:spPr>
          <a:xfrm>
            <a:off x="4631157" y="5791719"/>
            <a:ext cx="761728" cy="319596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랭킹</a:t>
            </a:r>
          </a:p>
        </p:txBody>
      </p:sp>
      <p:sp>
        <p:nvSpPr>
          <p:cNvPr id="206" name="사각형: 둥근 모서리 205"/>
          <p:cNvSpPr/>
          <p:nvPr/>
        </p:nvSpPr>
        <p:spPr>
          <a:xfrm>
            <a:off x="5533219" y="5791719"/>
            <a:ext cx="761728" cy="319596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홈</a:t>
            </a:r>
          </a:p>
        </p:txBody>
      </p:sp>
      <p:sp>
        <p:nvSpPr>
          <p:cNvPr id="207" name="사각형: 둥근 모서리 206"/>
          <p:cNvSpPr/>
          <p:nvPr/>
        </p:nvSpPr>
        <p:spPr>
          <a:xfrm>
            <a:off x="6435281" y="5791719"/>
            <a:ext cx="1265999" cy="319596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다시하기</a:t>
            </a:r>
          </a:p>
        </p:txBody>
      </p:sp>
      <p:sp>
        <p:nvSpPr>
          <p:cNvPr id="208" name="순서도: 처리 207"/>
          <p:cNvSpPr/>
          <p:nvPr/>
        </p:nvSpPr>
        <p:spPr>
          <a:xfrm>
            <a:off x="1329382" y="3337857"/>
            <a:ext cx="1492658" cy="386715"/>
          </a:xfrm>
          <a:prstGeom prst="flowChartProcess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캐릭터 죽음 연출 이후</a:t>
            </a:r>
            <a:endParaRPr lang="en-US" altLang="ko-KR" sz="1000" dirty="0">
              <a:solidFill>
                <a:schemeClr val="bg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게임오버 </a:t>
            </a:r>
            <a:r>
              <a:rPr lang="en-US" altLang="ko-KR" sz="1000" dirty="0">
                <a:solidFill>
                  <a:schemeClr val="bg1"/>
                </a:solidFill>
              </a:rPr>
              <a:t>UI </a:t>
            </a:r>
            <a:r>
              <a:rPr lang="ko-KR" altLang="en-US" sz="1000" dirty="0">
                <a:solidFill>
                  <a:schemeClr val="bg1"/>
                </a:solidFill>
              </a:rPr>
              <a:t>출력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  <p:sp>
        <p:nvSpPr>
          <p:cNvPr id="11" name="사각형: 둥근 모서리 10"/>
          <p:cNvSpPr/>
          <p:nvPr/>
        </p:nvSpPr>
        <p:spPr>
          <a:xfrm>
            <a:off x="3977518" y="3993165"/>
            <a:ext cx="546846" cy="157337"/>
          </a:xfrm>
          <a:prstGeom prst="roundRect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rgbClr val="FF0000"/>
                </a:solidFill>
              </a:rPr>
              <a:t>New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209" name="순서도: 처리 208"/>
          <p:cNvSpPr/>
          <p:nvPr/>
        </p:nvSpPr>
        <p:spPr>
          <a:xfrm>
            <a:off x="1329382" y="4007973"/>
            <a:ext cx="1492658" cy="386715"/>
          </a:xfrm>
          <a:prstGeom prst="flowChartProcess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베스트 스코어 갱신 시</a:t>
            </a:r>
            <a:endParaRPr lang="en-US" altLang="ko-KR" sz="1000" dirty="0">
              <a:solidFill>
                <a:schemeClr val="bg1"/>
              </a:solidFill>
            </a:endParaRPr>
          </a:p>
          <a:p>
            <a:pPr algn="ctr"/>
            <a:r>
              <a:rPr lang="en-US" altLang="ko-KR" sz="1000" dirty="0">
                <a:solidFill>
                  <a:schemeClr val="bg1"/>
                </a:solidFill>
              </a:rPr>
              <a:t>New </a:t>
            </a:r>
            <a:r>
              <a:rPr lang="ko-KR" altLang="en-US" sz="1000" dirty="0">
                <a:solidFill>
                  <a:schemeClr val="bg1"/>
                </a:solidFill>
              </a:rPr>
              <a:t>표시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  <p:sp>
        <p:nvSpPr>
          <p:cNvPr id="210" name="순서도: 처리 209"/>
          <p:cNvSpPr/>
          <p:nvPr/>
        </p:nvSpPr>
        <p:spPr>
          <a:xfrm>
            <a:off x="8297929" y="3535030"/>
            <a:ext cx="1492658" cy="386715"/>
          </a:xfrm>
          <a:prstGeom prst="flowChartProcess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광고보면 코인 두배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  <p:sp>
        <p:nvSpPr>
          <p:cNvPr id="211" name="순서도: 처리 210"/>
          <p:cNvSpPr/>
          <p:nvPr/>
        </p:nvSpPr>
        <p:spPr>
          <a:xfrm>
            <a:off x="8287099" y="4150502"/>
            <a:ext cx="2263540" cy="1093329"/>
          </a:xfrm>
          <a:prstGeom prst="flowChartProcess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</a:rPr>
              <a:t>5</a:t>
            </a:r>
            <a:r>
              <a:rPr lang="ko-KR" altLang="en-US" sz="1000" dirty="0">
                <a:solidFill>
                  <a:schemeClr val="bg1"/>
                </a:solidFill>
              </a:rPr>
              <a:t>분에 무료 선물 </a:t>
            </a:r>
            <a:r>
              <a:rPr lang="en-US" altLang="ko-KR" sz="1000" dirty="0">
                <a:solidFill>
                  <a:schemeClr val="bg1"/>
                </a:solidFill>
              </a:rPr>
              <a:t>1</a:t>
            </a:r>
            <a:r>
              <a:rPr lang="ko-KR" altLang="en-US" sz="1000" dirty="0">
                <a:solidFill>
                  <a:schemeClr val="bg1"/>
                </a:solidFill>
              </a:rPr>
              <a:t>회 </a:t>
            </a:r>
            <a:r>
              <a:rPr lang="en-US" altLang="ko-KR" sz="1000" dirty="0">
                <a:solidFill>
                  <a:schemeClr val="bg1"/>
                </a:solidFill>
              </a:rPr>
              <a:t>(</a:t>
            </a:r>
            <a:r>
              <a:rPr lang="ko-KR" altLang="en-US" sz="1000" dirty="0">
                <a:solidFill>
                  <a:schemeClr val="bg1"/>
                </a:solidFill>
              </a:rPr>
              <a:t>광고 시청</a:t>
            </a:r>
            <a:r>
              <a:rPr lang="en-US" altLang="ko-KR" sz="1000" dirty="0">
                <a:solidFill>
                  <a:schemeClr val="bg1"/>
                </a:solidFill>
              </a:rPr>
              <a:t>)</a:t>
            </a:r>
          </a:p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쿨 타임이 지나지 않았으면</a:t>
            </a:r>
            <a:endParaRPr lang="en-US" altLang="ko-KR" sz="1000" dirty="0">
              <a:solidFill>
                <a:schemeClr val="bg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시간으로 표시</a:t>
            </a:r>
            <a:endParaRPr lang="en-US" altLang="ko-KR" sz="1000" dirty="0">
              <a:solidFill>
                <a:schemeClr val="bg1"/>
              </a:solidFill>
            </a:endParaRPr>
          </a:p>
          <a:p>
            <a:pPr algn="ctr"/>
            <a:r>
              <a:rPr lang="ko-KR" altLang="en-US" sz="1000" b="1" dirty="0">
                <a:solidFill>
                  <a:schemeClr val="bg1"/>
                </a:solidFill>
              </a:rPr>
              <a:t>해당화면에서 쿨 타임 완료 시</a:t>
            </a:r>
            <a:endParaRPr lang="en-US" altLang="ko-KR" sz="10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1000" b="1" dirty="0">
                <a:solidFill>
                  <a:schemeClr val="bg1"/>
                </a:solidFill>
              </a:rPr>
              <a:t>광고 시청 및 무료선물 획득 가능</a:t>
            </a:r>
            <a:endParaRPr lang="en-US" altLang="ko-KR" sz="1000" b="1" dirty="0">
              <a:solidFill>
                <a:schemeClr val="bg1"/>
              </a:solidFill>
            </a:endParaRPr>
          </a:p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(</a:t>
            </a:r>
            <a:r>
              <a:rPr lang="ko-KR" altLang="en-US" sz="1000" b="1" dirty="0">
                <a:solidFill>
                  <a:schemeClr val="bg1"/>
                </a:solidFill>
              </a:rPr>
              <a:t>분</a:t>
            </a:r>
            <a:r>
              <a:rPr lang="en-US" altLang="ko-KR" sz="1000" b="1" dirty="0">
                <a:solidFill>
                  <a:schemeClr val="bg1"/>
                </a:solidFill>
              </a:rPr>
              <a:t>/</a:t>
            </a:r>
            <a:r>
              <a:rPr lang="ko-KR" altLang="en-US" sz="1000" b="1" dirty="0">
                <a:solidFill>
                  <a:schemeClr val="bg1"/>
                </a:solidFill>
              </a:rPr>
              <a:t>초로 표시하고 카운트 다운</a:t>
            </a:r>
            <a:r>
              <a:rPr lang="en-US" altLang="ko-KR" sz="1000" b="1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212" name="사각형: 둥근 모서리 211"/>
          <p:cNvSpPr/>
          <p:nvPr/>
        </p:nvSpPr>
        <p:spPr>
          <a:xfrm>
            <a:off x="8909314" y="5319445"/>
            <a:ext cx="1019109" cy="224843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/>
              <a:t>선물       </a:t>
            </a:r>
            <a:r>
              <a:rPr lang="en-US" altLang="ko-KR" sz="1050" dirty="0"/>
              <a:t>5:00</a:t>
            </a:r>
            <a:endParaRPr lang="ko-KR" altLang="en-US" sz="1050" dirty="0"/>
          </a:p>
        </p:txBody>
      </p:sp>
      <p:sp>
        <p:nvSpPr>
          <p:cNvPr id="213" name="순서도: 처리 212"/>
          <p:cNvSpPr/>
          <p:nvPr/>
        </p:nvSpPr>
        <p:spPr>
          <a:xfrm>
            <a:off x="8287098" y="5951517"/>
            <a:ext cx="2263540" cy="612183"/>
          </a:xfrm>
          <a:prstGeom prst="flowChartProcess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다시하기 시</a:t>
            </a:r>
            <a:endParaRPr lang="en-US" altLang="ko-KR" sz="1000" dirty="0">
              <a:solidFill>
                <a:schemeClr val="bg1"/>
              </a:solidFill>
            </a:endParaRPr>
          </a:p>
          <a:p>
            <a:pPr algn="ctr"/>
            <a:r>
              <a:rPr lang="ko-KR" altLang="en-US" sz="1000" b="1" dirty="0">
                <a:solidFill>
                  <a:schemeClr val="bg1"/>
                </a:solidFill>
              </a:rPr>
              <a:t>로딩</a:t>
            </a:r>
            <a:r>
              <a:rPr lang="en-US" altLang="ko-KR" sz="1000" b="1" dirty="0">
                <a:solidFill>
                  <a:schemeClr val="bg1"/>
                </a:solidFill>
              </a:rPr>
              <a:t>(</a:t>
            </a:r>
            <a:r>
              <a:rPr lang="ko-KR" altLang="en-US" sz="1000" b="1" dirty="0" err="1">
                <a:solidFill>
                  <a:schemeClr val="bg1"/>
                </a:solidFill>
              </a:rPr>
              <a:t>페이드</a:t>
            </a:r>
            <a:r>
              <a:rPr lang="ko-KR" altLang="en-US" sz="1000" b="1" dirty="0">
                <a:solidFill>
                  <a:schemeClr val="bg1"/>
                </a:solidFill>
              </a:rPr>
              <a:t> 인 아웃</a:t>
            </a:r>
            <a:r>
              <a:rPr lang="en-US" altLang="ko-KR" sz="1000" b="1" dirty="0">
                <a:solidFill>
                  <a:schemeClr val="bg1"/>
                </a:solidFill>
              </a:rPr>
              <a:t>)</a:t>
            </a:r>
            <a:r>
              <a:rPr lang="ko-KR" altLang="en-US" sz="1000" b="1" dirty="0">
                <a:solidFill>
                  <a:schemeClr val="bg1"/>
                </a:solidFill>
              </a:rPr>
              <a:t> 연출과 함께</a:t>
            </a:r>
            <a:endParaRPr lang="en-US" altLang="ko-KR" sz="10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1000" b="1" dirty="0" err="1">
                <a:solidFill>
                  <a:schemeClr val="bg1"/>
                </a:solidFill>
              </a:rPr>
              <a:t>인게임</a:t>
            </a:r>
            <a:r>
              <a:rPr lang="en-US" altLang="ko-KR" sz="1000" b="1" dirty="0">
                <a:solidFill>
                  <a:schemeClr val="bg1"/>
                </a:solidFill>
              </a:rPr>
              <a:t>_1 </a:t>
            </a:r>
            <a:r>
              <a:rPr lang="ko-KR" altLang="en-US" sz="1000" b="1" dirty="0">
                <a:solidFill>
                  <a:schemeClr val="bg1"/>
                </a:solidFill>
              </a:rPr>
              <a:t>화면으로 변경</a:t>
            </a:r>
            <a:endParaRPr lang="en-US" altLang="ko-KR" sz="1000" b="1" dirty="0">
              <a:solidFill>
                <a:schemeClr val="bg1"/>
              </a:solidFill>
            </a:endParaRPr>
          </a:p>
        </p:txBody>
      </p:sp>
      <p:sp>
        <p:nvSpPr>
          <p:cNvPr id="214" name="순서도: 처리 213"/>
          <p:cNvSpPr/>
          <p:nvPr/>
        </p:nvSpPr>
        <p:spPr>
          <a:xfrm>
            <a:off x="5244453" y="6370320"/>
            <a:ext cx="2456826" cy="477520"/>
          </a:xfrm>
          <a:prstGeom prst="flowChartProcess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홈 버튼 터치 시</a:t>
            </a:r>
            <a:endParaRPr lang="en-US" altLang="ko-KR" sz="1000" dirty="0">
              <a:solidFill>
                <a:schemeClr val="bg1"/>
              </a:solidFill>
            </a:endParaRPr>
          </a:p>
          <a:p>
            <a:pPr algn="ctr"/>
            <a:r>
              <a:rPr lang="ko-KR" altLang="en-US" sz="1000" b="1" dirty="0">
                <a:solidFill>
                  <a:schemeClr val="bg1"/>
                </a:solidFill>
              </a:rPr>
              <a:t>로딩</a:t>
            </a:r>
            <a:r>
              <a:rPr lang="en-US" altLang="ko-KR" sz="1000" b="1" dirty="0">
                <a:solidFill>
                  <a:schemeClr val="bg1"/>
                </a:solidFill>
              </a:rPr>
              <a:t>(</a:t>
            </a:r>
            <a:r>
              <a:rPr lang="ko-KR" altLang="en-US" sz="1000" b="1" dirty="0" err="1">
                <a:solidFill>
                  <a:schemeClr val="bg1"/>
                </a:solidFill>
              </a:rPr>
              <a:t>페이드</a:t>
            </a:r>
            <a:r>
              <a:rPr lang="ko-KR" altLang="en-US" sz="1000" b="1" dirty="0">
                <a:solidFill>
                  <a:schemeClr val="bg1"/>
                </a:solidFill>
              </a:rPr>
              <a:t> 인 아웃</a:t>
            </a:r>
            <a:r>
              <a:rPr lang="en-US" altLang="ko-KR" sz="1000" b="1" dirty="0">
                <a:solidFill>
                  <a:schemeClr val="bg1"/>
                </a:solidFill>
              </a:rPr>
              <a:t>) </a:t>
            </a:r>
            <a:r>
              <a:rPr lang="ko-KR" altLang="en-US" sz="1000" b="1" dirty="0">
                <a:solidFill>
                  <a:schemeClr val="bg1"/>
                </a:solidFill>
              </a:rPr>
              <a:t>연출과 함께 게임 메인으로 이동</a:t>
            </a:r>
            <a:endParaRPr lang="en-US" altLang="ko-KR" sz="1000" b="1" dirty="0">
              <a:solidFill>
                <a:schemeClr val="bg1"/>
              </a:solidFill>
            </a:endParaRPr>
          </a:p>
        </p:txBody>
      </p:sp>
      <p:sp>
        <p:nvSpPr>
          <p:cNvPr id="215" name="순서도: 처리 214"/>
          <p:cNvSpPr/>
          <p:nvPr/>
        </p:nvSpPr>
        <p:spPr>
          <a:xfrm>
            <a:off x="3767594" y="6398381"/>
            <a:ext cx="1136076" cy="281596"/>
          </a:xfrm>
          <a:prstGeom prst="flowChartProcess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구글 랭킹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  <p:sp>
        <p:nvSpPr>
          <p:cNvPr id="216" name="순서도: 처리 215"/>
          <p:cNvSpPr/>
          <p:nvPr/>
        </p:nvSpPr>
        <p:spPr>
          <a:xfrm>
            <a:off x="1851082" y="5829719"/>
            <a:ext cx="1136076" cy="281596"/>
          </a:xfrm>
          <a:prstGeom prst="flowChartProcess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공유하기 팝업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  <p:cxnSp>
        <p:nvCxnSpPr>
          <p:cNvPr id="217" name="연결선: 꺾임 216"/>
          <p:cNvCxnSpPr>
            <a:cxnSpLocks/>
            <a:stCxn id="209" idx="2"/>
            <a:endCxn id="11" idx="1"/>
          </p:cNvCxnSpPr>
          <p:nvPr/>
        </p:nvCxnSpPr>
        <p:spPr>
          <a:xfrm rot="5400000" flipH="1" flipV="1">
            <a:off x="2865187" y="3282357"/>
            <a:ext cx="322854" cy="1901807"/>
          </a:xfrm>
          <a:prstGeom prst="bentConnector4">
            <a:avLst>
              <a:gd name="adj1" fmla="val -70806"/>
              <a:gd name="adj2" fmla="val 69622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연결선: 꺾임 217"/>
          <p:cNvCxnSpPr>
            <a:cxnSpLocks/>
            <a:stCxn id="210" idx="1"/>
            <a:endCxn id="142" idx="3"/>
          </p:cNvCxnSpPr>
          <p:nvPr/>
        </p:nvCxnSpPr>
        <p:spPr>
          <a:xfrm rot="10800000" flipV="1">
            <a:off x="7701281" y="3728388"/>
            <a:ext cx="596649" cy="1181828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연결선: 꺾임 218"/>
          <p:cNvCxnSpPr>
            <a:cxnSpLocks/>
            <a:stCxn id="211" idx="1"/>
            <a:endCxn id="143" idx="3"/>
          </p:cNvCxnSpPr>
          <p:nvPr/>
        </p:nvCxnSpPr>
        <p:spPr>
          <a:xfrm rot="10800000" flipV="1">
            <a:off x="7701281" y="4697166"/>
            <a:ext cx="585819" cy="509669"/>
          </a:xfrm>
          <a:prstGeom prst="bentConnector3">
            <a:avLst>
              <a:gd name="adj1" fmla="val 30923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연결선: 꺾임 219"/>
          <p:cNvCxnSpPr>
            <a:cxnSpLocks/>
            <a:stCxn id="213" idx="1"/>
            <a:endCxn id="207" idx="3"/>
          </p:cNvCxnSpPr>
          <p:nvPr/>
        </p:nvCxnSpPr>
        <p:spPr>
          <a:xfrm rot="10800000">
            <a:off x="7701280" y="5951517"/>
            <a:ext cx="585818" cy="306092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연결선: 꺾임 220"/>
          <p:cNvCxnSpPr>
            <a:cxnSpLocks/>
            <a:stCxn id="214" idx="0"/>
            <a:endCxn id="206" idx="2"/>
          </p:cNvCxnSpPr>
          <p:nvPr/>
        </p:nvCxnSpPr>
        <p:spPr>
          <a:xfrm rot="16200000" flipV="1">
            <a:off x="6063973" y="5961426"/>
            <a:ext cx="259005" cy="558783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연결선: 꺾임 221"/>
          <p:cNvCxnSpPr>
            <a:cxnSpLocks/>
            <a:stCxn id="215" idx="0"/>
            <a:endCxn id="205" idx="2"/>
          </p:cNvCxnSpPr>
          <p:nvPr/>
        </p:nvCxnSpPr>
        <p:spPr>
          <a:xfrm rot="5400000" flipH="1" flipV="1">
            <a:off x="4530293" y="5916654"/>
            <a:ext cx="287066" cy="676389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연결선: 꺾임 222"/>
          <p:cNvCxnSpPr>
            <a:cxnSpLocks/>
            <a:stCxn id="216" idx="0"/>
            <a:endCxn id="204" idx="1"/>
          </p:cNvCxnSpPr>
          <p:nvPr/>
        </p:nvCxnSpPr>
        <p:spPr>
          <a:xfrm rot="16200000" flipH="1">
            <a:off x="3029979" y="5218860"/>
            <a:ext cx="121798" cy="1343516"/>
          </a:xfrm>
          <a:prstGeom prst="bentConnector4">
            <a:avLst>
              <a:gd name="adj1" fmla="val -187688"/>
              <a:gd name="adj2" fmla="val 7114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직선 화살표 연결선 223"/>
          <p:cNvCxnSpPr>
            <a:cxnSpLocks/>
            <a:stCxn id="208" idx="3"/>
          </p:cNvCxnSpPr>
          <p:nvPr/>
        </p:nvCxnSpPr>
        <p:spPr>
          <a:xfrm flipV="1">
            <a:off x="2822040" y="3520385"/>
            <a:ext cx="816645" cy="10830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miter lim="800000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6765222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차 마일스톤</a:t>
            </a:r>
          </a:p>
        </p:txBody>
      </p:sp>
      <p:grpSp>
        <p:nvGrpSpPr>
          <p:cNvPr id="84" name="그룹 83"/>
          <p:cNvGrpSpPr/>
          <p:nvPr/>
        </p:nvGrpSpPr>
        <p:grpSpPr>
          <a:xfrm>
            <a:off x="736846" y="1983716"/>
            <a:ext cx="9364101" cy="1243549"/>
            <a:chOff x="656947" y="2738318"/>
            <a:chExt cx="9364101" cy="1243549"/>
          </a:xfrm>
        </p:grpSpPr>
        <p:sp>
          <p:nvSpPr>
            <p:cNvPr id="56" name="순서도: 수행의 시작/종료 55"/>
            <p:cNvSpPr/>
            <p:nvPr/>
          </p:nvSpPr>
          <p:spPr>
            <a:xfrm>
              <a:off x="656947" y="2965143"/>
              <a:ext cx="914400" cy="301752"/>
            </a:xfrm>
            <a:prstGeom prst="flowChartTerminator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게임실행</a:t>
              </a:r>
            </a:p>
          </p:txBody>
        </p:sp>
        <p:grpSp>
          <p:nvGrpSpPr>
            <p:cNvPr id="57" name="그룹 56"/>
            <p:cNvGrpSpPr/>
            <p:nvPr/>
          </p:nvGrpSpPr>
          <p:grpSpPr>
            <a:xfrm>
              <a:off x="1846555" y="2809695"/>
              <a:ext cx="1060704" cy="612648"/>
              <a:chOff x="2032986" y="1975193"/>
              <a:chExt cx="1060704" cy="612648"/>
            </a:xfrm>
          </p:grpSpPr>
          <p:sp>
            <p:nvSpPr>
              <p:cNvPr id="58" name="순서도: 준비 57"/>
              <p:cNvSpPr/>
              <p:nvPr/>
            </p:nvSpPr>
            <p:spPr>
              <a:xfrm>
                <a:off x="2032986" y="1975193"/>
                <a:ext cx="1060704" cy="612648"/>
              </a:xfrm>
              <a:prstGeom prst="flowChartPreparation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2169137" y="2157275"/>
                <a:ext cx="8002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2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</a:rPr>
                  <a:t>스플래시</a:t>
                </a:r>
                <a:endParaRPr kumimoji="0" lang="ko-KR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</a:endParaRPr>
              </a:p>
            </p:txBody>
          </p:sp>
        </p:grpSp>
        <p:sp>
          <p:nvSpPr>
            <p:cNvPr id="60" name="순서도: 판단 59"/>
            <p:cNvSpPr/>
            <p:nvPr/>
          </p:nvSpPr>
          <p:spPr>
            <a:xfrm>
              <a:off x="3249227" y="2738318"/>
              <a:ext cx="1127464" cy="755401"/>
            </a:xfrm>
            <a:prstGeom prst="flowChartDecision">
              <a:avLst/>
            </a:prstGeom>
            <a:solidFill>
              <a:sysClr val="window" lastClr="FFFFFF">
                <a:lumMod val="85000"/>
              </a:sys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3475428" y="2899443"/>
              <a:ext cx="70083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914400" latinLnBrk="1"/>
              <a:r>
                <a:rPr lang="ko-KR" altLang="en-US" sz="1200" dirty="0">
                  <a:solidFill>
                    <a:prstClr val="black"/>
                  </a:solidFill>
                  <a:latin typeface="맑은 고딕" panose="020F0502020204030204"/>
                </a:rPr>
                <a:t>첫 실행</a:t>
              </a:r>
              <a:endParaRPr lang="en-US" altLang="ko-KR" sz="1200" dirty="0">
                <a:solidFill>
                  <a:prstClr val="black"/>
                </a:solidFill>
                <a:latin typeface="맑은 고딕" panose="020F0502020204030204"/>
              </a:endParaRPr>
            </a:p>
            <a:p>
              <a:pPr algn="ctr" defTabSz="914400" latinLnBrk="1"/>
              <a:r>
                <a:rPr lang="ko-KR" altLang="en-US" sz="1200" dirty="0">
                  <a:solidFill>
                    <a:prstClr val="black"/>
                  </a:solidFill>
                  <a:latin typeface="맑은 고딕" panose="020F0502020204030204"/>
                </a:rPr>
                <a:t>인가</a:t>
              </a:r>
              <a:r>
                <a:rPr lang="en-US" altLang="ko-KR" sz="1200" dirty="0">
                  <a:solidFill>
                    <a:prstClr val="black"/>
                  </a:solidFill>
                  <a:latin typeface="맑은 고딕" panose="020F0502020204030204"/>
                </a:rPr>
                <a:t>?</a:t>
              </a:r>
              <a:endParaRPr lang="ko-KR" altLang="en-US" sz="1200" dirty="0">
                <a:solidFill>
                  <a:prstClr val="black"/>
                </a:solidFill>
                <a:latin typeface="맑은 고딕" panose="020F0502020204030204"/>
              </a:endParaRPr>
            </a:p>
          </p:txBody>
        </p:sp>
        <p:grpSp>
          <p:nvGrpSpPr>
            <p:cNvPr id="62" name="그룹 61"/>
            <p:cNvGrpSpPr/>
            <p:nvPr/>
          </p:nvGrpSpPr>
          <p:grpSpPr>
            <a:xfrm>
              <a:off x="5359982" y="2809695"/>
              <a:ext cx="914400" cy="612648"/>
              <a:chOff x="4647639" y="1975193"/>
              <a:chExt cx="914400" cy="612648"/>
            </a:xfrm>
          </p:grpSpPr>
          <p:sp>
            <p:nvSpPr>
              <p:cNvPr id="63" name="순서도: 처리 62"/>
              <p:cNvSpPr/>
              <p:nvPr/>
            </p:nvSpPr>
            <p:spPr>
              <a:xfrm>
                <a:off x="4647639" y="1975193"/>
                <a:ext cx="914400" cy="612648"/>
              </a:xfrm>
              <a:prstGeom prst="flowChartProcess">
                <a:avLst/>
              </a:prstGeom>
              <a:solidFill>
                <a:srgbClr val="4472C4">
                  <a:lumMod val="50000"/>
                </a:srgbClr>
              </a:solidFill>
              <a:ln>
                <a:solidFill>
                  <a:sysClr val="windowText" lastClr="000000"/>
                </a:solidFill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4702486" y="2157273"/>
                <a:ext cx="8002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</a:rPr>
                  <a:t>프롤로그</a:t>
                </a:r>
              </a:p>
            </p:txBody>
          </p:sp>
        </p:grpSp>
        <p:grpSp>
          <p:nvGrpSpPr>
            <p:cNvPr id="65" name="그룹 64"/>
            <p:cNvGrpSpPr/>
            <p:nvPr/>
          </p:nvGrpSpPr>
          <p:grpSpPr>
            <a:xfrm>
              <a:off x="6902566" y="2809695"/>
              <a:ext cx="914400" cy="612648"/>
              <a:chOff x="4647639" y="1975193"/>
              <a:chExt cx="914400" cy="612648"/>
            </a:xfrm>
          </p:grpSpPr>
          <p:sp>
            <p:nvSpPr>
              <p:cNvPr id="66" name="순서도: 처리 65"/>
              <p:cNvSpPr/>
              <p:nvPr/>
            </p:nvSpPr>
            <p:spPr>
              <a:xfrm>
                <a:off x="4647639" y="1975193"/>
                <a:ext cx="914400" cy="612648"/>
              </a:xfrm>
              <a:prstGeom prst="flowChartProcess">
                <a:avLst/>
              </a:prstGeom>
              <a:solidFill>
                <a:srgbClr val="4472C4">
                  <a:lumMod val="50000"/>
                </a:srgbClr>
              </a:solidFill>
              <a:ln>
                <a:solidFill>
                  <a:sysClr val="windowText" lastClr="000000"/>
                </a:solidFill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4675235" y="2157273"/>
                <a:ext cx="85472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</a:rPr>
                  <a:t>게임 메인</a:t>
                </a:r>
              </a:p>
            </p:txBody>
          </p:sp>
        </p:grpSp>
        <p:grpSp>
          <p:nvGrpSpPr>
            <p:cNvPr id="68" name="그룹 67"/>
            <p:cNvGrpSpPr/>
            <p:nvPr/>
          </p:nvGrpSpPr>
          <p:grpSpPr>
            <a:xfrm>
              <a:off x="8669222" y="2809695"/>
              <a:ext cx="914400" cy="612648"/>
              <a:chOff x="4647639" y="1975193"/>
              <a:chExt cx="914400" cy="612648"/>
            </a:xfrm>
          </p:grpSpPr>
          <p:sp>
            <p:nvSpPr>
              <p:cNvPr id="69" name="순서도: 처리 68"/>
              <p:cNvSpPr/>
              <p:nvPr/>
            </p:nvSpPr>
            <p:spPr>
              <a:xfrm>
                <a:off x="4647639" y="1975193"/>
                <a:ext cx="914400" cy="612648"/>
              </a:xfrm>
              <a:prstGeom prst="flowChartProcess">
                <a:avLst/>
              </a:prstGeom>
              <a:solidFill>
                <a:srgbClr val="4472C4">
                  <a:lumMod val="50000"/>
                </a:srgbClr>
              </a:solidFill>
              <a:ln>
                <a:solidFill>
                  <a:sysClr val="windowText" lastClr="000000"/>
                </a:solidFill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4752179" y="2157273"/>
                <a:ext cx="70083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</a:rPr>
                  <a:t>인 게임</a:t>
                </a:r>
              </a:p>
            </p:txBody>
          </p:sp>
        </p:grpSp>
        <p:cxnSp>
          <p:nvCxnSpPr>
            <p:cNvPr id="71" name="직선 화살표 연결선 70"/>
            <p:cNvCxnSpPr>
              <a:stCxn id="56" idx="3"/>
              <a:endCxn id="58" idx="1"/>
            </p:cNvCxnSpPr>
            <p:nvPr/>
          </p:nvCxnSpPr>
          <p:spPr>
            <a:xfrm>
              <a:off x="1571347" y="3116019"/>
              <a:ext cx="275208" cy="0"/>
            </a:xfrm>
            <a:prstGeom prst="straightConnector1">
              <a:avLst/>
            </a:prstGeom>
            <a:noFill/>
            <a:ln w="6350" cap="flat" cmpd="sng" algn="ctr">
              <a:solidFill>
                <a:schemeClr val="tx1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72" name="직선 화살표 연결선 71"/>
            <p:cNvCxnSpPr>
              <a:cxnSpLocks/>
              <a:stCxn id="58" idx="3"/>
              <a:endCxn id="60" idx="1"/>
            </p:cNvCxnSpPr>
            <p:nvPr/>
          </p:nvCxnSpPr>
          <p:spPr>
            <a:xfrm>
              <a:off x="2907259" y="3116019"/>
              <a:ext cx="341968" cy="0"/>
            </a:xfrm>
            <a:prstGeom prst="straightConnector1">
              <a:avLst/>
            </a:prstGeom>
            <a:noFill/>
            <a:ln w="6350" cap="flat" cmpd="sng" algn="ctr">
              <a:solidFill>
                <a:schemeClr val="tx1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73" name="연결선: 꺾임 72"/>
            <p:cNvCxnSpPr>
              <a:stCxn id="60" idx="2"/>
              <a:endCxn id="66" idx="2"/>
            </p:cNvCxnSpPr>
            <p:nvPr/>
          </p:nvCxnSpPr>
          <p:spPr>
            <a:xfrm rot="5400000" flipH="1" flipV="1">
              <a:off x="5550674" y="1684627"/>
              <a:ext cx="71376" cy="3546807"/>
            </a:xfrm>
            <a:prstGeom prst="bentConnector3">
              <a:avLst>
                <a:gd name="adj1" fmla="val -494410"/>
              </a:avLst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74" name="직선 화살표 연결선 73"/>
            <p:cNvCxnSpPr>
              <a:cxnSpLocks/>
              <a:stCxn id="60" idx="3"/>
              <a:endCxn id="63" idx="1"/>
            </p:cNvCxnSpPr>
            <p:nvPr/>
          </p:nvCxnSpPr>
          <p:spPr>
            <a:xfrm>
              <a:off x="4376691" y="3116019"/>
              <a:ext cx="983291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75" name="직선 화살표 연결선 74"/>
            <p:cNvCxnSpPr>
              <a:cxnSpLocks/>
              <a:stCxn id="63" idx="3"/>
              <a:endCxn id="67" idx="1"/>
            </p:cNvCxnSpPr>
            <p:nvPr/>
          </p:nvCxnSpPr>
          <p:spPr>
            <a:xfrm>
              <a:off x="6274382" y="3116019"/>
              <a:ext cx="655780" cy="14256"/>
            </a:xfrm>
            <a:prstGeom prst="straightConnector1">
              <a:avLst/>
            </a:prstGeom>
            <a:noFill/>
            <a:ln w="28575" cap="flat" cmpd="sng" algn="ctr">
              <a:solidFill>
                <a:srgbClr val="0070C0"/>
              </a:solidFill>
              <a:prstDash val="sysDash"/>
              <a:miter lim="800000"/>
              <a:tailEnd type="triangle"/>
            </a:ln>
            <a:effectLst/>
          </p:spPr>
        </p:cxnSp>
        <p:cxnSp>
          <p:nvCxnSpPr>
            <p:cNvPr id="76" name="연결선: 구부러짐 75"/>
            <p:cNvCxnSpPr>
              <a:cxnSpLocks/>
              <a:stCxn id="69" idx="0"/>
              <a:endCxn id="66" idx="0"/>
            </p:cNvCxnSpPr>
            <p:nvPr/>
          </p:nvCxnSpPr>
          <p:spPr>
            <a:xfrm rot="16200000" flipV="1">
              <a:off x="8243094" y="1926367"/>
              <a:ext cx="12700" cy="1766656"/>
            </a:xfrm>
            <a:prstGeom prst="curvedConnector3">
              <a:avLst>
                <a:gd name="adj1" fmla="val 3757283"/>
              </a:avLst>
            </a:prstGeom>
            <a:noFill/>
            <a:ln w="28575" cap="flat" cmpd="sng" algn="ctr">
              <a:solidFill>
                <a:srgbClr val="0070C0"/>
              </a:solidFill>
              <a:prstDash val="sysDash"/>
              <a:miter lim="800000"/>
              <a:tailEnd type="triangle"/>
            </a:ln>
            <a:effectLst/>
          </p:spPr>
        </p:cxnSp>
        <p:cxnSp>
          <p:nvCxnSpPr>
            <p:cNvPr id="77" name="직선 화살표 연결선 76"/>
            <p:cNvCxnSpPr>
              <a:cxnSpLocks/>
              <a:stCxn id="66" idx="3"/>
              <a:endCxn id="69" idx="1"/>
            </p:cNvCxnSpPr>
            <p:nvPr/>
          </p:nvCxnSpPr>
          <p:spPr>
            <a:xfrm>
              <a:off x="7816966" y="3116019"/>
              <a:ext cx="852256" cy="0"/>
            </a:xfrm>
            <a:prstGeom prst="straightConnector1">
              <a:avLst/>
            </a:prstGeom>
            <a:noFill/>
            <a:ln w="28575" cap="flat" cmpd="sng" algn="ctr">
              <a:solidFill>
                <a:srgbClr val="0070C0"/>
              </a:solidFill>
              <a:prstDash val="sysDash"/>
              <a:miter lim="800000"/>
              <a:tailEnd type="triangle"/>
            </a:ln>
            <a:effectLst/>
          </p:spPr>
        </p:cxnSp>
        <p:cxnSp>
          <p:nvCxnSpPr>
            <p:cNvPr id="78" name="연결선: 구부러짐 77"/>
            <p:cNvCxnSpPr>
              <a:stCxn id="69" idx="2"/>
              <a:endCxn id="69" idx="3"/>
            </p:cNvCxnSpPr>
            <p:nvPr/>
          </p:nvCxnSpPr>
          <p:spPr>
            <a:xfrm rot="5400000" flipH="1" flipV="1">
              <a:off x="9201860" y="3040581"/>
              <a:ext cx="306324" cy="457200"/>
            </a:xfrm>
            <a:prstGeom prst="curvedConnector4">
              <a:avLst>
                <a:gd name="adj1" fmla="val -74627"/>
                <a:gd name="adj2" fmla="val 150000"/>
              </a:avLst>
            </a:prstGeom>
            <a:noFill/>
            <a:ln w="28575" cap="flat" cmpd="sng" algn="ctr">
              <a:solidFill>
                <a:srgbClr val="0070C0"/>
              </a:solidFill>
              <a:prstDash val="sysDash"/>
              <a:miter lim="800000"/>
              <a:tailEnd type="triangle"/>
            </a:ln>
            <a:effectLst/>
          </p:spPr>
        </p:cxnSp>
        <p:sp>
          <p:nvSpPr>
            <p:cNvPr id="79" name="TextBox 78"/>
            <p:cNvSpPr txBox="1"/>
            <p:nvPr/>
          </p:nvSpPr>
          <p:spPr>
            <a:xfrm>
              <a:off x="5586362" y="3720257"/>
              <a:ext cx="405880" cy="26161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</a:rPr>
                <a:t>NO</a:t>
              </a:r>
              <a:endParaRPr kumimoji="0" lang="ko-KR" altLang="en-US" sz="11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4634143" y="2992342"/>
              <a:ext cx="425116" cy="26161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</a:rPr>
                <a:t>YES</a:t>
              </a:r>
              <a:endParaRPr kumimoji="0" lang="ko-KR" altLang="en-US" sz="11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9403571" y="3532944"/>
              <a:ext cx="617477" cy="26161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맑은 고딕" panose="020F0502020204030204"/>
                </a:rPr>
                <a:t>Re Try</a:t>
              </a:r>
              <a:endParaRPr kumimoji="0" lang="ko-KR" alt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맑은 고딕" panose="020F0502020204030204"/>
              </a:endParaRPr>
            </a:p>
          </p:txBody>
        </p:sp>
      </p:grp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8223" y="3905638"/>
            <a:ext cx="2571250" cy="850717"/>
          </a:xfrm>
          <a:prstGeom prst="rect">
            <a:avLst/>
          </a:prstGeom>
        </p:spPr>
      </p:pic>
      <p:sp>
        <p:nvSpPr>
          <p:cNvPr id="8" name="타원 7"/>
          <p:cNvSpPr/>
          <p:nvPr/>
        </p:nvSpPr>
        <p:spPr>
          <a:xfrm>
            <a:off x="7543086" y="1983716"/>
            <a:ext cx="3383280" cy="33832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5" name="내용 개체 틀 82"/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351337"/>
          </a:xfrm>
        </p:spPr>
        <p:txBody>
          <a:bodyPr>
            <a:normAutofit/>
          </a:bodyPr>
          <a:lstStyle/>
          <a:p>
            <a:endParaRPr lang="en-US" altLang="ko-KR" dirty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pPr marL="0" indent="0">
              <a:buNone/>
            </a:pPr>
            <a:endParaRPr lang="en-US" altLang="ko-KR" dirty="0">
              <a:latin typeface="+mn-ea"/>
            </a:endParaRPr>
          </a:p>
          <a:p>
            <a:pPr marL="0" indent="0">
              <a:buNone/>
            </a:pPr>
            <a:endParaRPr lang="en-US" altLang="ko-KR" dirty="0">
              <a:latin typeface="+mn-ea"/>
            </a:endParaRPr>
          </a:p>
          <a:p>
            <a:r>
              <a:rPr lang="ko-KR" altLang="en-US" dirty="0">
                <a:latin typeface="+mn-ea"/>
              </a:rPr>
              <a:t>인 게임 전투 시스템 구현</a:t>
            </a:r>
            <a:r>
              <a:rPr lang="en-US" altLang="ko-KR" dirty="0">
                <a:latin typeface="+mn-ea"/>
              </a:rPr>
              <a:t>_1</a:t>
            </a:r>
          </a:p>
          <a:p>
            <a:r>
              <a:rPr lang="ko-KR" altLang="en-US" sz="1400" dirty="0">
                <a:solidFill>
                  <a:srgbClr val="FFC000"/>
                </a:solidFill>
                <a:latin typeface="+mn-ea"/>
              </a:rPr>
              <a:t>캐릭터 조작 </a:t>
            </a:r>
            <a:r>
              <a:rPr lang="en-US" altLang="ko-KR" sz="1400" dirty="0">
                <a:solidFill>
                  <a:srgbClr val="FFC000"/>
                </a:solidFill>
                <a:latin typeface="+mn-ea"/>
              </a:rPr>
              <a:t>(</a:t>
            </a:r>
            <a:r>
              <a:rPr lang="ko-KR" altLang="en-US" sz="1400" dirty="0">
                <a:solidFill>
                  <a:srgbClr val="FFC000"/>
                </a:solidFill>
                <a:latin typeface="+mn-ea"/>
              </a:rPr>
              <a:t>움직임</a:t>
            </a:r>
            <a:r>
              <a:rPr lang="en-US" altLang="ko-KR" sz="1400" dirty="0">
                <a:solidFill>
                  <a:srgbClr val="FFC000"/>
                </a:solidFill>
                <a:latin typeface="+mn-ea"/>
              </a:rPr>
              <a:t>, </a:t>
            </a:r>
            <a:r>
              <a:rPr lang="ko-KR" altLang="en-US" sz="1400" dirty="0" err="1">
                <a:solidFill>
                  <a:srgbClr val="FFC000"/>
                </a:solidFill>
                <a:latin typeface="+mn-ea"/>
              </a:rPr>
              <a:t>총쏘기</a:t>
            </a:r>
            <a:r>
              <a:rPr lang="en-US" altLang="ko-KR" sz="1400" dirty="0">
                <a:solidFill>
                  <a:srgbClr val="FFC000"/>
                </a:solidFill>
                <a:latin typeface="+mn-ea"/>
              </a:rPr>
              <a:t>, </a:t>
            </a:r>
            <a:r>
              <a:rPr lang="ko-KR" altLang="en-US" sz="1400" dirty="0">
                <a:solidFill>
                  <a:srgbClr val="FFC000"/>
                </a:solidFill>
                <a:latin typeface="+mn-ea"/>
              </a:rPr>
              <a:t>대시</a:t>
            </a:r>
            <a:r>
              <a:rPr lang="en-US" altLang="ko-KR" sz="1400" dirty="0">
                <a:solidFill>
                  <a:srgbClr val="FFC000"/>
                </a:solidFill>
                <a:latin typeface="+mn-ea"/>
              </a:rPr>
              <a:t>)</a:t>
            </a:r>
          </a:p>
          <a:p>
            <a:r>
              <a:rPr lang="ko-KR" altLang="en-US" sz="1400" dirty="0">
                <a:solidFill>
                  <a:srgbClr val="FFC000"/>
                </a:solidFill>
                <a:latin typeface="+mn-ea"/>
              </a:rPr>
              <a:t>몬스터 </a:t>
            </a:r>
            <a:r>
              <a:rPr lang="en-US" altLang="ko-KR" sz="1400" dirty="0">
                <a:solidFill>
                  <a:srgbClr val="FFC000"/>
                </a:solidFill>
                <a:latin typeface="+mn-ea"/>
              </a:rPr>
              <a:t>(AI – </a:t>
            </a:r>
            <a:r>
              <a:rPr lang="ko-KR" altLang="en-US" sz="1400" dirty="0">
                <a:solidFill>
                  <a:srgbClr val="FFC000"/>
                </a:solidFill>
                <a:latin typeface="+mn-ea"/>
              </a:rPr>
              <a:t>움직임</a:t>
            </a:r>
            <a:r>
              <a:rPr lang="en-US" altLang="ko-KR" sz="1400" dirty="0">
                <a:solidFill>
                  <a:srgbClr val="FFC000"/>
                </a:solidFill>
                <a:latin typeface="+mn-ea"/>
              </a:rPr>
              <a:t>, </a:t>
            </a:r>
            <a:r>
              <a:rPr lang="ko-KR" altLang="en-US" sz="1400" dirty="0" err="1">
                <a:solidFill>
                  <a:srgbClr val="FFC000"/>
                </a:solidFill>
                <a:latin typeface="+mn-ea"/>
              </a:rPr>
              <a:t>총쏘기</a:t>
            </a:r>
            <a:r>
              <a:rPr lang="en-US" altLang="ko-KR" sz="1400" dirty="0">
                <a:solidFill>
                  <a:srgbClr val="FFC000"/>
                </a:solidFill>
                <a:latin typeface="+mn-ea"/>
              </a:rPr>
              <a:t>, </a:t>
            </a:r>
            <a:r>
              <a:rPr lang="ko-KR" altLang="en-US" sz="1400" dirty="0">
                <a:solidFill>
                  <a:srgbClr val="FFC000"/>
                </a:solidFill>
                <a:latin typeface="+mn-ea"/>
              </a:rPr>
              <a:t>죽음</a:t>
            </a:r>
            <a:r>
              <a:rPr lang="en-US" altLang="ko-KR" sz="1400" dirty="0">
                <a:solidFill>
                  <a:srgbClr val="FFC000"/>
                </a:solidFill>
                <a:latin typeface="+mn-ea"/>
              </a:rPr>
              <a:t>)</a:t>
            </a:r>
          </a:p>
          <a:p>
            <a:r>
              <a:rPr lang="ko-KR" altLang="en-US" sz="1400" dirty="0">
                <a:solidFill>
                  <a:srgbClr val="FFC000"/>
                </a:solidFill>
                <a:latin typeface="+mn-ea"/>
              </a:rPr>
              <a:t>캐릭터 죽음</a:t>
            </a:r>
            <a:endParaRPr lang="en-US" altLang="ko-KR" sz="1400" dirty="0">
              <a:solidFill>
                <a:srgbClr val="FFC000"/>
              </a:solidFill>
              <a:latin typeface="+mn-ea"/>
            </a:endParaRPr>
          </a:p>
          <a:p>
            <a:r>
              <a:rPr lang="ko-KR" altLang="en-US" sz="1400" dirty="0">
                <a:solidFill>
                  <a:srgbClr val="FFC000"/>
                </a:solidFill>
                <a:latin typeface="+mn-ea"/>
              </a:rPr>
              <a:t>이펙트</a:t>
            </a:r>
            <a:endParaRPr lang="en-US" altLang="ko-KR" sz="1400" dirty="0">
              <a:solidFill>
                <a:srgbClr val="FFC000"/>
              </a:solidFill>
              <a:latin typeface="+mn-ea"/>
            </a:endParaRPr>
          </a:p>
          <a:p>
            <a:r>
              <a:rPr lang="ko-KR" altLang="en-US" sz="1400" dirty="0">
                <a:solidFill>
                  <a:srgbClr val="FFC000"/>
                </a:solidFill>
                <a:latin typeface="+mn-ea"/>
              </a:rPr>
              <a:t>다시하기</a:t>
            </a:r>
            <a:r>
              <a:rPr lang="en-US" altLang="ko-KR" sz="1400" dirty="0">
                <a:solidFill>
                  <a:srgbClr val="FFC000"/>
                </a:solidFill>
                <a:latin typeface="+mn-ea"/>
              </a:rPr>
              <a:t>(</a:t>
            </a:r>
            <a:r>
              <a:rPr lang="ko-KR" altLang="en-US" sz="1400" dirty="0">
                <a:solidFill>
                  <a:srgbClr val="FFC000"/>
                </a:solidFill>
                <a:latin typeface="+mn-ea"/>
              </a:rPr>
              <a:t>임시</a:t>
            </a:r>
            <a:r>
              <a:rPr lang="en-US" altLang="ko-KR" sz="1400" dirty="0">
                <a:solidFill>
                  <a:srgbClr val="FFC000"/>
                </a:solidFill>
                <a:latin typeface="+mn-ea"/>
              </a:rPr>
              <a:t>UI)</a:t>
            </a:r>
          </a:p>
        </p:txBody>
      </p:sp>
    </p:spTree>
    <p:extLst>
      <p:ext uri="{BB962C8B-B14F-4D97-AF65-F5344CB8AC3E}">
        <p14:creationId xmlns:p14="http://schemas.microsoft.com/office/powerpoint/2010/main" val="16618658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차 마일스톤</a:t>
            </a:r>
          </a:p>
        </p:txBody>
      </p:sp>
      <p:grpSp>
        <p:nvGrpSpPr>
          <p:cNvPr id="84" name="그룹 83"/>
          <p:cNvGrpSpPr/>
          <p:nvPr/>
        </p:nvGrpSpPr>
        <p:grpSpPr>
          <a:xfrm>
            <a:off x="736846" y="1983716"/>
            <a:ext cx="9364101" cy="1243549"/>
            <a:chOff x="656947" y="2738318"/>
            <a:chExt cx="9364101" cy="1243549"/>
          </a:xfrm>
        </p:grpSpPr>
        <p:sp>
          <p:nvSpPr>
            <p:cNvPr id="56" name="순서도: 수행의 시작/종료 55"/>
            <p:cNvSpPr/>
            <p:nvPr/>
          </p:nvSpPr>
          <p:spPr>
            <a:xfrm>
              <a:off x="656947" y="2965143"/>
              <a:ext cx="914400" cy="301752"/>
            </a:xfrm>
            <a:prstGeom prst="flowChartTerminator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게임실행</a:t>
              </a:r>
            </a:p>
          </p:txBody>
        </p:sp>
        <p:grpSp>
          <p:nvGrpSpPr>
            <p:cNvPr id="57" name="그룹 56"/>
            <p:cNvGrpSpPr/>
            <p:nvPr/>
          </p:nvGrpSpPr>
          <p:grpSpPr>
            <a:xfrm>
              <a:off x="1846555" y="2809695"/>
              <a:ext cx="1060704" cy="612648"/>
              <a:chOff x="2032986" y="1975193"/>
              <a:chExt cx="1060704" cy="612648"/>
            </a:xfrm>
          </p:grpSpPr>
          <p:sp>
            <p:nvSpPr>
              <p:cNvPr id="58" name="순서도: 준비 57"/>
              <p:cNvSpPr/>
              <p:nvPr/>
            </p:nvSpPr>
            <p:spPr>
              <a:xfrm>
                <a:off x="2032986" y="1975193"/>
                <a:ext cx="1060704" cy="612648"/>
              </a:xfrm>
              <a:prstGeom prst="flowChartPreparation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2169137" y="2157275"/>
                <a:ext cx="8002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2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</a:rPr>
                  <a:t>스플래시</a:t>
                </a:r>
                <a:endParaRPr kumimoji="0" lang="ko-KR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</a:endParaRPr>
              </a:p>
            </p:txBody>
          </p:sp>
        </p:grpSp>
        <p:sp>
          <p:nvSpPr>
            <p:cNvPr id="60" name="순서도: 판단 59"/>
            <p:cNvSpPr/>
            <p:nvPr/>
          </p:nvSpPr>
          <p:spPr>
            <a:xfrm>
              <a:off x="3249227" y="2738318"/>
              <a:ext cx="1127464" cy="755401"/>
            </a:xfrm>
            <a:prstGeom prst="flowChartDecision">
              <a:avLst/>
            </a:prstGeom>
            <a:solidFill>
              <a:sysClr val="window" lastClr="FFFFFF">
                <a:lumMod val="85000"/>
              </a:sys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3475428" y="2899443"/>
              <a:ext cx="70083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914400" latinLnBrk="1"/>
              <a:r>
                <a:rPr lang="ko-KR" altLang="en-US" sz="1200" dirty="0">
                  <a:solidFill>
                    <a:prstClr val="black"/>
                  </a:solidFill>
                  <a:latin typeface="맑은 고딕" panose="020F0502020204030204"/>
                </a:rPr>
                <a:t>첫 실행</a:t>
              </a:r>
              <a:endParaRPr lang="en-US" altLang="ko-KR" sz="1200" dirty="0">
                <a:solidFill>
                  <a:prstClr val="black"/>
                </a:solidFill>
                <a:latin typeface="맑은 고딕" panose="020F0502020204030204"/>
              </a:endParaRPr>
            </a:p>
            <a:p>
              <a:pPr algn="ctr" defTabSz="914400" latinLnBrk="1"/>
              <a:r>
                <a:rPr lang="ko-KR" altLang="en-US" sz="1200" dirty="0">
                  <a:solidFill>
                    <a:prstClr val="black"/>
                  </a:solidFill>
                  <a:latin typeface="맑은 고딕" panose="020F0502020204030204"/>
                </a:rPr>
                <a:t>인가</a:t>
              </a:r>
              <a:r>
                <a:rPr lang="en-US" altLang="ko-KR" sz="1200" dirty="0">
                  <a:solidFill>
                    <a:prstClr val="black"/>
                  </a:solidFill>
                  <a:latin typeface="맑은 고딕" panose="020F0502020204030204"/>
                </a:rPr>
                <a:t>?</a:t>
              </a:r>
              <a:endParaRPr lang="ko-KR" altLang="en-US" sz="1200" dirty="0">
                <a:solidFill>
                  <a:prstClr val="black"/>
                </a:solidFill>
                <a:latin typeface="맑은 고딕" panose="020F0502020204030204"/>
              </a:endParaRPr>
            </a:p>
          </p:txBody>
        </p:sp>
        <p:grpSp>
          <p:nvGrpSpPr>
            <p:cNvPr id="62" name="그룹 61"/>
            <p:cNvGrpSpPr/>
            <p:nvPr/>
          </p:nvGrpSpPr>
          <p:grpSpPr>
            <a:xfrm>
              <a:off x="5359982" y="2809695"/>
              <a:ext cx="914400" cy="612648"/>
              <a:chOff x="4647639" y="1975193"/>
              <a:chExt cx="914400" cy="612648"/>
            </a:xfrm>
          </p:grpSpPr>
          <p:sp>
            <p:nvSpPr>
              <p:cNvPr id="63" name="순서도: 처리 62"/>
              <p:cNvSpPr/>
              <p:nvPr/>
            </p:nvSpPr>
            <p:spPr>
              <a:xfrm>
                <a:off x="4647639" y="1975193"/>
                <a:ext cx="914400" cy="612648"/>
              </a:xfrm>
              <a:prstGeom prst="flowChartProcess">
                <a:avLst/>
              </a:prstGeom>
              <a:solidFill>
                <a:srgbClr val="4472C4">
                  <a:lumMod val="50000"/>
                </a:srgbClr>
              </a:solidFill>
              <a:ln>
                <a:solidFill>
                  <a:sysClr val="windowText" lastClr="000000"/>
                </a:solidFill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4702486" y="2157273"/>
                <a:ext cx="8002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</a:rPr>
                  <a:t>프롤로그</a:t>
                </a:r>
              </a:p>
            </p:txBody>
          </p:sp>
        </p:grpSp>
        <p:grpSp>
          <p:nvGrpSpPr>
            <p:cNvPr id="65" name="그룹 64"/>
            <p:cNvGrpSpPr/>
            <p:nvPr/>
          </p:nvGrpSpPr>
          <p:grpSpPr>
            <a:xfrm>
              <a:off x="6902566" y="2809695"/>
              <a:ext cx="914400" cy="612648"/>
              <a:chOff x="4647639" y="1975193"/>
              <a:chExt cx="914400" cy="612648"/>
            </a:xfrm>
          </p:grpSpPr>
          <p:sp>
            <p:nvSpPr>
              <p:cNvPr id="66" name="순서도: 처리 65"/>
              <p:cNvSpPr/>
              <p:nvPr/>
            </p:nvSpPr>
            <p:spPr>
              <a:xfrm>
                <a:off x="4647639" y="1975193"/>
                <a:ext cx="914400" cy="612648"/>
              </a:xfrm>
              <a:prstGeom prst="flowChartProcess">
                <a:avLst/>
              </a:prstGeom>
              <a:solidFill>
                <a:srgbClr val="4472C4">
                  <a:lumMod val="50000"/>
                </a:srgbClr>
              </a:solidFill>
              <a:ln>
                <a:solidFill>
                  <a:sysClr val="windowText" lastClr="000000"/>
                </a:solidFill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4675235" y="2157273"/>
                <a:ext cx="85472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</a:rPr>
                  <a:t>게임 메인</a:t>
                </a:r>
              </a:p>
            </p:txBody>
          </p:sp>
        </p:grpSp>
        <p:grpSp>
          <p:nvGrpSpPr>
            <p:cNvPr id="68" name="그룹 67"/>
            <p:cNvGrpSpPr/>
            <p:nvPr/>
          </p:nvGrpSpPr>
          <p:grpSpPr>
            <a:xfrm>
              <a:off x="8669222" y="2809695"/>
              <a:ext cx="914400" cy="612648"/>
              <a:chOff x="4647639" y="1975193"/>
              <a:chExt cx="914400" cy="612648"/>
            </a:xfrm>
          </p:grpSpPr>
          <p:sp>
            <p:nvSpPr>
              <p:cNvPr id="69" name="순서도: 처리 68"/>
              <p:cNvSpPr/>
              <p:nvPr/>
            </p:nvSpPr>
            <p:spPr>
              <a:xfrm>
                <a:off x="4647639" y="1975193"/>
                <a:ext cx="914400" cy="612648"/>
              </a:xfrm>
              <a:prstGeom prst="flowChartProcess">
                <a:avLst/>
              </a:prstGeom>
              <a:solidFill>
                <a:srgbClr val="4472C4">
                  <a:lumMod val="50000"/>
                </a:srgbClr>
              </a:solidFill>
              <a:ln>
                <a:solidFill>
                  <a:sysClr val="windowText" lastClr="000000"/>
                </a:solidFill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4752179" y="2157273"/>
                <a:ext cx="70083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</a:rPr>
                  <a:t>인 게임</a:t>
                </a:r>
              </a:p>
            </p:txBody>
          </p:sp>
        </p:grpSp>
        <p:cxnSp>
          <p:nvCxnSpPr>
            <p:cNvPr id="71" name="직선 화살표 연결선 70"/>
            <p:cNvCxnSpPr>
              <a:stCxn id="56" idx="3"/>
              <a:endCxn id="58" idx="1"/>
            </p:cNvCxnSpPr>
            <p:nvPr/>
          </p:nvCxnSpPr>
          <p:spPr>
            <a:xfrm>
              <a:off x="1571347" y="3116019"/>
              <a:ext cx="275208" cy="0"/>
            </a:xfrm>
            <a:prstGeom prst="straightConnector1">
              <a:avLst/>
            </a:prstGeom>
            <a:noFill/>
            <a:ln w="6350" cap="flat" cmpd="sng" algn="ctr">
              <a:solidFill>
                <a:schemeClr val="tx1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72" name="직선 화살표 연결선 71"/>
            <p:cNvCxnSpPr>
              <a:cxnSpLocks/>
              <a:stCxn id="58" idx="3"/>
              <a:endCxn id="60" idx="1"/>
            </p:cNvCxnSpPr>
            <p:nvPr/>
          </p:nvCxnSpPr>
          <p:spPr>
            <a:xfrm>
              <a:off x="2907259" y="3116019"/>
              <a:ext cx="341968" cy="0"/>
            </a:xfrm>
            <a:prstGeom prst="straightConnector1">
              <a:avLst/>
            </a:prstGeom>
            <a:noFill/>
            <a:ln w="6350" cap="flat" cmpd="sng" algn="ctr">
              <a:solidFill>
                <a:schemeClr val="tx1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73" name="연결선: 꺾임 72"/>
            <p:cNvCxnSpPr>
              <a:stCxn id="60" idx="2"/>
              <a:endCxn id="66" idx="2"/>
            </p:cNvCxnSpPr>
            <p:nvPr/>
          </p:nvCxnSpPr>
          <p:spPr>
            <a:xfrm rot="5400000" flipH="1" flipV="1">
              <a:off x="5550674" y="1684627"/>
              <a:ext cx="71376" cy="3546807"/>
            </a:xfrm>
            <a:prstGeom prst="bentConnector3">
              <a:avLst>
                <a:gd name="adj1" fmla="val -494410"/>
              </a:avLst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74" name="직선 화살표 연결선 73"/>
            <p:cNvCxnSpPr>
              <a:cxnSpLocks/>
              <a:stCxn id="60" idx="3"/>
              <a:endCxn id="63" idx="1"/>
            </p:cNvCxnSpPr>
            <p:nvPr/>
          </p:nvCxnSpPr>
          <p:spPr>
            <a:xfrm>
              <a:off x="4376691" y="3116019"/>
              <a:ext cx="983291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75" name="직선 화살표 연결선 74"/>
            <p:cNvCxnSpPr>
              <a:cxnSpLocks/>
              <a:stCxn id="63" idx="3"/>
              <a:endCxn id="67" idx="1"/>
            </p:cNvCxnSpPr>
            <p:nvPr/>
          </p:nvCxnSpPr>
          <p:spPr>
            <a:xfrm>
              <a:off x="6274382" y="3116019"/>
              <a:ext cx="655780" cy="14256"/>
            </a:xfrm>
            <a:prstGeom prst="straightConnector1">
              <a:avLst/>
            </a:prstGeom>
            <a:noFill/>
            <a:ln w="28575" cap="flat" cmpd="sng" algn="ctr">
              <a:solidFill>
                <a:srgbClr val="0070C0"/>
              </a:solidFill>
              <a:prstDash val="sysDash"/>
              <a:miter lim="800000"/>
              <a:tailEnd type="triangle"/>
            </a:ln>
            <a:effectLst/>
          </p:spPr>
        </p:cxnSp>
        <p:cxnSp>
          <p:nvCxnSpPr>
            <p:cNvPr id="76" name="연결선: 구부러짐 75"/>
            <p:cNvCxnSpPr>
              <a:cxnSpLocks/>
              <a:stCxn id="69" idx="0"/>
              <a:endCxn id="66" idx="0"/>
            </p:cNvCxnSpPr>
            <p:nvPr/>
          </p:nvCxnSpPr>
          <p:spPr>
            <a:xfrm rot="16200000" flipV="1">
              <a:off x="8243094" y="1926367"/>
              <a:ext cx="12700" cy="1766656"/>
            </a:xfrm>
            <a:prstGeom prst="curvedConnector3">
              <a:avLst>
                <a:gd name="adj1" fmla="val 3757283"/>
              </a:avLst>
            </a:prstGeom>
            <a:noFill/>
            <a:ln w="28575" cap="flat" cmpd="sng" algn="ctr">
              <a:solidFill>
                <a:srgbClr val="0070C0"/>
              </a:solidFill>
              <a:prstDash val="sysDash"/>
              <a:miter lim="800000"/>
              <a:tailEnd type="triangle"/>
            </a:ln>
            <a:effectLst/>
          </p:spPr>
        </p:cxnSp>
        <p:cxnSp>
          <p:nvCxnSpPr>
            <p:cNvPr id="77" name="직선 화살표 연결선 76"/>
            <p:cNvCxnSpPr>
              <a:cxnSpLocks/>
              <a:stCxn id="66" idx="3"/>
              <a:endCxn id="69" idx="1"/>
            </p:cNvCxnSpPr>
            <p:nvPr/>
          </p:nvCxnSpPr>
          <p:spPr>
            <a:xfrm>
              <a:off x="7816966" y="3116019"/>
              <a:ext cx="852256" cy="0"/>
            </a:xfrm>
            <a:prstGeom prst="straightConnector1">
              <a:avLst/>
            </a:prstGeom>
            <a:noFill/>
            <a:ln w="28575" cap="flat" cmpd="sng" algn="ctr">
              <a:solidFill>
                <a:srgbClr val="0070C0"/>
              </a:solidFill>
              <a:prstDash val="sysDash"/>
              <a:miter lim="800000"/>
              <a:tailEnd type="triangle"/>
            </a:ln>
            <a:effectLst/>
          </p:spPr>
        </p:cxnSp>
        <p:cxnSp>
          <p:nvCxnSpPr>
            <p:cNvPr id="78" name="연결선: 구부러짐 77"/>
            <p:cNvCxnSpPr>
              <a:stCxn id="69" idx="2"/>
              <a:endCxn id="69" idx="3"/>
            </p:cNvCxnSpPr>
            <p:nvPr/>
          </p:nvCxnSpPr>
          <p:spPr>
            <a:xfrm rot="5400000" flipH="1" flipV="1">
              <a:off x="9201860" y="3040581"/>
              <a:ext cx="306324" cy="457200"/>
            </a:xfrm>
            <a:prstGeom prst="curvedConnector4">
              <a:avLst>
                <a:gd name="adj1" fmla="val -74627"/>
                <a:gd name="adj2" fmla="val 150000"/>
              </a:avLst>
            </a:prstGeom>
            <a:noFill/>
            <a:ln w="28575" cap="flat" cmpd="sng" algn="ctr">
              <a:solidFill>
                <a:srgbClr val="0070C0"/>
              </a:solidFill>
              <a:prstDash val="sysDash"/>
              <a:miter lim="800000"/>
              <a:tailEnd type="triangle"/>
            </a:ln>
            <a:effectLst/>
          </p:spPr>
        </p:cxnSp>
        <p:sp>
          <p:nvSpPr>
            <p:cNvPr id="79" name="TextBox 78"/>
            <p:cNvSpPr txBox="1"/>
            <p:nvPr/>
          </p:nvSpPr>
          <p:spPr>
            <a:xfrm>
              <a:off x="5586362" y="3720257"/>
              <a:ext cx="405880" cy="26161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</a:rPr>
                <a:t>NO</a:t>
              </a:r>
              <a:endParaRPr kumimoji="0" lang="ko-KR" altLang="en-US" sz="11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4634143" y="2992342"/>
              <a:ext cx="425116" cy="26161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</a:rPr>
                <a:t>YES</a:t>
              </a:r>
              <a:endParaRPr kumimoji="0" lang="ko-KR" altLang="en-US" sz="11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9403571" y="3532944"/>
              <a:ext cx="617477" cy="26161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맑은 고딕" panose="020F0502020204030204"/>
                </a:rPr>
                <a:t>Re Try</a:t>
              </a:r>
              <a:endParaRPr kumimoji="0" lang="ko-KR" alt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맑은 고딕" panose="020F0502020204030204"/>
              </a:endParaRPr>
            </a:p>
          </p:txBody>
        </p:sp>
      </p:grp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8223" y="3905638"/>
            <a:ext cx="2571250" cy="850717"/>
          </a:xfrm>
          <a:prstGeom prst="rect">
            <a:avLst/>
          </a:prstGeom>
        </p:spPr>
      </p:pic>
      <p:sp>
        <p:nvSpPr>
          <p:cNvPr id="8" name="타원 7"/>
          <p:cNvSpPr/>
          <p:nvPr/>
        </p:nvSpPr>
        <p:spPr>
          <a:xfrm>
            <a:off x="7543086" y="1983716"/>
            <a:ext cx="3383280" cy="33832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5" name="내용 개체 틀 82"/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351337"/>
          </a:xfrm>
        </p:spPr>
        <p:txBody>
          <a:bodyPr>
            <a:normAutofit/>
          </a:bodyPr>
          <a:lstStyle/>
          <a:p>
            <a:endParaRPr lang="en-US" altLang="ko-KR" dirty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pPr marL="0" indent="0">
              <a:buNone/>
            </a:pPr>
            <a:endParaRPr lang="en-US" altLang="ko-KR" dirty="0">
              <a:latin typeface="+mn-ea"/>
            </a:endParaRPr>
          </a:p>
          <a:p>
            <a:pPr marL="0" indent="0">
              <a:buNone/>
            </a:pPr>
            <a:endParaRPr lang="en-US" altLang="ko-KR" dirty="0">
              <a:latin typeface="+mn-ea"/>
            </a:endParaRPr>
          </a:p>
          <a:p>
            <a:r>
              <a:rPr lang="ko-KR" altLang="en-US" dirty="0">
                <a:latin typeface="+mn-ea"/>
              </a:rPr>
              <a:t>인 게임 전투 시스템 구현</a:t>
            </a:r>
            <a:r>
              <a:rPr lang="en-US" altLang="ko-KR" dirty="0">
                <a:latin typeface="+mn-ea"/>
              </a:rPr>
              <a:t>_2</a:t>
            </a:r>
          </a:p>
          <a:p>
            <a:r>
              <a:rPr lang="ko-KR" altLang="en-US" sz="1400" dirty="0">
                <a:solidFill>
                  <a:srgbClr val="FFC000"/>
                </a:solidFill>
                <a:latin typeface="+mn-ea"/>
              </a:rPr>
              <a:t>코인 획득 </a:t>
            </a:r>
            <a:r>
              <a:rPr lang="en-US" altLang="ko-KR" sz="1400" dirty="0">
                <a:solidFill>
                  <a:srgbClr val="FFC000"/>
                </a:solidFill>
                <a:latin typeface="+mn-ea"/>
              </a:rPr>
              <a:t>/ </a:t>
            </a:r>
            <a:r>
              <a:rPr lang="ko-KR" altLang="en-US" sz="1400" dirty="0">
                <a:solidFill>
                  <a:srgbClr val="FFC000"/>
                </a:solidFill>
                <a:latin typeface="+mn-ea"/>
              </a:rPr>
              <a:t>스코어 획득</a:t>
            </a:r>
            <a:endParaRPr lang="en-US" altLang="ko-KR" sz="1400" dirty="0">
              <a:solidFill>
                <a:srgbClr val="FFC000"/>
              </a:solidFill>
              <a:latin typeface="+mn-ea"/>
            </a:endParaRPr>
          </a:p>
          <a:p>
            <a:r>
              <a:rPr lang="ko-KR" altLang="en-US" sz="1400" dirty="0">
                <a:solidFill>
                  <a:srgbClr val="FFC000"/>
                </a:solidFill>
                <a:latin typeface="+mn-ea"/>
              </a:rPr>
              <a:t>기타 이벤트</a:t>
            </a:r>
            <a:r>
              <a:rPr lang="en-US" altLang="ko-KR" sz="1400" dirty="0">
                <a:solidFill>
                  <a:srgbClr val="FFC000"/>
                </a:solidFill>
                <a:latin typeface="+mn-ea"/>
              </a:rPr>
              <a:t>(</a:t>
            </a:r>
            <a:r>
              <a:rPr lang="ko-KR" altLang="en-US" sz="1400" dirty="0">
                <a:solidFill>
                  <a:srgbClr val="FFC000"/>
                </a:solidFill>
                <a:latin typeface="+mn-ea"/>
              </a:rPr>
              <a:t>장애물</a:t>
            </a:r>
            <a:r>
              <a:rPr lang="en-US" altLang="ko-KR" sz="1400" dirty="0">
                <a:solidFill>
                  <a:srgbClr val="FFC000"/>
                </a:solidFill>
                <a:latin typeface="+mn-ea"/>
              </a:rPr>
              <a:t>, Bonus)</a:t>
            </a:r>
          </a:p>
          <a:p>
            <a:r>
              <a:rPr lang="ko-KR" altLang="en-US" sz="1400" dirty="0">
                <a:solidFill>
                  <a:srgbClr val="FFC000"/>
                </a:solidFill>
                <a:latin typeface="+mn-ea"/>
              </a:rPr>
              <a:t>캐릭터 헬멧</a:t>
            </a:r>
            <a:r>
              <a:rPr lang="en-US" altLang="ko-KR" sz="1400" dirty="0">
                <a:solidFill>
                  <a:srgbClr val="FFC000"/>
                </a:solidFill>
                <a:latin typeface="+mn-ea"/>
              </a:rPr>
              <a:t>, </a:t>
            </a:r>
            <a:r>
              <a:rPr lang="ko-KR" altLang="en-US" sz="1400" dirty="0">
                <a:solidFill>
                  <a:srgbClr val="FFC000"/>
                </a:solidFill>
                <a:latin typeface="+mn-ea"/>
              </a:rPr>
              <a:t>무기</a:t>
            </a:r>
            <a:r>
              <a:rPr lang="en-US" altLang="ko-KR" sz="1400" dirty="0">
                <a:solidFill>
                  <a:srgbClr val="FFC000"/>
                </a:solidFill>
                <a:latin typeface="+mn-ea"/>
              </a:rPr>
              <a:t>, </a:t>
            </a:r>
            <a:r>
              <a:rPr lang="ko-KR" altLang="en-US" sz="1400" dirty="0" err="1">
                <a:solidFill>
                  <a:srgbClr val="FFC000"/>
                </a:solidFill>
                <a:latin typeface="+mn-ea"/>
              </a:rPr>
              <a:t>부스터</a:t>
            </a:r>
            <a:r>
              <a:rPr lang="ko-KR" altLang="en-US" sz="1400" dirty="0">
                <a:solidFill>
                  <a:srgbClr val="FFC000"/>
                </a:solidFill>
                <a:latin typeface="+mn-ea"/>
              </a:rPr>
              <a:t> 구매 및 변경 </a:t>
            </a:r>
            <a:r>
              <a:rPr lang="en-US" altLang="ko-KR" sz="1400" dirty="0">
                <a:solidFill>
                  <a:srgbClr val="FFC000"/>
                </a:solidFill>
                <a:latin typeface="+mn-ea"/>
              </a:rPr>
              <a:t>(</a:t>
            </a:r>
            <a:r>
              <a:rPr lang="ko-KR" altLang="en-US" sz="1400" dirty="0">
                <a:solidFill>
                  <a:srgbClr val="FFC000"/>
                </a:solidFill>
                <a:latin typeface="+mn-ea"/>
              </a:rPr>
              <a:t>임시 </a:t>
            </a:r>
            <a:r>
              <a:rPr lang="en-US" altLang="ko-KR" sz="1400" dirty="0">
                <a:solidFill>
                  <a:srgbClr val="FFC000"/>
                </a:solidFill>
                <a:latin typeface="+mn-ea"/>
              </a:rPr>
              <a:t>UI)</a:t>
            </a:r>
          </a:p>
          <a:p>
            <a:pPr lvl="1"/>
            <a:r>
              <a:rPr lang="ko-KR" altLang="en-US" sz="1200" dirty="0">
                <a:solidFill>
                  <a:srgbClr val="FFC000"/>
                </a:solidFill>
                <a:latin typeface="+mn-ea"/>
              </a:rPr>
              <a:t>변경되는 헬멧</a:t>
            </a:r>
            <a:r>
              <a:rPr lang="en-US" altLang="ko-KR" sz="1200" dirty="0">
                <a:solidFill>
                  <a:srgbClr val="FFC000"/>
                </a:solidFill>
                <a:latin typeface="+mn-ea"/>
              </a:rPr>
              <a:t>, </a:t>
            </a:r>
            <a:r>
              <a:rPr lang="ko-KR" altLang="en-US" sz="1200" dirty="0">
                <a:solidFill>
                  <a:srgbClr val="FFC000"/>
                </a:solidFill>
                <a:latin typeface="+mn-ea"/>
              </a:rPr>
              <a:t>무기</a:t>
            </a:r>
            <a:r>
              <a:rPr lang="en-US" altLang="ko-KR" sz="1200" dirty="0">
                <a:solidFill>
                  <a:srgbClr val="FFC000"/>
                </a:solidFill>
                <a:latin typeface="+mn-ea"/>
              </a:rPr>
              <a:t>, </a:t>
            </a:r>
            <a:r>
              <a:rPr lang="ko-KR" altLang="en-US" sz="1200" dirty="0">
                <a:solidFill>
                  <a:srgbClr val="FFC000"/>
                </a:solidFill>
                <a:latin typeface="+mn-ea"/>
              </a:rPr>
              <a:t>부스터에 따라 </a:t>
            </a:r>
            <a:r>
              <a:rPr lang="ko-KR" altLang="en-US" sz="1200" dirty="0" err="1">
                <a:solidFill>
                  <a:srgbClr val="FFC000"/>
                </a:solidFill>
                <a:latin typeface="+mn-ea"/>
              </a:rPr>
              <a:t>인게임</a:t>
            </a:r>
            <a:r>
              <a:rPr lang="ko-KR" altLang="en-US" sz="1200" dirty="0">
                <a:solidFill>
                  <a:srgbClr val="FFC000"/>
                </a:solidFill>
                <a:latin typeface="+mn-ea"/>
              </a:rPr>
              <a:t> 캐릭터 </a:t>
            </a:r>
            <a:r>
              <a:rPr lang="ko-KR" altLang="en-US" sz="1200" dirty="0" err="1">
                <a:solidFill>
                  <a:srgbClr val="FFC000"/>
                </a:solidFill>
                <a:latin typeface="+mn-ea"/>
              </a:rPr>
              <a:t>커스터</a:t>
            </a:r>
            <a:r>
              <a:rPr lang="ko-KR" altLang="en-US" sz="1200" dirty="0">
                <a:solidFill>
                  <a:srgbClr val="FFC000"/>
                </a:solidFill>
                <a:latin typeface="+mn-ea"/>
              </a:rPr>
              <a:t> </a:t>
            </a:r>
            <a:r>
              <a:rPr lang="ko-KR" altLang="en-US" sz="1200" dirty="0" err="1">
                <a:solidFill>
                  <a:srgbClr val="FFC000"/>
                </a:solidFill>
                <a:latin typeface="+mn-ea"/>
              </a:rPr>
              <a:t>마이징</a:t>
            </a:r>
            <a:endParaRPr lang="en-US" altLang="ko-KR" sz="1200" dirty="0">
              <a:solidFill>
                <a:srgbClr val="FFC000"/>
              </a:solidFill>
              <a:latin typeface="+mn-ea"/>
            </a:endParaRPr>
          </a:p>
          <a:p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58219481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TM03457515[[fn=보기]]</Template>
  <TotalTime>391</TotalTime>
  <Words>734</Words>
  <Application>Microsoft Office PowerPoint</Application>
  <PresentationFormat>와이드스크린</PresentationFormat>
  <Paragraphs>263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Adobe 고딕 Std B</vt:lpstr>
      <vt:lpstr>맑은 고딕</vt:lpstr>
      <vt:lpstr>Arial</vt:lpstr>
      <vt:lpstr>Century Schoolbook</vt:lpstr>
      <vt:lpstr>Wingdings 2</vt:lpstr>
      <vt:lpstr>View</vt:lpstr>
      <vt:lpstr>퓨우웅 [Ppyungung]</vt:lpstr>
      <vt:lpstr>전체 게임 플로우</vt:lpstr>
      <vt:lpstr>화면 구성 (스플래시)</vt:lpstr>
      <vt:lpstr>화면 구성(프롤로그)</vt:lpstr>
      <vt:lpstr>화면 구성(게임 메인)</vt:lpstr>
      <vt:lpstr>화면 구성(인 게임_1)</vt:lpstr>
      <vt:lpstr>화면 구성(인 게임_2)</vt:lpstr>
      <vt:lpstr>1차 마일스톤</vt:lpstr>
      <vt:lpstr>2차 마일스톤</vt:lpstr>
      <vt:lpstr>3차 마일스톤</vt:lpstr>
      <vt:lpstr>4차 마일스톤</vt:lpstr>
      <vt:lpstr>5차 마일스톤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퓨우웅 [Ppyungung]</dc:title>
  <dc:creator>minsung Kim</dc:creator>
  <cp:lastModifiedBy>minsung Kim</cp:lastModifiedBy>
  <cp:revision>46</cp:revision>
  <dcterms:created xsi:type="dcterms:W3CDTF">2017-02-18T05:08:51Z</dcterms:created>
  <dcterms:modified xsi:type="dcterms:W3CDTF">2017-02-18T13:42:28Z</dcterms:modified>
</cp:coreProperties>
</file>