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7"/>
  </p:notesMasterIdLst>
  <p:sldIdLst>
    <p:sldId id="257" r:id="rId2"/>
    <p:sldId id="295" r:id="rId3"/>
    <p:sldId id="330" r:id="rId4"/>
    <p:sldId id="334" r:id="rId5"/>
    <p:sldId id="333" r:id="rId6"/>
    <p:sldId id="335" r:id="rId7"/>
    <p:sldId id="336" r:id="rId8"/>
    <p:sldId id="337" r:id="rId9"/>
    <p:sldId id="259" r:id="rId10"/>
    <p:sldId id="261" r:id="rId11"/>
    <p:sldId id="262" r:id="rId12"/>
    <p:sldId id="263" r:id="rId13"/>
    <p:sldId id="264" r:id="rId14"/>
    <p:sldId id="332" r:id="rId15"/>
    <p:sldId id="265" r:id="rId16"/>
    <p:sldId id="266"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308" r:id="rId44"/>
    <p:sldId id="296" r:id="rId45"/>
    <p:sldId id="309" r:id="rId46"/>
    <p:sldId id="297" r:id="rId47"/>
    <p:sldId id="298" r:id="rId48"/>
    <p:sldId id="299" r:id="rId49"/>
    <p:sldId id="300" r:id="rId50"/>
    <p:sldId id="301" r:id="rId51"/>
    <p:sldId id="302" r:id="rId52"/>
    <p:sldId id="303" r:id="rId53"/>
    <p:sldId id="304" r:id="rId54"/>
    <p:sldId id="305" r:id="rId55"/>
    <p:sldId id="306" r:id="rId56"/>
    <p:sldId id="307" r:id="rId57"/>
    <p:sldId id="310" r:id="rId58"/>
    <p:sldId id="311" r:id="rId59"/>
    <p:sldId id="312" r:id="rId60"/>
    <p:sldId id="313" r:id="rId61"/>
    <p:sldId id="314" r:id="rId62"/>
    <p:sldId id="315" r:id="rId63"/>
    <p:sldId id="316" r:id="rId64"/>
    <p:sldId id="317" r:id="rId65"/>
    <p:sldId id="318" r:id="rId66"/>
    <p:sldId id="319" r:id="rId67"/>
    <p:sldId id="320" r:id="rId68"/>
    <p:sldId id="325" r:id="rId69"/>
    <p:sldId id="322" r:id="rId70"/>
    <p:sldId id="323" r:id="rId71"/>
    <p:sldId id="324" r:id="rId72"/>
    <p:sldId id="326" r:id="rId73"/>
    <p:sldId id="327" r:id="rId74"/>
    <p:sldId id="328" r:id="rId75"/>
    <p:sldId id="329" r:id="rId7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64F304D-E65E-4A08-820B-8D72A0ECBE94}">
          <p14:sldIdLst>
            <p14:sldId id="257"/>
            <p14:sldId id="295"/>
            <p14:sldId id="330"/>
            <p14:sldId id="334"/>
            <p14:sldId id="333"/>
            <p14:sldId id="335"/>
            <p14:sldId id="336"/>
            <p14:sldId id="337"/>
            <p14:sldId id="259"/>
            <p14:sldId id="261"/>
            <p14:sldId id="262"/>
            <p14:sldId id="263"/>
            <p14:sldId id="264"/>
            <p14:sldId id="332"/>
            <p14:sldId id="265"/>
            <p14:sldId id="266"/>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293"/>
            <p14:sldId id="308"/>
            <p14:sldId id="296"/>
            <p14:sldId id="309"/>
            <p14:sldId id="297"/>
            <p14:sldId id="298"/>
            <p14:sldId id="299"/>
            <p14:sldId id="300"/>
            <p14:sldId id="301"/>
            <p14:sldId id="302"/>
            <p14:sldId id="303"/>
            <p14:sldId id="304"/>
            <p14:sldId id="305"/>
            <p14:sldId id="306"/>
            <p14:sldId id="307"/>
            <p14:sldId id="310"/>
            <p14:sldId id="311"/>
            <p14:sldId id="312"/>
            <p14:sldId id="313"/>
            <p14:sldId id="314"/>
            <p14:sldId id="315"/>
            <p14:sldId id="316"/>
            <p14:sldId id="317"/>
            <p14:sldId id="318"/>
            <p14:sldId id="319"/>
            <p14:sldId id="320"/>
            <p14:sldId id="325"/>
            <p14:sldId id="322"/>
            <p14:sldId id="323"/>
            <p14:sldId id="324"/>
            <p14:sldId id="326"/>
            <p14:sldId id="327"/>
            <p14:sldId id="328"/>
            <p14:sldId id="32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D37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2" d="100"/>
          <a:sy n="62" d="100"/>
        </p:scale>
        <p:origin x="1400" y="2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ADEBC2-698F-4EF5-86CB-CB7FB4345ADC}" type="datetimeFigureOut">
              <a:rPr lang="en-IN" smtClean="0"/>
              <a:t>04-04-2022</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5D5630-7837-41E0-B4C5-362B8BDC9DED}" type="slidenum">
              <a:rPr lang="en-IN" smtClean="0"/>
              <a:t>‹#›</a:t>
            </a:fld>
            <a:endParaRPr lang="en-IN"/>
          </a:p>
        </p:txBody>
      </p:sp>
    </p:spTree>
    <p:extLst>
      <p:ext uri="{BB962C8B-B14F-4D97-AF65-F5344CB8AC3E}">
        <p14:creationId xmlns:p14="http://schemas.microsoft.com/office/powerpoint/2010/main" val="2133320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B5D5630-7837-41E0-B4C5-362B8BDC9DED}" type="slidenum">
              <a:rPr lang="en-IN" smtClean="0"/>
              <a:t>7</a:t>
            </a:fld>
            <a:endParaRPr lang="en-IN"/>
          </a:p>
        </p:txBody>
      </p:sp>
    </p:spTree>
    <p:extLst>
      <p:ext uri="{BB962C8B-B14F-4D97-AF65-F5344CB8AC3E}">
        <p14:creationId xmlns:p14="http://schemas.microsoft.com/office/powerpoint/2010/main" val="3050807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D850FD8D-3001-40A9-9B53-7E7F76B82337}" type="datetimeFigureOut">
              <a:rPr lang="en-IN" smtClean="0"/>
              <a:t>04-04-2022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1589C7-E39A-4DAF-BD6E-3EC3E550AF6F}" type="slidenum">
              <a:rPr lang="en-IN" smtClean="0"/>
              <a:t>‹#›</a:t>
            </a:fld>
            <a:endParaRPr lang="en-IN"/>
          </a:p>
        </p:txBody>
      </p:sp>
    </p:spTree>
    <p:extLst>
      <p:ext uri="{BB962C8B-B14F-4D97-AF65-F5344CB8AC3E}">
        <p14:creationId xmlns:p14="http://schemas.microsoft.com/office/powerpoint/2010/main" val="14169975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850FD8D-3001-40A9-9B53-7E7F76B82337}" type="datetimeFigureOut">
              <a:rPr lang="en-IN" smtClean="0"/>
              <a:t>04-04-2022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1589C7-E39A-4DAF-BD6E-3EC3E550AF6F}" type="slidenum">
              <a:rPr lang="en-IN" smtClean="0"/>
              <a:t>‹#›</a:t>
            </a:fld>
            <a:endParaRPr lang="en-IN"/>
          </a:p>
        </p:txBody>
      </p:sp>
    </p:spTree>
    <p:extLst>
      <p:ext uri="{BB962C8B-B14F-4D97-AF65-F5344CB8AC3E}">
        <p14:creationId xmlns:p14="http://schemas.microsoft.com/office/powerpoint/2010/main" val="1726557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850FD8D-3001-40A9-9B53-7E7F76B82337}" type="datetimeFigureOut">
              <a:rPr lang="en-IN" smtClean="0"/>
              <a:t>04-04-2022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1589C7-E39A-4DAF-BD6E-3EC3E550AF6F}" type="slidenum">
              <a:rPr lang="en-IN" smtClean="0"/>
              <a:t>‹#›</a:t>
            </a:fld>
            <a:endParaRPr lang="en-IN"/>
          </a:p>
        </p:txBody>
      </p:sp>
    </p:spTree>
    <p:extLst>
      <p:ext uri="{BB962C8B-B14F-4D97-AF65-F5344CB8AC3E}">
        <p14:creationId xmlns:p14="http://schemas.microsoft.com/office/powerpoint/2010/main" val="412620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850FD8D-3001-40A9-9B53-7E7F76B82337}" type="datetimeFigureOut">
              <a:rPr lang="en-IN" smtClean="0"/>
              <a:t>04-04-2022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1589C7-E39A-4DAF-BD6E-3EC3E550AF6F}" type="slidenum">
              <a:rPr lang="en-IN" smtClean="0"/>
              <a:t>‹#›</a:t>
            </a:fld>
            <a:endParaRPr lang="en-IN"/>
          </a:p>
        </p:txBody>
      </p:sp>
    </p:spTree>
    <p:extLst>
      <p:ext uri="{BB962C8B-B14F-4D97-AF65-F5344CB8AC3E}">
        <p14:creationId xmlns:p14="http://schemas.microsoft.com/office/powerpoint/2010/main" val="1245733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50FD8D-3001-40A9-9B53-7E7F76B82337}" type="datetimeFigureOut">
              <a:rPr lang="en-IN" smtClean="0"/>
              <a:t>04-04-2022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1589C7-E39A-4DAF-BD6E-3EC3E550AF6F}" type="slidenum">
              <a:rPr lang="en-IN" smtClean="0"/>
              <a:t>‹#›</a:t>
            </a:fld>
            <a:endParaRPr lang="en-IN"/>
          </a:p>
        </p:txBody>
      </p:sp>
    </p:spTree>
    <p:extLst>
      <p:ext uri="{BB962C8B-B14F-4D97-AF65-F5344CB8AC3E}">
        <p14:creationId xmlns:p14="http://schemas.microsoft.com/office/powerpoint/2010/main" val="1155860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D850FD8D-3001-40A9-9B53-7E7F76B82337}" type="datetimeFigureOut">
              <a:rPr lang="en-IN" smtClean="0"/>
              <a:t>04-04-2022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1589C7-E39A-4DAF-BD6E-3EC3E550AF6F}" type="slidenum">
              <a:rPr lang="en-IN" smtClean="0"/>
              <a:t>‹#›</a:t>
            </a:fld>
            <a:endParaRPr lang="en-IN"/>
          </a:p>
        </p:txBody>
      </p:sp>
    </p:spTree>
    <p:extLst>
      <p:ext uri="{BB962C8B-B14F-4D97-AF65-F5344CB8AC3E}">
        <p14:creationId xmlns:p14="http://schemas.microsoft.com/office/powerpoint/2010/main" val="3686885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D850FD8D-3001-40A9-9B53-7E7F76B82337}" type="datetimeFigureOut">
              <a:rPr lang="en-IN" smtClean="0"/>
              <a:t>04-04-2022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E1589C7-E39A-4DAF-BD6E-3EC3E550AF6F}" type="slidenum">
              <a:rPr lang="en-IN" smtClean="0"/>
              <a:t>‹#›</a:t>
            </a:fld>
            <a:endParaRPr lang="en-IN"/>
          </a:p>
        </p:txBody>
      </p:sp>
    </p:spTree>
    <p:extLst>
      <p:ext uri="{BB962C8B-B14F-4D97-AF65-F5344CB8AC3E}">
        <p14:creationId xmlns:p14="http://schemas.microsoft.com/office/powerpoint/2010/main" val="224361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D850FD8D-3001-40A9-9B53-7E7F76B82337}" type="datetimeFigureOut">
              <a:rPr lang="en-IN" smtClean="0"/>
              <a:t>04-04-2022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E1589C7-E39A-4DAF-BD6E-3EC3E550AF6F}" type="slidenum">
              <a:rPr lang="en-IN" smtClean="0"/>
              <a:t>‹#›</a:t>
            </a:fld>
            <a:endParaRPr lang="en-IN"/>
          </a:p>
        </p:txBody>
      </p:sp>
    </p:spTree>
    <p:extLst>
      <p:ext uri="{BB962C8B-B14F-4D97-AF65-F5344CB8AC3E}">
        <p14:creationId xmlns:p14="http://schemas.microsoft.com/office/powerpoint/2010/main" val="4188798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50FD8D-3001-40A9-9B53-7E7F76B82337}" type="datetimeFigureOut">
              <a:rPr lang="en-IN" smtClean="0"/>
              <a:t>04-04-2022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E1589C7-E39A-4DAF-BD6E-3EC3E550AF6F}" type="slidenum">
              <a:rPr lang="en-IN" smtClean="0"/>
              <a:t>‹#›</a:t>
            </a:fld>
            <a:endParaRPr lang="en-IN"/>
          </a:p>
        </p:txBody>
      </p:sp>
    </p:spTree>
    <p:extLst>
      <p:ext uri="{BB962C8B-B14F-4D97-AF65-F5344CB8AC3E}">
        <p14:creationId xmlns:p14="http://schemas.microsoft.com/office/powerpoint/2010/main" val="1105876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50FD8D-3001-40A9-9B53-7E7F76B82337}" type="datetimeFigureOut">
              <a:rPr lang="en-IN" smtClean="0"/>
              <a:t>04-04-2022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1589C7-E39A-4DAF-BD6E-3EC3E550AF6F}" type="slidenum">
              <a:rPr lang="en-IN" smtClean="0"/>
              <a:t>‹#›</a:t>
            </a:fld>
            <a:endParaRPr lang="en-IN"/>
          </a:p>
        </p:txBody>
      </p:sp>
    </p:spTree>
    <p:extLst>
      <p:ext uri="{BB962C8B-B14F-4D97-AF65-F5344CB8AC3E}">
        <p14:creationId xmlns:p14="http://schemas.microsoft.com/office/powerpoint/2010/main" val="1838862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50FD8D-3001-40A9-9B53-7E7F76B82337}" type="datetimeFigureOut">
              <a:rPr lang="en-IN" smtClean="0"/>
              <a:t>04-04-2022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1589C7-E39A-4DAF-BD6E-3EC3E550AF6F}" type="slidenum">
              <a:rPr lang="en-IN" smtClean="0"/>
              <a:t>‹#›</a:t>
            </a:fld>
            <a:endParaRPr lang="en-IN"/>
          </a:p>
        </p:txBody>
      </p:sp>
    </p:spTree>
    <p:extLst>
      <p:ext uri="{BB962C8B-B14F-4D97-AF65-F5344CB8AC3E}">
        <p14:creationId xmlns:p14="http://schemas.microsoft.com/office/powerpoint/2010/main" val="4081073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50FD8D-3001-40A9-9B53-7E7F76B82337}" type="datetimeFigureOut">
              <a:rPr lang="en-IN" smtClean="0"/>
              <a:t>04-04-2022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1589C7-E39A-4DAF-BD6E-3EC3E550AF6F}" type="slidenum">
              <a:rPr lang="en-IN" smtClean="0"/>
              <a:t>‹#›</a:t>
            </a:fld>
            <a:endParaRPr lang="en-IN"/>
          </a:p>
        </p:txBody>
      </p:sp>
    </p:spTree>
    <p:extLst>
      <p:ext uri="{BB962C8B-B14F-4D97-AF65-F5344CB8AC3E}">
        <p14:creationId xmlns:p14="http://schemas.microsoft.com/office/powerpoint/2010/main" val="35295642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hyperlink" Target="https://www.nasa.gov/seh/2-7-competency-model-for-systems-engineers" TargetMode="External"/><Relationship Id="rId3" Type="http://schemas.openxmlformats.org/officeDocument/2006/relationships/hyperlink" Target="https://www.nasa.gov/seh/2-2_overview-se-engine" TargetMode="External"/><Relationship Id="rId7" Type="http://schemas.openxmlformats.org/officeDocument/2006/relationships/hyperlink" Target="https://www.nasa.gov/seh/2-6-human-systems-integration" TargetMode="External"/><Relationship Id="rId2" Type="http://schemas.openxmlformats.org/officeDocument/2006/relationships/hyperlink" Target="https://www.nasa.gov/seh/2-1_technical-processes" TargetMode="External"/><Relationship Id="rId1" Type="http://schemas.openxmlformats.org/officeDocument/2006/relationships/slideLayout" Target="../slideLayouts/slideLayout2.xml"/><Relationship Id="rId6" Type="http://schemas.openxmlformats.org/officeDocument/2006/relationships/hyperlink" Target="https://www.nasa.gov/seh/2-5-cost-effectiveness-considerations" TargetMode="External"/><Relationship Id="rId5" Type="http://schemas.openxmlformats.org/officeDocument/2006/relationships/hyperlink" Target="https://www.nasa.gov/seh/2-4-distinctions-between-product-verification-and-product-validation" TargetMode="External"/><Relationship Id="rId4" Type="http://schemas.openxmlformats.org/officeDocument/2006/relationships/hyperlink" Target="https://www.nasa.gov/seh/2-3-example-of-using-the-se-engine"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w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4.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3.wmf"/><Relationship Id="rId4" Type="http://schemas.openxmlformats.org/officeDocument/2006/relationships/oleObject" Target="../embeddings/oleObject3.bin"/></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5.wmf"/></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188640"/>
            <a:ext cx="7715200" cy="562074"/>
          </a:xfrm>
        </p:spPr>
        <p:txBody>
          <a:bodyPr>
            <a:normAutofit/>
          </a:bodyPr>
          <a:lstStyle/>
          <a:p>
            <a:r>
              <a:rPr lang="en-IN" sz="2800" b="1" dirty="0">
                <a:latin typeface="Times New Roman" pitchFamily="18" charset="0"/>
                <a:cs typeface="Times New Roman" pitchFamily="18" charset="0"/>
              </a:rPr>
              <a:t>SYSTEM DESIGN</a:t>
            </a:r>
            <a:endParaRPr lang="en-IN" sz="2800" dirty="0">
              <a:latin typeface="Times New Roman" pitchFamily="18" charset="0"/>
              <a:cs typeface="Times New Roman" pitchFamily="18" charset="0"/>
            </a:endParaRPr>
          </a:p>
        </p:txBody>
      </p:sp>
      <p:sp>
        <p:nvSpPr>
          <p:cNvPr id="3" name="Content Placeholder 2"/>
          <p:cNvSpPr>
            <a:spLocks noGrp="1"/>
          </p:cNvSpPr>
          <p:nvPr>
            <p:ph idx="1"/>
          </p:nvPr>
        </p:nvSpPr>
        <p:spPr>
          <a:xfrm>
            <a:off x="539552" y="779789"/>
            <a:ext cx="8424936" cy="5745555"/>
          </a:xfrm>
        </p:spPr>
        <p:txBody>
          <a:bodyPr>
            <a:noAutofit/>
          </a:bodyPr>
          <a:lstStyle/>
          <a:p>
            <a:pPr marL="76200">
              <a:lnSpc>
                <a:spcPct val="100000"/>
              </a:lnSpc>
              <a:spcBef>
                <a:spcPts val="100"/>
              </a:spcBef>
            </a:pPr>
            <a:r>
              <a:rPr lang="en-IN" sz="2000" b="1" spc="-15" dirty="0">
                <a:latin typeface="Arial"/>
                <a:cs typeface="Arial"/>
              </a:rPr>
              <a:t>FUNDAMENTALS:</a:t>
            </a:r>
            <a:endParaRPr lang="en-IN" sz="2000" dirty="0">
              <a:latin typeface="Arial"/>
              <a:cs typeface="Arial"/>
            </a:endParaRPr>
          </a:p>
          <a:p>
            <a:pPr>
              <a:lnSpc>
                <a:spcPct val="100000"/>
              </a:lnSpc>
              <a:spcBef>
                <a:spcPts val="5"/>
              </a:spcBef>
            </a:pPr>
            <a:endParaRPr lang="en-IN" sz="2000" dirty="0">
              <a:latin typeface="Arial"/>
              <a:cs typeface="Arial"/>
            </a:endParaRPr>
          </a:p>
          <a:p>
            <a:pPr marR="68580" algn="just">
              <a:lnSpc>
                <a:spcPct val="93600"/>
              </a:lnSpc>
              <a:buFont typeface="Wingdings" panose="05000000000000000000" pitchFamily="2" charset="2"/>
              <a:buChar char="q"/>
            </a:pPr>
            <a:r>
              <a:rPr lang="en-IN" sz="2000" spc="-5" dirty="0">
                <a:solidFill>
                  <a:srgbClr val="FF0000"/>
                </a:solidFill>
                <a:latin typeface="Times New Roman"/>
                <a:cs typeface="Times New Roman"/>
              </a:rPr>
              <a:t>Most of </a:t>
            </a:r>
            <a:r>
              <a:rPr lang="en-IN" sz="2000" spc="-10" dirty="0">
                <a:solidFill>
                  <a:srgbClr val="FF0000"/>
                </a:solidFill>
                <a:latin typeface="Times New Roman"/>
                <a:cs typeface="Times New Roman"/>
              </a:rPr>
              <a:t>the </a:t>
            </a:r>
            <a:r>
              <a:rPr lang="en-IN" sz="2000" spc="-5" dirty="0">
                <a:solidFill>
                  <a:srgbClr val="FF0000"/>
                </a:solidFill>
                <a:latin typeface="Times New Roman"/>
                <a:cs typeface="Times New Roman"/>
              </a:rPr>
              <a:t>systems </a:t>
            </a:r>
            <a:r>
              <a:rPr lang="en-IN" sz="2000" spc="-10" dirty="0">
                <a:solidFill>
                  <a:srgbClr val="FF0000"/>
                </a:solidFill>
                <a:latin typeface="Times New Roman"/>
                <a:cs typeface="Times New Roman"/>
              </a:rPr>
              <a:t>developed </a:t>
            </a:r>
            <a:r>
              <a:rPr lang="en-IN" sz="2000" dirty="0">
                <a:solidFill>
                  <a:srgbClr val="FF0000"/>
                </a:solidFill>
                <a:latin typeface="Times New Roman"/>
                <a:cs typeface="Times New Roman"/>
              </a:rPr>
              <a:t>by </a:t>
            </a:r>
            <a:r>
              <a:rPr lang="en-IN" sz="2000" spc="-10" dirty="0">
                <a:solidFill>
                  <a:srgbClr val="FF0000"/>
                </a:solidFill>
                <a:latin typeface="Times New Roman"/>
                <a:cs typeface="Times New Roman"/>
              </a:rPr>
              <a:t>mankind until the 2</a:t>
            </a:r>
            <a:r>
              <a:rPr lang="en-IN" sz="2000" spc="-15" baseline="34722" dirty="0">
                <a:solidFill>
                  <a:srgbClr val="FF0000"/>
                </a:solidFill>
                <a:latin typeface="Times New Roman"/>
                <a:cs typeface="Times New Roman"/>
              </a:rPr>
              <a:t>nd </a:t>
            </a:r>
            <a:r>
              <a:rPr lang="en-IN" sz="2000" spc="-5" dirty="0">
                <a:solidFill>
                  <a:srgbClr val="FF0000"/>
                </a:solidFill>
                <a:latin typeface="Times New Roman"/>
                <a:cs typeface="Times New Roman"/>
              </a:rPr>
              <a:t>world war were </a:t>
            </a:r>
            <a:r>
              <a:rPr lang="en-IN" sz="2000" dirty="0">
                <a:solidFill>
                  <a:srgbClr val="FF0000"/>
                </a:solidFill>
                <a:latin typeface="Times New Roman"/>
                <a:cs typeface="Times New Roman"/>
              </a:rPr>
              <a:t>sufficiently  </a:t>
            </a:r>
            <a:r>
              <a:rPr lang="en-IN" sz="2000" spc="-10" dirty="0">
                <a:solidFill>
                  <a:srgbClr val="FF0000"/>
                </a:solidFill>
                <a:latin typeface="Times New Roman"/>
                <a:cs typeface="Times New Roman"/>
              </a:rPr>
              <a:t>simple </a:t>
            </a:r>
            <a:r>
              <a:rPr lang="en-IN" sz="2000" spc="-5" dirty="0">
                <a:solidFill>
                  <a:srgbClr val="FF0000"/>
                </a:solidFill>
                <a:latin typeface="Times New Roman"/>
                <a:cs typeface="Times New Roman"/>
              </a:rPr>
              <a:t>that it was perfectly possible for </a:t>
            </a:r>
            <a:r>
              <a:rPr lang="en-IN" sz="2000" dirty="0">
                <a:solidFill>
                  <a:srgbClr val="FF0000"/>
                </a:solidFill>
                <a:latin typeface="Times New Roman"/>
                <a:cs typeface="Times New Roman"/>
              </a:rPr>
              <a:t>one </a:t>
            </a:r>
            <a:r>
              <a:rPr lang="en-IN" sz="2000" spc="-5" dirty="0">
                <a:solidFill>
                  <a:srgbClr val="FF0000"/>
                </a:solidFill>
                <a:latin typeface="Times New Roman"/>
                <a:cs typeface="Times New Roman"/>
              </a:rPr>
              <a:t>man to </a:t>
            </a:r>
            <a:r>
              <a:rPr lang="en-IN" sz="2000" dirty="0">
                <a:solidFill>
                  <a:srgbClr val="FF0000"/>
                </a:solidFill>
                <a:latin typeface="Times New Roman"/>
                <a:cs typeface="Times New Roman"/>
              </a:rPr>
              <a:t>fully </a:t>
            </a:r>
            <a:r>
              <a:rPr lang="en-IN" sz="2000" spc="-5" dirty="0">
                <a:solidFill>
                  <a:srgbClr val="FF0000"/>
                </a:solidFill>
                <a:latin typeface="Times New Roman"/>
                <a:cs typeface="Times New Roman"/>
              </a:rPr>
              <a:t>understand </a:t>
            </a:r>
            <a:r>
              <a:rPr lang="en-IN" sz="2000" dirty="0">
                <a:solidFill>
                  <a:srgbClr val="FF0000"/>
                </a:solidFill>
                <a:latin typeface="Times New Roman"/>
                <a:cs typeface="Times New Roman"/>
              </a:rPr>
              <a:t>their </a:t>
            </a:r>
            <a:r>
              <a:rPr lang="en-IN" sz="2000" spc="-5" dirty="0">
                <a:solidFill>
                  <a:srgbClr val="FF0000"/>
                </a:solidFill>
                <a:latin typeface="Times New Roman"/>
                <a:cs typeface="Times New Roman"/>
              </a:rPr>
              <a:t>functioning</a:t>
            </a:r>
            <a:r>
              <a:rPr lang="en-IN" sz="2000" spc="-5" dirty="0">
                <a:latin typeface="Times New Roman"/>
                <a:cs typeface="Times New Roman"/>
              </a:rPr>
              <a:t>.  </a:t>
            </a:r>
          </a:p>
          <a:p>
            <a:pPr marR="68580" algn="just">
              <a:lnSpc>
                <a:spcPct val="93600"/>
              </a:lnSpc>
              <a:buFont typeface="Wingdings" panose="05000000000000000000" pitchFamily="2" charset="2"/>
              <a:buChar char="q"/>
            </a:pPr>
            <a:r>
              <a:rPr lang="en-IN" sz="2000" spc="-10" dirty="0">
                <a:solidFill>
                  <a:srgbClr val="0070C0"/>
                </a:solidFill>
                <a:latin typeface="Times New Roman"/>
                <a:cs typeface="Times New Roman"/>
              </a:rPr>
              <a:t>As O’ </a:t>
            </a:r>
            <a:r>
              <a:rPr lang="en-IN" sz="2000" spc="-15" dirty="0">
                <a:solidFill>
                  <a:srgbClr val="0070C0"/>
                </a:solidFill>
                <a:latin typeface="Times New Roman"/>
                <a:cs typeface="Times New Roman"/>
              </a:rPr>
              <a:t>Brien points </a:t>
            </a:r>
            <a:r>
              <a:rPr lang="en-IN" sz="2000" spc="-10" dirty="0">
                <a:solidFill>
                  <a:srgbClr val="0070C0"/>
                </a:solidFill>
                <a:latin typeface="Times New Roman"/>
                <a:cs typeface="Times New Roman"/>
              </a:rPr>
              <a:t>out </a:t>
            </a:r>
            <a:r>
              <a:rPr lang="en-IN" sz="2000" spc="-15" dirty="0">
                <a:solidFill>
                  <a:srgbClr val="0070C0"/>
                </a:solidFill>
                <a:latin typeface="Times New Roman"/>
                <a:cs typeface="Times New Roman"/>
              </a:rPr>
              <a:t>even </a:t>
            </a:r>
            <a:r>
              <a:rPr lang="en-IN" sz="2000" spc="-5" dirty="0">
                <a:solidFill>
                  <a:srgbClr val="0070C0"/>
                </a:solidFill>
                <a:latin typeface="Times New Roman"/>
                <a:cs typeface="Times New Roman"/>
              </a:rPr>
              <a:t>the </a:t>
            </a:r>
            <a:r>
              <a:rPr lang="en-IN" sz="2000" spc="-10" dirty="0">
                <a:solidFill>
                  <a:srgbClr val="0070C0"/>
                </a:solidFill>
                <a:latin typeface="Times New Roman"/>
                <a:cs typeface="Times New Roman"/>
              </a:rPr>
              <a:t>first </a:t>
            </a:r>
            <a:r>
              <a:rPr lang="en-IN" sz="2000" spc="-5" dirty="0">
                <a:solidFill>
                  <a:srgbClr val="0070C0"/>
                </a:solidFill>
                <a:latin typeface="Times New Roman"/>
                <a:cs typeface="Times New Roman"/>
              </a:rPr>
              <a:t>aeroplane was </a:t>
            </a:r>
            <a:r>
              <a:rPr lang="en-IN" sz="2000" dirty="0">
                <a:solidFill>
                  <a:srgbClr val="0070C0"/>
                </a:solidFill>
                <a:latin typeface="Times New Roman"/>
                <a:cs typeface="Times New Roman"/>
              </a:rPr>
              <a:t>fully </a:t>
            </a:r>
            <a:r>
              <a:rPr lang="en-IN" sz="2000" spc="-5" dirty="0">
                <a:solidFill>
                  <a:srgbClr val="0070C0"/>
                </a:solidFill>
                <a:latin typeface="Times New Roman"/>
                <a:cs typeface="Times New Roman"/>
              </a:rPr>
              <a:t>understood </a:t>
            </a:r>
            <a:r>
              <a:rPr lang="en-IN" sz="2000" dirty="0">
                <a:solidFill>
                  <a:srgbClr val="0070C0"/>
                </a:solidFill>
                <a:latin typeface="Times New Roman"/>
                <a:cs typeface="Times New Roman"/>
              </a:rPr>
              <a:t>by </a:t>
            </a:r>
            <a:r>
              <a:rPr lang="en-IN" sz="2000" spc="-5" dirty="0">
                <a:solidFill>
                  <a:srgbClr val="0070C0"/>
                </a:solidFill>
                <a:latin typeface="Times New Roman"/>
                <a:cs typeface="Times New Roman"/>
              </a:rPr>
              <a:t>each of the  </a:t>
            </a:r>
            <a:r>
              <a:rPr lang="en-IN" sz="2000" spc="-10" dirty="0">
                <a:solidFill>
                  <a:srgbClr val="0070C0"/>
                </a:solidFill>
                <a:latin typeface="Times New Roman"/>
                <a:cs typeface="Times New Roman"/>
              </a:rPr>
              <a:t>Wright</a:t>
            </a:r>
            <a:r>
              <a:rPr lang="en-IN" sz="2000" spc="-5" dirty="0">
                <a:solidFill>
                  <a:srgbClr val="0070C0"/>
                </a:solidFill>
                <a:latin typeface="Times New Roman"/>
                <a:cs typeface="Times New Roman"/>
              </a:rPr>
              <a:t> brothers.</a:t>
            </a:r>
            <a:endParaRPr lang="en-IN" sz="2000" dirty="0">
              <a:solidFill>
                <a:srgbClr val="0070C0"/>
              </a:solidFill>
              <a:latin typeface="Times New Roman"/>
              <a:cs typeface="Times New Roman"/>
            </a:endParaRPr>
          </a:p>
          <a:p>
            <a:pPr marR="68580" algn="just">
              <a:lnSpc>
                <a:spcPct val="93800"/>
              </a:lnSpc>
              <a:buFont typeface="Wingdings" panose="05000000000000000000" pitchFamily="2" charset="2"/>
              <a:buChar char="q"/>
            </a:pPr>
            <a:r>
              <a:rPr lang="en-IN" sz="2000" spc="-5" dirty="0">
                <a:solidFill>
                  <a:srgbClr val="C00000"/>
                </a:solidFill>
                <a:latin typeface="Times New Roman"/>
                <a:cs typeface="Times New Roman"/>
              </a:rPr>
              <a:t>However, this is no </a:t>
            </a:r>
            <a:r>
              <a:rPr lang="en-IN" sz="2000" spc="-10" dirty="0">
                <a:solidFill>
                  <a:srgbClr val="C00000"/>
                </a:solidFill>
                <a:latin typeface="Times New Roman"/>
                <a:cs typeface="Times New Roman"/>
              </a:rPr>
              <a:t>longer </a:t>
            </a:r>
            <a:r>
              <a:rPr lang="en-IN" sz="2000" spc="-5" dirty="0">
                <a:solidFill>
                  <a:srgbClr val="C00000"/>
                </a:solidFill>
                <a:latin typeface="Times New Roman"/>
                <a:cs typeface="Times New Roman"/>
              </a:rPr>
              <a:t>true. All </a:t>
            </a:r>
            <a:r>
              <a:rPr lang="en-IN" sz="2000" spc="-10" dirty="0">
                <a:solidFill>
                  <a:srgbClr val="C00000"/>
                </a:solidFill>
                <a:latin typeface="Times New Roman"/>
                <a:cs typeface="Times New Roman"/>
              </a:rPr>
              <a:t>the </a:t>
            </a:r>
            <a:r>
              <a:rPr lang="en-IN" sz="2000" spc="-15" dirty="0">
                <a:solidFill>
                  <a:srgbClr val="C00000"/>
                </a:solidFill>
                <a:latin typeface="Times New Roman"/>
                <a:cs typeface="Times New Roman"/>
              </a:rPr>
              <a:t>technological problems </a:t>
            </a:r>
            <a:r>
              <a:rPr lang="en-IN" sz="2000" spc="-10" dirty="0">
                <a:solidFill>
                  <a:srgbClr val="C00000"/>
                </a:solidFill>
                <a:latin typeface="Times New Roman"/>
                <a:cs typeface="Times New Roman"/>
              </a:rPr>
              <a:t>of today </a:t>
            </a:r>
            <a:r>
              <a:rPr lang="en-IN" sz="2000" spc="-15" dirty="0">
                <a:solidFill>
                  <a:srgbClr val="C00000"/>
                </a:solidFill>
                <a:latin typeface="Times New Roman"/>
                <a:cs typeface="Times New Roman"/>
              </a:rPr>
              <a:t>involve  </a:t>
            </a:r>
            <a:r>
              <a:rPr lang="en-IN" sz="2000" spc="-5" dirty="0">
                <a:solidFill>
                  <a:srgbClr val="C00000"/>
                </a:solidFill>
                <a:latin typeface="Times New Roman"/>
                <a:cs typeface="Times New Roman"/>
              </a:rPr>
              <a:t>“complex </a:t>
            </a:r>
            <a:r>
              <a:rPr lang="en-IN" sz="2000" spc="-10" dirty="0">
                <a:solidFill>
                  <a:srgbClr val="C00000"/>
                </a:solidFill>
                <a:latin typeface="Times New Roman"/>
                <a:cs typeface="Times New Roman"/>
              </a:rPr>
              <a:t>systems”. </a:t>
            </a:r>
          </a:p>
          <a:p>
            <a:pPr marR="68580" algn="just">
              <a:lnSpc>
                <a:spcPct val="93800"/>
              </a:lnSpc>
              <a:buFont typeface="Wingdings" panose="05000000000000000000" pitchFamily="2" charset="2"/>
              <a:buChar char="q"/>
            </a:pPr>
            <a:r>
              <a:rPr lang="en-IN" sz="2000" dirty="0">
                <a:solidFill>
                  <a:srgbClr val="0070C0"/>
                </a:solidFill>
                <a:latin typeface="Times New Roman"/>
                <a:cs typeface="Times New Roman"/>
              </a:rPr>
              <a:t>The </a:t>
            </a:r>
            <a:r>
              <a:rPr lang="en-IN" sz="2000" spc="-5" dirty="0">
                <a:solidFill>
                  <a:srgbClr val="0070C0"/>
                </a:solidFill>
                <a:latin typeface="Times New Roman"/>
                <a:cs typeface="Times New Roman"/>
              </a:rPr>
              <a:t>“System” </a:t>
            </a:r>
            <a:r>
              <a:rPr lang="en-IN" sz="2000" dirty="0">
                <a:solidFill>
                  <a:srgbClr val="0070C0"/>
                </a:solidFill>
                <a:latin typeface="Times New Roman"/>
                <a:cs typeface="Times New Roman"/>
              </a:rPr>
              <a:t>may </a:t>
            </a:r>
            <a:r>
              <a:rPr lang="en-IN" sz="2000" spc="-5" dirty="0">
                <a:solidFill>
                  <a:srgbClr val="0070C0"/>
                </a:solidFill>
                <a:latin typeface="Times New Roman"/>
                <a:cs typeface="Times New Roman"/>
              </a:rPr>
              <a:t>be a rocket to </a:t>
            </a:r>
            <a:r>
              <a:rPr lang="en-IN" sz="2000" spc="-10" dirty="0">
                <a:solidFill>
                  <a:srgbClr val="0070C0"/>
                </a:solidFill>
                <a:latin typeface="Times New Roman"/>
                <a:cs typeface="Times New Roman"/>
              </a:rPr>
              <a:t>be </a:t>
            </a:r>
            <a:r>
              <a:rPr lang="en-IN" sz="2000" spc="-5" dirty="0">
                <a:solidFill>
                  <a:srgbClr val="0070C0"/>
                </a:solidFill>
                <a:latin typeface="Times New Roman"/>
                <a:cs typeface="Times New Roman"/>
              </a:rPr>
              <a:t>tested, a </a:t>
            </a:r>
            <a:r>
              <a:rPr lang="en-IN" sz="2000" spc="-10" dirty="0">
                <a:solidFill>
                  <a:srgbClr val="0070C0"/>
                </a:solidFill>
                <a:latin typeface="Times New Roman"/>
                <a:cs typeface="Times New Roman"/>
              </a:rPr>
              <a:t>developing </a:t>
            </a:r>
            <a:r>
              <a:rPr lang="en-IN" sz="2000" spc="-15" dirty="0">
                <a:solidFill>
                  <a:srgbClr val="0070C0"/>
                </a:solidFill>
                <a:latin typeface="Times New Roman"/>
                <a:cs typeface="Times New Roman"/>
              </a:rPr>
              <a:t>nation’s  </a:t>
            </a:r>
            <a:r>
              <a:rPr lang="en-IN" sz="2000" spc="-10" dirty="0">
                <a:solidFill>
                  <a:srgbClr val="0070C0"/>
                </a:solidFill>
                <a:latin typeface="Times New Roman"/>
                <a:cs typeface="Times New Roman"/>
              </a:rPr>
              <a:t>economy, </a:t>
            </a:r>
            <a:r>
              <a:rPr lang="en-IN" sz="2000" spc="-5" dirty="0">
                <a:solidFill>
                  <a:srgbClr val="0070C0"/>
                </a:solidFill>
                <a:latin typeface="Times New Roman"/>
                <a:cs typeface="Times New Roman"/>
              </a:rPr>
              <a:t>an airport or a whole city. </a:t>
            </a:r>
          </a:p>
          <a:p>
            <a:pPr marR="68580" algn="just">
              <a:lnSpc>
                <a:spcPct val="93800"/>
              </a:lnSpc>
              <a:buFont typeface="Wingdings" panose="05000000000000000000" pitchFamily="2" charset="2"/>
              <a:buChar char="q"/>
            </a:pPr>
            <a:r>
              <a:rPr lang="en-IN" sz="2000" spc="-5" dirty="0">
                <a:solidFill>
                  <a:srgbClr val="C00000"/>
                </a:solidFill>
                <a:latin typeface="Times New Roman"/>
                <a:cs typeface="Times New Roman"/>
              </a:rPr>
              <a:t>There are so many variables and so many possible  alternatives that the straightforward approaches </a:t>
            </a:r>
            <a:r>
              <a:rPr lang="en-IN" sz="2000" dirty="0">
                <a:solidFill>
                  <a:srgbClr val="C00000"/>
                </a:solidFill>
                <a:latin typeface="Times New Roman"/>
                <a:cs typeface="Times New Roman"/>
              </a:rPr>
              <a:t>of </a:t>
            </a:r>
            <a:r>
              <a:rPr lang="en-IN" sz="2000" spc="-5" dirty="0">
                <a:solidFill>
                  <a:srgbClr val="C00000"/>
                </a:solidFill>
                <a:latin typeface="Times New Roman"/>
                <a:cs typeface="Times New Roman"/>
              </a:rPr>
              <a:t>the </a:t>
            </a:r>
            <a:r>
              <a:rPr lang="en-IN" sz="2000" dirty="0">
                <a:solidFill>
                  <a:srgbClr val="C00000"/>
                </a:solidFill>
                <a:latin typeface="Times New Roman"/>
                <a:cs typeface="Times New Roman"/>
              </a:rPr>
              <a:t>past </a:t>
            </a:r>
            <a:r>
              <a:rPr lang="en-IN" sz="2000" spc="-5" dirty="0">
                <a:solidFill>
                  <a:srgbClr val="C00000"/>
                </a:solidFill>
                <a:latin typeface="Times New Roman"/>
                <a:cs typeface="Times New Roman"/>
              </a:rPr>
              <a:t>no longer suffice.</a:t>
            </a:r>
          </a:p>
          <a:p>
            <a:pPr marR="68580" algn="just">
              <a:lnSpc>
                <a:spcPct val="93800"/>
              </a:lnSpc>
              <a:buFont typeface="Wingdings" panose="05000000000000000000" pitchFamily="2" charset="2"/>
              <a:buChar char="q"/>
            </a:pPr>
            <a:r>
              <a:rPr lang="en-IN" sz="2000" spc="-5" dirty="0">
                <a:latin typeface="Times New Roman"/>
                <a:cs typeface="Times New Roman"/>
              </a:rPr>
              <a:t> </a:t>
            </a:r>
            <a:r>
              <a:rPr lang="en-IN" sz="2000" spc="-5" dirty="0">
                <a:solidFill>
                  <a:srgbClr val="0070C0"/>
                </a:solidFill>
                <a:latin typeface="Times New Roman"/>
                <a:cs typeface="Times New Roman"/>
              </a:rPr>
              <a:t>A radical  development that distinguishes the Engineers of </a:t>
            </a:r>
            <a:r>
              <a:rPr lang="en-IN" sz="2000" dirty="0">
                <a:solidFill>
                  <a:srgbClr val="0070C0"/>
                </a:solidFill>
                <a:latin typeface="Times New Roman"/>
                <a:cs typeface="Times New Roman"/>
              </a:rPr>
              <a:t>today </a:t>
            </a:r>
            <a:r>
              <a:rPr lang="en-IN" sz="2000" spc="-5" dirty="0">
                <a:solidFill>
                  <a:srgbClr val="0070C0"/>
                </a:solidFill>
                <a:latin typeface="Times New Roman"/>
                <a:cs typeface="Times New Roman"/>
              </a:rPr>
              <a:t>from their predecessors and just  may </a:t>
            </a:r>
            <a:r>
              <a:rPr lang="en-IN" sz="2000" dirty="0">
                <a:solidFill>
                  <a:srgbClr val="0070C0"/>
                </a:solidFill>
                <a:latin typeface="Times New Roman"/>
                <a:cs typeface="Times New Roman"/>
              </a:rPr>
              <a:t>supply </a:t>
            </a:r>
            <a:r>
              <a:rPr lang="en-IN" sz="2000" spc="-5" dirty="0">
                <a:solidFill>
                  <a:srgbClr val="0070C0"/>
                </a:solidFill>
                <a:latin typeface="Times New Roman"/>
                <a:cs typeface="Times New Roman"/>
              </a:rPr>
              <a:t>him with the method for meeting </a:t>
            </a:r>
            <a:r>
              <a:rPr lang="en-IN" sz="2000" dirty="0">
                <a:solidFill>
                  <a:srgbClr val="0070C0"/>
                </a:solidFill>
                <a:latin typeface="Times New Roman"/>
                <a:cs typeface="Times New Roman"/>
              </a:rPr>
              <a:t>these </a:t>
            </a:r>
            <a:r>
              <a:rPr lang="en-IN" sz="2000" spc="-5" dirty="0">
                <a:solidFill>
                  <a:srgbClr val="0070C0"/>
                </a:solidFill>
                <a:latin typeface="Times New Roman"/>
                <a:cs typeface="Times New Roman"/>
              </a:rPr>
              <a:t>challenges is “System Engineering”.</a:t>
            </a:r>
            <a:endParaRPr lang="en-IN" sz="2000" dirty="0">
              <a:solidFill>
                <a:srgbClr val="0070C0"/>
              </a:solidFill>
              <a:latin typeface="Times New Roman"/>
              <a:cs typeface="Times New Roman"/>
            </a:endParaRPr>
          </a:p>
          <a:p>
            <a:pPr>
              <a:lnSpc>
                <a:spcPct val="100000"/>
              </a:lnSpc>
            </a:pPr>
            <a:endParaRPr lang="en-IN" sz="2000" dirty="0">
              <a:latin typeface="Times New Roman"/>
              <a:cs typeface="Times New Roman"/>
            </a:endParaRPr>
          </a:p>
        </p:txBody>
      </p:sp>
    </p:spTree>
    <p:extLst>
      <p:ext uri="{BB962C8B-B14F-4D97-AF65-F5344CB8AC3E}">
        <p14:creationId xmlns:p14="http://schemas.microsoft.com/office/powerpoint/2010/main" val="2128451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5915000" cy="5721499"/>
          </a:xfrm>
        </p:spPr>
        <p:txBody>
          <a:bodyPr>
            <a:noAutofit/>
          </a:bodyPr>
          <a:lstStyle/>
          <a:p>
            <a:pPr marL="0" marR="5715" indent="0" algn="just">
              <a:lnSpc>
                <a:spcPct val="93800"/>
              </a:lnSpc>
              <a:spcBef>
                <a:spcPts val="190"/>
              </a:spcBef>
              <a:buNone/>
            </a:pPr>
            <a:r>
              <a:rPr lang="en-IN" sz="2000" spc="-5" dirty="0">
                <a:latin typeface="Times New Roman"/>
                <a:cs typeface="Times New Roman"/>
              </a:rPr>
              <a:t>The output of </a:t>
            </a:r>
            <a:r>
              <a:rPr lang="en-IN" sz="2000" dirty="0">
                <a:latin typeface="Times New Roman"/>
                <a:cs typeface="Times New Roman"/>
              </a:rPr>
              <a:t>the </a:t>
            </a:r>
            <a:r>
              <a:rPr lang="en-IN" sz="2000" spc="-5" dirty="0">
                <a:latin typeface="Times New Roman"/>
                <a:cs typeface="Times New Roman"/>
              </a:rPr>
              <a:t>system </a:t>
            </a:r>
            <a:r>
              <a:rPr lang="en-IN" sz="2000" b="1" i="1" spc="-5" dirty="0">
                <a:latin typeface="Times New Roman"/>
                <a:cs typeface="Times New Roman"/>
              </a:rPr>
              <a:t>Z </a:t>
            </a:r>
            <a:r>
              <a:rPr lang="en-IN" sz="2000" spc="-5" dirty="0">
                <a:latin typeface="Times New Roman"/>
                <a:cs typeface="Times New Roman"/>
              </a:rPr>
              <a:t>is represented </a:t>
            </a:r>
            <a:r>
              <a:rPr lang="en-IN" sz="2000" spc="10" dirty="0">
                <a:latin typeface="Times New Roman"/>
                <a:cs typeface="Times New Roman"/>
              </a:rPr>
              <a:t>by </a:t>
            </a:r>
            <a:r>
              <a:rPr lang="en-IN" sz="2000" spc="-5" dirty="0">
                <a:latin typeface="Times New Roman"/>
                <a:cs typeface="Times New Roman"/>
              </a:rPr>
              <a:t>specifying a set </a:t>
            </a:r>
            <a:r>
              <a:rPr lang="en-IN" sz="2000" spc="-15" dirty="0">
                <a:latin typeface="Times New Roman"/>
                <a:cs typeface="Times New Roman"/>
              </a:rPr>
              <a:t>‘</a:t>
            </a:r>
            <a:r>
              <a:rPr lang="en-IN" sz="2000" b="1" i="1" spc="-15" dirty="0">
                <a:latin typeface="Times New Roman"/>
                <a:cs typeface="Times New Roman"/>
              </a:rPr>
              <a:t>O</a:t>
            </a:r>
            <a:r>
              <a:rPr lang="en-IN" sz="2000" spc="-15" dirty="0">
                <a:latin typeface="Times New Roman"/>
                <a:cs typeface="Times New Roman"/>
              </a:rPr>
              <a:t>’ </a:t>
            </a:r>
            <a:r>
              <a:rPr lang="en-IN" sz="2000" spc="-5" dirty="0">
                <a:latin typeface="Times New Roman"/>
                <a:cs typeface="Times New Roman"/>
              </a:rPr>
              <a:t>of </a:t>
            </a:r>
            <a:r>
              <a:rPr lang="en-IN" sz="2000" dirty="0">
                <a:latin typeface="Times New Roman"/>
                <a:cs typeface="Times New Roman"/>
              </a:rPr>
              <a:t>the </a:t>
            </a:r>
            <a:r>
              <a:rPr lang="en-IN" sz="2000" spc="-5" dirty="0">
                <a:latin typeface="Times New Roman"/>
                <a:cs typeface="Times New Roman"/>
              </a:rPr>
              <a:t>output states or  values and function </a:t>
            </a:r>
            <a:r>
              <a:rPr lang="en-IN" sz="2000" spc="-10" dirty="0">
                <a:latin typeface="Times New Roman"/>
                <a:cs typeface="Times New Roman"/>
              </a:rPr>
              <a:t>‘</a:t>
            </a:r>
            <a:r>
              <a:rPr lang="en-IN" sz="2000" b="1" i="1" spc="-10" dirty="0">
                <a:latin typeface="Times New Roman"/>
                <a:cs typeface="Times New Roman"/>
              </a:rPr>
              <a:t>g</a:t>
            </a:r>
            <a:r>
              <a:rPr lang="en-IN" sz="2000" spc="-10" dirty="0">
                <a:latin typeface="Times New Roman"/>
                <a:cs typeface="Times New Roman"/>
              </a:rPr>
              <a:t>’ </a:t>
            </a:r>
            <a:r>
              <a:rPr lang="en-IN" sz="2000" spc="-5" dirty="0">
                <a:latin typeface="Times New Roman"/>
                <a:cs typeface="Times New Roman"/>
              </a:rPr>
              <a:t>defined in such a </a:t>
            </a:r>
            <a:r>
              <a:rPr lang="en-IN" sz="2000" dirty="0">
                <a:latin typeface="Times New Roman"/>
                <a:cs typeface="Times New Roman"/>
              </a:rPr>
              <a:t>way </a:t>
            </a:r>
            <a:r>
              <a:rPr lang="en-IN" sz="2000" spc="-5" dirty="0">
                <a:latin typeface="Times New Roman"/>
                <a:cs typeface="Times New Roman"/>
              </a:rPr>
              <a:t>that the output </a:t>
            </a:r>
            <a:r>
              <a:rPr lang="en-IN" sz="2000" b="1" i="1" spc="-5" dirty="0">
                <a:latin typeface="Times New Roman"/>
                <a:cs typeface="Times New Roman"/>
              </a:rPr>
              <a:t>Z </a:t>
            </a:r>
            <a:r>
              <a:rPr lang="en-IN" sz="2000" spc="-5" dirty="0">
                <a:latin typeface="Times New Roman"/>
                <a:cs typeface="Times New Roman"/>
              </a:rPr>
              <a:t>at time ‘</a:t>
            </a:r>
            <a:r>
              <a:rPr lang="en-IN" sz="2000" b="1" i="1" spc="-5" dirty="0">
                <a:latin typeface="Times New Roman"/>
                <a:cs typeface="Times New Roman"/>
              </a:rPr>
              <a:t>t</a:t>
            </a:r>
            <a:r>
              <a:rPr lang="en-IN" sz="2000" spc="-5" dirty="0">
                <a:latin typeface="Times New Roman"/>
                <a:cs typeface="Times New Roman"/>
              </a:rPr>
              <a:t>’ for an input </a:t>
            </a:r>
            <a:r>
              <a:rPr lang="en-IN" sz="2000" spc="-10" dirty="0">
                <a:latin typeface="Times New Roman"/>
                <a:cs typeface="Times New Roman"/>
              </a:rPr>
              <a:t>‘</a:t>
            </a:r>
            <a:r>
              <a:rPr lang="en-IN" sz="2000" b="1" i="1" spc="-10" dirty="0">
                <a:latin typeface="Times New Roman"/>
                <a:cs typeface="Times New Roman"/>
              </a:rPr>
              <a:t>i</a:t>
            </a:r>
            <a:r>
              <a:rPr lang="en-IN" sz="2000" spc="-10" dirty="0">
                <a:latin typeface="Times New Roman"/>
                <a:cs typeface="Times New Roman"/>
              </a:rPr>
              <a:t>’  </a:t>
            </a:r>
            <a:r>
              <a:rPr lang="en-IN" sz="2000" spc="-5" dirty="0">
                <a:latin typeface="Times New Roman"/>
                <a:cs typeface="Times New Roman"/>
              </a:rPr>
              <a:t>and initial state </a:t>
            </a:r>
            <a:r>
              <a:rPr lang="en-IN" sz="2000" spc="-10" dirty="0">
                <a:latin typeface="Times New Roman"/>
                <a:cs typeface="Times New Roman"/>
              </a:rPr>
              <a:t>‘</a:t>
            </a:r>
            <a:r>
              <a:rPr lang="en-IN" sz="2000" b="1" i="1" spc="-10" dirty="0">
                <a:latin typeface="Times New Roman"/>
                <a:cs typeface="Times New Roman"/>
              </a:rPr>
              <a:t>s</a:t>
            </a:r>
            <a:r>
              <a:rPr lang="en-IN" sz="2000" spc="-10" dirty="0">
                <a:latin typeface="Times New Roman"/>
                <a:cs typeface="Times New Roman"/>
              </a:rPr>
              <a:t>’</a:t>
            </a:r>
            <a:r>
              <a:rPr lang="en-IN" sz="2000" dirty="0">
                <a:latin typeface="Times New Roman"/>
                <a:cs typeface="Times New Roman"/>
              </a:rPr>
              <a:t> </a:t>
            </a:r>
            <a:r>
              <a:rPr lang="en-IN" sz="2000" spc="-5" dirty="0">
                <a:latin typeface="Times New Roman"/>
                <a:cs typeface="Times New Roman"/>
              </a:rPr>
              <a:t>is:</a:t>
            </a:r>
            <a:endParaRPr lang="en-IN" sz="2000" dirty="0">
              <a:latin typeface="Times New Roman"/>
              <a:cs typeface="Times New Roman"/>
            </a:endParaRPr>
          </a:p>
          <a:p>
            <a:pPr marL="1041400" indent="0" algn="just">
              <a:lnSpc>
                <a:spcPts val="1405"/>
              </a:lnSpc>
              <a:buNone/>
            </a:pPr>
            <a:r>
              <a:rPr lang="en-IN" sz="2000" b="1" i="1" spc="-5" dirty="0">
                <a:latin typeface="Times New Roman"/>
                <a:cs typeface="Times New Roman"/>
              </a:rPr>
              <a:t>O </a:t>
            </a:r>
            <a:r>
              <a:rPr lang="en-IN" sz="2000" spc="-5" dirty="0">
                <a:latin typeface="Times New Roman"/>
                <a:cs typeface="Times New Roman"/>
              </a:rPr>
              <a:t>= </a:t>
            </a:r>
            <a:r>
              <a:rPr lang="en-IN" sz="2000" b="1" i="1" spc="-5" dirty="0">
                <a:latin typeface="Times New Roman"/>
                <a:cs typeface="Times New Roman"/>
              </a:rPr>
              <a:t>g </a:t>
            </a:r>
            <a:r>
              <a:rPr lang="en-IN" sz="2000" spc="-5" dirty="0">
                <a:latin typeface="Times New Roman"/>
                <a:cs typeface="Times New Roman"/>
              </a:rPr>
              <a:t>(</a:t>
            </a:r>
            <a:r>
              <a:rPr lang="en-IN" sz="2000" b="1" i="1" spc="-5" dirty="0">
                <a:latin typeface="Times New Roman"/>
                <a:cs typeface="Times New Roman"/>
              </a:rPr>
              <a:t>o </a:t>
            </a:r>
            <a:r>
              <a:rPr lang="en-IN" sz="2000" spc="-5" dirty="0">
                <a:latin typeface="Times New Roman"/>
                <a:cs typeface="Times New Roman"/>
              </a:rPr>
              <a:t>(</a:t>
            </a:r>
            <a:r>
              <a:rPr lang="en-IN" sz="2000" b="1" i="1" spc="-5" dirty="0">
                <a:latin typeface="Times New Roman"/>
                <a:cs typeface="Times New Roman"/>
              </a:rPr>
              <a:t>i</a:t>
            </a:r>
            <a:r>
              <a:rPr lang="en-IN" sz="2000" spc="-5" dirty="0">
                <a:latin typeface="Times New Roman"/>
                <a:cs typeface="Times New Roman"/>
              </a:rPr>
              <a:t>, </a:t>
            </a:r>
            <a:r>
              <a:rPr lang="en-IN" sz="2000" b="1" i="1" spc="-10" dirty="0">
                <a:latin typeface="Times New Roman"/>
                <a:cs typeface="Times New Roman"/>
              </a:rPr>
              <a:t>t</a:t>
            </a:r>
            <a:r>
              <a:rPr lang="en-IN" sz="2000" spc="-10" dirty="0">
                <a:latin typeface="Times New Roman"/>
                <a:cs typeface="Times New Roman"/>
              </a:rPr>
              <a:t>)</a:t>
            </a:r>
            <a:r>
              <a:rPr lang="en-IN" sz="2000" spc="5" dirty="0">
                <a:latin typeface="Times New Roman"/>
                <a:cs typeface="Times New Roman"/>
              </a:rPr>
              <a:t> </a:t>
            </a:r>
            <a:r>
              <a:rPr lang="en-IN" sz="2000" spc="-10" dirty="0">
                <a:latin typeface="Times New Roman"/>
                <a:cs typeface="Times New Roman"/>
              </a:rPr>
              <a:t>(</a:t>
            </a:r>
            <a:r>
              <a:rPr lang="en-IN" sz="2000" b="1" i="1" spc="-10" dirty="0">
                <a:latin typeface="Times New Roman"/>
                <a:cs typeface="Times New Roman"/>
              </a:rPr>
              <a:t>s</a:t>
            </a:r>
            <a:r>
              <a:rPr lang="en-IN" sz="2000" spc="-10" dirty="0">
                <a:latin typeface="Times New Roman"/>
                <a:cs typeface="Times New Roman"/>
              </a:rPr>
              <a:t>)).</a:t>
            </a:r>
            <a:endParaRPr lang="en-IN" sz="2000" dirty="0">
              <a:latin typeface="Times New Roman"/>
              <a:cs typeface="Times New Roman"/>
            </a:endParaRPr>
          </a:p>
          <a:p>
            <a:pPr marL="0" indent="0">
              <a:lnSpc>
                <a:spcPct val="100000"/>
              </a:lnSpc>
              <a:spcBef>
                <a:spcPts val="45"/>
              </a:spcBef>
              <a:buNone/>
            </a:pPr>
            <a:endParaRPr lang="en-IN" sz="2000" dirty="0">
              <a:latin typeface="Times New Roman"/>
              <a:cs typeface="Times New Roman"/>
            </a:endParaRPr>
          </a:p>
          <a:p>
            <a:pPr marL="0" marR="5080" indent="0" algn="just">
              <a:lnSpc>
                <a:spcPct val="93900"/>
              </a:lnSpc>
              <a:buNone/>
            </a:pPr>
            <a:r>
              <a:rPr lang="en-IN" sz="2000" spc="-5" dirty="0">
                <a:latin typeface="Times New Roman"/>
                <a:cs typeface="Times New Roman"/>
              </a:rPr>
              <a:t>Thus a system </a:t>
            </a:r>
            <a:r>
              <a:rPr lang="en-IN" sz="2000" spc="5" dirty="0">
                <a:latin typeface="Times New Roman"/>
                <a:cs typeface="Times New Roman"/>
              </a:rPr>
              <a:t>may </a:t>
            </a:r>
            <a:r>
              <a:rPr lang="en-IN" sz="2000" dirty="0">
                <a:latin typeface="Times New Roman"/>
                <a:cs typeface="Times New Roman"/>
              </a:rPr>
              <a:t>be </a:t>
            </a:r>
            <a:r>
              <a:rPr lang="en-IN" sz="2000" spc="-5" dirty="0">
                <a:latin typeface="Times New Roman"/>
                <a:cs typeface="Times New Roman"/>
              </a:rPr>
              <a:t>viewed as accomplishing a transformation – changing input </a:t>
            </a:r>
            <a:r>
              <a:rPr lang="en-IN" sz="2000" b="1" i="1" spc="-5" dirty="0">
                <a:latin typeface="Times New Roman"/>
                <a:cs typeface="Times New Roman"/>
              </a:rPr>
              <a:t>I </a:t>
            </a:r>
            <a:r>
              <a:rPr lang="en-IN" sz="2000" spc="-5" dirty="0">
                <a:latin typeface="Times New Roman"/>
                <a:cs typeface="Times New Roman"/>
              </a:rPr>
              <a:t>to  output </a:t>
            </a:r>
            <a:r>
              <a:rPr lang="en-IN" sz="2000" b="1" i="1" spc="-5" dirty="0">
                <a:latin typeface="Times New Roman"/>
                <a:cs typeface="Times New Roman"/>
              </a:rPr>
              <a:t>O </a:t>
            </a:r>
            <a:r>
              <a:rPr lang="en-IN" sz="2000" spc="-15" dirty="0">
                <a:latin typeface="Times New Roman"/>
                <a:cs typeface="Times New Roman"/>
              </a:rPr>
              <a:t>according </a:t>
            </a:r>
            <a:r>
              <a:rPr lang="en-IN" sz="2000" spc="-10" dirty="0">
                <a:latin typeface="Times New Roman"/>
                <a:cs typeface="Times New Roman"/>
              </a:rPr>
              <a:t>to </a:t>
            </a:r>
            <a:r>
              <a:rPr lang="en-IN" sz="2000" spc="-5" dirty="0">
                <a:latin typeface="Times New Roman"/>
                <a:cs typeface="Times New Roman"/>
              </a:rPr>
              <a:t>the </a:t>
            </a:r>
            <a:r>
              <a:rPr lang="en-IN" sz="2000" spc="-10" dirty="0">
                <a:latin typeface="Times New Roman"/>
                <a:cs typeface="Times New Roman"/>
              </a:rPr>
              <a:t>state of the </a:t>
            </a:r>
            <a:r>
              <a:rPr lang="en-IN" sz="2000" spc="-15" dirty="0">
                <a:latin typeface="Times New Roman"/>
                <a:cs typeface="Times New Roman"/>
              </a:rPr>
              <a:t>system </a:t>
            </a:r>
            <a:r>
              <a:rPr lang="en-IN" sz="2000" b="1" i="1" spc="-10" dirty="0">
                <a:latin typeface="Times New Roman"/>
                <a:cs typeface="Times New Roman"/>
              </a:rPr>
              <a:t>S</a:t>
            </a:r>
            <a:r>
              <a:rPr lang="en-IN" sz="2000" spc="-10" dirty="0">
                <a:latin typeface="Times New Roman"/>
                <a:cs typeface="Times New Roman"/>
              </a:rPr>
              <a:t>, </a:t>
            </a:r>
            <a:r>
              <a:rPr lang="en-IN" sz="2000" dirty="0">
                <a:latin typeface="Times New Roman"/>
                <a:cs typeface="Times New Roman"/>
              </a:rPr>
              <a:t>and </a:t>
            </a:r>
            <a:r>
              <a:rPr lang="en-IN" sz="2000" spc="-5" dirty="0">
                <a:latin typeface="Times New Roman"/>
                <a:cs typeface="Times New Roman"/>
              </a:rPr>
              <a:t>according to certain rules or laws of  transformation </a:t>
            </a:r>
            <a:r>
              <a:rPr lang="en-IN" sz="2000" b="1" i="1" spc="-10" dirty="0">
                <a:latin typeface="Times New Roman"/>
                <a:cs typeface="Times New Roman"/>
              </a:rPr>
              <a:t>Z</a:t>
            </a:r>
            <a:r>
              <a:rPr lang="en-IN" sz="2000" spc="-10" dirty="0">
                <a:latin typeface="Times New Roman"/>
                <a:cs typeface="Times New Roman"/>
              </a:rPr>
              <a:t>. </a:t>
            </a:r>
            <a:r>
              <a:rPr lang="en-IN" sz="2000" spc="-5" dirty="0">
                <a:latin typeface="Times New Roman"/>
                <a:cs typeface="Times New Roman"/>
              </a:rPr>
              <a:t>Thus it is often </a:t>
            </a:r>
            <a:r>
              <a:rPr lang="en-IN" sz="2000" spc="-10" dirty="0">
                <a:latin typeface="Times New Roman"/>
                <a:cs typeface="Times New Roman"/>
              </a:rPr>
              <a:t>convenient to </a:t>
            </a:r>
            <a:r>
              <a:rPr lang="en-IN" sz="2000" spc="-15" dirty="0">
                <a:latin typeface="Times New Roman"/>
                <a:cs typeface="Times New Roman"/>
              </a:rPr>
              <a:t>think </a:t>
            </a:r>
            <a:r>
              <a:rPr lang="en-IN" sz="2000" spc="-10" dirty="0">
                <a:latin typeface="Times New Roman"/>
                <a:cs typeface="Times New Roman"/>
              </a:rPr>
              <a:t>of this </a:t>
            </a:r>
            <a:r>
              <a:rPr lang="en-IN" sz="2000" spc="-15" dirty="0">
                <a:latin typeface="Times New Roman"/>
                <a:cs typeface="Times New Roman"/>
              </a:rPr>
              <a:t>transformation as </a:t>
            </a:r>
            <a:r>
              <a:rPr lang="en-IN" sz="2000" spc="-5" dirty="0">
                <a:latin typeface="Times New Roman"/>
                <a:cs typeface="Times New Roman"/>
              </a:rPr>
              <a:t>a </a:t>
            </a:r>
            <a:r>
              <a:rPr lang="en-IN" sz="2000" spc="-10" dirty="0">
                <a:latin typeface="Times New Roman"/>
                <a:cs typeface="Times New Roman"/>
              </a:rPr>
              <a:t>black  </a:t>
            </a:r>
            <a:r>
              <a:rPr lang="en-IN" sz="2000" spc="-5" dirty="0">
                <a:latin typeface="Times New Roman"/>
                <a:cs typeface="Times New Roman"/>
              </a:rPr>
              <a:t>box illustrated in the figure</a:t>
            </a:r>
            <a:r>
              <a:rPr lang="en-IN" sz="2000" spc="15" dirty="0">
                <a:latin typeface="Times New Roman"/>
                <a:cs typeface="Times New Roman"/>
              </a:rPr>
              <a:t> </a:t>
            </a:r>
            <a:r>
              <a:rPr lang="en-IN" sz="2000" spc="-5" dirty="0">
                <a:latin typeface="Times New Roman"/>
                <a:cs typeface="Times New Roman"/>
              </a:rPr>
              <a:t>blow.</a:t>
            </a:r>
            <a:endParaRPr lang="en-IN" sz="2000" dirty="0">
              <a:latin typeface="Times New Roman"/>
              <a:cs typeface="Times New Roman"/>
            </a:endParaRPr>
          </a:p>
          <a:p>
            <a:pPr marL="0" indent="0">
              <a:lnSpc>
                <a:spcPct val="100000"/>
              </a:lnSpc>
              <a:spcBef>
                <a:spcPts val="35"/>
              </a:spcBef>
              <a:buNone/>
            </a:pPr>
            <a:endParaRPr lang="en-IN" sz="2000" dirty="0">
              <a:latin typeface="Times New Roman"/>
              <a:cs typeface="Times New Roman"/>
            </a:endParaRPr>
          </a:p>
          <a:p>
            <a:pPr marL="0" marR="6350" indent="0" algn="just">
              <a:lnSpc>
                <a:spcPct val="93600"/>
              </a:lnSpc>
              <a:buNone/>
            </a:pPr>
            <a:r>
              <a:rPr lang="en-IN" sz="2000" spc="-5" dirty="0">
                <a:latin typeface="Times New Roman"/>
                <a:cs typeface="Times New Roman"/>
              </a:rPr>
              <a:t>The grouping </a:t>
            </a:r>
            <a:r>
              <a:rPr lang="en-IN" sz="2000" dirty="0">
                <a:latin typeface="Times New Roman"/>
                <a:cs typeface="Times New Roman"/>
              </a:rPr>
              <a:t>of </a:t>
            </a:r>
            <a:r>
              <a:rPr lang="en-IN" sz="2000" spc="-5" dirty="0">
                <a:latin typeface="Times New Roman"/>
                <a:cs typeface="Times New Roman"/>
              </a:rPr>
              <a:t>the details of the transformation in the black box may be because </a:t>
            </a:r>
            <a:r>
              <a:rPr lang="en-IN" sz="2000" dirty="0">
                <a:latin typeface="Times New Roman"/>
                <a:cs typeface="Times New Roman"/>
              </a:rPr>
              <a:t>we do  </a:t>
            </a:r>
            <a:r>
              <a:rPr lang="en-IN" sz="2000" spc="-15" dirty="0">
                <a:latin typeface="Times New Roman"/>
                <a:cs typeface="Times New Roman"/>
              </a:rPr>
              <a:t>not choose </a:t>
            </a:r>
            <a:r>
              <a:rPr lang="en-IN" sz="2000" spc="-10" dirty="0">
                <a:latin typeface="Times New Roman"/>
                <a:cs typeface="Times New Roman"/>
              </a:rPr>
              <a:t>to deal with </a:t>
            </a:r>
            <a:r>
              <a:rPr lang="en-IN" sz="2000" spc="5" dirty="0">
                <a:latin typeface="Times New Roman"/>
                <a:cs typeface="Times New Roman"/>
              </a:rPr>
              <a:t>it </a:t>
            </a:r>
            <a:r>
              <a:rPr lang="en-IN" sz="2000" spc="-5" dirty="0">
                <a:latin typeface="Times New Roman"/>
                <a:cs typeface="Times New Roman"/>
              </a:rPr>
              <a:t>as a particular stage </a:t>
            </a:r>
            <a:r>
              <a:rPr lang="en-IN" sz="2000" spc="-10" dirty="0">
                <a:latin typeface="Times New Roman"/>
                <a:cs typeface="Times New Roman"/>
              </a:rPr>
              <a:t>of </a:t>
            </a:r>
            <a:r>
              <a:rPr lang="en-IN" sz="2000" spc="-15" dirty="0">
                <a:latin typeface="Times New Roman"/>
                <a:cs typeface="Times New Roman"/>
              </a:rPr>
              <a:t>our investigation </a:t>
            </a:r>
            <a:r>
              <a:rPr lang="en-IN" sz="2000" spc="-10" dirty="0">
                <a:latin typeface="Times New Roman"/>
                <a:cs typeface="Times New Roman"/>
              </a:rPr>
              <a:t>or </a:t>
            </a:r>
            <a:r>
              <a:rPr lang="en-IN" sz="2000" spc="-15" dirty="0">
                <a:latin typeface="Times New Roman"/>
                <a:cs typeface="Times New Roman"/>
              </a:rPr>
              <a:t>because </a:t>
            </a:r>
            <a:r>
              <a:rPr lang="en-IN" sz="2000" spc="-10" dirty="0">
                <a:latin typeface="Times New Roman"/>
                <a:cs typeface="Times New Roman"/>
              </a:rPr>
              <a:t>we do </a:t>
            </a:r>
            <a:r>
              <a:rPr lang="en-IN" sz="2000" spc="-15" dirty="0">
                <a:latin typeface="Times New Roman"/>
                <a:cs typeface="Times New Roman"/>
              </a:rPr>
              <a:t>not  </a:t>
            </a:r>
            <a:r>
              <a:rPr lang="en-IN" sz="2000" spc="-5" dirty="0">
                <a:latin typeface="Times New Roman"/>
                <a:cs typeface="Times New Roman"/>
              </a:rPr>
              <a:t>understand it. For many purposes it is sufficient to know that the transformation takes  place </a:t>
            </a:r>
            <a:r>
              <a:rPr lang="en-IN" sz="2000" spc="-10" dirty="0">
                <a:latin typeface="Times New Roman"/>
                <a:cs typeface="Times New Roman"/>
              </a:rPr>
              <a:t>without </a:t>
            </a:r>
            <a:r>
              <a:rPr lang="en-IN" sz="2000" spc="-5" dirty="0">
                <a:latin typeface="Times New Roman"/>
                <a:cs typeface="Times New Roman"/>
              </a:rPr>
              <a:t>knowing </a:t>
            </a:r>
            <a:r>
              <a:rPr lang="en-IN" sz="2000" dirty="0">
                <a:latin typeface="Times New Roman"/>
                <a:cs typeface="Times New Roman"/>
              </a:rPr>
              <a:t>how </a:t>
            </a:r>
            <a:r>
              <a:rPr lang="en-IN" sz="2000" spc="-5" dirty="0">
                <a:latin typeface="Times New Roman"/>
                <a:cs typeface="Times New Roman"/>
              </a:rPr>
              <a:t>it takes</a:t>
            </a:r>
            <a:r>
              <a:rPr lang="en-IN" sz="2000" spc="-65" dirty="0">
                <a:latin typeface="Times New Roman"/>
                <a:cs typeface="Times New Roman"/>
              </a:rPr>
              <a:t> </a:t>
            </a:r>
            <a:r>
              <a:rPr lang="en-IN" sz="2000" spc="-5" dirty="0">
                <a:latin typeface="Times New Roman"/>
                <a:cs typeface="Times New Roman"/>
              </a:rPr>
              <a:t>place.</a:t>
            </a:r>
            <a:endParaRPr lang="en-IN" sz="2000" dirty="0">
              <a:latin typeface="Times New Roman"/>
              <a:cs typeface="Times New Roman"/>
            </a:endParaRPr>
          </a:p>
          <a:p>
            <a:endParaRPr lang="en-IN" sz="2000" dirty="0"/>
          </a:p>
        </p:txBody>
      </p:sp>
      <p:sp>
        <p:nvSpPr>
          <p:cNvPr id="4" name="object 3"/>
          <p:cNvSpPr/>
          <p:nvPr/>
        </p:nvSpPr>
        <p:spPr>
          <a:xfrm>
            <a:off x="6444208" y="2420888"/>
            <a:ext cx="2448272" cy="2232248"/>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069941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spc="-20" dirty="0">
                <a:latin typeface="Times New Roman" pitchFamily="18" charset="0"/>
                <a:cs typeface="Times New Roman" pitchFamily="18" charset="0"/>
              </a:rPr>
              <a:t>THE </a:t>
            </a:r>
            <a:r>
              <a:rPr lang="en-IN" sz="2800" b="1" spc="-15" dirty="0">
                <a:latin typeface="Times New Roman" pitchFamily="18" charset="0"/>
                <a:cs typeface="Times New Roman" pitchFamily="18" charset="0"/>
              </a:rPr>
              <a:t>BLACK BOX CONCEPT </a:t>
            </a:r>
            <a:r>
              <a:rPr lang="en-IN" sz="2800" b="1" spc="-20" dirty="0">
                <a:latin typeface="Times New Roman" pitchFamily="18" charset="0"/>
                <a:cs typeface="Times New Roman" pitchFamily="18" charset="0"/>
              </a:rPr>
              <a:t>OF A</a:t>
            </a:r>
            <a:r>
              <a:rPr lang="en-IN" sz="2800" b="1" spc="85" dirty="0">
                <a:latin typeface="Times New Roman" pitchFamily="18" charset="0"/>
                <a:cs typeface="Times New Roman" pitchFamily="18" charset="0"/>
              </a:rPr>
              <a:t> </a:t>
            </a:r>
            <a:r>
              <a:rPr lang="en-IN" sz="2800" b="1" spc="-15" dirty="0">
                <a:latin typeface="Times New Roman" pitchFamily="18" charset="0"/>
                <a:cs typeface="Times New Roman" pitchFamily="18" charset="0"/>
              </a:rPr>
              <a:t>SYSTEM:</a:t>
            </a:r>
            <a:br>
              <a:rPr lang="en-IN" sz="2800" dirty="0">
                <a:latin typeface="Times New Roman" pitchFamily="18" charset="0"/>
                <a:cs typeface="Times New Roman" pitchFamily="18" charset="0"/>
              </a:rPr>
            </a:br>
            <a:endParaRPr lang="en-IN"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63277"/>
            <a:ext cx="8229600" cy="5462067"/>
          </a:xfrm>
        </p:spPr>
        <p:txBody>
          <a:bodyPr>
            <a:noAutofit/>
          </a:bodyPr>
          <a:lstStyle/>
          <a:p>
            <a:pPr marL="0" marR="40640" indent="0" algn="just">
              <a:lnSpc>
                <a:spcPct val="120000"/>
              </a:lnSpc>
              <a:buNone/>
            </a:pPr>
            <a:r>
              <a:rPr lang="en-IN" sz="2000" spc="-5" dirty="0">
                <a:latin typeface="Times New Roman"/>
                <a:cs typeface="Times New Roman"/>
              </a:rPr>
              <a:t>Ellis and </a:t>
            </a:r>
            <a:r>
              <a:rPr lang="en-IN" sz="2000" spc="-10" dirty="0">
                <a:latin typeface="Times New Roman"/>
                <a:cs typeface="Times New Roman"/>
              </a:rPr>
              <a:t>Ludwig </a:t>
            </a:r>
            <a:r>
              <a:rPr lang="en-IN" sz="2000" dirty="0">
                <a:latin typeface="Times New Roman"/>
                <a:cs typeface="Times New Roman"/>
              </a:rPr>
              <a:t>have </a:t>
            </a:r>
            <a:r>
              <a:rPr lang="en-IN" sz="2000" spc="-5" dirty="0">
                <a:latin typeface="Times New Roman"/>
                <a:cs typeface="Times New Roman"/>
              </a:rPr>
              <a:t>translated this </a:t>
            </a:r>
            <a:r>
              <a:rPr lang="en-IN" sz="2000" spc="-10" dirty="0">
                <a:latin typeface="Times New Roman"/>
                <a:cs typeface="Times New Roman"/>
              </a:rPr>
              <a:t>black box </a:t>
            </a:r>
            <a:r>
              <a:rPr lang="en-IN" sz="2000" spc="-5" dirty="0">
                <a:latin typeface="Times New Roman"/>
                <a:cs typeface="Times New Roman"/>
              </a:rPr>
              <a:t>notion of a system into the following  definition:</a:t>
            </a:r>
            <a:endParaRPr lang="en-IN" sz="2000" dirty="0">
              <a:latin typeface="Times New Roman"/>
              <a:cs typeface="Times New Roman"/>
            </a:endParaRPr>
          </a:p>
          <a:p>
            <a:pPr marL="127000" marR="5080" indent="0" algn="just">
              <a:lnSpc>
                <a:spcPct val="120000"/>
              </a:lnSpc>
              <a:spcBef>
                <a:spcPts val="20"/>
              </a:spcBef>
              <a:buNone/>
            </a:pPr>
            <a:r>
              <a:rPr lang="en-IN" sz="2000" spc="-5" dirty="0">
                <a:latin typeface="Times New Roman"/>
                <a:cs typeface="Times New Roman"/>
              </a:rPr>
              <a:t>“</a:t>
            </a:r>
            <a:r>
              <a:rPr lang="en-IN" sz="2000" spc="-5" dirty="0">
                <a:solidFill>
                  <a:srgbClr val="C00000"/>
                </a:solidFill>
                <a:latin typeface="Times New Roman"/>
                <a:cs typeface="Times New Roman"/>
              </a:rPr>
              <a:t>A system is something which accomplishes an operational process; </a:t>
            </a:r>
            <a:r>
              <a:rPr lang="en-IN" sz="2000" spc="-10" dirty="0">
                <a:solidFill>
                  <a:srgbClr val="C00000"/>
                </a:solidFill>
                <a:latin typeface="Times New Roman"/>
                <a:cs typeface="Times New Roman"/>
              </a:rPr>
              <a:t>i.e.  something is </a:t>
            </a:r>
            <a:r>
              <a:rPr lang="en-IN" sz="2000" spc="-15" dirty="0">
                <a:solidFill>
                  <a:srgbClr val="C00000"/>
                </a:solidFill>
                <a:latin typeface="Times New Roman"/>
                <a:cs typeface="Times New Roman"/>
              </a:rPr>
              <a:t>operated </a:t>
            </a:r>
            <a:r>
              <a:rPr lang="en-IN" sz="2000" spc="-10" dirty="0">
                <a:solidFill>
                  <a:srgbClr val="C00000"/>
                </a:solidFill>
                <a:latin typeface="Times New Roman"/>
                <a:cs typeface="Times New Roman"/>
              </a:rPr>
              <a:t>on in some </a:t>
            </a:r>
            <a:r>
              <a:rPr lang="en-IN" sz="2000" spc="-5" dirty="0">
                <a:solidFill>
                  <a:srgbClr val="C00000"/>
                </a:solidFill>
                <a:latin typeface="Times New Roman"/>
                <a:cs typeface="Times New Roman"/>
              </a:rPr>
              <a:t>way to produce something that which is  operated on is called </a:t>
            </a:r>
            <a:r>
              <a:rPr lang="en-IN" sz="2000" dirty="0">
                <a:solidFill>
                  <a:srgbClr val="C00000"/>
                </a:solidFill>
                <a:latin typeface="Times New Roman"/>
                <a:cs typeface="Times New Roman"/>
              </a:rPr>
              <a:t>input, </a:t>
            </a:r>
            <a:r>
              <a:rPr lang="en-IN" sz="2000" spc="-5" dirty="0">
                <a:solidFill>
                  <a:srgbClr val="C00000"/>
                </a:solidFill>
                <a:latin typeface="Times New Roman"/>
                <a:cs typeface="Times New Roman"/>
              </a:rPr>
              <a:t>that which </a:t>
            </a:r>
            <a:r>
              <a:rPr lang="en-IN" sz="2000" spc="-10" dirty="0">
                <a:solidFill>
                  <a:srgbClr val="C00000"/>
                </a:solidFill>
                <a:latin typeface="Times New Roman"/>
                <a:cs typeface="Times New Roman"/>
              </a:rPr>
              <a:t>is </a:t>
            </a:r>
            <a:r>
              <a:rPr lang="en-IN" sz="2000" spc="-15" dirty="0">
                <a:solidFill>
                  <a:srgbClr val="C00000"/>
                </a:solidFill>
                <a:latin typeface="Times New Roman"/>
                <a:cs typeface="Times New Roman"/>
              </a:rPr>
              <a:t>produced </a:t>
            </a:r>
            <a:r>
              <a:rPr lang="en-IN" sz="2000" spc="-10" dirty="0">
                <a:solidFill>
                  <a:srgbClr val="C00000"/>
                </a:solidFill>
                <a:latin typeface="Times New Roman"/>
                <a:cs typeface="Times New Roman"/>
              </a:rPr>
              <a:t>is called </a:t>
            </a:r>
            <a:r>
              <a:rPr lang="en-IN" sz="2000" spc="-15" dirty="0">
                <a:solidFill>
                  <a:srgbClr val="C00000"/>
                </a:solidFill>
                <a:latin typeface="Times New Roman"/>
                <a:cs typeface="Times New Roman"/>
              </a:rPr>
              <a:t>output; and </a:t>
            </a:r>
            <a:r>
              <a:rPr lang="en-IN" sz="2000" spc="-5" dirty="0">
                <a:solidFill>
                  <a:srgbClr val="C00000"/>
                </a:solidFill>
                <a:latin typeface="Times New Roman"/>
                <a:cs typeface="Times New Roman"/>
              </a:rPr>
              <a:t>the  operating entity is </a:t>
            </a:r>
            <a:r>
              <a:rPr lang="en-IN" sz="2000" spc="-10" dirty="0">
                <a:solidFill>
                  <a:srgbClr val="C00000"/>
                </a:solidFill>
                <a:latin typeface="Times New Roman"/>
                <a:cs typeface="Times New Roman"/>
              </a:rPr>
              <a:t>called </a:t>
            </a:r>
            <a:r>
              <a:rPr lang="en-IN" sz="2000" spc="-5" dirty="0">
                <a:solidFill>
                  <a:srgbClr val="C00000"/>
                </a:solidFill>
                <a:latin typeface="Times New Roman"/>
                <a:cs typeface="Times New Roman"/>
              </a:rPr>
              <a:t>the</a:t>
            </a:r>
            <a:r>
              <a:rPr lang="en-IN" sz="2000" spc="-70" dirty="0">
                <a:solidFill>
                  <a:srgbClr val="C00000"/>
                </a:solidFill>
                <a:latin typeface="Times New Roman"/>
                <a:cs typeface="Times New Roman"/>
              </a:rPr>
              <a:t> </a:t>
            </a:r>
            <a:r>
              <a:rPr lang="en-IN" sz="2000" spc="-10" dirty="0">
                <a:solidFill>
                  <a:srgbClr val="C00000"/>
                </a:solidFill>
                <a:latin typeface="Times New Roman"/>
                <a:cs typeface="Times New Roman"/>
              </a:rPr>
              <a:t>system</a:t>
            </a:r>
            <a:r>
              <a:rPr lang="en-IN" sz="2000" spc="-10" dirty="0">
                <a:latin typeface="Times New Roman"/>
                <a:cs typeface="Times New Roman"/>
              </a:rPr>
              <a:t>”.</a:t>
            </a:r>
            <a:endParaRPr lang="en-IN" sz="2000" dirty="0">
              <a:latin typeface="Times New Roman"/>
              <a:cs typeface="Times New Roman"/>
            </a:endParaRPr>
          </a:p>
          <a:p>
            <a:pPr marL="0" indent="0">
              <a:lnSpc>
                <a:spcPct val="120000"/>
              </a:lnSpc>
              <a:spcBef>
                <a:spcPts val="15"/>
              </a:spcBef>
              <a:buNone/>
            </a:pPr>
            <a:endParaRPr lang="en-IN" sz="2000" dirty="0">
              <a:latin typeface="Times New Roman"/>
              <a:cs typeface="Times New Roman"/>
            </a:endParaRPr>
          </a:p>
          <a:p>
            <a:pPr marL="0" marR="7620" indent="0" algn="just">
              <a:lnSpc>
                <a:spcPct val="120000"/>
              </a:lnSpc>
              <a:buNone/>
            </a:pPr>
            <a:r>
              <a:rPr lang="en-IN" sz="2000" spc="-10" dirty="0">
                <a:latin typeface="Times New Roman"/>
                <a:cs typeface="Times New Roman"/>
              </a:rPr>
              <a:t>Let </a:t>
            </a:r>
            <a:r>
              <a:rPr lang="en-IN" sz="2000" spc="-5" dirty="0">
                <a:latin typeface="Times New Roman"/>
                <a:cs typeface="Times New Roman"/>
              </a:rPr>
              <a:t>us </a:t>
            </a:r>
            <a:r>
              <a:rPr lang="en-IN" sz="2000" dirty="0">
                <a:latin typeface="Times New Roman"/>
                <a:cs typeface="Times New Roman"/>
              </a:rPr>
              <a:t>apply the </a:t>
            </a:r>
            <a:r>
              <a:rPr lang="en-IN" sz="2000" spc="-5" dirty="0">
                <a:latin typeface="Times New Roman"/>
                <a:cs typeface="Times New Roman"/>
              </a:rPr>
              <a:t>BLACK </a:t>
            </a:r>
            <a:r>
              <a:rPr lang="en-IN" sz="2000" spc="-10" dirty="0">
                <a:latin typeface="Times New Roman"/>
                <a:cs typeface="Times New Roman"/>
              </a:rPr>
              <a:t>BOX </a:t>
            </a:r>
            <a:r>
              <a:rPr lang="en-IN" sz="2000" spc="-5" dirty="0">
                <a:latin typeface="Times New Roman"/>
                <a:cs typeface="Times New Roman"/>
              </a:rPr>
              <a:t>concept to a man-machine system with which we are all  familiar – </a:t>
            </a:r>
            <a:r>
              <a:rPr lang="en-IN" sz="2000" spc="-5" dirty="0">
                <a:solidFill>
                  <a:srgbClr val="4D37F3"/>
                </a:solidFill>
                <a:latin typeface="Times New Roman"/>
                <a:cs typeface="Times New Roman"/>
              </a:rPr>
              <a:t>a moving automobile on a highway. </a:t>
            </a:r>
            <a:r>
              <a:rPr lang="en-IN" sz="2000" dirty="0">
                <a:solidFill>
                  <a:srgbClr val="4D37F3"/>
                </a:solidFill>
                <a:latin typeface="Times New Roman"/>
                <a:cs typeface="Times New Roman"/>
              </a:rPr>
              <a:t>The </a:t>
            </a:r>
            <a:r>
              <a:rPr lang="en-IN" sz="2000" spc="-5" dirty="0">
                <a:solidFill>
                  <a:srgbClr val="4D37F3"/>
                </a:solidFill>
                <a:latin typeface="Times New Roman"/>
                <a:cs typeface="Times New Roman"/>
              </a:rPr>
              <a:t>inputs are gasoline, </a:t>
            </a:r>
            <a:r>
              <a:rPr lang="en-IN" sz="2000" spc="-10" dirty="0">
                <a:solidFill>
                  <a:srgbClr val="4D37F3"/>
                </a:solidFill>
                <a:latin typeface="Times New Roman"/>
                <a:cs typeface="Times New Roman"/>
              </a:rPr>
              <a:t>oil, </a:t>
            </a:r>
            <a:r>
              <a:rPr lang="en-IN" sz="2000" spc="-5" dirty="0">
                <a:solidFill>
                  <a:srgbClr val="4D37F3"/>
                </a:solidFill>
                <a:latin typeface="Times New Roman"/>
                <a:cs typeface="Times New Roman"/>
              </a:rPr>
              <a:t>water etc. and  the outputs are the safe and efficient movement of persons and goods</a:t>
            </a:r>
            <a:r>
              <a:rPr lang="en-IN" sz="2000" spc="-5" dirty="0">
                <a:latin typeface="Times New Roman"/>
                <a:cs typeface="Times New Roman"/>
              </a:rPr>
              <a:t>. </a:t>
            </a:r>
            <a:r>
              <a:rPr lang="en-IN" sz="2000" dirty="0">
                <a:latin typeface="Times New Roman"/>
                <a:cs typeface="Times New Roman"/>
              </a:rPr>
              <a:t>The </a:t>
            </a:r>
            <a:r>
              <a:rPr lang="en-IN" sz="2000" spc="-10" dirty="0">
                <a:latin typeface="Times New Roman"/>
                <a:cs typeface="Times New Roman"/>
              </a:rPr>
              <a:t>man </a:t>
            </a:r>
            <a:r>
              <a:rPr lang="en-IN" sz="2000" spc="-5" dirty="0">
                <a:latin typeface="Times New Roman"/>
                <a:cs typeface="Times New Roman"/>
              </a:rPr>
              <a:t>and </a:t>
            </a:r>
            <a:r>
              <a:rPr lang="en-IN" sz="2000" dirty="0">
                <a:latin typeface="Times New Roman"/>
                <a:cs typeface="Times New Roman"/>
              </a:rPr>
              <a:t>the  </a:t>
            </a:r>
            <a:r>
              <a:rPr lang="en-IN" sz="2000" spc="-5" dirty="0">
                <a:latin typeface="Times New Roman"/>
                <a:cs typeface="Times New Roman"/>
              </a:rPr>
              <a:t>vehicle together comprise the black</a:t>
            </a:r>
            <a:r>
              <a:rPr lang="en-IN" sz="2000" spc="5" dirty="0">
                <a:latin typeface="Times New Roman"/>
                <a:cs typeface="Times New Roman"/>
              </a:rPr>
              <a:t> </a:t>
            </a:r>
            <a:r>
              <a:rPr lang="en-IN" sz="2000" dirty="0">
                <a:latin typeface="Times New Roman"/>
                <a:cs typeface="Times New Roman"/>
              </a:rPr>
              <a:t>box.</a:t>
            </a:r>
          </a:p>
          <a:p>
            <a:pPr marL="0" indent="0">
              <a:lnSpc>
                <a:spcPct val="120000"/>
              </a:lnSpc>
              <a:spcBef>
                <a:spcPts val="20"/>
              </a:spcBef>
              <a:buNone/>
            </a:pPr>
            <a:endParaRPr lang="en-IN" sz="2000" dirty="0">
              <a:latin typeface="Times New Roman"/>
              <a:cs typeface="Times New Roman"/>
            </a:endParaRPr>
          </a:p>
          <a:p>
            <a:pPr marL="0" indent="0" algn="just">
              <a:lnSpc>
                <a:spcPct val="120000"/>
              </a:lnSpc>
              <a:spcBef>
                <a:spcPts val="5"/>
              </a:spcBef>
              <a:buNone/>
            </a:pPr>
            <a:r>
              <a:rPr lang="en-IN" sz="2000" spc="-5" dirty="0">
                <a:latin typeface="Times New Roman"/>
                <a:cs typeface="Times New Roman"/>
              </a:rPr>
              <a:t>From</a:t>
            </a:r>
            <a:r>
              <a:rPr lang="en-IN" sz="2000" spc="30" dirty="0">
                <a:latin typeface="Times New Roman"/>
                <a:cs typeface="Times New Roman"/>
              </a:rPr>
              <a:t> </a:t>
            </a:r>
            <a:r>
              <a:rPr lang="en-IN" sz="2000" spc="-5" dirty="0">
                <a:latin typeface="Times New Roman"/>
                <a:cs typeface="Times New Roman"/>
              </a:rPr>
              <a:t>another</a:t>
            </a:r>
            <a:r>
              <a:rPr lang="en-IN" sz="2000" spc="30" dirty="0">
                <a:latin typeface="Times New Roman"/>
                <a:cs typeface="Times New Roman"/>
              </a:rPr>
              <a:t> </a:t>
            </a:r>
            <a:r>
              <a:rPr lang="en-IN" sz="2000" spc="-5" dirty="0">
                <a:latin typeface="Times New Roman"/>
                <a:cs typeface="Times New Roman"/>
              </a:rPr>
              <a:t>viewpoint,</a:t>
            </a:r>
            <a:r>
              <a:rPr lang="en-IN" sz="2000" spc="45" dirty="0">
                <a:latin typeface="Times New Roman"/>
                <a:cs typeface="Times New Roman"/>
              </a:rPr>
              <a:t> </a:t>
            </a:r>
            <a:r>
              <a:rPr lang="en-IN" sz="2000" spc="-5" dirty="0">
                <a:solidFill>
                  <a:srgbClr val="4D37F3"/>
                </a:solidFill>
                <a:latin typeface="Times New Roman"/>
                <a:cs typeface="Times New Roman"/>
              </a:rPr>
              <a:t>the</a:t>
            </a:r>
            <a:r>
              <a:rPr lang="en-IN" sz="2000" spc="30" dirty="0">
                <a:solidFill>
                  <a:srgbClr val="4D37F3"/>
                </a:solidFill>
                <a:latin typeface="Times New Roman"/>
                <a:cs typeface="Times New Roman"/>
              </a:rPr>
              <a:t> </a:t>
            </a:r>
            <a:r>
              <a:rPr lang="en-IN" sz="2000" spc="-5" dirty="0">
                <a:solidFill>
                  <a:srgbClr val="4D37F3"/>
                </a:solidFill>
                <a:latin typeface="Times New Roman"/>
                <a:cs typeface="Times New Roman"/>
              </a:rPr>
              <a:t>moving</a:t>
            </a:r>
            <a:r>
              <a:rPr lang="en-IN" sz="2000" spc="20" dirty="0">
                <a:solidFill>
                  <a:srgbClr val="4D37F3"/>
                </a:solidFill>
                <a:latin typeface="Times New Roman"/>
                <a:cs typeface="Times New Roman"/>
              </a:rPr>
              <a:t> </a:t>
            </a:r>
            <a:r>
              <a:rPr lang="en-IN" sz="2000" spc="-5" dirty="0">
                <a:solidFill>
                  <a:srgbClr val="4D37F3"/>
                </a:solidFill>
                <a:latin typeface="Times New Roman"/>
                <a:cs typeface="Times New Roman"/>
              </a:rPr>
              <a:t>vehicle</a:t>
            </a:r>
            <a:r>
              <a:rPr lang="en-IN" sz="2000" spc="30" dirty="0">
                <a:solidFill>
                  <a:srgbClr val="4D37F3"/>
                </a:solidFill>
                <a:latin typeface="Times New Roman"/>
                <a:cs typeface="Times New Roman"/>
              </a:rPr>
              <a:t> </a:t>
            </a:r>
            <a:r>
              <a:rPr lang="en-IN" sz="2000" spc="-5" dirty="0">
                <a:solidFill>
                  <a:srgbClr val="4D37F3"/>
                </a:solidFill>
                <a:latin typeface="Times New Roman"/>
                <a:cs typeface="Times New Roman"/>
              </a:rPr>
              <a:t>becomes</a:t>
            </a:r>
            <a:r>
              <a:rPr lang="en-IN" sz="2000" spc="35" dirty="0">
                <a:solidFill>
                  <a:srgbClr val="4D37F3"/>
                </a:solidFill>
                <a:latin typeface="Times New Roman"/>
                <a:cs typeface="Times New Roman"/>
              </a:rPr>
              <a:t> </a:t>
            </a:r>
            <a:r>
              <a:rPr lang="en-IN" sz="2000" spc="-5" dirty="0">
                <a:solidFill>
                  <a:srgbClr val="4D37F3"/>
                </a:solidFill>
                <a:latin typeface="Times New Roman"/>
                <a:cs typeface="Times New Roman"/>
              </a:rPr>
              <a:t>a</a:t>
            </a:r>
            <a:r>
              <a:rPr lang="en-IN" sz="2000" spc="30" dirty="0">
                <a:solidFill>
                  <a:srgbClr val="4D37F3"/>
                </a:solidFill>
                <a:latin typeface="Times New Roman"/>
                <a:cs typeface="Times New Roman"/>
              </a:rPr>
              <a:t> </a:t>
            </a:r>
            <a:r>
              <a:rPr lang="en-IN" sz="2000" spc="-10" dirty="0">
                <a:solidFill>
                  <a:srgbClr val="4D37F3"/>
                </a:solidFill>
                <a:latin typeface="Times New Roman"/>
                <a:cs typeface="Times New Roman"/>
              </a:rPr>
              <a:t>complex</a:t>
            </a:r>
            <a:r>
              <a:rPr lang="en-IN" sz="2000" spc="45" dirty="0">
                <a:solidFill>
                  <a:srgbClr val="4D37F3"/>
                </a:solidFill>
                <a:latin typeface="Times New Roman"/>
                <a:cs typeface="Times New Roman"/>
              </a:rPr>
              <a:t> </a:t>
            </a:r>
            <a:r>
              <a:rPr lang="en-IN" sz="2000" spc="-5" dirty="0">
                <a:solidFill>
                  <a:srgbClr val="4D37F3"/>
                </a:solidFill>
                <a:latin typeface="Times New Roman"/>
                <a:cs typeface="Times New Roman"/>
              </a:rPr>
              <a:t>of</a:t>
            </a:r>
            <a:r>
              <a:rPr lang="en-IN" sz="2000" spc="15" dirty="0">
                <a:solidFill>
                  <a:srgbClr val="4D37F3"/>
                </a:solidFill>
                <a:latin typeface="Times New Roman"/>
                <a:cs typeface="Times New Roman"/>
              </a:rPr>
              <a:t> </a:t>
            </a:r>
            <a:r>
              <a:rPr lang="en-IN" sz="2000" spc="-5" dirty="0">
                <a:solidFill>
                  <a:srgbClr val="4D37F3"/>
                </a:solidFill>
                <a:latin typeface="Times New Roman"/>
                <a:cs typeface="Times New Roman"/>
              </a:rPr>
              <a:t>two</a:t>
            </a:r>
            <a:r>
              <a:rPr lang="en-IN" sz="2000" spc="35" dirty="0">
                <a:solidFill>
                  <a:srgbClr val="4D37F3"/>
                </a:solidFill>
                <a:latin typeface="Times New Roman"/>
                <a:cs typeface="Times New Roman"/>
              </a:rPr>
              <a:t> </a:t>
            </a:r>
            <a:r>
              <a:rPr lang="en-IN" sz="2000" spc="-10" dirty="0">
                <a:solidFill>
                  <a:srgbClr val="4D37F3"/>
                </a:solidFill>
                <a:latin typeface="Times New Roman"/>
                <a:cs typeface="Times New Roman"/>
              </a:rPr>
              <a:t>separate</a:t>
            </a:r>
            <a:r>
              <a:rPr lang="en-IN" sz="2000" spc="30" dirty="0">
                <a:solidFill>
                  <a:srgbClr val="4D37F3"/>
                </a:solidFill>
                <a:latin typeface="Times New Roman"/>
                <a:cs typeface="Times New Roman"/>
              </a:rPr>
              <a:t> </a:t>
            </a:r>
            <a:r>
              <a:rPr lang="en-IN" sz="2000" spc="-5" dirty="0">
                <a:solidFill>
                  <a:srgbClr val="4D37F3"/>
                </a:solidFill>
                <a:latin typeface="Times New Roman"/>
                <a:cs typeface="Times New Roman"/>
              </a:rPr>
              <a:t>systems.</a:t>
            </a:r>
            <a:endParaRPr lang="en-IN" sz="2000" dirty="0">
              <a:solidFill>
                <a:srgbClr val="4D37F3"/>
              </a:solidFill>
              <a:latin typeface="Times New Roman"/>
              <a:cs typeface="Times New Roman"/>
            </a:endParaRPr>
          </a:p>
        </p:txBody>
      </p:sp>
    </p:spTree>
    <p:extLst>
      <p:ext uri="{BB962C8B-B14F-4D97-AF65-F5344CB8AC3E}">
        <p14:creationId xmlns:p14="http://schemas.microsoft.com/office/powerpoint/2010/main" val="3395859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96752"/>
            <a:ext cx="8229600" cy="4525963"/>
          </a:xfrm>
        </p:spPr>
        <p:txBody>
          <a:bodyPr>
            <a:normAutofit/>
          </a:bodyPr>
          <a:lstStyle/>
          <a:p>
            <a:pPr marL="0" indent="0">
              <a:buNone/>
            </a:pPr>
            <a:r>
              <a:rPr lang="en-IN" sz="2000" spc="-5" dirty="0">
                <a:latin typeface="Times New Roman"/>
                <a:cs typeface="Times New Roman"/>
              </a:rPr>
              <a:t>Each</a:t>
            </a:r>
            <a:r>
              <a:rPr lang="en-IN" sz="2000" spc="30" dirty="0">
                <a:latin typeface="Times New Roman"/>
                <a:cs typeface="Times New Roman"/>
              </a:rPr>
              <a:t> </a:t>
            </a:r>
            <a:r>
              <a:rPr lang="en-IN" sz="2000" spc="-5" dirty="0">
                <a:latin typeface="Times New Roman"/>
                <a:cs typeface="Times New Roman"/>
              </a:rPr>
              <a:t>of</a:t>
            </a:r>
            <a:r>
              <a:rPr lang="en-IN" sz="2000" spc="20" dirty="0">
                <a:latin typeface="Times New Roman"/>
                <a:cs typeface="Times New Roman"/>
              </a:rPr>
              <a:t> </a:t>
            </a:r>
            <a:r>
              <a:rPr lang="en-IN" sz="2000" spc="-5" dirty="0">
                <a:latin typeface="Times New Roman"/>
                <a:cs typeface="Times New Roman"/>
              </a:rPr>
              <a:t>which</a:t>
            </a:r>
            <a:r>
              <a:rPr lang="en-IN" sz="2000" spc="30" dirty="0">
                <a:latin typeface="Times New Roman"/>
                <a:cs typeface="Times New Roman"/>
              </a:rPr>
              <a:t> </a:t>
            </a:r>
            <a:r>
              <a:rPr lang="en-IN" sz="2000" spc="-5" dirty="0">
                <a:latin typeface="Times New Roman"/>
                <a:cs typeface="Times New Roman"/>
              </a:rPr>
              <a:t>may</a:t>
            </a:r>
            <a:r>
              <a:rPr lang="en-IN" sz="2000" spc="5" dirty="0">
                <a:latin typeface="Times New Roman"/>
                <a:cs typeface="Times New Roman"/>
              </a:rPr>
              <a:t> </a:t>
            </a:r>
            <a:r>
              <a:rPr lang="en-IN" sz="2000" dirty="0">
                <a:latin typeface="Times New Roman"/>
                <a:cs typeface="Times New Roman"/>
              </a:rPr>
              <a:t>be</a:t>
            </a:r>
            <a:r>
              <a:rPr lang="en-IN" sz="2000" spc="20" dirty="0">
                <a:latin typeface="Times New Roman"/>
                <a:cs typeface="Times New Roman"/>
              </a:rPr>
              <a:t> </a:t>
            </a:r>
            <a:r>
              <a:rPr lang="en-IN" sz="2000" spc="-5" dirty="0">
                <a:latin typeface="Times New Roman"/>
                <a:cs typeface="Times New Roman"/>
              </a:rPr>
              <a:t>viewed</a:t>
            </a:r>
            <a:r>
              <a:rPr lang="en-IN" sz="2000" spc="30" dirty="0">
                <a:latin typeface="Times New Roman"/>
                <a:cs typeface="Times New Roman"/>
              </a:rPr>
              <a:t> </a:t>
            </a:r>
            <a:r>
              <a:rPr lang="en-IN" sz="2000" spc="-5" dirty="0">
                <a:latin typeface="Times New Roman"/>
                <a:cs typeface="Times New Roman"/>
              </a:rPr>
              <a:t>as</a:t>
            </a:r>
            <a:r>
              <a:rPr lang="en-IN" sz="2000" spc="30" dirty="0">
                <a:latin typeface="Times New Roman"/>
                <a:cs typeface="Times New Roman"/>
              </a:rPr>
              <a:t> </a:t>
            </a:r>
            <a:r>
              <a:rPr lang="en-IN" sz="2000" spc="-5" dirty="0">
                <a:latin typeface="Times New Roman"/>
                <a:cs typeface="Times New Roman"/>
              </a:rPr>
              <a:t>a</a:t>
            </a:r>
            <a:r>
              <a:rPr lang="en-IN" sz="2000" spc="20" dirty="0">
                <a:latin typeface="Times New Roman"/>
                <a:cs typeface="Times New Roman"/>
              </a:rPr>
              <a:t> </a:t>
            </a:r>
            <a:r>
              <a:rPr lang="en-IN" sz="2000" spc="-5" dirty="0">
                <a:latin typeface="Times New Roman"/>
                <a:cs typeface="Times New Roman"/>
              </a:rPr>
              <a:t>black</a:t>
            </a:r>
            <a:r>
              <a:rPr lang="en-IN" sz="2000" spc="30" dirty="0">
                <a:latin typeface="Times New Roman"/>
                <a:cs typeface="Times New Roman"/>
              </a:rPr>
              <a:t> </a:t>
            </a:r>
            <a:r>
              <a:rPr lang="en-IN" sz="2000" dirty="0">
                <a:latin typeface="Times New Roman"/>
                <a:cs typeface="Times New Roman"/>
              </a:rPr>
              <a:t>box. </a:t>
            </a:r>
            <a:r>
              <a:rPr lang="en-IN" sz="2000" spc="40" dirty="0">
                <a:latin typeface="Times New Roman"/>
                <a:cs typeface="Times New Roman"/>
              </a:rPr>
              <a:t> </a:t>
            </a:r>
          </a:p>
          <a:p>
            <a:pPr marL="0" indent="0">
              <a:buNone/>
            </a:pPr>
            <a:r>
              <a:rPr lang="en-IN" sz="2000" spc="-5" dirty="0">
                <a:solidFill>
                  <a:srgbClr val="4D37F3"/>
                </a:solidFill>
                <a:latin typeface="Times New Roman"/>
                <a:cs typeface="Times New Roman"/>
              </a:rPr>
              <a:t>The</a:t>
            </a:r>
            <a:r>
              <a:rPr lang="en-IN" sz="2000" spc="25" dirty="0">
                <a:solidFill>
                  <a:srgbClr val="4D37F3"/>
                </a:solidFill>
                <a:latin typeface="Times New Roman"/>
                <a:cs typeface="Times New Roman"/>
              </a:rPr>
              <a:t> </a:t>
            </a:r>
            <a:r>
              <a:rPr lang="en-IN" sz="2000" spc="-5" dirty="0">
                <a:solidFill>
                  <a:srgbClr val="4D37F3"/>
                </a:solidFill>
                <a:latin typeface="Times New Roman"/>
                <a:cs typeface="Times New Roman"/>
              </a:rPr>
              <a:t>inputs</a:t>
            </a:r>
            <a:r>
              <a:rPr lang="en-IN" sz="2000" spc="30" dirty="0">
                <a:solidFill>
                  <a:srgbClr val="4D37F3"/>
                </a:solidFill>
                <a:latin typeface="Times New Roman"/>
                <a:cs typeface="Times New Roman"/>
              </a:rPr>
              <a:t> </a:t>
            </a:r>
            <a:r>
              <a:rPr lang="en-IN" sz="2000" spc="-5" dirty="0">
                <a:solidFill>
                  <a:srgbClr val="4D37F3"/>
                </a:solidFill>
                <a:latin typeface="Times New Roman"/>
                <a:cs typeface="Times New Roman"/>
              </a:rPr>
              <a:t>to</a:t>
            </a:r>
            <a:r>
              <a:rPr lang="en-IN" sz="2000" spc="25" dirty="0">
                <a:solidFill>
                  <a:srgbClr val="4D37F3"/>
                </a:solidFill>
                <a:latin typeface="Times New Roman"/>
                <a:cs typeface="Times New Roman"/>
              </a:rPr>
              <a:t> </a:t>
            </a:r>
            <a:r>
              <a:rPr lang="en-IN" sz="2000" spc="-5" dirty="0">
                <a:solidFill>
                  <a:srgbClr val="4D37F3"/>
                </a:solidFill>
                <a:latin typeface="Times New Roman"/>
                <a:cs typeface="Times New Roman"/>
              </a:rPr>
              <a:t>one</a:t>
            </a:r>
            <a:r>
              <a:rPr lang="en-IN" sz="2000" spc="25" dirty="0">
                <a:solidFill>
                  <a:srgbClr val="4D37F3"/>
                </a:solidFill>
                <a:latin typeface="Times New Roman"/>
                <a:cs typeface="Times New Roman"/>
              </a:rPr>
              <a:t> </a:t>
            </a:r>
            <a:r>
              <a:rPr lang="en-IN" sz="2000" spc="-5" dirty="0">
                <a:solidFill>
                  <a:srgbClr val="4D37F3"/>
                </a:solidFill>
                <a:latin typeface="Times New Roman"/>
                <a:cs typeface="Times New Roman"/>
              </a:rPr>
              <a:t>component,</a:t>
            </a:r>
            <a:r>
              <a:rPr lang="en-IN" sz="2000" spc="25" dirty="0">
                <a:solidFill>
                  <a:srgbClr val="4D37F3"/>
                </a:solidFill>
                <a:latin typeface="Times New Roman"/>
                <a:cs typeface="Times New Roman"/>
              </a:rPr>
              <a:t> </a:t>
            </a:r>
            <a:r>
              <a:rPr lang="en-IN" sz="2000" spc="-5" dirty="0">
                <a:solidFill>
                  <a:srgbClr val="4D37F3"/>
                </a:solidFill>
                <a:latin typeface="Times New Roman"/>
                <a:cs typeface="Times New Roman"/>
              </a:rPr>
              <a:t>the</a:t>
            </a:r>
            <a:r>
              <a:rPr lang="en-IN" sz="2000" spc="20" dirty="0">
                <a:solidFill>
                  <a:srgbClr val="4D37F3"/>
                </a:solidFill>
                <a:latin typeface="Times New Roman"/>
                <a:cs typeface="Times New Roman"/>
              </a:rPr>
              <a:t> </a:t>
            </a:r>
            <a:r>
              <a:rPr lang="en-IN" sz="2000" spc="-5" dirty="0">
                <a:solidFill>
                  <a:srgbClr val="4D37F3"/>
                </a:solidFill>
                <a:latin typeface="Times New Roman"/>
                <a:cs typeface="Times New Roman"/>
              </a:rPr>
              <a:t>driver, are </a:t>
            </a:r>
            <a:r>
              <a:rPr lang="en-IN" sz="2000" spc="-10" dirty="0">
                <a:solidFill>
                  <a:srgbClr val="4D37F3"/>
                </a:solidFill>
                <a:latin typeface="Times New Roman"/>
                <a:cs typeface="Times New Roman"/>
              </a:rPr>
              <a:t>the </a:t>
            </a:r>
            <a:r>
              <a:rPr lang="en-IN" sz="2000" spc="-5" dirty="0">
                <a:solidFill>
                  <a:srgbClr val="4D37F3"/>
                </a:solidFill>
                <a:latin typeface="Times New Roman"/>
                <a:cs typeface="Times New Roman"/>
              </a:rPr>
              <a:t>stimuli of the </a:t>
            </a:r>
            <a:r>
              <a:rPr lang="en-IN" sz="2000" spc="-10" dirty="0">
                <a:solidFill>
                  <a:srgbClr val="4D37F3"/>
                </a:solidFill>
                <a:latin typeface="Times New Roman"/>
                <a:cs typeface="Times New Roman"/>
              </a:rPr>
              <a:t>roadway, </a:t>
            </a:r>
            <a:r>
              <a:rPr lang="en-IN" sz="2000" spc="-5" dirty="0">
                <a:solidFill>
                  <a:srgbClr val="4D37F3"/>
                </a:solidFill>
                <a:latin typeface="Times New Roman"/>
                <a:cs typeface="Times New Roman"/>
              </a:rPr>
              <a:t>other vehicles, pedestrians, </a:t>
            </a:r>
            <a:r>
              <a:rPr lang="en-IN" sz="2000" spc="-10" dirty="0">
                <a:solidFill>
                  <a:srgbClr val="4D37F3"/>
                </a:solidFill>
                <a:latin typeface="Times New Roman"/>
                <a:cs typeface="Times New Roman"/>
              </a:rPr>
              <a:t>signs, </a:t>
            </a:r>
            <a:r>
              <a:rPr lang="en-IN" sz="2000" spc="-15" dirty="0">
                <a:solidFill>
                  <a:srgbClr val="4D37F3"/>
                </a:solidFill>
                <a:latin typeface="Times New Roman"/>
                <a:cs typeface="Times New Roman"/>
              </a:rPr>
              <a:t>signals, markings </a:t>
            </a:r>
            <a:r>
              <a:rPr lang="en-IN" sz="2000" spc="-10" dirty="0">
                <a:solidFill>
                  <a:srgbClr val="4D37F3"/>
                </a:solidFill>
                <a:latin typeface="Times New Roman"/>
                <a:cs typeface="Times New Roman"/>
              </a:rPr>
              <a:t>and  </a:t>
            </a:r>
            <a:r>
              <a:rPr lang="en-IN" sz="2000" spc="-5" dirty="0">
                <a:solidFill>
                  <a:srgbClr val="4D37F3"/>
                </a:solidFill>
                <a:latin typeface="Times New Roman"/>
                <a:cs typeface="Times New Roman"/>
              </a:rPr>
              <a:t>weather. </a:t>
            </a:r>
          </a:p>
          <a:p>
            <a:pPr marL="0" indent="0">
              <a:buNone/>
            </a:pPr>
            <a:r>
              <a:rPr lang="en-IN" sz="2000" spc="-5" dirty="0">
                <a:latin typeface="Times New Roman"/>
                <a:cs typeface="Times New Roman"/>
              </a:rPr>
              <a:t>The outputs </a:t>
            </a:r>
            <a:r>
              <a:rPr lang="en-IN" sz="2000" dirty="0">
                <a:latin typeface="Times New Roman"/>
                <a:cs typeface="Times New Roman"/>
              </a:rPr>
              <a:t>are </a:t>
            </a:r>
            <a:r>
              <a:rPr lang="en-IN" sz="2000" spc="-5" dirty="0">
                <a:latin typeface="Times New Roman"/>
                <a:cs typeface="Times New Roman"/>
              </a:rPr>
              <a:t>the drivers muscular </a:t>
            </a:r>
            <a:r>
              <a:rPr lang="en-IN" sz="2000" dirty="0">
                <a:latin typeface="Times New Roman"/>
                <a:cs typeface="Times New Roman"/>
              </a:rPr>
              <a:t>motions, </a:t>
            </a:r>
            <a:r>
              <a:rPr lang="en-IN" sz="2000" spc="-5" dirty="0">
                <a:latin typeface="Times New Roman"/>
                <a:cs typeface="Times New Roman"/>
              </a:rPr>
              <a:t>manifest in accelerating, braking  </a:t>
            </a:r>
            <a:r>
              <a:rPr lang="en-IN" sz="2000" spc="-15" dirty="0">
                <a:latin typeface="Times New Roman"/>
                <a:cs typeface="Times New Roman"/>
              </a:rPr>
              <a:t>and </a:t>
            </a:r>
            <a:r>
              <a:rPr lang="en-IN" sz="2000" spc="-10" dirty="0">
                <a:latin typeface="Times New Roman"/>
                <a:cs typeface="Times New Roman"/>
              </a:rPr>
              <a:t>steering </a:t>
            </a:r>
            <a:r>
              <a:rPr lang="en-IN" sz="2000" spc="-15" dirty="0">
                <a:latin typeface="Times New Roman"/>
                <a:cs typeface="Times New Roman"/>
              </a:rPr>
              <a:t>which </a:t>
            </a:r>
            <a:r>
              <a:rPr lang="en-IN" sz="2000" spc="-5" dirty="0">
                <a:latin typeface="Times New Roman"/>
                <a:cs typeface="Times New Roman"/>
              </a:rPr>
              <a:t>of </a:t>
            </a:r>
            <a:r>
              <a:rPr lang="en-IN" sz="2000" spc="-15" dirty="0">
                <a:latin typeface="Times New Roman"/>
                <a:cs typeface="Times New Roman"/>
              </a:rPr>
              <a:t>course, </a:t>
            </a:r>
            <a:r>
              <a:rPr lang="en-IN" sz="2000" spc="-10" dirty="0">
                <a:latin typeface="Times New Roman"/>
                <a:cs typeface="Times New Roman"/>
              </a:rPr>
              <a:t>provide the </a:t>
            </a:r>
            <a:r>
              <a:rPr lang="en-IN" sz="2000" spc="-15" dirty="0">
                <a:latin typeface="Times New Roman"/>
                <a:cs typeface="Times New Roman"/>
              </a:rPr>
              <a:t>input </a:t>
            </a:r>
            <a:r>
              <a:rPr lang="en-IN" sz="2000" spc="-5" dirty="0">
                <a:latin typeface="Times New Roman"/>
                <a:cs typeface="Times New Roman"/>
              </a:rPr>
              <a:t>to </a:t>
            </a:r>
            <a:r>
              <a:rPr lang="en-IN" sz="2000" spc="-10" dirty="0">
                <a:latin typeface="Times New Roman"/>
                <a:cs typeface="Times New Roman"/>
              </a:rPr>
              <a:t>the </a:t>
            </a:r>
            <a:r>
              <a:rPr lang="en-IN" sz="2000" spc="-15" dirty="0">
                <a:latin typeface="Times New Roman"/>
                <a:cs typeface="Times New Roman"/>
              </a:rPr>
              <a:t>2</a:t>
            </a:r>
            <a:r>
              <a:rPr lang="en-IN" sz="2000" spc="-22" baseline="34722" dirty="0">
                <a:latin typeface="Times New Roman"/>
                <a:cs typeface="Times New Roman"/>
              </a:rPr>
              <a:t>nd </a:t>
            </a:r>
            <a:r>
              <a:rPr lang="en-IN" sz="2000" spc="-5" dirty="0">
                <a:latin typeface="Times New Roman"/>
                <a:cs typeface="Times New Roman"/>
              </a:rPr>
              <a:t>system, the vehicle, which in  turn are converted to </a:t>
            </a:r>
            <a:r>
              <a:rPr lang="en-IN" sz="2000" dirty="0">
                <a:latin typeface="Times New Roman"/>
                <a:cs typeface="Times New Roman"/>
              </a:rPr>
              <a:t>an </a:t>
            </a:r>
            <a:r>
              <a:rPr lang="en-IN" sz="2000" spc="-5" dirty="0">
                <a:latin typeface="Times New Roman"/>
                <a:cs typeface="Times New Roman"/>
              </a:rPr>
              <a:t>output, the movement of the vehicle. </a:t>
            </a:r>
          </a:p>
          <a:p>
            <a:pPr marL="0" indent="0">
              <a:buNone/>
            </a:pPr>
            <a:r>
              <a:rPr lang="en-IN" sz="2000" spc="-5" dirty="0">
                <a:solidFill>
                  <a:srgbClr val="4D37F3"/>
                </a:solidFill>
                <a:latin typeface="Times New Roman"/>
                <a:cs typeface="Times New Roman"/>
              </a:rPr>
              <a:t>Unless the driver is a  physician, he knows little about the stimulus-response relations relating his own inputs  and outputs; and unless he is an automobile engineer, he has </a:t>
            </a:r>
            <a:r>
              <a:rPr lang="en-IN" sz="2000" dirty="0">
                <a:solidFill>
                  <a:srgbClr val="4D37F3"/>
                </a:solidFill>
                <a:latin typeface="Times New Roman"/>
                <a:cs typeface="Times New Roman"/>
              </a:rPr>
              <a:t>only </a:t>
            </a:r>
            <a:r>
              <a:rPr lang="en-IN" sz="2000" spc="-5" dirty="0">
                <a:solidFill>
                  <a:srgbClr val="4D37F3"/>
                </a:solidFill>
                <a:latin typeface="Times New Roman"/>
                <a:cs typeface="Times New Roman"/>
              </a:rPr>
              <a:t>a superficial  </a:t>
            </a:r>
            <a:r>
              <a:rPr lang="en-IN" sz="2000" spc="-15" dirty="0">
                <a:solidFill>
                  <a:srgbClr val="4D37F3"/>
                </a:solidFill>
                <a:latin typeface="Times New Roman"/>
                <a:cs typeface="Times New Roman"/>
              </a:rPr>
              <a:t>understanding </a:t>
            </a:r>
            <a:r>
              <a:rPr lang="en-IN" sz="2000" spc="-10" dirty="0">
                <a:solidFill>
                  <a:srgbClr val="4D37F3"/>
                </a:solidFill>
                <a:latin typeface="Times New Roman"/>
                <a:cs typeface="Times New Roman"/>
              </a:rPr>
              <a:t>of what </a:t>
            </a:r>
            <a:r>
              <a:rPr lang="en-IN" sz="2000" spc="-15" dirty="0">
                <a:solidFill>
                  <a:srgbClr val="4D37F3"/>
                </a:solidFill>
                <a:latin typeface="Times New Roman"/>
                <a:cs typeface="Times New Roman"/>
              </a:rPr>
              <a:t>takes place </a:t>
            </a:r>
            <a:r>
              <a:rPr lang="en-IN" sz="2000" spc="-10" dirty="0">
                <a:solidFill>
                  <a:srgbClr val="4D37F3"/>
                </a:solidFill>
                <a:latin typeface="Times New Roman"/>
                <a:cs typeface="Times New Roman"/>
              </a:rPr>
              <a:t>in the </a:t>
            </a:r>
            <a:r>
              <a:rPr lang="en-IN" sz="2000" spc="-5" dirty="0">
                <a:solidFill>
                  <a:srgbClr val="4D37F3"/>
                </a:solidFill>
                <a:latin typeface="Times New Roman"/>
                <a:cs typeface="Times New Roman"/>
              </a:rPr>
              <a:t>2</a:t>
            </a:r>
            <a:r>
              <a:rPr lang="en-IN" sz="2000" spc="-7" baseline="34722" dirty="0">
                <a:solidFill>
                  <a:srgbClr val="4D37F3"/>
                </a:solidFill>
                <a:latin typeface="Times New Roman"/>
                <a:cs typeface="Times New Roman"/>
              </a:rPr>
              <a:t>nd </a:t>
            </a:r>
            <a:r>
              <a:rPr lang="en-IN" sz="2000" dirty="0">
                <a:solidFill>
                  <a:srgbClr val="4D37F3"/>
                </a:solidFill>
                <a:latin typeface="Times New Roman"/>
                <a:cs typeface="Times New Roman"/>
              </a:rPr>
              <a:t>black box, </a:t>
            </a:r>
            <a:r>
              <a:rPr lang="en-IN" sz="2000" spc="-5" dirty="0">
                <a:solidFill>
                  <a:srgbClr val="4D37F3"/>
                </a:solidFill>
                <a:latin typeface="Times New Roman"/>
                <a:cs typeface="Times New Roman"/>
              </a:rPr>
              <a:t>the vehicle. </a:t>
            </a:r>
            <a:r>
              <a:rPr lang="en-IN" sz="2000" spc="-15" dirty="0">
                <a:solidFill>
                  <a:srgbClr val="4D37F3"/>
                </a:solidFill>
                <a:latin typeface="Times New Roman"/>
                <a:cs typeface="Times New Roman"/>
              </a:rPr>
              <a:t>Nevertheless, </a:t>
            </a:r>
            <a:r>
              <a:rPr lang="en-IN" sz="2000" spc="-5" dirty="0">
                <a:solidFill>
                  <a:srgbClr val="4D37F3"/>
                </a:solidFill>
                <a:latin typeface="Times New Roman"/>
                <a:cs typeface="Times New Roman"/>
              </a:rPr>
              <a:t>the  overall system works </a:t>
            </a:r>
            <a:r>
              <a:rPr lang="en-IN" sz="2000" dirty="0">
                <a:solidFill>
                  <a:srgbClr val="4D37F3"/>
                </a:solidFill>
                <a:latin typeface="Times New Roman"/>
                <a:cs typeface="Times New Roman"/>
              </a:rPr>
              <a:t>quits</a:t>
            </a:r>
            <a:r>
              <a:rPr lang="en-IN" sz="2000" spc="10" dirty="0">
                <a:solidFill>
                  <a:srgbClr val="4D37F3"/>
                </a:solidFill>
                <a:latin typeface="Times New Roman"/>
                <a:cs typeface="Times New Roman"/>
              </a:rPr>
              <a:t> </a:t>
            </a:r>
            <a:r>
              <a:rPr lang="en-IN" sz="2000" spc="-5" dirty="0">
                <a:solidFill>
                  <a:srgbClr val="4D37F3"/>
                </a:solidFill>
                <a:latin typeface="Times New Roman"/>
                <a:cs typeface="Times New Roman"/>
              </a:rPr>
              <a:t>efficiently.</a:t>
            </a:r>
            <a:endParaRPr lang="en-IN" sz="2000" dirty="0"/>
          </a:p>
        </p:txBody>
      </p:sp>
      <p:sp>
        <p:nvSpPr>
          <p:cNvPr id="4" name="Title 1"/>
          <p:cNvSpPr>
            <a:spLocks noGrp="1"/>
          </p:cNvSpPr>
          <p:nvPr>
            <p:ph type="title"/>
          </p:nvPr>
        </p:nvSpPr>
        <p:spPr>
          <a:xfrm>
            <a:off x="457200" y="274638"/>
            <a:ext cx="7787208" cy="922114"/>
          </a:xfrm>
        </p:spPr>
        <p:txBody>
          <a:bodyPr>
            <a:normAutofit fontScale="90000"/>
          </a:bodyPr>
          <a:lstStyle/>
          <a:p>
            <a:r>
              <a:rPr lang="en-IN" sz="2800" b="1" spc="-20" dirty="0">
                <a:latin typeface="Times New Roman" pitchFamily="18" charset="0"/>
                <a:cs typeface="Times New Roman" pitchFamily="18" charset="0"/>
              </a:rPr>
              <a:t>Example</a:t>
            </a:r>
            <a:br>
              <a:rPr lang="en-IN" sz="2800" dirty="0">
                <a:latin typeface="Times New Roman" pitchFamily="18" charset="0"/>
                <a:cs typeface="Times New Roman" pitchFamily="18" charset="0"/>
              </a:rPr>
            </a:br>
            <a:endParaRPr lang="en-IN" sz="2800" dirty="0">
              <a:latin typeface="Times New Roman" pitchFamily="18" charset="0"/>
              <a:cs typeface="Times New Roman" pitchFamily="18" charset="0"/>
            </a:endParaRPr>
          </a:p>
        </p:txBody>
      </p:sp>
    </p:spTree>
    <p:extLst>
      <p:ext uri="{BB962C8B-B14F-4D97-AF65-F5344CB8AC3E}">
        <p14:creationId xmlns:p14="http://schemas.microsoft.com/office/powerpoint/2010/main" val="33857884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spc="-15" dirty="0">
                <a:latin typeface="Times New Roman" pitchFamily="18" charset="0"/>
                <a:cs typeface="Times New Roman" pitchFamily="18" charset="0"/>
              </a:rPr>
              <a:t>CONCEPTUALISATION OF </a:t>
            </a:r>
            <a:r>
              <a:rPr lang="en-IN" sz="2800" b="1" spc="-20" dirty="0">
                <a:latin typeface="Times New Roman" pitchFamily="18" charset="0"/>
                <a:cs typeface="Times New Roman" pitchFamily="18" charset="0"/>
              </a:rPr>
              <a:t>A</a:t>
            </a:r>
            <a:r>
              <a:rPr lang="en-IN" sz="2800" b="1" spc="25" dirty="0">
                <a:latin typeface="Times New Roman" pitchFamily="18" charset="0"/>
                <a:cs typeface="Times New Roman" pitchFamily="18" charset="0"/>
              </a:rPr>
              <a:t> </a:t>
            </a:r>
            <a:r>
              <a:rPr lang="en-IN" sz="2800" b="1" spc="-15" dirty="0">
                <a:latin typeface="Times New Roman" pitchFamily="18" charset="0"/>
                <a:cs typeface="Times New Roman" pitchFamily="18" charset="0"/>
              </a:rPr>
              <a:t>SYSTEM:</a:t>
            </a:r>
            <a:br>
              <a:rPr lang="en-IN" sz="2800" dirty="0">
                <a:latin typeface="Times New Roman" pitchFamily="18" charset="0"/>
                <a:cs typeface="Times New Roman" pitchFamily="18" charset="0"/>
              </a:rPr>
            </a:br>
            <a:endParaRPr lang="en-IN"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124744"/>
            <a:ext cx="8229600" cy="4525963"/>
          </a:xfrm>
        </p:spPr>
        <p:txBody>
          <a:bodyPr>
            <a:normAutofit/>
          </a:bodyPr>
          <a:lstStyle/>
          <a:p>
            <a:pPr marL="100965" marR="93980" algn="just">
              <a:lnSpc>
                <a:spcPct val="93700"/>
              </a:lnSpc>
            </a:pPr>
            <a:r>
              <a:rPr lang="en-IN" sz="2000" spc="-5" dirty="0">
                <a:solidFill>
                  <a:srgbClr val="4D37F3"/>
                </a:solidFill>
                <a:latin typeface="Times New Roman"/>
                <a:cs typeface="Times New Roman"/>
              </a:rPr>
              <a:t>Sometimes </a:t>
            </a:r>
            <a:r>
              <a:rPr lang="en-IN" sz="2000" spc="-10" dirty="0">
                <a:solidFill>
                  <a:srgbClr val="4D37F3"/>
                </a:solidFill>
                <a:latin typeface="Times New Roman"/>
                <a:cs typeface="Times New Roman"/>
              </a:rPr>
              <a:t>it </a:t>
            </a:r>
            <a:r>
              <a:rPr lang="en-IN" sz="2000" spc="-5" dirty="0">
                <a:solidFill>
                  <a:srgbClr val="4D37F3"/>
                </a:solidFill>
                <a:latin typeface="Times New Roman"/>
                <a:cs typeface="Times New Roman"/>
              </a:rPr>
              <a:t>is necessary to change the response of a system for a </a:t>
            </a:r>
            <a:r>
              <a:rPr lang="en-IN" sz="2000" spc="-10" dirty="0">
                <a:solidFill>
                  <a:srgbClr val="4D37F3"/>
                </a:solidFill>
                <a:latin typeface="Times New Roman"/>
                <a:cs typeface="Times New Roman"/>
              </a:rPr>
              <a:t>given </a:t>
            </a:r>
            <a:r>
              <a:rPr lang="en-IN" sz="2000" dirty="0">
                <a:solidFill>
                  <a:srgbClr val="4D37F3"/>
                </a:solidFill>
                <a:latin typeface="Times New Roman"/>
                <a:cs typeface="Times New Roman"/>
              </a:rPr>
              <a:t>input </a:t>
            </a:r>
            <a:r>
              <a:rPr lang="en-IN" sz="2000" spc="-5" dirty="0">
                <a:solidFill>
                  <a:srgbClr val="4D37F3"/>
                </a:solidFill>
                <a:latin typeface="Times New Roman"/>
                <a:cs typeface="Times New Roman"/>
              </a:rPr>
              <a:t>i.e. to alter  the transformation. </a:t>
            </a:r>
          </a:p>
          <a:p>
            <a:pPr marL="100965" marR="93980" algn="just">
              <a:lnSpc>
                <a:spcPct val="93700"/>
              </a:lnSpc>
            </a:pPr>
            <a:r>
              <a:rPr lang="en-IN" sz="2000" spc="-10" dirty="0">
                <a:solidFill>
                  <a:srgbClr val="4D37F3"/>
                </a:solidFill>
                <a:latin typeface="Times New Roman"/>
                <a:cs typeface="Times New Roman"/>
              </a:rPr>
              <a:t>It </a:t>
            </a:r>
            <a:r>
              <a:rPr lang="en-IN" sz="2000" spc="-5" dirty="0">
                <a:solidFill>
                  <a:srgbClr val="4D37F3"/>
                </a:solidFill>
                <a:latin typeface="Times New Roman"/>
                <a:cs typeface="Times New Roman"/>
              </a:rPr>
              <a:t>is then necessary to study the system itself or in </a:t>
            </a:r>
            <a:r>
              <a:rPr lang="en-IN" sz="2000" dirty="0">
                <a:solidFill>
                  <a:srgbClr val="4D37F3"/>
                </a:solidFill>
                <a:latin typeface="Times New Roman"/>
                <a:cs typeface="Times New Roman"/>
              </a:rPr>
              <a:t>other </a:t>
            </a:r>
            <a:r>
              <a:rPr lang="en-IN" sz="2000" spc="-10" dirty="0">
                <a:solidFill>
                  <a:srgbClr val="4D37F3"/>
                </a:solidFill>
                <a:latin typeface="Times New Roman"/>
                <a:cs typeface="Times New Roman"/>
              </a:rPr>
              <a:t>words, </a:t>
            </a:r>
            <a:r>
              <a:rPr lang="en-IN" sz="2000" spc="-5" dirty="0">
                <a:solidFill>
                  <a:srgbClr val="4D37F3"/>
                </a:solidFill>
                <a:latin typeface="Times New Roman"/>
                <a:cs typeface="Times New Roman"/>
              </a:rPr>
              <a:t>to  </a:t>
            </a:r>
            <a:r>
              <a:rPr lang="en-IN" sz="2000" spc="-15" dirty="0">
                <a:solidFill>
                  <a:srgbClr val="4D37F3"/>
                </a:solidFill>
                <a:latin typeface="Times New Roman"/>
                <a:cs typeface="Times New Roman"/>
              </a:rPr>
              <a:t>look </a:t>
            </a:r>
            <a:r>
              <a:rPr lang="en-IN" sz="2000" spc="-10" dirty="0">
                <a:solidFill>
                  <a:srgbClr val="4D37F3"/>
                </a:solidFill>
                <a:latin typeface="Times New Roman"/>
                <a:cs typeface="Times New Roman"/>
              </a:rPr>
              <a:t>inside </a:t>
            </a:r>
            <a:r>
              <a:rPr lang="en-IN" sz="2000" spc="-5" dirty="0">
                <a:solidFill>
                  <a:srgbClr val="4D37F3"/>
                </a:solidFill>
                <a:latin typeface="Times New Roman"/>
                <a:cs typeface="Times New Roman"/>
              </a:rPr>
              <a:t>the </a:t>
            </a:r>
            <a:r>
              <a:rPr lang="en-IN" sz="2000" spc="-10" dirty="0">
                <a:solidFill>
                  <a:srgbClr val="4D37F3"/>
                </a:solidFill>
                <a:latin typeface="Times New Roman"/>
                <a:cs typeface="Times New Roman"/>
              </a:rPr>
              <a:t>black box. </a:t>
            </a:r>
          </a:p>
          <a:p>
            <a:pPr marL="100965" marR="93980" algn="just">
              <a:lnSpc>
                <a:spcPct val="93700"/>
              </a:lnSpc>
            </a:pPr>
            <a:r>
              <a:rPr lang="en-IN" sz="2000" spc="-10" dirty="0">
                <a:solidFill>
                  <a:srgbClr val="4D37F3"/>
                </a:solidFill>
                <a:latin typeface="Times New Roman"/>
                <a:cs typeface="Times New Roman"/>
              </a:rPr>
              <a:t>The </a:t>
            </a:r>
            <a:r>
              <a:rPr lang="en-IN" sz="2000" spc="-5" dirty="0">
                <a:solidFill>
                  <a:srgbClr val="4D37F3"/>
                </a:solidFill>
                <a:latin typeface="Times New Roman"/>
                <a:cs typeface="Times New Roman"/>
              </a:rPr>
              <a:t>reasons for this may be the </a:t>
            </a:r>
            <a:r>
              <a:rPr lang="en-IN" sz="2000" spc="-10" dirty="0">
                <a:solidFill>
                  <a:srgbClr val="4D37F3"/>
                </a:solidFill>
                <a:latin typeface="Times New Roman"/>
                <a:cs typeface="Times New Roman"/>
              </a:rPr>
              <a:t>need to </a:t>
            </a:r>
            <a:r>
              <a:rPr lang="en-IN" sz="2000" spc="-15" dirty="0">
                <a:solidFill>
                  <a:srgbClr val="4D37F3"/>
                </a:solidFill>
                <a:latin typeface="Times New Roman"/>
                <a:cs typeface="Times New Roman"/>
              </a:rPr>
              <a:t>adjust for unintended  but inevitable inputs often </a:t>
            </a:r>
            <a:r>
              <a:rPr lang="en-IN" sz="2000" spc="-10" dirty="0">
                <a:solidFill>
                  <a:srgbClr val="4D37F3"/>
                </a:solidFill>
                <a:latin typeface="Times New Roman"/>
                <a:cs typeface="Times New Roman"/>
              </a:rPr>
              <a:t>referred </a:t>
            </a:r>
            <a:r>
              <a:rPr lang="en-IN" sz="2000" spc="-5" dirty="0">
                <a:solidFill>
                  <a:srgbClr val="4D37F3"/>
                </a:solidFill>
                <a:latin typeface="Times New Roman"/>
                <a:cs typeface="Times New Roman"/>
              </a:rPr>
              <a:t>to as environmental factors, or to eliminate some  undesirable outputs. </a:t>
            </a:r>
          </a:p>
          <a:p>
            <a:pPr marL="100965" marR="93980" algn="just">
              <a:lnSpc>
                <a:spcPct val="93700"/>
              </a:lnSpc>
            </a:pPr>
            <a:r>
              <a:rPr lang="en-IN" sz="2000" spc="-5" dirty="0">
                <a:solidFill>
                  <a:srgbClr val="4D37F3"/>
                </a:solidFill>
                <a:latin typeface="Times New Roman"/>
                <a:cs typeface="Times New Roman"/>
              </a:rPr>
              <a:t>Regarding </a:t>
            </a:r>
            <a:r>
              <a:rPr lang="en-IN" sz="2000" spc="-10" dirty="0">
                <a:solidFill>
                  <a:srgbClr val="4D37F3"/>
                </a:solidFill>
                <a:latin typeface="Times New Roman"/>
                <a:cs typeface="Times New Roman"/>
              </a:rPr>
              <a:t>the </a:t>
            </a:r>
            <a:r>
              <a:rPr lang="en-IN" sz="2000" spc="-5" dirty="0">
                <a:solidFill>
                  <a:srgbClr val="4D37F3"/>
                </a:solidFill>
                <a:latin typeface="Times New Roman"/>
                <a:cs typeface="Times New Roman"/>
              </a:rPr>
              <a:t>first the lateral movement </a:t>
            </a:r>
            <a:r>
              <a:rPr lang="en-IN" sz="2000" spc="-10" dirty="0">
                <a:solidFill>
                  <a:srgbClr val="4D37F3"/>
                </a:solidFill>
                <a:latin typeface="Times New Roman"/>
                <a:cs typeface="Times New Roman"/>
              </a:rPr>
              <a:t>of </a:t>
            </a:r>
            <a:r>
              <a:rPr lang="en-IN" sz="2000" spc="-5" dirty="0">
                <a:solidFill>
                  <a:srgbClr val="4D37F3"/>
                </a:solidFill>
                <a:latin typeface="Times New Roman"/>
                <a:cs typeface="Times New Roman"/>
              </a:rPr>
              <a:t>a </a:t>
            </a:r>
            <a:r>
              <a:rPr lang="en-IN" sz="2000" spc="-15" dirty="0">
                <a:solidFill>
                  <a:srgbClr val="4D37F3"/>
                </a:solidFill>
                <a:latin typeface="Times New Roman"/>
                <a:cs typeface="Times New Roman"/>
              </a:rPr>
              <a:t>vehicle, </a:t>
            </a:r>
            <a:r>
              <a:rPr lang="en-IN" sz="2000" spc="-10" dirty="0">
                <a:solidFill>
                  <a:srgbClr val="4D37F3"/>
                </a:solidFill>
                <a:latin typeface="Times New Roman"/>
                <a:cs typeface="Times New Roman"/>
              </a:rPr>
              <a:t>using </a:t>
            </a:r>
            <a:r>
              <a:rPr lang="en-IN" sz="2000" spc="-5" dirty="0">
                <a:solidFill>
                  <a:srgbClr val="4D37F3"/>
                </a:solidFill>
                <a:latin typeface="Times New Roman"/>
                <a:cs typeface="Times New Roman"/>
              </a:rPr>
              <a:t>the  previous example, </a:t>
            </a:r>
            <a:r>
              <a:rPr lang="en-IN" sz="2000" spc="-10" dirty="0">
                <a:solidFill>
                  <a:srgbClr val="4D37F3"/>
                </a:solidFill>
                <a:latin typeface="Times New Roman"/>
                <a:cs typeface="Times New Roman"/>
              </a:rPr>
              <a:t>might </a:t>
            </a:r>
            <a:r>
              <a:rPr lang="en-IN" sz="2000" spc="-5" dirty="0">
                <a:solidFill>
                  <a:srgbClr val="4D37F3"/>
                </a:solidFill>
                <a:latin typeface="Times New Roman"/>
                <a:cs typeface="Times New Roman"/>
              </a:rPr>
              <a:t>be </a:t>
            </a:r>
            <a:r>
              <a:rPr lang="en-IN" sz="2000" spc="-15" dirty="0">
                <a:solidFill>
                  <a:srgbClr val="4D37F3"/>
                </a:solidFill>
                <a:latin typeface="Times New Roman"/>
                <a:cs typeface="Times New Roman"/>
              </a:rPr>
              <a:t>caused not </a:t>
            </a:r>
            <a:r>
              <a:rPr lang="en-IN" sz="2000" dirty="0">
                <a:solidFill>
                  <a:srgbClr val="4D37F3"/>
                </a:solidFill>
                <a:latin typeface="Times New Roman"/>
                <a:cs typeface="Times New Roman"/>
              </a:rPr>
              <a:t>by </a:t>
            </a:r>
            <a:r>
              <a:rPr lang="en-IN" sz="2000" spc="-5" dirty="0">
                <a:solidFill>
                  <a:srgbClr val="4D37F3"/>
                </a:solidFill>
                <a:latin typeface="Times New Roman"/>
                <a:cs typeface="Times New Roman"/>
              </a:rPr>
              <a:t>the </a:t>
            </a:r>
            <a:r>
              <a:rPr lang="en-IN" sz="2000" spc="-15" dirty="0">
                <a:solidFill>
                  <a:srgbClr val="4D37F3"/>
                </a:solidFill>
                <a:latin typeface="Times New Roman"/>
                <a:cs typeface="Times New Roman"/>
              </a:rPr>
              <a:t>driver; but </a:t>
            </a:r>
            <a:r>
              <a:rPr lang="en-IN" sz="2000" dirty="0">
                <a:solidFill>
                  <a:srgbClr val="4D37F3"/>
                </a:solidFill>
                <a:latin typeface="Times New Roman"/>
                <a:cs typeface="Times New Roman"/>
              </a:rPr>
              <a:t>by </a:t>
            </a:r>
            <a:r>
              <a:rPr lang="en-IN" sz="2000" spc="-5" dirty="0">
                <a:solidFill>
                  <a:srgbClr val="4D37F3"/>
                </a:solidFill>
                <a:latin typeface="Times New Roman"/>
                <a:cs typeface="Times New Roman"/>
              </a:rPr>
              <a:t>the vehicle’s tyres skidding  on a </a:t>
            </a:r>
            <a:r>
              <a:rPr lang="en-IN" sz="2000" dirty="0">
                <a:solidFill>
                  <a:srgbClr val="4D37F3"/>
                </a:solidFill>
                <a:latin typeface="Times New Roman"/>
                <a:cs typeface="Times New Roman"/>
              </a:rPr>
              <a:t>slippery </a:t>
            </a:r>
            <a:r>
              <a:rPr lang="en-IN" sz="2000" spc="-5" dirty="0">
                <a:solidFill>
                  <a:srgbClr val="4D37F3"/>
                </a:solidFill>
                <a:latin typeface="Times New Roman"/>
                <a:cs typeface="Times New Roman"/>
              </a:rPr>
              <a:t>pavement, </a:t>
            </a:r>
            <a:r>
              <a:rPr lang="en-IN" sz="2000" dirty="0">
                <a:solidFill>
                  <a:srgbClr val="4D37F3"/>
                </a:solidFill>
                <a:latin typeface="Times New Roman"/>
                <a:cs typeface="Times New Roman"/>
              </a:rPr>
              <a:t>an </a:t>
            </a:r>
            <a:r>
              <a:rPr lang="en-IN" sz="2000" spc="-5" dirty="0">
                <a:solidFill>
                  <a:srgbClr val="4D37F3"/>
                </a:solidFill>
                <a:latin typeface="Times New Roman"/>
                <a:cs typeface="Times New Roman"/>
              </a:rPr>
              <a:t>unintended</a:t>
            </a:r>
            <a:r>
              <a:rPr lang="en-IN" sz="2000" spc="-20" dirty="0">
                <a:solidFill>
                  <a:srgbClr val="4D37F3"/>
                </a:solidFill>
                <a:latin typeface="Times New Roman"/>
                <a:cs typeface="Times New Roman"/>
              </a:rPr>
              <a:t> </a:t>
            </a:r>
            <a:r>
              <a:rPr lang="en-IN" sz="2000" spc="-5" dirty="0">
                <a:solidFill>
                  <a:srgbClr val="4D37F3"/>
                </a:solidFill>
                <a:latin typeface="Times New Roman"/>
                <a:cs typeface="Times New Roman"/>
              </a:rPr>
              <a:t>input</a:t>
            </a:r>
            <a:r>
              <a:rPr lang="en-IN" sz="2000" spc="-5" dirty="0">
                <a:latin typeface="Times New Roman"/>
                <a:cs typeface="Times New Roman"/>
              </a:rPr>
              <a:t>.</a:t>
            </a:r>
            <a:endParaRPr lang="en-IN" sz="2000" dirty="0">
              <a:latin typeface="Times New Roman"/>
              <a:cs typeface="Times New Roman"/>
            </a:endParaRPr>
          </a:p>
          <a:p>
            <a:pPr>
              <a:lnSpc>
                <a:spcPct val="100000"/>
              </a:lnSpc>
              <a:spcBef>
                <a:spcPts val="30"/>
              </a:spcBef>
            </a:pPr>
            <a:endParaRPr lang="en-IN" sz="2000" dirty="0">
              <a:latin typeface="Times New Roman"/>
              <a:cs typeface="Times New Roman"/>
            </a:endParaRPr>
          </a:p>
          <a:p>
            <a:pPr marL="100965" marR="97155" algn="just">
              <a:lnSpc>
                <a:spcPct val="93700"/>
              </a:lnSpc>
              <a:spcBef>
                <a:spcPts val="5"/>
              </a:spcBef>
            </a:pPr>
            <a:r>
              <a:rPr lang="en-IN" sz="2000" spc="-5" dirty="0">
                <a:solidFill>
                  <a:srgbClr val="C00000"/>
                </a:solidFill>
                <a:latin typeface="Times New Roman"/>
                <a:cs typeface="Times New Roman"/>
              </a:rPr>
              <a:t>The other reason for modifying a black box transformation</a:t>
            </a:r>
            <a:r>
              <a:rPr lang="en-IN" sz="2000" spc="-5" dirty="0">
                <a:solidFill>
                  <a:srgbClr val="4D37F3"/>
                </a:solidFill>
                <a:latin typeface="Times New Roman"/>
                <a:cs typeface="Times New Roman"/>
              </a:rPr>
              <a:t> is the undesirable output</a:t>
            </a:r>
            <a:r>
              <a:rPr lang="en-IN" sz="2000" spc="-5" dirty="0">
                <a:solidFill>
                  <a:srgbClr val="C00000"/>
                </a:solidFill>
                <a:latin typeface="Times New Roman"/>
                <a:cs typeface="Times New Roman"/>
              </a:rPr>
              <a:t>, e.g.,  an undesired concomitant output of the internal combustion powered vehicle </a:t>
            </a:r>
            <a:r>
              <a:rPr lang="en-IN" sz="2000" spc="-5" dirty="0">
                <a:solidFill>
                  <a:srgbClr val="4D37F3"/>
                </a:solidFill>
                <a:latin typeface="Times New Roman"/>
                <a:cs typeface="Times New Roman"/>
              </a:rPr>
              <a:t>is air  polluting carbon</a:t>
            </a:r>
            <a:r>
              <a:rPr lang="en-IN" sz="2000" spc="-15" dirty="0">
                <a:solidFill>
                  <a:srgbClr val="4D37F3"/>
                </a:solidFill>
                <a:latin typeface="Times New Roman"/>
                <a:cs typeface="Times New Roman"/>
              </a:rPr>
              <a:t> </a:t>
            </a:r>
            <a:r>
              <a:rPr lang="en-IN" sz="2000" spc="-5" dirty="0">
                <a:solidFill>
                  <a:srgbClr val="4D37F3"/>
                </a:solidFill>
                <a:latin typeface="Times New Roman"/>
                <a:cs typeface="Times New Roman"/>
              </a:rPr>
              <a:t>monoxide.</a:t>
            </a:r>
            <a:endParaRPr lang="en-IN" sz="2000" dirty="0">
              <a:solidFill>
                <a:srgbClr val="4D37F3"/>
              </a:solidFill>
              <a:latin typeface="Times New Roman"/>
              <a:cs typeface="Times New Roman"/>
            </a:endParaRPr>
          </a:p>
          <a:p>
            <a:endParaRPr lang="en-IN" sz="2000" dirty="0">
              <a:solidFill>
                <a:srgbClr val="4D37F3"/>
              </a:solidFill>
            </a:endParaRPr>
          </a:p>
        </p:txBody>
      </p:sp>
    </p:spTree>
    <p:extLst>
      <p:ext uri="{BB962C8B-B14F-4D97-AF65-F5344CB8AC3E}">
        <p14:creationId xmlns:p14="http://schemas.microsoft.com/office/powerpoint/2010/main" val="22915430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836712"/>
            <a:ext cx="8136904" cy="5299912"/>
          </a:xfrm>
          <a:prstGeom prst="rect">
            <a:avLst/>
          </a:prstGeom>
        </p:spPr>
        <p:txBody>
          <a:bodyPr wrap="square">
            <a:spAutoFit/>
          </a:bodyPr>
          <a:lstStyle/>
          <a:p>
            <a:pPr marL="443865" marR="95250" indent="-342900" algn="just">
              <a:lnSpc>
                <a:spcPct val="93700"/>
              </a:lnSpc>
              <a:buFont typeface="Wingdings" panose="05000000000000000000" pitchFamily="2" charset="2"/>
              <a:buChar char="q"/>
            </a:pPr>
            <a:r>
              <a:rPr lang="en-IN" sz="2000" spc="-5" dirty="0">
                <a:solidFill>
                  <a:srgbClr val="4D37F3"/>
                </a:solidFill>
                <a:latin typeface="Times New Roman"/>
                <a:cs typeface="Times New Roman"/>
              </a:rPr>
              <a:t>A system description </a:t>
            </a:r>
            <a:r>
              <a:rPr lang="en-IN" sz="2000" spc="-10" dirty="0">
                <a:solidFill>
                  <a:srgbClr val="4D37F3"/>
                </a:solidFill>
                <a:latin typeface="Times New Roman"/>
                <a:cs typeface="Times New Roman"/>
              </a:rPr>
              <a:t>may </a:t>
            </a:r>
            <a:r>
              <a:rPr lang="en-IN" sz="2000" spc="-5" dirty="0">
                <a:solidFill>
                  <a:srgbClr val="4D37F3"/>
                </a:solidFill>
                <a:latin typeface="Times New Roman"/>
                <a:cs typeface="Times New Roman"/>
              </a:rPr>
              <a:t>contain the instantaneous condition or </a:t>
            </a:r>
            <a:r>
              <a:rPr lang="en-IN" sz="2000" spc="-15" dirty="0">
                <a:solidFill>
                  <a:srgbClr val="4D37F3"/>
                </a:solidFill>
                <a:latin typeface="Times New Roman"/>
                <a:cs typeface="Times New Roman"/>
              </a:rPr>
              <a:t>configuration </a:t>
            </a:r>
            <a:r>
              <a:rPr lang="en-IN" sz="2000" spc="-10" dirty="0">
                <a:solidFill>
                  <a:srgbClr val="4D37F3"/>
                </a:solidFill>
                <a:latin typeface="Times New Roman"/>
                <a:cs typeface="Times New Roman"/>
              </a:rPr>
              <a:t>of </a:t>
            </a:r>
            <a:r>
              <a:rPr lang="en-IN" sz="2000" spc="-5" dirty="0">
                <a:solidFill>
                  <a:srgbClr val="4D37F3"/>
                </a:solidFill>
                <a:latin typeface="Times New Roman"/>
                <a:cs typeface="Times New Roman"/>
              </a:rPr>
              <a:t>the  system referred to as the state of the system. </a:t>
            </a:r>
          </a:p>
          <a:p>
            <a:pPr marL="443865" marR="95250" indent="-342900" algn="just">
              <a:lnSpc>
                <a:spcPct val="93700"/>
              </a:lnSpc>
              <a:buFont typeface="Wingdings" panose="05000000000000000000" pitchFamily="2" charset="2"/>
              <a:buChar char="q"/>
            </a:pPr>
            <a:r>
              <a:rPr lang="en-IN" sz="2000" spc="-10" dirty="0">
                <a:latin typeface="Times New Roman"/>
                <a:cs typeface="Times New Roman"/>
              </a:rPr>
              <a:t>If </a:t>
            </a:r>
            <a:r>
              <a:rPr lang="en-IN" sz="2000" dirty="0">
                <a:latin typeface="Times New Roman"/>
                <a:cs typeface="Times New Roman"/>
              </a:rPr>
              <a:t>the </a:t>
            </a:r>
            <a:r>
              <a:rPr lang="en-IN" sz="2000" spc="-10" dirty="0">
                <a:latin typeface="Times New Roman"/>
                <a:cs typeface="Times New Roman"/>
              </a:rPr>
              <a:t>structure </a:t>
            </a:r>
            <a:r>
              <a:rPr lang="en-IN" sz="2000" spc="-5" dirty="0">
                <a:latin typeface="Times New Roman"/>
                <a:cs typeface="Times New Roman"/>
              </a:rPr>
              <a:t>of a system - the </a:t>
            </a:r>
            <a:r>
              <a:rPr lang="en-IN" sz="2000" dirty="0">
                <a:latin typeface="Times New Roman"/>
                <a:cs typeface="Times New Roman"/>
              </a:rPr>
              <a:t>totality </a:t>
            </a:r>
            <a:r>
              <a:rPr lang="en-IN" sz="2000" spc="-5" dirty="0">
                <a:latin typeface="Times New Roman"/>
                <a:cs typeface="Times New Roman"/>
              </a:rPr>
              <a:t>of  elements and their relations to one another - changes in time the system is classified as  DYNAMIC. </a:t>
            </a:r>
          </a:p>
          <a:p>
            <a:pPr marL="443865" marR="95250" indent="-342900" algn="just">
              <a:lnSpc>
                <a:spcPct val="93700"/>
              </a:lnSpc>
              <a:buFont typeface="Wingdings" panose="05000000000000000000" pitchFamily="2" charset="2"/>
              <a:buChar char="q"/>
            </a:pPr>
            <a:r>
              <a:rPr lang="en-IN" sz="2000" spc="-10" dirty="0">
                <a:solidFill>
                  <a:srgbClr val="4D37F3"/>
                </a:solidFill>
                <a:latin typeface="Times New Roman"/>
                <a:cs typeface="Times New Roman"/>
              </a:rPr>
              <a:t>If </a:t>
            </a:r>
            <a:r>
              <a:rPr lang="en-IN" sz="2000" spc="-5" dirty="0">
                <a:solidFill>
                  <a:srgbClr val="4D37F3"/>
                </a:solidFill>
                <a:latin typeface="Times New Roman"/>
                <a:cs typeface="Times New Roman"/>
              </a:rPr>
              <a:t>the structure is constant in time, the system is </a:t>
            </a:r>
            <a:r>
              <a:rPr lang="en-IN" sz="2000" spc="-10" dirty="0">
                <a:solidFill>
                  <a:srgbClr val="4D37F3"/>
                </a:solidFill>
                <a:latin typeface="Times New Roman"/>
                <a:cs typeface="Times New Roman"/>
              </a:rPr>
              <a:t>referred </a:t>
            </a:r>
            <a:r>
              <a:rPr lang="en-IN" sz="2000" spc="-5" dirty="0">
                <a:solidFill>
                  <a:srgbClr val="4D37F3"/>
                </a:solidFill>
                <a:latin typeface="Times New Roman"/>
                <a:cs typeface="Times New Roman"/>
              </a:rPr>
              <a:t>to as STATIC</a:t>
            </a:r>
            <a:r>
              <a:rPr lang="en-IN" sz="2000" spc="-5" dirty="0">
                <a:latin typeface="Times New Roman"/>
                <a:cs typeface="Times New Roman"/>
              </a:rPr>
              <a:t>.  </a:t>
            </a:r>
          </a:p>
          <a:p>
            <a:pPr marL="443865" marR="95250" indent="-342900" algn="just">
              <a:lnSpc>
                <a:spcPct val="93700"/>
              </a:lnSpc>
              <a:buFont typeface="Wingdings" panose="05000000000000000000" pitchFamily="2" charset="2"/>
              <a:buChar char="q"/>
            </a:pPr>
            <a:r>
              <a:rPr lang="en-IN" sz="2000" spc="-10" dirty="0">
                <a:latin typeface="Times New Roman"/>
                <a:cs typeface="Times New Roman"/>
              </a:rPr>
              <a:t>Almost </a:t>
            </a:r>
            <a:r>
              <a:rPr lang="en-IN" sz="2000" spc="-5" dirty="0">
                <a:latin typeface="Times New Roman"/>
                <a:cs typeface="Times New Roman"/>
              </a:rPr>
              <a:t>all </a:t>
            </a:r>
            <a:r>
              <a:rPr lang="en-IN" sz="2000" spc="-10" dirty="0">
                <a:latin typeface="Times New Roman"/>
                <a:cs typeface="Times New Roman"/>
              </a:rPr>
              <a:t>systems </a:t>
            </a:r>
            <a:r>
              <a:rPr lang="en-IN" sz="2000" spc="-5" dirty="0">
                <a:latin typeface="Times New Roman"/>
                <a:cs typeface="Times New Roman"/>
              </a:rPr>
              <a:t>with which the engineer </a:t>
            </a:r>
            <a:r>
              <a:rPr lang="en-IN" sz="2000" spc="-15" dirty="0">
                <a:latin typeface="Times New Roman"/>
                <a:cs typeface="Times New Roman"/>
              </a:rPr>
              <a:t>works </a:t>
            </a:r>
            <a:r>
              <a:rPr lang="en-IN" sz="2000" spc="-10" dirty="0">
                <a:latin typeface="Times New Roman"/>
                <a:cs typeface="Times New Roman"/>
              </a:rPr>
              <a:t>are </a:t>
            </a:r>
            <a:r>
              <a:rPr lang="en-IN" sz="2000" spc="-15" dirty="0">
                <a:latin typeface="Times New Roman"/>
                <a:cs typeface="Times New Roman"/>
              </a:rPr>
              <a:t>dynamic. </a:t>
            </a:r>
          </a:p>
          <a:p>
            <a:pPr marL="443865" marR="95250" indent="-342900" algn="just">
              <a:lnSpc>
                <a:spcPct val="93700"/>
              </a:lnSpc>
              <a:buFont typeface="Wingdings" panose="05000000000000000000" pitchFamily="2" charset="2"/>
              <a:buChar char="q"/>
            </a:pPr>
            <a:r>
              <a:rPr lang="en-IN" sz="2000" spc="-10" dirty="0">
                <a:solidFill>
                  <a:srgbClr val="4D37F3"/>
                </a:solidFill>
                <a:latin typeface="Times New Roman"/>
                <a:cs typeface="Times New Roman"/>
              </a:rPr>
              <a:t>Even in the </a:t>
            </a:r>
            <a:r>
              <a:rPr lang="en-IN" sz="2000" spc="-15" dirty="0">
                <a:solidFill>
                  <a:srgbClr val="4D37F3"/>
                </a:solidFill>
                <a:latin typeface="Times New Roman"/>
                <a:cs typeface="Times New Roman"/>
              </a:rPr>
              <a:t>design </a:t>
            </a:r>
            <a:r>
              <a:rPr lang="en-IN" sz="2000" spc="-5" dirty="0">
                <a:solidFill>
                  <a:srgbClr val="4D37F3"/>
                </a:solidFill>
                <a:latin typeface="Times New Roman"/>
                <a:cs typeface="Times New Roman"/>
              </a:rPr>
              <a:t>of  bridges, an engineer must be concerned with </a:t>
            </a:r>
            <a:r>
              <a:rPr lang="en-IN" sz="2000" spc="-10" dirty="0">
                <a:solidFill>
                  <a:srgbClr val="4D37F3"/>
                </a:solidFill>
                <a:latin typeface="Times New Roman"/>
                <a:cs typeface="Times New Roman"/>
              </a:rPr>
              <a:t>the </a:t>
            </a:r>
            <a:r>
              <a:rPr lang="en-IN" sz="2000" spc="-5" dirty="0">
                <a:solidFill>
                  <a:srgbClr val="4D37F3"/>
                </a:solidFill>
                <a:latin typeface="Times New Roman"/>
                <a:cs typeface="Times New Roman"/>
              </a:rPr>
              <a:t>accumulation of stress, the effects of  corrosion, variations in </a:t>
            </a:r>
            <a:r>
              <a:rPr lang="en-IN" sz="2000" spc="-10" dirty="0">
                <a:solidFill>
                  <a:srgbClr val="4D37F3"/>
                </a:solidFill>
                <a:latin typeface="Times New Roman"/>
                <a:cs typeface="Times New Roman"/>
              </a:rPr>
              <a:t>temperature, wind </a:t>
            </a:r>
            <a:r>
              <a:rPr lang="en-IN" sz="2000" spc="-15" dirty="0">
                <a:solidFill>
                  <a:srgbClr val="4D37F3"/>
                </a:solidFill>
                <a:latin typeface="Times New Roman"/>
                <a:cs typeface="Times New Roman"/>
              </a:rPr>
              <a:t>loads, and destructive </a:t>
            </a:r>
            <a:r>
              <a:rPr lang="en-IN" sz="2000" spc="-10" dirty="0">
                <a:solidFill>
                  <a:srgbClr val="4D37F3"/>
                </a:solidFill>
                <a:latin typeface="Times New Roman"/>
                <a:cs typeface="Times New Roman"/>
              </a:rPr>
              <a:t>vibrations. </a:t>
            </a:r>
          </a:p>
          <a:p>
            <a:pPr marL="443865" marR="95250" indent="-342900" algn="just">
              <a:lnSpc>
                <a:spcPct val="93700"/>
              </a:lnSpc>
              <a:buFont typeface="Wingdings" panose="05000000000000000000" pitchFamily="2" charset="2"/>
              <a:buChar char="q"/>
            </a:pPr>
            <a:r>
              <a:rPr lang="en-IN" sz="2000" spc="-15" dirty="0">
                <a:latin typeface="Times New Roman"/>
                <a:cs typeface="Times New Roman"/>
              </a:rPr>
              <a:t>Solutions </a:t>
            </a:r>
            <a:r>
              <a:rPr lang="en-IN" sz="2000" spc="-10" dirty="0">
                <a:latin typeface="Times New Roman"/>
                <a:cs typeface="Times New Roman"/>
              </a:rPr>
              <a:t>to  </a:t>
            </a:r>
            <a:r>
              <a:rPr lang="en-IN" sz="2000" spc="-5" dirty="0">
                <a:latin typeface="Times New Roman"/>
                <a:cs typeface="Times New Roman"/>
              </a:rPr>
              <a:t>problems dealing with dynamic systems </a:t>
            </a:r>
            <a:r>
              <a:rPr lang="en-IN" sz="2000" spc="-10" dirty="0">
                <a:latin typeface="Times New Roman"/>
                <a:cs typeface="Times New Roman"/>
              </a:rPr>
              <a:t>depend </a:t>
            </a:r>
            <a:r>
              <a:rPr lang="en-IN" sz="2000" spc="-5" dirty="0">
                <a:latin typeface="Times New Roman"/>
                <a:cs typeface="Times New Roman"/>
              </a:rPr>
              <a:t>upon the formulation of a descriptive  model relating the inputs, output and </a:t>
            </a:r>
            <a:r>
              <a:rPr lang="en-IN" sz="2000" spc="-10" dirty="0">
                <a:latin typeface="Times New Roman"/>
                <a:cs typeface="Times New Roman"/>
              </a:rPr>
              <a:t>systems </a:t>
            </a:r>
            <a:r>
              <a:rPr lang="en-IN" sz="2000" spc="-5" dirty="0">
                <a:latin typeface="Times New Roman"/>
                <a:cs typeface="Times New Roman"/>
              </a:rPr>
              <a:t>taken in </a:t>
            </a:r>
            <a:r>
              <a:rPr lang="en-IN" sz="2000" spc="-10" dirty="0">
                <a:latin typeface="Times New Roman"/>
                <a:cs typeface="Times New Roman"/>
              </a:rPr>
              <a:t>time.</a:t>
            </a:r>
          </a:p>
          <a:p>
            <a:pPr marL="443865" marR="95250" indent="-342900" algn="just">
              <a:lnSpc>
                <a:spcPct val="93700"/>
              </a:lnSpc>
              <a:buFont typeface="Wingdings" panose="05000000000000000000" pitchFamily="2" charset="2"/>
              <a:buChar char="q"/>
            </a:pPr>
            <a:r>
              <a:rPr lang="en-IN" sz="2000" spc="-10" dirty="0">
                <a:solidFill>
                  <a:srgbClr val="4D37F3"/>
                </a:solidFill>
                <a:latin typeface="Times New Roman"/>
                <a:cs typeface="Times New Roman"/>
              </a:rPr>
              <a:t> </a:t>
            </a:r>
            <a:r>
              <a:rPr lang="en-IN" sz="2000" spc="-5" dirty="0">
                <a:solidFill>
                  <a:srgbClr val="4D37F3"/>
                </a:solidFill>
                <a:latin typeface="Times New Roman"/>
                <a:cs typeface="Times New Roman"/>
              </a:rPr>
              <a:t>Moreover a complete  </a:t>
            </a:r>
            <a:r>
              <a:rPr lang="en-IN" sz="2000" spc="-10" dirty="0">
                <a:solidFill>
                  <a:srgbClr val="4D37F3"/>
                </a:solidFill>
                <a:latin typeface="Times New Roman"/>
                <a:cs typeface="Times New Roman"/>
              </a:rPr>
              <a:t>dynamic </a:t>
            </a:r>
            <a:r>
              <a:rPr lang="en-IN" sz="2000" dirty="0">
                <a:solidFill>
                  <a:srgbClr val="4D37F3"/>
                </a:solidFill>
                <a:latin typeface="Times New Roman"/>
                <a:cs typeface="Times New Roman"/>
              </a:rPr>
              <a:t>theory </a:t>
            </a:r>
            <a:r>
              <a:rPr lang="en-IN" sz="2000" spc="-5" dirty="0">
                <a:solidFill>
                  <a:srgbClr val="4D37F3"/>
                </a:solidFill>
                <a:latin typeface="Times New Roman"/>
                <a:cs typeface="Times New Roman"/>
              </a:rPr>
              <a:t>of a system must specify how given the state of a system at a given  period, the sequence of future states can be predicted. </a:t>
            </a:r>
          </a:p>
          <a:p>
            <a:pPr marL="443865" marR="95250" indent="-342900" algn="just">
              <a:lnSpc>
                <a:spcPct val="93700"/>
              </a:lnSpc>
              <a:buFont typeface="Wingdings" panose="05000000000000000000" pitchFamily="2" charset="2"/>
              <a:buChar char="q"/>
            </a:pPr>
            <a:r>
              <a:rPr lang="en-IN" sz="2000" spc="-5" dirty="0">
                <a:latin typeface="Times New Roman"/>
                <a:cs typeface="Times New Roman"/>
              </a:rPr>
              <a:t>Some </a:t>
            </a:r>
            <a:r>
              <a:rPr lang="en-IN" sz="2000" spc="-10" dirty="0">
                <a:latin typeface="Times New Roman"/>
                <a:cs typeface="Times New Roman"/>
              </a:rPr>
              <a:t>systems </a:t>
            </a:r>
            <a:r>
              <a:rPr lang="en-IN" sz="2000" spc="-5" dirty="0">
                <a:latin typeface="Times New Roman"/>
                <a:cs typeface="Times New Roman"/>
              </a:rPr>
              <a:t>are so complicated  that it is difficult and </a:t>
            </a:r>
            <a:r>
              <a:rPr lang="en-IN" sz="2000" dirty="0">
                <a:latin typeface="Times New Roman"/>
                <a:cs typeface="Times New Roman"/>
              </a:rPr>
              <a:t>time </a:t>
            </a:r>
            <a:r>
              <a:rPr lang="en-IN" sz="2000" spc="-5" dirty="0">
                <a:latin typeface="Times New Roman"/>
                <a:cs typeface="Times New Roman"/>
              </a:rPr>
              <a:t>consuming to express these relationships and their analysis is  simplified </a:t>
            </a:r>
            <a:r>
              <a:rPr lang="en-IN" sz="2000" dirty="0">
                <a:latin typeface="Times New Roman"/>
                <a:cs typeface="Times New Roman"/>
              </a:rPr>
              <a:t>by </a:t>
            </a:r>
            <a:r>
              <a:rPr lang="en-IN" sz="2000" spc="-5" dirty="0">
                <a:latin typeface="Times New Roman"/>
                <a:cs typeface="Times New Roman"/>
              </a:rPr>
              <a:t>treating </a:t>
            </a:r>
            <a:r>
              <a:rPr lang="en-IN" sz="2000" dirty="0">
                <a:latin typeface="Times New Roman"/>
                <a:cs typeface="Times New Roman"/>
              </a:rPr>
              <a:t>them </a:t>
            </a:r>
            <a:r>
              <a:rPr lang="en-IN" sz="2000" spc="-5" dirty="0">
                <a:latin typeface="Times New Roman"/>
                <a:cs typeface="Times New Roman"/>
              </a:rPr>
              <a:t>as a static</a:t>
            </a:r>
            <a:r>
              <a:rPr lang="en-IN" sz="2000" spc="-125" dirty="0">
                <a:latin typeface="Times New Roman"/>
                <a:cs typeface="Times New Roman"/>
              </a:rPr>
              <a:t> </a:t>
            </a:r>
            <a:r>
              <a:rPr lang="en-IN" sz="2000" spc="-5" dirty="0">
                <a:latin typeface="Times New Roman"/>
                <a:cs typeface="Times New Roman"/>
              </a:rPr>
              <a:t>system.</a:t>
            </a:r>
            <a:endParaRPr lang="en-IN" sz="2000" dirty="0">
              <a:latin typeface="Times New Roman"/>
              <a:cs typeface="Times New Roman"/>
            </a:endParaRPr>
          </a:p>
        </p:txBody>
      </p:sp>
    </p:spTree>
    <p:extLst>
      <p:ext uri="{BB962C8B-B14F-4D97-AF65-F5344CB8AC3E}">
        <p14:creationId xmlns:p14="http://schemas.microsoft.com/office/powerpoint/2010/main" val="1928036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39552" y="260648"/>
            <a:ext cx="8100392" cy="2696123"/>
          </a:xfrm>
          <a:prstGeom prst="rect">
            <a:avLst/>
          </a:prstGeom>
        </p:spPr>
        <p:txBody>
          <a:bodyPr wrap="square">
            <a:spAutoFit/>
          </a:bodyPr>
          <a:lstStyle/>
          <a:p>
            <a:pPr marL="100965" marR="95250" algn="just">
              <a:lnSpc>
                <a:spcPct val="93700"/>
              </a:lnSpc>
              <a:spcBef>
                <a:spcPts val="5"/>
              </a:spcBef>
            </a:pPr>
            <a:r>
              <a:rPr lang="en-IN" sz="2000" spc="-5" dirty="0">
                <a:solidFill>
                  <a:srgbClr val="4D37F3"/>
                </a:solidFill>
                <a:latin typeface="Times New Roman"/>
                <a:cs typeface="Times New Roman"/>
              </a:rPr>
              <a:t>Some </a:t>
            </a:r>
            <a:r>
              <a:rPr lang="en-IN" sz="2000" spc="-10" dirty="0">
                <a:solidFill>
                  <a:srgbClr val="4D37F3"/>
                </a:solidFill>
                <a:latin typeface="Times New Roman"/>
                <a:cs typeface="Times New Roman"/>
              </a:rPr>
              <a:t>systems </a:t>
            </a:r>
            <a:r>
              <a:rPr lang="en-IN" sz="2000" spc="-5" dirty="0">
                <a:solidFill>
                  <a:srgbClr val="4D37F3"/>
                </a:solidFill>
                <a:latin typeface="Times New Roman"/>
                <a:cs typeface="Times New Roman"/>
              </a:rPr>
              <a:t>have the </a:t>
            </a:r>
            <a:r>
              <a:rPr lang="en-IN" sz="2000" dirty="0">
                <a:solidFill>
                  <a:srgbClr val="4D37F3"/>
                </a:solidFill>
                <a:latin typeface="Times New Roman"/>
                <a:cs typeface="Times New Roman"/>
              </a:rPr>
              <a:t>property </a:t>
            </a:r>
            <a:r>
              <a:rPr lang="en-IN" sz="2000" spc="-5" dirty="0">
                <a:solidFill>
                  <a:srgbClr val="4D37F3"/>
                </a:solidFill>
                <a:latin typeface="Times New Roman"/>
                <a:cs typeface="Times New Roman"/>
              </a:rPr>
              <a:t>of operating on some working fluid such </a:t>
            </a:r>
            <a:r>
              <a:rPr lang="en-IN" sz="2000" dirty="0">
                <a:solidFill>
                  <a:srgbClr val="4D37F3"/>
                </a:solidFill>
                <a:latin typeface="Times New Roman"/>
                <a:cs typeface="Times New Roman"/>
              </a:rPr>
              <a:t>that </a:t>
            </a:r>
            <a:r>
              <a:rPr lang="en-IN" sz="2000" spc="-10" dirty="0">
                <a:solidFill>
                  <a:srgbClr val="4D37F3"/>
                </a:solidFill>
                <a:latin typeface="Times New Roman"/>
                <a:cs typeface="Times New Roman"/>
              </a:rPr>
              <a:t>the </a:t>
            </a:r>
            <a:r>
              <a:rPr lang="en-IN" sz="2000" spc="-5" dirty="0">
                <a:solidFill>
                  <a:srgbClr val="4D37F3"/>
                </a:solidFill>
                <a:latin typeface="Times New Roman"/>
                <a:cs typeface="Times New Roman"/>
              </a:rPr>
              <a:t>system  inputs and the outputs consist of complexes </a:t>
            </a:r>
            <a:r>
              <a:rPr lang="en-IN" sz="2000" spc="-10" dirty="0">
                <a:solidFill>
                  <a:srgbClr val="4D37F3"/>
                </a:solidFill>
                <a:latin typeface="Times New Roman"/>
                <a:cs typeface="Times New Roman"/>
              </a:rPr>
              <a:t>and </a:t>
            </a:r>
            <a:r>
              <a:rPr lang="en-IN" sz="2000" spc="-5" dirty="0">
                <a:solidFill>
                  <a:srgbClr val="4D37F3"/>
                </a:solidFill>
                <a:latin typeface="Times New Roman"/>
                <a:cs typeface="Times New Roman"/>
              </a:rPr>
              <a:t>combinations of energy, information and  matter. Gosling calls such a system a “sequential” system as opposed to one </a:t>
            </a:r>
            <a:r>
              <a:rPr lang="en-IN" sz="2000" dirty="0">
                <a:solidFill>
                  <a:srgbClr val="4D37F3"/>
                </a:solidFill>
                <a:latin typeface="Times New Roman"/>
                <a:cs typeface="Times New Roman"/>
              </a:rPr>
              <a:t>not  </a:t>
            </a:r>
            <a:r>
              <a:rPr lang="en-IN" sz="2000" spc="-5" dirty="0">
                <a:solidFill>
                  <a:srgbClr val="4D37F3"/>
                </a:solidFill>
                <a:latin typeface="Times New Roman"/>
                <a:cs typeface="Times New Roman"/>
              </a:rPr>
              <a:t>possessing “throughputs” which he </a:t>
            </a:r>
            <a:r>
              <a:rPr lang="en-IN" sz="2000" spc="-15" dirty="0">
                <a:solidFill>
                  <a:srgbClr val="4D37F3"/>
                </a:solidFill>
                <a:latin typeface="Times New Roman"/>
                <a:cs typeface="Times New Roman"/>
              </a:rPr>
              <a:t>calls </a:t>
            </a:r>
            <a:r>
              <a:rPr lang="en-IN" sz="2000" spc="-5" dirty="0">
                <a:solidFill>
                  <a:srgbClr val="4D37F3"/>
                </a:solidFill>
                <a:latin typeface="Times New Roman"/>
                <a:cs typeface="Times New Roman"/>
              </a:rPr>
              <a:t>a “ </a:t>
            </a:r>
            <a:r>
              <a:rPr lang="en-IN" sz="2000" spc="-15" dirty="0">
                <a:solidFill>
                  <a:srgbClr val="4D37F3"/>
                </a:solidFill>
                <a:latin typeface="Times New Roman"/>
                <a:cs typeface="Times New Roman"/>
              </a:rPr>
              <a:t>conjunctive” system. </a:t>
            </a:r>
          </a:p>
          <a:p>
            <a:pPr marL="100965" marR="95250" algn="just">
              <a:lnSpc>
                <a:spcPct val="93700"/>
              </a:lnSpc>
              <a:spcBef>
                <a:spcPts val="5"/>
              </a:spcBef>
            </a:pPr>
            <a:endParaRPr lang="en-IN" sz="2000" spc="-15" dirty="0">
              <a:latin typeface="Times New Roman"/>
              <a:cs typeface="Times New Roman"/>
            </a:endParaRPr>
          </a:p>
          <a:p>
            <a:pPr marL="100965" marR="95250" algn="just">
              <a:lnSpc>
                <a:spcPct val="93700"/>
              </a:lnSpc>
              <a:spcBef>
                <a:spcPts val="5"/>
              </a:spcBef>
            </a:pPr>
            <a:r>
              <a:rPr lang="en-IN" sz="2000" spc="-15" dirty="0">
                <a:latin typeface="Times New Roman"/>
                <a:cs typeface="Times New Roman"/>
              </a:rPr>
              <a:t>Examples </a:t>
            </a:r>
            <a:r>
              <a:rPr lang="en-IN" sz="2000" spc="-10" dirty="0">
                <a:latin typeface="Times New Roman"/>
                <a:cs typeface="Times New Roman"/>
              </a:rPr>
              <a:t>of the </a:t>
            </a:r>
            <a:r>
              <a:rPr lang="en-IN" sz="2000" spc="-15" dirty="0">
                <a:latin typeface="Times New Roman"/>
                <a:cs typeface="Times New Roman"/>
              </a:rPr>
              <a:t>former  </a:t>
            </a:r>
            <a:r>
              <a:rPr lang="en-IN" sz="2000" spc="-5" dirty="0">
                <a:latin typeface="Times New Roman"/>
                <a:cs typeface="Times New Roman"/>
              </a:rPr>
              <a:t>are an electrical power distribution </a:t>
            </a:r>
            <a:r>
              <a:rPr lang="en-IN" sz="2000" spc="-10" dirty="0">
                <a:latin typeface="Times New Roman"/>
                <a:cs typeface="Times New Roman"/>
              </a:rPr>
              <a:t>network, </a:t>
            </a:r>
            <a:r>
              <a:rPr lang="en-IN" sz="2000" spc="-5" dirty="0">
                <a:latin typeface="Times New Roman"/>
                <a:cs typeface="Times New Roman"/>
              </a:rPr>
              <a:t>a computer, and a </a:t>
            </a:r>
            <a:r>
              <a:rPr lang="en-IN" sz="2000" dirty="0">
                <a:latin typeface="Times New Roman"/>
                <a:cs typeface="Times New Roman"/>
              </a:rPr>
              <a:t>freeway </a:t>
            </a:r>
            <a:r>
              <a:rPr lang="en-IN" sz="2000" spc="-5" dirty="0">
                <a:latin typeface="Times New Roman"/>
                <a:cs typeface="Times New Roman"/>
              </a:rPr>
              <a:t>system.  Examples of the latter are a building, an organization, and a </a:t>
            </a:r>
            <a:r>
              <a:rPr lang="en-IN" sz="2000" spc="-10" dirty="0">
                <a:latin typeface="Times New Roman"/>
                <a:cs typeface="Times New Roman"/>
              </a:rPr>
              <a:t>number</a:t>
            </a:r>
            <a:r>
              <a:rPr lang="en-IN" sz="2000" spc="30" dirty="0">
                <a:latin typeface="Times New Roman"/>
                <a:cs typeface="Times New Roman"/>
              </a:rPr>
              <a:t> </a:t>
            </a:r>
            <a:r>
              <a:rPr lang="en-IN" sz="2000" dirty="0">
                <a:latin typeface="Times New Roman"/>
                <a:cs typeface="Times New Roman"/>
              </a:rPr>
              <a:t>system.</a:t>
            </a:r>
          </a:p>
        </p:txBody>
      </p:sp>
      <p:sp>
        <p:nvSpPr>
          <p:cNvPr id="3" name="object 3"/>
          <p:cNvSpPr/>
          <p:nvPr/>
        </p:nvSpPr>
        <p:spPr>
          <a:xfrm>
            <a:off x="5831632" y="2708920"/>
            <a:ext cx="3312368" cy="3312368"/>
          </a:xfrm>
          <a:prstGeom prst="rect">
            <a:avLst/>
          </a:prstGeom>
          <a:blipFill>
            <a:blip r:embed="rId2" cstate="print"/>
            <a:stretch>
              <a:fillRect/>
            </a:stretch>
          </a:blipFill>
        </p:spPr>
        <p:txBody>
          <a:bodyPr wrap="square" lIns="0" tIns="0" rIns="0" bIns="0" rtlCol="0"/>
          <a:lstStyle/>
          <a:p>
            <a:endParaRPr/>
          </a:p>
        </p:txBody>
      </p:sp>
      <p:sp>
        <p:nvSpPr>
          <p:cNvPr id="4" name="Rectangle 3"/>
          <p:cNvSpPr/>
          <p:nvPr/>
        </p:nvSpPr>
        <p:spPr>
          <a:xfrm>
            <a:off x="719572" y="3055794"/>
            <a:ext cx="6012668" cy="3011081"/>
          </a:xfrm>
          <a:prstGeom prst="rect">
            <a:avLst/>
          </a:prstGeom>
        </p:spPr>
        <p:txBody>
          <a:bodyPr wrap="square">
            <a:spAutoFit/>
          </a:bodyPr>
          <a:lstStyle/>
          <a:p>
            <a:pPr marL="355600" marR="5080" indent="-342900" algn="just">
              <a:lnSpc>
                <a:spcPct val="93800"/>
              </a:lnSpc>
              <a:spcBef>
                <a:spcPts val="190"/>
              </a:spcBef>
              <a:buFont typeface="Arial" panose="020B0604020202020204" pitchFamily="34" charset="0"/>
              <a:buChar char="•"/>
            </a:pPr>
            <a:r>
              <a:rPr lang="en-IN" sz="2000" spc="-5" dirty="0">
                <a:solidFill>
                  <a:srgbClr val="4D37F3"/>
                </a:solidFill>
                <a:latin typeface="Times New Roman"/>
                <a:cs typeface="Times New Roman"/>
              </a:rPr>
              <a:t>Looking again at the contents of the black </a:t>
            </a:r>
            <a:r>
              <a:rPr lang="en-IN" sz="2000" dirty="0">
                <a:solidFill>
                  <a:srgbClr val="4D37F3"/>
                </a:solidFill>
                <a:latin typeface="Times New Roman"/>
                <a:cs typeface="Times New Roman"/>
              </a:rPr>
              <a:t>box, </a:t>
            </a:r>
            <a:r>
              <a:rPr lang="en-IN" sz="2000" spc="-10" dirty="0">
                <a:solidFill>
                  <a:srgbClr val="4D37F3"/>
                </a:solidFill>
                <a:latin typeface="Times New Roman"/>
                <a:cs typeface="Times New Roman"/>
              </a:rPr>
              <a:t>we </a:t>
            </a:r>
            <a:r>
              <a:rPr lang="en-IN" sz="2000" spc="-5" dirty="0">
                <a:solidFill>
                  <a:srgbClr val="4D37F3"/>
                </a:solidFill>
                <a:latin typeface="Times New Roman"/>
                <a:cs typeface="Times New Roman"/>
              </a:rPr>
              <a:t>see that some engineering systems are  most </a:t>
            </a:r>
            <a:r>
              <a:rPr lang="en-IN" sz="2000" dirty="0">
                <a:solidFill>
                  <a:srgbClr val="4D37F3"/>
                </a:solidFill>
                <a:latin typeface="Times New Roman"/>
                <a:cs typeface="Times New Roman"/>
              </a:rPr>
              <a:t>easily </a:t>
            </a:r>
            <a:r>
              <a:rPr lang="en-IN" sz="2000" spc="-5" dirty="0">
                <a:solidFill>
                  <a:srgbClr val="4D37F3"/>
                </a:solidFill>
                <a:latin typeface="Times New Roman"/>
                <a:cs typeface="Times New Roman"/>
              </a:rPr>
              <a:t>visualized, described, designed </a:t>
            </a:r>
            <a:r>
              <a:rPr lang="en-IN" sz="2000" spc="-10" dirty="0">
                <a:solidFill>
                  <a:srgbClr val="4D37F3"/>
                </a:solidFill>
                <a:latin typeface="Times New Roman"/>
                <a:cs typeface="Times New Roman"/>
              </a:rPr>
              <a:t>and </a:t>
            </a:r>
            <a:r>
              <a:rPr lang="en-IN" sz="2000" spc="-5" dirty="0" err="1">
                <a:solidFill>
                  <a:srgbClr val="4D37F3"/>
                </a:solidFill>
                <a:latin typeface="Times New Roman"/>
                <a:cs typeface="Times New Roman"/>
              </a:rPr>
              <a:t>analyzed</a:t>
            </a:r>
            <a:r>
              <a:rPr lang="en-IN" sz="2000" spc="-5" dirty="0">
                <a:solidFill>
                  <a:srgbClr val="4D37F3"/>
                </a:solidFill>
                <a:latin typeface="Times New Roman"/>
                <a:cs typeface="Times New Roman"/>
              </a:rPr>
              <a:t> as an </a:t>
            </a:r>
            <a:r>
              <a:rPr lang="en-IN" sz="2000" dirty="0">
                <a:solidFill>
                  <a:srgbClr val="4D37F3"/>
                </a:solidFill>
                <a:latin typeface="Times New Roman"/>
                <a:cs typeface="Times New Roman"/>
              </a:rPr>
              <a:t>assembly of </a:t>
            </a:r>
            <a:r>
              <a:rPr lang="en-IN" sz="2000" spc="-5" dirty="0">
                <a:solidFill>
                  <a:srgbClr val="4D37F3"/>
                </a:solidFill>
                <a:latin typeface="Times New Roman"/>
                <a:cs typeface="Times New Roman"/>
              </a:rPr>
              <a:t>simpler  elements. </a:t>
            </a:r>
          </a:p>
          <a:p>
            <a:pPr marL="355600" marR="5080" indent="-342900" algn="just">
              <a:lnSpc>
                <a:spcPct val="93800"/>
              </a:lnSpc>
              <a:spcBef>
                <a:spcPts val="190"/>
              </a:spcBef>
              <a:buFont typeface="Arial" panose="020B0604020202020204" pitchFamily="34" charset="0"/>
              <a:buChar char="•"/>
            </a:pPr>
            <a:r>
              <a:rPr lang="en-IN" sz="2000" spc="-5" dirty="0">
                <a:latin typeface="Times New Roman"/>
                <a:cs typeface="Times New Roman"/>
              </a:rPr>
              <a:t>There can be all sorts of </a:t>
            </a:r>
            <a:r>
              <a:rPr lang="en-IN" sz="2000" spc="-10" dirty="0">
                <a:latin typeface="Times New Roman"/>
                <a:cs typeface="Times New Roman"/>
              </a:rPr>
              <a:t>systems </a:t>
            </a:r>
            <a:r>
              <a:rPr lang="en-IN" sz="2000" dirty="0">
                <a:latin typeface="Times New Roman"/>
                <a:cs typeface="Times New Roman"/>
              </a:rPr>
              <a:t>within </a:t>
            </a:r>
            <a:r>
              <a:rPr lang="en-IN" sz="2000" spc="-5" dirty="0">
                <a:latin typeface="Times New Roman"/>
                <a:cs typeface="Times New Roman"/>
              </a:rPr>
              <a:t>one </a:t>
            </a:r>
            <a:r>
              <a:rPr lang="en-IN" sz="2000" spc="-10" dirty="0">
                <a:latin typeface="Times New Roman"/>
                <a:cs typeface="Times New Roman"/>
              </a:rPr>
              <a:t>large </a:t>
            </a:r>
            <a:r>
              <a:rPr lang="en-IN" sz="2000" spc="-5" dirty="0">
                <a:latin typeface="Times New Roman"/>
                <a:cs typeface="Times New Roman"/>
              </a:rPr>
              <a:t>super system and each </a:t>
            </a:r>
            <a:r>
              <a:rPr lang="en-IN" sz="2000" dirty="0">
                <a:latin typeface="Times New Roman"/>
                <a:cs typeface="Times New Roman"/>
              </a:rPr>
              <a:t>of  </a:t>
            </a:r>
            <a:r>
              <a:rPr lang="en-IN" sz="2000" spc="-5" dirty="0">
                <a:latin typeface="Times New Roman"/>
                <a:cs typeface="Times New Roman"/>
              </a:rPr>
              <a:t>these systems may have one or more </a:t>
            </a:r>
            <a:r>
              <a:rPr lang="en-IN" sz="2000" spc="-10" dirty="0">
                <a:latin typeface="Times New Roman"/>
                <a:cs typeface="Times New Roman"/>
              </a:rPr>
              <a:t>subsystems. </a:t>
            </a:r>
          </a:p>
          <a:p>
            <a:pPr marL="355600" marR="5080" indent="-342900" algn="just">
              <a:lnSpc>
                <a:spcPct val="93800"/>
              </a:lnSpc>
              <a:spcBef>
                <a:spcPts val="190"/>
              </a:spcBef>
              <a:buFont typeface="Arial" panose="020B0604020202020204" pitchFamily="34" charset="0"/>
              <a:buChar char="•"/>
            </a:pPr>
            <a:r>
              <a:rPr lang="en-IN" sz="2000" spc="-25" dirty="0">
                <a:solidFill>
                  <a:srgbClr val="4D37F3"/>
                </a:solidFill>
                <a:latin typeface="Times New Roman"/>
                <a:cs typeface="Times New Roman"/>
              </a:rPr>
              <a:t>It </a:t>
            </a:r>
            <a:r>
              <a:rPr lang="en-IN" sz="2000" spc="-10" dirty="0">
                <a:solidFill>
                  <a:srgbClr val="4D37F3"/>
                </a:solidFill>
                <a:latin typeface="Times New Roman"/>
                <a:cs typeface="Times New Roman"/>
              </a:rPr>
              <a:t>is </a:t>
            </a:r>
            <a:r>
              <a:rPr lang="en-IN" sz="2000" spc="-15" dirty="0">
                <a:solidFill>
                  <a:srgbClr val="4D37F3"/>
                </a:solidFill>
                <a:latin typeface="Times New Roman"/>
                <a:cs typeface="Times New Roman"/>
              </a:rPr>
              <a:t>convenient </a:t>
            </a:r>
            <a:r>
              <a:rPr lang="en-IN" sz="2000" spc="-10" dirty="0">
                <a:solidFill>
                  <a:srgbClr val="4D37F3"/>
                </a:solidFill>
                <a:latin typeface="Times New Roman"/>
                <a:cs typeface="Times New Roman"/>
              </a:rPr>
              <a:t>to </a:t>
            </a:r>
            <a:r>
              <a:rPr lang="en-IN" sz="2000" spc="-5" dirty="0">
                <a:solidFill>
                  <a:srgbClr val="4D37F3"/>
                </a:solidFill>
                <a:latin typeface="Times New Roman"/>
                <a:cs typeface="Times New Roman"/>
              </a:rPr>
              <a:t>establish a hierarchy  of levels such as part, component, </a:t>
            </a:r>
            <a:r>
              <a:rPr lang="en-IN" sz="2000" spc="-10" dirty="0">
                <a:solidFill>
                  <a:srgbClr val="4D37F3"/>
                </a:solidFill>
                <a:latin typeface="Times New Roman"/>
                <a:cs typeface="Times New Roman"/>
              </a:rPr>
              <a:t>assembly, </a:t>
            </a:r>
            <a:r>
              <a:rPr lang="en-IN" sz="2000" spc="-5" dirty="0">
                <a:solidFill>
                  <a:srgbClr val="4D37F3"/>
                </a:solidFill>
                <a:latin typeface="Times New Roman"/>
                <a:cs typeface="Times New Roman"/>
              </a:rPr>
              <a:t>subsystem and system (Fig.2).</a:t>
            </a:r>
            <a:endParaRPr lang="en-IN" sz="2000" dirty="0">
              <a:solidFill>
                <a:srgbClr val="4D37F3"/>
              </a:solidFill>
              <a:latin typeface="Times New Roman"/>
              <a:cs typeface="Times New Roman"/>
            </a:endParaRPr>
          </a:p>
        </p:txBody>
      </p:sp>
    </p:spTree>
    <p:extLst>
      <p:ext uri="{BB962C8B-B14F-4D97-AF65-F5344CB8AC3E}">
        <p14:creationId xmlns:p14="http://schemas.microsoft.com/office/powerpoint/2010/main" val="8680496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71942" y="692696"/>
            <a:ext cx="8496944" cy="2483757"/>
          </a:xfrm>
          <a:prstGeom prst="rect">
            <a:avLst/>
          </a:prstGeom>
        </p:spPr>
        <p:txBody>
          <a:bodyPr wrap="square">
            <a:spAutoFit/>
          </a:bodyPr>
          <a:lstStyle/>
          <a:p>
            <a:pPr marL="355600" marR="7620" indent="-342900" algn="just">
              <a:lnSpc>
                <a:spcPct val="93700"/>
              </a:lnSpc>
              <a:spcBef>
                <a:spcPts val="190"/>
              </a:spcBef>
              <a:buFont typeface="Wingdings" panose="05000000000000000000" pitchFamily="2" charset="2"/>
              <a:buChar char="q"/>
            </a:pPr>
            <a:r>
              <a:rPr lang="en-IN" sz="2000" spc="-5" dirty="0">
                <a:solidFill>
                  <a:srgbClr val="C00000"/>
                </a:solidFill>
                <a:latin typeface="Times New Roman"/>
                <a:cs typeface="Times New Roman"/>
              </a:rPr>
              <a:t>A part is a fabricated </a:t>
            </a:r>
            <a:r>
              <a:rPr lang="en-IN" sz="2000" dirty="0">
                <a:solidFill>
                  <a:srgbClr val="C00000"/>
                </a:solidFill>
                <a:latin typeface="Times New Roman"/>
                <a:cs typeface="Times New Roman"/>
              </a:rPr>
              <a:t>item </a:t>
            </a:r>
            <a:r>
              <a:rPr lang="en-IN" sz="2000" spc="-5" dirty="0">
                <a:solidFill>
                  <a:srgbClr val="C00000"/>
                </a:solidFill>
                <a:latin typeface="Times New Roman"/>
                <a:cs typeface="Times New Roman"/>
              </a:rPr>
              <a:t>such as a beam. </a:t>
            </a:r>
          </a:p>
          <a:p>
            <a:pPr marL="355600" marR="7620" indent="-342900" algn="just">
              <a:lnSpc>
                <a:spcPct val="93700"/>
              </a:lnSpc>
              <a:spcBef>
                <a:spcPts val="190"/>
              </a:spcBef>
              <a:buFont typeface="Wingdings" panose="05000000000000000000" pitchFamily="2" charset="2"/>
              <a:buChar char="q"/>
            </a:pPr>
            <a:r>
              <a:rPr lang="en-IN" sz="2000" spc="-5" dirty="0">
                <a:latin typeface="Times New Roman"/>
                <a:cs typeface="Times New Roman"/>
              </a:rPr>
              <a:t> </a:t>
            </a:r>
            <a:r>
              <a:rPr lang="en-IN" sz="2000" spc="-5" dirty="0">
                <a:solidFill>
                  <a:srgbClr val="4D37F3"/>
                </a:solidFill>
                <a:latin typeface="Times New Roman"/>
                <a:cs typeface="Times New Roman"/>
              </a:rPr>
              <a:t>A component is the lowest functional item in  the system </a:t>
            </a:r>
            <a:r>
              <a:rPr lang="en-IN" sz="2000" dirty="0">
                <a:solidFill>
                  <a:srgbClr val="4D37F3"/>
                </a:solidFill>
                <a:latin typeface="Times New Roman"/>
                <a:cs typeface="Times New Roman"/>
              </a:rPr>
              <a:t>such </a:t>
            </a:r>
            <a:r>
              <a:rPr lang="en-IN" sz="2000" spc="-5" dirty="0">
                <a:solidFill>
                  <a:srgbClr val="4D37F3"/>
                </a:solidFill>
                <a:latin typeface="Times New Roman"/>
                <a:cs typeface="Times New Roman"/>
              </a:rPr>
              <a:t>as a </a:t>
            </a:r>
            <a:r>
              <a:rPr lang="en-IN" sz="2000" dirty="0">
                <a:solidFill>
                  <a:srgbClr val="4D37F3"/>
                </a:solidFill>
                <a:latin typeface="Times New Roman"/>
                <a:cs typeface="Times New Roman"/>
              </a:rPr>
              <a:t>truss </a:t>
            </a:r>
            <a:r>
              <a:rPr lang="en-IN" sz="2000" spc="-5" dirty="0">
                <a:solidFill>
                  <a:srgbClr val="4D37F3"/>
                </a:solidFill>
                <a:latin typeface="Times New Roman"/>
                <a:cs typeface="Times New Roman"/>
              </a:rPr>
              <a:t>made up </a:t>
            </a:r>
            <a:r>
              <a:rPr lang="en-IN" sz="2000" dirty="0">
                <a:solidFill>
                  <a:srgbClr val="4D37F3"/>
                </a:solidFill>
                <a:latin typeface="Times New Roman"/>
                <a:cs typeface="Times New Roman"/>
              </a:rPr>
              <a:t>of </a:t>
            </a:r>
            <a:r>
              <a:rPr lang="en-IN" sz="2000" spc="-5" dirty="0">
                <a:solidFill>
                  <a:srgbClr val="4D37F3"/>
                </a:solidFill>
                <a:latin typeface="Times New Roman"/>
                <a:cs typeface="Times New Roman"/>
              </a:rPr>
              <a:t>beam and connections. </a:t>
            </a:r>
          </a:p>
          <a:p>
            <a:pPr marL="355600" marR="7620" indent="-342900" algn="just">
              <a:lnSpc>
                <a:spcPct val="93700"/>
              </a:lnSpc>
              <a:spcBef>
                <a:spcPts val="190"/>
              </a:spcBef>
              <a:buFont typeface="Wingdings" panose="05000000000000000000" pitchFamily="2" charset="2"/>
              <a:buChar char="q"/>
            </a:pPr>
            <a:r>
              <a:rPr lang="en-IN" sz="2000" spc="-5" dirty="0">
                <a:solidFill>
                  <a:srgbClr val="C00000"/>
                </a:solidFill>
                <a:latin typeface="Times New Roman"/>
                <a:cs typeface="Times New Roman"/>
              </a:rPr>
              <a:t>An assembly is a  coordinated </a:t>
            </a:r>
            <a:r>
              <a:rPr lang="en-IN" sz="2000" spc="-10" dirty="0">
                <a:solidFill>
                  <a:srgbClr val="C00000"/>
                </a:solidFill>
                <a:latin typeface="Times New Roman"/>
                <a:cs typeface="Times New Roman"/>
              </a:rPr>
              <a:t>group </a:t>
            </a:r>
            <a:r>
              <a:rPr lang="en-IN" sz="2000" spc="-5" dirty="0">
                <a:solidFill>
                  <a:srgbClr val="C00000"/>
                </a:solidFill>
                <a:latin typeface="Times New Roman"/>
                <a:cs typeface="Times New Roman"/>
              </a:rPr>
              <a:t>of components forming a complete section of a subsystem such as a  roof-frame assembly made up of trusses</a:t>
            </a:r>
            <a:r>
              <a:rPr lang="en-IN" sz="2000" spc="-5" dirty="0">
                <a:latin typeface="Times New Roman"/>
                <a:cs typeface="Times New Roman"/>
              </a:rPr>
              <a:t>. </a:t>
            </a:r>
          </a:p>
          <a:p>
            <a:pPr marL="355600" marR="7620" indent="-342900" algn="just">
              <a:lnSpc>
                <a:spcPct val="93700"/>
              </a:lnSpc>
              <a:spcBef>
                <a:spcPts val="190"/>
              </a:spcBef>
              <a:buFont typeface="Wingdings" panose="05000000000000000000" pitchFamily="2" charset="2"/>
              <a:buChar char="q"/>
            </a:pPr>
            <a:r>
              <a:rPr lang="en-IN" sz="2000" spc="-5" dirty="0">
                <a:solidFill>
                  <a:srgbClr val="4D37F3"/>
                </a:solidFill>
                <a:latin typeface="Times New Roman"/>
                <a:cs typeface="Times New Roman"/>
              </a:rPr>
              <a:t>A subsystem is a </a:t>
            </a:r>
            <a:r>
              <a:rPr lang="en-IN" sz="2000" spc="-10" dirty="0">
                <a:solidFill>
                  <a:srgbClr val="4D37F3"/>
                </a:solidFill>
                <a:latin typeface="Times New Roman"/>
                <a:cs typeface="Times New Roman"/>
              </a:rPr>
              <a:t>group </a:t>
            </a:r>
            <a:r>
              <a:rPr lang="en-IN" sz="2000" spc="-5" dirty="0">
                <a:solidFill>
                  <a:srgbClr val="4D37F3"/>
                </a:solidFill>
                <a:latin typeface="Times New Roman"/>
                <a:cs typeface="Times New Roman"/>
              </a:rPr>
              <a:t>of assemblies  performing a major </a:t>
            </a:r>
            <a:r>
              <a:rPr lang="en-IN" sz="2000" dirty="0">
                <a:solidFill>
                  <a:srgbClr val="4D37F3"/>
                </a:solidFill>
                <a:latin typeface="Times New Roman"/>
                <a:cs typeface="Times New Roman"/>
              </a:rPr>
              <a:t>function </a:t>
            </a:r>
            <a:r>
              <a:rPr lang="en-IN" sz="2000" spc="-5" dirty="0">
                <a:solidFill>
                  <a:srgbClr val="4D37F3"/>
                </a:solidFill>
                <a:latin typeface="Times New Roman"/>
                <a:cs typeface="Times New Roman"/>
              </a:rPr>
              <a:t>such as the </a:t>
            </a:r>
            <a:r>
              <a:rPr lang="en-IN" sz="2000" spc="-10" dirty="0">
                <a:solidFill>
                  <a:srgbClr val="4D37F3"/>
                </a:solidFill>
                <a:latin typeface="Times New Roman"/>
                <a:cs typeface="Times New Roman"/>
              </a:rPr>
              <a:t>structural subsystem </a:t>
            </a:r>
            <a:r>
              <a:rPr lang="en-IN" sz="2000" spc="-5" dirty="0">
                <a:solidFill>
                  <a:srgbClr val="4D37F3"/>
                </a:solidFill>
                <a:latin typeface="Times New Roman"/>
                <a:cs typeface="Times New Roman"/>
              </a:rPr>
              <a:t>of a </a:t>
            </a:r>
            <a:r>
              <a:rPr lang="en-IN" sz="2000" dirty="0">
                <a:solidFill>
                  <a:srgbClr val="4D37F3"/>
                </a:solidFill>
                <a:latin typeface="Times New Roman"/>
                <a:cs typeface="Times New Roman"/>
              </a:rPr>
              <a:t>building </a:t>
            </a:r>
            <a:r>
              <a:rPr lang="en-IN" sz="2000" spc="-5" dirty="0">
                <a:solidFill>
                  <a:srgbClr val="4D37F3"/>
                </a:solidFill>
                <a:latin typeface="Times New Roman"/>
                <a:cs typeface="Times New Roman"/>
              </a:rPr>
              <a:t>system used  for the support and transfer of roof and floor</a:t>
            </a:r>
            <a:r>
              <a:rPr lang="en-IN" sz="2000" spc="-60" dirty="0">
                <a:solidFill>
                  <a:srgbClr val="4D37F3"/>
                </a:solidFill>
                <a:latin typeface="Times New Roman"/>
                <a:cs typeface="Times New Roman"/>
              </a:rPr>
              <a:t> </a:t>
            </a:r>
            <a:r>
              <a:rPr lang="en-IN" sz="2000" spc="-5" dirty="0">
                <a:solidFill>
                  <a:srgbClr val="4D37F3"/>
                </a:solidFill>
                <a:latin typeface="Times New Roman"/>
                <a:cs typeface="Times New Roman"/>
              </a:rPr>
              <a:t>loads.</a:t>
            </a:r>
            <a:endParaRPr lang="en-IN" sz="2000" dirty="0">
              <a:solidFill>
                <a:srgbClr val="4D37F3"/>
              </a:solidFill>
              <a:latin typeface="Times New Roman"/>
              <a:cs typeface="Times New Roman"/>
            </a:endParaRPr>
          </a:p>
        </p:txBody>
      </p:sp>
      <p:sp>
        <p:nvSpPr>
          <p:cNvPr id="5" name="Rectangle 4"/>
          <p:cNvSpPr/>
          <p:nvPr/>
        </p:nvSpPr>
        <p:spPr>
          <a:xfrm>
            <a:off x="471942" y="3284984"/>
            <a:ext cx="8136904" cy="2985433"/>
          </a:xfrm>
          <a:prstGeom prst="rect">
            <a:avLst/>
          </a:prstGeom>
        </p:spPr>
        <p:txBody>
          <a:bodyPr wrap="square">
            <a:spAutoFit/>
          </a:bodyPr>
          <a:lstStyle/>
          <a:p>
            <a:pPr marL="355600" marR="5080" indent="-342900" algn="just">
              <a:lnSpc>
                <a:spcPct val="93700"/>
              </a:lnSpc>
              <a:buFont typeface="Wingdings" panose="05000000000000000000" pitchFamily="2" charset="2"/>
              <a:buChar char="q"/>
            </a:pPr>
            <a:r>
              <a:rPr lang="en-IN" sz="2000" dirty="0">
                <a:solidFill>
                  <a:srgbClr val="C00000"/>
                </a:solidFill>
                <a:latin typeface="Times New Roman"/>
                <a:cs typeface="Times New Roman"/>
              </a:rPr>
              <a:t>Still, </a:t>
            </a:r>
            <a:r>
              <a:rPr lang="en-IN" sz="2000" spc="-10" dirty="0">
                <a:solidFill>
                  <a:srgbClr val="C00000"/>
                </a:solidFill>
                <a:latin typeface="Times New Roman"/>
                <a:cs typeface="Times New Roman"/>
              </a:rPr>
              <a:t>there </a:t>
            </a:r>
            <a:r>
              <a:rPr lang="en-IN" sz="2000" spc="-5" dirty="0">
                <a:solidFill>
                  <a:srgbClr val="C00000"/>
                </a:solidFill>
                <a:latin typeface="Times New Roman"/>
                <a:cs typeface="Times New Roman"/>
              </a:rPr>
              <a:t>is </a:t>
            </a:r>
            <a:r>
              <a:rPr lang="en-IN" sz="2000" spc="-10" dirty="0">
                <a:solidFill>
                  <a:srgbClr val="C00000"/>
                </a:solidFill>
                <a:latin typeface="Times New Roman"/>
                <a:cs typeface="Times New Roman"/>
              </a:rPr>
              <a:t>always </a:t>
            </a:r>
            <a:r>
              <a:rPr lang="en-IN" sz="2000" spc="-5" dirty="0">
                <a:solidFill>
                  <a:srgbClr val="C00000"/>
                </a:solidFill>
                <a:latin typeface="Times New Roman"/>
                <a:cs typeface="Times New Roman"/>
              </a:rPr>
              <a:t>a semantic problem because system subsystem and components have  different meanings depending on the </a:t>
            </a:r>
            <a:r>
              <a:rPr lang="en-IN" sz="2000" dirty="0">
                <a:solidFill>
                  <a:srgbClr val="C00000"/>
                </a:solidFill>
                <a:latin typeface="Times New Roman"/>
                <a:cs typeface="Times New Roman"/>
              </a:rPr>
              <a:t>next </a:t>
            </a:r>
            <a:r>
              <a:rPr lang="en-IN" sz="2000" spc="-10" dirty="0">
                <a:solidFill>
                  <a:srgbClr val="C00000"/>
                </a:solidFill>
                <a:latin typeface="Times New Roman"/>
                <a:cs typeface="Times New Roman"/>
              </a:rPr>
              <a:t>higher </a:t>
            </a:r>
            <a:r>
              <a:rPr lang="en-IN" sz="2000" spc="-5" dirty="0">
                <a:solidFill>
                  <a:srgbClr val="C00000"/>
                </a:solidFill>
                <a:latin typeface="Times New Roman"/>
                <a:cs typeface="Times New Roman"/>
              </a:rPr>
              <a:t>level of aggregation and a component </a:t>
            </a:r>
            <a:r>
              <a:rPr lang="en-IN" sz="2000" dirty="0">
                <a:solidFill>
                  <a:srgbClr val="C00000"/>
                </a:solidFill>
                <a:latin typeface="Times New Roman"/>
                <a:cs typeface="Times New Roman"/>
              </a:rPr>
              <a:t>of  </a:t>
            </a:r>
            <a:r>
              <a:rPr lang="en-IN" sz="2000" spc="-5" dirty="0">
                <a:solidFill>
                  <a:srgbClr val="C00000"/>
                </a:solidFill>
                <a:latin typeface="Times New Roman"/>
                <a:cs typeface="Times New Roman"/>
              </a:rPr>
              <a:t>still a higher level. </a:t>
            </a:r>
          </a:p>
          <a:p>
            <a:pPr marL="12700" marR="5080" algn="just">
              <a:lnSpc>
                <a:spcPct val="93700"/>
              </a:lnSpc>
            </a:pPr>
            <a:endParaRPr lang="en-IN" sz="2000" spc="-5" dirty="0">
              <a:solidFill>
                <a:srgbClr val="C00000"/>
              </a:solidFill>
              <a:latin typeface="Times New Roman"/>
              <a:cs typeface="Times New Roman"/>
            </a:endParaRPr>
          </a:p>
          <a:p>
            <a:pPr marL="355600" marR="5080" indent="-342900" algn="just">
              <a:lnSpc>
                <a:spcPct val="93700"/>
              </a:lnSpc>
              <a:buFont typeface="Wingdings" panose="05000000000000000000" pitchFamily="2" charset="2"/>
              <a:buChar char="q"/>
            </a:pPr>
            <a:r>
              <a:rPr lang="en-IN" sz="2000" dirty="0">
                <a:solidFill>
                  <a:srgbClr val="4D37F3"/>
                </a:solidFill>
                <a:latin typeface="Times New Roman"/>
                <a:cs typeface="Times New Roman"/>
              </a:rPr>
              <a:t>Thus, </a:t>
            </a:r>
            <a:r>
              <a:rPr lang="en-IN" sz="2000" spc="-5" dirty="0">
                <a:solidFill>
                  <a:srgbClr val="4D37F3"/>
                </a:solidFill>
                <a:latin typeface="Times New Roman"/>
                <a:cs typeface="Times New Roman"/>
              </a:rPr>
              <a:t>the driver of a vehicle is a system with a nervous subsystem,  respiratory subsystem etc</a:t>
            </a:r>
            <a:r>
              <a:rPr lang="en-IN" sz="2000" spc="-5" dirty="0">
                <a:latin typeface="Times New Roman"/>
                <a:cs typeface="Times New Roman"/>
              </a:rPr>
              <a:t>. </a:t>
            </a:r>
          </a:p>
          <a:p>
            <a:pPr marL="12700" marR="5080" algn="just">
              <a:lnSpc>
                <a:spcPct val="93700"/>
              </a:lnSpc>
            </a:pPr>
            <a:endParaRPr lang="en-IN" sz="2000" spc="-5" dirty="0">
              <a:latin typeface="Times New Roman"/>
              <a:cs typeface="Times New Roman"/>
            </a:endParaRPr>
          </a:p>
          <a:p>
            <a:pPr marL="355600" marR="5080" indent="-342900" algn="just">
              <a:lnSpc>
                <a:spcPct val="93700"/>
              </a:lnSpc>
              <a:buFont typeface="Wingdings" panose="05000000000000000000" pitchFamily="2" charset="2"/>
              <a:buChar char="q"/>
            </a:pPr>
            <a:r>
              <a:rPr lang="en-IN" sz="2000" spc="-5" dirty="0">
                <a:solidFill>
                  <a:srgbClr val="C00000"/>
                </a:solidFill>
                <a:latin typeface="Times New Roman"/>
                <a:cs typeface="Times New Roman"/>
              </a:rPr>
              <a:t>And </a:t>
            </a:r>
            <a:r>
              <a:rPr lang="en-IN" sz="2000" spc="-10" dirty="0">
                <a:solidFill>
                  <a:srgbClr val="C00000"/>
                </a:solidFill>
                <a:latin typeface="Times New Roman"/>
                <a:cs typeface="Times New Roman"/>
              </a:rPr>
              <a:t>yet, </a:t>
            </a:r>
            <a:r>
              <a:rPr lang="en-IN" sz="2000" spc="-5" dirty="0">
                <a:solidFill>
                  <a:srgbClr val="C00000"/>
                </a:solidFill>
                <a:latin typeface="Times New Roman"/>
                <a:cs typeface="Times New Roman"/>
              </a:rPr>
              <a:t>he is a subsystem of the man-machine system  consisting of him and his vehicle, and a component of the total </a:t>
            </a:r>
            <a:r>
              <a:rPr lang="en-IN" sz="2000" dirty="0">
                <a:solidFill>
                  <a:srgbClr val="C00000"/>
                </a:solidFill>
                <a:latin typeface="Times New Roman"/>
                <a:cs typeface="Times New Roman"/>
              </a:rPr>
              <a:t>highway </a:t>
            </a:r>
            <a:r>
              <a:rPr lang="en-IN" sz="2000" spc="-10" dirty="0">
                <a:solidFill>
                  <a:srgbClr val="C00000"/>
                </a:solidFill>
                <a:latin typeface="Times New Roman"/>
                <a:cs typeface="Times New Roman"/>
              </a:rPr>
              <a:t>transportation  system.</a:t>
            </a:r>
            <a:endParaRPr lang="en-IN" sz="2000" dirty="0">
              <a:solidFill>
                <a:srgbClr val="C00000"/>
              </a:solidFill>
              <a:latin typeface="Times New Roman"/>
              <a:cs typeface="Times New Roman"/>
            </a:endParaRPr>
          </a:p>
        </p:txBody>
      </p:sp>
    </p:spTree>
    <p:extLst>
      <p:ext uri="{BB962C8B-B14F-4D97-AF65-F5344CB8AC3E}">
        <p14:creationId xmlns:p14="http://schemas.microsoft.com/office/powerpoint/2010/main" val="27297257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404" y="188640"/>
            <a:ext cx="7643192" cy="634082"/>
          </a:xfrm>
        </p:spPr>
        <p:txBody>
          <a:bodyPr>
            <a:normAutofit/>
          </a:bodyPr>
          <a:lstStyle/>
          <a:p>
            <a:pPr marL="12700">
              <a:lnSpc>
                <a:spcPct val="100000"/>
              </a:lnSpc>
              <a:spcBef>
                <a:spcPts val="1170"/>
              </a:spcBef>
            </a:pPr>
            <a:r>
              <a:rPr lang="en-IN" sz="2000" b="1" spc="-15" dirty="0">
                <a:latin typeface="Times New Roman" pitchFamily="18" charset="0"/>
                <a:cs typeface="Times New Roman" pitchFamily="18" charset="0"/>
              </a:rPr>
              <a:t>CHARACTERISTICS OF </a:t>
            </a:r>
            <a:r>
              <a:rPr lang="en-IN" sz="2000" b="1" spc="-20" dirty="0">
                <a:latin typeface="Times New Roman" pitchFamily="18" charset="0"/>
                <a:cs typeface="Times New Roman" pitchFamily="18" charset="0"/>
              </a:rPr>
              <a:t>A</a:t>
            </a:r>
            <a:r>
              <a:rPr lang="en-IN" sz="2000" b="1" spc="5" dirty="0">
                <a:latin typeface="Times New Roman" pitchFamily="18" charset="0"/>
                <a:cs typeface="Times New Roman" pitchFamily="18" charset="0"/>
              </a:rPr>
              <a:t> </a:t>
            </a:r>
            <a:r>
              <a:rPr lang="en-IN" sz="2000" b="1" spc="-10" dirty="0">
                <a:latin typeface="Times New Roman" pitchFamily="18" charset="0"/>
                <a:cs typeface="Times New Roman" pitchFamily="18" charset="0"/>
              </a:rPr>
              <a:t>SYSTEM:</a:t>
            </a:r>
            <a:endParaRPr lang="en-IN" sz="2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842545"/>
            <a:ext cx="8229600" cy="5400600"/>
          </a:xfrm>
        </p:spPr>
        <p:txBody>
          <a:bodyPr>
            <a:noAutofit/>
          </a:bodyPr>
          <a:lstStyle/>
          <a:p>
            <a:pPr marL="12700" marR="6350" algn="just"/>
            <a:r>
              <a:rPr lang="en-IN" sz="2000" spc="-10" dirty="0">
                <a:latin typeface="Times New Roman"/>
                <a:cs typeface="Times New Roman"/>
              </a:rPr>
              <a:t>It </a:t>
            </a:r>
            <a:r>
              <a:rPr lang="en-IN" sz="2000" dirty="0">
                <a:latin typeface="Times New Roman"/>
                <a:cs typeface="Times New Roman"/>
              </a:rPr>
              <a:t>has </a:t>
            </a:r>
            <a:r>
              <a:rPr lang="en-IN" sz="2000" spc="-5" dirty="0">
                <a:latin typeface="Times New Roman"/>
                <a:cs typeface="Times New Roman"/>
              </a:rPr>
              <a:t>been </a:t>
            </a:r>
            <a:r>
              <a:rPr lang="en-IN" sz="2000" spc="-10" dirty="0">
                <a:latin typeface="Times New Roman"/>
                <a:cs typeface="Times New Roman"/>
              </a:rPr>
              <a:t>seen </a:t>
            </a:r>
            <a:r>
              <a:rPr lang="en-IN" sz="2000" spc="-5" dirty="0">
                <a:latin typeface="Times New Roman"/>
                <a:cs typeface="Times New Roman"/>
              </a:rPr>
              <a:t>that </a:t>
            </a:r>
            <a:r>
              <a:rPr lang="en-IN" sz="2000" dirty="0">
                <a:latin typeface="Times New Roman"/>
                <a:cs typeface="Times New Roman"/>
              </a:rPr>
              <a:t>the </a:t>
            </a:r>
            <a:r>
              <a:rPr lang="en-IN" sz="2000" spc="-5" dirty="0">
                <a:latin typeface="Times New Roman"/>
                <a:cs typeface="Times New Roman"/>
              </a:rPr>
              <a:t>word ‘system’ is used in such a </a:t>
            </a:r>
            <a:r>
              <a:rPr lang="en-IN" sz="2000" spc="-10" dirty="0">
                <a:latin typeface="Times New Roman"/>
                <a:cs typeface="Times New Roman"/>
              </a:rPr>
              <a:t>wide </a:t>
            </a:r>
            <a:r>
              <a:rPr lang="en-IN" sz="2000" dirty="0">
                <a:latin typeface="Times New Roman"/>
                <a:cs typeface="Times New Roman"/>
              </a:rPr>
              <a:t>variety </a:t>
            </a:r>
            <a:r>
              <a:rPr lang="en-IN" sz="2000" spc="-5" dirty="0">
                <a:latin typeface="Times New Roman"/>
                <a:cs typeface="Times New Roman"/>
              </a:rPr>
              <a:t>of </a:t>
            </a:r>
            <a:r>
              <a:rPr lang="en-IN" sz="2000" dirty="0">
                <a:latin typeface="Times New Roman"/>
                <a:cs typeface="Times New Roman"/>
              </a:rPr>
              <a:t>contexts </a:t>
            </a:r>
            <a:r>
              <a:rPr lang="en-IN" sz="2000" spc="-5" dirty="0">
                <a:latin typeface="Times New Roman"/>
                <a:cs typeface="Times New Roman"/>
              </a:rPr>
              <a:t>that it </a:t>
            </a:r>
            <a:r>
              <a:rPr lang="en-IN" sz="2000" spc="-10" dirty="0">
                <a:latin typeface="Times New Roman"/>
                <a:cs typeface="Times New Roman"/>
              </a:rPr>
              <a:t>is  </a:t>
            </a:r>
            <a:r>
              <a:rPr lang="en-IN" sz="2000" spc="-5" dirty="0">
                <a:latin typeface="Times New Roman"/>
                <a:cs typeface="Times New Roman"/>
              </a:rPr>
              <a:t>difficult to define. Although, </a:t>
            </a:r>
            <a:r>
              <a:rPr lang="en-IN" sz="2000" spc="-10" dirty="0">
                <a:latin typeface="Times New Roman"/>
                <a:cs typeface="Times New Roman"/>
              </a:rPr>
              <a:t>most </a:t>
            </a:r>
            <a:r>
              <a:rPr lang="en-IN" sz="2000" spc="-5" dirty="0">
                <a:latin typeface="Times New Roman"/>
                <a:cs typeface="Times New Roman"/>
              </a:rPr>
              <a:t>of the systems of interests to engineers are </a:t>
            </a:r>
            <a:r>
              <a:rPr lang="en-IN" sz="2000" spc="-10" dirty="0">
                <a:latin typeface="Times New Roman"/>
                <a:cs typeface="Times New Roman"/>
              </a:rPr>
              <a:t>man-made,  </a:t>
            </a:r>
            <a:r>
              <a:rPr lang="en-IN" sz="2000" spc="-5" dirty="0">
                <a:latin typeface="Times New Roman"/>
                <a:cs typeface="Times New Roman"/>
              </a:rPr>
              <a:t>and therefore, are designed and developed, not </a:t>
            </a:r>
            <a:r>
              <a:rPr lang="en-IN" sz="2000" dirty="0">
                <a:latin typeface="Times New Roman"/>
                <a:cs typeface="Times New Roman"/>
              </a:rPr>
              <a:t>all </a:t>
            </a:r>
            <a:r>
              <a:rPr lang="en-IN" sz="2000" spc="-5" dirty="0">
                <a:latin typeface="Times New Roman"/>
                <a:cs typeface="Times New Roman"/>
              </a:rPr>
              <a:t>are. </a:t>
            </a:r>
          </a:p>
          <a:p>
            <a:pPr marL="12700" marR="6350" algn="just"/>
            <a:r>
              <a:rPr lang="en-IN" sz="2000" spc="-5" dirty="0">
                <a:latin typeface="Times New Roman"/>
                <a:cs typeface="Times New Roman"/>
              </a:rPr>
              <a:t>Social systems, biological </a:t>
            </a:r>
            <a:r>
              <a:rPr lang="en-IN" sz="2000" spc="-10" dirty="0">
                <a:latin typeface="Times New Roman"/>
                <a:cs typeface="Times New Roman"/>
              </a:rPr>
              <a:t>system  </a:t>
            </a:r>
            <a:r>
              <a:rPr lang="en-IN" sz="2000" spc="-5" dirty="0">
                <a:latin typeface="Times New Roman"/>
                <a:cs typeface="Times New Roman"/>
              </a:rPr>
              <a:t>ecological systems and the like also possess many points of interest some of which are  common to </a:t>
            </a:r>
            <a:r>
              <a:rPr lang="en-IN" sz="2000" spc="-10" dirty="0">
                <a:latin typeface="Times New Roman"/>
                <a:cs typeface="Times New Roman"/>
              </a:rPr>
              <a:t>man </a:t>
            </a:r>
            <a:r>
              <a:rPr lang="en-IN" sz="2000" spc="-5" dirty="0">
                <a:latin typeface="Times New Roman"/>
                <a:cs typeface="Times New Roman"/>
              </a:rPr>
              <a:t>made systems, and should be borne in</a:t>
            </a:r>
            <a:r>
              <a:rPr lang="en-IN" sz="2000" spc="40" dirty="0">
                <a:latin typeface="Times New Roman"/>
                <a:cs typeface="Times New Roman"/>
              </a:rPr>
              <a:t> </a:t>
            </a:r>
            <a:r>
              <a:rPr lang="en-IN" sz="2000" spc="-5" dirty="0">
                <a:latin typeface="Times New Roman"/>
                <a:cs typeface="Times New Roman"/>
              </a:rPr>
              <a:t>mind.</a:t>
            </a:r>
            <a:endParaRPr lang="en-IN" sz="2000" dirty="0">
              <a:latin typeface="Times New Roman"/>
              <a:cs typeface="Times New Roman"/>
            </a:endParaRPr>
          </a:p>
          <a:p>
            <a:pPr marL="12700" marR="5080" algn="just">
              <a:lnSpc>
                <a:spcPct val="93800"/>
              </a:lnSpc>
              <a:spcBef>
                <a:spcPts val="190"/>
              </a:spcBef>
            </a:pPr>
            <a:r>
              <a:rPr lang="en-IN" sz="2000" spc="-5" dirty="0">
                <a:latin typeface="Times New Roman"/>
                <a:cs typeface="Times New Roman"/>
              </a:rPr>
              <a:t>The real test of a system is its organization. This </a:t>
            </a:r>
            <a:r>
              <a:rPr lang="en-IN" sz="2000" spc="-10" dirty="0">
                <a:latin typeface="Times New Roman"/>
                <a:cs typeface="Times New Roman"/>
              </a:rPr>
              <a:t>means </a:t>
            </a:r>
            <a:r>
              <a:rPr lang="en-IN" sz="2000" spc="-5" dirty="0">
                <a:latin typeface="Times New Roman"/>
                <a:cs typeface="Times New Roman"/>
              </a:rPr>
              <a:t>that a system has certain </a:t>
            </a:r>
            <a:r>
              <a:rPr lang="en-IN" sz="2000" dirty="0">
                <a:latin typeface="Times New Roman"/>
                <a:cs typeface="Times New Roman"/>
              </a:rPr>
              <a:t>integrity  </a:t>
            </a:r>
            <a:r>
              <a:rPr lang="en-IN" sz="2000" spc="-5" dirty="0">
                <a:latin typeface="Times New Roman"/>
                <a:cs typeface="Times New Roman"/>
              </a:rPr>
              <a:t>and</a:t>
            </a:r>
            <a:r>
              <a:rPr lang="en-IN" sz="2000" spc="50" dirty="0">
                <a:latin typeface="Times New Roman"/>
                <a:cs typeface="Times New Roman"/>
              </a:rPr>
              <a:t> </a:t>
            </a:r>
            <a:r>
              <a:rPr lang="en-IN" sz="2000" spc="-5" dirty="0">
                <a:latin typeface="Times New Roman"/>
                <a:cs typeface="Times New Roman"/>
              </a:rPr>
              <a:t>that</a:t>
            </a:r>
            <a:r>
              <a:rPr lang="en-IN" sz="2000" spc="55" dirty="0">
                <a:latin typeface="Times New Roman"/>
                <a:cs typeface="Times New Roman"/>
              </a:rPr>
              <a:t> </a:t>
            </a:r>
            <a:r>
              <a:rPr lang="en-IN" sz="2000" spc="-5" dirty="0">
                <a:latin typeface="Times New Roman"/>
                <a:cs typeface="Times New Roman"/>
              </a:rPr>
              <a:t>the</a:t>
            </a:r>
            <a:r>
              <a:rPr lang="en-IN" sz="2000" spc="45" dirty="0">
                <a:latin typeface="Times New Roman"/>
                <a:cs typeface="Times New Roman"/>
              </a:rPr>
              <a:t> </a:t>
            </a:r>
            <a:r>
              <a:rPr lang="en-IN" sz="2000" spc="-5" dirty="0">
                <a:latin typeface="Times New Roman"/>
                <a:cs typeface="Times New Roman"/>
              </a:rPr>
              <a:t>relations</a:t>
            </a:r>
            <a:r>
              <a:rPr lang="en-IN" sz="2000" spc="55" dirty="0">
                <a:latin typeface="Times New Roman"/>
                <a:cs typeface="Times New Roman"/>
              </a:rPr>
              <a:t> </a:t>
            </a:r>
            <a:r>
              <a:rPr lang="en-IN" sz="2000" spc="-5" dirty="0">
                <a:latin typeface="Times New Roman"/>
                <a:cs typeface="Times New Roman"/>
              </a:rPr>
              <a:t>of</a:t>
            </a:r>
            <a:r>
              <a:rPr lang="en-IN" sz="2000" spc="55" dirty="0">
                <a:latin typeface="Times New Roman"/>
                <a:cs typeface="Times New Roman"/>
              </a:rPr>
              <a:t> </a:t>
            </a:r>
            <a:r>
              <a:rPr lang="en-IN" sz="2000" spc="-5" dirty="0">
                <a:latin typeface="Times New Roman"/>
                <a:cs typeface="Times New Roman"/>
              </a:rPr>
              <a:t>each</a:t>
            </a:r>
            <a:r>
              <a:rPr lang="en-IN" sz="2000" spc="50" dirty="0">
                <a:latin typeface="Times New Roman"/>
                <a:cs typeface="Times New Roman"/>
              </a:rPr>
              <a:t> </a:t>
            </a:r>
            <a:r>
              <a:rPr lang="en-IN" sz="2000" spc="-5" dirty="0">
                <a:latin typeface="Times New Roman"/>
                <a:cs typeface="Times New Roman"/>
              </a:rPr>
              <a:t>of</a:t>
            </a:r>
            <a:r>
              <a:rPr lang="en-IN" sz="2000" spc="35" dirty="0">
                <a:latin typeface="Times New Roman"/>
                <a:cs typeface="Times New Roman"/>
              </a:rPr>
              <a:t> </a:t>
            </a:r>
            <a:r>
              <a:rPr lang="en-IN" sz="2000" dirty="0">
                <a:latin typeface="Times New Roman"/>
                <a:cs typeface="Times New Roman"/>
              </a:rPr>
              <a:t>the</a:t>
            </a:r>
            <a:r>
              <a:rPr lang="en-IN" sz="2000" spc="45" dirty="0">
                <a:latin typeface="Times New Roman"/>
                <a:cs typeface="Times New Roman"/>
              </a:rPr>
              <a:t> </a:t>
            </a:r>
            <a:r>
              <a:rPr lang="en-IN" sz="2000" spc="-5" dirty="0">
                <a:latin typeface="Times New Roman"/>
                <a:cs typeface="Times New Roman"/>
              </a:rPr>
              <a:t>parts</a:t>
            </a:r>
            <a:r>
              <a:rPr lang="en-IN" sz="2000" spc="60" dirty="0">
                <a:latin typeface="Times New Roman"/>
                <a:cs typeface="Times New Roman"/>
              </a:rPr>
              <a:t> </a:t>
            </a:r>
            <a:r>
              <a:rPr lang="en-IN" sz="2000" spc="-5" dirty="0">
                <a:latin typeface="Times New Roman"/>
                <a:cs typeface="Times New Roman"/>
              </a:rPr>
              <a:t>to</a:t>
            </a:r>
            <a:r>
              <a:rPr lang="en-IN" sz="2000" spc="50" dirty="0">
                <a:latin typeface="Times New Roman"/>
                <a:cs typeface="Times New Roman"/>
              </a:rPr>
              <a:t> </a:t>
            </a:r>
            <a:r>
              <a:rPr lang="en-IN" sz="2000" spc="-5" dirty="0">
                <a:latin typeface="Times New Roman"/>
                <a:cs typeface="Times New Roman"/>
              </a:rPr>
              <a:t>each</a:t>
            </a:r>
            <a:r>
              <a:rPr lang="en-IN" sz="2000" spc="65" dirty="0">
                <a:latin typeface="Times New Roman"/>
                <a:cs typeface="Times New Roman"/>
              </a:rPr>
              <a:t> </a:t>
            </a:r>
            <a:r>
              <a:rPr lang="en-IN" sz="2000" spc="-5" dirty="0">
                <a:latin typeface="Times New Roman"/>
                <a:cs typeface="Times New Roman"/>
              </a:rPr>
              <a:t>other</a:t>
            </a:r>
            <a:r>
              <a:rPr lang="en-IN" sz="2000" spc="50" dirty="0">
                <a:latin typeface="Times New Roman"/>
                <a:cs typeface="Times New Roman"/>
              </a:rPr>
              <a:t> </a:t>
            </a:r>
            <a:r>
              <a:rPr lang="en-IN" sz="2000" spc="-5" dirty="0">
                <a:latin typeface="Times New Roman"/>
                <a:cs typeface="Times New Roman"/>
              </a:rPr>
              <a:t>and</a:t>
            </a:r>
            <a:r>
              <a:rPr lang="en-IN" sz="2000" spc="55" dirty="0">
                <a:latin typeface="Times New Roman"/>
                <a:cs typeface="Times New Roman"/>
              </a:rPr>
              <a:t> </a:t>
            </a:r>
            <a:r>
              <a:rPr lang="en-IN" sz="2000" spc="-5" dirty="0">
                <a:latin typeface="Times New Roman"/>
                <a:cs typeface="Times New Roman"/>
              </a:rPr>
              <a:t>to</a:t>
            </a:r>
            <a:r>
              <a:rPr lang="en-IN" sz="2000" spc="40" dirty="0">
                <a:latin typeface="Times New Roman"/>
                <a:cs typeface="Times New Roman"/>
              </a:rPr>
              <a:t> </a:t>
            </a:r>
            <a:r>
              <a:rPr lang="en-IN" sz="2000" dirty="0">
                <a:latin typeface="Times New Roman"/>
                <a:cs typeface="Times New Roman"/>
              </a:rPr>
              <a:t>the</a:t>
            </a:r>
            <a:r>
              <a:rPr lang="en-IN" sz="2000" spc="45" dirty="0">
                <a:latin typeface="Times New Roman"/>
                <a:cs typeface="Times New Roman"/>
              </a:rPr>
              <a:t> </a:t>
            </a:r>
            <a:r>
              <a:rPr lang="en-IN" sz="2000" spc="-5" dirty="0">
                <a:latin typeface="Times New Roman"/>
                <a:cs typeface="Times New Roman"/>
              </a:rPr>
              <a:t>whole</a:t>
            </a:r>
            <a:r>
              <a:rPr lang="en-IN" sz="2000" spc="60" dirty="0">
                <a:latin typeface="Times New Roman"/>
                <a:cs typeface="Times New Roman"/>
              </a:rPr>
              <a:t> </a:t>
            </a:r>
            <a:r>
              <a:rPr lang="en-IN" sz="2000" spc="-5" dirty="0">
                <a:latin typeface="Times New Roman"/>
                <a:cs typeface="Times New Roman"/>
              </a:rPr>
              <a:t>can</a:t>
            </a:r>
            <a:r>
              <a:rPr lang="en-IN" sz="2000" spc="50" dirty="0">
                <a:latin typeface="Times New Roman"/>
                <a:cs typeface="Times New Roman"/>
              </a:rPr>
              <a:t> </a:t>
            </a:r>
            <a:r>
              <a:rPr lang="en-IN" sz="2000" spc="-10" dirty="0">
                <a:latin typeface="Times New Roman"/>
                <a:cs typeface="Times New Roman"/>
              </a:rPr>
              <a:t>more</a:t>
            </a:r>
            <a:r>
              <a:rPr lang="en-IN" sz="2000" spc="65" dirty="0">
                <a:latin typeface="Times New Roman"/>
                <a:cs typeface="Times New Roman"/>
              </a:rPr>
              <a:t> </a:t>
            </a:r>
            <a:r>
              <a:rPr lang="en-IN" sz="2000" spc="-5" dirty="0">
                <a:latin typeface="Times New Roman"/>
                <a:cs typeface="Times New Roman"/>
              </a:rPr>
              <a:t>or</a:t>
            </a:r>
            <a:r>
              <a:rPr lang="en-IN" sz="2000" spc="50" dirty="0">
                <a:latin typeface="Times New Roman"/>
                <a:cs typeface="Times New Roman"/>
              </a:rPr>
              <a:t> </a:t>
            </a:r>
            <a:r>
              <a:rPr lang="en-IN" sz="2000" spc="-5" dirty="0">
                <a:latin typeface="Times New Roman"/>
                <a:cs typeface="Times New Roman"/>
              </a:rPr>
              <a:t>less be specified. </a:t>
            </a:r>
          </a:p>
          <a:p>
            <a:pPr marL="12700" marR="5080" algn="just">
              <a:lnSpc>
                <a:spcPct val="93800"/>
              </a:lnSpc>
              <a:spcBef>
                <a:spcPts val="190"/>
              </a:spcBef>
            </a:pPr>
            <a:r>
              <a:rPr lang="en-IN" sz="2000" spc="-5" dirty="0">
                <a:latin typeface="Times New Roman"/>
                <a:cs typeface="Times New Roman"/>
              </a:rPr>
              <a:t>A system contains certain built – in components and processes </a:t>
            </a:r>
            <a:r>
              <a:rPr lang="en-IN" sz="2000" dirty="0">
                <a:latin typeface="Times New Roman"/>
                <a:cs typeface="Times New Roman"/>
              </a:rPr>
              <a:t>by </a:t>
            </a:r>
            <a:r>
              <a:rPr lang="en-IN" sz="2000" spc="-5" dirty="0">
                <a:latin typeface="Times New Roman"/>
                <a:cs typeface="Times New Roman"/>
              </a:rPr>
              <a:t>which this  organization is maintained. </a:t>
            </a:r>
            <a:r>
              <a:rPr lang="en-IN" sz="2000" dirty="0">
                <a:latin typeface="Times New Roman"/>
                <a:cs typeface="Times New Roman"/>
              </a:rPr>
              <a:t>Every </a:t>
            </a:r>
            <a:r>
              <a:rPr lang="en-IN" sz="2000" spc="-5" dirty="0">
                <a:latin typeface="Times New Roman"/>
                <a:cs typeface="Times New Roman"/>
              </a:rPr>
              <a:t>material particle or part </a:t>
            </a:r>
            <a:r>
              <a:rPr lang="en-IN" sz="2000" dirty="0">
                <a:latin typeface="Times New Roman"/>
                <a:cs typeface="Times New Roman"/>
              </a:rPr>
              <a:t>of </a:t>
            </a:r>
            <a:r>
              <a:rPr lang="en-IN" sz="2000" spc="-5" dirty="0">
                <a:latin typeface="Times New Roman"/>
                <a:cs typeface="Times New Roman"/>
              </a:rPr>
              <a:t>the system can be replaced  many times during its </a:t>
            </a:r>
            <a:r>
              <a:rPr lang="en-IN" sz="2000" dirty="0">
                <a:latin typeface="Times New Roman"/>
                <a:cs typeface="Times New Roman"/>
              </a:rPr>
              <a:t>life </a:t>
            </a:r>
            <a:r>
              <a:rPr lang="en-IN" sz="2000" spc="-5" dirty="0">
                <a:latin typeface="Times New Roman"/>
                <a:cs typeface="Times New Roman"/>
              </a:rPr>
              <a:t>while still the system preserves its</a:t>
            </a:r>
            <a:r>
              <a:rPr lang="en-IN" sz="2000" spc="-35" dirty="0">
                <a:latin typeface="Times New Roman"/>
                <a:cs typeface="Times New Roman"/>
              </a:rPr>
              <a:t> </a:t>
            </a:r>
            <a:r>
              <a:rPr lang="en-IN" sz="2000" spc="-5" dirty="0">
                <a:latin typeface="Times New Roman"/>
                <a:cs typeface="Times New Roman"/>
              </a:rPr>
              <a:t>identity.</a:t>
            </a:r>
            <a:endParaRPr lang="en-IN" sz="2000" dirty="0">
              <a:latin typeface="Times New Roman"/>
              <a:cs typeface="Times New Roman"/>
            </a:endParaRPr>
          </a:p>
          <a:p>
            <a:pPr marL="12700" marR="6350" algn="just">
              <a:lnSpc>
                <a:spcPct val="93700"/>
              </a:lnSpc>
            </a:pPr>
            <a:r>
              <a:rPr lang="en-IN" sz="2000" spc="-5" dirty="0">
                <a:latin typeface="Times New Roman"/>
                <a:cs typeface="Times New Roman"/>
              </a:rPr>
              <a:t>Systems are generally large and </a:t>
            </a:r>
            <a:r>
              <a:rPr lang="en-IN" sz="2000" dirty="0">
                <a:latin typeface="Times New Roman"/>
                <a:cs typeface="Times New Roman"/>
              </a:rPr>
              <a:t>they </a:t>
            </a:r>
            <a:r>
              <a:rPr lang="en-IN" sz="2000" spc="-5" dirty="0">
                <a:latin typeface="Times New Roman"/>
                <a:cs typeface="Times New Roman"/>
              </a:rPr>
              <a:t>are complex. There are </a:t>
            </a:r>
            <a:r>
              <a:rPr lang="en-IN" sz="2000" dirty="0">
                <a:latin typeface="Times New Roman"/>
                <a:cs typeface="Times New Roman"/>
              </a:rPr>
              <a:t>many </a:t>
            </a:r>
            <a:r>
              <a:rPr lang="en-IN" sz="2000" spc="-5" dirty="0">
                <a:latin typeface="Times New Roman"/>
                <a:cs typeface="Times New Roman"/>
              </a:rPr>
              <a:t>functions performed  </a:t>
            </a:r>
            <a:r>
              <a:rPr lang="en-IN" sz="2000" dirty="0">
                <a:latin typeface="Times New Roman"/>
                <a:cs typeface="Times New Roman"/>
              </a:rPr>
              <a:t>any many </a:t>
            </a:r>
            <a:r>
              <a:rPr lang="en-IN" sz="2000" spc="-5" dirty="0">
                <a:latin typeface="Times New Roman"/>
                <a:cs typeface="Times New Roman"/>
              </a:rPr>
              <a:t>variables </a:t>
            </a:r>
            <a:r>
              <a:rPr lang="en-IN" sz="2000" dirty="0">
                <a:latin typeface="Times New Roman"/>
                <a:cs typeface="Times New Roman"/>
              </a:rPr>
              <a:t>with </a:t>
            </a:r>
            <a:r>
              <a:rPr lang="en-IN" sz="2000" spc="-5" dirty="0">
                <a:latin typeface="Times New Roman"/>
                <a:cs typeface="Times New Roman"/>
              </a:rPr>
              <a:t>interdependence. System inputs are almost always stochastic,  although sometimes the </a:t>
            </a:r>
            <a:r>
              <a:rPr lang="en-IN" sz="2000" dirty="0">
                <a:latin typeface="Times New Roman"/>
                <a:cs typeface="Times New Roman"/>
              </a:rPr>
              <a:t>input </a:t>
            </a:r>
            <a:r>
              <a:rPr lang="en-IN" sz="2000" spc="-5" dirty="0">
                <a:latin typeface="Times New Roman"/>
                <a:cs typeface="Times New Roman"/>
              </a:rPr>
              <a:t>is assumed to be deterministic to simplify</a:t>
            </a:r>
            <a:r>
              <a:rPr lang="en-IN" sz="2000" spc="-100" dirty="0">
                <a:latin typeface="Times New Roman"/>
                <a:cs typeface="Times New Roman"/>
              </a:rPr>
              <a:t> </a:t>
            </a:r>
            <a:r>
              <a:rPr lang="en-IN" sz="2000" spc="-5" dirty="0">
                <a:latin typeface="Times New Roman"/>
                <a:cs typeface="Times New Roman"/>
              </a:rPr>
              <a:t>analysis.</a:t>
            </a:r>
            <a:endParaRPr lang="en-IN" sz="2000" dirty="0">
              <a:latin typeface="Times New Roman"/>
              <a:cs typeface="Times New Roman"/>
            </a:endParaRPr>
          </a:p>
          <a:p>
            <a:pPr marL="12700" marR="6350" algn="just">
              <a:spcBef>
                <a:spcPts val="5"/>
              </a:spcBef>
            </a:pPr>
            <a:endParaRPr lang="en-IN" sz="2000" dirty="0">
              <a:latin typeface="Times New Roman"/>
              <a:cs typeface="Times New Roman"/>
            </a:endParaRPr>
          </a:p>
          <a:p>
            <a:endParaRPr lang="en-IN" sz="2000" dirty="0"/>
          </a:p>
        </p:txBody>
      </p:sp>
    </p:spTree>
    <p:extLst>
      <p:ext uri="{BB962C8B-B14F-4D97-AF65-F5344CB8AC3E}">
        <p14:creationId xmlns:p14="http://schemas.microsoft.com/office/powerpoint/2010/main" val="34689913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spc="-15" dirty="0">
                <a:latin typeface="Times New Roman" pitchFamily="18" charset="0"/>
                <a:cs typeface="Times New Roman" pitchFamily="18" charset="0"/>
              </a:rPr>
              <a:t>ENVIRONMENT:</a:t>
            </a:r>
            <a:br>
              <a:rPr lang="en-IN" sz="2800" dirty="0">
                <a:latin typeface="Times New Roman" pitchFamily="18" charset="0"/>
                <a:cs typeface="Times New Roman" pitchFamily="18" charset="0"/>
              </a:rPr>
            </a:br>
            <a:endParaRPr lang="en-IN"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5338936" cy="4525963"/>
          </a:xfrm>
        </p:spPr>
        <p:txBody>
          <a:bodyPr>
            <a:normAutofit/>
          </a:bodyPr>
          <a:lstStyle/>
          <a:p>
            <a:r>
              <a:rPr lang="en-IN" sz="2000" spc="-5" dirty="0">
                <a:latin typeface="Times New Roman"/>
                <a:cs typeface="Times New Roman"/>
              </a:rPr>
              <a:t>When a </a:t>
            </a:r>
            <a:r>
              <a:rPr lang="en-IN" sz="2000" spc="-10" dirty="0">
                <a:latin typeface="Times New Roman"/>
                <a:cs typeface="Times New Roman"/>
              </a:rPr>
              <a:t>system </a:t>
            </a:r>
            <a:r>
              <a:rPr lang="en-IN" sz="2000" spc="-5" dirty="0">
                <a:latin typeface="Times New Roman"/>
                <a:cs typeface="Times New Roman"/>
              </a:rPr>
              <a:t>is considered for design </a:t>
            </a:r>
            <a:r>
              <a:rPr lang="en-IN" sz="2000" dirty="0">
                <a:latin typeface="Times New Roman"/>
                <a:cs typeface="Times New Roman"/>
              </a:rPr>
              <a:t>or </a:t>
            </a:r>
            <a:r>
              <a:rPr lang="en-IN" sz="2000" spc="-5" dirty="0">
                <a:latin typeface="Times New Roman"/>
                <a:cs typeface="Times New Roman"/>
              </a:rPr>
              <a:t>analysis, a certain </a:t>
            </a:r>
            <a:r>
              <a:rPr lang="en-IN" sz="2000" dirty="0">
                <a:latin typeface="Times New Roman"/>
                <a:cs typeface="Times New Roman"/>
              </a:rPr>
              <a:t>boundary </a:t>
            </a:r>
            <a:r>
              <a:rPr lang="en-IN" sz="2000" spc="-5" dirty="0">
                <a:latin typeface="Times New Roman"/>
                <a:cs typeface="Times New Roman"/>
              </a:rPr>
              <a:t>is </a:t>
            </a:r>
            <a:r>
              <a:rPr lang="en-IN" sz="2000" spc="5" dirty="0">
                <a:latin typeface="Times New Roman"/>
                <a:cs typeface="Times New Roman"/>
              </a:rPr>
              <a:t>to </a:t>
            </a:r>
            <a:r>
              <a:rPr lang="en-IN" sz="2000" spc="-5" dirty="0">
                <a:latin typeface="Times New Roman"/>
                <a:cs typeface="Times New Roman"/>
              </a:rPr>
              <a:t>be set which  is called the </a:t>
            </a:r>
            <a:r>
              <a:rPr lang="en-IN" sz="2000" spc="-10" dirty="0">
                <a:latin typeface="Times New Roman"/>
                <a:cs typeface="Times New Roman"/>
              </a:rPr>
              <a:t>system </a:t>
            </a:r>
            <a:r>
              <a:rPr lang="en-IN" sz="2000" spc="-5" dirty="0">
                <a:latin typeface="Times New Roman"/>
                <a:cs typeface="Times New Roman"/>
              </a:rPr>
              <a:t>boundary. </a:t>
            </a:r>
            <a:r>
              <a:rPr lang="en-IN" sz="2000" dirty="0">
                <a:latin typeface="Times New Roman"/>
                <a:cs typeface="Times New Roman"/>
              </a:rPr>
              <a:t>While </a:t>
            </a:r>
            <a:r>
              <a:rPr lang="en-IN" sz="2000" spc="-5" dirty="0">
                <a:latin typeface="Times New Roman"/>
                <a:cs typeface="Times New Roman"/>
              </a:rPr>
              <a:t>dealing </a:t>
            </a:r>
            <a:r>
              <a:rPr lang="en-IN" sz="2000" spc="-10" dirty="0">
                <a:latin typeface="Times New Roman"/>
                <a:cs typeface="Times New Roman"/>
              </a:rPr>
              <a:t>with the </a:t>
            </a:r>
            <a:r>
              <a:rPr lang="en-IN" sz="2000" spc="-15" dirty="0">
                <a:latin typeface="Times New Roman"/>
                <a:cs typeface="Times New Roman"/>
              </a:rPr>
              <a:t>system, </a:t>
            </a:r>
            <a:r>
              <a:rPr lang="en-IN" sz="2000" spc="-10" dirty="0">
                <a:latin typeface="Times New Roman"/>
                <a:cs typeface="Times New Roman"/>
              </a:rPr>
              <a:t>only </a:t>
            </a:r>
            <a:r>
              <a:rPr lang="en-IN" sz="2000" spc="-15" dirty="0">
                <a:latin typeface="Times New Roman"/>
                <a:cs typeface="Times New Roman"/>
              </a:rPr>
              <a:t>those variables  </a:t>
            </a:r>
            <a:r>
              <a:rPr lang="en-IN" sz="2000" spc="-10" dirty="0">
                <a:latin typeface="Times New Roman"/>
                <a:cs typeface="Times New Roman"/>
              </a:rPr>
              <a:t>encompassed </a:t>
            </a:r>
            <a:r>
              <a:rPr lang="en-IN" sz="2000" spc="10" dirty="0">
                <a:latin typeface="Times New Roman"/>
                <a:cs typeface="Times New Roman"/>
              </a:rPr>
              <a:t>by </a:t>
            </a:r>
            <a:r>
              <a:rPr lang="en-IN" sz="2000" spc="-5" dirty="0">
                <a:latin typeface="Times New Roman"/>
                <a:cs typeface="Times New Roman"/>
              </a:rPr>
              <a:t>the </a:t>
            </a:r>
            <a:r>
              <a:rPr lang="en-IN" sz="2000" dirty="0">
                <a:latin typeface="Times New Roman"/>
                <a:cs typeface="Times New Roman"/>
              </a:rPr>
              <a:t>system </a:t>
            </a:r>
            <a:r>
              <a:rPr lang="en-IN" sz="2000" spc="-5" dirty="0">
                <a:latin typeface="Times New Roman"/>
                <a:cs typeface="Times New Roman"/>
              </a:rPr>
              <a:t>boundary are considered. The system is surrounded </a:t>
            </a:r>
            <a:r>
              <a:rPr lang="en-IN" sz="2000" dirty="0">
                <a:latin typeface="Times New Roman"/>
                <a:cs typeface="Times New Roman"/>
              </a:rPr>
              <a:t>by </a:t>
            </a:r>
            <a:r>
              <a:rPr lang="en-IN" sz="2000" spc="-5" dirty="0">
                <a:latin typeface="Times New Roman"/>
                <a:cs typeface="Times New Roman"/>
              </a:rPr>
              <a:t>what  is called the </a:t>
            </a:r>
            <a:r>
              <a:rPr lang="en-IN" sz="2000" spc="-5" dirty="0">
                <a:uFill>
                  <a:solidFill>
                    <a:srgbClr val="000000"/>
                  </a:solidFill>
                </a:uFill>
                <a:latin typeface="Times New Roman"/>
                <a:cs typeface="Times New Roman"/>
              </a:rPr>
              <a:t>environment</a:t>
            </a:r>
            <a:r>
              <a:rPr lang="en-IN" sz="2000" spc="-5" dirty="0">
                <a:latin typeface="Times New Roman"/>
                <a:cs typeface="Times New Roman"/>
              </a:rPr>
              <a:t>. Sometimes some environmental factors are also considered at  the time of design and analysis of </a:t>
            </a:r>
            <a:r>
              <a:rPr lang="en-IN" sz="2000" dirty="0">
                <a:latin typeface="Times New Roman"/>
                <a:cs typeface="Times New Roman"/>
              </a:rPr>
              <a:t>the</a:t>
            </a:r>
            <a:r>
              <a:rPr lang="en-IN" sz="2000" spc="-20" dirty="0">
                <a:latin typeface="Times New Roman"/>
                <a:cs typeface="Times New Roman"/>
              </a:rPr>
              <a:t> </a:t>
            </a:r>
            <a:r>
              <a:rPr lang="en-IN" sz="2000" spc="-5" dirty="0">
                <a:latin typeface="Times New Roman"/>
                <a:cs typeface="Times New Roman"/>
              </a:rPr>
              <a:t>system.</a:t>
            </a:r>
            <a:endParaRPr lang="en-IN" sz="2000" dirty="0">
              <a:latin typeface="Times New Roman"/>
              <a:cs typeface="Times New Roman"/>
            </a:endParaRPr>
          </a:p>
          <a:p>
            <a:endParaRPr lang="en-IN" sz="2000" dirty="0"/>
          </a:p>
        </p:txBody>
      </p:sp>
      <p:sp>
        <p:nvSpPr>
          <p:cNvPr id="4" name="object 3"/>
          <p:cNvSpPr/>
          <p:nvPr/>
        </p:nvSpPr>
        <p:spPr>
          <a:xfrm>
            <a:off x="5652120" y="1124744"/>
            <a:ext cx="3240360" cy="3528392"/>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3647874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354162"/>
          </a:xfrm>
        </p:spPr>
        <p:txBody>
          <a:bodyPr>
            <a:noAutofit/>
          </a:bodyPr>
          <a:lstStyle/>
          <a:p>
            <a:pPr lvl="0"/>
            <a:r>
              <a:rPr lang="en-IN" sz="2800" b="1" spc="-15" dirty="0">
                <a:latin typeface="Times New Roman" pitchFamily="18" charset="0"/>
                <a:cs typeface="Times New Roman" pitchFamily="18" charset="0"/>
              </a:rPr>
              <a:t>CLASSIFICATION </a:t>
            </a:r>
            <a:r>
              <a:rPr lang="en-IN" sz="2800" b="1" spc="-20" dirty="0">
                <a:latin typeface="Times New Roman" pitchFamily="18" charset="0"/>
                <a:cs typeface="Times New Roman" pitchFamily="18" charset="0"/>
              </a:rPr>
              <a:t>OF</a:t>
            </a:r>
            <a:r>
              <a:rPr lang="en-IN" sz="2800" b="1" spc="5" dirty="0">
                <a:latin typeface="Times New Roman" pitchFamily="18" charset="0"/>
                <a:cs typeface="Times New Roman" pitchFamily="18" charset="0"/>
              </a:rPr>
              <a:t> </a:t>
            </a:r>
            <a:r>
              <a:rPr lang="en-IN" sz="2800" b="1" spc="-15" dirty="0">
                <a:latin typeface="Times New Roman" pitchFamily="18" charset="0"/>
                <a:cs typeface="Times New Roman" pitchFamily="18" charset="0"/>
              </a:rPr>
              <a:t>SYSTEMS:</a:t>
            </a:r>
            <a:br>
              <a:rPr lang="en-IN" sz="2000" b="1" i="1" spc="-15" dirty="0">
                <a:latin typeface="Arial"/>
                <a:cs typeface="Arial"/>
              </a:rPr>
            </a:br>
            <a:br>
              <a:rPr lang="en-IN" sz="2000" b="1" i="1" spc="-15" dirty="0">
                <a:latin typeface="Arial"/>
                <a:cs typeface="Arial"/>
              </a:rPr>
            </a:br>
            <a:r>
              <a:rPr lang="en-IN" sz="2000" spc="-5" dirty="0">
                <a:solidFill>
                  <a:prstClr val="black"/>
                </a:solidFill>
                <a:latin typeface="Times New Roman" pitchFamily="18" charset="0"/>
                <a:cs typeface="Times New Roman" pitchFamily="18" charset="0"/>
              </a:rPr>
              <a:t>Systems are classified into different categories depending upon their performance,  control and</a:t>
            </a:r>
            <a:r>
              <a:rPr lang="en-IN" sz="2000" spc="-25" dirty="0">
                <a:solidFill>
                  <a:prstClr val="black"/>
                </a:solidFill>
                <a:latin typeface="Times New Roman" pitchFamily="18" charset="0"/>
                <a:cs typeface="Times New Roman" pitchFamily="18" charset="0"/>
              </a:rPr>
              <a:t> </a:t>
            </a:r>
            <a:r>
              <a:rPr lang="en-IN" sz="2000" spc="-5" dirty="0">
                <a:solidFill>
                  <a:prstClr val="black"/>
                </a:solidFill>
                <a:latin typeface="Times New Roman" pitchFamily="18" charset="0"/>
                <a:cs typeface="Times New Roman" pitchFamily="18" charset="0"/>
              </a:rPr>
              <a:t>organization.</a:t>
            </a:r>
            <a:br>
              <a:rPr lang="en-IN" sz="2000" dirty="0">
                <a:solidFill>
                  <a:prstClr val="black"/>
                </a:solidFill>
                <a:latin typeface="Times New Roman" pitchFamily="18" charset="0"/>
                <a:cs typeface="Times New Roman" pitchFamily="18" charset="0"/>
              </a:rPr>
            </a:br>
            <a:endParaRPr lang="en-IN" sz="2000" dirty="0"/>
          </a:p>
        </p:txBody>
      </p:sp>
      <p:sp>
        <p:nvSpPr>
          <p:cNvPr id="3" name="Content Placeholder 2"/>
          <p:cNvSpPr>
            <a:spLocks noGrp="1"/>
          </p:cNvSpPr>
          <p:nvPr>
            <p:ph sz="half" idx="1"/>
          </p:nvPr>
        </p:nvSpPr>
        <p:spPr/>
        <p:txBody>
          <a:bodyPr>
            <a:noAutofit/>
          </a:bodyPr>
          <a:lstStyle/>
          <a:p>
            <a:pPr marL="254635" lvl="0" indent="-242570">
              <a:spcBef>
                <a:spcPts val="920"/>
              </a:spcBef>
              <a:buFontTx/>
              <a:buAutoNum type="alphaLcParenBoth"/>
              <a:tabLst>
                <a:tab pos="255270" algn="l"/>
              </a:tabLst>
            </a:pPr>
            <a:r>
              <a:rPr lang="en-IN" sz="2000" b="1" spc="-15" dirty="0">
                <a:solidFill>
                  <a:prstClr val="black"/>
                </a:solidFill>
                <a:latin typeface="Times New Roman" pitchFamily="18" charset="0"/>
                <a:cs typeface="Times New Roman" pitchFamily="18" charset="0"/>
              </a:rPr>
              <a:t> Open </a:t>
            </a:r>
            <a:r>
              <a:rPr lang="en-IN" sz="2000" b="1" spc="-10" dirty="0">
                <a:solidFill>
                  <a:prstClr val="black"/>
                </a:solidFill>
                <a:latin typeface="Times New Roman" pitchFamily="18" charset="0"/>
                <a:cs typeface="Times New Roman" pitchFamily="18" charset="0"/>
              </a:rPr>
              <a:t>loop</a:t>
            </a:r>
            <a:r>
              <a:rPr lang="en-IN" sz="2000" b="1" spc="-40" dirty="0">
                <a:solidFill>
                  <a:prstClr val="black"/>
                </a:solidFill>
                <a:latin typeface="Times New Roman" pitchFamily="18" charset="0"/>
                <a:cs typeface="Times New Roman" pitchFamily="18" charset="0"/>
              </a:rPr>
              <a:t> </a:t>
            </a:r>
            <a:r>
              <a:rPr lang="en-IN" sz="2000" b="1" spc="-15" dirty="0">
                <a:solidFill>
                  <a:prstClr val="black"/>
                </a:solidFill>
                <a:latin typeface="Times New Roman" pitchFamily="18" charset="0"/>
                <a:cs typeface="Times New Roman" pitchFamily="18" charset="0"/>
              </a:rPr>
              <a:t>system:</a:t>
            </a:r>
            <a:endParaRPr lang="en-IN" sz="2000" dirty="0">
              <a:solidFill>
                <a:prstClr val="black"/>
              </a:solidFill>
              <a:latin typeface="Times New Roman" pitchFamily="18" charset="0"/>
              <a:cs typeface="Times New Roman" pitchFamily="18" charset="0"/>
            </a:endParaRPr>
          </a:p>
          <a:p>
            <a:pPr marL="0" lvl="0" indent="0">
              <a:spcBef>
                <a:spcPts val="40"/>
              </a:spcBef>
              <a:buFont typeface="Arial"/>
              <a:buAutoNum type="alphaLcParenBoth"/>
            </a:pPr>
            <a:endParaRPr lang="en-IN" sz="2000" dirty="0">
              <a:solidFill>
                <a:prstClr val="black"/>
              </a:solidFill>
              <a:latin typeface="Times New Roman" pitchFamily="18" charset="0"/>
              <a:cs typeface="Times New Roman" pitchFamily="18" charset="0"/>
            </a:endParaRPr>
          </a:p>
          <a:p>
            <a:pPr marL="12700" marR="5080" lvl="0" indent="0" algn="just">
              <a:spcBef>
                <a:spcPts val="5"/>
              </a:spcBef>
              <a:buNone/>
            </a:pPr>
            <a:r>
              <a:rPr lang="en-IN" sz="2000" spc="-5" dirty="0">
                <a:solidFill>
                  <a:prstClr val="black"/>
                </a:solidFill>
                <a:latin typeface="Times New Roman" pitchFamily="18" charset="0"/>
                <a:cs typeface="Times New Roman" pitchFamily="18" charset="0"/>
              </a:rPr>
              <a:t>When the output from a system does not affect the input to the system, this type of  system is called open loop </a:t>
            </a:r>
            <a:r>
              <a:rPr lang="en-IN" sz="2000" spc="-10" dirty="0">
                <a:solidFill>
                  <a:prstClr val="black"/>
                </a:solidFill>
                <a:latin typeface="Times New Roman" pitchFamily="18" charset="0"/>
                <a:cs typeface="Times New Roman" pitchFamily="18" charset="0"/>
              </a:rPr>
              <a:t>system. </a:t>
            </a:r>
            <a:r>
              <a:rPr lang="en-IN" sz="2000" spc="-5" dirty="0">
                <a:solidFill>
                  <a:prstClr val="black"/>
                </a:solidFill>
                <a:latin typeface="Times New Roman" pitchFamily="18" charset="0"/>
                <a:cs typeface="Times New Roman" pitchFamily="18" charset="0"/>
              </a:rPr>
              <a:t>Here, however, the inputs will </a:t>
            </a:r>
            <a:r>
              <a:rPr lang="en-IN" sz="2000" spc="-10" dirty="0">
                <a:solidFill>
                  <a:prstClr val="black"/>
                </a:solidFill>
                <a:latin typeface="Times New Roman" pitchFamily="18" charset="0"/>
                <a:cs typeface="Times New Roman" pitchFamily="18" charset="0"/>
              </a:rPr>
              <a:t>have </a:t>
            </a:r>
            <a:r>
              <a:rPr lang="en-IN" sz="2000" spc="-5" dirty="0">
                <a:solidFill>
                  <a:prstClr val="black"/>
                </a:solidFill>
                <a:latin typeface="Times New Roman" pitchFamily="18" charset="0"/>
                <a:cs typeface="Times New Roman" pitchFamily="18" charset="0"/>
              </a:rPr>
              <a:t>effects on the  outputs. The functioning of the system components too will not be affected </a:t>
            </a:r>
            <a:r>
              <a:rPr lang="en-IN" sz="2000" spc="10" dirty="0">
                <a:solidFill>
                  <a:prstClr val="black"/>
                </a:solidFill>
                <a:latin typeface="Times New Roman" pitchFamily="18" charset="0"/>
                <a:cs typeface="Times New Roman" pitchFamily="18" charset="0"/>
              </a:rPr>
              <a:t>by </a:t>
            </a:r>
            <a:r>
              <a:rPr lang="en-IN" sz="2000" spc="-5" dirty="0">
                <a:solidFill>
                  <a:prstClr val="black"/>
                </a:solidFill>
                <a:latin typeface="Times New Roman" pitchFamily="18" charset="0"/>
                <a:cs typeface="Times New Roman" pitchFamily="18" charset="0"/>
              </a:rPr>
              <a:t>the  </a:t>
            </a:r>
            <a:r>
              <a:rPr lang="en-IN" sz="2000" spc="-15" dirty="0">
                <a:solidFill>
                  <a:prstClr val="black"/>
                </a:solidFill>
                <a:latin typeface="Times New Roman" pitchFamily="18" charset="0"/>
                <a:cs typeface="Times New Roman" pitchFamily="18" charset="0"/>
              </a:rPr>
              <a:t>outputs. </a:t>
            </a:r>
            <a:r>
              <a:rPr lang="en-IN" sz="2000" spc="-10" dirty="0">
                <a:solidFill>
                  <a:prstClr val="black"/>
                </a:solidFill>
                <a:latin typeface="Times New Roman" pitchFamily="18" charset="0"/>
                <a:cs typeface="Times New Roman" pitchFamily="18" charset="0"/>
              </a:rPr>
              <a:t>Most of the </a:t>
            </a:r>
            <a:r>
              <a:rPr lang="en-IN" sz="2000" spc="-15" dirty="0">
                <a:solidFill>
                  <a:prstClr val="black"/>
                </a:solidFill>
                <a:latin typeface="Times New Roman" pitchFamily="18" charset="0"/>
                <a:cs typeface="Times New Roman" pitchFamily="18" charset="0"/>
              </a:rPr>
              <a:t>natural </a:t>
            </a:r>
            <a:r>
              <a:rPr lang="en-IN" sz="2000" spc="-5" dirty="0">
                <a:solidFill>
                  <a:prstClr val="black"/>
                </a:solidFill>
                <a:latin typeface="Times New Roman" pitchFamily="18" charset="0"/>
                <a:cs typeface="Times New Roman" pitchFamily="18" charset="0"/>
              </a:rPr>
              <a:t>systems are open loop systems. Examples of open loop  system</a:t>
            </a:r>
            <a:r>
              <a:rPr lang="en-IN" sz="2000" spc="-15" dirty="0">
                <a:solidFill>
                  <a:prstClr val="black"/>
                </a:solidFill>
                <a:latin typeface="Times New Roman" pitchFamily="18" charset="0"/>
                <a:cs typeface="Times New Roman" pitchFamily="18" charset="0"/>
              </a:rPr>
              <a:t> </a:t>
            </a:r>
            <a:r>
              <a:rPr lang="en-IN" sz="2000" spc="-5" dirty="0">
                <a:solidFill>
                  <a:prstClr val="black"/>
                </a:solidFill>
                <a:latin typeface="Times New Roman" pitchFamily="18" charset="0"/>
                <a:cs typeface="Times New Roman" pitchFamily="18" charset="0"/>
              </a:rPr>
              <a:t>are,</a:t>
            </a:r>
            <a:endParaRPr lang="en-IN" sz="2000" dirty="0">
              <a:solidFill>
                <a:prstClr val="black"/>
              </a:solidFill>
              <a:latin typeface="Times New Roman" pitchFamily="18" charset="0"/>
              <a:cs typeface="Times New Roman" pitchFamily="18" charset="0"/>
            </a:endParaRPr>
          </a:p>
          <a:p>
            <a:pPr marL="685800" lvl="1" indent="-445770">
              <a:spcBef>
                <a:spcPts val="0"/>
              </a:spcBef>
              <a:buFontTx/>
              <a:buAutoNum type="romanLcPeriod"/>
              <a:tabLst>
                <a:tab pos="685800" algn="l"/>
                <a:tab pos="686435" algn="l"/>
              </a:tabLst>
            </a:pPr>
            <a:r>
              <a:rPr lang="en-IN" sz="2000" spc="-5" dirty="0">
                <a:solidFill>
                  <a:prstClr val="black"/>
                </a:solidFill>
                <a:latin typeface="Times New Roman" pitchFamily="18" charset="0"/>
                <a:cs typeface="Times New Roman" pitchFamily="18" charset="0"/>
              </a:rPr>
              <a:t>An overflowing water</a:t>
            </a:r>
            <a:r>
              <a:rPr lang="en-IN" sz="2000" spc="-30" dirty="0">
                <a:solidFill>
                  <a:prstClr val="black"/>
                </a:solidFill>
                <a:latin typeface="Times New Roman" pitchFamily="18" charset="0"/>
                <a:cs typeface="Times New Roman" pitchFamily="18" charset="0"/>
              </a:rPr>
              <a:t> </a:t>
            </a:r>
            <a:r>
              <a:rPr lang="en-IN" sz="2000" spc="-5" dirty="0">
                <a:solidFill>
                  <a:prstClr val="black"/>
                </a:solidFill>
                <a:latin typeface="Times New Roman" pitchFamily="18" charset="0"/>
                <a:cs typeface="Times New Roman" pitchFamily="18" charset="0"/>
              </a:rPr>
              <a:t>reservoir.</a:t>
            </a:r>
            <a:endParaRPr lang="en-IN" sz="2000" dirty="0">
              <a:solidFill>
                <a:prstClr val="black"/>
              </a:solidFill>
              <a:latin typeface="Times New Roman" pitchFamily="18" charset="0"/>
              <a:cs typeface="Times New Roman" pitchFamily="18" charset="0"/>
            </a:endParaRPr>
          </a:p>
          <a:p>
            <a:pPr marL="698500" lvl="1" indent="-457834">
              <a:spcBef>
                <a:spcPts val="0"/>
              </a:spcBef>
              <a:buFontTx/>
              <a:buAutoNum type="romanLcPeriod"/>
              <a:tabLst>
                <a:tab pos="697865" algn="l"/>
                <a:tab pos="699135" algn="l"/>
              </a:tabLst>
            </a:pPr>
            <a:r>
              <a:rPr lang="en-IN" sz="2000" spc="-5" dirty="0">
                <a:solidFill>
                  <a:prstClr val="black"/>
                </a:solidFill>
                <a:latin typeface="Times New Roman" pitchFamily="18" charset="0"/>
                <a:cs typeface="Times New Roman" pitchFamily="18" charset="0"/>
              </a:rPr>
              <a:t>An engine without a</a:t>
            </a:r>
            <a:r>
              <a:rPr lang="en-IN" sz="2000" spc="-25" dirty="0">
                <a:solidFill>
                  <a:prstClr val="black"/>
                </a:solidFill>
                <a:latin typeface="Times New Roman" pitchFamily="18" charset="0"/>
                <a:cs typeface="Times New Roman" pitchFamily="18" charset="0"/>
              </a:rPr>
              <a:t> </a:t>
            </a:r>
            <a:r>
              <a:rPr lang="en-IN" sz="2000" spc="-5" dirty="0">
                <a:solidFill>
                  <a:prstClr val="black"/>
                </a:solidFill>
                <a:latin typeface="Times New Roman" pitchFamily="18" charset="0"/>
                <a:cs typeface="Times New Roman" pitchFamily="18" charset="0"/>
              </a:rPr>
              <a:t>governor.</a:t>
            </a:r>
            <a:endParaRPr lang="en-IN" sz="2000" dirty="0">
              <a:solidFill>
                <a:prstClr val="black"/>
              </a:solidFill>
              <a:latin typeface="Times New Roman" pitchFamily="18" charset="0"/>
              <a:cs typeface="Times New Roman" pitchFamily="18" charset="0"/>
            </a:endParaRPr>
          </a:p>
          <a:p>
            <a:pPr marL="685800" lvl="1" indent="-445134">
              <a:spcBef>
                <a:spcPts val="0"/>
              </a:spcBef>
              <a:buFontTx/>
              <a:buAutoNum type="romanLcPeriod"/>
              <a:tabLst>
                <a:tab pos="685800" algn="l"/>
                <a:tab pos="686435" algn="l"/>
              </a:tabLst>
            </a:pPr>
            <a:r>
              <a:rPr lang="en-IN" sz="2000" spc="-10" dirty="0">
                <a:solidFill>
                  <a:prstClr val="black"/>
                </a:solidFill>
                <a:latin typeface="Times New Roman" pitchFamily="18" charset="0"/>
                <a:cs typeface="Times New Roman" pitchFamily="18" charset="0"/>
              </a:rPr>
              <a:t>Damage </a:t>
            </a:r>
            <a:r>
              <a:rPr lang="en-IN" sz="2000" spc="-5" dirty="0">
                <a:solidFill>
                  <a:prstClr val="black"/>
                </a:solidFill>
                <a:latin typeface="Times New Roman" pitchFamily="18" charset="0"/>
                <a:cs typeface="Times New Roman" pitchFamily="18" charset="0"/>
              </a:rPr>
              <a:t>caused </a:t>
            </a:r>
            <a:r>
              <a:rPr lang="en-IN" sz="2000" spc="10" dirty="0">
                <a:solidFill>
                  <a:prstClr val="black"/>
                </a:solidFill>
                <a:latin typeface="Times New Roman" pitchFamily="18" charset="0"/>
                <a:cs typeface="Times New Roman" pitchFamily="18" charset="0"/>
              </a:rPr>
              <a:t>by </a:t>
            </a:r>
            <a:r>
              <a:rPr lang="en-IN" sz="2000" spc="-5" dirty="0">
                <a:solidFill>
                  <a:prstClr val="black"/>
                </a:solidFill>
                <a:latin typeface="Times New Roman" pitchFamily="18" charset="0"/>
                <a:cs typeface="Times New Roman" pitchFamily="18" charset="0"/>
              </a:rPr>
              <a:t>floodwater,</a:t>
            </a:r>
            <a:r>
              <a:rPr lang="en-IN" sz="2000" spc="-30" dirty="0">
                <a:solidFill>
                  <a:prstClr val="black"/>
                </a:solidFill>
                <a:latin typeface="Times New Roman" pitchFamily="18" charset="0"/>
                <a:cs typeface="Times New Roman" pitchFamily="18" charset="0"/>
              </a:rPr>
              <a:t> </a:t>
            </a:r>
            <a:r>
              <a:rPr lang="en-IN" sz="2000" dirty="0">
                <a:solidFill>
                  <a:prstClr val="black"/>
                </a:solidFill>
                <a:latin typeface="Times New Roman" pitchFamily="18" charset="0"/>
                <a:cs typeface="Times New Roman" pitchFamily="18" charset="0"/>
              </a:rPr>
              <a:t>etc.</a:t>
            </a:r>
          </a:p>
          <a:p>
            <a:endParaRPr lang="en-IN" sz="2000" dirty="0"/>
          </a:p>
        </p:txBody>
      </p:sp>
      <p:sp>
        <p:nvSpPr>
          <p:cNvPr id="6" name="Content Placeholder 5"/>
          <p:cNvSpPr>
            <a:spLocks noGrp="1"/>
          </p:cNvSpPr>
          <p:nvPr>
            <p:ph sz="half" idx="2"/>
          </p:nvPr>
        </p:nvSpPr>
        <p:spPr/>
        <p:txBody>
          <a:bodyPr>
            <a:normAutofit/>
          </a:bodyPr>
          <a:lstStyle/>
          <a:p>
            <a:pPr marL="264160" lvl="0" indent="-252095">
              <a:lnSpc>
                <a:spcPct val="110000"/>
              </a:lnSpc>
              <a:spcBef>
                <a:spcPts val="95"/>
              </a:spcBef>
              <a:buFontTx/>
              <a:buAutoNum type="alphaLcParenBoth" startAt="2"/>
              <a:tabLst>
                <a:tab pos="264795" algn="l"/>
              </a:tabLst>
            </a:pPr>
            <a:r>
              <a:rPr lang="en-IN" sz="2000" b="1" spc="-15" dirty="0">
                <a:solidFill>
                  <a:prstClr val="black"/>
                </a:solidFill>
                <a:latin typeface="Times New Roman" pitchFamily="18" charset="0"/>
                <a:cs typeface="Times New Roman" pitchFamily="18" charset="0"/>
              </a:rPr>
              <a:t> Close </a:t>
            </a:r>
            <a:r>
              <a:rPr lang="en-IN" sz="2000" b="1" spc="-10" dirty="0">
                <a:solidFill>
                  <a:prstClr val="black"/>
                </a:solidFill>
                <a:latin typeface="Times New Roman" pitchFamily="18" charset="0"/>
                <a:cs typeface="Times New Roman" pitchFamily="18" charset="0"/>
              </a:rPr>
              <a:t>loop </a:t>
            </a:r>
            <a:r>
              <a:rPr lang="en-IN" sz="2000" b="1" spc="-15" dirty="0">
                <a:solidFill>
                  <a:prstClr val="black"/>
                </a:solidFill>
                <a:latin typeface="Times New Roman" pitchFamily="18" charset="0"/>
                <a:cs typeface="Times New Roman" pitchFamily="18" charset="0"/>
              </a:rPr>
              <a:t>or Feedback</a:t>
            </a:r>
            <a:r>
              <a:rPr lang="en-IN" sz="2000" b="1" spc="-45" dirty="0">
                <a:solidFill>
                  <a:prstClr val="black"/>
                </a:solidFill>
                <a:latin typeface="Times New Roman" pitchFamily="18" charset="0"/>
                <a:cs typeface="Times New Roman" pitchFamily="18" charset="0"/>
              </a:rPr>
              <a:t> </a:t>
            </a:r>
            <a:r>
              <a:rPr lang="en-IN" sz="2000" b="1" spc="-15" dirty="0">
                <a:solidFill>
                  <a:prstClr val="black"/>
                </a:solidFill>
                <a:latin typeface="Times New Roman" pitchFamily="18" charset="0"/>
                <a:cs typeface="Times New Roman" pitchFamily="18" charset="0"/>
              </a:rPr>
              <a:t>system:</a:t>
            </a:r>
            <a:endParaRPr lang="en-IN" sz="2000" dirty="0">
              <a:solidFill>
                <a:prstClr val="black"/>
              </a:solidFill>
              <a:latin typeface="Times New Roman" pitchFamily="18" charset="0"/>
              <a:cs typeface="Times New Roman" pitchFamily="18" charset="0"/>
            </a:endParaRPr>
          </a:p>
          <a:p>
            <a:pPr marL="0" lvl="0" indent="0">
              <a:lnSpc>
                <a:spcPct val="110000"/>
              </a:lnSpc>
              <a:spcBef>
                <a:spcPts val="40"/>
              </a:spcBef>
              <a:buFont typeface="Arial"/>
              <a:buAutoNum type="alphaLcParenBoth" startAt="2"/>
            </a:pPr>
            <a:endParaRPr lang="en-IN" sz="2000" dirty="0">
              <a:solidFill>
                <a:prstClr val="black"/>
              </a:solidFill>
              <a:latin typeface="Times New Roman" pitchFamily="18" charset="0"/>
              <a:cs typeface="Times New Roman" pitchFamily="18" charset="0"/>
            </a:endParaRPr>
          </a:p>
          <a:p>
            <a:pPr marL="12700" marR="5080" lvl="0" indent="0" algn="just">
              <a:lnSpc>
                <a:spcPct val="110000"/>
              </a:lnSpc>
              <a:spcBef>
                <a:spcPts val="5"/>
              </a:spcBef>
              <a:buNone/>
            </a:pPr>
            <a:r>
              <a:rPr lang="en-IN" sz="2000" spc="-10" dirty="0">
                <a:solidFill>
                  <a:prstClr val="black"/>
                </a:solidFill>
                <a:latin typeface="Times New Roman" pitchFamily="18" charset="0"/>
                <a:cs typeface="Times New Roman" pitchFamily="18" charset="0"/>
              </a:rPr>
              <a:t>In </a:t>
            </a:r>
            <a:r>
              <a:rPr lang="en-IN" sz="2000" spc="-5" dirty="0">
                <a:solidFill>
                  <a:prstClr val="black"/>
                </a:solidFill>
                <a:latin typeface="Times New Roman" pitchFamily="18" charset="0"/>
                <a:cs typeface="Times New Roman" pitchFamily="18" charset="0"/>
              </a:rPr>
              <a:t>closed loop system, </a:t>
            </a:r>
            <a:r>
              <a:rPr lang="en-IN" sz="2000" spc="-10" dirty="0">
                <a:solidFill>
                  <a:prstClr val="black"/>
                </a:solidFill>
                <a:latin typeface="Times New Roman" pitchFamily="18" charset="0"/>
                <a:cs typeface="Times New Roman" pitchFamily="18" charset="0"/>
              </a:rPr>
              <a:t>the </a:t>
            </a:r>
            <a:r>
              <a:rPr lang="en-IN" sz="2000" spc="-5" dirty="0">
                <a:solidFill>
                  <a:prstClr val="black"/>
                </a:solidFill>
                <a:latin typeface="Times New Roman" pitchFamily="18" charset="0"/>
                <a:cs typeface="Times New Roman" pitchFamily="18" charset="0"/>
              </a:rPr>
              <a:t>output from the system controls the input to the system. </a:t>
            </a:r>
            <a:r>
              <a:rPr lang="en-IN" sz="2000" spc="-10" dirty="0">
                <a:solidFill>
                  <a:prstClr val="black"/>
                </a:solidFill>
                <a:latin typeface="Times New Roman" pitchFamily="18" charset="0"/>
                <a:cs typeface="Times New Roman" pitchFamily="18" charset="0"/>
              </a:rPr>
              <a:t>In  </a:t>
            </a:r>
            <a:r>
              <a:rPr lang="en-IN" sz="2000" spc="-5" dirty="0">
                <a:solidFill>
                  <a:prstClr val="black"/>
                </a:solidFill>
                <a:latin typeface="Times New Roman" pitchFamily="18" charset="0"/>
                <a:cs typeface="Times New Roman" pitchFamily="18" charset="0"/>
              </a:rPr>
              <a:t>turn, the output is affected </a:t>
            </a:r>
            <a:r>
              <a:rPr lang="en-IN" sz="2000" dirty="0">
                <a:solidFill>
                  <a:prstClr val="black"/>
                </a:solidFill>
                <a:latin typeface="Times New Roman" pitchFamily="18" charset="0"/>
                <a:cs typeface="Times New Roman" pitchFamily="18" charset="0"/>
              </a:rPr>
              <a:t>by </a:t>
            </a:r>
            <a:r>
              <a:rPr lang="en-IN" sz="2000" spc="-5" dirty="0">
                <a:solidFill>
                  <a:prstClr val="black"/>
                </a:solidFill>
                <a:latin typeface="Times New Roman" pitchFamily="18" charset="0"/>
                <a:cs typeface="Times New Roman" pitchFamily="18" charset="0"/>
              </a:rPr>
              <a:t>the </a:t>
            </a:r>
            <a:r>
              <a:rPr lang="en-IN" sz="2000" spc="-15" dirty="0">
                <a:solidFill>
                  <a:prstClr val="black"/>
                </a:solidFill>
                <a:latin typeface="Times New Roman" pitchFamily="18" charset="0"/>
                <a:cs typeface="Times New Roman" pitchFamily="18" charset="0"/>
              </a:rPr>
              <a:t>output </a:t>
            </a:r>
            <a:r>
              <a:rPr lang="en-IN" sz="2000" spc="-10" dirty="0">
                <a:solidFill>
                  <a:prstClr val="black"/>
                </a:solidFill>
                <a:latin typeface="Times New Roman" pitchFamily="18" charset="0"/>
                <a:cs typeface="Times New Roman" pitchFamily="18" charset="0"/>
              </a:rPr>
              <a:t>itself </a:t>
            </a:r>
            <a:r>
              <a:rPr lang="en-IN" sz="2000" spc="-15" dirty="0">
                <a:solidFill>
                  <a:prstClr val="black"/>
                </a:solidFill>
                <a:latin typeface="Times New Roman" pitchFamily="18" charset="0"/>
                <a:cs typeface="Times New Roman" pitchFamily="18" charset="0"/>
              </a:rPr>
              <a:t>through </a:t>
            </a:r>
            <a:r>
              <a:rPr lang="en-IN" sz="2000" spc="-10" dirty="0">
                <a:solidFill>
                  <a:prstClr val="black"/>
                </a:solidFill>
                <a:latin typeface="Times New Roman" pitchFamily="18" charset="0"/>
                <a:cs typeface="Times New Roman" pitchFamily="18" charset="0"/>
              </a:rPr>
              <a:t>the input. </a:t>
            </a:r>
            <a:r>
              <a:rPr lang="en-IN" sz="2000" spc="-15" dirty="0">
                <a:solidFill>
                  <a:prstClr val="black"/>
                </a:solidFill>
                <a:latin typeface="Times New Roman" pitchFamily="18" charset="0"/>
                <a:cs typeface="Times New Roman" pitchFamily="18" charset="0"/>
              </a:rPr>
              <a:t>Thus there </a:t>
            </a:r>
            <a:r>
              <a:rPr lang="en-IN" sz="2000" spc="-10" dirty="0">
                <a:solidFill>
                  <a:prstClr val="black"/>
                </a:solidFill>
                <a:latin typeface="Times New Roman" pitchFamily="18" charset="0"/>
                <a:cs typeface="Times New Roman" pitchFamily="18" charset="0"/>
              </a:rPr>
              <a:t>exists </a:t>
            </a:r>
            <a:r>
              <a:rPr lang="en-IN" sz="2000" spc="-5" dirty="0">
                <a:solidFill>
                  <a:prstClr val="black"/>
                </a:solidFill>
                <a:latin typeface="Times New Roman" pitchFamily="18" charset="0"/>
                <a:cs typeface="Times New Roman" pitchFamily="18" charset="0"/>
              </a:rPr>
              <a:t>a  feedback from the output to the input. Examples</a:t>
            </a:r>
            <a:r>
              <a:rPr lang="en-IN" sz="2000" spc="-70" dirty="0">
                <a:solidFill>
                  <a:prstClr val="black"/>
                </a:solidFill>
                <a:latin typeface="Times New Roman" pitchFamily="18" charset="0"/>
                <a:cs typeface="Times New Roman" pitchFamily="18" charset="0"/>
              </a:rPr>
              <a:t> </a:t>
            </a:r>
            <a:r>
              <a:rPr lang="en-IN" sz="2000" spc="-5" dirty="0">
                <a:solidFill>
                  <a:prstClr val="black"/>
                </a:solidFill>
                <a:latin typeface="Times New Roman" pitchFamily="18" charset="0"/>
                <a:cs typeface="Times New Roman" pitchFamily="18" charset="0"/>
              </a:rPr>
              <a:t>are:</a:t>
            </a:r>
            <a:endParaRPr lang="en-IN" sz="2000" dirty="0">
              <a:solidFill>
                <a:prstClr val="black"/>
              </a:solidFill>
              <a:latin typeface="Times New Roman" pitchFamily="18" charset="0"/>
              <a:cs typeface="Times New Roman" pitchFamily="18" charset="0"/>
            </a:endParaRPr>
          </a:p>
          <a:p>
            <a:pPr marL="647700" lvl="1" indent="-445770">
              <a:lnSpc>
                <a:spcPct val="110000"/>
              </a:lnSpc>
              <a:spcBef>
                <a:spcPts val="0"/>
              </a:spcBef>
              <a:buFontTx/>
              <a:buAutoNum type="romanLcPeriod"/>
              <a:tabLst>
                <a:tab pos="647700" algn="l"/>
                <a:tab pos="648335" algn="l"/>
              </a:tabLst>
            </a:pPr>
            <a:r>
              <a:rPr lang="en-IN" sz="2000" spc="-5" dirty="0">
                <a:solidFill>
                  <a:prstClr val="black"/>
                </a:solidFill>
                <a:latin typeface="Times New Roman" pitchFamily="18" charset="0"/>
                <a:cs typeface="Times New Roman" pitchFamily="18" charset="0"/>
              </a:rPr>
              <a:t>The water</a:t>
            </a:r>
            <a:r>
              <a:rPr lang="en-IN" sz="2000" spc="-10" dirty="0">
                <a:solidFill>
                  <a:prstClr val="black"/>
                </a:solidFill>
                <a:latin typeface="Times New Roman" pitchFamily="18" charset="0"/>
                <a:cs typeface="Times New Roman" pitchFamily="18" charset="0"/>
              </a:rPr>
              <a:t> cistern</a:t>
            </a:r>
            <a:endParaRPr lang="en-IN" sz="2000" dirty="0">
              <a:solidFill>
                <a:prstClr val="black"/>
              </a:solidFill>
              <a:latin typeface="Times New Roman" pitchFamily="18" charset="0"/>
              <a:cs typeface="Times New Roman" pitchFamily="18" charset="0"/>
            </a:endParaRPr>
          </a:p>
          <a:p>
            <a:pPr marL="660400" lvl="1" indent="-458470">
              <a:lnSpc>
                <a:spcPct val="110000"/>
              </a:lnSpc>
              <a:spcBef>
                <a:spcPts val="0"/>
              </a:spcBef>
              <a:buFontTx/>
              <a:buAutoNum type="romanLcPeriod"/>
              <a:tabLst>
                <a:tab pos="659765" algn="l"/>
                <a:tab pos="661035" algn="l"/>
              </a:tabLst>
            </a:pPr>
            <a:r>
              <a:rPr lang="en-IN" sz="2000" spc="-5" dirty="0">
                <a:solidFill>
                  <a:prstClr val="black"/>
                </a:solidFill>
                <a:latin typeface="Times New Roman" pitchFamily="18" charset="0"/>
                <a:cs typeface="Times New Roman" pitchFamily="18" charset="0"/>
              </a:rPr>
              <a:t>The driver and automobile on a</a:t>
            </a:r>
            <a:r>
              <a:rPr lang="en-IN" sz="2000" spc="-70" dirty="0">
                <a:solidFill>
                  <a:prstClr val="black"/>
                </a:solidFill>
                <a:latin typeface="Times New Roman" pitchFamily="18" charset="0"/>
                <a:cs typeface="Times New Roman" pitchFamily="18" charset="0"/>
              </a:rPr>
              <a:t> </a:t>
            </a:r>
            <a:r>
              <a:rPr lang="en-IN" sz="2000" spc="-5" dirty="0">
                <a:solidFill>
                  <a:prstClr val="black"/>
                </a:solidFill>
                <a:latin typeface="Times New Roman" pitchFamily="18" charset="0"/>
                <a:cs typeface="Times New Roman" pitchFamily="18" charset="0"/>
              </a:rPr>
              <a:t>road</a:t>
            </a:r>
            <a:endParaRPr lang="en-IN" sz="2000" dirty="0">
              <a:solidFill>
                <a:prstClr val="black"/>
              </a:solidFill>
              <a:latin typeface="Times New Roman" pitchFamily="18" charset="0"/>
              <a:cs typeface="Times New Roman" pitchFamily="18" charset="0"/>
            </a:endParaRPr>
          </a:p>
          <a:p>
            <a:pPr marL="647700" lvl="1" indent="-445134">
              <a:lnSpc>
                <a:spcPct val="110000"/>
              </a:lnSpc>
              <a:spcBef>
                <a:spcPts val="0"/>
              </a:spcBef>
              <a:buFontTx/>
              <a:buAutoNum type="romanLcPeriod"/>
              <a:tabLst>
                <a:tab pos="647700" algn="l"/>
                <a:tab pos="648335" algn="l"/>
              </a:tabLst>
            </a:pPr>
            <a:r>
              <a:rPr lang="en-IN" sz="2000" spc="-5" dirty="0">
                <a:solidFill>
                  <a:prstClr val="black"/>
                </a:solidFill>
                <a:latin typeface="Times New Roman" pitchFamily="18" charset="0"/>
                <a:cs typeface="Times New Roman" pitchFamily="18" charset="0"/>
              </a:rPr>
              <a:t>An engine with a governor,</a:t>
            </a:r>
            <a:r>
              <a:rPr lang="en-IN" sz="2000" spc="15" dirty="0">
                <a:solidFill>
                  <a:prstClr val="black"/>
                </a:solidFill>
                <a:latin typeface="Times New Roman" pitchFamily="18" charset="0"/>
                <a:cs typeface="Times New Roman" pitchFamily="18" charset="0"/>
              </a:rPr>
              <a:t> </a:t>
            </a:r>
            <a:r>
              <a:rPr lang="en-IN" sz="2000" spc="-5" dirty="0">
                <a:solidFill>
                  <a:prstClr val="black"/>
                </a:solidFill>
                <a:latin typeface="Times New Roman" pitchFamily="18" charset="0"/>
                <a:cs typeface="Times New Roman" pitchFamily="18" charset="0"/>
              </a:rPr>
              <a:t>etc.</a:t>
            </a:r>
            <a:endParaRPr lang="en-IN" sz="2000" dirty="0">
              <a:solidFill>
                <a:prstClr val="black"/>
              </a:solidFill>
              <a:latin typeface="Times New Roman" pitchFamily="18" charset="0"/>
              <a:cs typeface="Times New Roman" pitchFamily="18" charset="0"/>
            </a:endParaRPr>
          </a:p>
          <a:p>
            <a:pPr>
              <a:lnSpc>
                <a:spcPct val="110000"/>
              </a:lnSpc>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03741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a:latin typeface="Times New Roman" pitchFamily="18" charset="0"/>
                <a:cs typeface="Times New Roman" pitchFamily="18" charset="0"/>
              </a:rPr>
              <a:t>DEFINITION OF SYSTEM:</a:t>
            </a:r>
            <a:br>
              <a:rPr lang="en-IN" sz="2800" dirty="0">
                <a:latin typeface="Times New Roman" pitchFamily="18" charset="0"/>
                <a:cs typeface="Times New Roman" pitchFamily="18" charset="0"/>
              </a:rPr>
            </a:br>
            <a:endParaRPr lang="en-IN"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196752"/>
            <a:ext cx="8229600" cy="4525963"/>
          </a:xfrm>
        </p:spPr>
        <p:txBody>
          <a:bodyPr>
            <a:normAutofit/>
          </a:bodyPr>
          <a:lstStyle/>
          <a:p>
            <a:pPr marL="76200" marR="102870"/>
            <a:r>
              <a:rPr lang="en-IN" sz="2000" dirty="0">
                <a:latin typeface="Times New Roman"/>
                <a:cs typeface="Times New Roman"/>
              </a:rPr>
              <a:t>Perhaps the most difficult thing about system Engineering is the word “system” itself. A  system can be defined as:</a:t>
            </a:r>
          </a:p>
          <a:p>
            <a:pPr marL="1447800" marR="153035" indent="-457200">
              <a:spcBef>
                <a:spcPts val="10"/>
              </a:spcBef>
              <a:buAutoNum type="romanLcParenBoth"/>
              <a:tabLst>
                <a:tab pos="1435100" algn="l"/>
              </a:tabLst>
            </a:pPr>
            <a:r>
              <a:rPr lang="en-IN" sz="2000" dirty="0">
                <a:solidFill>
                  <a:srgbClr val="0070C0"/>
                </a:solidFill>
                <a:latin typeface="Times New Roman"/>
                <a:cs typeface="Times New Roman"/>
              </a:rPr>
              <a:t>An array of components designed to achieve an objective  according to plan.</a:t>
            </a:r>
          </a:p>
          <a:p>
            <a:pPr marL="1447800" marR="153035" indent="-457200">
              <a:spcBef>
                <a:spcPts val="10"/>
              </a:spcBef>
              <a:buFontTx/>
              <a:buAutoNum type="romanLcParenBoth"/>
              <a:tabLst>
                <a:tab pos="1435100" algn="l"/>
              </a:tabLst>
            </a:pPr>
            <a:r>
              <a:rPr lang="en-IN" sz="2000" dirty="0">
                <a:solidFill>
                  <a:srgbClr val="0070C0"/>
                </a:solidFill>
                <a:latin typeface="Times New Roman"/>
                <a:cs typeface="Times New Roman"/>
              </a:rPr>
              <a:t>A set of objects with relations between the objects and their  attributes.</a:t>
            </a:r>
          </a:p>
          <a:p>
            <a:pPr marL="12700" marR="5080" algn="just">
              <a:spcBef>
                <a:spcPts val="190"/>
              </a:spcBef>
            </a:pPr>
            <a:r>
              <a:rPr lang="en-IN" sz="2000" dirty="0">
                <a:latin typeface="Times New Roman"/>
                <a:cs typeface="Times New Roman"/>
              </a:rPr>
              <a:t>It is more important to identify a system than defining what it is. </a:t>
            </a:r>
          </a:p>
          <a:p>
            <a:pPr marL="12700" marR="5080" algn="just">
              <a:spcBef>
                <a:spcPts val="190"/>
              </a:spcBef>
            </a:pPr>
            <a:r>
              <a:rPr lang="en-IN" sz="2000" dirty="0">
                <a:latin typeface="Times New Roman"/>
                <a:cs typeface="Times New Roman"/>
              </a:rPr>
              <a:t>Nevertheless there are  lot many definitions of system. </a:t>
            </a:r>
          </a:p>
          <a:p>
            <a:pPr marL="12700" marR="5080" algn="just">
              <a:spcBef>
                <a:spcPts val="190"/>
              </a:spcBef>
            </a:pPr>
            <a:r>
              <a:rPr lang="en-IN" sz="2000" dirty="0">
                <a:latin typeface="Times New Roman"/>
                <a:cs typeface="Times New Roman"/>
              </a:rPr>
              <a:t>For example, Gosling’s definition: “</a:t>
            </a:r>
            <a:r>
              <a:rPr lang="en-IN" sz="2000" dirty="0">
                <a:solidFill>
                  <a:srgbClr val="0070C0"/>
                </a:solidFill>
                <a:latin typeface="Times New Roman"/>
                <a:cs typeface="Times New Roman"/>
              </a:rPr>
              <a:t>A system can also be  defined as an engineering </a:t>
            </a:r>
            <a:r>
              <a:rPr lang="en-IN" sz="2000" dirty="0" err="1">
                <a:solidFill>
                  <a:srgbClr val="0070C0"/>
                </a:solidFill>
                <a:latin typeface="Times New Roman"/>
                <a:cs typeface="Times New Roman"/>
              </a:rPr>
              <a:t>artifact</a:t>
            </a:r>
            <a:r>
              <a:rPr lang="en-IN" sz="2000" dirty="0">
                <a:solidFill>
                  <a:srgbClr val="0070C0"/>
                </a:solidFill>
                <a:latin typeface="Times New Roman"/>
                <a:cs typeface="Times New Roman"/>
              </a:rPr>
              <a:t> which is most easily analysed, described or designed as  an assembly of interconnected but separable and independent elements</a:t>
            </a:r>
            <a:r>
              <a:rPr lang="en-IN" sz="2000" dirty="0">
                <a:latin typeface="Times New Roman"/>
                <a:cs typeface="Times New Roman"/>
              </a:rPr>
              <a:t>.”</a:t>
            </a:r>
          </a:p>
          <a:p>
            <a:endParaRPr lang="en-IN" sz="2000" dirty="0"/>
          </a:p>
        </p:txBody>
      </p:sp>
    </p:spTree>
    <p:extLst>
      <p:ext uri="{BB962C8B-B14F-4D97-AF65-F5344CB8AC3E}">
        <p14:creationId xmlns:p14="http://schemas.microsoft.com/office/powerpoint/2010/main" val="16790215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spc="-5" dirty="0">
                <a:latin typeface="Times New Roman" pitchFamily="18" charset="0"/>
                <a:cs typeface="Times New Roman" pitchFamily="18" charset="0"/>
              </a:rPr>
              <a:t>A </a:t>
            </a:r>
            <a:r>
              <a:rPr lang="en-IN" sz="2800" b="1" spc="-15" dirty="0">
                <a:latin typeface="Times New Roman" pitchFamily="18" charset="0"/>
                <a:cs typeface="Times New Roman" pitchFamily="18" charset="0"/>
              </a:rPr>
              <a:t>HUMAN FEEDBACK</a:t>
            </a:r>
            <a:r>
              <a:rPr lang="en-IN" sz="2800" b="1" spc="-40" dirty="0">
                <a:latin typeface="Times New Roman" pitchFamily="18" charset="0"/>
                <a:cs typeface="Times New Roman" pitchFamily="18" charset="0"/>
              </a:rPr>
              <a:t> </a:t>
            </a:r>
            <a:r>
              <a:rPr lang="en-IN" sz="2800" b="1" spc="-15" dirty="0">
                <a:latin typeface="Times New Roman" pitchFamily="18" charset="0"/>
                <a:cs typeface="Times New Roman" pitchFamily="18" charset="0"/>
              </a:rPr>
              <a:t>SYSTEM:</a:t>
            </a:r>
            <a:br>
              <a:rPr lang="en-IN" sz="2800" dirty="0">
                <a:latin typeface="Times New Roman" pitchFamily="18" charset="0"/>
                <a:cs typeface="Times New Roman" pitchFamily="18" charset="0"/>
              </a:rPr>
            </a:br>
            <a:endParaRPr lang="en-IN" sz="28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12700" marR="5080" algn="just"/>
            <a:r>
              <a:rPr lang="en-IN" sz="2000" spc="-10" dirty="0">
                <a:latin typeface="Times New Roman"/>
                <a:cs typeface="Times New Roman"/>
              </a:rPr>
              <a:t>In </a:t>
            </a:r>
            <a:r>
              <a:rPr lang="en-IN" sz="2000" dirty="0">
                <a:latin typeface="Times New Roman"/>
                <a:cs typeface="Times New Roman"/>
              </a:rPr>
              <a:t>the </a:t>
            </a:r>
            <a:r>
              <a:rPr lang="en-IN" sz="2000" spc="-5" dirty="0">
                <a:latin typeface="Times New Roman"/>
                <a:cs typeface="Times New Roman"/>
              </a:rPr>
              <a:t>vast majority of the feedback system, which we encounter in engineering, the  </a:t>
            </a:r>
            <a:r>
              <a:rPr lang="en-IN" sz="2000" spc="-15" dirty="0">
                <a:latin typeface="Times New Roman"/>
                <a:cs typeface="Times New Roman"/>
              </a:rPr>
              <a:t>feedback </a:t>
            </a:r>
            <a:r>
              <a:rPr lang="en-IN" sz="2000" spc="-10" dirty="0">
                <a:latin typeface="Times New Roman"/>
                <a:cs typeface="Times New Roman"/>
              </a:rPr>
              <a:t>is inserted in </a:t>
            </a:r>
            <a:r>
              <a:rPr lang="en-IN" sz="2000" spc="-15" dirty="0">
                <a:latin typeface="Times New Roman"/>
                <a:cs typeface="Times New Roman"/>
              </a:rPr>
              <a:t>order </a:t>
            </a:r>
            <a:r>
              <a:rPr lang="en-IN" sz="2000" spc="-10" dirty="0">
                <a:latin typeface="Times New Roman"/>
                <a:cs typeface="Times New Roman"/>
              </a:rPr>
              <a:t>to </a:t>
            </a:r>
            <a:r>
              <a:rPr lang="en-IN" sz="2000" spc="-15" dirty="0">
                <a:latin typeface="Times New Roman"/>
                <a:cs typeface="Times New Roman"/>
              </a:rPr>
              <a:t>control </a:t>
            </a:r>
            <a:r>
              <a:rPr lang="en-IN" sz="2000" spc="-5" dirty="0">
                <a:latin typeface="Times New Roman"/>
                <a:cs typeface="Times New Roman"/>
              </a:rPr>
              <a:t>the degree to </a:t>
            </a:r>
            <a:r>
              <a:rPr lang="en-IN" sz="2000" spc="-10" dirty="0">
                <a:latin typeface="Times New Roman"/>
                <a:cs typeface="Times New Roman"/>
              </a:rPr>
              <a:t>which the </a:t>
            </a:r>
            <a:r>
              <a:rPr lang="en-IN" sz="2000" dirty="0">
                <a:latin typeface="Times New Roman"/>
                <a:cs typeface="Times New Roman"/>
              </a:rPr>
              <a:t>overall </a:t>
            </a:r>
            <a:r>
              <a:rPr lang="en-IN" sz="2000" spc="-5" dirty="0">
                <a:latin typeface="Times New Roman"/>
                <a:cs typeface="Times New Roman"/>
              </a:rPr>
              <a:t>transmission  characteristics </a:t>
            </a:r>
            <a:r>
              <a:rPr lang="en-IN" sz="2000" dirty="0">
                <a:latin typeface="Times New Roman"/>
                <a:cs typeface="Times New Roman"/>
              </a:rPr>
              <a:t>of </a:t>
            </a:r>
            <a:r>
              <a:rPr lang="en-IN" sz="2000" spc="-5" dirty="0">
                <a:latin typeface="Times New Roman"/>
                <a:cs typeface="Times New Roman"/>
              </a:rPr>
              <a:t>the </a:t>
            </a:r>
            <a:r>
              <a:rPr lang="en-IN" sz="2000" dirty="0">
                <a:latin typeface="Times New Roman"/>
                <a:cs typeface="Times New Roman"/>
              </a:rPr>
              <a:t>system </a:t>
            </a:r>
            <a:r>
              <a:rPr lang="en-IN" sz="2000" spc="-5" dirty="0">
                <a:latin typeface="Times New Roman"/>
                <a:cs typeface="Times New Roman"/>
              </a:rPr>
              <a:t>depend upon the </a:t>
            </a:r>
            <a:r>
              <a:rPr lang="en-IN" sz="2000" dirty="0">
                <a:latin typeface="Times New Roman"/>
                <a:cs typeface="Times New Roman"/>
              </a:rPr>
              <a:t>variation </a:t>
            </a:r>
            <a:r>
              <a:rPr lang="en-IN" sz="2000" spc="-5" dirty="0">
                <a:latin typeface="Times New Roman"/>
                <a:cs typeface="Times New Roman"/>
              </a:rPr>
              <a:t>in the values </a:t>
            </a:r>
            <a:r>
              <a:rPr lang="en-IN" sz="2000" dirty="0">
                <a:latin typeface="Times New Roman"/>
                <a:cs typeface="Times New Roman"/>
              </a:rPr>
              <a:t>of </a:t>
            </a:r>
            <a:r>
              <a:rPr lang="en-IN" sz="2000" spc="-5" dirty="0">
                <a:latin typeface="Times New Roman"/>
                <a:cs typeface="Times New Roman"/>
              </a:rPr>
              <a:t>one or </a:t>
            </a:r>
            <a:r>
              <a:rPr lang="en-IN" sz="2000" spc="-10" dirty="0">
                <a:latin typeface="Times New Roman"/>
                <a:cs typeface="Times New Roman"/>
              </a:rPr>
              <a:t>more </a:t>
            </a:r>
            <a:r>
              <a:rPr lang="en-IN" sz="2000" spc="-5" dirty="0">
                <a:latin typeface="Times New Roman"/>
                <a:cs typeface="Times New Roman"/>
              </a:rPr>
              <a:t>of the  system parameters. Thus the critical characteristic of feedback system is most often the  </a:t>
            </a:r>
            <a:r>
              <a:rPr lang="en-IN" sz="2000" dirty="0">
                <a:latin typeface="Times New Roman"/>
                <a:cs typeface="Times New Roman"/>
              </a:rPr>
              <a:t>tendency of </a:t>
            </a:r>
            <a:r>
              <a:rPr lang="en-IN" sz="2000" spc="-5" dirty="0">
                <a:latin typeface="Times New Roman"/>
                <a:cs typeface="Times New Roman"/>
              </a:rPr>
              <a:t>the system to operate satisfactorily even when the specific parameters of the  various components are changing</a:t>
            </a:r>
            <a:r>
              <a:rPr lang="en-IN" sz="2000" spc="-40" dirty="0">
                <a:latin typeface="Times New Roman"/>
                <a:cs typeface="Times New Roman"/>
              </a:rPr>
              <a:t> </a:t>
            </a:r>
            <a:r>
              <a:rPr lang="en-IN" sz="2000" spc="-5" dirty="0">
                <a:latin typeface="Times New Roman"/>
                <a:cs typeface="Times New Roman"/>
              </a:rPr>
              <a:t>radically.</a:t>
            </a:r>
            <a:endParaRPr lang="en-IN" sz="2000" dirty="0">
              <a:latin typeface="Times New Roman"/>
              <a:cs typeface="Times New Roman"/>
            </a:endParaRPr>
          </a:p>
          <a:p>
            <a:pPr>
              <a:spcBef>
                <a:spcPts val="30"/>
              </a:spcBef>
            </a:pPr>
            <a:endParaRPr lang="en-IN" sz="2000" dirty="0">
              <a:latin typeface="Times New Roman"/>
              <a:cs typeface="Times New Roman"/>
            </a:endParaRPr>
          </a:p>
          <a:p>
            <a:pPr marL="12700" algn="just">
              <a:spcBef>
                <a:spcPts val="5"/>
              </a:spcBef>
            </a:pPr>
            <a:r>
              <a:rPr lang="en-IN" sz="2000" spc="-5" dirty="0">
                <a:latin typeface="Times New Roman"/>
                <a:cs typeface="Times New Roman"/>
              </a:rPr>
              <a:t>Closed loop or feedback is of two</a:t>
            </a:r>
            <a:r>
              <a:rPr lang="en-IN" sz="2000" spc="-55" dirty="0">
                <a:latin typeface="Times New Roman"/>
                <a:cs typeface="Times New Roman"/>
              </a:rPr>
              <a:t> </a:t>
            </a:r>
            <a:r>
              <a:rPr lang="en-IN" sz="2000" spc="-5" dirty="0">
                <a:latin typeface="Times New Roman"/>
                <a:cs typeface="Times New Roman"/>
              </a:rPr>
              <a:t>types:</a:t>
            </a:r>
          </a:p>
          <a:p>
            <a:pPr marL="241300" indent="-571500" algn="just">
              <a:spcBef>
                <a:spcPts val="5"/>
              </a:spcBef>
              <a:buFont typeface="+mj-lt"/>
              <a:buAutoNum type="romanUcPeriod"/>
            </a:pPr>
            <a:r>
              <a:rPr lang="en-IN" sz="2000" spc="-5" dirty="0">
                <a:latin typeface="Times New Roman"/>
                <a:cs typeface="Times New Roman"/>
              </a:rPr>
              <a:t>Positive </a:t>
            </a:r>
            <a:r>
              <a:rPr lang="en-IN" sz="2000" spc="-10" dirty="0">
                <a:latin typeface="Times New Roman"/>
                <a:cs typeface="Times New Roman"/>
              </a:rPr>
              <a:t>feedback </a:t>
            </a:r>
            <a:r>
              <a:rPr lang="en-IN" sz="2000" spc="-5" dirty="0">
                <a:latin typeface="Times New Roman"/>
                <a:cs typeface="Times New Roman"/>
              </a:rPr>
              <a:t>– explosive  </a:t>
            </a:r>
          </a:p>
          <a:p>
            <a:pPr marL="241300" indent="-571500" algn="just">
              <a:spcBef>
                <a:spcPts val="5"/>
              </a:spcBef>
              <a:buFont typeface="+mj-lt"/>
              <a:buAutoNum type="romanUcPeriod"/>
            </a:pPr>
            <a:r>
              <a:rPr lang="en-IN" sz="2000" spc="-5" dirty="0">
                <a:latin typeface="Times New Roman"/>
                <a:cs typeface="Times New Roman"/>
              </a:rPr>
              <a:t>Negative feedback – goal</a:t>
            </a:r>
            <a:r>
              <a:rPr lang="en-IN" sz="2000" spc="-65" dirty="0">
                <a:latin typeface="Times New Roman"/>
                <a:cs typeface="Times New Roman"/>
              </a:rPr>
              <a:t> </a:t>
            </a:r>
            <a:r>
              <a:rPr lang="en-IN" sz="2000" spc="-5" dirty="0">
                <a:latin typeface="Times New Roman"/>
                <a:cs typeface="Times New Roman"/>
              </a:rPr>
              <a:t>seeking.</a:t>
            </a:r>
            <a:endParaRPr lang="en-IN" sz="2000" dirty="0">
              <a:latin typeface="Times New Roman"/>
              <a:cs typeface="Times New Roman"/>
            </a:endParaRPr>
          </a:p>
          <a:p>
            <a:pPr marL="12700" algn="just">
              <a:spcBef>
                <a:spcPts val="5"/>
              </a:spcBef>
            </a:pPr>
            <a:endParaRPr lang="en-IN" sz="2000" dirty="0">
              <a:latin typeface="Times New Roman"/>
              <a:cs typeface="Times New Roman"/>
            </a:endParaRPr>
          </a:p>
        </p:txBody>
      </p:sp>
    </p:spTree>
    <p:extLst>
      <p:ext uri="{BB962C8B-B14F-4D97-AF65-F5344CB8AC3E}">
        <p14:creationId xmlns:p14="http://schemas.microsoft.com/office/powerpoint/2010/main" val="13494545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12700">
              <a:lnSpc>
                <a:spcPct val="100000"/>
              </a:lnSpc>
              <a:spcBef>
                <a:spcPts val="95"/>
              </a:spcBef>
            </a:pPr>
            <a:r>
              <a:rPr lang="en-IN" sz="2800" b="1" spc="-15" dirty="0">
                <a:latin typeface="Times New Roman" pitchFamily="18" charset="0"/>
                <a:cs typeface="Times New Roman" pitchFamily="18" charset="0"/>
              </a:rPr>
              <a:t>ADAPTIVE</a:t>
            </a:r>
            <a:r>
              <a:rPr lang="en-IN" sz="2800" b="1" spc="-20" dirty="0">
                <a:latin typeface="Times New Roman" pitchFamily="18" charset="0"/>
                <a:cs typeface="Times New Roman" pitchFamily="18" charset="0"/>
              </a:rPr>
              <a:t> </a:t>
            </a:r>
            <a:r>
              <a:rPr lang="en-IN" sz="2800" b="1" spc="-15" dirty="0">
                <a:latin typeface="Times New Roman" pitchFamily="18" charset="0"/>
                <a:cs typeface="Times New Roman" pitchFamily="18" charset="0"/>
              </a:rPr>
              <a:t>SYSTEM:</a:t>
            </a:r>
            <a:endParaRPr lang="en-IN" sz="28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227965" marR="222885" algn="just">
              <a:lnSpc>
                <a:spcPct val="97000"/>
              </a:lnSpc>
              <a:spcBef>
                <a:spcPts val="5"/>
              </a:spcBef>
              <a:spcAft>
                <a:spcPts val="0"/>
              </a:spcAft>
            </a:pPr>
            <a:r>
              <a:rPr lang="en-US" sz="2000" dirty="0">
                <a:effectLst/>
                <a:latin typeface="Times New Roman"/>
                <a:ea typeface="Times New Roman"/>
              </a:rPr>
              <a:t>An adaptive system may be defined as one, which is capable of modifying its operating characteristics in response to changes in environment or input signals in such a way as to improve some performance specification. Thus the adaptive system is designed to modify itself in the face of new environment so as to optimize its performance. Human body is  an excellent example of adaptive system. In engineering, example of adaptive systems are an automobile with a super charger to operate at high altitude, temperature compensated jet aircraft fuel control system</a:t>
            </a:r>
            <a:r>
              <a:rPr lang="en-US" sz="2000" spc="-15" dirty="0">
                <a:effectLst/>
                <a:latin typeface="Times New Roman"/>
                <a:ea typeface="Times New Roman"/>
              </a:rPr>
              <a:t> </a:t>
            </a:r>
            <a:r>
              <a:rPr lang="en-US" sz="2000" dirty="0">
                <a:effectLst/>
                <a:latin typeface="Times New Roman"/>
                <a:ea typeface="Times New Roman"/>
              </a:rPr>
              <a:t>etc.</a:t>
            </a:r>
            <a:endParaRPr lang="en-IN" sz="2000" dirty="0">
              <a:effectLst/>
              <a:latin typeface="Times New Roman"/>
              <a:ea typeface="Times New Roman"/>
            </a:endParaRPr>
          </a:p>
          <a:p>
            <a:pPr>
              <a:spcAft>
                <a:spcPts val="0"/>
              </a:spcAft>
            </a:pPr>
            <a:r>
              <a:rPr lang="en-US" sz="2000" dirty="0">
                <a:effectLst/>
                <a:latin typeface="Times New Roman"/>
                <a:ea typeface="Times New Roman"/>
              </a:rPr>
              <a:t> </a:t>
            </a:r>
            <a:endParaRPr lang="en-IN" sz="2000" dirty="0">
              <a:effectLst/>
              <a:latin typeface="Times New Roman"/>
              <a:ea typeface="Times New Roman"/>
            </a:endParaRPr>
          </a:p>
          <a:p>
            <a:endParaRPr lang="en-IN" sz="2000" dirty="0"/>
          </a:p>
        </p:txBody>
      </p:sp>
    </p:spTree>
    <p:extLst>
      <p:ext uri="{BB962C8B-B14F-4D97-AF65-F5344CB8AC3E}">
        <p14:creationId xmlns:p14="http://schemas.microsoft.com/office/powerpoint/2010/main" val="17140939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227965">
              <a:spcBef>
                <a:spcPts val="985"/>
              </a:spcBef>
              <a:spcAft>
                <a:spcPts val="0"/>
              </a:spcAft>
            </a:pPr>
            <a:r>
              <a:rPr lang="en-US" sz="2800" b="1" i="0" kern="0" dirty="0">
                <a:effectLst/>
                <a:latin typeface="Times New Roman" pitchFamily="18" charset="0"/>
                <a:ea typeface="Arial"/>
                <a:cs typeface="Times New Roman" pitchFamily="18" charset="0"/>
              </a:rPr>
              <a:t>THE SYSTEMS APPROACH:</a:t>
            </a:r>
            <a:br>
              <a:rPr lang="en-IN" sz="2800" b="1" i="1" kern="0" dirty="0">
                <a:effectLst/>
                <a:latin typeface="Times New Roman" pitchFamily="18" charset="0"/>
                <a:ea typeface="Arial"/>
                <a:cs typeface="Times New Roman" pitchFamily="18" charset="0"/>
              </a:rPr>
            </a:br>
            <a:endParaRPr lang="en-IN" sz="2800" dirty="0">
              <a:latin typeface="Times New Roman" pitchFamily="18" charset="0"/>
              <a:cs typeface="Times New Roman" pitchFamily="18" charset="0"/>
            </a:endParaRPr>
          </a:p>
        </p:txBody>
      </p:sp>
      <p:sp>
        <p:nvSpPr>
          <p:cNvPr id="3" name="Content Placeholder 2"/>
          <p:cNvSpPr>
            <a:spLocks noGrp="1"/>
          </p:cNvSpPr>
          <p:nvPr>
            <p:ph idx="1"/>
          </p:nvPr>
        </p:nvSpPr>
        <p:spPr>
          <a:xfrm>
            <a:off x="467544" y="1124744"/>
            <a:ext cx="8229600" cy="5256584"/>
          </a:xfrm>
        </p:spPr>
        <p:txBody>
          <a:bodyPr>
            <a:noAutofit/>
          </a:bodyPr>
          <a:lstStyle/>
          <a:p>
            <a:pPr marL="227965" marR="225425" algn="just">
              <a:spcAft>
                <a:spcPts val="0"/>
              </a:spcAft>
            </a:pPr>
            <a:r>
              <a:rPr lang="en-US" sz="2000" dirty="0">
                <a:effectLst/>
                <a:latin typeface="Times New Roman"/>
                <a:ea typeface="Times New Roman"/>
              </a:rPr>
              <a:t>The systems approach to engineering is based on looking at the total activity project; design, of system rather than merely considering the efficiency of the component tasks independently. This, of course is not new; it has always been a distinguishing feature of good engineering. What is new? However, is the development of formalized techniques such as operations research and computer technology, which permit a rational, rather than an intuitive approach to total problem definition and solution.</a:t>
            </a:r>
            <a:endParaRPr lang="en-IN" sz="2000" dirty="0">
              <a:effectLst/>
              <a:latin typeface="Times New Roman"/>
              <a:ea typeface="Times New Roman"/>
            </a:endParaRPr>
          </a:p>
          <a:p>
            <a:pPr marL="0" indent="0">
              <a:spcBef>
                <a:spcPts val="20"/>
              </a:spcBef>
              <a:spcAft>
                <a:spcPts val="0"/>
              </a:spcAft>
              <a:buNone/>
            </a:pPr>
            <a:r>
              <a:rPr lang="en-US" sz="2000" dirty="0">
                <a:effectLst/>
                <a:latin typeface="Times New Roman"/>
                <a:ea typeface="Times New Roman"/>
              </a:rPr>
              <a:t> </a:t>
            </a:r>
            <a:endParaRPr lang="en-IN" sz="2000" dirty="0">
              <a:effectLst/>
              <a:latin typeface="Times New Roman"/>
              <a:ea typeface="Times New Roman"/>
            </a:endParaRPr>
          </a:p>
          <a:p>
            <a:r>
              <a:rPr lang="en-US" sz="2000" dirty="0">
                <a:effectLst/>
                <a:latin typeface="Times New Roman"/>
                <a:ea typeface="Times New Roman"/>
              </a:rPr>
              <a:t>The systems approach to engineering or systems engineering is manifest through:</a:t>
            </a:r>
            <a:endParaRPr lang="en-IN" sz="2000" dirty="0">
              <a:effectLst/>
              <a:latin typeface="Times New Roman"/>
              <a:ea typeface="Times New Roman"/>
            </a:endParaRPr>
          </a:p>
          <a:p>
            <a:pPr marR="269875" lvl="0">
              <a:spcBef>
                <a:spcPts val="400"/>
              </a:spcBef>
              <a:buSzPts val="1200"/>
              <a:buFont typeface="Times New Roman"/>
              <a:buAutoNum type="arabicParenBoth"/>
              <a:tabLst>
                <a:tab pos="1142365" algn="l"/>
                <a:tab pos="1143000" algn="l"/>
              </a:tabLst>
            </a:pPr>
            <a:r>
              <a:rPr lang="en-US" sz="2000" spc="-5" dirty="0">
                <a:effectLst/>
                <a:latin typeface="Times New Roman"/>
                <a:ea typeface="Times New Roman"/>
              </a:rPr>
              <a:t>Science &amp; Research – the conception of new relationship </a:t>
            </a:r>
            <a:r>
              <a:rPr lang="en-US" sz="2000" spc="-15" dirty="0">
                <a:effectLst/>
                <a:latin typeface="Times New Roman"/>
                <a:ea typeface="Times New Roman"/>
              </a:rPr>
              <a:t>between </a:t>
            </a:r>
            <a:r>
              <a:rPr lang="en-US" sz="2000" spc="-5" dirty="0">
                <a:effectLst/>
                <a:latin typeface="Times New Roman"/>
                <a:ea typeface="Times New Roman"/>
              </a:rPr>
              <a:t>the variables entering into the</a:t>
            </a:r>
            <a:r>
              <a:rPr lang="en-US" sz="2000" spc="-35" dirty="0">
                <a:effectLst/>
                <a:latin typeface="Times New Roman"/>
                <a:ea typeface="Times New Roman"/>
              </a:rPr>
              <a:t> </a:t>
            </a:r>
            <a:r>
              <a:rPr lang="en-US" sz="2000" spc="-5" dirty="0">
                <a:effectLst/>
                <a:latin typeface="Times New Roman"/>
                <a:ea typeface="Times New Roman"/>
              </a:rPr>
              <a:t>problem.</a:t>
            </a:r>
            <a:endParaRPr lang="en-IN" sz="2000" spc="-5" dirty="0">
              <a:effectLst/>
              <a:latin typeface="Times New Roman"/>
              <a:ea typeface="Times New Roman"/>
            </a:endParaRPr>
          </a:p>
          <a:p>
            <a:pPr marR="245110" lvl="0">
              <a:spcBef>
                <a:spcPts val="45"/>
              </a:spcBef>
              <a:buSzPts val="1200"/>
              <a:buFont typeface="Times New Roman"/>
              <a:buAutoNum type="arabicParenBoth"/>
              <a:tabLst>
                <a:tab pos="1142365" algn="l"/>
                <a:tab pos="1143000" algn="l"/>
              </a:tabLst>
            </a:pPr>
            <a:r>
              <a:rPr lang="en-US" sz="2000" spc="-5" dirty="0">
                <a:effectLst/>
                <a:latin typeface="Times New Roman"/>
                <a:ea typeface="Times New Roman"/>
              </a:rPr>
              <a:t>System design – the application of a broad integrative outlook to the solution of desired</a:t>
            </a:r>
            <a:r>
              <a:rPr lang="en-US" sz="2000" spc="-10" dirty="0">
                <a:effectLst/>
                <a:latin typeface="Times New Roman"/>
                <a:ea typeface="Times New Roman"/>
              </a:rPr>
              <a:t> </a:t>
            </a:r>
            <a:r>
              <a:rPr lang="en-US" sz="2000" spc="-5" dirty="0">
                <a:effectLst/>
                <a:latin typeface="Times New Roman"/>
                <a:ea typeface="Times New Roman"/>
              </a:rPr>
              <a:t>objectives</a:t>
            </a:r>
            <a:endParaRPr lang="en-IN" sz="2000" spc="-5" dirty="0">
              <a:effectLst/>
              <a:latin typeface="Times New Roman"/>
              <a:ea typeface="Times New Roman"/>
            </a:endParaRPr>
          </a:p>
          <a:p>
            <a:pPr marR="282575" lvl="0">
              <a:spcBef>
                <a:spcPts val="60"/>
              </a:spcBef>
              <a:buSzPts val="1200"/>
              <a:buFont typeface="Times New Roman"/>
              <a:buAutoNum type="arabicParenBoth"/>
              <a:tabLst>
                <a:tab pos="1142365" algn="l"/>
                <a:tab pos="1143000" algn="l"/>
              </a:tabLst>
            </a:pPr>
            <a:r>
              <a:rPr lang="en-US" sz="2000" spc="-5" dirty="0">
                <a:effectLst/>
                <a:latin typeface="Times New Roman"/>
                <a:ea typeface="Times New Roman"/>
              </a:rPr>
              <a:t>System Analysis – the methodology for exploring existing complex system.</a:t>
            </a:r>
            <a:endParaRPr lang="en-IN" sz="2000" spc="-5" dirty="0">
              <a:effectLst/>
              <a:latin typeface="Times New Roman"/>
              <a:ea typeface="Times New Roman"/>
            </a:endParaRPr>
          </a:p>
          <a:p>
            <a:pPr marL="0" indent="0">
              <a:buNone/>
            </a:pPr>
            <a:endParaRPr lang="en-IN" sz="2000" dirty="0"/>
          </a:p>
        </p:txBody>
      </p:sp>
    </p:spTree>
    <p:extLst>
      <p:ext uri="{BB962C8B-B14F-4D97-AF65-F5344CB8AC3E}">
        <p14:creationId xmlns:p14="http://schemas.microsoft.com/office/powerpoint/2010/main" val="14529313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39552" y="696201"/>
            <a:ext cx="8064896" cy="3943515"/>
          </a:xfrm>
          <a:prstGeom prst="rect">
            <a:avLst/>
          </a:prstGeom>
        </p:spPr>
        <p:txBody>
          <a:bodyPr wrap="square">
            <a:spAutoFit/>
          </a:bodyPr>
          <a:lstStyle/>
          <a:p>
            <a:pPr marL="227965" marR="224155" algn="just">
              <a:lnSpc>
                <a:spcPct val="97000"/>
              </a:lnSpc>
              <a:spcAft>
                <a:spcPts val="0"/>
              </a:spcAft>
            </a:pPr>
            <a:r>
              <a:rPr lang="en-US" sz="2000" dirty="0">
                <a:effectLst/>
                <a:latin typeface="Times New Roman"/>
                <a:ea typeface="Times New Roman"/>
              </a:rPr>
              <a:t>In order to look at the systems approach in this way consider again the black box </a:t>
            </a:r>
            <a:r>
              <a:rPr lang="en-US" sz="2000" spc="-15" dirty="0">
                <a:effectLst/>
                <a:latin typeface="Times New Roman"/>
                <a:ea typeface="Times New Roman"/>
              </a:rPr>
              <a:t>concept </a:t>
            </a:r>
            <a:r>
              <a:rPr lang="en-US" sz="2000" dirty="0">
                <a:effectLst/>
                <a:latin typeface="Times New Roman"/>
                <a:ea typeface="Times New Roman"/>
              </a:rPr>
              <a:t>of a system, i.e., input being operated on in some way according to certain laws to produce outputs. In these terms, the system design task is to find the system of component, which will produce a specified output from a given input. The other two activities science and analysis can be described in a similar manner. Thus the objective of science and/or research in the system approach is the discovery of the natural laws affecting the transformation from input to output for the phenomenon being studied. The task of system analysis is to determine either the </a:t>
            </a:r>
            <a:r>
              <a:rPr lang="en-US" sz="2000" spc="-15" dirty="0">
                <a:effectLst/>
                <a:latin typeface="Times New Roman"/>
                <a:ea typeface="Times New Roman"/>
              </a:rPr>
              <a:t>output </a:t>
            </a:r>
            <a:r>
              <a:rPr lang="en-US" sz="2000" dirty="0">
                <a:effectLst/>
                <a:latin typeface="Times New Roman"/>
                <a:ea typeface="Times New Roman"/>
              </a:rPr>
              <a:t>for a </a:t>
            </a:r>
            <a:r>
              <a:rPr lang="en-US" sz="2000" spc="-15" dirty="0">
                <a:effectLst/>
                <a:latin typeface="Times New Roman"/>
                <a:ea typeface="Times New Roman"/>
              </a:rPr>
              <a:t>given  input </a:t>
            </a:r>
            <a:r>
              <a:rPr lang="en-US" sz="2000" dirty="0">
                <a:effectLst/>
                <a:latin typeface="Times New Roman"/>
                <a:ea typeface="Times New Roman"/>
              </a:rPr>
              <a:t>or the </a:t>
            </a:r>
            <a:r>
              <a:rPr lang="en-US" sz="2000" spc="-15" dirty="0">
                <a:effectLst/>
                <a:latin typeface="Times New Roman"/>
                <a:ea typeface="Times New Roman"/>
              </a:rPr>
              <a:t>input </a:t>
            </a:r>
            <a:r>
              <a:rPr lang="en-US" sz="2000" dirty="0">
                <a:effectLst/>
                <a:latin typeface="Times New Roman"/>
                <a:ea typeface="Times New Roman"/>
              </a:rPr>
              <a:t>for  a given output, as the case may be. </a:t>
            </a:r>
          </a:p>
          <a:p>
            <a:pPr marL="227965" marR="224155" algn="just">
              <a:lnSpc>
                <a:spcPct val="97000"/>
              </a:lnSpc>
              <a:spcAft>
                <a:spcPts val="0"/>
              </a:spcAft>
            </a:pPr>
            <a:endParaRPr lang="en-US" sz="2000" dirty="0">
              <a:effectLst/>
              <a:latin typeface="Times New Roman"/>
              <a:ea typeface="Times New Roman"/>
            </a:endParaRPr>
          </a:p>
          <a:p>
            <a:pPr marL="227965" marR="224155" algn="just">
              <a:lnSpc>
                <a:spcPct val="97000"/>
              </a:lnSpc>
              <a:spcAft>
                <a:spcPts val="0"/>
              </a:spcAft>
            </a:pPr>
            <a:r>
              <a:rPr lang="en-US" b="1" dirty="0">
                <a:effectLst/>
                <a:latin typeface="Times New Roman"/>
                <a:ea typeface="Times New Roman"/>
              </a:rPr>
              <a:t>Table-1 below summarizes this concept of this concept of systems</a:t>
            </a:r>
            <a:r>
              <a:rPr lang="en-US" b="1" spc="-10" dirty="0">
                <a:effectLst/>
                <a:latin typeface="Times New Roman"/>
                <a:ea typeface="Times New Roman"/>
              </a:rPr>
              <a:t> </a:t>
            </a:r>
            <a:r>
              <a:rPr lang="en-US" b="1" dirty="0">
                <a:effectLst/>
                <a:latin typeface="Times New Roman"/>
                <a:ea typeface="Times New Roman"/>
              </a:rPr>
              <a:t>approach.</a:t>
            </a:r>
            <a:endParaRPr lang="en-IN" b="1" dirty="0">
              <a:effectLst/>
              <a:latin typeface="Times New Roman"/>
              <a:ea typeface="Times New Roman"/>
            </a:endParaRPr>
          </a:p>
        </p:txBody>
      </p:sp>
      <p:graphicFrame>
        <p:nvGraphicFramePr>
          <p:cNvPr id="6" name="object 3"/>
          <p:cNvGraphicFramePr>
            <a:graphicFrameLocks noGrp="1"/>
          </p:cNvGraphicFramePr>
          <p:nvPr>
            <p:extLst>
              <p:ext uri="{D42A27DB-BD31-4B8C-83A1-F6EECF244321}">
                <p14:modId xmlns:p14="http://schemas.microsoft.com/office/powerpoint/2010/main" val="3211029486"/>
              </p:ext>
            </p:extLst>
          </p:nvPr>
        </p:nvGraphicFramePr>
        <p:xfrm>
          <a:off x="999363" y="4724199"/>
          <a:ext cx="7173037" cy="2089177"/>
        </p:xfrm>
        <a:graphic>
          <a:graphicData uri="http://schemas.openxmlformats.org/drawingml/2006/table">
            <a:tbl>
              <a:tblPr firstRow="1" bandRow="1">
                <a:tableStyleId>{2D5ABB26-0587-4C30-8999-92F81FD0307C}</a:tableStyleId>
              </a:tblPr>
              <a:tblGrid>
                <a:gridCol w="2389947">
                  <a:extLst>
                    <a:ext uri="{9D8B030D-6E8A-4147-A177-3AD203B41FA5}">
                      <a16:colId xmlns:a16="http://schemas.microsoft.com/office/drawing/2014/main" val="20000"/>
                    </a:ext>
                  </a:extLst>
                </a:gridCol>
                <a:gridCol w="2391545">
                  <a:extLst>
                    <a:ext uri="{9D8B030D-6E8A-4147-A177-3AD203B41FA5}">
                      <a16:colId xmlns:a16="http://schemas.microsoft.com/office/drawing/2014/main" val="20001"/>
                    </a:ext>
                  </a:extLst>
                </a:gridCol>
                <a:gridCol w="2391545">
                  <a:extLst>
                    <a:ext uri="{9D8B030D-6E8A-4147-A177-3AD203B41FA5}">
                      <a16:colId xmlns:a16="http://schemas.microsoft.com/office/drawing/2014/main" val="20002"/>
                    </a:ext>
                  </a:extLst>
                </a:gridCol>
              </a:tblGrid>
              <a:tr h="344119">
                <a:tc>
                  <a:txBody>
                    <a:bodyPr/>
                    <a:lstStyle/>
                    <a:p>
                      <a:pPr marL="67945" algn="l">
                        <a:lnSpc>
                          <a:spcPct val="100000"/>
                        </a:lnSpc>
                      </a:pPr>
                      <a:r>
                        <a:rPr sz="1800" b="1" dirty="0">
                          <a:latin typeface="Times New Roman"/>
                          <a:cs typeface="Times New Roman"/>
                        </a:rPr>
                        <a:t>Task</a:t>
                      </a:r>
                      <a:endParaRPr sz="18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gn="l">
                        <a:lnSpc>
                          <a:spcPct val="100000"/>
                        </a:lnSpc>
                      </a:pPr>
                      <a:r>
                        <a:rPr sz="1800" b="1" spc="-5" dirty="0">
                          <a:latin typeface="Times New Roman"/>
                          <a:cs typeface="Times New Roman"/>
                        </a:rPr>
                        <a:t>Unknown</a:t>
                      </a:r>
                      <a:endParaRPr sz="18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gn="l">
                        <a:lnSpc>
                          <a:spcPct val="100000"/>
                        </a:lnSpc>
                      </a:pPr>
                      <a:r>
                        <a:rPr sz="1800" b="1" spc="-5" dirty="0">
                          <a:latin typeface="Times New Roman"/>
                          <a:cs typeface="Times New Roman"/>
                        </a:rPr>
                        <a:t>Known</a:t>
                      </a:r>
                      <a:r>
                        <a:rPr sz="1800" b="1" dirty="0">
                          <a:latin typeface="Times New Roman"/>
                          <a:cs typeface="Times New Roman"/>
                        </a:rPr>
                        <a:t> </a:t>
                      </a:r>
                      <a:r>
                        <a:rPr sz="1800" b="1" spc="-5" dirty="0">
                          <a:latin typeface="Times New Roman"/>
                          <a:cs typeface="Times New Roman"/>
                        </a:rPr>
                        <a:t>variables</a:t>
                      </a:r>
                      <a:endParaRPr sz="18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0"/>
                  </a:ext>
                </a:extLst>
              </a:tr>
              <a:tr h="341074">
                <a:tc>
                  <a:txBody>
                    <a:bodyPr/>
                    <a:lstStyle/>
                    <a:p>
                      <a:pPr marL="67945" algn="l">
                        <a:lnSpc>
                          <a:spcPct val="100000"/>
                        </a:lnSpc>
                      </a:pPr>
                      <a:r>
                        <a:rPr sz="1800" spc="-5" dirty="0">
                          <a:latin typeface="Times New Roman"/>
                          <a:cs typeface="Times New Roman"/>
                        </a:rPr>
                        <a:t>System</a:t>
                      </a:r>
                      <a:r>
                        <a:rPr sz="1800" spc="-15" dirty="0">
                          <a:latin typeface="Times New Roman"/>
                          <a:cs typeface="Times New Roman"/>
                        </a:rPr>
                        <a:t> </a:t>
                      </a:r>
                      <a:r>
                        <a:rPr sz="1800" spc="-5" dirty="0">
                          <a:latin typeface="Times New Roman"/>
                          <a:cs typeface="Times New Roman"/>
                        </a:rPr>
                        <a:t>Design</a:t>
                      </a:r>
                      <a:endParaRPr sz="18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gn="l">
                        <a:lnSpc>
                          <a:spcPct val="100000"/>
                        </a:lnSpc>
                      </a:pPr>
                      <a:r>
                        <a:rPr sz="1800" spc="-5" dirty="0">
                          <a:latin typeface="Times New Roman"/>
                          <a:cs typeface="Times New Roman"/>
                        </a:rPr>
                        <a:t>System</a:t>
                      </a:r>
                      <a:endParaRPr sz="18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gn="l">
                        <a:lnSpc>
                          <a:spcPct val="100000"/>
                        </a:lnSpc>
                      </a:pPr>
                      <a:r>
                        <a:rPr sz="1800" spc="-5" dirty="0">
                          <a:latin typeface="Times New Roman"/>
                          <a:cs typeface="Times New Roman"/>
                        </a:rPr>
                        <a:t>Inputs, outputs and</a:t>
                      </a:r>
                      <a:r>
                        <a:rPr sz="1800" spc="5" dirty="0">
                          <a:latin typeface="Times New Roman"/>
                          <a:cs typeface="Times New Roman"/>
                        </a:rPr>
                        <a:t> </a:t>
                      </a:r>
                      <a:r>
                        <a:rPr sz="1800" spc="-5" dirty="0">
                          <a:latin typeface="Times New Roman"/>
                          <a:cs typeface="Times New Roman"/>
                        </a:rPr>
                        <a:t>Laws</a:t>
                      </a:r>
                      <a:endParaRPr sz="18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1"/>
                  </a:ext>
                </a:extLst>
              </a:tr>
              <a:tr h="706513">
                <a:tc>
                  <a:txBody>
                    <a:bodyPr/>
                    <a:lstStyle/>
                    <a:p>
                      <a:pPr marL="67945" algn="l">
                        <a:lnSpc>
                          <a:spcPct val="100000"/>
                        </a:lnSpc>
                      </a:pPr>
                      <a:r>
                        <a:rPr sz="1800" spc="-5" dirty="0">
                          <a:latin typeface="Times New Roman"/>
                          <a:cs typeface="Times New Roman"/>
                        </a:rPr>
                        <a:t>System</a:t>
                      </a:r>
                      <a:r>
                        <a:rPr sz="1800" spc="-15" dirty="0">
                          <a:latin typeface="Times New Roman"/>
                          <a:cs typeface="Times New Roman"/>
                        </a:rPr>
                        <a:t> </a:t>
                      </a:r>
                      <a:r>
                        <a:rPr sz="1800" spc="-5" dirty="0">
                          <a:latin typeface="Times New Roman"/>
                          <a:cs typeface="Times New Roman"/>
                        </a:rPr>
                        <a:t>Analysis</a:t>
                      </a:r>
                      <a:endParaRPr sz="18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marR="1341120" algn="l">
                        <a:lnSpc>
                          <a:spcPct val="100000"/>
                        </a:lnSpc>
                        <a:spcBef>
                          <a:spcPts val="170"/>
                        </a:spcBef>
                      </a:pPr>
                      <a:r>
                        <a:rPr sz="1800" spc="-5" dirty="0">
                          <a:latin typeface="Times New Roman"/>
                          <a:cs typeface="Times New Roman"/>
                        </a:rPr>
                        <a:t>O</a:t>
                      </a:r>
                      <a:r>
                        <a:rPr sz="1800" dirty="0">
                          <a:latin typeface="Times New Roman"/>
                          <a:cs typeface="Times New Roman"/>
                        </a:rPr>
                        <a:t>utputs  </a:t>
                      </a:r>
                      <a:r>
                        <a:rPr sz="1800" spc="-5" dirty="0">
                          <a:latin typeface="Times New Roman"/>
                          <a:cs typeface="Times New Roman"/>
                        </a:rPr>
                        <a:t>Inputs</a:t>
                      </a:r>
                      <a:endParaRPr sz="1800">
                        <a:latin typeface="Times New Roman"/>
                        <a:cs typeface="Times New Roman"/>
                      </a:endParaRPr>
                    </a:p>
                  </a:txBody>
                  <a:tcPr marL="0" marR="0" marT="2159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marR="438784" algn="l">
                        <a:lnSpc>
                          <a:spcPct val="100000"/>
                        </a:lnSpc>
                        <a:spcBef>
                          <a:spcPts val="244"/>
                        </a:spcBef>
                      </a:pPr>
                      <a:r>
                        <a:rPr sz="1800" spc="-15" dirty="0">
                          <a:latin typeface="Times New Roman"/>
                          <a:cs typeface="Times New Roman"/>
                        </a:rPr>
                        <a:t>Inputs, system, Laws  </a:t>
                      </a:r>
                      <a:r>
                        <a:rPr sz="1800" spc="-5" dirty="0">
                          <a:latin typeface="Times New Roman"/>
                          <a:cs typeface="Times New Roman"/>
                        </a:rPr>
                        <a:t>Outputs, </a:t>
                      </a:r>
                      <a:r>
                        <a:rPr sz="1800" spc="-10" dirty="0">
                          <a:latin typeface="Times New Roman"/>
                          <a:cs typeface="Times New Roman"/>
                        </a:rPr>
                        <a:t>system,</a:t>
                      </a:r>
                      <a:r>
                        <a:rPr sz="1800" spc="-15" dirty="0">
                          <a:latin typeface="Times New Roman"/>
                          <a:cs typeface="Times New Roman"/>
                        </a:rPr>
                        <a:t> </a:t>
                      </a:r>
                      <a:r>
                        <a:rPr sz="1800" spc="-10" dirty="0">
                          <a:latin typeface="Times New Roman"/>
                          <a:cs typeface="Times New Roman"/>
                        </a:rPr>
                        <a:t>Laws</a:t>
                      </a:r>
                      <a:endParaRPr sz="1800">
                        <a:latin typeface="Times New Roman"/>
                        <a:cs typeface="Times New Roman"/>
                      </a:endParaRPr>
                    </a:p>
                  </a:txBody>
                  <a:tcPr marL="0" marR="0" marT="31114"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2"/>
                  </a:ext>
                </a:extLst>
              </a:tr>
              <a:tr h="377618">
                <a:tc>
                  <a:txBody>
                    <a:bodyPr/>
                    <a:lstStyle/>
                    <a:p>
                      <a:pPr marL="67945" algn="l">
                        <a:lnSpc>
                          <a:spcPct val="100000"/>
                        </a:lnSpc>
                      </a:pPr>
                      <a:r>
                        <a:rPr sz="1800" spc="-5" dirty="0">
                          <a:latin typeface="Times New Roman"/>
                          <a:cs typeface="Times New Roman"/>
                        </a:rPr>
                        <a:t>Research</a:t>
                      </a:r>
                      <a:endParaRPr sz="18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gn="l">
                        <a:lnSpc>
                          <a:spcPct val="100000"/>
                        </a:lnSpc>
                        <a:spcBef>
                          <a:spcPts val="10"/>
                        </a:spcBef>
                      </a:pPr>
                      <a:r>
                        <a:rPr sz="1800" spc="-5" dirty="0">
                          <a:latin typeface="Times New Roman"/>
                          <a:cs typeface="Times New Roman"/>
                        </a:rPr>
                        <a:t>Laws</a:t>
                      </a:r>
                      <a:endParaRPr sz="1800" dirty="0">
                        <a:latin typeface="Times New Roman"/>
                        <a:cs typeface="Times New Roman"/>
                      </a:endParaRPr>
                    </a:p>
                  </a:txBody>
                  <a:tcPr marL="0" marR="0" marT="127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gn="l">
                        <a:lnSpc>
                          <a:spcPct val="100000"/>
                        </a:lnSpc>
                        <a:spcBef>
                          <a:spcPts val="10"/>
                        </a:spcBef>
                      </a:pPr>
                      <a:r>
                        <a:rPr sz="1800" spc="-5" dirty="0">
                          <a:latin typeface="Times New Roman"/>
                          <a:cs typeface="Times New Roman"/>
                        </a:rPr>
                        <a:t>Inputs, outputs, and</a:t>
                      </a:r>
                      <a:r>
                        <a:rPr sz="1800" dirty="0">
                          <a:latin typeface="Times New Roman"/>
                          <a:cs typeface="Times New Roman"/>
                        </a:rPr>
                        <a:t> </a:t>
                      </a:r>
                      <a:r>
                        <a:rPr sz="1800" spc="-5" dirty="0">
                          <a:latin typeface="Times New Roman"/>
                          <a:cs typeface="Times New Roman"/>
                        </a:rPr>
                        <a:t>System</a:t>
                      </a:r>
                      <a:endParaRPr sz="1800" dirty="0">
                        <a:latin typeface="Times New Roman"/>
                        <a:cs typeface="Times New Roman"/>
                      </a:endParaRPr>
                    </a:p>
                  </a:txBody>
                  <a:tcPr marL="0" marR="0" marT="127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2427449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227965" algn="just">
              <a:spcBef>
                <a:spcPts val="1355"/>
              </a:spcBef>
              <a:spcAft>
                <a:spcPts val="0"/>
              </a:spcAft>
            </a:pPr>
            <a:r>
              <a:rPr lang="en-US" sz="2800" b="1" dirty="0">
                <a:effectLst/>
                <a:latin typeface="Times New Roman"/>
                <a:ea typeface="Times New Roman"/>
              </a:rPr>
              <a:t>Creative problem solving:</a:t>
            </a:r>
            <a:endParaRPr lang="en-IN" sz="2800" dirty="0">
              <a:effectLst/>
              <a:latin typeface="Times New Roman"/>
              <a:ea typeface="Times New Roman"/>
            </a:endParaRPr>
          </a:p>
        </p:txBody>
      </p:sp>
      <p:sp>
        <p:nvSpPr>
          <p:cNvPr id="3" name="Content Placeholder 2"/>
          <p:cNvSpPr>
            <a:spLocks noGrp="1"/>
          </p:cNvSpPr>
          <p:nvPr>
            <p:ph idx="1"/>
          </p:nvPr>
        </p:nvSpPr>
        <p:spPr/>
        <p:txBody>
          <a:bodyPr>
            <a:noAutofit/>
          </a:bodyPr>
          <a:lstStyle/>
          <a:p>
            <a:pPr marL="227965" marR="224155" algn="just">
              <a:lnSpc>
                <a:spcPct val="120000"/>
              </a:lnSpc>
              <a:spcAft>
                <a:spcPts val="0"/>
              </a:spcAft>
            </a:pPr>
            <a:r>
              <a:rPr lang="en-US" sz="2000" dirty="0">
                <a:effectLst/>
                <a:latin typeface="Times New Roman"/>
                <a:ea typeface="Times New Roman"/>
              </a:rPr>
              <a:t>Systems engineering is creative problem solving. The creative problem solving process utilized may be deductive or inductive, but usually alternates from one form of logic to the other. Deductive reasoning, which goes back to the time of Aristotle, is used  primarily in systems analysis. </a:t>
            </a:r>
            <a:r>
              <a:rPr lang="en-US" sz="2000" spc="-15" dirty="0">
                <a:effectLst/>
                <a:latin typeface="Times New Roman"/>
                <a:ea typeface="Times New Roman"/>
              </a:rPr>
              <a:t>It </a:t>
            </a:r>
            <a:r>
              <a:rPr lang="en-US" sz="2000" dirty="0">
                <a:effectLst/>
                <a:latin typeface="Times New Roman"/>
                <a:ea typeface="Times New Roman"/>
              </a:rPr>
              <a:t>is a conclusion (output) obtained by applying a major premise (natural laws) to a minor premise (input). The handbook of engineering of three decades</a:t>
            </a:r>
            <a:r>
              <a:rPr lang="en-US" sz="2000" spc="-25" dirty="0">
                <a:effectLst/>
                <a:latin typeface="Times New Roman"/>
                <a:ea typeface="Times New Roman"/>
              </a:rPr>
              <a:t> </a:t>
            </a:r>
            <a:r>
              <a:rPr lang="en-US" sz="2000" dirty="0">
                <a:effectLst/>
                <a:latin typeface="Times New Roman"/>
                <a:ea typeface="Times New Roman"/>
              </a:rPr>
              <a:t>ago</a:t>
            </a:r>
            <a:r>
              <a:rPr lang="en-US" sz="2000" spc="-25" dirty="0">
                <a:effectLst/>
                <a:latin typeface="Times New Roman"/>
                <a:ea typeface="Times New Roman"/>
              </a:rPr>
              <a:t> </a:t>
            </a:r>
            <a:r>
              <a:rPr lang="en-US" sz="2000" dirty="0">
                <a:effectLst/>
                <a:latin typeface="Times New Roman"/>
                <a:ea typeface="Times New Roman"/>
              </a:rPr>
              <a:t>is</a:t>
            </a:r>
            <a:r>
              <a:rPr lang="en-US" sz="2000" spc="-20" dirty="0">
                <a:effectLst/>
                <a:latin typeface="Times New Roman"/>
                <a:ea typeface="Times New Roman"/>
              </a:rPr>
              <a:t> </a:t>
            </a:r>
            <a:r>
              <a:rPr lang="en-US" sz="2000" dirty="0">
                <a:effectLst/>
                <a:latin typeface="Times New Roman"/>
                <a:ea typeface="Times New Roman"/>
              </a:rPr>
              <a:t>an</a:t>
            </a:r>
            <a:r>
              <a:rPr lang="en-US" sz="2000" spc="-15" dirty="0">
                <a:effectLst/>
                <a:latin typeface="Times New Roman"/>
                <a:ea typeface="Times New Roman"/>
              </a:rPr>
              <a:t> </a:t>
            </a:r>
            <a:r>
              <a:rPr lang="en-US" sz="2000" dirty="0">
                <a:effectLst/>
                <a:latin typeface="Times New Roman"/>
                <a:ea typeface="Times New Roman"/>
              </a:rPr>
              <a:t>example</a:t>
            </a:r>
            <a:r>
              <a:rPr lang="en-US" sz="2000" spc="-30" dirty="0">
                <a:effectLst/>
                <a:latin typeface="Times New Roman"/>
                <a:ea typeface="Times New Roman"/>
              </a:rPr>
              <a:t> </a:t>
            </a:r>
            <a:r>
              <a:rPr lang="en-US" sz="2000" dirty="0">
                <a:effectLst/>
                <a:latin typeface="Times New Roman"/>
                <a:ea typeface="Times New Roman"/>
              </a:rPr>
              <a:t>of</a:t>
            </a:r>
            <a:r>
              <a:rPr lang="en-US" sz="2000" spc="-25" dirty="0">
                <a:effectLst/>
                <a:latin typeface="Times New Roman"/>
                <a:ea typeface="Times New Roman"/>
              </a:rPr>
              <a:t> </a:t>
            </a:r>
            <a:r>
              <a:rPr lang="en-US" sz="2000" dirty="0">
                <a:effectLst/>
                <a:latin typeface="Times New Roman"/>
                <a:ea typeface="Times New Roman"/>
              </a:rPr>
              <a:t>complete</a:t>
            </a:r>
            <a:r>
              <a:rPr lang="en-US" sz="2000" spc="-15" dirty="0">
                <a:effectLst/>
                <a:latin typeface="Times New Roman"/>
                <a:ea typeface="Times New Roman"/>
              </a:rPr>
              <a:t> </a:t>
            </a:r>
            <a:r>
              <a:rPr lang="en-US" sz="2000" dirty="0">
                <a:effectLst/>
                <a:latin typeface="Times New Roman"/>
                <a:ea typeface="Times New Roman"/>
              </a:rPr>
              <a:t>adherence</a:t>
            </a:r>
            <a:r>
              <a:rPr lang="en-US" sz="2000" spc="-20" dirty="0">
                <a:effectLst/>
                <a:latin typeface="Times New Roman"/>
                <a:ea typeface="Times New Roman"/>
              </a:rPr>
              <a:t> </a:t>
            </a:r>
            <a:r>
              <a:rPr lang="en-US" sz="2000" dirty="0">
                <a:effectLst/>
                <a:latin typeface="Times New Roman"/>
                <a:ea typeface="Times New Roman"/>
              </a:rPr>
              <a:t>to</a:t>
            </a:r>
            <a:r>
              <a:rPr lang="en-US" sz="2000" spc="-25" dirty="0">
                <a:effectLst/>
                <a:latin typeface="Times New Roman"/>
                <a:ea typeface="Times New Roman"/>
              </a:rPr>
              <a:t> </a:t>
            </a:r>
            <a:r>
              <a:rPr lang="en-US" sz="2000" dirty="0">
                <a:effectLst/>
                <a:latin typeface="Times New Roman"/>
                <a:ea typeface="Times New Roman"/>
              </a:rPr>
              <a:t>the</a:t>
            </a:r>
            <a:r>
              <a:rPr lang="en-US" sz="2000" spc="-30" dirty="0">
                <a:effectLst/>
                <a:latin typeface="Times New Roman"/>
                <a:ea typeface="Times New Roman"/>
              </a:rPr>
              <a:t> </a:t>
            </a:r>
            <a:r>
              <a:rPr lang="en-US" sz="2000" dirty="0">
                <a:effectLst/>
                <a:latin typeface="Times New Roman"/>
                <a:ea typeface="Times New Roman"/>
              </a:rPr>
              <a:t>doctrine</a:t>
            </a:r>
            <a:r>
              <a:rPr lang="en-US" sz="2000" spc="-30" dirty="0">
                <a:effectLst/>
                <a:latin typeface="Times New Roman"/>
                <a:ea typeface="Times New Roman"/>
              </a:rPr>
              <a:t> </a:t>
            </a:r>
            <a:r>
              <a:rPr lang="en-US" sz="2000" dirty="0">
                <a:effectLst/>
                <a:latin typeface="Times New Roman"/>
                <a:ea typeface="Times New Roman"/>
              </a:rPr>
              <a:t>of</a:t>
            </a:r>
            <a:r>
              <a:rPr lang="en-US" sz="2000" spc="-30" dirty="0">
                <a:effectLst/>
                <a:latin typeface="Times New Roman"/>
                <a:ea typeface="Times New Roman"/>
              </a:rPr>
              <a:t> </a:t>
            </a:r>
            <a:r>
              <a:rPr lang="en-US" sz="2000" dirty="0">
                <a:effectLst/>
                <a:latin typeface="Times New Roman"/>
                <a:ea typeface="Times New Roman"/>
              </a:rPr>
              <a:t>deductive</a:t>
            </a:r>
            <a:r>
              <a:rPr lang="en-US" sz="2000" spc="-30" dirty="0">
                <a:effectLst/>
                <a:latin typeface="Times New Roman"/>
                <a:ea typeface="Times New Roman"/>
              </a:rPr>
              <a:t> </a:t>
            </a:r>
            <a:r>
              <a:rPr lang="en-US" sz="2000" dirty="0">
                <a:effectLst/>
                <a:latin typeface="Times New Roman"/>
                <a:ea typeface="Times New Roman"/>
              </a:rPr>
              <a:t>reasoning.</a:t>
            </a:r>
            <a:endParaRPr lang="en-IN" sz="2000" dirty="0">
              <a:latin typeface="Times New Roman"/>
              <a:ea typeface="Times New Roman"/>
            </a:endParaRPr>
          </a:p>
          <a:p>
            <a:pPr marL="227965" marR="224155" algn="just">
              <a:lnSpc>
                <a:spcPct val="120000"/>
              </a:lnSpc>
              <a:spcAft>
                <a:spcPts val="0"/>
              </a:spcAft>
            </a:pPr>
            <a:endParaRPr lang="en-IN" sz="2000" dirty="0">
              <a:effectLst/>
              <a:latin typeface="Times New Roman"/>
              <a:ea typeface="Times New Roman"/>
            </a:endParaRPr>
          </a:p>
          <a:p>
            <a:pPr marL="227965" marR="222885" algn="just">
              <a:lnSpc>
                <a:spcPct val="120000"/>
              </a:lnSpc>
              <a:spcAft>
                <a:spcPts val="0"/>
              </a:spcAft>
            </a:pPr>
            <a:r>
              <a:rPr lang="en-US" sz="2000" dirty="0">
                <a:effectLst/>
                <a:latin typeface="Times New Roman"/>
                <a:ea typeface="Times New Roman"/>
              </a:rPr>
              <a:t>The process of inductive reasoning was first set forth during the Renaissance. The idea is to establish new laws or theories through experimentation to be used as major premises in deductive reasoning. This has been identified in table 1 under the contemporary term research.</a:t>
            </a:r>
            <a:endParaRPr lang="en-IN" sz="2000" dirty="0">
              <a:effectLst/>
              <a:latin typeface="Times New Roman"/>
              <a:ea typeface="Times New Roman"/>
            </a:endParaRPr>
          </a:p>
          <a:p>
            <a:pPr>
              <a:lnSpc>
                <a:spcPct val="120000"/>
              </a:lnSpc>
              <a:spcBef>
                <a:spcPts val="15"/>
              </a:spcBef>
              <a:spcAft>
                <a:spcPts val="0"/>
              </a:spcAft>
            </a:pPr>
            <a:endParaRPr lang="en-IN" sz="2000" dirty="0">
              <a:effectLst/>
              <a:latin typeface="Times New Roman"/>
              <a:ea typeface="Times New Roman"/>
            </a:endParaRPr>
          </a:p>
          <a:p>
            <a:pPr marL="0" indent="0">
              <a:lnSpc>
                <a:spcPct val="120000"/>
              </a:lnSpc>
              <a:buNone/>
            </a:pPr>
            <a:br>
              <a:rPr lang="en-US" sz="2000" dirty="0">
                <a:effectLst/>
                <a:latin typeface="Times New Roman"/>
                <a:ea typeface="Times New Roman"/>
              </a:rPr>
            </a:br>
            <a:endParaRPr lang="en-IN" sz="2000" dirty="0"/>
          </a:p>
        </p:txBody>
      </p:sp>
    </p:spTree>
    <p:extLst>
      <p:ext uri="{BB962C8B-B14F-4D97-AF65-F5344CB8AC3E}">
        <p14:creationId xmlns:p14="http://schemas.microsoft.com/office/powerpoint/2010/main" val="23584648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3528" y="188640"/>
            <a:ext cx="8496944" cy="6427978"/>
          </a:xfrm>
          <a:prstGeom prst="rect">
            <a:avLst/>
          </a:prstGeom>
        </p:spPr>
        <p:txBody>
          <a:bodyPr wrap="square">
            <a:spAutoFit/>
          </a:bodyPr>
          <a:lstStyle/>
          <a:p>
            <a:pPr marL="227965" marR="222885" algn="just">
              <a:lnSpc>
                <a:spcPct val="97000"/>
              </a:lnSpc>
              <a:spcBef>
                <a:spcPts val="375"/>
              </a:spcBef>
              <a:spcAft>
                <a:spcPts val="0"/>
              </a:spcAft>
            </a:pPr>
            <a:r>
              <a:rPr lang="en-US" sz="2000" dirty="0">
                <a:effectLst/>
                <a:latin typeface="Times New Roman"/>
                <a:ea typeface="Times New Roman"/>
              </a:rPr>
              <a:t>Creative problem solving is solution through innovation (reform/ change) rather than through evolution, in the past technical systems often changed gradually with little risk of erring. Solutions were generally only modifications of the older solutions to other problems. The technical risks were small, but the stakes were small too. Today, we have  a new set of problems to which there is no historical precedence. Innovation is needed. Remember, the urban transportation problem at the turn of the century was not solved by a modified trolley, but </a:t>
            </a:r>
            <a:r>
              <a:rPr lang="en-US" sz="2000" spc="10" dirty="0">
                <a:effectLst/>
                <a:latin typeface="Times New Roman"/>
                <a:ea typeface="Times New Roman"/>
              </a:rPr>
              <a:t>by </a:t>
            </a:r>
            <a:r>
              <a:rPr lang="en-US" sz="2000" dirty="0">
                <a:effectLst/>
                <a:latin typeface="Times New Roman"/>
                <a:ea typeface="Times New Roman"/>
              </a:rPr>
              <a:t>a new approach to mankind’s need – the</a:t>
            </a:r>
            <a:r>
              <a:rPr lang="en-US" sz="2000" spc="-90" dirty="0">
                <a:effectLst/>
                <a:latin typeface="Times New Roman"/>
                <a:ea typeface="Times New Roman"/>
              </a:rPr>
              <a:t> </a:t>
            </a:r>
            <a:r>
              <a:rPr lang="en-US" sz="2000" dirty="0">
                <a:effectLst/>
                <a:latin typeface="Times New Roman"/>
                <a:ea typeface="Times New Roman"/>
              </a:rPr>
              <a:t>auto.</a:t>
            </a:r>
            <a:endParaRPr lang="en-IN" sz="2000" dirty="0">
              <a:effectLst/>
              <a:latin typeface="Times New Roman"/>
              <a:ea typeface="Times New Roman"/>
            </a:endParaRPr>
          </a:p>
          <a:p>
            <a:pPr>
              <a:spcBef>
                <a:spcPts val="15"/>
              </a:spcBef>
              <a:spcAft>
                <a:spcPts val="0"/>
              </a:spcAft>
            </a:pPr>
            <a:r>
              <a:rPr lang="en-US" sz="2000" dirty="0">
                <a:effectLst/>
                <a:latin typeface="Times New Roman"/>
                <a:ea typeface="Times New Roman"/>
              </a:rPr>
              <a:t> </a:t>
            </a:r>
            <a:endParaRPr lang="en-IN" sz="2000" dirty="0">
              <a:effectLst/>
              <a:latin typeface="Times New Roman"/>
              <a:ea typeface="Times New Roman"/>
            </a:endParaRPr>
          </a:p>
          <a:p>
            <a:pPr marL="228600" marR="226060" algn="just">
              <a:lnSpc>
                <a:spcPct val="97000"/>
              </a:lnSpc>
              <a:spcAft>
                <a:spcPts val="0"/>
              </a:spcAft>
            </a:pPr>
            <a:r>
              <a:rPr lang="en-US" sz="2000" dirty="0">
                <a:effectLst/>
                <a:latin typeface="Times New Roman"/>
                <a:ea typeface="Times New Roman"/>
              </a:rPr>
              <a:t>More than anything else systems engineering is a methodology. There is more to it than a just a fresh look at problems, there is a systematic procedure for solving these problems. One might call it an order of action in the creative problem solving process.</a:t>
            </a:r>
            <a:endParaRPr lang="en-IN" sz="2000" dirty="0">
              <a:effectLst/>
              <a:latin typeface="Times New Roman"/>
              <a:ea typeface="Times New Roman"/>
            </a:endParaRPr>
          </a:p>
          <a:p>
            <a:pPr>
              <a:spcBef>
                <a:spcPts val="25"/>
              </a:spcBef>
              <a:spcAft>
                <a:spcPts val="0"/>
              </a:spcAft>
            </a:pPr>
            <a:r>
              <a:rPr lang="en-US" sz="2000" dirty="0">
                <a:effectLst/>
                <a:latin typeface="Times New Roman"/>
                <a:ea typeface="Times New Roman"/>
              </a:rPr>
              <a:t> </a:t>
            </a:r>
            <a:endParaRPr lang="en-IN" sz="2000" dirty="0">
              <a:effectLst/>
              <a:latin typeface="Times New Roman"/>
              <a:ea typeface="Times New Roman"/>
            </a:endParaRPr>
          </a:p>
          <a:p>
            <a:pPr marL="227965" marR="225425" algn="just">
              <a:lnSpc>
                <a:spcPct val="97000"/>
              </a:lnSpc>
              <a:spcAft>
                <a:spcPts val="0"/>
              </a:spcAft>
            </a:pPr>
            <a:r>
              <a:rPr lang="en-US" sz="2000" dirty="0">
                <a:effectLst/>
                <a:latin typeface="Times New Roman"/>
                <a:ea typeface="Times New Roman"/>
              </a:rPr>
              <a:t>First, there is recognition of a need, determining if it is a high priority need and assessing just what is the chance for success. Second is the collection of information. Even a cursory</a:t>
            </a:r>
            <a:r>
              <a:rPr lang="en-US" sz="2000" spc="-40" dirty="0">
                <a:effectLst/>
                <a:latin typeface="Times New Roman"/>
                <a:ea typeface="Times New Roman"/>
              </a:rPr>
              <a:t> </a:t>
            </a:r>
            <a:r>
              <a:rPr lang="en-US" sz="2000" dirty="0">
                <a:effectLst/>
                <a:latin typeface="Times New Roman"/>
                <a:ea typeface="Times New Roman"/>
              </a:rPr>
              <a:t>library</a:t>
            </a:r>
            <a:r>
              <a:rPr lang="en-US" sz="2000" spc="-40" dirty="0">
                <a:effectLst/>
                <a:latin typeface="Times New Roman"/>
                <a:ea typeface="Times New Roman"/>
              </a:rPr>
              <a:t> </a:t>
            </a:r>
            <a:r>
              <a:rPr lang="en-US" sz="2000" dirty="0">
                <a:effectLst/>
                <a:latin typeface="Times New Roman"/>
                <a:ea typeface="Times New Roman"/>
              </a:rPr>
              <a:t>search</a:t>
            </a:r>
            <a:r>
              <a:rPr lang="en-US" sz="2000" spc="-20" dirty="0">
                <a:effectLst/>
                <a:latin typeface="Times New Roman"/>
                <a:ea typeface="Times New Roman"/>
              </a:rPr>
              <a:t> </a:t>
            </a:r>
            <a:r>
              <a:rPr lang="en-US" sz="2000" dirty="0">
                <a:effectLst/>
                <a:latin typeface="Times New Roman"/>
                <a:ea typeface="Times New Roman"/>
              </a:rPr>
              <a:t>might</a:t>
            </a:r>
            <a:r>
              <a:rPr lang="en-US" sz="2000" spc="-15" dirty="0">
                <a:effectLst/>
                <a:latin typeface="Times New Roman"/>
                <a:ea typeface="Times New Roman"/>
              </a:rPr>
              <a:t> </a:t>
            </a:r>
            <a:r>
              <a:rPr lang="en-US" sz="2000" dirty="0">
                <a:effectLst/>
                <a:latin typeface="Times New Roman"/>
                <a:ea typeface="Times New Roman"/>
              </a:rPr>
              <a:t>spare</a:t>
            </a:r>
            <a:r>
              <a:rPr lang="en-US" sz="2000" spc="-25" dirty="0">
                <a:effectLst/>
                <a:latin typeface="Times New Roman"/>
                <a:ea typeface="Times New Roman"/>
              </a:rPr>
              <a:t> </a:t>
            </a:r>
            <a:r>
              <a:rPr lang="en-US" sz="2000" dirty="0">
                <a:effectLst/>
                <a:latin typeface="Times New Roman"/>
                <a:ea typeface="Times New Roman"/>
              </a:rPr>
              <a:t>one</a:t>
            </a:r>
            <a:r>
              <a:rPr lang="en-US" sz="2000" spc="-25" dirty="0">
                <a:effectLst/>
                <a:latin typeface="Times New Roman"/>
                <a:ea typeface="Times New Roman"/>
              </a:rPr>
              <a:t> </a:t>
            </a:r>
            <a:r>
              <a:rPr lang="en-US" sz="2000" dirty="0">
                <a:effectLst/>
                <a:latin typeface="Times New Roman"/>
                <a:ea typeface="Times New Roman"/>
              </a:rPr>
              <a:t>the</a:t>
            </a:r>
            <a:r>
              <a:rPr lang="en-US" sz="2000" spc="-25" dirty="0">
                <a:effectLst/>
                <a:latin typeface="Times New Roman"/>
                <a:ea typeface="Times New Roman"/>
              </a:rPr>
              <a:t> </a:t>
            </a:r>
            <a:r>
              <a:rPr lang="en-US" sz="2000" dirty="0">
                <a:effectLst/>
                <a:latin typeface="Times New Roman"/>
                <a:ea typeface="Times New Roman"/>
              </a:rPr>
              <a:t>embarrassment</a:t>
            </a:r>
            <a:r>
              <a:rPr lang="en-US" sz="2000" spc="-15" dirty="0">
                <a:effectLst/>
                <a:latin typeface="Times New Roman"/>
                <a:ea typeface="Times New Roman"/>
              </a:rPr>
              <a:t> </a:t>
            </a:r>
            <a:r>
              <a:rPr lang="en-US" sz="2000" dirty="0">
                <a:effectLst/>
                <a:latin typeface="Times New Roman"/>
                <a:ea typeface="Times New Roman"/>
              </a:rPr>
              <a:t>of</a:t>
            </a:r>
            <a:r>
              <a:rPr lang="en-US" sz="2000" spc="-20" dirty="0">
                <a:effectLst/>
                <a:latin typeface="Times New Roman"/>
                <a:ea typeface="Times New Roman"/>
              </a:rPr>
              <a:t> </a:t>
            </a:r>
            <a:r>
              <a:rPr lang="en-US" sz="2000" dirty="0">
                <a:effectLst/>
                <a:latin typeface="Times New Roman"/>
                <a:ea typeface="Times New Roman"/>
              </a:rPr>
              <a:t>re-inventing</a:t>
            </a:r>
            <a:r>
              <a:rPr lang="en-US" sz="2000" spc="-20" dirty="0">
                <a:effectLst/>
                <a:latin typeface="Times New Roman"/>
                <a:ea typeface="Times New Roman"/>
              </a:rPr>
              <a:t> </a:t>
            </a:r>
            <a:r>
              <a:rPr lang="en-US" sz="2000" dirty="0">
                <a:effectLst/>
                <a:latin typeface="Times New Roman"/>
                <a:ea typeface="Times New Roman"/>
              </a:rPr>
              <a:t>the</a:t>
            </a:r>
            <a:r>
              <a:rPr lang="en-US" sz="2000" spc="-25" dirty="0">
                <a:effectLst/>
                <a:latin typeface="Times New Roman"/>
                <a:ea typeface="Times New Roman"/>
              </a:rPr>
              <a:t> </a:t>
            </a:r>
            <a:r>
              <a:rPr lang="en-US" sz="2000" dirty="0">
                <a:effectLst/>
                <a:latin typeface="Times New Roman"/>
                <a:ea typeface="Times New Roman"/>
              </a:rPr>
              <a:t>wheel.</a:t>
            </a:r>
            <a:endParaRPr lang="en-IN" sz="2000" dirty="0">
              <a:effectLst/>
              <a:latin typeface="Times New Roman"/>
              <a:ea typeface="Times New Roman"/>
            </a:endParaRPr>
          </a:p>
          <a:p>
            <a:pPr>
              <a:spcBef>
                <a:spcPts val="20"/>
              </a:spcBef>
              <a:spcAft>
                <a:spcPts val="0"/>
              </a:spcAft>
            </a:pPr>
            <a:r>
              <a:rPr lang="en-US" sz="2000" dirty="0">
                <a:effectLst/>
                <a:latin typeface="Times New Roman"/>
                <a:ea typeface="Times New Roman"/>
              </a:rPr>
              <a:t> </a:t>
            </a:r>
            <a:endParaRPr lang="en-IN" sz="2000" dirty="0">
              <a:effectLst/>
              <a:latin typeface="Times New Roman"/>
              <a:ea typeface="Times New Roman"/>
            </a:endParaRPr>
          </a:p>
          <a:p>
            <a:pPr marL="227965" marR="224155" algn="just">
              <a:lnSpc>
                <a:spcPct val="120000"/>
              </a:lnSpc>
              <a:spcAft>
                <a:spcPts val="0"/>
              </a:spcAft>
            </a:pPr>
            <a:endParaRPr lang="en-IN" sz="2000" dirty="0">
              <a:effectLst/>
              <a:latin typeface="Times New Roman"/>
              <a:ea typeface="Times New Roman"/>
            </a:endParaRPr>
          </a:p>
        </p:txBody>
      </p:sp>
    </p:spTree>
    <p:extLst>
      <p:ext uri="{BB962C8B-B14F-4D97-AF65-F5344CB8AC3E}">
        <p14:creationId xmlns:p14="http://schemas.microsoft.com/office/powerpoint/2010/main" val="31207124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6997" y="119084"/>
            <a:ext cx="8640960" cy="6844438"/>
          </a:xfrm>
          <a:prstGeom prst="rect">
            <a:avLst/>
          </a:prstGeom>
        </p:spPr>
        <p:txBody>
          <a:bodyPr wrap="square">
            <a:spAutoFit/>
          </a:bodyPr>
          <a:lstStyle/>
          <a:p>
            <a:pPr marL="227965" marR="223520" algn="just">
              <a:lnSpc>
                <a:spcPct val="97000"/>
              </a:lnSpc>
              <a:spcBef>
                <a:spcPts val="5"/>
              </a:spcBef>
              <a:spcAft>
                <a:spcPts val="0"/>
              </a:spcAft>
            </a:pPr>
            <a:r>
              <a:rPr lang="en-US" sz="2000" dirty="0">
                <a:effectLst/>
                <a:latin typeface="Times New Roman"/>
                <a:ea typeface="Times New Roman"/>
              </a:rPr>
              <a:t>The next step is so obvious that it is </a:t>
            </a:r>
            <a:r>
              <a:rPr lang="en-US" sz="2000" spc="-15" dirty="0">
                <a:effectLst/>
                <a:latin typeface="Times New Roman"/>
                <a:ea typeface="Times New Roman"/>
              </a:rPr>
              <a:t>often overlooked; </a:t>
            </a:r>
            <a:r>
              <a:rPr lang="en-US" sz="2000" dirty="0">
                <a:effectLst/>
                <a:latin typeface="Times New Roman"/>
                <a:ea typeface="Times New Roman"/>
              </a:rPr>
              <a:t>identify the </a:t>
            </a:r>
            <a:r>
              <a:rPr lang="en-US" sz="2000" spc="-15" dirty="0">
                <a:effectLst/>
                <a:latin typeface="Times New Roman"/>
                <a:ea typeface="Times New Roman"/>
              </a:rPr>
              <a:t>problem. </a:t>
            </a:r>
            <a:r>
              <a:rPr lang="en-US" sz="2000" dirty="0">
                <a:effectLst/>
                <a:latin typeface="Times New Roman"/>
                <a:ea typeface="Times New Roman"/>
              </a:rPr>
              <a:t>Bull  illustrates this using the problem of 30 yards of unpainted board fence, 1 foot high, which confronted Tom sawyer. Tom, as everyone who has read Mark Twain’s classics knows, coined every kid in town into white washing the fence because he defined the problem not as “how can I paint the fence</a:t>
            </a:r>
            <a:r>
              <a:rPr lang="en-US" sz="2000" spc="-95" dirty="0">
                <a:effectLst/>
                <a:latin typeface="Times New Roman"/>
                <a:ea typeface="Times New Roman"/>
              </a:rPr>
              <a:t> </a:t>
            </a:r>
            <a:r>
              <a:rPr lang="en-US" sz="2000" dirty="0">
                <a:effectLst/>
                <a:latin typeface="Times New Roman"/>
                <a:ea typeface="Times New Roman"/>
              </a:rPr>
              <a:t>painted.”</a:t>
            </a:r>
            <a:endParaRPr lang="en-IN" sz="2000" dirty="0">
              <a:effectLst/>
              <a:latin typeface="Times New Roman"/>
              <a:ea typeface="Times New Roman"/>
            </a:endParaRPr>
          </a:p>
          <a:p>
            <a:pPr>
              <a:spcBef>
                <a:spcPts val="5"/>
              </a:spcBef>
              <a:spcAft>
                <a:spcPts val="0"/>
              </a:spcAft>
            </a:pPr>
            <a:r>
              <a:rPr lang="en-US" sz="2000" dirty="0">
                <a:effectLst/>
                <a:latin typeface="Times New Roman"/>
                <a:ea typeface="Times New Roman"/>
              </a:rPr>
              <a:t> </a:t>
            </a:r>
            <a:endParaRPr lang="en-IN" sz="2000" dirty="0">
              <a:effectLst/>
              <a:latin typeface="Times New Roman"/>
              <a:ea typeface="Times New Roman"/>
            </a:endParaRPr>
          </a:p>
          <a:p>
            <a:pPr marL="227965" marR="295275">
              <a:lnSpc>
                <a:spcPct val="97000"/>
              </a:lnSpc>
              <a:spcAft>
                <a:spcPts val="0"/>
              </a:spcAft>
            </a:pPr>
            <a:r>
              <a:rPr lang="en-US" sz="2000" dirty="0">
                <a:effectLst/>
                <a:latin typeface="Times New Roman"/>
                <a:ea typeface="Times New Roman"/>
              </a:rPr>
              <a:t>In order to be a creative problem solver, a system engineer must be able to generate new and useful ideas. The next step is the search for ideas. Some of the techniques used are:</a:t>
            </a:r>
            <a:endParaRPr lang="en-IN" sz="2000" dirty="0">
              <a:effectLst/>
              <a:latin typeface="Times New Roman"/>
              <a:ea typeface="Times New Roman"/>
            </a:endParaRPr>
          </a:p>
          <a:p>
            <a:pPr marL="12700" marR="26034" indent="381000">
              <a:spcBef>
                <a:spcPts val="30"/>
              </a:spcBef>
              <a:buAutoNum type="arabicParenBoth"/>
              <a:tabLst>
                <a:tab pos="651510" algn="l"/>
              </a:tabLst>
            </a:pPr>
            <a:r>
              <a:rPr lang="en-IN" sz="2000" spc="-5" dirty="0">
                <a:latin typeface="Times New Roman"/>
                <a:cs typeface="Times New Roman"/>
              </a:rPr>
              <a:t>Brainstorming: - An organized </a:t>
            </a:r>
            <a:r>
              <a:rPr lang="en-IN" sz="2000" spc="-10" dirty="0">
                <a:latin typeface="Times New Roman"/>
                <a:cs typeface="Times New Roman"/>
              </a:rPr>
              <a:t>group </a:t>
            </a:r>
            <a:r>
              <a:rPr lang="en-IN" sz="2000" spc="-5" dirty="0">
                <a:latin typeface="Times New Roman"/>
                <a:cs typeface="Times New Roman"/>
              </a:rPr>
              <a:t>effort aimed at generating ideas </a:t>
            </a:r>
            <a:r>
              <a:rPr lang="en-IN" sz="2000" dirty="0">
                <a:latin typeface="Times New Roman"/>
                <a:cs typeface="Times New Roman"/>
              </a:rPr>
              <a:t>by  </a:t>
            </a:r>
            <a:r>
              <a:rPr lang="en-IN" sz="2000" spc="-5" dirty="0">
                <a:latin typeface="Times New Roman"/>
                <a:cs typeface="Times New Roman"/>
              </a:rPr>
              <a:t>releasing </a:t>
            </a:r>
            <a:r>
              <a:rPr lang="en-IN" sz="2000" dirty="0">
                <a:latin typeface="Times New Roman"/>
                <a:cs typeface="Times New Roman"/>
              </a:rPr>
              <a:t>the </a:t>
            </a:r>
            <a:r>
              <a:rPr lang="en-IN" sz="2000" spc="-5" dirty="0">
                <a:latin typeface="Times New Roman"/>
                <a:cs typeface="Times New Roman"/>
              </a:rPr>
              <a:t>imagination of the participants from built – in</a:t>
            </a:r>
            <a:r>
              <a:rPr lang="en-IN" sz="2000" spc="-160" dirty="0">
                <a:latin typeface="Times New Roman"/>
                <a:cs typeface="Times New Roman"/>
              </a:rPr>
              <a:t> </a:t>
            </a:r>
            <a:r>
              <a:rPr lang="en-IN" sz="2000" spc="-5" dirty="0">
                <a:latin typeface="Times New Roman"/>
                <a:cs typeface="Times New Roman"/>
              </a:rPr>
              <a:t>constraints</a:t>
            </a:r>
            <a:endParaRPr lang="en-IN" sz="2000" dirty="0">
              <a:latin typeface="Times New Roman"/>
              <a:cs typeface="Times New Roman"/>
            </a:endParaRPr>
          </a:p>
          <a:p>
            <a:pPr marL="12700" marR="29845" indent="457200">
              <a:spcBef>
                <a:spcPts val="55"/>
              </a:spcBef>
              <a:buAutoNum type="arabicParenBoth"/>
              <a:tabLst>
                <a:tab pos="704850" algn="l"/>
              </a:tabLst>
            </a:pPr>
            <a:r>
              <a:rPr lang="en-IN" sz="2000" u="sng" spc="-10" dirty="0">
                <a:uFill>
                  <a:solidFill>
                    <a:srgbClr val="000000"/>
                  </a:solidFill>
                </a:uFill>
                <a:latin typeface="Times New Roman"/>
                <a:cs typeface="Times New Roman"/>
              </a:rPr>
              <a:t>Inversion</a:t>
            </a:r>
            <a:r>
              <a:rPr lang="en-IN" sz="2000" spc="-10" dirty="0">
                <a:latin typeface="Times New Roman"/>
                <a:cs typeface="Times New Roman"/>
              </a:rPr>
              <a:t>: </a:t>
            </a:r>
            <a:r>
              <a:rPr lang="en-IN" sz="2000" spc="-5" dirty="0">
                <a:latin typeface="Times New Roman"/>
                <a:cs typeface="Times New Roman"/>
              </a:rPr>
              <a:t>- The conscious breaking of conventional ways of looking at the  problem.</a:t>
            </a:r>
          </a:p>
          <a:p>
            <a:pPr marL="12700" marR="29845" indent="457200">
              <a:spcBef>
                <a:spcPts val="55"/>
              </a:spcBef>
              <a:buAutoNum type="arabicParenBoth"/>
              <a:tabLst>
                <a:tab pos="704850" algn="l"/>
              </a:tabLst>
            </a:pPr>
            <a:r>
              <a:rPr lang="en-IN" sz="2000" u="sng" spc="-5" dirty="0">
                <a:uFill>
                  <a:solidFill>
                    <a:srgbClr val="000000"/>
                  </a:solidFill>
                </a:uFill>
                <a:latin typeface="Times New Roman"/>
                <a:cs typeface="Times New Roman"/>
              </a:rPr>
              <a:t>Analogy</a:t>
            </a:r>
            <a:r>
              <a:rPr lang="en-IN" sz="2000" spc="-5" dirty="0">
                <a:latin typeface="Times New Roman"/>
                <a:cs typeface="Times New Roman"/>
              </a:rPr>
              <a:t>: - Projecting from one discipline to</a:t>
            </a:r>
            <a:r>
              <a:rPr lang="en-IN" sz="2000" spc="-40" dirty="0">
                <a:latin typeface="Times New Roman"/>
                <a:cs typeface="Times New Roman"/>
              </a:rPr>
              <a:t> </a:t>
            </a:r>
            <a:r>
              <a:rPr lang="en-IN" sz="2000" spc="-5" dirty="0">
                <a:latin typeface="Times New Roman"/>
                <a:cs typeface="Times New Roman"/>
              </a:rPr>
              <a:t>another.</a:t>
            </a:r>
          </a:p>
          <a:p>
            <a:pPr marL="12700" marR="29845" indent="457200">
              <a:spcBef>
                <a:spcPts val="55"/>
              </a:spcBef>
              <a:buAutoNum type="arabicParenBoth"/>
              <a:tabLst>
                <a:tab pos="704850" algn="l"/>
              </a:tabLst>
            </a:pPr>
            <a:r>
              <a:rPr lang="en-IN" sz="2000" u="sng" spc="-10" dirty="0">
                <a:uFill>
                  <a:solidFill>
                    <a:srgbClr val="000000"/>
                  </a:solidFill>
                </a:uFill>
                <a:latin typeface="Times New Roman"/>
                <a:cs typeface="Times New Roman"/>
              </a:rPr>
              <a:t>Empathy</a:t>
            </a:r>
            <a:r>
              <a:rPr lang="en-IN" sz="2000" spc="-10" dirty="0">
                <a:latin typeface="Times New Roman"/>
                <a:cs typeface="Times New Roman"/>
              </a:rPr>
              <a:t>: </a:t>
            </a:r>
            <a:r>
              <a:rPr lang="en-IN" sz="2000" spc="-5" dirty="0">
                <a:latin typeface="Times New Roman"/>
                <a:cs typeface="Times New Roman"/>
              </a:rPr>
              <a:t>- Personal identification with the</a:t>
            </a:r>
            <a:r>
              <a:rPr lang="en-IN" sz="2000" spc="-45" dirty="0">
                <a:latin typeface="Times New Roman"/>
                <a:cs typeface="Times New Roman"/>
              </a:rPr>
              <a:t> </a:t>
            </a:r>
            <a:r>
              <a:rPr lang="en-IN" sz="2000" spc="-10" dirty="0">
                <a:latin typeface="Times New Roman"/>
                <a:cs typeface="Times New Roman"/>
              </a:rPr>
              <a:t>problem.</a:t>
            </a:r>
          </a:p>
          <a:p>
            <a:pPr marL="12700" marR="29845" indent="457200">
              <a:spcBef>
                <a:spcPts val="55"/>
              </a:spcBef>
              <a:buAutoNum type="arabicParenBoth"/>
              <a:tabLst>
                <a:tab pos="704850" algn="l"/>
              </a:tabLst>
            </a:pPr>
            <a:endParaRPr lang="en-IN" sz="2000" spc="-5" dirty="0">
              <a:latin typeface="Times New Roman"/>
            </a:endParaRPr>
          </a:p>
          <a:p>
            <a:pPr marL="12700" marR="29845">
              <a:spcBef>
                <a:spcPts val="55"/>
              </a:spcBef>
              <a:tabLst>
                <a:tab pos="704850" algn="l"/>
              </a:tabLst>
            </a:pPr>
            <a:r>
              <a:rPr lang="en-US" sz="2000" dirty="0">
                <a:effectLst/>
                <a:latin typeface="Times New Roman"/>
                <a:ea typeface="Times New Roman"/>
              </a:rPr>
              <a:t>The remaining four steps are: the evaluation of alternative ideas, the synthesis of ideas and alternatives, making appropriate simplifying assumptions as a pre-requisite for modeling, and the presentation of the solution. Here, these are the elements of creative problem solving; of course they need not be followed in that precise order. Usually it will be necessary to repeat or retrace some of the</a:t>
            </a:r>
            <a:r>
              <a:rPr lang="en-US" sz="2000" spc="-175" dirty="0">
                <a:effectLst/>
                <a:latin typeface="Times New Roman"/>
                <a:ea typeface="Times New Roman"/>
              </a:rPr>
              <a:t> </a:t>
            </a:r>
            <a:r>
              <a:rPr lang="en-US" sz="2000" dirty="0">
                <a:effectLst/>
                <a:latin typeface="Times New Roman"/>
                <a:ea typeface="Times New Roman"/>
              </a:rPr>
              <a:t>steps.</a:t>
            </a:r>
            <a:endParaRPr lang="en-IN" sz="2000" dirty="0">
              <a:effectLst/>
              <a:latin typeface="Times New Roman"/>
              <a:ea typeface="Times New Roman"/>
            </a:endParaRPr>
          </a:p>
        </p:txBody>
      </p:sp>
    </p:spTree>
    <p:extLst>
      <p:ext uri="{BB962C8B-B14F-4D97-AF65-F5344CB8AC3E}">
        <p14:creationId xmlns:p14="http://schemas.microsoft.com/office/powerpoint/2010/main" val="34639821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5474" y="369654"/>
            <a:ext cx="8759013" cy="4392613"/>
          </a:xfrm>
          <a:prstGeom prst="rect">
            <a:avLst/>
          </a:prstGeom>
        </p:spPr>
        <p:txBody>
          <a:bodyPr wrap="square">
            <a:spAutoFit/>
          </a:bodyPr>
          <a:lstStyle/>
          <a:p>
            <a:pPr marL="12700" marR="8255" algn="just">
              <a:lnSpc>
                <a:spcPct val="93700"/>
              </a:lnSpc>
              <a:spcBef>
                <a:spcPts val="665"/>
              </a:spcBef>
            </a:pPr>
            <a:r>
              <a:rPr lang="en-IN" sz="2000" spc="-5" dirty="0">
                <a:latin typeface="Times New Roman"/>
                <a:cs typeface="Times New Roman"/>
              </a:rPr>
              <a:t>The remaining four </a:t>
            </a:r>
            <a:r>
              <a:rPr lang="en-IN" sz="2000" dirty="0">
                <a:latin typeface="Times New Roman"/>
                <a:cs typeface="Times New Roman"/>
              </a:rPr>
              <a:t>steps </a:t>
            </a:r>
            <a:r>
              <a:rPr lang="en-IN" sz="2000" spc="-5" dirty="0">
                <a:latin typeface="Times New Roman"/>
                <a:cs typeface="Times New Roman"/>
              </a:rPr>
              <a:t>are: </a:t>
            </a:r>
            <a:r>
              <a:rPr lang="en-IN" sz="2000" dirty="0">
                <a:latin typeface="Times New Roman"/>
                <a:cs typeface="Times New Roman"/>
              </a:rPr>
              <a:t>the </a:t>
            </a:r>
            <a:r>
              <a:rPr lang="en-IN" sz="2000" spc="-5" dirty="0">
                <a:latin typeface="Times New Roman"/>
                <a:cs typeface="Times New Roman"/>
              </a:rPr>
              <a:t>evaluation of </a:t>
            </a:r>
            <a:r>
              <a:rPr lang="en-IN" sz="2000" spc="-10" dirty="0">
                <a:latin typeface="Times New Roman"/>
                <a:cs typeface="Times New Roman"/>
              </a:rPr>
              <a:t>alternative </a:t>
            </a:r>
            <a:r>
              <a:rPr lang="en-IN" sz="2000" spc="-5" dirty="0">
                <a:latin typeface="Times New Roman"/>
                <a:cs typeface="Times New Roman"/>
              </a:rPr>
              <a:t>ideas, the synthesis of ideas  and alternatives, making appropriate simplifying assumptions as a pre-requisite for  </a:t>
            </a:r>
            <a:r>
              <a:rPr lang="en-IN" sz="2000" spc="-5" dirty="0" err="1">
                <a:latin typeface="Times New Roman"/>
                <a:cs typeface="Times New Roman"/>
              </a:rPr>
              <a:t>modeling</a:t>
            </a:r>
            <a:r>
              <a:rPr lang="en-IN" sz="2000" spc="-5" dirty="0">
                <a:latin typeface="Times New Roman"/>
                <a:cs typeface="Times New Roman"/>
              </a:rPr>
              <a:t>, and the presentation of the solution. Here, these are the elements of creative  problem solving; of course </a:t>
            </a:r>
            <a:r>
              <a:rPr lang="en-IN" sz="2000" dirty="0">
                <a:latin typeface="Times New Roman"/>
                <a:cs typeface="Times New Roman"/>
              </a:rPr>
              <a:t>they </a:t>
            </a:r>
            <a:r>
              <a:rPr lang="en-IN" sz="2000" spc="-5" dirty="0">
                <a:latin typeface="Times New Roman"/>
                <a:cs typeface="Times New Roman"/>
              </a:rPr>
              <a:t>need not be followed in that precise order. Usually it will  be necessary to repeat </a:t>
            </a:r>
            <a:r>
              <a:rPr lang="en-IN" sz="2000" dirty="0">
                <a:latin typeface="Times New Roman"/>
                <a:cs typeface="Times New Roman"/>
              </a:rPr>
              <a:t>or </a:t>
            </a:r>
            <a:r>
              <a:rPr lang="en-IN" sz="2000" spc="-5" dirty="0">
                <a:latin typeface="Times New Roman"/>
                <a:cs typeface="Times New Roman"/>
              </a:rPr>
              <a:t>retrace some of the</a:t>
            </a:r>
            <a:r>
              <a:rPr lang="en-IN" sz="2000" spc="-130" dirty="0">
                <a:latin typeface="Times New Roman"/>
                <a:cs typeface="Times New Roman"/>
              </a:rPr>
              <a:t> </a:t>
            </a:r>
            <a:r>
              <a:rPr lang="en-IN" sz="2000" spc="-5" dirty="0">
                <a:latin typeface="Times New Roman"/>
                <a:cs typeface="Times New Roman"/>
              </a:rPr>
              <a:t>steps.</a:t>
            </a:r>
            <a:endParaRPr lang="en-IN" sz="2000" dirty="0">
              <a:latin typeface="Times New Roman"/>
              <a:cs typeface="Times New Roman"/>
            </a:endParaRPr>
          </a:p>
          <a:p>
            <a:pPr>
              <a:lnSpc>
                <a:spcPct val="100000"/>
              </a:lnSpc>
              <a:spcBef>
                <a:spcPts val="20"/>
              </a:spcBef>
            </a:pPr>
            <a:endParaRPr lang="en-IN" sz="2000" dirty="0">
              <a:latin typeface="Times New Roman"/>
              <a:cs typeface="Times New Roman"/>
            </a:endParaRPr>
          </a:p>
          <a:p>
            <a:pPr marL="12700" marR="6985" algn="just">
              <a:lnSpc>
                <a:spcPct val="93800"/>
              </a:lnSpc>
            </a:pPr>
            <a:r>
              <a:rPr lang="en-IN" sz="2000" spc="-5" dirty="0">
                <a:latin typeface="Times New Roman"/>
                <a:cs typeface="Times New Roman"/>
              </a:rPr>
              <a:t>System engineering </a:t>
            </a:r>
            <a:r>
              <a:rPr lang="en-IN" sz="2000" dirty="0">
                <a:latin typeface="Times New Roman"/>
                <a:cs typeface="Times New Roman"/>
              </a:rPr>
              <a:t>has </a:t>
            </a:r>
            <a:r>
              <a:rPr lang="en-IN" sz="2000" spc="-5" dirty="0">
                <a:latin typeface="Times New Roman"/>
                <a:cs typeface="Times New Roman"/>
              </a:rPr>
              <a:t>three major dimensions. The time dimension of system  engineering includes the gross sequence or phases that are characteristics of </a:t>
            </a:r>
            <a:r>
              <a:rPr lang="en-IN" sz="2000" spc="-10" dirty="0">
                <a:latin typeface="Times New Roman"/>
                <a:cs typeface="Times New Roman"/>
              </a:rPr>
              <a:t>systems’  </a:t>
            </a:r>
            <a:r>
              <a:rPr lang="en-IN" sz="2000" spc="-5" dirty="0">
                <a:latin typeface="Times New Roman"/>
                <a:cs typeface="Times New Roman"/>
              </a:rPr>
              <a:t>work and extend from the initial conceptions of an idea through system retirement or  phase out. </a:t>
            </a:r>
            <a:r>
              <a:rPr lang="en-IN" sz="2000" dirty="0">
                <a:latin typeface="Times New Roman"/>
                <a:cs typeface="Times New Roman"/>
              </a:rPr>
              <a:t>The </a:t>
            </a:r>
            <a:r>
              <a:rPr lang="en-IN" sz="2000" spc="-5" dirty="0">
                <a:latin typeface="Times New Roman"/>
                <a:cs typeface="Times New Roman"/>
              </a:rPr>
              <a:t>logic dimension deals with the steps that are carried out at each </a:t>
            </a:r>
            <a:r>
              <a:rPr lang="en-IN" sz="2000" dirty="0">
                <a:latin typeface="Times New Roman"/>
                <a:cs typeface="Times New Roman"/>
              </a:rPr>
              <a:t>of </a:t>
            </a:r>
            <a:r>
              <a:rPr lang="en-IN" sz="2000" spc="-5" dirty="0">
                <a:latin typeface="Times New Roman"/>
                <a:cs typeface="Times New Roman"/>
              </a:rPr>
              <a:t>the  </a:t>
            </a:r>
            <a:r>
              <a:rPr lang="en-IN" sz="2000" spc="-10" dirty="0">
                <a:latin typeface="Times New Roman"/>
                <a:cs typeface="Times New Roman"/>
              </a:rPr>
              <a:t>systems </a:t>
            </a:r>
            <a:r>
              <a:rPr lang="en-IN" sz="2000" spc="-5" dirty="0">
                <a:latin typeface="Times New Roman"/>
                <a:cs typeface="Times New Roman"/>
              </a:rPr>
              <a:t>engineering </a:t>
            </a:r>
            <a:r>
              <a:rPr lang="en-IN" sz="2000" dirty="0">
                <a:latin typeface="Times New Roman"/>
                <a:cs typeface="Times New Roman"/>
              </a:rPr>
              <a:t>phases. </a:t>
            </a:r>
            <a:r>
              <a:rPr lang="en-IN" sz="2000" spc="-5" dirty="0">
                <a:latin typeface="Times New Roman"/>
                <a:cs typeface="Times New Roman"/>
              </a:rPr>
              <a:t>The knowledge dimension refers to </a:t>
            </a:r>
            <a:r>
              <a:rPr lang="en-IN" sz="2000" dirty="0">
                <a:latin typeface="Times New Roman"/>
                <a:cs typeface="Times New Roman"/>
              </a:rPr>
              <a:t>specialize </a:t>
            </a:r>
            <a:r>
              <a:rPr lang="en-IN" sz="2000" spc="-5" dirty="0">
                <a:latin typeface="Times New Roman"/>
                <a:cs typeface="Times New Roman"/>
              </a:rPr>
              <a:t>knowledge  from various professions and</a:t>
            </a:r>
            <a:r>
              <a:rPr lang="en-IN" sz="2000" spc="5" dirty="0">
                <a:latin typeface="Times New Roman"/>
                <a:cs typeface="Times New Roman"/>
              </a:rPr>
              <a:t> </a:t>
            </a:r>
            <a:r>
              <a:rPr lang="en-IN" sz="2000" spc="-5" dirty="0">
                <a:latin typeface="Times New Roman"/>
                <a:cs typeface="Times New Roman"/>
              </a:rPr>
              <a:t>disciplines.</a:t>
            </a:r>
          </a:p>
          <a:p>
            <a:pPr marL="12700" marR="6985" algn="just">
              <a:lnSpc>
                <a:spcPct val="93800"/>
              </a:lnSpc>
            </a:pPr>
            <a:endParaRPr lang="en-IN" b="1" spc="-5" dirty="0">
              <a:latin typeface="Times New Roman"/>
              <a:cs typeface="Times New Roman"/>
            </a:endParaRPr>
          </a:p>
          <a:p>
            <a:pPr marL="12700" marR="6985" algn="just">
              <a:lnSpc>
                <a:spcPct val="93800"/>
              </a:lnSpc>
            </a:pPr>
            <a:r>
              <a:rPr lang="en-IN" b="1" spc="-5" dirty="0">
                <a:latin typeface="Times New Roman"/>
                <a:cs typeface="Times New Roman"/>
              </a:rPr>
              <a:t>Fig.3: Three Dimensional System</a:t>
            </a:r>
            <a:r>
              <a:rPr lang="en-IN" b="1" spc="5" dirty="0">
                <a:latin typeface="Times New Roman"/>
                <a:cs typeface="Times New Roman"/>
              </a:rPr>
              <a:t> </a:t>
            </a:r>
            <a:r>
              <a:rPr lang="en-IN" b="1" spc="-5" dirty="0">
                <a:latin typeface="Times New Roman"/>
                <a:cs typeface="Times New Roman"/>
              </a:rPr>
              <a:t>Engineering</a:t>
            </a:r>
            <a:endParaRPr lang="en-IN" b="1" dirty="0">
              <a:latin typeface="Times New Roman"/>
              <a:cs typeface="Times New Roman"/>
            </a:endParaRPr>
          </a:p>
          <a:p>
            <a:pPr marL="12700" marR="6985" algn="just">
              <a:lnSpc>
                <a:spcPct val="93800"/>
              </a:lnSpc>
            </a:pPr>
            <a:endParaRPr lang="en-IN" sz="2000" dirty="0">
              <a:latin typeface="Times New Roman"/>
              <a:cs typeface="Times New Roman"/>
            </a:endParaRPr>
          </a:p>
        </p:txBody>
      </p:sp>
      <p:sp>
        <p:nvSpPr>
          <p:cNvPr id="5" name="object 2"/>
          <p:cNvSpPr/>
          <p:nvPr/>
        </p:nvSpPr>
        <p:spPr>
          <a:xfrm>
            <a:off x="5076056" y="3633539"/>
            <a:ext cx="4107092" cy="3224461"/>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703283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12700" lvl="0">
              <a:spcBef>
                <a:spcPts val="1145"/>
              </a:spcBef>
            </a:pPr>
            <a:r>
              <a:rPr lang="en-IN" sz="2800" b="1" spc="-15" dirty="0">
                <a:solidFill>
                  <a:prstClr val="black"/>
                </a:solidFill>
                <a:latin typeface="Arial"/>
                <a:ea typeface="+mn-ea"/>
                <a:cs typeface="Arial"/>
              </a:rPr>
              <a:t>The Process of</a:t>
            </a:r>
            <a:r>
              <a:rPr lang="en-IN" sz="2800" b="1" spc="-20" dirty="0">
                <a:solidFill>
                  <a:prstClr val="black"/>
                </a:solidFill>
                <a:latin typeface="Arial"/>
                <a:ea typeface="+mn-ea"/>
                <a:cs typeface="Arial"/>
              </a:rPr>
              <a:t> </a:t>
            </a:r>
            <a:r>
              <a:rPr lang="en-IN" sz="2800" b="1" spc="-15" dirty="0">
                <a:solidFill>
                  <a:prstClr val="black"/>
                </a:solidFill>
                <a:latin typeface="Arial"/>
                <a:ea typeface="+mn-ea"/>
                <a:cs typeface="Arial"/>
              </a:rPr>
              <a:t>Design:</a:t>
            </a:r>
            <a:br>
              <a:rPr lang="en-IN" sz="2800" dirty="0">
                <a:solidFill>
                  <a:prstClr val="black"/>
                </a:solidFill>
                <a:latin typeface="Arial"/>
                <a:ea typeface="+mn-ea"/>
                <a:cs typeface="Arial"/>
              </a:rPr>
            </a:br>
            <a:endParaRPr lang="en-IN" sz="2800" dirty="0"/>
          </a:p>
        </p:txBody>
      </p:sp>
      <p:sp>
        <p:nvSpPr>
          <p:cNvPr id="3" name="Content Placeholder 2"/>
          <p:cNvSpPr>
            <a:spLocks noGrp="1"/>
          </p:cNvSpPr>
          <p:nvPr>
            <p:ph idx="1"/>
          </p:nvPr>
        </p:nvSpPr>
        <p:spPr>
          <a:xfrm>
            <a:off x="457200" y="1600200"/>
            <a:ext cx="4690864" cy="4525963"/>
          </a:xfrm>
        </p:spPr>
        <p:txBody>
          <a:bodyPr>
            <a:normAutofit fontScale="62500" lnSpcReduction="20000"/>
          </a:bodyPr>
          <a:lstStyle/>
          <a:p>
            <a:pPr marL="227965" marR="224790" algn="just">
              <a:lnSpc>
                <a:spcPct val="97000"/>
              </a:lnSpc>
              <a:spcAft>
                <a:spcPts val="0"/>
              </a:spcAft>
            </a:pPr>
            <a:r>
              <a:rPr lang="en-US" dirty="0">
                <a:effectLst/>
                <a:latin typeface="Times New Roman"/>
                <a:ea typeface="Times New Roman"/>
              </a:rPr>
              <a:t>To design is to innovate and to create. Designing is to suggest or outline ways to put together man-made things, or to suggest modifications in man-made things to satisfy optimally (under the given constraints) some specified human needs.</a:t>
            </a:r>
            <a:endParaRPr lang="en-IN" sz="1800" dirty="0">
              <a:effectLst/>
              <a:latin typeface="Times New Roman"/>
              <a:ea typeface="Times New Roman"/>
            </a:endParaRPr>
          </a:p>
          <a:p>
            <a:pPr>
              <a:spcBef>
                <a:spcPts val="35"/>
              </a:spcBef>
              <a:spcAft>
                <a:spcPts val="0"/>
              </a:spcAft>
            </a:pPr>
            <a:r>
              <a:rPr lang="en-US" dirty="0">
                <a:effectLst/>
                <a:latin typeface="Times New Roman"/>
                <a:ea typeface="Times New Roman"/>
              </a:rPr>
              <a:t> </a:t>
            </a:r>
            <a:endParaRPr lang="en-IN" sz="1800" dirty="0">
              <a:effectLst/>
              <a:latin typeface="Times New Roman"/>
              <a:ea typeface="Times New Roman"/>
            </a:endParaRPr>
          </a:p>
          <a:p>
            <a:pPr marL="227965" marR="246380" algn="just">
              <a:lnSpc>
                <a:spcPct val="96000"/>
              </a:lnSpc>
              <a:spcAft>
                <a:spcPts val="0"/>
              </a:spcAft>
            </a:pPr>
            <a:r>
              <a:rPr lang="en-US" dirty="0">
                <a:effectLst/>
                <a:latin typeface="Times New Roman"/>
                <a:ea typeface="Times New Roman"/>
              </a:rPr>
              <a:t>Engineering as a profession is concerned with more than just design. Its various functions are shown below:</a:t>
            </a:r>
            <a:endParaRPr lang="en-IN" sz="1800" dirty="0">
              <a:effectLst/>
              <a:latin typeface="Times New Roman"/>
              <a:ea typeface="Times New Roman"/>
            </a:endParaRPr>
          </a:p>
          <a:p>
            <a:pPr marL="0" indent="0">
              <a:spcAft>
                <a:spcPts val="0"/>
              </a:spcAft>
              <a:buNone/>
            </a:pPr>
            <a:r>
              <a:rPr lang="en-US" dirty="0">
                <a:effectLst/>
                <a:latin typeface="Times New Roman"/>
                <a:ea typeface="Times New Roman"/>
              </a:rPr>
              <a:t> </a:t>
            </a:r>
            <a:endParaRPr lang="en-IN" sz="1800" dirty="0">
              <a:effectLst/>
              <a:latin typeface="Times New Roman"/>
              <a:ea typeface="Times New Roman"/>
            </a:endParaRPr>
          </a:p>
          <a:p>
            <a:pPr marL="227965" algn="just">
              <a:spcAft>
                <a:spcPts val="0"/>
              </a:spcAft>
            </a:pPr>
            <a:r>
              <a:rPr lang="en-US" dirty="0">
                <a:effectLst/>
                <a:latin typeface="Times New Roman"/>
                <a:ea typeface="Times New Roman"/>
              </a:rPr>
              <a:t>“Scientist studies the world as it is engineers create the world that never has been.”</a:t>
            </a:r>
            <a:endParaRPr lang="en-IN" sz="1800" dirty="0">
              <a:effectLst/>
              <a:latin typeface="Times New Roman"/>
              <a:ea typeface="Times New Roman"/>
            </a:endParaRPr>
          </a:p>
          <a:p>
            <a:endParaRPr lang="en-IN" dirty="0"/>
          </a:p>
        </p:txBody>
      </p:sp>
      <p:pic>
        <p:nvPicPr>
          <p:cNvPr id="4" name="image5.png"/>
          <p:cNvPicPr/>
          <p:nvPr/>
        </p:nvPicPr>
        <p:blipFill>
          <a:blip r:embed="rId2" cstate="print"/>
          <a:stretch>
            <a:fillRect/>
          </a:stretch>
        </p:blipFill>
        <p:spPr>
          <a:xfrm>
            <a:off x="5148064" y="1612215"/>
            <a:ext cx="3618002" cy="3328953"/>
          </a:xfrm>
          <a:prstGeom prst="rect">
            <a:avLst/>
          </a:prstGeom>
        </p:spPr>
      </p:pic>
    </p:spTree>
    <p:extLst>
      <p:ext uri="{BB962C8B-B14F-4D97-AF65-F5344CB8AC3E}">
        <p14:creationId xmlns:p14="http://schemas.microsoft.com/office/powerpoint/2010/main" val="39702651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atin typeface="Times New Roman" pitchFamily="18" charset="0"/>
                <a:cs typeface="Times New Roman" pitchFamily="18" charset="0"/>
              </a:rPr>
              <a:t>Principles of system Design:</a:t>
            </a:r>
            <a:br>
              <a:rPr lang="en-IN" sz="2800" b="1" dirty="0">
                <a:latin typeface="Times New Roman" pitchFamily="18" charset="0"/>
                <a:cs typeface="Times New Roman" pitchFamily="18" charset="0"/>
              </a:rPr>
            </a:br>
            <a:endParaRPr lang="en-IN" sz="2800" dirty="0">
              <a:latin typeface="Times New Roman" pitchFamily="18" charset="0"/>
              <a:cs typeface="Times New Roman" pitchFamily="18" charset="0"/>
            </a:endParaRPr>
          </a:p>
        </p:txBody>
      </p:sp>
      <p:sp>
        <p:nvSpPr>
          <p:cNvPr id="3" name="Content Placeholder 2"/>
          <p:cNvSpPr>
            <a:spLocks noGrp="1"/>
          </p:cNvSpPr>
          <p:nvPr>
            <p:ph idx="1"/>
          </p:nvPr>
        </p:nvSpPr>
        <p:spPr>
          <a:xfrm>
            <a:off x="179512" y="836712"/>
            <a:ext cx="8784976" cy="5289451"/>
          </a:xfrm>
        </p:spPr>
        <p:txBody>
          <a:bodyPr>
            <a:noAutofit/>
          </a:bodyPr>
          <a:lstStyle/>
          <a:p>
            <a:pPr marR="251460" lvl="0">
              <a:lnSpc>
                <a:spcPct val="120000"/>
              </a:lnSpc>
              <a:buSzPts val="1200"/>
              <a:buFont typeface="Symbol"/>
              <a:buChar char=""/>
              <a:tabLst>
                <a:tab pos="913765" algn="l"/>
                <a:tab pos="914400" algn="l"/>
              </a:tabLst>
            </a:pPr>
            <a:r>
              <a:rPr lang="en-US" sz="2000" dirty="0">
                <a:effectLst/>
                <a:latin typeface="Times New Roman"/>
                <a:ea typeface="Symbol"/>
                <a:cs typeface="Symbol"/>
              </a:rPr>
              <a:t>The fundamental principle of system design is simply to maximize the expected</a:t>
            </a:r>
            <a:r>
              <a:rPr lang="en-US" sz="2000" spc="-5" dirty="0">
                <a:effectLst/>
                <a:latin typeface="Times New Roman"/>
                <a:ea typeface="Symbol"/>
                <a:cs typeface="Symbol"/>
              </a:rPr>
              <a:t> </a:t>
            </a:r>
            <a:r>
              <a:rPr lang="en-US" sz="2000" dirty="0">
                <a:effectLst/>
                <a:latin typeface="Times New Roman"/>
                <a:ea typeface="Symbol"/>
                <a:cs typeface="Symbol"/>
              </a:rPr>
              <a:t>value.</a:t>
            </a:r>
            <a:endParaRPr lang="en-IN" sz="2000" dirty="0">
              <a:effectLst/>
              <a:latin typeface="Times New Roman"/>
              <a:ea typeface="Symbol"/>
              <a:cs typeface="Symbol"/>
            </a:endParaRPr>
          </a:p>
          <a:p>
            <a:pPr marR="222885" lvl="0">
              <a:lnSpc>
                <a:spcPct val="120000"/>
              </a:lnSpc>
              <a:spcBef>
                <a:spcPts val="135"/>
              </a:spcBef>
              <a:buSzPts val="1200"/>
              <a:buFont typeface="Symbol"/>
              <a:buChar char=""/>
              <a:tabLst>
                <a:tab pos="913765" algn="l"/>
                <a:tab pos="914400" algn="l"/>
              </a:tabLst>
            </a:pPr>
            <a:r>
              <a:rPr lang="en-US" sz="2000" dirty="0">
                <a:effectLst/>
                <a:latin typeface="Times New Roman"/>
                <a:ea typeface="Symbol"/>
                <a:cs typeface="Symbol"/>
              </a:rPr>
              <a:t>Principle of event of low probability -- The fundamental mission of the system should</a:t>
            </a:r>
            <a:r>
              <a:rPr lang="en-US" sz="2000" spc="205" dirty="0">
                <a:effectLst/>
                <a:latin typeface="Times New Roman"/>
                <a:ea typeface="Symbol"/>
                <a:cs typeface="Symbol"/>
              </a:rPr>
              <a:t> </a:t>
            </a:r>
            <a:r>
              <a:rPr lang="en-US" sz="2000" dirty="0">
                <a:effectLst/>
                <a:latin typeface="Times New Roman"/>
                <a:ea typeface="Symbol"/>
                <a:cs typeface="Symbol"/>
              </a:rPr>
              <a:t>not</a:t>
            </a:r>
            <a:r>
              <a:rPr lang="en-US" sz="2000" spc="215" dirty="0">
                <a:effectLst/>
                <a:latin typeface="Times New Roman"/>
                <a:ea typeface="Symbol"/>
                <a:cs typeface="Symbol"/>
              </a:rPr>
              <a:t> </a:t>
            </a:r>
            <a:r>
              <a:rPr lang="en-US" sz="2000" dirty="0">
                <a:effectLst/>
                <a:latin typeface="Times New Roman"/>
                <a:ea typeface="Symbol"/>
                <a:cs typeface="Symbol"/>
              </a:rPr>
              <a:t>be</a:t>
            </a:r>
            <a:r>
              <a:rPr lang="en-US" sz="2000" spc="200" dirty="0">
                <a:effectLst/>
                <a:latin typeface="Times New Roman"/>
                <a:ea typeface="Symbol"/>
                <a:cs typeface="Symbol"/>
              </a:rPr>
              <a:t> </a:t>
            </a:r>
            <a:r>
              <a:rPr lang="en-US" sz="2000" dirty="0">
                <a:effectLst/>
                <a:latin typeface="Times New Roman"/>
                <a:ea typeface="Symbol"/>
                <a:cs typeface="Symbol"/>
              </a:rPr>
              <a:t>jeopardized,</a:t>
            </a:r>
            <a:r>
              <a:rPr lang="en-US" sz="2000" spc="210" dirty="0">
                <a:effectLst/>
                <a:latin typeface="Times New Roman"/>
                <a:ea typeface="Symbol"/>
                <a:cs typeface="Symbol"/>
              </a:rPr>
              <a:t> </a:t>
            </a:r>
            <a:r>
              <a:rPr lang="en-US" sz="2000" dirty="0">
                <a:effectLst/>
                <a:latin typeface="Times New Roman"/>
                <a:ea typeface="Symbol"/>
                <a:cs typeface="Symbol"/>
              </a:rPr>
              <a:t>nor</a:t>
            </a:r>
            <a:r>
              <a:rPr lang="en-US" sz="2000" spc="205" dirty="0">
                <a:effectLst/>
                <a:latin typeface="Times New Roman"/>
                <a:ea typeface="Symbol"/>
                <a:cs typeface="Symbol"/>
              </a:rPr>
              <a:t> </a:t>
            </a:r>
            <a:r>
              <a:rPr lang="en-US" sz="2000" dirty="0">
                <a:effectLst/>
                <a:latin typeface="Times New Roman"/>
                <a:ea typeface="Symbol"/>
                <a:cs typeface="Symbol"/>
              </a:rPr>
              <a:t>its</a:t>
            </a:r>
            <a:r>
              <a:rPr lang="en-US" sz="2000" spc="200" dirty="0">
                <a:effectLst/>
                <a:latin typeface="Times New Roman"/>
                <a:ea typeface="Symbol"/>
                <a:cs typeface="Symbol"/>
              </a:rPr>
              <a:t> </a:t>
            </a:r>
            <a:r>
              <a:rPr lang="en-US" sz="2000" dirty="0">
                <a:effectLst/>
                <a:latin typeface="Times New Roman"/>
                <a:ea typeface="Symbol"/>
                <a:cs typeface="Symbol"/>
              </a:rPr>
              <a:t>fundamental</a:t>
            </a:r>
            <a:r>
              <a:rPr lang="en-US" sz="2000" spc="215" dirty="0">
                <a:effectLst/>
                <a:latin typeface="Times New Roman"/>
                <a:ea typeface="Symbol"/>
                <a:cs typeface="Symbol"/>
              </a:rPr>
              <a:t> </a:t>
            </a:r>
            <a:r>
              <a:rPr lang="en-US" sz="2000" dirty="0">
                <a:effectLst/>
                <a:latin typeface="Times New Roman"/>
                <a:ea typeface="Symbol"/>
                <a:cs typeface="Symbol"/>
              </a:rPr>
              <a:t>objectives</a:t>
            </a:r>
            <a:r>
              <a:rPr lang="en-US" sz="2000" spc="210" dirty="0">
                <a:effectLst/>
                <a:latin typeface="Times New Roman"/>
                <a:ea typeface="Symbol"/>
                <a:cs typeface="Symbol"/>
              </a:rPr>
              <a:t> </a:t>
            </a:r>
            <a:r>
              <a:rPr lang="en-US" sz="2000" dirty="0">
                <a:effectLst/>
                <a:latin typeface="Times New Roman"/>
                <a:ea typeface="Symbol"/>
                <a:cs typeface="Symbol"/>
              </a:rPr>
              <a:t>significantly </a:t>
            </a:r>
            <a:r>
              <a:rPr lang="en-US" sz="2000" dirty="0">
                <a:effectLst/>
                <a:latin typeface="Times New Roman"/>
                <a:ea typeface="Times New Roman"/>
              </a:rPr>
              <a:t>compromised in order to accommodate events of low probability.</a:t>
            </a:r>
            <a:endParaRPr lang="en-IN" sz="2000" dirty="0">
              <a:effectLst/>
              <a:latin typeface="Times New Roman"/>
              <a:ea typeface="Times New Roman"/>
            </a:endParaRPr>
          </a:p>
          <a:p>
            <a:pPr marR="224790" lvl="0" algn="just">
              <a:lnSpc>
                <a:spcPct val="120000"/>
              </a:lnSpc>
              <a:spcBef>
                <a:spcPts val="130"/>
              </a:spcBef>
              <a:buSzPts val="1200"/>
              <a:buFont typeface="Symbol"/>
              <a:buChar char=""/>
              <a:tabLst>
                <a:tab pos="902335" algn="l"/>
              </a:tabLst>
            </a:pPr>
            <a:r>
              <a:rPr lang="en-US" sz="2000" dirty="0">
                <a:effectLst/>
                <a:latin typeface="Times New Roman"/>
                <a:ea typeface="Symbol"/>
                <a:cs typeface="Symbol"/>
              </a:rPr>
              <a:t>In many systems a compromise is possible; the system can be designed to handle most events automatically and to sound an alarm which calls for manual intervention when an uncommon event occurs which is beyond its capabilities. For example an automatic mail sorting system would throw out those letters, which were not of standard size, shape or location of address. The principle of centralization refers to centralization of authority and decision-making.</a:t>
            </a:r>
            <a:endParaRPr lang="en-IN" sz="2000" dirty="0">
              <a:effectLst/>
              <a:latin typeface="Times New Roman"/>
              <a:ea typeface="Symbol"/>
              <a:cs typeface="Symbol"/>
            </a:endParaRPr>
          </a:p>
          <a:p>
            <a:pPr marR="222885" lvl="0" algn="just">
              <a:lnSpc>
                <a:spcPct val="120000"/>
              </a:lnSpc>
              <a:spcBef>
                <a:spcPts val="105"/>
              </a:spcBef>
              <a:buSzPts val="1200"/>
              <a:buFont typeface="Symbol"/>
              <a:buChar char=""/>
              <a:tabLst>
                <a:tab pos="913765" algn="l"/>
                <a:tab pos="914400" algn="l"/>
              </a:tabLst>
            </a:pPr>
            <a:r>
              <a:rPr lang="en-US" sz="2000" dirty="0">
                <a:effectLst/>
                <a:latin typeface="Times New Roman"/>
                <a:ea typeface="Symbol"/>
                <a:cs typeface="Symbol"/>
              </a:rPr>
              <a:t>The principle of sub-optimization states </a:t>
            </a:r>
            <a:r>
              <a:rPr lang="en-US" sz="2000" spc="-15" dirty="0">
                <a:effectLst/>
                <a:latin typeface="Times New Roman"/>
                <a:ea typeface="Symbol"/>
                <a:cs typeface="Symbol"/>
              </a:rPr>
              <a:t>that </a:t>
            </a:r>
            <a:r>
              <a:rPr lang="en-US" sz="2000" dirty="0">
                <a:effectLst/>
                <a:latin typeface="Times New Roman"/>
                <a:ea typeface="Symbol"/>
                <a:cs typeface="Symbol"/>
              </a:rPr>
              <a:t>optimization of </a:t>
            </a:r>
            <a:r>
              <a:rPr lang="en-US" sz="2000" spc="-15" dirty="0">
                <a:effectLst/>
                <a:latin typeface="Times New Roman"/>
                <a:ea typeface="Symbol"/>
                <a:cs typeface="Symbol"/>
              </a:rPr>
              <a:t>each </a:t>
            </a:r>
            <a:r>
              <a:rPr lang="en-US" sz="2000" dirty="0">
                <a:effectLst/>
                <a:latin typeface="Times New Roman"/>
                <a:ea typeface="Symbol"/>
                <a:cs typeface="Symbol"/>
              </a:rPr>
              <a:t>subsystem independently will not in general lead to a system optimum and more strongly that improvement of a particular subsystem may actually worsen the overall system.</a:t>
            </a:r>
            <a:endParaRPr lang="en-IN" sz="2000" dirty="0">
              <a:effectLst/>
              <a:latin typeface="Times New Roman"/>
              <a:ea typeface="Symbol"/>
              <a:cs typeface="Symbol"/>
            </a:endParaRPr>
          </a:p>
          <a:p>
            <a:endParaRPr lang="en-IN" sz="2000" dirty="0"/>
          </a:p>
        </p:txBody>
      </p:sp>
    </p:spTree>
    <p:extLst>
      <p:ext uri="{BB962C8B-B14F-4D97-AF65-F5344CB8AC3E}">
        <p14:creationId xmlns:p14="http://schemas.microsoft.com/office/powerpoint/2010/main" val="3733817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55576" y="764704"/>
            <a:ext cx="7776864" cy="2862322"/>
          </a:xfrm>
          <a:prstGeom prst="rect">
            <a:avLst/>
          </a:prstGeom>
        </p:spPr>
        <p:txBody>
          <a:bodyPr wrap="square">
            <a:spAutoFit/>
          </a:bodyPr>
          <a:lstStyle/>
          <a:p>
            <a:r>
              <a:rPr lang="en-US" sz="2000" dirty="0">
                <a:solidFill>
                  <a:srgbClr val="333333"/>
                </a:solidFill>
                <a:latin typeface="Helvetica Neue"/>
              </a:rPr>
              <a:t>AT NASA or ISRO , “systems engineering” is defined as a methodical, multi-disciplinary approach for the design, realization, technical management, operations, and retirement of a system. </a:t>
            </a:r>
          </a:p>
          <a:p>
            <a:endParaRPr lang="en-US" sz="2000" dirty="0">
              <a:solidFill>
                <a:srgbClr val="333333"/>
              </a:solidFill>
              <a:latin typeface="Helvetica Neue"/>
            </a:endParaRPr>
          </a:p>
          <a:p>
            <a:r>
              <a:rPr lang="en-US" sz="2000" dirty="0">
                <a:solidFill>
                  <a:srgbClr val="C00000"/>
                </a:solidFill>
                <a:latin typeface="Helvetica Neue"/>
              </a:rPr>
              <a:t>A “system” is the combination of elements that function together to produce the capability required to meet a need. The elements include all hardware, software, equipment, facilities, personnel, processes, and procedures needed for this purpose; that is, all things required to produce system-level results.</a:t>
            </a:r>
            <a:endParaRPr lang="en-IN" sz="2000" dirty="0">
              <a:solidFill>
                <a:srgbClr val="C00000"/>
              </a:solidFill>
            </a:endParaRPr>
          </a:p>
        </p:txBody>
      </p:sp>
      <p:sp>
        <p:nvSpPr>
          <p:cNvPr id="5" name="Rectangle 4"/>
          <p:cNvSpPr/>
          <p:nvPr/>
        </p:nvSpPr>
        <p:spPr>
          <a:xfrm>
            <a:off x="736969" y="4103784"/>
            <a:ext cx="3724096" cy="369332"/>
          </a:xfrm>
          <a:prstGeom prst="rect">
            <a:avLst/>
          </a:prstGeom>
        </p:spPr>
        <p:txBody>
          <a:bodyPr wrap="none">
            <a:spAutoFit/>
          </a:bodyPr>
          <a:lstStyle/>
          <a:p>
            <a:r>
              <a:rPr lang="en-IN" b="1" dirty="0">
                <a:solidFill>
                  <a:srgbClr val="0070C0"/>
                </a:solidFill>
                <a:latin typeface="Titillium Web"/>
              </a:rPr>
              <a:t>Systems Engineering Handbook</a:t>
            </a:r>
            <a:endParaRPr lang="en-IN" dirty="0">
              <a:solidFill>
                <a:srgbClr val="0070C0"/>
              </a:solidFill>
            </a:endParaRPr>
          </a:p>
        </p:txBody>
      </p:sp>
      <p:sp>
        <p:nvSpPr>
          <p:cNvPr id="6" name="Rectangle 5"/>
          <p:cNvSpPr/>
          <p:nvPr/>
        </p:nvSpPr>
        <p:spPr>
          <a:xfrm>
            <a:off x="727574" y="4869160"/>
            <a:ext cx="4256165" cy="369332"/>
          </a:xfrm>
          <a:prstGeom prst="rect">
            <a:avLst/>
          </a:prstGeom>
        </p:spPr>
        <p:txBody>
          <a:bodyPr wrap="none">
            <a:spAutoFit/>
          </a:bodyPr>
          <a:lstStyle/>
          <a:p>
            <a:r>
              <a:rPr lang="en-IN" dirty="0"/>
              <a:t>https://www.nasa.gov/seh/2-fundamentals</a:t>
            </a:r>
          </a:p>
        </p:txBody>
      </p:sp>
      <p:sp>
        <p:nvSpPr>
          <p:cNvPr id="7" name="Rectangle 6"/>
          <p:cNvSpPr/>
          <p:nvPr/>
        </p:nvSpPr>
        <p:spPr>
          <a:xfrm>
            <a:off x="727574" y="5661248"/>
            <a:ext cx="6768752" cy="369332"/>
          </a:xfrm>
          <a:prstGeom prst="rect">
            <a:avLst/>
          </a:prstGeom>
        </p:spPr>
        <p:txBody>
          <a:bodyPr wrap="square">
            <a:spAutoFit/>
          </a:bodyPr>
          <a:lstStyle/>
          <a:p>
            <a:r>
              <a:rPr lang="en-US" dirty="0">
                <a:solidFill>
                  <a:srgbClr val="B61831"/>
                </a:solidFill>
                <a:latin typeface="Lato"/>
              </a:rPr>
              <a:t>Indian Society of Systems For Science and Engineering ( ISSE )</a:t>
            </a:r>
            <a:endParaRPr lang="en-US" b="0" i="0" dirty="0">
              <a:solidFill>
                <a:srgbClr val="B61831"/>
              </a:solidFill>
              <a:effectLst/>
              <a:latin typeface="Lato"/>
            </a:endParaRPr>
          </a:p>
        </p:txBody>
      </p:sp>
    </p:spTree>
    <p:extLst>
      <p:ext uri="{BB962C8B-B14F-4D97-AF65-F5344CB8AC3E}">
        <p14:creationId xmlns:p14="http://schemas.microsoft.com/office/powerpoint/2010/main" val="18251067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spc="-15" dirty="0">
                <a:latin typeface="Times New Roman" pitchFamily="18" charset="0"/>
                <a:cs typeface="Times New Roman" pitchFamily="18" charset="0"/>
              </a:rPr>
              <a:t>Classical </a:t>
            </a:r>
            <a:r>
              <a:rPr lang="en-IN" sz="2800" b="1" spc="-10" dirty="0">
                <a:latin typeface="Times New Roman" pitchFamily="18" charset="0"/>
                <a:cs typeface="Times New Roman" pitchFamily="18" charset="0"/>
              </a:rPr>
              <a:t>and </a:t>
            </a:r>
            <a:r>
              <a:rPr lang="en-IN" sz="2800" b="1" spc="-15" dirty="0">
                <a:latin typeface="Times New Roman" pitchFamily="18" charset="0"/>
                <a:cs typeface="Times New Roman" pitchFamily="18" charset="0"/>
              </a:rPr>
              <a:t>Modern Approach </a:t>
            </a:r>
            <a:r>
              <a:rPr lang="en-IN" sz="2800" b="1" spc="-5" dirty="0">
                <a:latin typeface="Times New Roman" pitchFamily="18" charset="0"/>
                <a:cs typeface="Times New Roman" pitchFamily="18" charset="0"/>
              </a:rPr>
              <a:t>to</a:t>
            </a:r>
            <a:r>
              <a:rPr lang="en-IN" sz="2800" b="1" spc="-40" dirty="0">
                <a:latin typeface="Times New Roman" pitchFamily="18" charset="0"/>
                <a:cs typeface="Times New Roman" pitchFamily="18" charset="0"/>
              </a:rPr>
              <a:t> </a:t>
            </a:r>
            <a:r>
              <a:rPr lang="en-IN" sz="2800" b="1" spc="-10" dirty="0">
                <a:latin typeface="Times New Roman" pitchFamily="18" charset="0"/>
                <a:cs typeface="Times New Roman" pitchFamily="18" charset="0"/>
              </a:rPr>
              <a:t>Design:</a:t>
            </a:r>
            <a:br>
              <a:rPr lang="en-IN" sz="2800" dirty="0">
                <a:latin typeface="Times New Roman" pitchFamily="18" charset="0"/>
                <a:cs typeface="Times New Roman" pitchFamily="18" charset="0"/>
              </a:rPr>
            </a:br>
            <a:endParaRPr lang="en-IN" sz="28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12700" algn="just">
              <a:lnSpc>
                <a:spcPts val="1390"/>
              </a:lnSpc>
            </a:pPr>
            <a:r>
              <a:rPr lang="en-IN" sz="2000" b="1" spc="-5" dirty="0">
                <a:latin typeface="Times New Roman"/>
                <a:cs typeface="Times New Roman"/>
              </a:rPr>
              <a:t>Early </a:t>
            </a:r>
            <a:r>
              <a:rPr lang="en-IN" sz="2000" b="1" spc="-10" dirty="0">
                <a:latin typeface="Times New Roman"/>
                <a:cs typeface="Times New Roman"/>
              </a:rPr>
              <a:t>man </a:t>
            </a:r>
            <a:r>
              <a:rPr lang="en-IN" sz="2000" b="1" spc="-5" dirty="0">
                <a:latin typeface="Times New Roman"/>
                <a:cs typeface="Times New Roman"/>
              </a:rPr>
              <a:t>as a</a:t>
            </a:r>
            <a:r>
              <a:rPr lang="en-IN" sz="2000" b="1" spc="20" dirty="0">
                <a:latin typeface="Times New Roman"/>
                <a:cs typeface="Times New Roman"/>
              </a:rPr>
              <a:t> </a:t>
            </a:r>
            <a:r>
              <a:rPr lang="en-IN" sz="2000" b="1" spc="-5" dirty="0">
                <a:latin typeface="Times New Roman"/>
                <a:cs typeface="Times New Roman"/>
              </a:rPr>
              <a:t>designer:</a:t>
            </a:r>
          </a:p>
          <a:p>
            <a:pPr marL="12700" algn="just">
              <a:lnSpc>
                <a:spcPts val="1390"/>
              </a:lnSpc>
            </a:pPr>
            <a:endParaRPr lang="en-IN" sz="2000" b="1" spc="-5" dirty="0">
              <a:latin typeface="Times New Roman"/>
              <a:cs typeface="Times New Roman"/>
            </a:endParaRPr>
          </a:p>
          <a:p>
            <a:pPr marL="0" marR="5080" indent="0" algn="just">
              <a:lnSpc>
                <a:spcPct val="93800"/>
              </a:lnSpc>
              <a:spcBef>
                <a:spcPts val="45"/>
              </a:spcBef>
              <a:buNone/>
            </a:pPr>
            <a:r>
              <a:rPr lang="en-IN" sz="2000" spc="-5" dirty="0">
                <a:latin typeface="Times New Roman"/>
                <a:cs typeface="Times New Roman"/>
              </a:rPr>
              <a:t>Man mastered not </a:t>
            </a:r>
            <a:r>
              <a:rPr lang="en-IN" sz="2000" dirty="0">
                <a:latin typeface="Times New Roman"/>
                <a:cs typeface="Times New Roman"/>
              </a:rPr>
              <a:t>only </a:t>
            </a:r>
            <a:r>
              <a:rPr lang="en-IN" sz="2000" spc="-5" dirty="0">
                <a:latin typeface="Times New Roman"/>
                <a:cs typeface="Times New Roman"/>
              </a:rPr>
              <a:t>his natural enemies but also the nature itself to some extent </a:t>
            </a:r>
            <a:r>
              <a:rPr lang="en-IN" sz="2000" dirty="0">
                <a:latin typeface="Times New Roman"/>
                <a:cs typeface="Times New Roman"/>
              </a:rPr>
              <a:t>by  </a:t>
            </a:r>
            <a:r>
              <a:rPr lang="en-IN" sz="2000" spc="-5" dirty="0">
                <a:latin typeface="Times New Roman"/>
                <a:cs typeface="Times New Roman"/>
              </a:rPr>
              <a:t>utilizing the resources that nature </a:t>
            </a:r>
            <a:r>
              <a:rPr lang="en-IN" sz="2000" spc="-10" dirty="0">
                <a:latin typeface="Times New Roman"/>
                <a:cs typeface="Times New Roman"/>
              </a:rPr>
              <a:t>placed </a:t>
            </a:r>
            <a:r>
              <a:rPr lang="en-IN" sz="2000" spc="-5" dirty="0">
                <a:latin typeface="Times New Roman"/>
                <a:cs typeface="Times New Roman"/>
              </a:rPr>
              <a:t>at his disposal. Man has the tool making </a:t>
            </a:r>
            <a:r>
              <a:rPr lang="en-IN" sz="2000" dirty="0">
                <a:latin typeface="Times New Roman"/>
                <a:cs typeface="Times New Roman"/>
              </a:rPr>
              <a:t>and  </a:t>
            </a:r>
            <a:r>
              <a:rPr lang="en-IN" sz="2000" spc="-5" dirty="0">
                <a:latin typeface="Times New Roman"/>
                <a:cs typeface="Times New Roman"/>
              </a:rPr>
              <a:t>using capabilities. Early </a:t>
            </a:r>
            <a:r>
              <a:rPr lang="en-IN" sz="2000" spc="-10" dirty="0">
                <a:latin typeface="Times New Roman"/>
                <a:cs typeface="Times New Roman"/>
              </a:rPr>
              <a:t>man </a:t>
            </a:r>
            <a:r>
              <a:rPr lang="en-IN" sz="2000" spc="-5" dirty="0">
                <a:latin typeface="Times New Roman"/>
                <a:cs typeface="Times New Roman"/>
              </a:rPr>
              <a:t>learnt the use of sticks, </a:t>
            </a:r>
            <a:r>
              <a:rPr lang="en-IN" sz="2000" spc="-15" dirty="0">
                <a:latin typeface="Times New Roman"/>
                <a:cs typeface="Times New Roman"/>
              </a:rPr>
              <a:t>sharpened </a:t>
            </a:r>
            <a:r>
              <a:rPr lang="en-IN" sz="2000" spc="-10" dirty="0">
                <a:latin typeface="Times New Roman"/>
                <a:cs typeface="Times New Roman"/>
              </a:rPr>
              <a:t>stones </a:t>
            </a:r>
            <a:r>
              <a:rPr lang="en-IN" sz="2000" spc="-15" dirty="0">
                <a:latin typeface="Times New Roman"/>
                <a:cs typeface="Times New Roman"/>
              </a:rPr>
              <a:t>as </a:t>
            </a:r>
            <a:r>
              <a:rPr lang="en-IN" sz="2000" spc="-5" dirty="0">
                <a:latin typeface="Times New Roman"/>
                <a:cs typeface="Times New Roman"/>
              </a:rPr>
              <a:t>a </a:t>
            </a:r>
            <a:r>
              <a:rPr lang="en-IN" sz="2000" spc="-15" dirty="0">
                <a:latin typeface="Times New Roman"/>
                <a:cs typeface="Times New Roman"/>
              </a:rPr>
              <a:t>tool </a:t>
            </a:r>
            <a:r>
              <a:rPr lang="en-IN" sz="2000" spc="-5" dirty="0">
                <a:latin typeface="Times New Roman"/>
                <a:cs typeface="Times New Roman"/>
              </a:rPr>
              <a:t>or  weapon. He mastered </a:t>
            </a:r>
            <a:r>
              <a:rPr lang="en-IN" sz="2000" dirty="0">
                <a:latin typeface="Times New Roman"/>
                <a:cs typeface="Times New Roman"/>
              </a:rPr>
              <a:t>the </a:t>
            </a:r>
            <a:r>
              <a:rPr lang="en-IN" sz="2000" spc="-5" dirty="0">
                <a:latin typeface="Times New Roman"/>
                <a:cs typeface="Times New Roman"/>
              </a:rPr>
              <a:t>use of fire and </a:t>
            </a:r>
            <a:r>
              <a:rPr lang="en-IN" sz="2000" spc="-10" dirty="0">
                <a:latin typeface="Times New Roman"/>
                <a:cs typeface="Times New Roman"/>
              </a:rPr>
              <a:t>the </a:t>
            </a:r>
            <a:r>
              <a:rPr lang="en-IN" sz="2000" spc="-5" dirty="0">
                <a:latin typeface="Times New Roman"/>
                <a:cs typeface="Times New Roman"/>
              </a:rPr>
              <a:t>art of fire making. He learned to make  </a:t>
            </a:r>
            <a:r>
              <a:rPr lang="en-IN" sz="2000" spc="-15" dirty="0">
                <a:latin typeface="Times New Roman"/>
                <a:cs typeface="Times New Roman"/>
              </a:rPr>
              <a:t>pottery, clothing and </a:t>
            </a:r>
            <a:r>
              <a:rPr lang="en-IN" sz="2000" spc="-10" dirty="0">
                <a:latin typeface="Times New Roman"/>
                <a:cs typeface="Times New Roman"/>
              </a:rPr>
              <a:t>shelter </a:t>
            </a:r>
            <a:r>
              <a:rPr lang="en-IN" sz="2000" spc="-15" dirty="0">
                <a:latin typeface="Times New Roman"/>
                <a:cs typeface="Times New Roman"/>
              </a:rPr>
              <a:t>for </a:t>
            </a:r>
            <a:r>
              <a:rPr lang="en-IN" sz="2000" spc="-10" dirty="0">
                <a:latin typeface="Times New Roman"/>
                <a:cs typeface="Times New Roman"/>
              </a:rPr>
              <a:t>protecting himself </a:t>
            </a:r>
            <a:r>
              <a:rPr lang="en-IN" sz="2000" spc="-5" dirty="0">
                <a:latin typeface="Times New Roman"/>
                <a:cs typeface="Times New Roman"/>
              </a:rPr>
              <a:t>against cold and </a:t>
            </a:r>
            <a:r>
              <a:rPr lang="en-IN" sz="2000" spc="-10" dirty="0">
                <a:latin typeface="Times New Roman"/>
                <a:cs typeface="Times New Roman"/>
              </a:rPr>
              <a:t>rain. He </a:t>
            </a:r>
            <a:r>
              <a:rPr lang="en-IN" sz="2000" spc="-15" dirty="0">
                <a:latin typeface="Times New Roman"/>
                <a:cs typeface="Times New Roman"/>
              </a:rPr>
              <a:t>discovered  </a:t>
            </a:r>
            <a:r>
              <a:rPr lang="en-IN" sz="2000" spc="-5" dirty="0">
                <a:latin typeface="Times New Roman"/>
                <a:cs typeface="Times New Roman"/>
              </a:rPr>
              <a:t>agriculture and developed the </a:t>
            </a:r>
            <a:r>
              <a:rPr lang="en-IN" sz="2000" spc="-10" dirty="0">
                <a:latin typeface="Times New Roman"/>
                <a:cs typeface="Times New Roman"/>
              </a:rPr>
              <a:t>art </a:t>
            </a:r>
            <a:r>
              <a:rPr lang="en-IN" sz="2000" spc="-5" dirty="0">
                <a:latin typeface="Times New Roman"/>
                <a:cs typeface="Times New Roman"/>
              </a:rPr>
              <a:t>of tilling </a:t>
            </a:r>
            <a:r>
              <a:rPr lang="en-IN" sz="2000" dirty="0">
                <a:latin typeface="Times New Roman"/>
                <a:cs typeface="Times New Roman"/>
              </a:rPr>
              <a:t>the </a:t>
            </a:r>
            <a:r>
              <a:rPr lang="en-IN" sz="2000" spc="-10" dirty="0">
                <a:latin typeface="Times New Roman"/>
                <a:cs typeface="Times New Roman"/>
              </a:rPr>
              <a:t>land </a:t>
            </a:r>
            <a:r>
              <a:rPr lang="en-IN" sz="2000" spc="-5" dirty="0">
                <a:latin typeface="Times New Roman"/>
                <a:cs typeface="Times New Roman"/>
              </a:rPr>
              <a:t>and sowing the seeds. He tamed wild  animals and used them to do work for him. He discovered the wheel and made the  </a:t>
            </a:r>
            <a:r>
              <a:rPr lang="en-IN" sz="2000" spc="-15" dirty="0">
                <a:latin typeface="Times New Roman"/>
                <a:cs typeface="Times New Roman"/>
              </a:rPr>
              <a:t>bullock</a:t>
            </a:r>
            <a:r>
              <a:rPr lang="en-IN" sz="2000" spc="-5" dirty="0">
                <a:latin typeface="Times New Roman"/>
                <a:cs typeface="Times New Roman"/>
              </a:rPr>
              <a:t> </a:t>
            </a:r>
            <a:r>
              <a:rPr lang="en-IN" sz="2000" spc="-15" dirty="0">
                <a:latin typeface="Times New Roman"/>
                <a:cs typeface="Times New Roman"/>
              </a:rPr>
              <a:t>cart.</a:t>
            </a:r>
            <a:endParaRPr lang="en-IN" sz="2000" dirty="0">
              <a:latin typeface="Times New Roman"/>
              <a:cs typeface="Times New Roman"/>
            </a:endParaRPr>
          </a:p>
        </p:txBody>
      </p:sp>
    </p:spTree>
    <p:extLst>
      <p:ext uri="{BB962C8B-B14F-4D97-AF65-F5344CB8AC3E}">
        <p14:creationId xmlns:p14="http://schemas.microsoft.com/office/powerpoint/2010/main" val="20265133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4988" y="6166"/>
            <a:ext cx="8496944" cy="7184018"/>
          </a:xfrm>
          <a:prstGeom prst="rect">
            <a:avLst/>
          </a:prstGeom>
        </p:spPr>
        <p:txBody>
          <a:bodyPr wrap="square">
            <a:spAutoFit/>
          </a:bodyPr>
          <a:lstStyle/>
          <a:p>
            <a:pPr marL="12700" algn="just">
              <a:spcBef>
                <a:spcPts val="635"/>
              </a:spcBef>
            </a:pPr>
            <a:r>
              <a:rPr lang="en-IN" sz="2000" b="1" spc="-5" dirty="0">
                <a:latin typeface="Times New Roman"/>
                <a:cs typeface="Times New Roman"/>
              </a:rPr>
              <a:t>Early </a:t>
            </a:r>
            <a:r>
              <a:rPr lang="en-IN" sz="2000" b="1" spc="-10" dirty="0">
                <a:latin typeface="Times New Roman"/>
                <a:cs typeface="Times New Roman"/>
              </a:rPr>
              <a:t>Design</a:t>
            </a:r>
            <a:r>
              <a:rPr lang="en-IN" sz="2000" b="1" spc="-35" dirty="0">
                <a:latin typeface="Times New Roman"/>
                <a:cs typeface="Times New Roman"/>
              </a:rPr>
              <a:t> </a:t>
            </a:r>
            <a:r>
              <a:rPr lang="en-IN" sz="2000" b="1" spc="-5" dirty="0">
                <a:latin typeface="Times New Roman"/>
                <a:cs typeface="Times New Roman"/>
              </a:rPr>
              <a:t>Process:</a:t>
            </a:r>
            <a:endParaRPr lang="en-IN" sz="2000" dirty="0">
              <a:latin typeface="Times New Roman"/>
              <a:cs typeface="Times New Roman"/>
            </a:endParaRPr>
          </a:p>
          <a:p>
            <a:pPr marL="12700" algn="just"/>
            <a:r>
              <a:rPr lang="en-IN" sz="2000" spc="-10" dirty="0">
                <a:latin typeface="Times New Roman"/>
                <a:cs typeface="Times New Roman"/>
              </a:rPr>
              <a:t>The </a:t>
            </a:r>
            <a:r>
              <a:rPr lang="en-IN" sz="2000" spc="-15" dirty="0">
                <a:latin typeface="Times New Roman"/>
                <a:cs typeface="Times New Roman"/>
              </a:rPr>
              <a:t>Process </a:t>
            </a:r>
            <a:r>
              <a:rPr lang="en-IN" sz="2000" spc="-10" dirty="0">
                <a:latin typeface="Times New Roman"/>
                <a:cs typeface="Times New Roman"/>
              </a:rPr>
              <a:t>of </a:t>
            </a:r>
            <a:r>
              <a:rPr lang="en-IN" sz="2000" spc="-15" dirty="0">
                <a:latin typeface="Times New Roman"/>
                <a:cs typeface="Times New Roman"/>
              </a:rPr>
              <a:t>Evolution:</a:t>
            </a:r>
            <a:endParaRPr lang="en-IN" sz="2000" dirty="0">
              <a:latin typeface="Times New Roman"/>
              <a:cs typeface="Times New Roman"/>
            </a:endParaRPr>
          </a:p>
          <a:p>
            <a:pPr>
              <a:spcBef>
                <a:spcPts val="50"/>
              </a:spcBef>
            </a:pPr>
            <a:endParaRPr lang="en-IN" sz="2000" dirty="0">
              <a:latin typeface="Times New Roman"/>
              <a:cs typeface="Times New Roman"/>
            </a:endParaRPr>
          </a:p>
          <a:p>
            <a:pPr marL="12700" marR="6985" algn="just"/>
            <a:r>
              <a:rPr lang="en-IN" sz="2000" spc="-5" dirty="0">
                <a:latin typeface="Times New Roman"/>
                <a:cs typeface="Times New Roman"/>
              </a:rPr>
              <a:t>Most of the tools and implements took a long time, </a:t>
            </a:r>
            <a:r>
              <a:rPr lang="en-IN" sz="2000" spc="-10" dirty="0">
                <a:latin typeface="Times New Roman"/>
                <a:cs typeface="Times New Roman"/>
              </a:rPr>
              <a:t>sometimes </a:t>
            </a:r>
            <a:r>
              <a:rPr lang="en-IN" sz="2000" dirty="0">
                <a:latin typeface="Times New Roman"/>
                <a:cs typeface="Times New Roman"/>
              </a:rPr>
              <a:t>many </a:t>
            </a:r>
            <a:r>
              <a:rPr lang="en-IN" sz="2000" spc="-5" dirty="0">
                <a:latin typeface="Times New Roman"/>
                <a:cs typeface="Times New Roman"/>
              </a:rPr>
              <a:t>centuries of slow  change to acquire their present form. Devices changed gradually as time passed, each  change making a small improvement on the preceding model. Each change </a:t>
            </a:r>
            <a:r>
              <a:rPr lang="en-IN" sz="2000" dirty="0">
                <a:latin typeface="Times New Roman"/>
                <a:cs typeface="Times New Roman"/>
              </a:rPr>
              <a:t>was </a:t>
            </a:r>
            <a:r>
              <a:rPr lang="en-IN" sz="2000" spc="-5" dirty="0">
                <a:latin typeface="Times New Roman"/>
                <a:cs typeface="Times New Roman"/>
              </a:rPr>
              <a:t>made to  overcome some difficulties faced </a:t>
            </a:r>
            <a:r>
              <a:rPr lang="en-IN" sz="2000" dirty="0">
                <a:latin typeface="Times New Roman"/>
                <a:cs typeface="Times New Roman"/>
              </a:rPr>
              <a:t>by </a:t>
            </a:r>
            <a:r>
              <a:rPr lang="en-IN" sz="2000" spc="-5" dirty="0">
                <a:latin typeface="Times New Roman"/>
                <a:cs typeface="Times New Roman"/>
              </a:rPr>
              <a:t>the users </a:t>
            </a:r>
            <a:r>
              <a:rPr lang="en-IN" sz="2000" dirty="0">
                <a:latin typeface="Times New Roman"/>
                <a:cs typeface="Times New Roman"/>
              </a:rPr>
              <a:t>or </a:t>
            </a:r>
            <a:r>
              <a:rPr lang="en-IN" sz="2000" spc="-5" dirty="0">
                <a:latin typeface="Times New Roman"/>
                <a:cs typeface="Times New Roman"/>
              </a:rPr>
              <a:t>to introduce some </a:t>
            </a:r>
            <a:r>
              <a:rPr lang="en-IN" sz="2000" dirty="0">
                <a:latin typeface="Times New Roman"/>
                <a:cs typeface="Times New Roman"/>
              </a:rPr>
              <a:t>new </a:t>
            </a:r>
            <a:r>
              <a:rPr lang="en-IN" sz="2000" spc="-5" dirty="0">
                <a:latin typeface="Times New Roman"/>
                <a:cs typeface="Times New Roman"/>
              </a:rPr>
              <a:t>features </a:t>
            </a:r>
            <a:r>
              <a:rPr lang="en-IN" sz="2000" dirty="0">
                <a:latin typeface="Times New Roman"/>
                <a:cs typeface="Times New Roman"/>
              </a:rPr>
              <a:t>that  </a:t>
            </a:r>
            <a:r>
              <a:rPr lang="en-IN" sz="2000" spc="-5" dirty="0">
                <a:latin typeface="Times New Roman"/>
                <a:cs typeface="Times New Roman"/>
              </a:rPr>
              <a:t>would render the </a:t>
            </a:r>
            <a:r>
              <a:rPr lang="en-IN" sz="2000" dirty="0">
                <a:latin typeface="Times New Roman"/>
                <a:cs typeface="Times New Roman"/>
              </a:rPr>
              <a:t>device </a:t>
            </a:r>
            <a:r>
              <a:rPr lang="en-IN" sz="2000" spc="-5" dirty="0">
                <a:latin typeface="Times New Roman"/>
                <a:cs typeface="Times New Roman"/>
              </a:rPr>
              <a:t>more useful. </a:t>
            </a:r>
            <a:r>
              <a:rPr lang="en-IN" sz="2000" dirty="0">
                <a:latin typeface="Times New Roman"/>
                <a:cs typeface="Times New Roman"/>
              </a:rPr>
              <a:t>The </a:t>
            </a:r>
            <a:r>
              <a:rPr lang="en-IN" sz="2000" spc="-5" dirty="0">
                <a:latin typeface="Times New Roman"/>
                <a:cs typeface="Times New Roman"/>
              </a:rPr>
              <a:t>development of the bullock cart in its </a:t>
            </a:r>
            <a:r>
              <a:rPr lang="en-IN" sz="2000" spc="-10" dirty="0">
                <a:latin typeface="Times New Roman"/>
                <a:cs typeface="Times New Roman"/>
              </a:rPr>
              <a:t>present  </a:t>
            </a:r>
            <a:r>
              <a:rPr lang="en-IN" sz="2000" spc="-5" dirty="0">
                <a:latin typeface="Times New Roman"/>
                <a:cs typeface="Times New Roman"/>
              </a:rPr>
              <a:t>form took thousands of years of slow progress. The leisurely pace of the activity </a:t>
            </a:r>
            <a:r>
              <a:rPr lang="en-IN" sz="2000" spc="-10" dirty="0">
                <a:latin typeface="Times New Roman"/>
                <a:cs typeface="Times New Roman"/>
              </a:rPr>
              <a:t>of </a:t>
            </a:r>
            <a:r>
              <a:rPr lang="en-IN" sz="2000" spc="-5" dirty="0">
                <a:latin typeface="Times New Roman"/>
                <a:cs typeface="Times New Roman"/>
              </a:rPr>
              <a:t>the  earlier times permitted </a:t>
            </a:r>
            <a:r>
              <a:rPr lang="en-IN" sz="2000" spc="-15" dirty="0">
                <a:latin typeface="Times New Roman"/>
                <a:cs typeface="Times New Roman"/>
              </a:rPr>
              <a:t>such </a:t>
            </a:r>
            <a:r>
              <a:rPr lang="en-IN" sz="2000" spc="-5" dirty="0">
                <a:latin typeface="Times New Roman"/>
                <a:cs typeface="Times New Roman"/>
              </a:rPr>
              <a:t>evolution of designs. Unlike </a:t>
            </a:r>
            <a:r>
              <a:rPr lang="en-IN" sz="2000" spc="-10" dirty="0">
                <a:latin typeface="Times New Roman"/>
                <a:cs typeface="Times New Roman"/>
              </a:rPr>
              <a:t>today, </a:t>
            </a:r>
            <a:r>
              <a:rPr lang="en-IN" sz="2000" spc="-5" dirty="0">
                <a:latin typeface="Times New Roman"/>
                <a:cs typeface="Times New Roman"/>
              </a:rPr>
              <a:t>the penalty </a:t>
            </a:r>
            <a:r>
              <a:rPr lang="en-IN" sz="2000" spc="-15" dirty="0">
                <a:latin typeface="Times New Roman"/>
                <a:cs typeface="Times New Roman"/>
              </a:rPr>
              <a:t>for </a:t>
            </a:r>
            <a:r>
              <a:rPr lang="en-IN" sz="2000" spc="-5" dirty="0">
                <a:latin typeface="Times New Roman"/>
                <a:cs typeface="Times New Roman"/>
              </a:rPr>
              <a:t>making a  </a:t>
            </a:r>
            <a:r>
              <a:rPr lang="en-IN" sz="2000" spc="-15" dirty="0">
                <a:latin typeface="Times New Roman"/>
                <a:cs typeface="Times New Roman"/>
              </a:rPr>
              <a:t>wrong choice </a:t>
            </a:r>
            <a:r>
              <a:rPr lang="en-IN" sz="2000" spc="-10" dirty="0">
                <a:latin typeface="Times New Roman"/>
                <a:cs typeface="Times New Roman"/>
              </a:rPr>
              <a:t>was </a:t>
            </a:r>
            <a:r>
              <a:rPr lang="en-IN" sz="2000" spc="-15" dirty="0">
                <a:latin typeface="Times New Roman"/>
                <a:cs typeface="Times New Roman"/>
              </a:rPr>
              <a:t>not </a:t>
            </a:r>
            <a:r>
              <a:rPr lang="en-IN" sz="2000" spc="-5" dirty="0">
                <a:latin typeface="Times New Roman"/>
                <a:cs typeface="Times New Roman"/>
              </a:rPr>
              <a:t>too </a:t>
            </a:r>
            <a:r>
              <a:rPr lang="en-IN" sz="2000" spc="-15" dirty="0">
                <a:latin typeface="Times New Roman"/>
                <a:cs typeface="Times New Roman"/>
              </a:rPr>
              <a:t>severe </a:t>
            </a:r>
            <a:r>
              <a:rPr lang="en-IN" sz="2000" spc="-10" dirty="0">
                <a:latin typeface="Times New Roman"/>
                <a:cs typeface="Times New Roman"/>
              </a:rPr>
              <a:t>because </a:t>
            </a:r>
            <a:r>
              <a:rPr lang="en-IN" sz="2000" spc="-5" dirty="0">
                <a:latin typeface="Times New Roman"/>
                <a:cs typeface="Times New Roman"/>
              </a:rPr>
              <a:t>only one </a:t>
            </a:r>
            <a:r>
              <a:rPr lang="en-IN" sz="2000" spc="-15" dirty="0">
                <a:latin typeface="Times New Roman"/>
                <a:cs typeface="Times New Roman"/>
              </a:rPr>
              <a:t>prototype </a:t>
            </a:r>
            <a:r>
              <a:rPr lang="en-IN" sz="2000" spc="-10" dirty="0">
                <a:latin typeface="Times New Roman"/>
                <a:cs typeface="Times New Roman"/>
              </a:rPr>
              <a:t>of </a:t>
            </a:r>
            <a:r>
              <a:rPr lang="en-IN" sz="2000" spc="-5" dirty="0">
                <a:latin typeface="Times New Roman"/>
                <a:cs typeface="Times New Roman"/>
              </a:rPr>
              <a:t>a </a:t>
            </a:r>
            <a:r>
              <a:rPr lang="en-IN" sz="2000" spc="-15" dirty="0">
                <a:latin typeface="Times New Roman"/>
                <a:cs typeface="Times New Roman"/>
              </a:rPr>
              <a:t>design was </a:t>
            </a:r>
            <a:r>
              <a:rPr lang="en-IN" sz="2000" spc="-10" dirty="0">
                <a:latin typeface="Times New Roman"/>
                <a:cs typeface="Times New Roman"/>
              </a:rPr>
              <a:t>made. </a:t>
            </a:r>
            <a:r>
              <a:rPr lang="en-IN" sz="2000" spc="-20" dirty="0">
                <a:latin typeface="Times New Roman"/>
                <a:cs typeface="Times New Roman"/>
              </a:rPr>
              <a:t>If </a:t>
            </a:r>
            <a:r>
              <a:rPr lang="en-IN" sz="2000" spc="-5" dirty="0">
                <a:latin typeface="Times New Roman"/>
                <a:cs typeface="Times New Roman"/>
              </a:rPr>
              <a:t>a  wrong </a:t>
            </a:r>
            <a:r>
              <a:rPr lang="en-IN" sz="2000" dirty="0">
                <a:latin typeface="Times New Roman"/>
                <a:cs typeface="Times New Roman"/>
              </a:rPr>
              <a:t>choice </a:t>
            </a:r>
            <a:r>
              <a:rPr lang="en-IN" sz="2000" spc="-5" dirty="0">
                <a:latin typeface="Times New Roman"/>
                <a:cs typeface="Times New Roman"/>
              </a:rPr>
              <a:t>was made, it could be </a:t>
            </a:r>
            <a:r>
              <a:rPr lang="en-IN" sz="2000" dirty="0">
                <a:latin typeface="Times New Roman"/>
                <a:cs typeface="Times New Roman"/>
              </a:rPr>
              <a:t>easily undone </a:t>
            </a:r>
            <a:r>
              <a:rPr lang="en-IN" sz="2000" spc="-5" dirty="0">
                <a:latin typeface="Times New Roman"/>
                <a:cs typeface="Times New Roman"/>
              </a:rPr>
              <a:t>but if it is added to </a:t>
            </a:r>
            <a:r>
              <a:rPr lang="en-IN" sz="2000" spc="-10" dirty="0">
                <a:latin typeface="Times New Roman"/>
                <a:cs typeface="Times New Roman"/>
              </a:rPr>
              <a:t>the utility of the  </a:t>
            </a:r>
            <a:r>
              <a:rPr lang="en-IN" sz="2000" spc="-5" dirty="0">
                <a:latin typeface="Times New Roman"/>
                <a:cs typeface="Times New Roman"/>
              </a:rPr>
              <a:t>design it </a:t>
            </a:r>
            <a:r>
              <a:rPr lang="en-IN" sz="2000" dirty="0">
                <a:latin typeface="Times New Roman"/>
                <a:cs typeface="Times New Roman"/>
              </a:rPr>
              <a:t>was </a:t>
            </a:r>
            <a:r>
              <a:rPr lang="en-IN" sz="2000" spc="-5" dirty="0">
                <a:latin typeface="Times New Roman"/>
                <a:cs typeface="Times New Roman"/>
              </a:rPr>
              <a:t>copied on a </a:t>
            </a:r>
            <a:r>
              <a:rPr lang="en-IN" sz="2000" spc="-10" dirty="0">
                <a:latin typeface="Times New Roman"/>
                <a:cs typeface="Times New Roman"/>
              </a:rPr>
              <a:t>larger </a:t>
            </a:r>
            <a:r>
              <a:rPr lang="en-IN" sz="2000" spc="-5" dirty="0">
                <a:latin typeface="Times New Roman"/>
                <a:cs typeface="Times New Roman"/>
              </a:rPr>
              <a:t>scale and became a permanent feature of </a:t>
            </a:r>
            <a:r>
              <a:rPr lang="en-IN" sz="2000" dirty="0">
                <a:latin typeface="Times New Roman"/>
                <a:cs typeface="Times New Roman"/>
              </a:rPr>
              <a:t>the</a:t>
            </a:r>
            <a:r>
              <a:rPr lang="en-IN" sz="2000" spc="-80" dirty="0">
                <a:latin typeface="Times New Roman"/>
                <a:cs typeface="Times New Roman"/>
              </a:rPr>
              <a:t> </a:t>
            </a:r>
            <a:r>
              <a:rPr lang="en-IN" sz="2000" spc="-5" dirty="0">
                <a:latin typeface="Times New Roman"/>
                <a:cs typeface="Times New Roman"/>
              </a:rPr>
              <a:t>design. </a:t>
            </a:r>
          </a:p>
          <a:p>
            <a:pPr marL="12700" marR="6985" algn="just"/>
            <a:r>
              <a:rPr lang="en-IN" sz="2000" spc="-5" dirty="0">
                <a:latin typeface="Times New Roman"/>
                <a:cs typeface="Times New Roman"/>
              </a:rPr>
              <a:t>Another characteristic feature </a:t>
            </a:r>
            <a:r>
              <a:rPr lang="en-IN" sz="2000" dirty="0">
                <a:latin typeface="Times New Roman"/>
                <a:cs typeface="Times New Roman"/>
              </a:rPr>
              <a:t>of </a:t>
            </a:r>
            <a:r>
              <a:rPr lang="en-IN" sz="2000" spc="-5" dirty="0">
                <a:latin typeface="Times New Roman"/>
                <a:cs typeface="Times New Roman"/>
              </a:rPr>
              <a:t>this slow evolutionary process </a:t>
            </a:r>
            <a:r>
              <a:rPr lang="en-IN" sz="2000" dirty="0">
                <a:latin typeface="Times New Roman"/>
                <a:cs typeface="Times New Roman"/>
              </a:rPr>
              <a:t>of </a:t>
            </a:r>
            <a:r>
              <a:rPr lang="en-IN" sz="2000" spc="-5" dirty="0">
                <a:latin typeface="Times New Roman"/>
                <a:cs typeface="Times New Roman"/>
              </a:rPr>
              <a:t>design was the absence  of </a:t>
            </a:r>
            <a:r>
              <a:rPr lang="en-IN" sz="2000" spc="5" dirty="0">
                <a:latin typeface="Times New Roman"/>
                <a:cs typeface="Times New Roman"/>
              </a:rPr>
              <a:t>any </a:t>
            </a:r>
            <a:r>
              <a:rPr lang="en-IN" sz="2000" spc="-5" dirty="0">
                <a:latin typeface="Times New Roman"/>
                <a:cs typeface="Times New Roman"/>
              </a:rPr>
              <a:t>visible channels of information transmission from one designer to another and </a:t>
            </a:r>
            <a:r>
              <a:rPr lang="en-IN" sz="2000" spc="5" dirty="0">
                <a:latin typeface="Times New Roman"/>
                <a:cs typeface="Times New Roman"/>
              </a:rPr>
              <a:t>any  </a:t>
            </a:r>
            <a:r>
              <a:rPr lang="en-IN" sz="2000" spc="-15" dirty="0">
                <a:latin typeface="Times New Roman"/>
                <a:cs typeface="Times New Roman"/>
              </a:rPr>
              <a:t>record </a:t>
            </a:r>
            <a:r>
              <a:rPr lang="en-IN" sz="2000" spc="-10" dirty="0">
                <a:latin typeface="Times New Roman"/>
                <a:cs typeface="Times New Roman"/>
              </a:rPr>
              <a:t>of </a:t>
            </a:r>
            <a:r>
              <a:rPr lang="en-IN" sz="2000" spc="-15" dirty="0">
                <a:latin typeface="Times New Roman"/>
                <a:cs typeface="Times New Roman"/>
              </a:rPr>
              <a:t>design details. </a:t>
            </a:r>
            <a:r>
              <a:rPr lang="en-IN" sz="2000" spc="-5" dirty="0">
                <a:latin typeface="Times New Roman"/>
                <a:cs typeface="Times New Roman"/>
              </a:rPr>
              <a:t>Fragmentary information was stored in the </a:t>
            </a:r>
            <a:r>
              <a:rPr lang="en-IN" sz="2000" spc="-10" dirty="0">
                <a:latin typeface="Times New Roman"/>
                <a:cs typeface="Times New Roman"/>
              </a:rPr>
              <a:t>memory, </a:t>
            </a:r>
            <a:r>
              <a:rPr lang="en-IN" sz="2000" spc="-5" dirty="0">
                <a:latin typeface="Times New Roman"/>
                <a:cs typeface="Times New Roman"/>
              </a:rPr>
              <a:t>learnt and  passed down during the period of apprenticeship. Though the shape of the product as a  whole, and sequence for making it were stored in the minds of craftsman, the reasons for  choosing</a:t>
            </a:r>
            <a:r>
              <a:rPr lang="en-IN" sz="2000" spc="125" dirty="0">
                <a:latin typeface="Times New Roman"/>
                <a:cs typeface="Times New Roman"/>
              </a:rPr>
              <a:t> </a:t>
            </a:r>
            <a:r>
              <a:rPr lang="en-IN" sz="2000" spc="-5" dirty="0">
                <a:latin typeface="Times New Roman"/>
                <a:cs typeface="Times New Roman"/>
              </a:rPr>
              <a:t>that</a:t>
            </a:r>
            <a:r>
              <a:rPr lang="en-IN" sz="2000" spc="130" dirty="0">
                <a:latin typeface="Times New Roman"/>
                <a:cs typeface="Times New Roman"/>
              </a:rPr>
              <a:t> </a:t>
            </a:r>
            <a:r>
              <a:rPr lang="en-IN" sz="2000" spc="-5" dirty="0">
                <a:latin typeface="Times New Roman"/>
                <a:cs typeface="Times New Roman"/>
              </a:rPr>
              <a:t>particular</a:t>
            </a:r>
            <a:r>
              <a:rPr lang="en-IN" sz="2000" spc="135" dirty="0">
                <a:latin typeface="Times New Roman"/>
                <a:cs typeface="Times New Roman"/>
              </a:rPr>
              <a:t> </a:t>
            </a:r>
            <a:r>
              <a:rPr lang="en-IN" sz="2000" spc="-5" dirty="0">
                <a:latin typeface="Times New Roman"/>
                <a:cs typeface="Times New Roman"/>
              </a:rPr>
              <a:t>shape</a:t>
            </a:r>
            <a:r>
              <a:rPr lang="en-IN" sz="2000" spc="125" dirty="0">
                <a:latin typeface="Times New Roman"/>
                <a:cs typeface="Times New Roman"/>
              </a:rPr>
              <a:t> </a:t>
            </a:r>
            <a:r>
              <a:rPr lang="en-IN" sz="2000" spc="-5" dirty="0">
                <a:latin typeface="Times New Roman"/>
                <a:cs typeface="Times New Roman"/>
              </a:rPr>
              <a:t>were</a:t>
            </a:r>
            <a:r>
              <a:rPr lang="en-IN" sz="2000" spc="135" dirty="0">
                <a:latin typeface="Times New Roman"/>
                <a:cs typeface="Times New Roman"/>
              </a:rPr>
              <a:t> </a:t>
            </a:r>
            <a:r>
              <a:rPr lang="en-IN" sz="2000" dirty="0">
                <a:latin typeface="Times New Roman"/>
                <a:cs typeface="Times New Roman"/>
              </a:rPr>
              <a:t>pretty</a:t>
            </a:r>
            <a:r>
              <a:rPr lang="en-IN" sz="2000" spc="110" dirty="0">
                <a:latin typeface="Times New Roman"/>
                <a:cs typeface="Times New Roman"/>
              </a:rPr>
              <a:t> </a:t>
            </a:r>
            <a:r>
              <a:rPr lang="en-IN" sz="2000" spc="-5" dirty="0">
                <a:latin typeface="Times New Roman"/>
                <a:cs typeface="Times New Roman"/>
              </a:rPr>
              <a:t>well</a:t>
            </a:r>
            <a:r>
              <a:rPr lang="en-IN" sz="2000" spc="130" dirty="0">
                <a:latin typeface="Times New Roman"/>
                <a:cs typeface="Times New Roman"/>
              </a:rPr>
              <a:t> </a:t>
            </a:r>
            <a:r>
              <a:rPr lang="en-IN" sz="2000" spc="-5" dirty="0">
                <a:latin typeface="Times New Roman"/>
                <a:cs typeface="Times New Roman"/>
              </a:rPr>
              <a:t>lost</a:t>
            </a:r>
            <a:r>
              <a:rPr lang="en-IN" sz="2000" spc="130" dirty="0">
                <a:latin typeface="Times New Roman"/>
                <a:cs typeface="Times New Roman"/>
              </a:rPr>
              <a:t> </a:t>
            </a:r>
            <a:r>
              <a:rPr lang="en-IN" sz="2000" spc="-5" dirty="0">
                <a:latin typeface="Times New Roman"/>
                <a:cs typeface="Times New Roman"/>
              </a:rPr>
              <a:t>through</a:t>
            </a:r>
            <a:r>
              <a:rPr lang="en-IN" sz="2000" spc="130" dirty="0">
                <a:latin typeface="Times New Roman"/>
                <a:cs typeface="Times New Roman"/>
              </a:rPr>
              <a:t> </a:t>
            </a:r>
            <a:r>
              <a:rPr lang="en-IN" sz="2000" spc="-5" dirty="0">
                <a:latin typeface="Times New Roman"/>
                <a:cs typeface="Times New Roman"/>
              </a:rPr>
              <a:t>the</a:t>
            </a:r>
            <a:r>
              <a:rPr lang="en-IN" sz="2000" spc="130" dirty="0">
                <a:latin typeface="Times New Roman"/>
                <a:cs typeface="Times New Roman"/>
              </a:rPr>
              <a:t> </a:t>
            </a:r>
            <a:r>
              <a:rPr lang="en-IN" sz="2000" spc="-10" dirty="0">
                <a:latin typeface="Times New Roman"/>
                <a:cs typeface="Times New Roman"/>
              </a:rPr>
              <a:t>generations</a:t>
            </a:r>
            <a:r>
              <a:rPr lang="en-IN" sz="2000" spc="120" dirty="0">
                <a:latin typeface="Times New Roman"/>
                <a:cs typeface="Times New Roman"/>
              </a:rPr>
              <a:t> </a:t>
            </a:r>
            <a:r>
              <a:rPr lang="en-IN" sz="2000" spc="-10" dirty="0">
                <a:latin typeface="Times New Roman"/>
                <a:cs typeface="Times New Roman"/>
              </a:rPr>
              <a:t>of</a:t>
            </a:r>
            <a:r>
              <a:rPr lang="en-IN" sz="2000" spc="125" dirty="0">
                <a:latin typeface="Times New Roman"/>
                <a:cs typeface="Times New Roman"/>
              </a:rPr>
              <a:t> </a:t>
            </a:r>
            <a:r>
              <a:rPr lang="en-IN" sz="2000" spc="-15" dirty="0">
                <a:latin typeface="Times New Roman"/>
                <a:cs typeface="Times New Roman"/>
              </a:rPr>
              <a:t>Artisans.</a:t>
            </a:r>
            <a:endParaRPr lang="en-IN" sz="2000" dirty="0">
              <a:latin typeface="Times New Roman"/>
              <a:cs typeface="Times New Roman"/>
            </a:endParaRPr>
          </a:p>
          <a:p>
            <a:pPr marL="12700" marR="6985" algn="just"/>
            <a:endParaRPr lang="en-IN" sz="2000" dirty="0">
              <a:latin typeface="Times New Roman"/>
              <a:cs typeface="Times New Roman"/>
            </a:endParaRPr>
          </a:p>
        </p:txBody>
      </p:sp>
    </p:spTree>
    <p:extLst>
      <p:ext uri="{BB962C8B-B14F-4D97-AF65-F5344CB8AC3E}">
        <p14:creationId xmlns:p14="http://schemas.microsoft.com/office/powerpoint/2010/main" val="23300915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9512" y="564005"/>
            <a:ext cx="8712968" cy="4161139"/>
          </a:xfrm>
          <a:prstGeom prst="rect">
            <a:avLst/>
          </a:prstGeom>
        </p:spPr>
        <p:txBody>
          <a:bodyPr wrap="square">
            <a:spAutoFit/>
          </a:bodyPr>
          <a:lstStyle/>
          <a:p>
            <a:pPr marL="12700" marR="6350" algn="just">
              <a:lnSpc>
                <a:spcPct val="93800"/>
              </a:lnSpc>
              <a:spcBef>
                <a:spcPts val="190"/>
              </a:spcBef>
            </a:pPr>
            <a:r>
              <a:rPr lang="en-IN" sz="2000" spc="-5" dirty="0">
                <a:latin typeface="Times New Roman"/>
                <a:cs typeface="Times New Roman"/>
              </a:rPr>
              <a:t>And because </a:t>
            </a:r>
            <a:r>
              <a:rPr lang="en-IN" sz="2000" dirty="0">
                <a:latin typeface="Times New Roman"/>
                <a:cs typeface="Times New Roman"/>
              </a:rPr>
              <a:t>of </a:t>
            </a:r>
            <a:r>
              <a:rPr lang="en-IN" sz="2000" spc="-5" dirty="0">
                <a:latin typeface="Times New Roman"/>
                <a:cs typeface="Times New Roman"/>
              </a:rPr>
              <a:t>this, the details and overall shape of the product could </a:t>
            </a:r>
            <a:r>
              <a:rPr lang="en-IN" sz="2000" spc="-10" dirty="0">
                <a:latin typeface="Times New Roman"/>
                <a:cs typeface="Times New Roman"/>
              </a:rPr>
              <a:t>not </a:t>
            </a:r>
            <a:r>
              <a:rPr lang="en-IN" sz="2000" spc="-5" dirty="0">
                <a:latin typeface="Times New Roman"/>
                <a:cs typeface="Times New Roman"/>
              </a:rPr>
              <a:t>be acquired all  over again. Such alterations were </a:t>
            </a:r>
            <a:r>
              <a:rPr lang="en-IN" sz="2000" spc="-10" dirty="0">
                <a:latin typeface="Times New Roman"/>
                <a:cs typeface="Times New Roman"/>
              </a:rPr>
              <a:t>therefore attempted </a:t>
            </a:r>
            <a:r>
              <a:rPr lang="en-IN" sz="2000" spc="-5" dirty="0">
                <a:latin typeface="Times New Roman"/>
                <a:cs typeface="Times New Roman"/>
              </a:rPr>
              <a:t>when </a:t>
            </a:r>
            <a:r>
              <a:rPr lang="en-IN" sz="2000" spc="-15" dirty="0">
                <a:latin typeface="Times New Roman"/>
                <a:cs typeface="Times New Roman"/>
              </a:rPr>
              <a:t>drastic </a:t>
            </a:r>
            <a:r>
              <a:rPr lang="en-IN" sz="2000" spc="-10" dirty="0">
                <a:latin typeface="Times New Roman"/>
                <a:cs typeface="Times New Roman"/>
              </a:rPr>
              <a:t>new </a:t>
            </a:r>
            <a:r>
              <a:rPr lang="en-IN" sz="2000" spc="-15" dirty="0">
                <a:latin typeface="Times New Roman"/>
                <a:cs typeface="Times New Roman"/>
              </a:rPr>
              <a:t>conditions posed  </a:t>
            </a:r>
            <a:r>
              <a:rPr lang="en-IN" sz="2000" spc="-5" dirty="0">
                <a:latin typeface="Times New Roman"/>
                <a:cs typeface="Times New Roman"/>
              </a:rPr>
              <a:t>demands that would not be made but gradual</a:t>
            </a:r>
            <a:r>
              <a:rPr lang="en-IN" sz="2000" spc="-55" dirty="0">
                <a:latin typeface="Times New Roman"/>
                <a:cs typeface="Times New Roman"/>
              </a:rPr>
              <a:t> </a:t>
            </a:r>
            <a:r>
              <a:rPr lang="en-IN" sz="2000" dirty="0">
                <a:latin typeface="Times New Roman"/>
                <a:cs typeface="Times New Roman"/>
              </a:rPr>
              <a:t>evolution.</a:t>
            </a:r>
          </a:p>
          <a:p>
            <a:pPr>
              <a:lnSpc>
                <a:spcPct val="100000"/>
              </a:lnSpc>
              <a:spcBef>
                <a:spcPts val="30"/>
              </a:spcBef>
            </a:pPr>
            <a:endParaRPr lang="en-IN" sz="2000" dirty="0">
              <a:latin typeface="Times New Roman"/>
              <a:cs typeface="Times New Roman"/>
            </a:endParaRPr>
          </a:p>
          <a:p>
            <a:pPr marL="12700" marR="5715" algn="just">
              <a:lnSpc>
                <a:spcPct val="93700"/>
              </a:lnSpc>
            </a:pPr>
            <a:r>
              <a:rPr lang="en-IN" sz="2000" spc="-5" dirty="0">
                <a:latin typeface="Times New Roman"/>
                <a:cs typeface="Times New Roman"/>
              </a:rPr>
              <a:t>Though this process of evolution appears to be </a:t>
            </a:r>
            <a:r>
              <a:rPr lang="en-IN" sz="2000" dirty="0">
                <a:latin typeface="Times New Roman"/>
                <a:cs typeface="Times New Roman"/>
              </a:rPr>
              <a:t>very </a:t>
            </a:r>
            <a:r>
              <a:rPr lang="en-IN" sz="2000" spc="-5" dirty="0">
                <a:latin typeface="Times New Roman"/>
                <a:cs typeface="Times New Roman"/>
              </a:rPr>
              <a:t>crude and cumbersome, this </a:t>
            </a:r>
            <a:r>
              <a:rPr lang="en-IN" sz="2000" spc="-10" dirty="0">
                <a:latin typeface="Times New Roman"/>
                <a:cs typeface="Times New Roman"/>
              </a:rPr>
              <a:t>was </a:t>
            </a:r>
            <a:r>
              <a:rPr lang="en-IN" sz="2000" spc="-5" dirty="0">
                <a:latin typeface="Times New Roman"/>
                <a:cs typeface="Times New Roman"/>
              </a:rPr>
              <a:t>the  </a:t>
            </a:r>
            <a:r>
              <a:rPr lang="en-IN" sz="2000" dirty="0">
                <a:latin typeface="Times New Roman"/>
                <a:cs typeface="Times New Roman"/>
              </a:rPr>
              <a:t>only way early </a:t>
            </a:r>
            <a:r>
              <a:rPr lang="en-IN" sz="2000" spc="-5" dirty="0">
                <a:latin typeface="Times New Roman"/>
                <a:cs typeface="Times New Roman"/>
              </a:rPr>
              <a:t>designers could cope with the </a:t>
            </a:r>
            <a:r>
              <a:rPr lang="en-IN" sz="2000" spc="-10" dirty="0">
                <a:latin typeface="Times New Roman"/>
                <a:cs typeface="Times New Roman"/>
              </a:rPr>
              <a:t>complex </a:t>
            </a:r>
            <a:r>
              <a:rPr lang="en-IN" sz="2000" spc="-5" dirty="0">
                <a:latin typeface="Times New Roman"/>
                <a:cs typeface="Times New Roman"/>
              </a:rPr>
              <a:t>and conflicting requirements of  </a:t>
            </a:r>
            <a:r>
              <a:rPr lang="en-IN" sz="2000" spc="-15" dirty="0">
                <a:latin typeface="Times New Roman"/>
                <a:cs typeface="Times New Roman"/>
              </a:rPr>
              <a:t>even </a:t>
            </a:r>
            <a:r>
              <a:rPr lang="en-IN" sz="2000" spc="-10" dirty="0">
                <a:latin typeface="Times New Roman"/>
                <a:cs typeface="Times New Roman"/>
              </a:rPr>
              <a:t>simple </a:t>
            </a:r>
            <a:r>
              <a:rPr lang="en-IN" sz="2000" spc="-15" dirty="0">
                <a:latin typeface="Times New Roman"/>
                <a:cs typeface="Times New Roman"/>
              </a:rPr>
              <a:t>devices. </a:t>
            </a:r>
            <a:r>
              <a:rPr lang="en-IN" sz="2000" spc="-10" dirty="0">
                <a:latin typeface="Times New Roman"/>
                <a:cs typeface="Times New Roman"/>
              </a:rPr>
              <a:t>This </a:t>
            </a:r>
            <a:r>
              <a:rPr lang="en-IN" sz="2000" spc="-15" dirty="0">
                <a:latin typeface="Times New Roman"/>
                <a:cs typeface="Times New Roman"/>
              </a:rPr>
              <a:t>process </a:t>
            </a:r>
            <a:r>
              <a:rPr lang="en-IN" sz="2000" spc="-10" dirty="0">
                <a:latin typeface="Times New Roman"/>
                <a:cs typeface="Times New Roman"/>
              </a:rPr>
              <a:t>of </a:t>
            </a:r>
            <a:r>
              <a:rPr lang="en-IN" sz="2000" spc="-15" dirty="0">
                <a:latin typeface="Times New Roman"/>
                <a:cs typeface="Times New Roman"/>
              </a:rPr>
              <a:t>trial </a:t>
            </a:r>
            <a:r>
              <a:rPr lang="en-IN" sz="2000" spc="-10" dirty="0">
                <a:latin typeface="Times New Roman"/>
                <a:cs typeface="Times New Roman"/>
              </a:rPr>
              <a:t>and </a:t>
            </a:r>
            <a:r>
              <a:rPr lang="en-IN" sz="2000" spc="-15" dirty="0">
                <a:latin typeface="Times New Roman"/>
                <a:cs typeface="Times New Roman"/>
              </a:rPr>
              <a:t>error </a:t>
            </a:r>
            <a:r>
              <a:rPr lang="en-IN" sz="2000" spc="-10" dirty="0">
                <a:latin typeface="Times New Roman"/>
                <a:cs typeface="Times New Roman"/>
              </a:rPr>
              <a:t>over </a:t>
            </a:r>
            <a:r>
              <a:rPr lang="en-IN" sz="2000" dirty="0">
                <a:latin typeface="Times New Roman"/>
                <a:cs typeface="Times New Roman"/>
              </a:rPr>
              <a:t>many </a:t>
            </a:r>
            <a:r>
              <a:rPr lang="en-IN" sz="2000" spc="-5" dirty="0">
                <a:latin typeface="Times New Roman"/>
                <a:cs typeface="Times New Roman"/>
              </a:rPr>
              <a:t>centuries through  countless failures and successes, </a:t>
            </a:r>
            <a:r>
              <a:rPr lang="en-IN" sz="2000" dirty="0">
                <a:latin typeface="Times New Roman"/>
                <a:cs typeface="Times New Roman"/>
              </a:rPr>
              <a:t>was </a:t>
            </a:r>
            <a:r>
              <a:rPr lang="en-IN" sz="2000" spc="-5" dirty="0">
                <a:latin typeface="Times New Roman"/>
                <a:cs typeface="Times New Roman"/>
              </a:rPr>
              <a:t>needed in absence of analytical capabilities which  were either late in developing or even when developed would not permeate fast enough  from the academicians in the universities to </a:t>
            </a:r>
            <a:r>
              <a:rPr lang="en-IN" sz="2000" spc="-10" dirty="0">
                <a:latin typeface="Times New Roman"/>
                <a:cs typeface="Times New Roman"/>
              </a:rPr>
              <a:t>the </a:t>
            </a:r>
            <a:r>
              <a:rPr lang="en-IN" sz="2000" spc="-5" dirty="0">
                <a:latin typeface="Times New Roman"/>
                <a:cs typeface="Times New Roman"/>
              </a:rPr>
              <a:t>craftsman involved in </a:t>
            </a:r>
            <a:r>
              <a:rPr lang="en-IN" sz="2000" spc="-10" dirty="0">
                <a:latin typeface="Times New Roman"/>
                <a:cs typeface="Times New Roman"/>
              </a:rPr>
              <a:t>the </a:t>
            </a:r>
            <a:r>
              <a:rPr lang="en-IN" sz="2000" spc="-5" dirty="0">
                <a:latin typeface="Times New Roman"/>
                <a:cs typeface="Times New Roman"/>
              </a:rPr>
              <a:t>actual creative  process. </a:t>
            </a:r>
            <a:r>
              <a:rPr lang="en-IN" sz="2000" spc="-20" dirty="0">
                <a:latin typeface="Times New Roman"/>
                <a:cs typeface="Times New Roman"/>
              </a:rPr>
              <a:t>It </a:t>
            </a:r>
            <a:r>
              <a:rPr lang="en-IN" sz="2000" spc="-5" dirty="0">
                <a:latin typeface="Times New Roman"/>
                <a:cs typeface="Times New Roman"/>
              </a:rPr>
              <a:t>is astonishing how this slow search for good design can ultimately result in a  product quite suited to </a:t>
            </a:r>
            <a:r>
              <a:rPr lang="en-IN" sz="2000" spc="-10" dirty="0">
                <a:latin typeface="Times New Roman"/>
                <a:cs typeface="Times New Roman"/>
              </a:rPr>
              <a:t>the </a:t>
            </a:r>
            <a:r>
              <a:rPr lang="en-IN" sz="2000" spc="-5" dirty="0">
                <a:latin typeface="Times New Roman"/>
                <a:cs typeface="Times New Roman"/>
              </a:rPr>
              <a:t>users requirements. Thus the plough used </a:t>
            </a:r>
            <a:r>
              <a:rPr lang="en-IN" sz="2000" spc="10" dirty="0">
                <a:latin typeface="Times New Roman"/>
                <a:cs typeface="Times New Roman"/>
              </a:rPr>
              <a:t>by </a:t>
            </a:r>
            <a:r>
              <a:rPr lang="en-IN" sz="2000" dirty="0">
                <a:latin typeface="Times New Roman"/>
                <a:cs typeface="Times New Roman"/>
              </a:rPr>
              <a:t>the </a:t>
            </a:r>
            <a:r>
              <a:rPr lang="en-IN" sz="2000" spc="-5" dirty="0">
                <a:latin typeface="Times New Roman"/>
                <a:cs typeface="Times New Roman"/>
              </a:rPr>
              <a:t>Indian farmer  is a </a:t>
            </a:r>
            <a:r>
              <a:rPr lang="en-IN" sz="2000" spc="5" dirty="0">
                <a:latin typeface="Times New Roman"/>
                <a:cs typeface="Times New Roman"/>
              </a:rPr>
              <a:t>very </a:t>
            </a:r>
            <a:r>
              <a:rPr lang="en-IN" sz="2000" spc="-5" dirty="0">
                <a:latin typeface="Times New Roman"/>
                <a:cs typeface="Times New Roman"/>
              </a:rPr>
              <a:t>suitable design under constraints of the materials and techniques available to the  plough </a:t>
            </a:r>
            <a:r>
              <a:rPr lang="en-IN" sz="2000" spc="-10" dirty="0">
                <a:latin typeface="Times New Roman"/>
                <a:cs typeface="Times New Roman"/>
              </a:rPr>
              <a:t>maker.</a:t>
            </a:r>
            <a:endParaRPr lang="en-IN" sz="2000" dirty="0">
              <a:latin typeface="Times New Roman"/>
              <a:cs typeface="Times New Roman"/>
            </a:endParaRPr>
          </a:p>
        </p:txBody>
      </p:sp>
    </p:spTree>
    <p:extLst>
      <p:ext uri="{BB962C8B-B14F-4D97-AF65-F5344CB8AC3E}">
        <p14:creationId xmlns:p14="http://schemas.microsoft.com/office/powerpoint/2010/main" val="3593096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60648"/>
            <a:ext cx="9144000" cy="5414303"/>
          </a:xfrm>
          <a:prstGeom prst="rect">
            <a:avLst/>
          </a:prstGeom>
        </p:spPr>
        <p:txBody>
          <a:bodyPr wrap="square">
            <a:spAutoFit/>
          </a:bodyPr>
          <a:lstStyle/>
          <a:p>
            <a:pPr marL="12700" marR="7620" algn="just">
              <a:spcBef>
                <a:spcPts val="5"/>
              </a:spcBef>
            </a:pPr>
            <a:r>
              <a:rPr lang="en-IN" sz="2000" spc="-5" dirty="0">
                <a:latin typeface="Times New Roman"/>
                <a:cs typeface="Times New Roman"/>
              </a:rPr>
              <a:t>This design </a:t>
            </a:r>
            <a:r>
              <a:rPr lang="en-IN" sz="2000" spc="10" dirty="0">
                <a:latin typeface="Times New Roman"/>
                <a:cs typeface="Times New Roman"/>
              </a:rPr>
              <a:t>by </a:t>
            </a:r>
            <a:r>
              <a:rPr lang="en-IN" sz="2000" spc="-5" dirty="0">
                <a:latin typeface="Times New Roman"/>
                <a:cs typeface="Times New Roman"/>
              </a:rPr>
              <a:t>evolution was resorted to not only </a:t>
            </a:r>
            <a:r>
              <a:rPr lang="en-IN" sz="2000" spc="10" dirty="0">
                <a:latin typeface="Times New Roman"/>
                <a:cs typeface="Times New Roman"/>
              </a:rPr>
              <a:t>by </a:t>
            </a:r>
            <a:r>
              <a:rPr lang="en-IN" sz="2000" spc="-5" dirty="0">
                <a:latin typeface="Times New Roman"/>
                <a:cs typeface="Times New Roman"/>
              </a:rPr>
              <a:t>craftsman of the </a:t>
            </a:r>
            <a:r>
              <a:rPr lang="en-IN" sz="2000" spc="-15" dirty="0">
                <a:latin typeface="Times New Roman"/>
                <a:cs typeface="Times New Roman"/>
              </a:rPr>
              <a:t>pre-industrial era,  </a:t>
            </a:r>
            <a:r>
              <a:rPr lang="en-IN" sz="2000" spc="-5" dirty="0">
                <a:latin typeface="Times New Roman"/>
                <a:cs typeface="Times New Roman"/>
              </a:rPr>
              <a:t>but was used even in </a:t>
            </a:r>
            <a:r>
              <a:rPr lang="en-IN" sz="2000" spc="-10" dirty="0">
                <a:latin typeface="Times New Roman"/>
                <a:cs typeface="Times New Roman"/>
              </a:rPr>
              <a:t>the </a:t>
            </a:r>
            <a:r>
              <a:rPr lang="en-IN" sz="2000" dirty="0">
                <a:latin typeface="Times New Roman"/>
                <a:cs typeface="Times New Roman"/>
              </a:rPr>
              <a:t>early </a:t>
            </a:r>
            <a:r>
              <a:rPr lang="en-IN" sz="2000" spc="-5" dirty="0">
                <a:latin typeface="Times New Roman"/>
                <a:cs typeface="Times New Roman"/>
              </a:rPr>
              <a:t>industrial and even now is </a:t>
            </a:r>
            <a:r>
              <a:rPr lang="en-IN" sz="2000" dirty="0">
                <a:latin typeface="Times New Roman"/>
                <a:cs typeface="Times New Roman"/>
              </a:rPr>
              <a:t>being </a:t>
            </a:r>
            <a:r>
              <a:rPr lang="en-IN" sz="2000" spc="-5" dirty="0">
                <a:latin typeface="Times New Roman"/>
                <a:cs typeface="Times New Roman"/>
              </a:rPr>
              <a:t>used to some extent. </a:t>
            </a:r>
            <a:r>
              <a:rPr lang="en-IN" sz="2000" spc="-10" dirty="0">
                <a:latin typeface="Times New Roman"/>
                <a:cs typeface="Times New Roman"/>
              </a:rPr>
              <a:t>In  </a:t>
            </a:r>
            <a:r>
              <a:rPr lang="en-IN" sz="2000" spc="-5" dirty="0">
                <a:latin typeface="Times New Roman"/>
                <a:cs typeface="Times New Roman"/>
              </a:rPr>
              <a:t>the case of most major inventions, the </a:t>
            </a:r>
            <a:r>
              <a:rPr lang="en-IN" sz="2000" spc="-10" dirty="0">
                <a:latin typeface="Times New Roman"/>
                <a:cs typeface="Times New Roman"/>
              </a:rPr>
              <a:t>design </a:t>
            </a:r>
            <a:r>
              <a:rPr lang="en-IN" sz="2000" spc="-15" dirty="0">
                <a:latin typeface="Times New Roman"/>
                <a:cs typeface="Times New Roman"/>
              </a:rPr>
              <a:t>process </a:t>
            </a:r>
            <a:r>
              <a:rPr lang="en-IN" sz="2000" spc="-10" dirty="0">
                <a:latin typeface="Times New Roman"/>
                <a:cs typeface="Times New Roman"/>
              </a:rPr>
              <a:t>is essentially one of </a:t>
            </a:r>
            <a:r>
              <a:rPr lang="en-IN" sz="2000" spc="-15" dirty="0">
                <a:latin typeface="Times New Roman"/>
                <a:cs typeface="Times New Roman"/>
              </a:rPr>
              <a:t>evolution,  </a:t>
            </a:r>
            <a:r>
              <a:rPr lang="en-IN" sz="2000" spc="-5" dirty="0">
                <a:latin typeface="Times New Roman"/>
                <a:cs typeface="Times New Roman"/>
              </a:rPr>
              <a:t>though the time spent is much reduced and </a:t>
            </a:r>
            <a:r>
              <a:rPr lang="en-IN" sz="2000" spc="-10" dirty="0">
                <a:latin typeface="Times New Roman"/>
                <a:cs typeface="Times New Roman"/>
              </a:rPr>
              <a:t>the </a:t>
            </a:r>
            <a:r>
              <a:rPr lang="en-IN" sz="2000" spc="-5" dirty="0">
                <a:latin typeface="Times New Roman"/>
                <a:cs typeface="Times New Roman"/>
              </a:rPr>
              <a:t>process is accelerated. Bicycles, steam  locomotives, automobiles, aeroplanes etc. all </a:t>
            </a:r>
            <a:r>
              <a:rPr lang="en-IN" sz="2000" spc="-15" dirty="0">
                <a:latin typeface="Times New Roman"/>
                <a:cs typeface="Times New Roman"/>
              </a:rPr>
              <a:t>went through </a:t>
            </a:r>
            <a:r>
              <a:rPr lang="en-IN" sz="2000" spc="-5" dirty="0">
                <a:latin typeface="Times New Roman"/>
                <a:cs typeface="Times New Roman"/>
              </a:rPr>
              <a:t>a </a:t>
            </a:r>
            <a:r>
              <a:rPr lang="en-IN" sz="2000" spc="-15" dirty="0">
                <a:latin typeface="Times New Roman"/>
                <a:cs typeface="Times New Roman"/>
              </a:rPr>
              <a:t>process </a:t>
            </a:r>
            <a:r>
              <a:rPr lang="en-IN" sz="2000" spc="-5" dirty="0">
                <a:latin typeface="Times New Roman"/>
                <a:cs typeface="Times New Roman"/>
              </a:rPr>
              <a:t>of </a:t>
            </a:r>
            <a:r>
              <a:rPr lang="en-IN" sz="2000" spc="-15" dirty="0">
                <a:latin typeface="Times New Roman"/>
                <a:cs typeface="Times New Roman"/>
              </a:rPr>
              <a:t>evolution </a:t>
            </a:r>
            <a:r>
              <a:rPr lang="en-IN" sz="2000" spc="-10" dirty="0">
                <a:latin typeface="Times New Roman"/>
                <a:cs typeface="Times New Roman"/>
              </a:rPr>
              <a:t>in  </a:t>
            </a:r>
            <a:r>
              <a:rPr lang="en-IN" sz="2000" spc="-5" dirty="0">
                <a:latin typeface="Times New Roman"/>
                <a:cs typeface="Times New Roman"/>
              </a:rPr>
              <a:t>which designer tried </a:t>
            </a:r>
            <a:r>
              <a:rPr lang="en-IN" sz="2000" dirty="0">
                <a:latin typeface="Times New Roman"/>
                <a:cs typeface="Times New Roman"/>
              </a:rPr>
              <a:t>one </a:t>
            </a:r>
            <a:r>
              <a:rPr lang="en-IN" sz="2000" spc="-5" dirty="0">
                <a:latin typeface="Times New Roman"/>
                <a:cs typeface="Times New Roman"/>
              </a:rPr>
              <a:t>concept after another. The </a:t>
            </a:r>
            <a:r>
              <a:rPr lang="en-IN" sz="2000" dirty="0">
                <a:latin typeface="Times New Roman"/>
                <a:cs typeface="Times New Roman"/>
              </a:rPr>
              <a:t>early </a:t>
            </a:r>
            <a:r>
              <a:rPr lang="en-IN" sz="2000" spc="-5" dirty="0">
                <a:latin typeface="Times New Roman"/>
                <a:cs typeface="Times New Roman"/>
              </a:rPr>
              <a:t>designs of these are also  </a:t>
            </a:r>
            <a:r>
              <a:rPr lang="en-IN" sz="2000" spc="-10" dirty="0">
                <a:latin typeface="Times New Roman"/>
                <a:cs typeface="Times New Roman"/>
              </a:rPr>
              <a:t>marked </a:t>
            </a:r>
            <a:r>
              <a:rPr lang="en-IN" sz="2000" spc="10" dirty="0">
                <a:latin typeface="Times New Roman"/>
                <a:cs typeface="Times New Roman"/>
              </a:rPr>
              <a:t>by </a:t>
            </a:r>
            <a:r>
              <a:rPr lang="en-IN" sz="2000" spc="-5" dirty="0">
                <a:latin typeface="Times New Roman"/>
                <a:cs typeface="Times New Roman"/>
              </a:rPr>
              <a:t>almost a total lack of analytical methods. The designers </a:t>
            </a:r>
            <a:r>
              <a:rPr lang="en-IN" sz="2000" dirty="0">
                <a:latin typeface="Times New Roman"/>
                <a:cs typeface="Times New Roman"/>
              </a:rPr>
              <a:t>went </a:t>
            </a:r>
            <a:r>
              <a:rPr lang="en-IN" sz="2000" spc="-5" dirty="0">
                <a:latin typeface="Times New Roman"/>
                <a:cs typeface="Times New Roman"/>
              </a:rPr>
              <a:t>about their  designs in a process of </a:t>
            </a:r>
            <a:r>
              <a:rPr lang="en-IN" sz="2000" spc="-10" dirty="0">
                <a:latin typeface="Times New Roman"/>
                <a:cs typeface="Times New Roman"/>
              </a:rPr>
              <a:t>trial </a:t>
            </a:r>
            <a:r>
              <a:rPr lang="en-IN" sz="2000" spc="-5" dirty="0">
                <a:latin typeface="Times New Roman"/>
                <a:cs typeface="Times New Roman"/>
              </a:rPr>
              <a:t>and error, making modifications that appeared to have  promise. </a:t>
            </a:r>
            <a:r>
              <a:rPr lang="en-IN" sz="2000" spc="-10" dirty="0">
                <a:latin typeface="Times New Roman"/>
                <a:cs typeface="Times New Roman"/>
              </a:rPr>
              <a:t>If </a:t>
            </a:r>
            <a:r>
              <a:rPr lang="en-IN" sz="2000" spc="-5" dirty="0">
                <a:latin typeface="Times New Roman"/>
                <a:cs typeface="Times New Roman"/>
              </a:rPr>
              <a:t>the promise was fulfilled, </a:t>
            </a:r>
            <a:r>
              <a:rPr lang="en-IN" sz="2000" dirty="0">
                <a:latin typeface="Times New Roman"/>
                <a:cs typeface="Times New Roman"/>
              </a:rPr>
              <a:t>the </a:t>
            </a:r>
            <a:r>
              <a:rPr lang="en-IN" sz="2000" spc="-5" dirty="0">
                <a:latin typeface="Times New Roman"/>
                <a:cs typeface="Times New Roman"/>
              </a:rPr>
              <a:t>modification in the design was caught on;  otherwise it was rejected in </a:t>
            </a:r>
            <a:r>
              <a:rPr lang="en-IN" sz="2000" spc="-10" dirty="0">
                <a:latin typeface="Times New Roman"/>
                <a:cs typeface="Times New Roman"/>
              </a:rPr>
              <a:t>later</a:t>
            </a:r>
            <a:r>
              <a:rPr lang="en-IN" sz="2000" spc="-55" dirty="0">
                <a:latin typeface="Times New Roman"/>
                <a:cs typeface="Times New Roman"/>
              </a:rPr>
              <a:t> </a:t>
            </a:r>
            <a:r>
              <a:rPr lang="en-IN" sz="2000" spc="-5" dirty="0">
                <a:latin typeface="Times New Roman"/>
                <a:cs typeface="Times New Roman"/>
              </a:rPr>
              <a:t>models.</a:t>
            </a:r>
            <a:endParaRPr lang="en-IN" sz="2000" dirty="0">
              <a:latin typeface="Times New Roman"/>
              <a:cs typeface="Times New Roman"/>
            </a:endParaRPr>
          </a:p>
          <a:p>
            <a:pPr marL="12700" marR="5080" algn="just">
              <a:spcBef>
                <a:spcPts val="690"/>
              </a:spcBef>
            </a:pPr>
            <a:r>
              <a:rPr lang="en-IN" sz="2000" spc="-5" dirty="0">
                <a:latin typeface="Times New Roman"/>
                <a:cs typeface="Times New Roman"/>
              </a:rPr>
              <a:t>The evolutionary process in these designs was </a:t>
            </a:r>
            <a:r>
              <a:rPr lang="en-IN" sz="2000" dirty="0">
                <a:latin typeface="Times New Roman"/>
                <a:cs typeface="Times New Roman"/>
              </a:rPr>
              <a:t>not </a:t>
            </a:r>
            <a:r>
              <a:rPr lang="en-IN" sz="2000" spc="-5" dirty="0">
                <a:latin typeface="Times New Roman"/>
                <a:cs typeface="Times New Roman"/>
              </a:rPr>
              <a:t>so rudimentary as in craft evolution.  </a:t>
            </a:r>
            <a:r>
              <a:rPr lang="en-IN" sz="2000" spc="-20" dirty="0">
                <a:latin typeface="Times New Roman"/>
                <a:cs typeface="Times New Roman"/>
              </a:rPr>
              <a:t>In </a:t>
            </a:r>
            <a:r>
              <a:rPr lang="en-IN" sz="2000" spc="-10" dirty="0">
                <a:latin typeface="Times New Roman"/>
                <a:cs typeface="Times New Roman"/>
              </a:rPr>
              <a:t>this, there </a:t>
            </a:r>
            <a:r>
              <a:rPr lang="en-IN" sz="2000" spc="-15" dirty="0">
                <a:latin typeface="Times New Roman"/>
                <a:cs typeface="Times New Roman"/>
              </a:rPr>
              <a:t>was </a:t>
            </a:r>
            <a:r>
              <a:rPr lang="en-IN" sz="2000" spc="-5" dirty="0">
                <a:latin typeface="Times New Roman"/>
                <a:cs typeface="Times New Roman"/>
              </a:rPr>
              <a:t>a </a:t>
            </a:r>
            <a:r>
              <a:rPr lang="en-IN" sz="2000" spc="-15" dirty="0">
                <a:latin typeface="Times New Roman"/>
                <a:cs typeface="Times New Roman"/>
              </a:rPr>
              <a:t>better system </a:t>
            </a:r>
            <a:r>
              <a:rPr lang="en-IN" sz="2000" spc="-5" dirty="0">
                <a:latin typeface="Times New Roman"/>
                <a:cs typeface="Times New Roman"/>
              </a:rPr>
              <a:t>of communicative ideas. Drawings of components and  </a:t>
            </a:r>
            <a:r>
              <a:rPr lang="en-IN" sz="2000" spc="-10" dirty="0">
                <a:latin typeface="Times New Roman"/>
                <a:cs typeface="Times New Roman"/>
              </a:rPr>
              <a:t>systems assured that </a:t>
            </a:r>
            <a:r>
              <a:rPr lang="en-IN" sz="2000" dirty="0">
                <a:latin typeface="Times New Roman"/>
                <a:cs typeface="Times New Roman"/>
              </a:rPr>
              <a:t>they </a:t>
            </a:r>
            <a:r>
              <a:rPr lang="en-IN" sz="2000" spc="-5" dirty="0">
                <a:latin typeface="Times New Roman"/>
                <a:cs typeface="Times New Roman"/>
              </a:rPr>
              <a:t>could be properly fitted </a:t>
            </a:r>
            <a:r>
              <a:rPr lang="en-IN" sz="2000" spc="-10" dirty="0">
                <a:latin typeface="Times New Roman"/>
                <a:cs typeface="Times New Roman"/>
              </a:rPr>
              <a:t>together. </a:t>
            </a:r>
            <a:r>
              <a:rPr lang="en-IN" sz="2000" spc="-5" dirty="0">
                <a:latin typeface="Times New Roman"/>
                <a:cs typeface="Times New Roman"/>
              </a:rPr>
              <a:t>Also many more  modifications could be handled </a:t>
            </a:r>
            <a:r>
              <a:rPr lang="en-IN" sz="2000" spc="-15" dirty="0">
                <a:latin typeface="Times New Roman"/>
                <a:cs typeface="Times New Roman"/>
              </a:rPr>
              <a:t>at </a:t>
            </a:r>
            <a:r>
              <a:rPr lang="en-IN" sz="2000" spc="-10" dirty="0">
                <a:latin typeface="Times New Roman"/>
                <a:cs typeface="Times New Roman"/>
              </a:rPr>
              <a:t>one stage than was possible earlier. While </a:t>
            </a:r>
            <a:r>
              <a:rPr lang="en-IN" sz="2000" spc="-5" dirty="0">
                <a:latin typeface="Times New Roman"/>
                <a:cs typeface="Times New Roman"/>
              </a:rPr>
              <a:t>in the  earlier process, </a:t>
            </a:r>
            <a:r>
              <a:rPr lang="en-IN" sz="2000" spc="5" dirty="0">
                <a:latin typeface="Times New Roman"/>
                <a:cs typeface="Times New Roman"/>
              </a:rPr>
              <a:t>only </a:t>
            </a:r>
            <a:r>
              <a:rPr lang="en-IN" sz="2000" dirty="0">
                <a:latin typeface="Times New Roman"/>
                <a:cs typeface="Times New Roman"/>
              </a:rPr>
              <a:t>one </a:t>
            </a:r>
            <a:r>
              <a:rPr lang="en-IN" sz="2000" spc="-5" dirty="0">
                <a:latin typeface="Times New Roman"/>
                <a:cs typeface="Times New Roman"/>
              </a:rPr>
              <a:t>craftsman had to build the whole thing with others </a:t>
            </a:r>
            <a:r>
              <a:rPr lang="en-IN" sz="2000" dirty="0">
                <a:latin typeface="Times New Roman"/>
                <a:cs typeface="Times New Roman"/>
              </a:rPr>
              <a:t>possibly  </a:t>
            </a:r>
            <a:r>
              <a:rPr lang="en-IN" sz="2000" spc="-5" dirty="0">
                <a:latin typeface="Times New Roman"/>
                <a:cs typeface="Times New Roman"/>
              </a:rPr>
              <a:t>assisting him, it was </a:t>
            </a:r>
            <a:r>
              <a:rPr lang="en-IN" sz="2000" dirty="0">
                <a:latin typeface="Times New Roman"/>
                <a:cs typeface="Times New Roman"/>
              </a:rPr>
              <a:t>possible </a:t>
            </a:r>
            <a:r>
              <a:rPr lang="en-IN" sz="2000" spc="-5" dirty="0">
                <a:latin typeface="Times New Roman"/>
                <a:cs typeface="Times New Roman"/>
              </a:rPr>
              <a:t>to </a:t>
            </a:r>
            <a:r>
              <a:rPr lang="en-IN" sz="2000" spc="-10" dirty="0">
                <a:latin typeface="Times New Roman"/>
                <a:cs typeface="Times New Roman"/>
              </a:rPr>
              <a:t>delegate work to </a:t>
            </a:r>
            <a:r>
              <a:rPr lang="en-IN" sz="2000" spc="-5" dirty="0">
                <a:latin typeface="Times New Roman"/>
                <a:cs typeface="Times New Roman"/>
              </a:rPr>
              <a:t>a </a:t>
            </a:r>
            <a:r>
              <a:rPr lang="en-IN" sz="2000" spc="-10" dirty="0">
                <a:latin typeface="Times New Roman"/>
                <a:cs typeface="Times New Roman"/>
              </a:rPr>
              <a:t>number </a:t>
            </a:r>
            <a:r>
              <a:rPr lang="en-IN" sz="2000" spc="-5" dirty="0">
                <a:latin typeface="Times New Roman"/>
                <a:cs typeface="Times New Roman"/>
              </a:rPr>
              <a:t>of </a:t>
            </a:r>
            <a:r>
              <a:rPr lang="en-IN" sz="2000" spc="-10" dirty="0">
                <a:latin typeface="Times New Roman"/>
                <a:cs typeface="Times New Roman"/>
              </a:rPr>
              <a:t>craftsman, once the  </a:t>
            </a:r>
            <a:r>
              <a:rPr lang="en-IN" sz="2000" spc="-5" dirty="0">
                <a:latin typeface="Times New Roman"/>
                <a:cs typeface="Times New Roman"/>
              </a:rPr>
              <a:t>production drawings </a:t>
            </a:r>
            <a:r>
              <a:rPr lang="en-IN" sz="2000" dirty="0">
                <a:latin typeface="Times New Roman"/>
                <a:cs typeface="Times New Roman"/>
              </a:rPr>
              <a:t>were </a:t>
            </a:r>
            <a:r>
              <a:rPr lang="en-IN" sz="2000" spc="-5" dirty="0">
                <a:latin typeface="Times New Roman"/>
                <a:cs typeface="Times New Roman"/>
              </a:rPr>
              <a:t>made.</a:t>
            </a:r>
            <a:endParaRPr lang="en-IN" sz="2000" dirty="0">
              <a:latin typeface="Times New Roman"/>
              <a:cs typeface="Times New Roman"/>
            </a:endParaRPr>
          </a:p>
        </p:txBody>
      </p:sp>
    </p:spTree>
    <p:extLst>
      <p:ext uri="{BB962C8B-B14F-4D97-AF65-F5344CB8AC3E}">
        <p14:creationId xmlns:p14="http://schemas.microsoft.com/office/powerpoint/2010/main" val="33063154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12700" lvl="0">
              <a:spcBef>
                <a:spcPts val="940"/>
              </a:spcBef>
            </a:pPr>
            <a:r>
              <a:rPr lang="en-IN" sz="2800" b="1" spc="-10" dirty="0">
                <a:solidFill>
                  <a:prstClr val="black"/>
                </a:solidFill>
                <a:latin typeface="Times New Roman" pitchFamily="18" charset="0"/>
                <a:ea typeface="+mn-ea"/>
                <a:cs typeface="Times New Roman" pitchFamily="18" charset="0"/>
              </a:rPr>
              <a:t>Inadequacy </a:t>
            </a:r>
            <a:r>
              <a:rPr lang="en-IN" sz="2800" b="1" spc="-5" dirty="0">
                <a:solidFill>
                  <a:prstClr val="black"/>
                </a:solidFill>
                <a:latin typeface="Times New Roman" pitchFamily="18" charset="0"/>
                <a:ea typeface="+mn-ea"/>
                <a:cs typeface="Times New Roman" pitchFamily="18" charset="0"/>
              </a:rPr>
              <a:t>of Evolutionary Method in </a:t>
            </a:r>
            <a:r>
              <a:rPr lang="en-IN" sz="2800" b="1" spc="-15" dirty="0">
                <a:solidFill>
                  <a:prstClr val="black"/>
                </a:solidFill>
                <a:latin typeface="Times New Roman" pitchFamily="18" charset="0"/>
                <a:ea typeface="+mn-ea"/>
                <a:cs typeface="Times New Roman" pitchFamily="18" charset="0"/>
              </a:rPr>
              <a:t>Modern Design</a:t>
            </a:r>
            <a:r>
              <a:rPr lang="en-IN" sz="2800" b="1" spc="-80" dirty="0">
                <a:solidFill>
                  <a:prstClr val="black"/>
                </a:solidFill>
                <a:latin typeface="Times New Roman" pitchFamily="18" charset="0"/>
                <a:ea typeface="+mn-ea"/>
                <a:cs typeface="Times New Roman" pitchFamily="18" charset="0"/>
              </a:rPr>
              <a:t> </a:t>
            </a:r>
            <a:r>
              <a:rPr lang="en-IN" sz="2800" b="1" spc="-15" dirty="0">
                <a:solidFill>
                  <a:prstClr val="black"/>
                </a:solidFill>
                <a:latin typeface="Times New Roman" pitchFamily="18" charset="0"/>
                <a:ea typeface="+mn-ea"/>
                <a:cs typeface="Times New Roman" pitchFamily="18" charset="0"/>
              </a:rPr>
              <a:t>Situation:</a:t>
            </a:r>
            <a:br>
              <a:rPr lang="en-IN" sz="2800" dirty="0">
                <a:solidFill>
                  <a:prstClr val="black"/>
                </a:solidFill>
                <a:latin typeface="Times New Roman" pitchFamily="18" charset="0"/>
                <a:ea typeface="+mn-ea"/>
                <a:cs typeface="Times New Roman" pitchFamily="18" charset="0"/>
              </a:rPr>
            </a:br>
            <a:endParaRPr lang="en-IN" sz="2800"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pPr marL="0" indent="0">
              <a:buNone/>
            </a:pPr>
            <a:r>
              <a:rPr lang="en-IN" sz="2000" spc="-5" dirty="0">
                <a:latin typeface="Times New Roman"/>
                <a:cs typeface="Times New Roman"/>
              </a:rPr>
              <a:t>The traditional methods of designing </a:t>
            </a:r>
            <a:r>
              <a:rPr lang="en-IN" sz="2000" spc="10" dirty="0">
                <a:latin typeface="Times New Roman"/>
                <a:cs typeface="Times New Roman"/>
              </a:rPr>
              <a:t>by </a:t>
            </a:r>
            <a:r>
              <a:rPr lang="en-IN" sz="2000" spc="-5" dirty="0">
                <a:latin typeface="Times New Roman"/>
                <a:cs typeface="Times New Roman"/>
              </a:rPr>
              <a:t>evolution and slow </a:t>
            </a:r>
            <a:r>
              <a:rPr lang="en-IN" sz="2000" spc="-10" dirty="0">
                <a:latin typeface="Times New Roman"/>
                <a:cs typeface="Times New Roman"/>
              </a:rPr>
              <a:t>change </a:t>
            </a:r>
            <a:r>
              <a:rPr lang="en-IN" sz="2000" spc="-5" dirty="0">
                <a:latin typeface="Times New Roman"/>
                <a:cs typeface="Times New Roman"/>
              </a:rPr>
              <a:t>through trial and  error are no longer adequate in the modern industrial world. Perhaps the most visible  </a:t>
            </a:r>
            <a:r>
              <a:rPr lang="en-IN" sz="2000" spc="-15" dirty="0">
                <a:latin typeface="Times New Roman"/>
                <a:cs typeface="Times New Roman"/>
              </a:rPr>
              <a:t>sign </a:t>
            </a:r>
            <a:r>
              <a:rPr lang="en-IN" sz="2000" spc="-10" dirty="0">
                <a:latin typeface="Times New Roman"/>
                <a:cs typeface="Times New Roman"/>
              </a:rPr>
              <a:t>of the </a:t>
            </a:r>
            <a:r>
              <a:rPr lang="en-IN" sz="2000" spc="-15" dirty="0">
                <a:latin typeface="Times New Roman"/>
                <a:cs typeface="Times New Roman"/>
              </a:rPr>
              <a:t>need </a:t>
            </a:r>
            <a:r>
              <a:rPr lang="en-IN" sz="2000" spc="-10" dirty="0">
                <a:latin typeface="Times New Roman"/>
                <a:cs typeface="Times New Roman"/>
              </a:rPr>
              <a:t>for </a:t>
            </a:r>
            <a:r>
              <a:rPr lang="en-IN" sz="2000" spc="-15" dirty="0">
                <a:latin typeface="Times New Roman"/>
                <a:cs typeface="Times New Roman"/>
              </a:rPr>
              <a:t>newer and </a:t>
            </a:r>
            <a:r>
              <a:rPr lang="en-IN" sz="2000" spc="-5" dirty="0">
                <a:latin typeface="Times New Roman"/>
                <a:cs typeface="Times New Roman"/>
              </a:rPr>
              <a:t>better methods of designing is the existence of massive  unsolved problems that afflict modern society. </a:t>
            </a:r>
            <a:r>
              <a:rPr lang="en-IN" sz="2000" spc="-10" dirty="0">
                <a:latin typeface="Times New Roman"/>
                <a:cs typeface="Times New Roman"/>
              </a:rPr>
              <a:t>In </a:t>
            </a:r>
            <a:r>
              <a:rPr lang="en-IN" sz="2000" spc="-5" dirty="0">
                <a:latin typeface="Times New Roman"/>
                <a:cs typeface="Times New Roman"/>
              </a:rPr>
              <a:t>industrially advanced as well as not so  advanced countries the magnitude </a:t>
            </a:r>
            <a:r>
              <a:rPr lang="en-IN" sz="2000" spc="-10" dirty="0">
                <a:latin typeface="Times New Roman"/>
                <a:cs typeface="Times New Roman"/>
              </a:rPr>
              <a:t>of such </a:t>
            </a:r>
            <a:r>
              <a:rPr lang="en-IN" sz="2000" spc="-15" dirty="0">
                <a:latin typeface="Times New Roman"/>
                <a:cs typeface="Times New Roman"/>
              </a:rPr>
              <a:t>problems </a:t>
            </a:r>
            <a:r>
              <a:rPr lang="en-IN" sz="2000" spc="-10" dirty="0">
                <a:latin typeface="Times New Roman"/>
                <a:cs typeface="Times New Roman"/>
              </a:rPr>
              <a:t>is usually frightening. If </a:t>
            </a:r>
            <a:r>
              <a:rPr lang="en-IN" sz="2000" dirty="0">
                <a:latin typeface="Times New Roman"/>
                <a:cs typeface="Times New Roman"/>
              </a:rPr>
              <a:t>the </a:t>
            </a:r>
            <a:r>
              <a:rPr lang="en-IN" sz="2000" spc="-10" dirty="0">
                <a:latin typeface="Times New Roman"/>
                <a:cs typeface="Times New Roman"/>
              </a:rPr>
              <a:t>world  </a:t>
            </a:r>
            <a:r>
              <a:rPr lang="en-IN" sz="2000" spc="-5" dirty="0">
                <a:latin typeface="Times New Roman"/>
                <a:cs typeface="Times New Roman"/>
              </a:rPr>
              <a:t>has to be fed and the standard of living </a:t>
            </a:r>
            <a:r>
              <a:rPr lang="en-IN" sz="2000" dirty="0">
                <a:latin typeface="Times New Roman"/>
                <a:cs typeface="Times New Roman"/>
              </a:rPr>
              <a:t>of </a:t>
            </a:r>
            <a:r>
              <a:rPr lang="en-IN" sz="2000" spc="-5" dirty="0">
                <a:latin typeface="Times New Roman"/>
                <a:cs typeface="Times New Roman"/>
              </a:rPr>
              <a:t>a </a:t>
            </a:r>
            <a:r>
              <a:rPr lang="en-IN" sz="2000" dirty="0">
                <a:latin typeface="Times New Roman"/>
                <a:cs typeface="Times New Roman"/>
              </a:rPr>
              <a:t>vast </a:t>
            </a:r>
            <a:r>
              <a:rPr lang="en-IN" sz="2000" spc="-5" dirty="0">
                <a:latin typeface="Times New Roman"/>
                <a:cs typeface="Times New Roman"/>
              </a:rPr>
              <a:t>majority of its population has to be  raised above the bare subsistence level at which it is at present, we need a design  revolution. Even the well to do countries </a:t>
            </a:r>
            <a:r>
              <a:rPr lang="en-IN" sz="2000" spc="-10" dirty="0">
                <a:latin typeface="Times New Roman"/>
                <a:cs typeface="Times New Roman"/>
              </a:rPr>
              <a:t>are </a:t>
            </a:r>
            <a:r>
              <a:rPr lang="en-IN" sz="2000" spc="-5" dirty="0">
                <a:latin typeface="Times New Roman"/>
                <a:cs typeface="Times New Roman"/>
              </a:rPr>
              <a:t>tottering </a:t>
            </a:r>
            <a:r>
              <a:rPr lang="en-IN" sz="2000" dirty="0">
                <a:latin typeface="Times New Roman"/>
                <a:cs typeface="Times New Roman"/>
              </a:rPr>
              <a:t>under </a:t>
            </a:r>
            <a:r>
              <a:rPr lang="en-IN" sz="2000" spc="-5" dirty="0">
                <a:latin typeface="Times New Roman"/>
                <a:cs typeface="Times New Roman"/>
              </a:rPr>
              <a:t>the burden </a:t>
            </a:r>
            <a:r>
              <a:rPr lang="en-IN" sz="2000" dirty="0">
                <a:latin typeface="Times New Roman"/>
                <a:cs typeface="Times New Roman"/>
              </a:rPr>
              <a:t>of </a:t>
            </a:r>
            <a:r>
              <a:rPr lang="en-IN" sz="2000" spc="-5" dirty="0">
                <a:latin typeface="Times New Roman"/>
                <a:cs typeface="Times New Roman"/>
              </a:rPr>
              <a:t>the problems  created</a:t>
            </a:r>
            <a:r>
              <a:rPr lang="en-IN" sz="2000" spc="100" dirty="0">
                <a:latin typeface="Times New Roman"/>
                <a:cs typeface="Times New Roman"/>
              </a:rPr>
              <a:t> </a:t>
            </a:r>
            <a:r>
              <a:rPr lang="en-IN" sz="2000" spc="10" dirty="0">
                <a:latin typeface="Times New Roman"/>
                <a:cs typeface="Times New Roman"/>
              </a:rPr>
              <a:t>by</a:t>
            </a:r>
            <a:r>
              <a:rPr lang="en-IN" sz="2000" spc="80" dirty="0">
                <a:latin typeface="Times New Roman"/>
                <a:cs typeface="Times New Roman"/>
              </a:rPr>
              <a:t> </a:t>
            </a:r>
            <a:r>
              <a:rPr lang="en-IN" sz="2000" spc="-5" dirty="0">
                <a:latin typeface="Times New Roman"/>
                <a:cs typeface="Times New Roman"/>
              </a:rPr>
              <a:t>the</a:t>
            </a:r>
            <a:r>
              <a:rPr lang="en-IN" sz="2000" spc="110" dirty="0">
                <a:latin typeface="Times New Roman"/>
                <a:cs typeface="Times New Roman"/>
              </a:rPr>
              <a:t> </a:t>
            </a:r>
            <a:r>
              <a:rPr lang="en-IN" sz="2000" dirty="0">
                <a:latin typeface="Times New Roman"/>
                <a:cs typeface="Times New Roman"/>
              </a:rPr>
              <a:t>very</a:t>
            </a:r>
            <a:r>
              <a:rPr lang="en-IN" sz="2000" spc="80" dirty="0">
                <a:latin typeface="Times New Roman"/>
                <a:cs typeface="Times New Roman"/>
              </a:rPr>
              <a:t> </a:t>
            </a:r>
            <a:r>
              <a:rPr lang="en-IN" sz="2000" spc="-5" dirty="0">
                <a:latin typeface="Times New Roman"/>
                <a:cs typeface="Times New Roman"/>
              </a:rPr>
              <a:t>industrial</a:t>
            </a:r>
            <a:r>
              <a:rPr lang="en-IN" sz="2000" spc="105" dirty="0">
                <a:latin typeface="Times New Roman"/>
                <a:cs typeface="Times New Roman"/>
              </a:rPr>
              <a:t> </a:t>
            </a:r>
            <a:r>
              <a:rPr lang="en-IN" sz="2000" spc="-5" dirty="0">
                <a:latin typeface="Times New Roman"/>
                <a:cs typeface="Times New Roman"/>
              </a:rPr>
              <a:t>activity,</a:t>
            </a:r>
            <a:r>
              <a:rPr lang="en-IN" sz="2000" spc="114" dirty="0">
                <a:latin typeface="Times New Roman"/>
                <a:cs typeface="Times New Roman"/>
              </a:rPr>
              <a:t> </a:t>
            </a:r>
            <a:r>
              <a:rPr lang="en-IN" sz="2000" spc="-5" dirty="0">
                <a:latin typeface="Times New Roman"/>
                <a:cs typeface="Times New Roman"/>
              </a:rPr>
              <a:t>which</a:t>
            </a:r>
            <a:r>
              <a:rPr lang="en-IN" sz="2000" spc="105" dirty="0">
                <a:latin typeface="Times New Roman"/>
                <a:cs typeface="Times New Roman"/>
              </a:rPr>
              <a:t> </a:t>
            </a:r>
            <a:r>
              <a:rPr lang="en-IN" sz="2000" spc="-5" dirty="0">
                <a:latin typeface="Times New Roman"/>
                <a:cs typeface="Times New Roman"/>
              </a:rPr>
              <a:t>is</a:t>
            </a:r>
            <a:r>
              <a:rPr lang="en-IN" sz="2000" spc="105" dirty="0">
                <a:latin typeface="Times New Roman"/>
                <a:cs typeface="Times New Roman"/>
              </a:rPr>
              <a:t> </a:t>
            </a:r>
            <a:r>
              <a:rPr lang="en-IN" sz="2000" spc="-5" dirty="0">
                <a:latin typeface="Times New Roman"/>
                <a:cs typeface="Times New Roman"/>
              </a:rPr>
              <a:t>responsible</a:t>
            </a:r>
            <a:r>
              <a:rPr lang="en-IN" sz="2000" spc="100" dirty="0">
                <a:latin typeface="Times New Roman"/>
                <a:cs typeface="Times New Roman"/>
              </a:rPr>
              <a:t> </a:t>
            </a:r>
            <a:r>
              <a:rPr lang="en-IN" sz="2000" spc="-5" dirty="0">
                <a:latin typeface="Times New Roman"/>
                <a:cs typeface="Times New Roman"/>
              </a:rPr>
              <a:t>for</a:t>
            </a:r>
            <a:r>
              <a:rPr lang="en-IN" sz="2000" spc="100" dirty="0">
                <a:latin typeface="Times New Roman"/>
                <a:cs typeface="Times New Roman"/>
              </a:rPr>
              <a:t> </a:t>
            </a:r>
            <a:r>
              <a:rPr lang="en-IN" sz="2000" spc="-5" dirty="0">
                <a:latin typeface="Times New Roman"/>
                <a:cs typeface="Times New Roman"/>
              </a:rPr>
              <a:t>their</a:t>
            </a:r>
            <a:r>
              <a:rPr lang="en-IN" sz="2000" spc="100" dirty="0">
                <a:latin typeface="Times New Roman"/>
                <a:cs typeface="Times New Roman"/>
              </a:rPr>
              <a:t> </a:t>
            </a:r>
            <a:r>
              <a:rPr lang="en-IN" sz="2000" spc="-15" dirty="0">
                <a:latin typeface="Times New Roman"/>
                <a:cs typeface="Times New Roman"/>
              </a:rPr>
              <a:t>wealth.</a:t>
            </a:r>
            <a:r>
              <a:rPr lang="en-IN" sz="2000" spc="210" dirty="0">
                <a:latin typeface="Times New Roman"/>
                <a:cs typeface="Times New Roman"/>
              </a:rPr>
              <a:t> </a:t>
            </a:r>
            <a:r>
              <a:rPr lang="en-IN" sz="2000" spc="-10" dirty="0">
                <a:latin typeface="Times New Roman"/>
                <a:cs typeface="Times New Roman"/>
              </a:rPr>
              <a:t>The</a:t>
            </a:r>
            <a:r>
              <a:rPr lang="en-IN" sz="2000" spc="90" dirty="0">
                <a:latin typeface="Times New Roman"/>
                <a:cs typeface="Times New Roman"/>
              </a:rPr>
              <a:t> </a:t>
            </a:r>
            <a:r>
              <a:rPr lang="en-IN" sz="2000" spc="-10" dirty="0">
                <a:latin typeface="Times New Roman"/>
                <a:cs typeface="Times New Roman"/>
              </a:rPr>
              <a:t>severe </a:t>
            </a:r>
            <a:r>
              <a:rPr lang="en-IN" sz="2000" spc="-5" dirty="0">
                <a:latin typeface="Times New Roman"/>
                <a:cs typeface="Times New Roman"/>
              </a:rPr>
              <a:t>problem of pollution, traffic congestion on roads, </a:t>
            </a:r>
            <a:r>
              <a:rPr lang="en-IN" sz="2000" spc="-10" dirty="0">
                <a:latin typeface="Times New Roman"/>
                <a:cs typeface="Times New Roman"/>
              </a:rPr>
              <a:t>crimes </a:t>
            </a:r>
            <a:r>
              <a:rPr lang="en-IN" sz="2000" spc="-5" dirty="0">
                <a:latin typeface="Times New Roman"/>
                <a:cs typeface="Times New Roman"/>
              </a:rPr>
              <a:t>in the cities, break </a:t>
            </a:r>
            <a:r>
              <a:rPr lang="en-IN" sz="2000" spc="-10" dirty="0">
                <a:latin typeface="Times New Roman"/>
                <a:cs typeface="Times New Roman"/>
              </a:rPr>
              <a:t>down </a:t>
            </a:r>
            <a:r>
              <a:rPr lang="en-IN" sz="2000" spc="-5" dirty="0">
                <a:latin typeface="Times New Roman"/>
                <a:cs typeface="Times New Roman"/>
              </a:rPr>
              <a:t>on  essential services </a:t>
            </a:r>
            <a:r>
              <a:rPr lang="en-IN" sz="2000" dirty="0">
                <a:latin typeface="Times New Roman"/>
                <a:cs typeface="Times New Roman"/>
              </a:rPr>
              <a:t>etc. </a:t>
            </a:r>
            <a:r>
              <a:rPr lang="en-IN" sz="2000" spc="-5" dirty="0">
                <a:latin typeface="Times New Roman"/>
                <a:cs typeface="Times New Roman"/>
              </a:rPr>
              <a:t>are results of the increased industrial </a:t>
            </a:r>
            <a:r>
              <a:rPr lang="en-IN" sz="2000" dirty="0">
                <a:latin typeface="Times New Roman"/>
                <a:cs typeface="Times New Roman"/>
              </a:rPr>
              <a:t>activity and </a:t>
            </a:r>
            <a:r>
              <a:rPr lang="en-IN" sz="2000" spc="-5" dirty="0">
                <a:latin typeface="Times New Roman"/>
                <a:cs typeface="Times New Roman"/>
              </a:rPr>
              <a:t>the lack of  foresight on the part </a:t>
            </a:r>
            <a:r>
              <a:rPr lang="en-IN" sz="2000" dirty="0">
                <a:latin typeface="Times New Roman"/>
                <a:cs typeface="Times New Roman"/>
              </a:rPr>
              <a:t>of the </a:t>
            </a:r>
            <a:r>
              <a:rPr lang="en-IN" sz="2000" spc="-5" dirty="0">
                <a:latin typeface="Times New Roman"/>
                <a:cs typeface="Times New Roman"/>
              </a:rPr>
              <a:t>designers to anticipate such problems as by products of their  design.</a:t>
            </a:r>
            <a:endParaRPr lang="en-IN" sz="2000" dirty="0">
              <a:latin typeface="Times New Roman"/>
              <a:cs typeface="Times New Roman"/>
            </a:endParaRPr>
          </a:p>
          <a:p>
            <a:endParaRPr lang="en-IN" sz="2000" dirty="0">
              <a:latin typeface="Times New Roman"/>
              <a:cs typeface="Times New Roman"/>
            </a:endParaRPr>
          </a:p>
          <a:p>
            <a:endParaRPr lang="en-IN" sz="2000" dirty="0"/>
          </a:p>
        </p:txBody>
      </p:sp>
    </p:spTree>
    <p:extLst>
      <p:ext uri="{BB962C8B-B14F-4D97-AF65-F5344CB8AC3E}">
        <p14:creationId xmlns:p14="http://schemas.microsoft.com/office/powerpoint/2010/main" val="15283459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5110" y="332656"/>
            <a:ext cx="8640960" cy="5645135"/>
          </a:xfrm>
          <a:prstGeom prst="rect">
            <a:avLst/>
          </a:prstGeom>
        </p:spPr>
        <p:txBody>
          <a:bodyPr wrap="square">
            <a:spAutoFit/>
          </a:bodyPr>
          <a:lstStyle/>
          <a:p>
            <a:pPr marL="12700" marR="36195" algn="just"/>
            <a:r>
              <a:rPr lang="en-IN" sz="2000" spc="-5" dirty="0">
                <a:latin typeface="Times New Roman"/>
                <a:cs typeface="Times New Roman"/>
              </a:rPr>
              <a:t>Modern design problems are far more complicated than the traditional </a:t>
            </a:r>
            <a:r>
              <a:rPr lang="en-IN" sz="2000" dirty="0">
                <a:latin typeface="Times New Roman"/>
                <a:cs typeface="Times New Roman"/>
              </a:rPr>
              <a:t>ones </a:t>
            </a:r>
            <a:r>
              <a:rPr lang="en-IN" sz="2000" spc="-5" dirty="0">
                <a:latin typeface="Times New Roman"/>
                <a:cs typeface="Times New Roman"/>
              </a:rPr>
              <a:t>and cannot be  handled </a:t>
            </a:r>
            <a:r>
              <a:rPr lang="en-IN" sz="2000" spc="10" dirty="0">
                <a:latin typeface="Times New Roman"/>
                <a:cs typeface="Times New Roman"/>
              </a:rPr>
              <a:t>by </a:t>
            </a:r>
            <a:r>
              <a:rPr lang="en-IN" sz="2000" spc="-5" dirty="0">
                <a:latin typeface="Times New Roman"/>
                <a:cs typeface="Times New Roman"/>
              </a:rPr>
              <a:t>the traditional methods because of the following</a:t>
            </a:r>
            <a:r>
              <a:rPr lang="en-IN" sz="2000" spc="-60" dirty="0">
                <a:latin typeface="Times New Roman"/>
                <a:cs typeface="Times New Roman"/>
              </a:rPr>
              <a:t> </a:t>
            </a:r>
            <a:r>
              <a:rPr lang="en-IN" sz="2000" spc="-5" dirty="0">
                <a:latin typeface="Times New Roman"/>
                <a:cs typeface="Times New Roman"/>
              </a:rPr>
              <a:t>reasons:</a:t>
            </a:r>
            <a:endParaRPr lang="en-IN" sz="2000" dirty="0">
              <a:latin typeface="Times New Roman"/>
              <a:cs typeface="Times New Roman"/>
            </a:endParaRPr>
          </a:p>
          <a:p>
            <a:pPr>
              <a:spcBef>
                <a:spcPts val="55"/>
              </a:spcBef>
            </a:pPr>
            <a:endParaRPr lang="en-IN" sz="2000" dirty="0">
              <a:latin typeface="Times New Roman"/>
              <a:cs typeface="Times New Roman"/>
            </a:endParaRPr>
          </a:p>
          <a:p>
            <a:pPr marL="12700" marR="7620" algn="just">
              <a:buAutoNum type="arabicPeriod"/>
              <a:tabLst>
                <a:tab pos="177800" algn="l"/>
              </a:tabLst>
            </a:pPr>
            <a:r>
              <a:rPr lang="en-IN" sz="2000" spc="-10" dirty="0">
                <a:latin typeface="Times New Roman"/>
                <a:cs typeface="Times New Roman"/>
              </a:rPr>
              <a:t>The </a:t>
            </a:r>
            <a:r>
              <a:rPr lang="en-IN" sz="2000" spc="-15" dirty="0">
                <a:latin typeface="Times New Roman"/>
                <a:cs typeface="Times New Roman"/>
              </a:rPr>
              <a:t>traditional designer was </a:t>
            </a:r>
            <a:r>
              <a:rPr lang="en-IN" sz="2000" spc="-5" dirty="0">
                <a:latin typeface="Times New Roman"/>
                <a:cs typeface="Times New Roman"/>
              </a:rPr>
              <a:t>concerned with </a:t>
            </a:r>
            <a:r>
              <a:rPr lang="en-IN" sz="2000" spc="5" dirty="0">
                <a:latin typeface="Times New Roman"/>
                <a:cs typeface="Times New Roman"/>
              </a:rPr>
              <a:t>only </a:t>
            </a:r>
            <a:r>
              <a:rPr lang="en-IN" sz="2000" spc="-5" dirty="0">
                <a:latin typeface="Times New Roman"/>
                <a:cs typeface="Times New Roman"/>
              </a:rPr>
              <a:t>one component or </a:t>
            </a:r>
            <a:r>
              <a:rPr lang="en-IN" sz="2000" dirty="0">
                <a:latin typeface="Times New Roman"/>
                <a:cs typeface="Times New Roman"/>
              </a:rPr>
              <a:t>one </a:t>
            </a:r>
            <a:r>
              <a:rPr lang="en-IN" sz="2000" spc="-5" dirty="0">
                <a:latin typeface="Times New Roman"/>
                <a:cs typeface="Times New Roman"/>
              </a:rPr>
              <a:t>product at a  time but because of the increased industrial activity, there is now more and more  interdependence of various products; while in an earlier era, a designer of a transportation  system had to design </a:t>
            </a:r>
            <a:r>
              <a:rPr lang="en-IN" sz="2000" dirty="0">
                <a:latin typeface="Times New Roman"/>
                <a:cs typeface="Times New Roman"/>
              </a:rPr>
              <a:t>only </a:t>
            </a:r>
            <a:r>
              <a:rPr lang="en-IN" sz="2000" spc="-5" dirty="0">
                <a:latin typeface="Times New Roman"/>
                <a:cs typeface="Times New Roman"/>
              </a:rPr>
              <a:t>the details of the vehicle, his modern counterpart must worry  about the relationship of this vehicle with </a:t>
            </a:r>
            <a:r>
              <a:rPr lang="en-IN" sz="2000" spc="-10" dirty="0">
                <a:latin typeface="Times New Roman"/>
                <a:cs typeface="Times New Roman"/>
              </a:rPr>
              <a:t>the </a:t>
            </a:r>
            <a:r>
              <a:rPr lang="en-IN" sz="2000" spc="-5" dirty="0">
                <a:latin typeface="Times New Roman"/>
                <a:cs typeface="Times New Roman"/>
              </a:rPr>
              <a:t>total environment, the network of roads,  congestion on the roads and the parking places, pollution that </a:t>
            </a:r>
            <a:r>
              <a:rPr lang="en-IN" sz="2000" spc="-10" dirty="0">
                <a:latin typeface="Times New Roman"/>
                <a:cs typeface="Times New Roman"/>
              </a:rPr>
              <a:t>might </a:t>
            </a:r>
            <a:r>
              <a:rPr lang="en-IN" sz="2000" spc="-5" dirty="0">
                <a:latin typeface="Times New Roman"/>
                <a:cs typeface="Times New Roman"/>
              </a:rPr>
              <a:t>result from the  vehicle and a </a:t>
            </a:r>
            <a:r>
              <a:rPr lang="en-IN" sz="2000" spc="-10" dirty="0">
                <a:latin typeface="Times New Roman"/>
                <a:cs typeface="Times New Roman"/>
              </a:rPr>
              <a:t>myriad </a:t>
            </a:r>
            <a:r>
              <a:rPr lang="en-IN" sz="2000" dirty="0">
                <a:latin typeface="Times New Roman"/>
                <a:cs typeface="Times New Roman"/>
              </a:rPr>
              <a:t>other </a:t>
            </a:r>
            <a:r>
              <a:rPr lang="en-IN" sz="2000" spc="-5" dirty="0">
                <a:latin typeface="Times New Roman"/>
                <a:cs typeface="Times New Roman"/>
              </a:rPr>
              <a:t>such</a:t>
            </a:r>
            <a:r>
              <a:rPr lang="en-IN" sz="2000" spc="-65" dirty="0">
                <a:latin typeface="Times New Roman"/>
                <a:cs typeface="Times New Roman"/>
              </a:rPr>
              <a:t> </a:t>
            </a:r>
            <a:r>
              <a:rPr lang="en-IN" sz="2000" spc="-5" dirty="0">
                <a:latin typeface="Times New Roman"/>
                <a:cs typeface="Times New Roman"/>
              </a:rPr>
              <a:t>problems.</a:t>
            </a:r>
            <a:endParaRPr lang="en-IN" sz="2000" dirty="0">
              <a:latin typeface="Times New Roman"/>
              <a:cs typeface="Times New Roman"/>
            </a:endParaRPr>
          </a:p>
          <a:p>
            <a:pPr>
              <a:spcBef>
                <a:spcPts val="15"/>
              </a:spcBef>
              <a:buFont typeface="Times New Roman"/>
              <a:buAutoNum type="arabicPeriod"/>
            </a:pPr>
            <a:endParaRPr lang="en-IN" sz="2000" dirty="0">
              <a:latin typeface="Times New Roman"/>
              <a:cs typeface="Times New Roman"/>
            </a:endParaRPr>
          </a:p>
          <a:p>
            <a:pPr marL="12700" marR="7620" indent="457200" algn="just">
              <a:spcBef>
                <a:spcPts val="5"/>
              </a:spcBef>
            </a:pPr>
            <a:r>
              <a:rPr lang="en-IN" sz="2000" spc="-5" dirty="0">
                <a:latin typeface="Times New Roman"/>
                <a:cs typeface="Times New Roman"/>
              </a:rPr>
              <a:t>The existing problems of cities can be seen to be the result of design activities  carried out at </a:t>
            </a:r>
            <a:r>
              <a:rPr lang="en-IN" sz="2000" dirty="0">
                <a:latin typeface="Times New Roman"/>
                <a:cs typeface="Times New Roman"/>
              </a:rPr>
              <a:t>only the </a:t>
            </a:r>
            <a:r>
              <a:rPr lang="en-IN" sz="2000" spc="-5" dirty="0">
                <a:latin typeface="Times New Roman"/>
                <a:cs typeface="Times New Roman"/>
              </a:rPr>
              <a:t>product level. Individual houses were designed, </a:t>
            </a:r>
            <a:r>
              <a:rPr lang="en-IN" sz="2000" dirty="0">
                <a:latin typeface="Times New Roman"/>
                <a:cs typeface="Times New Roman"/>
              </a:rPr>
              <a:t>and </a:t>
            </a:r>
            <a:r>
              <a:rPr lang="en-IN" sz="2000" spc="-5" dirty="0">
                <a:latin typeface="Times New Roman"/>
                <a:cs typeface="Times New Roman"/>
              </a:rPr>
              <a:t>then a road  system was imposed in </a:t>
            </a:r>
            <a:r>
              <a:rPr lang="en-IN" sz="2000" spc="-10" dirty="0">
                <a:latin typeface="Times New Roman"/>
                <a:cs typeface="Times New Roman"/>
              </a:rPr>
              <a:t>them. </a:t>
            </a:r>
            <a:r>
              <a:rPr lang="en-IN" sz="2000" spc="-5" dirty="0">
                <a:latin typeface="Times New Roman"/>
                <a:cs typeface="Times New Roman"/>
              </a:rPr>
              <a:t>Power supply, water </a:t>
            </a:r>
            <a:r>
              <a:rPr lang="en-IN" sz="2000" dirty="0">
                <a:latin typeface="Times New Roman"/>
                <a:cs typeface="Times New Roman"/>
              </a:rPr>
              <a:t>supply </a:t>
            </a:r>
            <a:r>
              <a:rPr lang="en-IN" sz="2000" spc="-5" dirty="0">
                <a:latin typeface="Times New Roman"/>
                <a:cs typeface="Times New Roman"/>
              </a:rPr>
              <a:t>and sanitation were all </a:t>
            </a:r>
            <a:r>
              <a:rPr lang="en-IN" sz="2000" dirty="0">
                <a:latin typeface="Times New Roman"/>
                <a:cs typeface="Times New Roman"/>
              </a:rPr>
              <a:t>later  </a:t>
            </a:r>
            <a:r>
              <a:rPr lang="en-IN" sz="2000" spc="-5" dirty="0">
                <a:latin typeface="Times New Roman"/>
                <a:cs typeface="Times New Roman"/>
              </a:rPr>
              <a:t>piece- </a:t>
            </a:r>
            <a:r>
              <a:rPr lang="en-IN" sz="2000" spc="-10" dirty="0">
                <a:latin typeface="Times New Roman"/>
                <a:cs typeface="Times New Roman"/>
              </a:rPr>
              <a:t>meal </a:t>
            </a:r>
            <a:r>
              <a:rPr lang="en-IN" sz="2000" spc="-5" dirty="0">
                <a:latin typeface="Times New Roman"/>
                <a:cs typeface="Times New Roman"/>
              </a:rPr>
              <a:t>addition with the result that all such services are </a:t>
            </a:r>
            <a:r>
              <a:rPr lang="en-IN" sz="2000" dirty="0">
                <a:latin typeface="Times New Roman"/>
                <a:cs typeface="Times New Roman"/>
              </a:rPr>
              <a:t>very </a:t>
            </a:r>
            <a:r>
              <a:rPr lang="en-IN" sz="2000" spc="-5" dirty="0">
                <a:latin typeface="Times New Roman"/>
                <a:cs typeface="Times New Roman"/>
              </a:rPr>
              <a:t>inefficient and subject  to frequent breakdowns. </a:t>
            </a:r>
            <a:r>
              <a:rPr lang="en-IN" sz="2000" spc="-20" dirty="0">
                <a:latin typeface="Times New Roman"/>
                <a:cs typeface="Times New Roman"/>
              </a:rPr>
              <a:t>It  </a:t>
            </a:r>
            <a:r>
              <a:rPr lang="en-IN" sz="2000" spc="-5" dirty="0">
                <a:latin typeface="Times New Roman"/>
                <a:cs typeface="Times New Roman"/>
              </a:rPr>
              <a:t>is only recently </a:t>
            </a:r>
            <a:r>
              <a:rPr lang="en-IN" sz="2000" dirty="0">
                <a:latin typeface="Times New Roman"/>
                <a:cs typeface="Times New Roman"/>
              </a:rPr>
              <a:t>that </a:t>
            </a:r>
            <a:r>
              <a:rPr lang="en-IN" sz="2000" spc="-5" dirty="0">
                <a:latin typeface="Times New Roman"/>
                <a:cs typeface="Times New Roman"/>
              </a:rPr>
              <a:t>comprehensive discipline of town  planning has </a:t>
            </a:r>
            <a:r>
              <a:rPr lang="en-IN" sz="2000" spc="-10" dirty="0">
                <a:latin typeface="Times New Roman"/>
                <a:cs typeface="Times New Roman"/>
              </a:rPr>
              <a:t>emerged.</a:t>
            </a:r>
            <a:endParaRPr lang="en-IN" sz="2000" dirty="0">
              <a:latin typeface="Times New Roman"/>
              <a:cs typeface="Times New Roman"/>
            </a:endParaRPr>
          </a:p>
        </p:txBody>
      </p:sp>
    </p:spTree>
    <p:extLst>
      <p:ext uri="{BB962C8B-B14F-4D97-AF65-F5344CB8AC3E}">
        <p14:creationId xmlns:p14="http://schemas.microsoft.com/office/powerpoint/2010/main" val="22786877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79512" y="188641"/>
            <a:ext cx="8640960" cy="6247864"/>
          </a:xfrm>
          <a:prstGeom prst="rect">
            <a:avLst/>
          </a:prstGeom>
        </p:spPr>
        <p:txBody>
          <a:bodyPr wrap="square">
            <a:spAutoFit/>
          </a:bodyPr>
          <a:lstStyle/>
          <a:p>
            <a:pPr marL="469900" lvl="0"/>
            <a:r>
              <a:rPr lang="en-IN" sz="2000" u="sng" spc="-5" dirty="0">
                <a:solidFill>
                  <a:prstClr val="black"/>
                </a:solidFill>
                <a:uFill>
                  <a:solidFill>
                    <a:srgbClr val="000000"/>
                  </a:solidFill>
                </a:uFill>
                <a:latin typeface="Times New Roman"/>
                <a:cs typeface="Times New Roman"/>
              </a:rPr>
              <a:t>Four levels of design </a:t>
            </a:r>
            <a:r>
              <a:rPr lang="en-IN" sz="2000" u="sng" dirty="0">
                <a:solidFill>
                  <a:prstClr val="black"/>
                </a:solidFill>
                <a:uFill>
                  <a:solidFill>
                    <a:srgbClr val="000000"/>
                  </a:solidFill>
                </a:uFill>
                <a:latin typeface="Times New Roman"/>
                <a:cs typeface="Times New Roman"/>
              </a:rPr>
              <a:t>activity</a:t>
            </a:r>
            <a:r>
              <a:rPr lang="en-IN" sz="2000" spc="-75" dirty="0">
                <a:solidFill>
                  <a:prstClr val="black"/>
                </a:solidFill>
                <a:latin typeface="Times New Roman"/>
                <a:cs typeface="Times New Roman"/>
              </a:rPr>
              <a:t> </a:t>
            </a:r>
            <a:r>
              <a:rPr lang="en-IN" sz="2000" spc="-5" dirty="0">
                <a:solidFill>
                  <a:prstClr val="black"/>
                </a:solidFill>
                <a:latin typeface="Times New Roman"/>
                <a:cs typeface="Times New Roman"/>
              </a:rPr>
              <a:t>:-</a:t>
            </a:r>
            <a:endParaRPr lang="en-IN" sz="2000" dirty="0">
              <a:solidFill>
                <a:prstClr val="black"/>
              </a:solidFill>
              <a:latin typeface="Times New Roman"/>
              <a:cs typeface="Times New Roman"/>
            </a:endParaRPr>
          </a:p>
          <a:p>
            <a:pPr marL="599440" lvl="1" indent="-130175">
              <a:buFontTx/>
              <a:buAutoNum type="romanLcParenR"/>
              <a:tabLst>
                <a:tab pos="600075" algn="l"/>
              </a:tabLst>
            </a:pPr>
            <a:r>
              <a:rPr lang="en-IN" sz="2000" dirty="0">
                <a:solidFill>
                  <a:prstClr val="black"/>
                </a:solidFill>
                <a:latin typeface="Times New Roman"/>
                <a:cs typeface="Times New Roman"/>
              </a:rPr>
              <a:t>Community</a:t>
            </a:r>
            <a:r>
              <a:rPr lang="en-IN" sz="2000" spc="-55" dirty="0">
                <a:solidFill>
                  <a:prstClr val="black"/>
                </a:solidFill>
                <a:latin typeface="Times New Roman"/>
                <a:cs typeface="Times New Roman"/>
              </a:rPr>
              <a:t> </a:t>
            </a:r>
            <a:r>
              <a:rPr lang="en-IN" sz="2000" spc="-5" dirty="0">
                <a:solidFill>
                  <a:prstClr val="black"/>
                </a:solidFill>
                <a:latin typeface="Times New Roman"/>
                <a:cs typeface="Times New Roman"/>
              </a:rPr>
              <a:t>level</a:t>
            </a:r>
            <a:endParaRPr lang="en-IN" sz="2000" dirty="0">
              <a:solidFill>
                <a:prstClr val="black"/>
              </a:solidFill>
              <a:latin typeface="Times New Roman"/>
              <a:cs typeface="Times New Roman"/>
            </a:endParaRPr>
          </a:p>
          <a:p>
            <a:pPr marL="643255" lvl="1" indent="-173990">
              <a:buFontTx/>
              <a:buAutoNum type="romanLcParenR"/>
              <a:tabLst>
                <a:tab pos="643890" algn="l"/>
              </a:tabLst>
            </a:pPr>
            <a:r>
              <a:rPr lang="en-IN" sz="2000" spc="-10" dirty="0">
                <a:solidFill>
                  <a:prstClr val="black"/>
                </a:solidFill>
                <a:latin typeface="Times New Roman"/>
                <a:cs typeface="Times New Roman"/>
              </a:rPr>
              <a:t>System</a:t>
            </a:r>
            <a:r>
              <a:rPr lang="en-IN" sz="2000" spc="-15" dirty="0">
                <a:solidFill>
                  <a:prstClr val="black"/>
                </a:solidFill>
                <a:latin typeface="Times New Roman"/>
                <a:cs typeface="Times New Roman"/>
              </a:rPr>
              <a:t> </a:t>
            </a:r>
            <a:r>
              <a:rPr lang="en-IN" sz="2000" spc="-5" dirty="0">
                <a:solidFill>
                  <a:prstClr val="black"/>
                </a:solidFill>
                <a:latin typeface="Times New Roman"/>
                <a:cs typeface="Times New Roman"/>
              </a:rPr>
              <a:t>level</a:t>
            </a:r>
            <a:endParaRPr lang="en-IN" sz="2000" dirty="0">
              <a:solidFill>
                <a:prstClr val="black"/>
              </a:solidFill>
              <a:latin typeface="Times New Roman"/>
              <a:cs typeface="Times New Roman"/>
            </a:endParaRPr>
          </a:p>
          <a:p>
            <a:pPr marL="685800" lvl="1" indent="-216535">
              <a:buFontTx/>
              <a:buAutoNum type="romanLcParenR"/>
              <a:tabLst>
                <a:tab pos="686435" algn="l"/>
              </a:tabLst>
            </a:pPr>
            <a:r>
              <a:rPr lang="en-IN" sz="2000" spc="-5" dirty="0">
                <a:solidFill>
                  <a:prstClr val="black"/>
                </a:solidFill>
                <a:latin typeface="Times New Roman"/>
                <a:cs typeface="Times New Roman"/>
              </a:rPr>
              <a:t>Product level</a:t>
            </a:r>
            <a:r>
              <a:rPr lang="en-IN" sz="2000" spc="-55" dirty="0">
                <a:solidFill>
                  <a:prstClr val="black"/>
                </a:solidFill>
                <a:latin typeface="Times New Roman"/>
                <a:cs typeface="Times New Roman"/>
              </a:rPr>
              <a:t> </a:t>
            </a:r>
            <a:r>
              <a:rPr lang="en-IN" sz="2000" spc="-5" dirty="0">
                <a:solidFill>
                  <a:prstClr val="black"/>
                </a:solidFill>
                <a:latin typeface="Times New Roman"/>
                <a:cs typeface="Times New Roman"/>
              </a:rPr>
              <a:t>and</a:t>
            </a:r>
            <a:endParaRPr lang="en-IN" sz="2000" dirty="0">
              <a:solidFill>
                <a:prstClr val="black"/>
              </a:solidFill>
              <a:latin typeface="Times New Roman"/>
              <a:cs typeface="Times New Roman"/>
            </a:endParaRPr>
          </a:p>
          <a:p>
            <a:pPr marL="676910" lvl="1" indent="-207645">
              <a:buFontTx/>
              <a:buAutoNum type="romanLcParenR"/>
              <a:tabLst>
                <a:tab pos="677545" algn="l"/>
              </a:tabLst>
            </a:pPr>
            <a:r>
              <a:rPr lang="en-IN" sz="2000" spc="-5" dirty="0">
                <a:solidFill>
                  <a:prstClr val="black"/>
                </a:solidFill>
                <a:latin typeface="Times New Roman"/>
                <a:cs typeface="Times New Roman"/>
              </a:rPr>
              <a:t>Component</a:t>
            </a:r>
            <a:r>
              <a:rPr lang="en-IN" sz="2000" spc="-75" dirty="0">
                <a:solidFill>
                  <a:prstClr val="black"/>
                </a:solidFill>
                <a:latin typeface="Times New Roman"/>
                <a:cs typeface="Times New Roman"/>
              </a:rPr>
              <a:t> </a:t>
            </a:r>
            <a:r>
              <a:rPr lang="en-IN" sz="2000" spc="-5" dirty="0">
                <a:solidFill>
                  <a:prstClr val="black"/>
                </a:solidFill>
                <a:latin typeface="Times New Roman"/>
                <a:cs typeface="Times New Roman"/>
              </a:rPr>
              <a:t>level.</a:t>
            </a:r>
          </a:p>
          <a:p>
            <a:pPr marL="676910" lvl="1" indent="-207645">
              <a:buFontTx/>
              <a:buAutoNum type="romanLcParenR"/>
              <a:tabLst>
                <a:tab pos="677545" algn="l"/>
              </a:tabLst>
            </a:pPr>
            <a:endParaRPr lang="en-IN" sz="2000" dirty="0">
              <a:solidFill>
                <a:prstClr val="black"/>
              </a:solidFill>
              <a:latin typeface="Times New Roman"/>
              <a:cs typeface="Times New Roman"/>
            </a:endParaRPr>
          </a:p>
          <a:p>
            <a:pPr marL="12700" marR="8255" lvl="0" algn="just">
              <a:buFontTx/>
              <a:buAutoNum type="arabicPeriod" startAt="2"/>
              <a:tabLst>
                <a:tab pos="179070" algn="l"/>
              </a:tabLst>
            </a:pPr>
            <a:r>
              <a:rPr lang="en-IN" sz="2000" spc="-5" dirty="0">
                <a:solidFill>
                  <a:prstClr val="black"/>
                </a:solidFill>
                <a:latin typeface="Times New Roman"/>
                <a:cs typeface="Times New Roman"/>
              </a:rPr>
              <a:t>The traditional craftsman made things at a </a:t>
            </a:r>
            <a:r>
              <a:rPr lang="en-IN" sz="2000" dirty="0">
                <a:solidFill>
                  <a:prstClr val="black"/>
                </a:solidFill>
                <a:latin typeface="Times New Roman"/>
                <a:cs typeface="Times New Roman"/>
              </a:rPr>
              <a:t>very </a:t>
            </a:r>
            <a:r>
              <a:rPr lang="en-IN" sz="2000" spc="-5" dirty="0">
                <a:solidFill>
                  <a:prstClr val="black"/>
                </a:solidFill>
                <a:latin typeface="Times New Roman"/>
                <a:cs typeface="Times New Roman"/>
              </a:rPr>
              <a:t>small scale and thus </a:t>
            </a:r>
            <a:r>
              <a:rPr lang="en-IN" sz="2000" dirty="0">
                <a:solidFill>
                  <a:prstClr val="black"/>
                </a:solidFill>
                <a:latin typeface="Times New Roman"/>
                <a:cs typeface="Times New Roman"/>
              </a:rPr>
              <a:t>the penalty of </a:t>
            </a:r>
            <a:r>
              <a:rPr lang="en-IN" sz="2000" spc="-5" dirty="0">
                <a:solidFill>
                  <a:prstClr val="black"/>
                </a:solidFill>
                <a:latin typeface="Times New Roman"/>
                <a:cs typeface="Times New Roman"/>
              </a:rPr>
              <a:t>a  </a:t>
            </a:r>
            <a:r>
              <a:rPr lang="en-IN" sz="2000" spc="-15" dirty="0">
                <a:solidFill>
                  <a:prstClr val="black"/>
                </a:solidFill>
                <a:latin typeface="Times New Roman"/>
                <a:cs typeface="Times New Roman"/>
              </a:rPr>
              <a:t>wrong </a:t>
            </a:r>
            <a:r>
              <a:rPr lang="en-IN" sz="2000" spc="-10" dirty="0">
                <a:solidFill>
                  <a:prstClr val="black"/>
                </a:solidFill>
                <a:latin typeface="Times New Roman"/>
                <a:cs typeface="Times New Roman"/>
              </a:rPr>
              <a:t>choice in </a:t>
            </a:r>
            <a:r>
              <a:rPr lang="en-IN" sz="2000" spc="-15" dirty="0">
                <a:solidFill>
                  <a:prstClr val="black"/>
                </a:solidFill>
                <a:latin typeface="Times New Roman"/>
                <a:cs typeface="Times New Roman"/>
              </a:rPr>
              <a:t>design was </a:t>
            </a:r>
            <a:r>
              <a:rPr lang="en-IN" sz="2000" spc="-5" dirty="0">
                <a:solidFill>
                  <a:prstClr val="black"/>
                </a:solidFill>
                <a:latin typeface="Times New Roman"/>
                <a:cs typeface="Times New Roman"/>
              </a:rPr>
              <a:t>only limited. But </a:t>
            </a:r>
            <a:r>
              <a:rPr lang="en-IN" sz="2000" dirty="0">
                <a:solidFill>
                  <a:prstClr val="black"/>
                </a:solidFill>
                <a:latin typeface="Times New Roman"/>
                <a:cs typeface="Times New Roman"/>
              </a:rPr>
              <a:t>the scale </a:t>
            </a:r>
            <a:r>
              <a:rPr lang="en-IN" sz="2000" spc="-5" dirty="0">
                <a:solidFill>
                  <a:prstClr val="black"/>
                </a:solidFill>
                <a:latin typeface="Times New Roman"/>
                <a:cs typeface="Times New Roman"/>
              </a:rPr>
              <a:t>of </a:t>
            </a:r>
            <a:r>
              <a:rPr lang="en-IN" sz="2000" spc="-15" dirty="0">
                <a:solidFill>
                  <a:prstClr val="black"/>
                </a:solidFill>
                <a:latin typeface="Times New Roman"/>
                <a:cs typeface="Times New Roman"/>
              </a:rPr>
              <a:t>production </a:t>
            </a:r>
            <a:r>
              <a:rPr lang="en-IN" sz="2000" spc="-10" dirty="0">
                <a:solidFill>
                  <a:prstClr val="black"/>
                </a:solidFill>
                <a:latin typeface="Times New Roman"/>
                <a:cs typeface="Times New Roman"/>
              </a:rPr>
              <a:t>is </a:t>
            </a:r>
            <a:r>
              <a:rPr lang="en-IN" sz="2000" spc="-15" dirty="0">
                <a:solidFill>
                  <a:prstClr val="black"/>
                </a:solidFill>
                <a:latin typeface="Times New Roman"/>
                <a:cs typeface="Times New Roman"/>
              </a:rPr>
              <a:t>now </a:t>
            </a:r>
            <a:r>
              <a:rPr lang="en-IN" sz="2000" spc="-10" dirty="0">
                <a:solidFill>
                  <a:prstClr val="black"/>
                </a:solidFill>
                <a:latin typeface="Times New Roman"/>
                <a:cs typeface="Times New Roman"/>
              </a:rPr>
              <a:t>of larger  </a:t>
            </a:r>
            <a:r>
              <a:rPr lang="en-IN" sz="2000" spc="-5" dirty="0">
                <a:solidFill>
                  <a:prstClr val="black"/>
                </a:solidFill>
                <a:latin typeface="Times New Roman"/>
                <a:cs typeface="Times New Roman"/>
              </a:rPr>
              <a:t>orders of magnitude and consequently the risks involved are much</a:t>
            </a:r>
            <a:r>
              <a:rPr lang="en-IN" sz="2000" spc="-65" dirty="0">
                <a:solidFill>
                  <a:prstClr val="black"/>
                </a:solidFill>
                <a:latin typeface="Times New Roman"/>
                <a:cs typeface="Times New Roman"/>
              </a:rPr>
              <a:t> </a:t>
            </a:r>
            <a:r>
              <a:rPr lang="en-IN" sz="2000" spc="-5" dirty="0">
                <a:solidFill>
                  <a:prstClr val="black"/>
                </a:solidFill>
                <a:latin typeface="Times New Roman"/>
                <a:cs typeface="Times New Roman"/>
              </a:rPr>
              <a:t>higher.</a:t>
            </a:r>
            <a:endParaRPr lang="en-IN" sz="2000" dirty="0">
              <a:solidFill>
                <a:prstClr val="black"/>
              </a:solidFill>
              <a:latin typeface="Times New Roman"/>
              <a:cs typeface="Times New Roman"/>
            </a:endParaRPr>
          </a:p>
          <a:p>
            <a:pPr lvl="0">
              <a:spcBef>
                <a:spcPts val="15"/>
              </a:spcBef>
              <a:buFont typeface="Times New Roman"/>
              <a:buAutoNum type="arabicPeriod" startAt="2"/>
            </a:pPr>
            <a:endParaRPr lang="en-IN" sz="2000" dirty="0">
              <a:solidFill>
                <a:prstClr val="black"/>
              </a:solidFill>
              <a:latin typeface="Times New Roman"/>
              <a:cs typeface="Times New Roman"/>
            </a:endParaRPr>
          </a:p>
          <a:p>
            <a:pPr marL="12700" marR="5080" lvl="0" algn="just">
              <a:buFontTx/>
              <a:buAutoNum type="arabicPeriod" startAt="2"/>
              <a:tabLst>
                <a:tab pos="191135" algn="l"/>
              </a:tabLst>
            </a:pPr>
            <a:r>
              <a:rPr lang="en-IN" sz="2000" spc="-5" dirty="0">
                <a:solidFill>
                  <a:prstClr val="black"/>
                </a:solidFill>
                <a:latin typeface="Times New Roman"/>
                <a:cs typeface="Times New Roman"/>
              </a:rPr>
              <a:t>The increasing </a:t>
            </a:r>
            <a:r>
              <a:rPr lang="en-IN" sz="2000" dirty="0">
                <a:solidFill>
                  <a:prstClr val="black"/>
                </a:solidFill>
                <a:latin typeface="Times New Roman"/>
                <a:cs typeface="Times New Roman"/>
              </a:rPr>
              <a:t>scale </a:t>
            </a:r>
            <a:r>
              <a:rPr lang="en-IN" sz="2000" spc="-5" dirty="0">
                <a:solidFill>
                  <a:prstClr val="black"/>
                </a:solidFill>
                <a:latin typeface="Times New Roman"/>
                <a:cs typeface="Times New Roman"/>
              </a:rPr>
              <a:t>of production </a:t>
            </a:r>
            <a:r>
              <a:rPr lang="en-IN" sz="2000" dirty="0">
                <a:solidFill>
                  <a:prstClr val="black"/>
                </a:solidFill>
                <a:latin typeface="Times New Roman"/>
                <a:cs typeface="Times New Roman"/>
              </a:rPr>
              <a:t>has </a:t>
            </a:r>
            <a:r>
              <a:rPr lang="en-IN" sz="2000" spc="-5" dirty="0">
                <a:solidFill>
                  <a:prstClr val="black"/>
                </a:solidFill>
                <a:latin typeface="Times New Roman"/>
                <a:cs typeface="Times New Roman"/>
              </a:rPr>
              <a:t>also introduced another complication in the  process </a:t>
            </a:r>
            <a:r>
              <a:rPr lang="en-IN" sz="2000" dirty="0">
                <a:solidFill>
                  <a:prstClr val="black"/>
                </a:solidFill>
                <a:latin typeface="Times New Roman"/>
                <a:cs typeface="Times New Roman"/>
              </a:rPr>
              <a:t>of </a:t>
            </a:r>
            <a:r>
              <a:rPr lang="en-IN" sz="2000" spc="-5" dirty="0">
                <a:solidFill>
                  <a:prstClr val="black"/>
                </a:solidFill>
                <a:latin typeface="Times New Roman"/>
                <a:cs typeface="Times New Roman"/>
              </a:rPr>
              <a:t>design. The small scale of an earlier craftsman restricted him </a:t>
            </a:r>
            <a:r>
              <a:rPr lang="en-IN" sz="2000" spc="5" dirty="0">
                <a:solidFill>
                  <a:prstClr val="black"/>
                </a:solidFill>
                <a:latin typeface="Times New Roman"/>
                <a:cs typeface="Times New Roman"/>
              </a:rPr>
              <a:t>to </a:t>
            </a:r>
            <a:r>
              <a:rPr lang="en-IN" sz="2000" spc="-5" dirty="0">
                <a:solidFill>
                  <a:prstClr val="black"/>
                </a:solidFill>
                <a:latin typeface="Times New Roman"/>
                <a:cs typeface="Times New Roman"/>
              </a:rPr>
              <a:t>produce </a:t>
            </a:r>
            <a:r>
              <a:rPr lang="en-IN" sz="2000" spc="5" dirty="0">
                <a:solidFill>
                  <a:prstClr val="black"/>
                </a:solidFill>
                <a:latin typeface="Times New Roman"/>
                <a:cs typeface="Times New Roman"/>
              </a:rPr>
              <a:t>only  </a:t>
            </a:r>
            <a:r>
              <a:rPr lang="en-IN" sz="2000" spc="-5" dirty="0">
                <a:solidFill>
                  <a:prstClr val="black"/>
                </a:solidFill>
                <a:latin typeface="Times New Roman"/>
                <a:cs typeface="Times New Roman"/>
              </a:rPr>
              <a:t>for limited </a:t>
            </a:r>
            <a:r>
              <a:rPr lang="en-IN" sz="2000" spc="-10" dirty="0">
                <a:solidFill>
                  <a:prstClr val="black"/>
                </a:solidFill>
                <a:latin typeface="Times New Roman"/>
                <a:cs typeface="Times New Roman"/>
              </a:rPr>
              <a:t>clients. </a:t>
            </a:r>
            <a:r>
              <a:rPr lang="en-IN" sz="2000" spc="-5" dirty="0">
                <a:solidFill>
                  <a:prstClr val="black"/>
                </a:solidFill>
                <a:latin typeface="Times New Roman"/>
                <a:cs typeface="Times New Roman"/>
              </a:rPr>
              <a:t>A village plough maker was making ploughs </a:t>
            </a:r>
            <a:r>
              <a:rPr lang="en-IN" sz="2000" spc="5" dirty="0">
                <a:solidFill>
                  <a:prstClr val="black"/>
                </a:solidFill>
                <a:latin typeface="Times New Roman"/>
                <a:cs typeface="Times New Roman"/>
              </a:rPr>
              <a:t>only </a:t>
            </a:r>
            <a:r>
              <a:rPr lang="en-IN" sz="2000" dirty="0">
                <a:solidFill>
                  <a:prstClr val="black"/>
                </a:solidFill>
                <a:latin typeface="Times New Roman"/>
                <a:cs typeface="Times New Roman"/>
              </a:rPr>
              <a:t>for </a:t>
            </a:r>
            <a:r>
              <a:rPr lang="en-IN" sz="2000" spc="-5" dirty="0">
                <a:solidFill>
                  <a:prstClr val="black"/>
                </a:solidFill>
                <a:latin typeface="Times New Roman"/>
                <a:cs typeface="Times New Roman"/>
              </a:rPr>
              <a:t>the residents of  the village and other neighbouring villages. He could gain complete familiarity to the  type </a:t>
            </a:r>
            <a:r>
              <a:rPr lang="en-IN" sz="2000" dirty="0">
                <a:solidFill>
                  <a:prstClr val="black"/>
                </a:solidFill>
                <a:latin typeface="Times New Roman"/>
                <a:cs typeface="Times New Roman"/>
              </a:rPr>
              <a:t>of </a:t>
            </a:r>
            <a:r>
              <a:rPr lang="en-IN" sz="2000" spc="-5" dirty="0">
                <a:solidFill>
                  <a:prstClr val="black"/>
                </a:solidFill>
                <a:latin typeface="Times New Roman"/>
                <a:cs typeface="Times New Roman"/>
              </a:rPr>
              <a:t>soil and </a:t>
            </a:r>
            <a:r>
              <a:rPr lang="en-IN" sz="2000" dirty="0">
                <a:solidFill>
                  <a:prstClr val="black"/>
                </a:solidFill>
                <a:latin typeface="Times New Roman"/>
                <a:cs typeface="Times New Roman"/>
              </a:rPr>
              <a:t>ploughing </a:t>
            </a:r>
            <a:r>
              <a:rPr lang="en-IN" sz="2000" spc="-5" dirty="0">
                <a:solidFill>
                  <a:prstClr val="black"/>
                </a:solidFill>
                <a:latin typeface="Times New Roman"/>
                <a:cs typeface="Times New Roman"/>
              </a:rPr>
              <a:t>conditions in the neighbourhood and </a:t>
            </a:r>
            <a:r>
              <a:rPr lang="en-IN" sz="2000" spc="10" dirty="0">
                <a:solidFill>
                  <a:prstClr val="black"/>
                </a:solidFill>
                <a:latin typeface="Times New Roman"/>
                <a:cs typeface="Times New Roman"/>
              </a:rPr>
              <a:t>by </a:t>
            </a:r>
            <a:r>
              <a:rPr lang="en-IN" sz="2000" spc="-5" dirty="0">
                <a:solidFill>
                  <a:prstClr val="black"/>
                </a:solidFill>
                <a:latin typeface="Times New Roman"/>
                <a:cs typeface="Times New Roman"/>
              </a:rPr>
              <a:t>trial </a:t>
            </a:r>
            <a:r>
              <a:rPr lang="en-IN" sz="2000" dirty="0">
                <a:solidFill>
                  <a:prstClr val="black"/>
                </a:solidFill>
                <a:latin typeface="Times New Roman"/>
                <a:cs typeface="Times New Roman"/>
              </a:rPr>
              <a:t>and </a:t>
            </a:r>
            <a:r>
              <a:rPr lang="en-IN" sz="2000" spc="-5" dirty="0">
                <a:solidFill>
                  <a:prstClr val="black"/>
                </a:solidFill>
                <a:latin typeface="Times New Roman"/>
                <a:cs typeface="Times New Roman"/>
              </a:rPr>
              <a:t>error, could  evolve a plough suitable for use in and nearby village. A modern </a:t>
            </a:r>
            <a:r>
              <a:rPr lang="en-IN" sz="2000" spc="-10" dirty="0">
                <a:solidFill>
                  <a:prstClr val="black"/>
                </a:solidFill>
                <a:latin typeface="Times New Roman"/>
                <a:cs typeface="Times New Roman"/>
              </a:rPr>
              <a:t>farm </a:t>
            </a:r>
            <a:r>
              <a:rPr lang="en-IN" sz="2000" spc="-5" dirty="0">
                <a:solidFill>
                  <a:prstClr val="black"/>
                </a:solidFill>
                <a:latin typeface="Times New Roman"/>
                <a:cs typeface="Times New Roman"/>
              </a:rPr>
              <a:t>implement  however must be suitable for a wide variety of soil </a:t>
            </a:r>
            <a:r>
              <a:rPr lang="en-IN" sz="2000" spc="-10" dirty="0">
                <a:solidFill>
                  <a:prstClr val="black"/>
                </a:solidFill>
                <a:latin typeface="Times New Roman"/>
                <a:cs typeface="Times New Roman"/>
              </a:rPr>
              <a:t>because </a:t>
            </a:r>
            <a:r>
              <a:rPr lang="en-IN" sz="2000" spc="-5" dirty="0">
                <a:solidFill>
                  <a:prstClr val="black"/>
                </a:solidFill>
                <a:latin typeface="Times New Roman"/>
                <a:cs typeface="Times New Roman"/>
              </a:rPr>
              <a:t>of its </a:t>
            </a:r>
            <a:r>
              <a:rPr lang="en-IN" sz="2000" spc="-10" dirty="0">
                <a:solidFill>
                  <a:prstClr val="black"/>
                </a:solidFill>
                <a:latin typeface="Times New Roman"/>
                <a:cs typeface="Times New Roman"/>
              </a:rPr>
              <a:t>larger </a:t>
            </a:r>
            <a:r>
              <a:rPr lang="en-IN" sz="2000" spc="-5" dirty="0">
                <a:solidFill>
                  <a:prstClr val="black"/>
                </a:solidFill>
                <a:latin typeface="Times New Roman"/>
                <a:cs typeface="Times New Roman"/>
              </a:rPr>
              <a:t>scale of  production necessitated by economic consideration.</a:t>
            </a:r>
            <a:endParaRPr lang="en-IN" sz="2000" dirty="0">
              <a:solidFill>
                <a:prstClr val="black"/>
              </a:solidFill>
              <a:latin typeface="Times New Roman"/>
              <a:cs typeface="Times New Roman"/>
            </a:endParaRPr>
          </a:p>
          <a:p>
            <a:pPr marL="469265" lvl="1">
              <a:tabLst>
                <a:tab pos="677545" algn="l"/>
              </a:tabLst>
            </a:pPr>
            <a:endParaRPr lang="en-IN" sz="2000" spc="-5" dirty="0">
              <a:solidFill>
                <a:prstClr val="black"/>
              </a:solidFill>
              <a:latin typeface="Times New Roman"/>
              <a:cs typeface="Times New Roman"/>
            </a:endParaRPr>
          </a:p>
        </p:txBody>
      </p:sp>
    </p:spTree>
    <p:extLst>
      <p:ext uri="{BB962C8B-B14F-4D97-AF65-F5344CB8AC3E}">
        <p14:creationId xmlns:p14="http://schemas.microsoft.com/office/powerpoint/2010/main" val="38894422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11560" y="474008"/>
            <a:ext cx="8136904" cy="5350183"/>
          </a:xfrm>
          <a:prstGeom prst="rect">
            <a:avLst/>
          </a:prstGeom>
        </p:spPr>
        <p:txBody>
          <a:bodyPr wrap="square">
            <a:spAutoFit/>
          </a:bodyPr>
          <a:lstStyle/>
          <a:p>
            <a:pPr marL="12700" marR="10795" algn="just">
              <a:tabLst>
                <a:tab pos="203835" algn="l"/>
              </a:tabLst>
            </a:pPr>
            <a:r>
              <a:rPr lang="en-IN" sz="2000" spc="-5" dirty="0">
                <a:latin typeface="Times New Roman"/>
                <a:cs typeface="Times New Roman"/>
              </a:rPr>
              <a:t>4. The rapid pace of technological change makes drastic and novel demands which  cannot be </a:t>
            </a:r>
            <a:r>
              <a:rPr lang="en-IN" sz="2000" spc="-10" dirty="0">
                <a:latin typeface="Times New Roman"/>
                <a:cs typeface="Times New Roman"/>
              </a:rPr>
              <a:t>met </a:t>
            </a:r>
            <a:r>
              <a:rPr lang="en-IN" sz="2000" spc="10" dirty="0">
                <a:latin typeface="Times New Roman"/>
                <a:cs typeface="Times New Roman"/>
              </a:rPr>
              <a:t>by </a:t>
            </a:r>
            <a:r>
              <a:rPr lang="en-IN" sz="2000" spc="-5" dirty="0">
                <a:latin typeface="Times New Roman"/>
                <a:cs typeface="Times New Roman"/>
              </a:rPr>
              <a:t>small changes. A </a:t>
            </a:r>
            <a:r>
              <a:rPr lang="en-IN" sz="2000" dirty="0">
                <a:latin typeface="Times New Roman"/>
                <a:cs typeface="Times New Roman"/>
              </a:rPr>
              <a:t>totally new </a:t>
            </a:r>
            <a:r>
              <a:rPr lang="en-IN" sz="2000" spc="-5" dirty="0">
                <a:latin typeface="Times New Roman"/>
                <a:cs typeface="Times New Roman"/>
              </a:rPr>
              <a:t>conception of design is </a:t>
            </a:r>
            <a:r>
              <a:rPr lang="en-IN" sz="2000" dirty="0">
                <a:latin typeface="Times New Roman"/>
                <a:cs typeface="Times New Roman"/>
              </a:rPr>
              <a:t>very </a:t>
            </a:r>
            <a:r>
              <a:rPr lang="en-IN" sz="2000" spc="-5" dirty="0">
                <a:latin typeface="Times New Roman"/>
                <a:cs typeface="Times New Roman"/>
              </a:rPr>
              <a:t>often  demanded.</a:t>
            </a:r>
          </a:p>
          <a:p>
            <a:pPr marL="12700" marR="10795" algn="just">
              <a:tabLst>
                <a:tab pos="203835" algn="l"/>
              </a:tabLst>
            </a:pPr>
            <a:endParaRPr lang="en-IN" sz="2000" spc="-5" dirty="0">
              <a:latin typeface="Times New Roman"/>
              <a:cs typeface="Times New Roman"/>
            </a:endParaRPr>
          </a:p>
          <a:p>
            <a:pPr marL="12700" marR="5080" algn="just">
              <a:spcBef>
                <a:spcPts val="190"/>
              </a:spcBef>
              <a:buAutoNum type="arabicPeriod" startAt="5"/>
              <a:tabLst>
                <a:tab pos="170180" algn="l"/>
              </a:tabLst>
            </a:pPr>
            <a:r>
              <a:rPr lang="en-IN" sz="2000" spc="-5" dirty="0">
                <a:latin typeface="Times New Roman"/>
                <a:cs typeface="Times New Roman"/>
              </a:rPr>
              <a:t>The rapid pace of change also requires </a:t>
            </a:r>
            <a:r>
              <a:rPr lang="en-IN" sz="2000" spc="-10" dirty="0">
                <a:latin typeface="Times New Roman"/>
                <a:cs typeface="Times New Roman"/>
              </a:rPr>
              <a:t>the designer </a:t>
            </a:r>
            <a:r>
              <a:rPr lang="en-IN" sz="2000" spc="-5" dirty="0">
                <a:latin typeface="Times New Roman"/>
                <a:cs typeface="Times New Roman"/>
              </a:rPr>
              <a:t>to </a:t>
            </a:r>
            <a:r>
              <a:rPr lang="en-IN" sz="2000" spc="-10" dirty="0">
                <a:latin typeface="Times New Roman"/>
                <a:cs typeface="Times New Roman"/>
              </a:rPr>
              <a:t>not </a:t>
            </a:r>
            <a:r>
              <a:rPr lang="en-IN" sz="2000" spc="-5" dirty="0">
                <a:latin typeface="Times New Roman"/>
                <a:cs typeface="Times New Roman"/>
              </a:rPr>
              <a:t>only keep pace with existing  technology but also to anticipate future changes. There </a:t>
            </a:r>
            <a:r>
              <a:rPr lang="en-IN" sz="2000" spc="-10" dirty="0">
                <a:latin typeface="Times New Roman"/>
                <a:cs typeface="Times New Roman"/>
              </a:rPr>
              <a:t>is no </a:t>
            </a:r>
            <a:r>
              <a:rPr lang="en-IN" sz="2000" spc="-15" dirty="0">
                <a:latin typeface="Times New Roman"/>
                <a:cs typeface="Times New Roman"/>
              </a:rPr>
              <a:t>point in designing </a:t>
            </a:r>
            <a:r>
              <a:rPr lang="en-IN" sz="2000" spc="-5" dirty="0">
                <a:latin typeface="Times New Roman"/>
                <a:cs typeface="Times New Roman"/>
              </a:rPr>
              <a:t>a  product, which, </a:t>
            </a:r>
            <a:r>
              <a:rPr lang="en-IN" sz="2000" spc="10" dirty="0">
                <a:latin typeface="Times New Roman"/>
                <a:cs typeface="Times New Roman"/>
              </a:rPr>
              <a:t>by </a:t>
            </a:r>
            <a:r>
              <a:rPr lang="en-IN" sz="2000" spc="-5" dirty="0">
                <a:latin typeface="Times New Roman"/>
                <a:cs typeface="Times New Roman"/>
              </a:rPr>
              <a:t>the time, becomes off the production line, is already obsolete. Also in  </a:t>
            </a:r>
            <a:r>
              <a:rPr lang="en-IN" sz="2000" spc="-15" dirty="0">
                <a:latin typeface="Times New Roman"/>
                <a:cs typeface="Times New Roman"/>
              </a:rPr>
              <a:t>designing </a:t>
            </a:r>
            <a:r>
              <a:rPr lang="en-IN" sz="2000" spc="-5" dirty="0">
                <a:latin typeface="Times New Roman"/>
                <a:cs typeface="Times New Roman"/>
              </a:rPr>
              <a:t>a </a:t>
            </a:r>
            <a:r>
              <a:rPr lang="en-IN" sz="2000" spc="-15" dirty="0">
                <a:latin typeface="Times New Roman"/>
                <a:cs typeface="Times New Roman"/>
              </a:rPr>
              <a:t>complicated product </a:t>
            </a:r>
            <a:r>
              <a:rPr lang="en-IN" sz="2000" spc="-10" dirty="0">
                <a:latin typeface="Times New Roman"/>
                <a:cs typeface="Times New Roman"/>
              </a:rPr>
              <a:t>or </a:t>
            </a:r>
            <a:r>
              <a:rPr lang="en-IN" sz="2000" spc="-15" dirty="0">
                <a:latin typeface="Times New Roman"/>
                <a:cs typeface="Times New Roman"/>
              </a:rPr>
              <a:t>system, </a:t>
            </a:r>
            <a:r>
              <a:rPr lang="en-IN" sz="2000" spc="-5" dirty="0">
                <a:latin typeface="Times New Roman"/>
                <a:cs typeface="Times New Roman"/>
              </a:rPr>
              <a:t>a designer </a:t>
            </a:r>
            <a:r>
              <a:rPr lang="en-IN" sz="2000" spc="5" dirty="0">
                <a:latin typeface="Times New Roman"/>
                <a:cs typeface="Times New Roman"/>
              </a:rPr>
              <a:t>may </a:t>
            </a:r>
            <a:r>
              <a:rPr lang="en-IN" sz="2000" spc="-5" dirty="0">
                <a:latin typeface="Times New Roman"/>
                <a:cs typeface="Times New Roman"/>
              </a:rPr>
              <a:t>hope to </a:t>
            </a:r>
            <a:r>
              <a:rPr lang="en-IN" sz="2000" dirty="0">
                <a:latin typeface="Times New Roman"/>
                <a:cs typeface="Times New Roman"/>
              </a:rPr>
              <a:t>use </a:t>
            </a:r>
            <a:r>
              <a:rPr lang="en-IN" sz="2000" spc="-5" dirty="0">
                <a:latin typeface="Times New Roman"/>
                <a:cs typeface="Times New Roman"/>
              </a:rPr>
              <a:t>technology,  which, though not available at that time, </a:t>
            </a:r>
            <a:r>
              <a:rPr lang="en-IN" sz="2000" spc="-10" dirty="0">
                <a:latin typeface="Times New Roman"/>
                <a:cs typeface="Times New Roman"/>
              </a:rPr>
              <a:t>may </a:t>
            </a:r>
            <a:r>
              <a:rPr lang="en-IN" sz="2000" dirty="0">
                <a:latin typeface="Times New Roman"/>
                <a:cs typeface="Times New Roman"/>
              </a:rPr>
              <a:t>reasonably be </a:t>
            </a:r>
            <a:r>
              <a:rPr lang="en-IN" sz="2000" spc="-5" dirty="0">
                <a:latin typeface="Times New Roman"/>
                <a:cs typeface="Times New Roman"/>
              </a:rPr>
              <a:t>expected </a:t>
            </a:r>
            <a:r>
              <a:rPr lang="en-IN" sz="2000" spc="5" dirty="0">
                <a:latin typeface="Times New Roman"/>
                <a:cs typeface="Times New Roman"/>
              </a:rPr>
              <a:t>to </a:t>
            </a:r>
            <a:r>
              <a:rPr lang="en-IN" sz="2000" spc="-5" dirty="0">
                <a:latin typeface="Times New Roman"/>
                <a:cs typeface="Times New Roman"/>
              </a:rPr>
              <a:t>be available  </a:t>
            </a:r>
            <a:r>
              <a:rPr lang="en-IN" sz="2000" spc="-15" dirty="0">
                <a:latin typeface="Times New Roman"/>
                <a:cs typeface="Times New Roman"/>
              </a:rPr>
              <a:t>when </a:t>
            </a:r>
            <a:r>
              <a:rPr lang="en-IN" sz="2000" spc="-10" dirty="0">
                <a:latin typeface="Times New Roman"/>
                <a:cs typeface="Times New Roman"/>
              </a:rPr>
              <a:t>the </a:t>
            </a:r>
            <a:r>
              <a:rPr lang="en-IN" sz="2000" spc="-15" dirty="0">
                <a:latin typeface="Times New Roman"/>
                <a:cs typeface="Times New Roman"/>
              </a:rPr>
              <a:t>design </a:t>
            </a:r>
            <a:r>
              <a:rPr lang="en-IN" sz="2000" spc="-10" dirty="0">
                <a:latin typeface="Times New Roman"/>
                <a:cs typeface="Times New Roman"/>
              </a:rPr>
              <a:t>is </a:t>
            </a:r>
            <a:r>
              <a:rPr lang="en-IN" sz="2000" spc="-5" dirty="0">
                <a:latin typeface="Times New Roman"/>
                <a:cs typeface="Times New Roman"/>
              </a:rPr>
              <a:t>ready and the </a:t>
            </a:r>
            <a:r>
              <a:rPr lang="en-IN" sz="2000" dirty="0">
                <a:latin typeface="Times New Roman"/>
                <a:cs typeface="Times New Roman"/>
              </a:rPr>
              <a:t>technology</a:t>
            </a:r>
            <a:r>
              <a:rPr lang="en-IN" sz="2000" spc="-75" dirty="0">
                <a:latin typeface="Times New Roman"/>
                <a:cs typeface="Times New Roman"/>
              </a:rPr>
              <a:t> </a:t>
            </a:r>
            <a:r>
              <a:rPr lang="en-IN" sz="2000" spc="-5" dirty="0">
                <a:latin typeface="Times New Roman"/>
                <a:cs typeface="Times New Roman"/>
              </a:rPr>
              <a:t>needed.</a:t>
            </a:r>
            <a:endParaRPr lang="en-IN" sz="2000" dirty="0">
              <a:latin typeface="Times New Roman"/>
              <a:cs typeface="Times New Roman"/>
            </a:endParaRPr>
          </a:p>
          <a:p>
            <a:pPr>
              <a:spcBef>
                <a:spcPts val="15"/>
              </a:spcBef>
              <a:buFont typeface="Times New Roman"/>
              <a:buAutoNum type="arabicPeriod" startAt="5"/>
            </a:pPr>
            <a:endParaRPr lang="en-IN" sz="2000" dirty="0">
              <a:latin typeface="Times New Roman"/>
              <a:cs typeface="Times New Roman"/>
            </a:endParaRPr>
          </a:p>
          <a:p>
            <a:pPr marL="12700" marR="6985" algn="just"/>
            <a:r>
              <a:rPr lang="en-IN" sz="2000" spc="-10" dirty="0">
                <a:latin typeface="Times New Roman"/>
                <a:cs typeface="Times New Roman"/>
              </a:rPr>
              <a:t>It </a:t>
            </a:r>
            <a:r>
              <a:rPr lang="en-IN" sz="2000" spc="-5" dirty="0">
                <a:latin typeface="Times New Roman"/>
                <a:cs typeface="Times New Roman"/>
              </a:rPr>
              <a:t>is clear from the </a:t>
            </a:r>
            <a:r>
              <a:rPr lang="en-IN" sz="2000" dirty="0">
                <a:latin typeface="Times New Roman"/>
                <a:cs typeface="Times New Roman"/>
              </a:rPr>
              <a:t>above </a:t>
            </a:r>
            <a:r>
              <a:rPr lang="en-IN" sz="2000" spc="-10" dirty="0">
                <a:latin typeface="Times New Roman"/>
                <a:cs typeface="Times New Roman"/>
              </a:rPr>
              <a:t>discussion </a:t>
            </a:r>
            <a:r>
              <a:rPr lang="en-IN" sz="2000" spc="-15" dirty="0">
                <a:latin typeface="Times New Roman"/>
                <a:cs typeface="Times New Roman"/>
              </a:rPr>
              <a:t>that </a:t>
            </a:r>
            <a:r>
              <a:rPr lang="en-IN" sz="2000" spc="-5" dirty="0">
                <a:latin typeface="Times New Roman"/>
                <a:cs typeface="Times New Roman"/>
              </a:rPr>
              <a:t>the </a:t>
            </a:r>
            <a:r>
              <a:rPr lang="en-IN" sz="2000" spc="-10" dirty="0">
                <a:latin typeface="Times New Roman"/>
                <a:cs typeface="Times New Roman"/>
              </a:rPr>
              <a:t>needs of modern </a:t>
            </a:r>
            <a:r>
              <a:rPr lang="en-IN" sz="2000" spc="-5" dirty="0">
                <a:latin typeface="Times New Roman"/>
                <a:cs typeface="Times New Roman"/>
              </a:rPr>
              <a:t>industrial </a:t>
            </a:r>
            <a:r>
              <a:rPr lang="en-IN" sz="2000" spc="-10" dirty="0">
                <a:latin typeface="Times New Roman"/>
                <a:cs typeface="Times New Roman"/>
              </a:rPr>
              <a:t>man </a:t>
            </a:r>
            <a:r>
              <a:rPr lang="en-IN" sz="2000" spc="-5" dirty="0">
                <a:latin typeface="Times New Roman"/>
                <a:cs typeface="Times New Roman"/>
              </a:rPr>
              <a:t>cannot be  </a:t>
            </a:r>
            <a:r>
              <a:rPr lang="en-IN" sz="2000" spc="-10" dirty="0">
                <a:latin typeface="Times New Roman"/>
                <a:cs typeface="Times New Roman"/>
              </a:rPr>
              <a:t>met </a:t>
            </a:r>
            <a:r>
              <a:rPr lang="en-IN" sz="2000" dirty="0">
                <a:latin typeface="Times New Roman"/>
                <a:cs typeface="Times New Roman"/>
              </a:rPr>
              <a:t>by </a:t>
            </a:r>
            <a:r>
              <a:rPr lang="en-IN" sz="2000" spc="-5" dirty="0">
                <a:latin typeface="Times New Roman"/>
                <a:cs typeface="Times New Roman"/>
              </a:rPr>
              <a:t>the slow evolution of the existing products. Sometimes a major rethinking of the  existing design is called for, and sometimes </a:t>
            </a:r>
            <a:r>
              <a:rPr lang="en-IN" sz="2000" dirty="0">
                <a:latin typeface="Times New Roman"/>
                <a:cs typeface="Times New Roman"/>
              </a:rPr>
              <a:t>drastically new </a:t>
            </a:r>
            <a:r>
              <a:rPr lang="en-IN" sz="2000" spc="-5" dirty="0">
                <a:latin typeface="Times New Roman"/>
                <a:cs typeface="Times New Roman"/>
              </a:rPr>
              <a:t>products of which there is no  precedent are needed.</a:t>
            </a:r>
            <a:endParaRPr lang="en-IN" sz="2000" dirty="0">
              <a:latin typeface="Times New Roman"/>
              <a:cs typeface="Times New Roman"/>
            </a:endParaRPr>
          </a:p>
          <a:p>
            <a:pPr marL="12700" marR="10795" algn="just">
              <a:tabLst>
                <a:tab pos="203835" algn="l"/>
              </a:tabLst>
            </a:pPr>
            <a:endParaRPr lang="en-IN" sz="2000" dirty="0">
              <a:latin typeface="Times New Roman"/>
              <a:cs typeface="Times New Roman"/>
            </a:endParaRPr>
          </a:p>
        </p:txBody>
      </p:sp>
    </p:spTree>
    <p:extLst>
      <p:ext uri="{BB962C8B-B14F-4D97-AF65-F5344CB8AC3E}">
        <p14:creationId xmlns:p14="http://schemas.microsoft.com/office/powerpoint/2010/main" val="5762432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12700" lvl="0">
              <a:spcBef>
                <a:spcPts val="955"/>
              </a:spcBef>
            </a:pPr>
            <a:r>
              <a:rPr lang="en-IN" sz="2800" b="1" spc="-15" dirty="0">
                <a:solidFill>
                  <a:prstClr val="black"/>
                </a:solidFill>
                <a:latin typeface="Times New Roman" pitchFamily="18" charset="0"/>
                <a:ea typeface="+mn-ea"/>
                <a:cs typeface="Times New Roman" pitchFamily="18" charset="0"/>
              </a:rPr>
              <a:t>The structure of the </a:t>
            </a:r>
            <a:r>
              <a:rPr lang="en-IN" sz="2800" b="1" spc="-5" dirty="0">
                <a:solidFill>
                  <a:prstClr val="black"/>
                </a:solidFill>
                <a:latin typeface="Times New Roman" pitchFamily="18" charset="0"/>
                <a:ea typeface="+mn-ea"/>
                <a:cs typeface="Times New Roman" pitchFamily="18" charset="0"/>
              </a:rPr>
              <a:t>Design</a:t>
            </a:r>
            <a:r>
              <a:rPr lang="en-IN" sz="2800" b="1" spc="5" dirty="0">
                <a:solidFill>
                  <a:prstClr val="black"/>
                </a:solidFill>
                <a:latin typeface="Times New Roman" pitchFamily="18" charset="0"/>
                <a:ea typeface="+mn-ea"/>
                <a:cs typeface="Times New Roman" pitchFamily="18" charset="0"/>
              </a:rPr>
              <a:t> </a:t>
            </a:r>
            <a:r>
              <a:rPr lang="en-IN" sz="2800" b="1" spc="-5" dirty="0">
                <a:solidFill>
                  <a:prstClr val="black"/>
                </a:solidFill>
                <a:latin typeface="Times New Roman" pitchFamily="18" charset="0"/>
                <a:ea typeface="+mn-ea"/>
                <a:cs typeface="Times New Roman" pitchFamily="18" charset="0"/>
              </a:rPr>
              <a:t>Process:</a:t>
            </a:r>
            <a:br>
              <a:rPr lang="en-IN" sz="2800" dirty="0">
                <a:solidFill>
                  <a:prstClr val="black"/>
                </a:solidFill>
                <a:latin typeface="Times New Roman" pitchFamily="18" charset="0"/>
                <a:ea typeface="+mn-ea"/>
                <a:cs typeface="Times New Roman" pitchFamily="18" charset="0"/>
              </a:rPr>
            </a:br>
            <a:endParaRPr lang="en-IN" sz="28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12700" marR="5715" lvl="0" indent="0" algn="just">
              <a:spcBef>
                <a:spcPts val="5"/>
              </a:spcBef>
              <a:buNone/>
            </a:pPr>
            <a:r>
              <a:rPr lang="en-IN" sz="2000" spc="-15" dirty="0">
                <a:solidFill>
                  <a:prstClr val="black"/>
                </a:solidFill>
                <a:latin typeface="Times New Roman"/>
                <a:cs typeface="Times New Roman"/>
              </a:rPr>
              <a:t>The design histories </a:t>
            </a:r>
            <a:r>
              <a:rPr lang="en-IN" sz="2000" spc="-5" dirty="0">
                <a:solidFill>
                  <a:prstClr val="black"/>
                </a:solidFill>
                <a:latin typeface="Times New Roman"/>
                <a:cs typeface="Times New Roman"/>
              </a:rPr>
              <a:t>of </a:t>
            </a:r>
            <a:r>
              <a:rPr lang="en-IN" sz="2000" spc="-10" dirty="0">
                <a:solidFill>
                  <a:prstClr val="black"/>
                </a:solidFill>
                <a:latin typeface="Times New Roman"/>
                <a:cs typeface="Times New Roman"/>
              </a:rPr>
              <a:t>the different </a:t>
            </a:r>
            <a:r>
              <a:rPr lang="en-IN" sz="2000" spc="-5" dirty="0">
                <a:solidFill>
                  <a:prstClr val="black"/>
                </a:solidFill>
                <a:latin typeface="Times New Roman"/>
                <a:cs typeface="Times New Roman"/>
              </a:rPr>
              <a:t>inventions reveal a </a:t>
            </a:r>
            <a:r>
              <a:rPr lang="en-IN" sz="2000" spc="-10" dirty="0">
                <a:solidFill>
                  <a:prstClr val="black"/>
                </a:solidFill>
                <a:latin typeface="Times New Roman"/>
                <a:cs typeface="Times New Roman"/>
              </a:rPr>
              <a:t>definite pattern </a:t>
            </a:r>
            <a:r>
              <a:rPr lang="en-IN" sz="2000" spc="-5" dirty="0">
                <a:solidFill>
                  <a:prstClr val="black"/>
                </a:solidFill>
                <a:latin typeface="Times New Roman"/>
                <a:cs typeface="Times New Roman"/>
              </a:rPr>
              <a:t>of </a:t>
            </a:r>
            <a:r>
              <a:rPr lang="en-IN" sz="2000" spc="-15" dirty="0">
                <a:solidFill>
                  <a:prstClr val="black"/>
                </a:solidFill>
                <a:latin typeface="Times New Roman"/>
                <a:cs typeface="Times New Roman"/>
              </a:rPr>
              <a:t>development. </a:t>
            </a:r>
            <a:r>
              <a:rPr lang="en-IN" sz="2000" spc="270" dirty="0">
                <a:solidFill>
                  <a:prstClr val="black"/>
                </a:solidFill>
                <a:latin typeface="Times New Roman"/>
                <a:cs typeface="Times New Roman"/>
              </a:rPr>
              <a:t> </a:t>
            </a:r>
            <a:r>
              <a:rPr lang="en-IN" sz="2000" spc="-10" dirty="0">
                <a:solidFill>
                  <a:prstClr val="black"/>
                </a:solidFill>
                <a:latin typeface="Times New Roman"/>
                <a:cs typeface="Times New Roman"/>
              </a:rPr>
              <a:t>It </a:t>
            </a:r>
            <a:r>
              <a:rPr lang="en-IN" sz="2000" spc="-5" dirty="0">
                <a:solidFill>
                  <a:prstClr val="black"/>
                </a:solidFill>
                <a:latin typeface="Times New Roman"/>
                <a:cs typeface="Times New Roman"/>
              </a:rPr>
              <a:t>is noticed that a design project is conceived and developed; certain </a:t>
            </a:r>
            <a:r>
              <a:rPr lang="en-IN" sz="2000" dirty="0">
                <a:solidFill>
                  <a:prstClr val="black"/>
                </a:solidFill>
                <a:latin typeface="Times New Roman"/>
                <a:cs typeface="Times New Roman"/>
              </a:rPr>
              <a:t>events </a:t>
            </a:r>
            <a:r>
              <a:rPr lang="en-IN" sz="2000" spc="-5" dirty="0">
                <a:solidFill>
                  <a:prstClr val="black"/>
                </a:solidFill>
                <a:latin typeface="Times New Roman"/>
                <a:cs typeface="Times New Roman"/>
              </a:rPr>
              <a:t>take place in  a </a:t>
            </a:r>
            <a:r>
              <a:rPr lang="en-IN" sz="2000" spc="-10" dirty="0">
                <a:solidFill>
                  <a:prstClr val="black"/>
                </a:solidFill>
                <a:latin typeface="Times New Roman"/>
                <a:cs typeface="Times New Roman"/>
              </a:rPr>
              <a:t>more </a:t>
            </a:r>
            <a:r>
              <a:rPr lang="en-IN" sz="2000" spc="-5" dirty="0">
                <a:solidFill>
                  <a:prstClr val="black"/>
                </a:solidFill>
                <a:latin typeface="Times New Roman"/>
                <a:cs typeface="Times New Roman"/>
              </a:rPr>
              <a:t>or less chronological order, forming a pattern, which is a common to all projects.  </a:t>
            </a:r>
            <a:r>
              <a:rPr lang="en-IN" sz="2000" spc="-10" dirty="0">
                <a:solidFill>
                  <a:prstClr val="black"/>
                </a:solidFill>
                <a:latin typeface="Times New Roman"/>
                <a:cs typeface="Times New Roman"/>
              </a:rPr>
              <a:t>It </a:t>
            </a:r>
            <a:r>
              <a:rPr lang="en-IN" sz="2000" spc="-5" dirty="0">
                <a:solidFill>
                  <a:prstClr val="black"/>
                </a:solidFill>
                <a:latin typeface="Times New Roman"/>
                <a:cs typeface="Times New Roman"/>
              </a:rPr>
              <a:t>is essential to identify </a:t>
            </a:r>
            <a:r>
              <a:rPr lang="en-IN" sz="2000" dirty="0">
                <a:solidFill>
                  <a:prstClr val="black"/>
                </a:solidFill>
                <a:latin typeface="Times New Roman"/>
                <a:cs typeface="Times New Roman"/>
              </a:rPr>
              <a:t>and study </a:t>
            </a:r>
            <a:r>
              <a:rPr lang="en-IN" sz="2000" spc="-5" dirty="0">
                <a:solidFill>
                  <a:prstClr val="black"/>
                </a:solidFill>
                <a:latin typeface="Times New Roman"/>
                <a:cs typeface="Times New Roman"/>
              </a:rPr>
              <a:t>this </a:t>
            </a:r>
            <a:r>
              <a:rPr lang="en-IN" sz="2000" spc="-10" dirty="0">
                <a:solidFill>
                  <a:prstClr val="black"/>
                </a:solidFill>
                <a:latin typeface="Times New Roman"/>
                <a:cs typeface="Times New Roman"/>
              </a:rPr>
              <a:t>pattern to understand </a:t>
            </a:r>
            <a:r>
              <a:rPr lang="en-IN" sz="2000" spc="-5" dirty="0">
                <a:solidFill>
                  <a:prstClr val="black"/>
                </a:solidFill>
                <a:latin typeface="Times New Roman"/>
                <a:cs typeface="Times New Roman"/>
              </a:rPr>
              <a:t>the </a:t>
            </a:r>
            <a:r>
              <a:rPr lang="en-IN" sz="2000" spc="-10" dirty="0">
                <a:solidFill>
                  <a:prstClr val="black"/>
                </a:solidFill>
                <a:latin typeface="Times New Roman"/>
                <a:cs typeface="Times New Roman"/>
              </a:rPr>
              <a:t>organization </a:t>
            </a:r>
            <a:r>
              <a:rPr lang="en-IN" sz="2000" spc="-5" dirty="0">
                <a:solidFill>
                  <a:prstClr val="black"/>
                </a:solidFill>
                <a:latin typeface="Times New Roman"/>
                <a:cs typeface="Times New Roman"/>
              </a:rPr>
              <a:t>of the  design activity.</a:t>
            </a:r>
            <a:endParaRPr lang="en-IN" sz="2000" dirty="0">
              <a:solidFill>
                <a:prstClr val="black"/>
              </a:solidFill>
              <a:latin typeface="Times New Roman"/>
              <a:cs typeface="Times New Roman"/>
            </a:endParaRPr>
          </a:p>
          <a:p>
            <a:pPr marL="0" lvl="0" indent="0">
              <a:spcBef>
                <a:spcPts val="20"/>
              </a:spcBef>
              <a:buNone/>
            </a:pPr>
            <a:endParaRPr lang="en-IN" sz="2000" dirty="0">
              <a:solidFill>
                <a:prstClr val="black"/>
              </a:solidFill>
              <a:latin typeface="Times New Roman"/>
              <a:cs typeface="Times New Roman"/>
            </a:endParaRPr>
          </a:p>
          <a:p>
            <a:pPr marL="12700" lvl="0" indent="0">
              <a:spcBef>
                <a:spcPts val="0"/>
              </a:spcBef>
              <a:buNone/>
            </a:pPr>
            <a:r>
              <a:rPr lang="en-IN" sz="2000" spc="-5" dirty="0">
                <a:solidFill>
                  <a:prstClr val="black"/>
                </a:solidFill>
                <a:latin typeface="Times New Roman"/>
                <a:cs typeface="Times New Roman"/>
              </a:rPr>
              <a:t>The design process </a:t>
            </a:r>
            <a:r>
              <a:rPr lang="en-IN" sz="2000" dirty="0">
                <a:solidFill>
                  <a:prstClr val="black"/>
                </a:solidFill>
                <a:latin typeface="Times New Roman"/>
                <a:cs typeface="Times New Roman"/>
              </a:rPr>
              <a:t>involves </a:t>
            </a:r>
            <a:r>
              <a:rPr lang="en-IN" sz="2000" spc="-5" dirty="0">
                <a:solidFill>
                  <a:prstClr val="black"/>
                </a:solidFill>
                <a:latin typeface="Times New Roman"/>
                <a:cs typeface="Times New Roman"/>
              </a:rPr>
              <a:t>three stages of development. </a:t>
            </a:r>
            <a:r>
              <a:rPr lang="en-IN" sz="2000" dirty="0">
                <a:solidFill>
                  <a:prstClr val="black"/>
                </a:solidFill>
                <a:latin typeface="Times New Roman"/>
                <a:cs typeface="Times New Roman"/>
              </a:rPr>
              <a:t>They</a:t>
            </a:r>
            <a:r>
              <a:rPr lang="en-IN" sz="2000" spc="-30" dirty="0">
                <a:solidFill>
                  <a:prstClr val="black"/>
                </a:solidFill>
                <a:latin typeface="Times New Roman"/>
                <a:cs typeface="Times New Roman"/>
              </a:rPr>
              <a:t> </a:t>
            </a:r>
            <a:r>
              <a:rPr lang="en-IN" sz="2000" spc="-5" dirty="0">
                <a:solidFill>
                  <a:prstClr val="black"/>
                </a:solidFill>
                <a:latin typeface="Times New Roman"/>
                <a:cs typeface="Times New Roman"/>
              </a:rPr>
              <a:t>are:</a:t>
            </a:r>
            <a:endParaRPr lang="en-IN" sz="2000" dirty="0">
              <a:solidFill>
                <a:prstClr val="black"/>
              </a:solidFill>
              <a:latin typeface="Times New Roman"/>
              <a:cs typeface="Times New Roman"/>
            </a:endParaRPr>
          </a:p>
          <a:p>
            <a:pPr marL="685800" lvl="1" indent="-445134">
              <a:spcBef>
                <a:spcPts val="0"/>
              </a:spcBef>
              <a:buFontTx/>
              <a:buAutoNum type="romanLcParenBoth"/>
              <a:tabLst>
                <a:tab pos="685800" algn="l"/>
                <a:tab pos="686435" algn="l"/>
              </a:tabLst>
            </a:pPr>
            <a:r>
              <a:rPr lang="en-IN" sz="2000" spc="-5" dirty="0">
                <a:solidFill>
                  <a:prstClr val="black"/>
                </a:solidFill>
                <a:latin typeface="Times New Roman"/>
                <a:cs typeface="Times New Roman"/>
              </a:rPr>
              <a:t>The explorative phase </a:t>
            </a:r>
            <a:r>
              <a:rPr lang="en-IN" sz="2000" dirty="0">
                <a:solidFill>
                  <a:prstClr val="black"/>
                </a:solidFill>
                <a:latin typeface="Times New Roman"/>
                <a:cs typeface="Times New Roman"/>
              </a:rPr>
              <a:t>or </a:t>
            </a:r>
            <a:r>
              <a:rPr lang="en-IN" sz="2000" spc="-5" dirty="0">
                <a:solidFill>
                  <a:prstClr val="black"/>
                </a:solidFill>
                <a:latin typeface="Times New Roman"/>
                <a:cs typeface="Times New Roman"/>
              </a:rPr>
              <a:t>divergence</a:t>
            </a:r>
            <a:r>
              <a:rPr lang="en-IN" sz="2000" spc="-40" dirty="0">
                <a:solidFill>
                  <a:prstClr val="black"/>
                </a:solidFill>
                <a:latin typeface="Times New Roman"/>
                <a:cs typeface="Times New Roman"/>
              </a:rPr>
              <a:t> </a:t>
            </a:r>
            <a:r>
              <a:rPr lang="en-IN" sz="2000" dirty="0">
                <a:solidFill>
                  <a:prstClr val="black"/>
                </a:solidFill>
                <a:latin typeface="Times New Roman"/>
                <a:cs typeface="Times New Roman"/>
              </a:rPr>
              <a:t>phase</a:t>
            </a:r>
          </a:p>
          <a:p>
            <a:pPr marL="698500" lvl="1" indent="-457834">
              <a:spcBef>
                <a:spcPts val="0"/>
              </a:spcBef>
              <a:buFontTx/>
              <a:buAutoNum type="romanLcParenBoth"/>
              <a:tabLst>
                <a:tab pos="697865" algn="l"/>
                <a:tab pos="699135" algn="l"/>
              </a:tabLst>
            </a:pPr>
            <a:r>
              <a:rPr lang="en-IN" sz="2000" spc="-5" dirty="0">
                <a:solidFill>
                  <a:prstClr val="black"/>
                </a:solidFill>
                <a:latin typeface="Times New Roman"/>
                <a:cs typeface="Times New Roman"/>
              </a:rPr>
              <a:t>The transformation </a:t>
            </a:r>
            <a:r>
              <a:rPr lang="en-IN" sz="2000" dirty="0">
                <a:solidFill>
                  <a:prstClr val="black"/>
                </a:solidFill>
                <a:latin typeface="Times New Roman"/>
                <a:cs typeface="Times New Roman"/>
              </a:rPr>
              <a:t>phase</a:t>
            </a:r>
          </a:p>
          <a:p>
            <a:pPr marL="698500" lvl="1" indent="-457834">
              <a:spcBef>
                <a:spcPts val="0"/>
              </a:spcBef>
              <a:buFontTx/>
              <a:buAutoNum type="romanLcParenBoth"/>
              <a:tabLst>
                <a:tab pos="697865" algn="l"/>
                <a:tab pos="699135" algn="l"/>
              </a:tabLst>
            </a:pPr>
            <a:r>
              <a:rPr lang="en-IN" sz="2000" spc="-5" dirty="0">
                <a:solidFill>
                  <a:prstClr val="black"/>
                </a:solidFill>
                <a:latin typeface="Times New Roman"/>
                <a:cs typeface="Times New Roman"/>
              </a:rPr>
              <a:t>The convergence</a:t>
            </a:r>
            <a:r>
              <a:rPr lang="en-IN" sz="2000" spc="-10" dirty="0">
                <a:solidFill>
                  <a:prstClr val="black"/>
                </a:solidFill>
                <a:latin typeface="Times New Roman"/>
                <a:cs typeface="Times New Roman"/>
              </a:rPr>
              <a:t> </a:t>
            </a:r>
            <a:r>
              <a:rPr lang="en-IN" sz="2000" spc="-5" dirty="0">
                <a:solidFill>
                  <a:prstClr val="black"/>
                </a:solidFill>
                <a:latin typeface="Times New Roman"/>
                <a:cs typeface="Times New Roman"/>
              </a:rPr>
              <a:t>phase.</a:t>
            </a:r>
            <a:endParaRPr lang="en-IN" sz="2000" dirty="0">
              <a:solidFill>
                <a:prstClr val="black"/>
              </a:solidFill>
              <a:latin typeface="Times New Roman"/>
              <a:cs typeface="Times New Roman"/>
            </a:endParaRPr>
          </a:p>
          <a:p>
            <a:endParaRPr lang="en-IN" sz="2000" dirty="0"/>
          </a:p>
        </p:txBody>
      </p:sp>
    </p:spTree>
    <p:extLst>
      <p:ext uri="{BB962C8B-B14F-4D97-AF65-F5344CB8AC3E}">
        <p14:creationId xmlns:p14="http://schemas.microsoft.com/office/powerpoint/2010/main" val="14860357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p:nvPr/>
        </p:nvSpPr>
        <p:spPr>
          <a:xfrm>
            <a:off x="1771711" y="1031382"/>
            <a:ext cx="5824625" cy="5061914"/>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813734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E9599C8-C7C9-4713-AED7-0010C4CD62BD}"/>
              </a:ext>
            </a:extLst>
          </p:cNvPr>
          <p:cNvSpPr txBox="1"/>
          <p:nvPr/>
        </p:nvSpPr>
        <p:spPr>
          <a:xfrm>
            <a:off x="611560" y="1030910"/>
            <a:ext cx="7632848" cy="3139321"/>
          </a:xfrm>
          <a:prstGeom prst="rect">
            <a:avLst/>
          </a:prstGeom>
          <a:noFill/>
        </p:spPr>
        <p:txBody>
          <a:bodyPr wrap="square">
            <a:spAutoFit/>
          </a:bodyPr>
          <a:lstStyle/>
          <a:p>
            <a:pPr algn="l"/>
            <a:r>
              <a:rPr lang="en-US" b="0" i="0" dirty="0">
                <a:solidFill>
                  <a:srgbClr val="333333"/>
                </a:solidFill>
                <a:effectLst/>
                <a:latin typeface="Titillium Web" panose="020B0604020202020204" pitchFamily="2" charset="0"/>
              </a:rPr>
              <a:t>2.0 Fundamentals of Systems Engineering</a:t>
            </a:r>
          </a:p>
          <a:p>
            <a:pPr algn="l"/>
            <a:r>
              <a:rPr lang="en-US" b="1" i="0" dirty="0">
                <a:solidFill>
                  <a:srgbClr val="333333"/>
                </a:solidFill>
                <a:effectLst/>
                <a:latin typeface="Helvetica Neue"/>
              </a:rPr>
              <a:t>2.0    Fundamentals of Systems Engineering </a:t>
            </a:r>
            <a:br>
              <a:rPr lang="en-US" b="0" i="0" dirty="0">
                <a:solidFill>
                  <a:srgbClr val="333333"/>
                </a:solidFill>
                <a:effectLst/>
                <a:latin typeface="Helvetica Neue"/>
              </a:rPr>
            </a:br>
            <a:r>
              <a:rPr lang="en-US" b="0" i="0" dirty="0">
                <a:solidFill>
                  <a:srgbClr val="333333"/>
                </a:solidFill>
                <a:effectLst/>
                <a:latin typeface="Helvetica Neue"/>
              </a:rPr>
              <a:t>2.1    </a:t>
            </a:r>
            <a:r>
              <a:rPr lang="en-US" b="0" i="0" u="none" strike="noStrike" dirty="0">
                <a:solidFill>
                  <a:srgbClr val="428BCA"/>
                </a:solidFill>
                <a:effectLst/>
                <a:latin typeface="Helvetica Neue"/>
                <a:hlinkClick r:id="rId2"/>
              </a:rPr>
              <a:t>The Common Technical Processes and the SE Engine</a:t>
            </a:r>
            <a:br>
              <a:rPr lang="en-US" b="0" i="0" dirty="0">
                <a:solidFill>
                  <a:srgbClr val="333333"/>
                </a:solidFill>
                <a:effectLst/>
                <a:latin typeface="Helvetica Neue"/>
              </a:rPr>
            </a:br>
            <a:r>
              <a:rPr lang="en-US" b="0" i="0" dirty="0">
                <a:solidFill>
                  <a:srgbClr val="333333"/>
                </a:solidFill>
                <a:effectLst/>
                <a:latin typeface="Helvetica Neue"/>
              </a:rPr>
              <a:t>2.2    </a:t>
            </a:r>
            <a:r>
              <a:rPr lang="en-US" b="0" i="0" u="none" strike="noStrike" dirty="0">
                <a:solidFill>
                  <a:srgbClr val="428BCA"/>
                </a:solidFill>
                <a:effectLst/>
                <a:latin typeface="Helvetica Neue"/>
                <a:hlinkClick r:id="rId3"/>
              </a:rPr>
              <a:t>An Overview of the SE Engine by Project Phase</a:t>
            </a:r>
            <a:r>
              <a:rPr lang="en-US" b="0" i="0" dirty="0">
                <a:solidFill>
                  <a:srgbClr val="333333"/>
                </a:solidFill>
                <a:effectLst/>
                <a:latin typeface="Helvetica Neue"/>
              </a:rPr>
              <a:t>   </a:t>
            </a:r>
            <a:br>
              <a:rPr lang="en-US" b="0" i="0" dirty="0">
                <a:solidFill>
                  <a:srgbClr val="333333"/>
                </a:solidFill>
                <a:effectLst/>
                <a:latin typeface="Helvetica Neue"/>
              </a:rPr>
            </a:br>
            <a:r>
              <a:rPr lang="en-US" b="0" i="0" dirty="0">
                <a:solidFill>
                  <a:srgbClr val="333333"/>
                </a:solidFill>
                <a:effectLst/>
                <a:latin typeface="Helvetica Neue"/>
              </a:rPr>
              <a:t>2.3    </a:t>
            </a:r>
            <a:r>
              <a:rPr lang="en-US" b="0" i="0" u="none" strike="noStrike" dirty="0">
                <a:solidFill>
                  <a:srgbClr val="428BCA"/>
                </a:solidFill>
                <a:effectLst/>
                <a:latin typeface="Helvetica Neue"/>
                <a:hlinkClick r:id="rId4"/>
              </a:rPr>
              <a:t>Example of Using the SE Engine</a:t>
            </a:r>
            <a:br>
              <a:rPr lang="en-US" b="0" i="0" dirty="0">
                <a:solidFill>
                  <a:srgbClr val="333333"/>
                </a:solidFill>
                <a:effectLst/>
                <a:latin typeface="Helvetica Neue"/>
              </a:rPr>
            </a:br>
            <a:r>
              <a:rPr lang="en-US" b="0" i="0" dirty="0">
                <a:solidFill>
                  <a:srgbClr val="333333"/>
                </a:solidFill>
                <a:effectLst/>
                <a:latin typeface="Helvetica Neue"/>
              </a:rPr>
              <a:t>2.4    </a:t>
            </a:r>
            <a:r>
              <a:rPr lang="en-US" b="0" i="0" u="none" strike="noStrike" dirty="0">
                <a:solidFill>
                  <a:srgbClr val="428BCA"/>
                </a:solidFill>
                <a:effectLst/>
                <a:latin typeface="Helvetica Neue"/>
                <a:hlinkClick r:id="rId5"/>
              </a:rPr>
              <a:t>Distinctions between Product Verification and Product Validation </a:t>
            </a:r>
            <a:r>
              <a:rPr lang="en-US" b="0" i="0" dirty="0">
                <a:solidFill>
                  <a:srgbClr val="333333"/>
                </a:solidFill>
                <a:effectLst/>
                <a:latin typeface="Helvetica Neue"/>
              </a:rPr>
              <a:t> </a:t>
            </a:r>
            <a:br>
              <a:rPr lang="en-US" b="0" i="0" dirty="0">
                <a:solidFill>
                  <a:srgbClr val="333333"/>
                </a:solidFill>
                <a:effectLst/>
                <a:latin typeface="Helvetica Neue"/>
              </a:rPr>
            </a:br>
            <a:r>
              <a:rPr lang="en-US" b="0" i="0" dirty="0">
                <a:solidFill>
                  <a:srgbClr val="333333"/>
                </a:solidFill>
                <a:effectLst/>
                <a:latin typeface="Helvetica Neue"/>
              </a:rPr>
              <a:t>2.5    </a:t>
            </a:r>
            <a:r>
              <a:rPr lang="en-US" b="0" i="0" u="none" strike="noStrike" dirty="0">
                <a:solidFill>
                  <a:srgbClr val="428BCA"/>
                </a:solidFill>
                <a:effectLst/>
                <a:latin typeface="Helvetica Neue"/>
                <a:hlinkClick r:id="rId6"/>
              </a:rPr>
              <a:t>Cost Effectiveness Considerations</a:t>
            </a:r>
            <a:r>
              <a:rPr lang="en-US" b="0" i="0" dirty="0">
                <a:solidFill>
                  <a:srgbClr val="333333"/>
                </a:solidFill>
                <a:effectLst/>
                <a:latin typeface="Helvetica Neue"/>
              </a:rPr>
              <a:t> </a:t>
            </a:r>
            <a:br>
              <a:rPr lang="en-US" b="0" i="0" dirty="0">
                <a:solidFill>
                  <a:srgbClr val="333333"/>
                </a:solidFill>
                <a:effectLst/>
                <a:latin typeface="Helvetica Neue"/>
              </a:rPr>
            </a:br>
            <a:r>
              <a:rPr lang="en-US" b="0" i="0" dirty="0">
                <a:solidFill>
                  <a:srgbClr val="333333"/>
                </a:solidFill>
                <a:effectLst/>
                <a:latin typeface="Helvetica Neue"/>
              </a:rPr>
              <a:t>2.6    </a:t>
            </a:r>
            <a:r>
              <a:rPr lang="en-US" b="0" i="0" u="none" strike="noStrike" dirty="0">
                <a:solidFill>
                  <a:srgbClr val="428BCA"/>
                </a:solidFill>
                <a:effectLst/>
                <a:latin typeface="Helvetica Neue"/>
                <a:hlinkClick r:id="rId7"/>
              </a:rPr>
              <a:t>Human Systems Integration (HSI) in the SE Process </a:t>
            </a:r>
            <a:br>
              <a:rPr lang="en-US" b="0" i="0" dirty="0">
                <a:solidFill>
                  <a:srgbClr val="333333"/>
                </a:solidFill>
                <a:effectLst/>
                <a:latin typeface="Helvetica Neue"/>
              </a:rPr>
            </a:br>
            <a:r>
              <a:rPr lang="en-US" b="0" i="0" dirty="0">
                <a:solidFill>
                  <a:srgbClr val="333333"/>
                </a:solidFill>
                <a:effectLst/>
                <a:latin typeface="Helvetica Neue"/>
              </a:rPr>
              <a:t>2.7    </a:t>
            </a:r>
            <a:r>
              <a:rPr lang="en-US" b="0" i="0" u="none" strike="noStrike" dirty="0">
                <a:solidFill>
                  <a:srgbClr val="428BCA"/>
                </a:solidFill>
                <a:effectLst/>
                <a:latin typeface="Helvetica Neue"/>
                <a:hlinkClick r:id="rId8"/>
              </a:rPr>
              <a:t>Competency Model for Systems Engineers </a:t>
            </a:r>
            <a:endParaRPr lang="en-US" b="0" i="0" dirty="0">
              <a:solidFill>
                <a:srgbClr val="333333"/>
              </a:solidFill>
              <a:effectLst/>
              <a:latin typeface="Helvetica Neue"/>
            </a:endParaRPr>
          </a:p>
          <a:p>
            <a:br>
              <a:rPr lang="en-US" dirty="0"/>
            </a:br>
            <a:endParaRPr lang="en-IN" dirty="0"/>
          </a:p>
        </p:txBody>
      </p:sp>
    </p:spTree>
    <p:extLst>
      <p:ext uri="{BB962C8B-B14F-4D97-AF65-F5344CB8AC3E}">
        <p14:creationId xmlns:p14="http://schemas.microsoft.com/office/powerpoint/2010/main" val="23597787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7544" y="330684"/>
            <a:ext cx="8280920" cy="5388142"/>
          </a:xfrm>
          <a:prstGeom prst="rect">
            <a:avLst/>
          </a:prstGeom>
        </p:spPr>
        <p:txBody>
          <a:bodyPr wrap="square">
            <a:spAutoFit/>
          </a:bodyPr>
          <a:lstStyle/>
          <a:p>
            <a:pPr marL="12700" algn="just">
              <a:lnSpc>
                <a:spcPts val="1390"/>
              </a:lnSpc>
              <a:spcBef>
                <a:spcPts val="100"/>
              </a:spcBef>
            </a:pPr>
            <a:r>
              <a:rPr lang="en-IN" sz="2000" b="1" dirty="0">
                <a:latin typeface="Times New Roman"/>
                <a:cs typeface="Times New Roman"/>
              </a:rPr>
              <a:t>The </a:t>
            </a:r>
            <a:r>
              <a:rPr lang="en-IN" sz="2000" b="1" spc="-5" dirty="0">
                <a:latin typeface="Times New Roman"/>
                <a:cs typeface="Times New Roman"/>
              </a:rPr>
              <a:t>explorative</a:t>
            </a:r>
            <a:r>
              <a:rPr lang="en-IN" sz="2000" b="1" spc="-15" dirty="0">
                <a:latin typeface="Times New Roman"/>
                <a:cs typeface="Times New Roman"/>
              </a:rPr>
              <a:t> </a:t>
            </a:r>
            <a:r>
              <a:rPr lang="en-IN" sz="2000" b="1" spc="-5" dirty="0">
                <a:latin typeface="Times New Roman"/>
                <a:cs typeface="Times New Roman"/>
              </a:rPr>
              <a:t>phase:</a:t>
            </a:r>
            <a:endParaRPr lang="en-IN" sz="2000" dirty="0">
              <a:latin typeface="Times New Roman"/>
              <a:cs typeface="Times New Roman"/>
            </a:endParaRPr>
          </a:p>
          <a:p>
            <a:pPr marL="12700" marR="5715" algn="just">
              <a:lnSpc>
                <a:spcPct val="93700"/>
              </a:lnSpc>
              <a:spcBef>
                <a:spcPts val="40"/>
              </a:spcBef>
            </a:pPr>
            <a:r>
              <a:rPr lang="en-IN" sz="2000" spc="-10" dirty="0">
                <a:latin typeface="Times New Roman"/>
                <a:cs typeface="Times New Roman"/>
              </a:rPr>
              <a:t>In </a:t>
            </a:r>
            <a:r>
              <a:rPr lang="en-IN" sz="2000" spc="-5" dirty="0">
                <a:latin typeface="Times New Roman"/>
                <a:cs typeface="Times New Roman"/>
              </a:rPr>
              <a:t>this </a:t>
            </a:r>
            <a:r>
              <a:rPr lang="en-IN" sz="2000" spc="-10" dirty="0">
                <a:latin typeface="Times New Roman"/>
                <a:cs typeface="Times New Roman"/>
              </a:rPr>
              <a:t>phase, </a:t>
            </a:r>
            <a:r>
              <a:rPr lang="en-IN" sz="2000" spc="-5" dirty="0">
                <a:latin typeface="Times New Roman"/>
                <a:cs typeface="Times New Roman"/>
              </a:rPr>
              <a:t>we start with a description </a:t>
            </a:r>
            <a:r>
              <a:rPr lang="en-IN" sz="2000" spc="-10" dirty="0">
                <a:latin typeface="Times New Roman"/>
                <a:cs typeface="Times New Roman"/>
              </a:rPr>
              <a:t>of </a:t>
            </a:r>
            <a:r>
              <a:rPr lang="en-IN" sz="2000" spc="-5" dirty="0">
                <a:latin typeface="Times New Roman"/>
                <a:cs typeface="Times New Roman"/>
              </a:rPr>
              <a:t>the </a:t>
            </a:r>
            <a:r>
              <a:rPr lang="en-IN" sz="2000" spc="-15" dirty="0">
                <a:latin typeface="Times New Roman"/>
                <a:cs typeface="Times New Roman"/>
              </a:rPr>
              <a:t>need. </a:t>
            </a:r>
            <a:r>
              <a:rPr lang="en-IN" sz="2000" spc="-20" dirty="0">
                <a:latin typeface="Times New Roman"/>
                <a:cs typeface="Times New Roman"/>
              </a:rPr>
              <a:t>In </a:t>
            </a:r>
            <a:r>
              <a:rPr lang="en-IN" sz="2000" spc="-10" dirty="0">
                <a:latin typeface="Times New Roman"/>
                <a:cs typeface="Times New Roman"/>
              </a:rPr>
              <a:t>this phase, the </a:t>
            </a:r>
            <a:r>
              <a:rPr lang="en-IN" sz="2000" spc="-15" dirty="0">
                <a:latin typeface="Times New Roman"/>
                <a:cs typeface="Times New Roman"/>
              </a:rPr>
              <a:t>aim </a:t>
            </a:r>
            <a:r>
              <a:rPr lang="en-IN" sz="2000" spc="-10" dirty="0">
                <a:latin typeface="Times New Roman"/>
                <a:cs typeface="Times New Roman"/>
              </a:rPr>
              <a:t>of </a:t>
            </a:r>
            <a:r>
              <a:rPr lang="en-IN" sz="2000" spc="-5" dirty="0">
                <a:latin typeface="Times New Roman"/>
                <a:cs typeface="Times New Roman"/>
              </a:rPr>
              <a:t>the  designer is to </a:t>
            </a:r>
            <a:r>
              <a:rPr lang="en-IN" sz="2000" spc="-10" dirty="0">
                <a:latin typeface="Times New Roman"/>
                <a:cs typeface="Times New Roman"/>
              </a:rPr>
              <a:t>get </a:t>
            </a:r>
            <a:r>
              <a:rPr lang="en-IN" sz="2000" spc="-5" dirty="0">
                <a:latin typeface="Times New Roman"/>
                <a:cs typeface="Times New Roman"/>
              </a:rPr>
              <a:t>as much understanding of one problem as possible. Usually this  understanding involves getting familiar with the existing solution, if </a:t>
            </a:r>
            <a:r>
              <a:rPr lang="en-IN" sz="2000" spc="-10" dirty="0">
                <a:latin typeface="Times New Roman"/>
                <a:cs typeface="Times New Roman"/>
              </a:rPr>
              <a:t>any, </a:t>
            </a:r>
            <a:r>
              <a:rPr lang="en-IN" sz="2000" spc="-5" dirty="0">
                <a:latin typeface="Times New Roman"/>
                <a:cs typeface="Times New Roman"/>
              </a:rPr>
              <a:t>their short  coming </a:t>
            </a:r>
            <a:r>
              <a:rPr lang="en-IN" sz="2000" spc="-5" dirty="0" err="1">
                <a:latin typeface="Times New Roman"/>
                <a:cs typeface="Times New Roman"/>
              </a:rPr>
              <a:t>etc</a:t>
            </a:r>
            <a:r>
              <a:rPr lang="en-IN" sz="2000" spc="-5" dirty="0">
                <a:latin typeface="Times New Roman"/>
                <a:cs typeface="Times New Roman"/>
              </a:rPr>
              <a:t>, it is </a:t>
            </a:r>
            <a:r>
              <a:rPr lang="en-IN" sz="2000" dirty="0">
                <a:latin typeface="Times New Roman"/>
                <a:cs typeface="Times New Roman"/>
              </a:rPr>
              <a:t>necessary that </a:t>
            </a:r>
            <a:r>
              <a:rPr lang="en-IN" sz="2000" spc="-5" dirty="0">
                <a:latin typeface="Times New Roman"/>
                <a:cs typeface="Times New Roman"/>
              </a:rPr>
              <a:t>in this explorative phase, the designer </a:t>
            </a:r>
            <a:r>
              <a:rPr lang="en-IN" sz="2000" spc="-10" dirty="0">
                <a:latin typeface="Times New Roman"/>
                <a:cs typeface="Times New Roman"/>
              </a:rPr>
              <a:t>take </a:t>
            </a:r>
            <a:r>
              <a:rPr lang="en-IN" sz="2000" spc="-15" dirty="0">
                <a:latin typeface="Times New Roman"/>
                <a:cs typeface="Times New Roman"/>
              </a:rPr>
              <a:t>care not </a:t>
            </a:r>
            <a:r>
              <a:rPr lang="en-IN" sz="2000" spc="-10" dirty="0">
                <a:latin typeface="Times New Roman"/>
                <a:cs typeface="Times New Roman"/>
              </a:rPr>
              <a:t>to be  unduly </a:t>
            </a:r>
            <a:r>
              <a:rPr lang="en-IN" sz="2000" spc="-15" dirty="0">
                <a:latin typeface="Times New Roman"/>
                <a:cs typeface="Times New Roman"/>
              </a:rPr>
              <a:t>influenced </a:t>
            </a:r>
            <a:r>
              <a:rPr lang="en-IN" sz="2000" dirty="0">
                <a:latin typeface="Times New Roman"/>
                <a:cs typeface="Times New Roman"/>
              </a:rPr>
              <a:t>by </a:t>
            </a:r>
            <a:r>
              <a:rPr lang="en-IN" sz="2000" spc="-5" dirty="0">
                <a:latin typeface="Times New Roman"/>
                <a:cs typeface="Times New Roman"/>
              </a:rPr>
              <a:t>the </a:t>
            </a:r>
            <a:r>
              <a:rPr lang="en-IN" sz="2000" spc="-15" dirty="0">
                <a:latin typeface="Times New Roman"/>
                <a:cs typeface="Times New Roman"/>
              </a:rPr>
              <a:t>existing design. The </a:t>
            </a:r>
            <a:r>
              <a:rPr lang="en-IN" sz="2000" spc="-5" dirty="0">
                <a:latin typeface="Times New Roman"/>
                <a:cs typeface="Times New Roman"/>
              </a:rPr>
              <a:t>aim is to avoid, as far as possible,  imposing a </a:t>
            </a:r>
            <a:r>
              <a:rPr lang="en-IN" sz="2000" spc="-5" dirty="0" err="1">
                <a:latin typeface="Times New Roman"/>
                <a:cs typeface="Times New Roman"/>
              </a:rPr>
              <a:t>prematured</a:t>
            </a:r>
            <a:r>
              <a:rPr lang="en-IN" sz="2000" spc="-5" dirty="0">
                <a:latin typeface="Times New Roman"/>
                <a:cs typeface="Times New Roman"/>
              </a:rPr>
              <a:t> pattern on the designer’s thinking. For this, </a:t>
            </a:r>
            <a:r>
              <a:rPr lang="en-IN" sz="2000" spc="-10" dirty="0">
                <a:latin typeface="Times New Roman"/>
                <a:cs typeface="Times New Roman"/>
              </a:rPr>
              <a:t>it is </a:t>
            </a:r>
            <a:r>
              <a:rPr lang="en-IN" sz="2000" spc="-15" dirty="0">
                <a:latin typeface="Times New Roman"/>
                <a:cs typeface="Times New Roman"/>
              </a:rPr>
              <a:t>essential </a:t>
            </a:r>
            <a:r>
              <a:rPr lang="en-IN" sz="2000" spc="-10" dirty="0">
                <a:latin typeface="Times New Roman"/>
                <a:cs typeface="Times New Roman"/>
              </a:rPr>
              <a:t>that </a:t>
            </a:r>
            <a:r>
              <a:rPr lang="en-IN" sz="2000" spc="-5" dirty="0">
                <a:latin typeface="Times New Roman"/>
                <a:cs typeface="Times New Roman"/>
              </a:rPr>
              <a:t>the  designer conceive </a:t>
            </a:r>
            <a:r>
              <a:rPr lang="en-IN" sz="2000" dirty="0">
                <a:latin typeface="Times New Roman"/>
                <a:cs typeface="Times New Roman"/>
              </a:rPr>
              <a:t>the </a:t>
            </a:r>
            <a:r>
              <a:rPr lang="en-IN" sz="2000" spc="-5" dirty="0">
                <a:latin typeface="Times New Roman"/>
                <a:cs typeface="Times New Roman"/>
              </a:rPr>
              <a:t>elements of the problem in </a:t>
            </a:r>
            <a:r>
              <a:rPr lang="en-IN" sz="2000" dirty="0">
                <a:latin typeface="Times New Roman"/>
                <a:cs typeface="Times New Roman"/>
              </a:rPr>
              <a:t>as </a:t>
            </a:r>
            <a:r>
              <a:rPr lang="en-IN" sz="2000" spc="-5" dirty="0">
                <a:latin typeface="Times New Roman"/>
                <a:cs typeface="Times New Roman"/>
              </a:rPr>
              <a:t>broad terms as</a:t>
            </a:r>
            <a:r>
              <a:rPr lang="en-IN" sz="2000" spc="-40" dirty="0">
                <a:latin typeface="Times New Roman"/>
                <a:cs typeface="Times New Roman"/>
              </a:rPr>
              <a:t> </a:t>
            </a:r>
            <a:r>
              <a:rPr lang="en-IN" sz="2000" spc="-5" dirty="0">
                <a:latin typeface="Times New Roman"/>
                <a:cs typeface="Times New Roman"/>
              </a:rPr>
              <a:t>possible.</a:t>
            </a:r>
            <a:endParaRPr lang="en-IN" sz="2000" dirty="0">
              <a:latin typeface="Times New Roman"/>
              <a:cs typeface="Times New Roman"/>
            </a:endParaRPr>
          </a:p>
          <a:p>
            <a:pPr>
              <a:lnSpc>
                <a:spcPct val="100000"/>
              </a:lnSpc>
              <a:spcBef>
                <a:spcPts val="35"/>
              </a:spcBef>
            </a:pPr>
            <a:endParaRPr lang="en-IN" sz="2000" dirty="0">
              <a:latin typeface="Times New Roman"/>
              <a:cs typeface="Times New Roman"/>
            </a:endParaRPr>
          </a:p>
          <a:p>
            <a:pPr marL="12700" algn="just">
              <a:lnSpc>
                <a:spcPts val="1390"/>
              </a:lnSpc>
            </a:pPr>
            <a:r>
              <a:rPr lang="en-IN" sz="2000" b="1" dirty="0">
                <a:latin typeface="Times New Roman"/>
                <a:cs typeface="Times New Roman"/>
              </a:rPr>
              <a:t>The </a:t>
            </a:r>
            <a:r>
              <a:rPr lang="en-IN" sz="2000" b="1" spc="-5" dirty="0">
                <a:latin typeface="Times New Roman"/>
                <a:cs typeface="Times New Roman"/>
              </a:rPr>
              <a:t>transformation phase:</a:t>
            </a:r>
            <a:endParaRPr lang="en-IN" sz="2000" dirty="0">
              <a:latin typeface="Times New Roman"/>
              <a:cs typeface="Times New Roman"/>
            </a:endParaRPr>
          </a:p>
          <a:p>
            <a:pPr marL="12700" marR="5080" algn="just">
              <a:lnSpc>
                <a:spcPct val="93900"/>
              </a:lnSpc>
              <a:spcBef>
                <a:spcPts val="40"/>
              </a:spcBef>
            </a:pPr>
            <a:r>
              <a:rPr lang="en-IN" sz="2000" spc="-5" dirty="0">
                <a:latin typeface="Times New Roman"/>
                <a:cs typeface="Times New Roman"/>
              </a:rPr>
              <a:t>This is the creative </a:t>
            </a:r>
            <a:r>
              <a:rPr lang="en-IN" sz="2000" dirty="0">
                <a:latin typeface="Times New Roman"/>
                <a:cs typeface="Times New Roman"/>
              </a:rPr>
              <a:t>phase </a:t>
            </a:r>
            <a:r>
              <a:rPr lang="en-IN" sz="2000" spc="-5" dirty="0">
                <a:latin typeface="Times New Roman"/>
                <a:cs typeface="Times New Roman"/>
              </a:rPr>
              <a:t>wherein the designer </a:t>
            </a:r>
            <a:r>
              <a:rPr lang="en-IN" sz="2000" dirty="0">
                <a:latin typeface="Times New Roman"/>
                <a:cs typeface="Times New Roman"/>
              </a:rPr>
              <a:t>summons </a:t>
            </a:r>
            <a:r>
              <a:rPr lang="en-IN" sz="2000" spc="-10" dirty="0">
                <a:latin typeface="Times New Roman"/>
                <a:cs typeface="Times New Roman"/>
              </a:rPr>
              <a:t>all </a:t>
            </a:r>
            <a:r>
              <a:rPr lang="en-IN" sz="2000" spc="-5" dirty="0">
                <a:latin typeface="Times New Roman"/>
                <a:cs typeface="Times New Roman"/>
              </a:rPr>
              <a:t>his experience, innovating  capabilities in sight and genius to think of plausible scheme </a:t>
            </a:r>
            <a:r>
              <a:rPr lang="en-IN" sz="2000" dirty="0">
                <a:latin typeface="Times New Roman"/>
                <a:cs typeface="Times New Roman"/>
              </a:rPr>
              <a:t>for achieving </a:t>
            </a:r>
            <a:r>
              <a:rPr lang="en-IN" sz="2000" spc="-5" dirty="0">
                <a:latin typeface="Times New Roman"/>
                <a:cs typeface="Times New Roman"/>
              </a:rPr>
              <a:t>the desired  result. For this, he </a:t>
            </a:r>
            <a:r>
              <a:rPr lang="en-IN" sz="2000" spc="-10" dirty="0">
                <a:latin typeface="Times New Roman"/>
                <a:cs typeface="Times New Roman"/>
              </a:rPr>
              <a:t>uses </a:t>
            </a:r>
            <a:r>
              <a:rPr lang="en-IN" sz="2000" spc="-5" dirty="0">
                <a:latin typeface="Times New Roman"/>
                <a:cs typeface="Times New Roman"/>
              </a:rPr>
              <a:t>all the information collected in </a:t>
            </a:r>
            <a:r>
              <a:rPr lang="en-IN" sz="2000" spc="-10" dirty="0">
                <a:latin typeface="Times New Roman"/>
                <a:cs typeface="Times New Roman"/>
              </a:rPr>
              <a:t>the first phase. </a:t>
            </a:r>
            <a:r>
              <a:rPr lang="en-IN" sz="2000" spc="-5" dirty="0">
                <a:latin typeface="Times New Roman"/>
                <a:cs typeface="Times New Roman"/>
              </a:rPr>
              <a:t>This </a:t>
            </a:r>
            <a:r>
              <a:rPr lang="en-IN" sz="2000" spc="-10" dirty="0">
                <a:latin typeface="Times New Roman"/>
                <a:cs typeface="Times New Roman"/>
              </a:rPr>
              <a:t>stage </a:t>
            </a:r>
            <a:r>
              <a:rPr lang="en-IN" sz="2000" spc="-5" dirty="0">
                <a:latin typeface="Times New Roman"/>
                <a:cs typeface="Times New Roman"/>
              </a:rPr>
              <a:t>is  </a:t>
            </a:r>
            <a:r>
              <a:rPr lang="en-IN" sz="2000" spc="-10" dirty="0">
                <a:latin typeface="Times New Roman"/>
                <a:cs typeface="Times New Roman"/>
              </a:rPr>
              <a:t>termed </a:t>
            </a:r>
            <a:r>
              <a:rPr lang="en-IN" sz="2000" spc="-5" dirty="0">
                <a:latin typeface="Times New Roman"/>
                <a:cs typeface="Times New Roman"/>
              </a:rPr>
              <a:t>as transformation, because it serves </a:t>
            </a:r>
            <a:r>
              <a:rPr lang="en-IN" sz="2000" dirty="0">
                <a:latin typeface="Times New Roman"/>
                <a:cs typeface="Times New Roman"/>
              </a:rPr>
              <a:t>as </a:t>
            </a:r>
            <a:r>
              <a:rPr lang="en-IN" sz="2000" spc="-5" dirty="0">
                <a:latin typeface="Times New Roman"/>
                <a:cs typeface="Times New Roman"/>
              </a:rPr>
              <a:t>a bridge between</a:t>
            </a:r>
            <a:r>
              <a:rPr lang="en-IN" sz="2000" spc="60" dirty="0">
                <a:latin typeface="Times New Roman"/>
                <a:cs typeface="Times New Roman"/>
              </a:rPr>
              <a:t> </a:t>
            </a:r>
            <a:r>
              <a:rPr lang="en-IN" sz="2000" dirty="0">
                <a:latin typeface="Times New Roman"/>
                <a:cs typeface="Times New Roman"/>
              </a:rPr>
              <a:t>the </a:t>
            </a:r>
            <a:r>
              <a:rPr lang="en-IN" sz="2000" spc="-5" dirty="0">
                <a:latin typeface="Times New Roman"/>
                <a:cs typeface="Times New Roman"/>
              </a:rPr>
              <a:t>information concerning the problem and inputs on one hand </a:t>
            </a:r>
            <a:r>
              <a:rPr lang="en-IN" sz="2000" spc="-10" dirty="0">
                <a:latin typeface="Times New Roman"/>
                <a:cs typeface="Times New Roman"/>
              </a:rPr>
              <a:t>and </a:t>
            </a:r>
            <a:r>
              <a:rPr lang="en-IN" sz="2000" spc="-5" dirty="0">
                <a:latin typeface="Times New Roman"/>
                <a:cs typeface="Times New Roman"/>
              </a:rPr>
              <a:t>the desired results on the other. </a:t>
            </a:r>
            <a:r>
              <a:rPr lang="en-IN" sz="2000" spc="-20" dirty="0">
                <a:latin typeface="Times New Roman"/>
                <a:cs typeface="Times New Roman"/>
              </a:rPr>
              <a:t>It </a:t>
            </a:r>
            <a:r>
              <a:rPr lang="en-IN" sz="2000" spc="-5" dirty="0">
                <a:latin typeface="Times New Roman"/>
                <a:cs typeface="Times New Roman"/>
              </a:rPr>
              <a:t>is  </a:t>
            </a:r>
            <a:r>
              <a:rPr lang="en-IN" sz="2000" spc="-10" dirty="0">
                <a:latin typeface="Times New Roman"/>
                <a:cs typeface="Times New Roman"/>
              </a:rPr>
              <a:t>in this </a:t>
            </a:r>
            <a:r>
              <a:rPr lang="en-IN" sz="2000" spc="-15" dirty="0">
                <a:latin typeface="Times New Roman"/>
                <a:cs typeface="Times New Roman"/>
              </a:rPr>
              <a:t>stage that all </a:t>
            </a:r>
            <a:r>
              <a:rPr lang="en-IN" sz="2000" spc="-10" dirty="0">
                <a:latin typeface="Times New Roman"/>
                <a:cs typeface="Times New Roman"/>
              </a:rPr>
              <a:t>permutations </a:t>
            </a:r>
            <a:r>
              <a:rPr lang="en-IN" sz="2000" spc="-5" dirty="0">
                <a:latin typeface="Times New Roman"/>
                <a:cs typeface="Times New Roman"/>
              </a:rPr>
              <a:t>and combinations are tried and novel ideas are thought  </a:t>
            </a:r>
            <a:r>
              <a:rPr lang="en-IN" sz="2000" spc="-15" dirty="0">
                <a:latin typeface="Times New Roman"/>
                <a:cs typeface="Times New Roman"/>
              </a:rPr>
              <a:t>of.</a:t>
            </a:r>
            <a:endParaRPr lang="en-IN" sz="2000" dirty="0">
              <a:latin typeface="Times New Roman"/>
              <a:cs typeface="Times New Roman"/>
            </a:endParaRPr>
          </a:p>
          <a:p>
            <a:pPr marL="12700" marR="5080" algn="just">
              <a:lnSpc>
                <a:spcPct val="93900"/>
              </a:lnSpc>
              <a:spcBef>
                <a:spcPts val="40"/>
              </a:spcBef>
            </a:pPr>
            <a:endParaRPr lang="en-IN" sz="2000" dirty="0">
              <a:latin typeface="Times New Roman"/>
              <a:cs typeface="Times New Roman"/>
            </a:endParaRPr>
          </a:p>
        </p:txBody>
      </p:sp>
    </p:spTree>
    <p:extLst>
      <p:ext uri="{BB962C8B-B14F-4D97-AF65-F5344CB8AC3E}">
        <p14:creationId xmlns:p14="http://schemas.microsoft.com/office/powerpoint/2010/main" val="42851789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7625" y="692696"/>
            <a:ext cx="8208912" cy="3477875"/>
          </a:xfrm>
          <a:prstGeom prst="rect">
            <a:avLst/>
          </a:prstGeom>
        </p:spPr>
        <p:txBody>
          <a:bodyPr wrap="square">
            <a:spAutoFit/>
          </a:bodyPr>
          <a:lstStyle/>
          <a:p>
            <a:pPr marL="12700" algn="just">
              <a:spcBef>
                <a:spcPts val="5"/>
              </a:spcBef>
            </a:pPr>
            <a:r>
              <a:rPr lang="en-IN" sz="2000" b="1" dirty="0">
                <a:latin typeface="Times New Roman"/>
                <a:cs typeface="Times New Roman"/>
              </a:rPr>
              <a:t>The </a:t>
            </a:r>
            <a:r>
              <a:rPr lang="en-IN" sz="2000" b="1" spc="-5" dirty="0">
                <a:latin typeface="Times New Roman"/>
                <a:cs typeface="Times New Roman"/>
              </a:rPr>
              <a:t>convergence</a:t>
            </a:r>
            <a:r>
              <a:rPr lang="en-IN" sz="2000" b="1" spc="-15" dirty="0">
                <a:latin typeface="Times New Roman"/>
                <a:cs typeface="Times New Roman"/>
              </a:rPr>
              <a:t> </a:t>
            </a:r>
            <a:r>
              <a:rPr lang="en-IN" sz="2000" b="1" spc="-5" dirty="0">
                <a:latin typeface="Times New Roman"/>
                <a:cs typeface="Times New Roman"/>
              </a:rPr>
              <a:t>phase:</a:t>
            </a:r>
          </a:p>
          <a:p>
            <a:pPr marL="12700" algn="just">
              <a:spcBef>
                <a:spcPts val="5"/>
              </a:spcBef>
            </a:pPr>
            <a:endParaRPr lang="en-IN" sz="2000" dirty="0">
              <a:latin typeface="Times New Roman"/>
              <a:cs typeface="Times New Roman"/>
            </a:endParaRPr>
          </a:p>
          <a:p>
            <a:pPr marL="12700" marR="5080" algn="just">
              <a:spcBef>
                <a:spcPts val="40"/>
              </a:spcBef>
            </a:pPr>
            <a:r>
              <a:rPr lang="en-IN" sz="2000" spc="-10" dirty="0">
                <a:latin typeface="Times New Roman"/>
                <a:cs typeface="Times New Roman"/>
              </a:rPr>
              <a:t>In </a:t>
            </a:r>
            <a:r>
              <a:rPr lang="en-IN" sz="2000" spc="-5" dirty="0">
                <a:latin typeface="Times New Roman"/>
                <a:cs typeface="Times New Roman"/>
              </a:rPr>
              <a:t>this phase the designer </a:t>
            </a:r>
            <a:r>
              <a:rPr lang="en-IN" sz="2000" spc="-10" dirty="0">
                <a:latin typeface="Times New Roman"/>
                <a:cs typeface="Times New Roman"/>
              </a:rPr>
              <a:t>attempts </a:t>
            </a:r>
            <a:r>
              <a:rPr lang="en-IN" sz="2000" spc="-5" dirty="0">
                <a:latin typeface="Times New Roman"/>
                <a:cs typeface="Times New Roman"/>
              </a:rPr>
              <a:t>to </a:t>
            </a:r>
            <a:r>
              <a:rPr lang="en-IN" sz="2000" spc="-10" dirty="0">
                <a:latin typeface="Times New Roman"/>
                <a:cs typeface="Times New Roman"/>
              </a:rPr>
              <a:t>eliminate the </a:t>
            </a:r>
            <a:r>
              <a:rPr lang="en-IN" sz="2000" spc="-5" dirty="0">
                <a:latin typeface="Times New Roman"/>
                <a:cs typeface="Times New Roman"/>
              </a:rPr>
              <a:t>unworkable or not so good solution </a:t>
            </a:r>
            <a:r>
              <a:rPr lang="en-IN" sz="2000" spc="-10" dirty="0">
                <a:latin typeface="Times New Roman"/>
                <a:cs typeface="Times New Roman"/>
              </a:rPr>
              <a:t>in  the creative </a:t>
            </a:r>
            <a:r>
              <a:rPr lang="en-IN" sz="2000" spc="-15" dirty="0">
                <a:latin typeface="Times New Roman"/>
                <a:cs typeface="Times New Roman"/>
              </a:rPr>
              <a:t>search for ideas and </a:t>
            </a:r>
            <a:r>
              <a:rPr lang="en-IN" sz="2000" spc="-10" dirty="0">
                <a:latin typeface="Times New Roman"/>
                <a:cs typeface="Times New Roman"/>
              </a:rPr>
              <a:t>he </a:t>
            </a:r>
            <a:r>
              <a:rPr lang="en-IN" sz="2000" spc="-15" dirty="0">
                <a:latin typeface="Times New Roman"/>
                <a:cs typeface="Times New Roman"/>
              </a:rPr>
              <a:t>attempts </a:t>
            </a:r>
            <a:r>
              <a:rPr lang="en-IN" sz="2000" spc="-10" dirty="0">
                <a:latin typeface="Times New Roman"/>
                <a:cs typeface="Times New Roman"/>
              </a:rPr>
              <a:t>to </a:t>
            </a:r>
            <a:r>
              <a:rPr lang="en-IN" sz="2000" spc="-15" dirty="0">
                <a:latin typeface="Times New Roman"/>
                <a:cs typeface="Times New Roman"/>
              </a:rPr>
              <a:t>converge </a:t>
            </a:r>
            <a:r>
              <a:rPr lang="en-IN" sz="2000" spc="-10" dirty="0">
                <a:latin typeface="Times New Roman"/>
                <a:cs typeface="Times New Roman"/>
              </a:rPr>
              <a:t>on to the best </a:t>
            </a:r>
            <a:r>
              <a:rPr lang="en-IN" sz="2000" spc="-15" dirty="0">
                <a:latin typeface="Times New Roman"/>
                <a:cs typeface="Times New Roman"/>
              </a:rPr>
              <a:t>solution </a:t>
            </a:r>
            <a:r>
              <a:rPr lang="en-IN" sz="2000" spc="-10" dirty="0">
                <a:latin typeface="Times New Roman"/>
                <a:cs typeface="Times New Roman"/>
              </a:rPr>
              <a:t>of the  </a:t>
            </a:r>
            <a:r>
              <a:rPr lang="en-IN" sz="2000" spc="-5" dirty="0">
                <a:latin typeface="Times New Roman"/>
                <a:cs typeface="Times New Roman"/>
              </a:rPr>
              <a:t>problem. </a:t>
            </a:r>
            <a:r>
              <a:rPr lang="en-IN" sz="2000" spc="-20" dirty="0">
                <a:latin typeface="Times New Roman"/>
                <a:cs typeface="Times New Roman"/>
              </a:rPr>
              <a:t>It </a:t>
            </a:r>
            <a:r>
              <a:rPr lang="en-IN" sz="2000" spc="-5" dirty="0">
                <a:latin typeface="Times New Roman"/>
                <a:cs typeface="Times New Roman"/>
              </a:rPr>
              <a:t>involves choosing from among the </a:t>
            </a:r>
            <a:r>
              <a:rPr lang="en-IN" sz="2000" spc="-15" dirty="0">
                <a:latin typeface="Times New Roman"/>
                <a:cs typeface="Times New Roman"/>
              </a:rPr>
              <a:t>various </a:t>
            </a:r>
            <a:r>
              <a:rPr lang="en-IN" sz="2000" spc="-10" dirty="0">
                <a:latin typeface="Times New Roman"/>
                <a:cs typeface="Times New Roman"/>
              </a:rPr>
              <a:t>possible creative </a:t>
            </a:r>
            <a:r>
              <a:rPr lang="en-IN" sz="2000" spc="-5" dirty="0">
                <a:latin typeface="Times New Roman"/>
                <a:cs typeface="Times New Roman"/>
              </a:rPr>
              <a:t>transformations,  developing it further, testing it as to whether it can </a:t>
            </a:r>
            <a:r>
              <a:rPr lang="en-IN" sz="2000" spc="-10" dirty="0" err="1">
                <a:latin typeface="Times New Roman"/>
                <a:cs typeface="Times New Roman"/>
              </a:rPr>
              <a:t>fulfill</a:t>
            </a:r>
            <a:r>
              <a:rPr lang="en-IN" sz="2000" spc="-10" dirty="0">
                <a:latin typeface="Times New Roman"/>
                <a:cs typeface="Times New Roman"/>
              </a:rPr>
              <a:t> </a:t>
            </a:r>
            <a:r>
              <a:rPr lang="en-IN" sz="2000" spc="-5" dirty="0">
                <a:latin typeface="Times New Roman"/>
                <a:cs typeface="Times New Roman"/>
              </a:rPr>
              <a:t>all the expectations, </a:t>
            </a:r>
            <a:r>
              <a:rPr lang="en-IN" sz="2000" spc="-10" dirty="0">
                <a:latin typeface="Times New Roman"/>
                <a:cs typeface="Times New Roman"/>
              </a:rPr>
              <a:t>resolving  </a:t>
            </a:r>
            <a:r>
              <a:rPr lang="en-IN" sz="2000" spc="-5" dirty="0">
                <a:latin typeface="Times New Roman"/>
                <a:cs typeface="Times New Roman"/>
              </a:rPr>
              <a:t>some problems that </a:t>
            </a:r>
            <a:r>
              <a:rPr lang="en-IN" sz="2000" dirty="0">
                <a:latin typeface="Times New Roman"/>
                <a:cs typeface="Times New Roman"/>
              </a:rPr>
              <a:t>may </a:t>
            </a:r>
            <a:r>
              <a:rPr lang="en-IN" sz="2000" spc="-5" dirty="0">
                <a:latin typeface="Times New Roman"/>
                <a:cs typeface="Times New Roman"/>
              </a:rPr>
              <a:t>brought up at this </a:t>
            </a:r>
            <a:r>
              <a:rPr lang="en-IN" sz="2000" spc="-10" dirty="0">
                <a:latin typeface="Times New Roman"/>
                <a:cs typeface="Times New Roman"/>
              </a:rPr>
              <a:t>stage </a:t>
            </a:r>
            <a:r>
              <a:rPr lang="en-IN" sz="2000" spc="-5" dirty="0">
                <a:latin typeface="Times New Roman"/>
                <a:cs typeface="Times New Roman"/>
              </a:rPr>
              <a:t>and </a:t>
            </a:r>
            <a:r>
              <a:rPr lang="en-IN" sz="2000" dirty="0">
                <a:latin typeface="Times New Roman"/>
                <a:cs typeface="Times New Roman"/>
              </a:rPr>
              <a:t>finally </a:t>
            </a:r>
            <a:r>
              <a:rPr lang="en-IN" sz="2000" spc="-5" dirty="0">
                <a:latin typeface="Times New Roman"/>
                <a:cs typeface="Times New Roman"/>
              </a:rPr>
              <a:t>giving it a form which best  meets the needs of the problem. Thus the </a:t>
            </a:r>
            <a:r>
              <a:rPr lang="en-IN" sz="2000" spc="-10" dirty="0">
                <a:latin typeface="Times New Roman"/>
                <a:cs typeface="Times New Roman"/>
              </a:rPr>
              <a:t>purpose </a:t>
            </a:r>
            <a:r>
              <a:rPr lang="en-IN" sz="2000" spc="-5" dirty="0">
                <a:latin typeface="Times New Roman"/>
                <a:cs typeface="Times New Roman"/>
              </a:rPr>
              <a:t>of this phase is to reduce the range of  options generated in the second phase to a single optimum design and to develop it such  that the manufacturer profitably produces</a:t>
            </a:r>
            <a:r>
              <a:rPr lang="en-IN" sz="2000" spc="-50" dirty="0">
                <a:latin typeface="Times New Roman"/>
                <a:cs typeface="Times New Roman"/>
              </a:rPr>
              <a:t> </a:t>
            </a:r>
            <a:r>
              <a:rPr lang="en-IN" sz="2000" spc="-5" dirty="0">
                <a:latin typeface="Times New Roman"/>
                <a:cs typeface="Times New Roman"/>
              </a:rPr>
              <a:t>it.</a:t>
            </a:r>
            <a:endParaRPr lang="en-IN" sz="2000" dirty="0">
              <a:latin typeface="Times New Roman"/>
              <a:cs typeface="Times New Roman"/>
            </a:endParaRPr>
          </a:p>
        </p:txBody>
      </p:sp>
    </p:spTree>
    <p:extLst>
      <p:ext uri="{BB962C8B-B14F-4D97-AF65-F5344CB8AC3E}">
        <p14:creationId xmlns:p14="http://schemas.microsoft.com/office/powerpoint/2010/main" val="20790821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spc="-5" dirty="0">
                <a:latin typeface="Times New Roman" pitchFamily="18" charset="0"/>
                <a:cs typeface="Times New Roman" pitchFamily="18" charset="0"/>
              </a:rPr>
              <a:t>The Morphology of</a:t>
            </a:r>
            <a:r>
              <a:rPr lang="en-IN" sz="2800" b="1" spc="-50" dirty="0">
                <a:latin typeface="Times New Roman" pitchFamily="18" charset="0"/>
                <a:cs typeface="Times New Roman" pitchFamily="18" charset="0"/>
              </a:rPr>
              <a:t> </a:t>
            </a:r>
            <a:r>
              <a:rPr lang="en-IN" sz="2800" b="1" spc="-10" dirty="0">
                <a:latin typeface="Times New Roman" pitchFamily="18" charset="0"/>
                <a:cs typeface="Times New Roman" pitchFamily="18" charset="0"/>
              </a:rPr>
              <a:t>Design:</a:t>
            </a:r>
            <a:br>
              <a:rPr lang="en-IN" sz="2800" dirty="0">
                <a:latin typeface="Times New Roman" pitchFamily="18" charset="0"/>
                <a:cs typeface="Times New Roman" pitchFamily="18" charset="0"/>
              </a:rPr>
            </a:br>
            <a:endParaRPr lang="en-IN" sz="28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marL="12700" marR="5715" lvl="0" indent="0" algn="just">
              <a:spcBef>
                <a:spcPts val="0"/>
              </a:spcBef>
              <a:buNone/>
            </a:pPr>
            <a:r>
              <a:rPr lang="en-IN" sz="2000" spc="-5" dirty="0">
                <a:solidFill>
                  <a:prstClr val="black"/>
                </a:solidFill>
                <a:latin typeface="Times New Roman"/>
                <a:cs typeface="Times New Roman"/>
              </a:rPr>
              <a:t>The three broad features of the design </a:t>
            </a:r>
            <a:r>
              <a:rPr lang="en-IN" sz="2000" spc="-10" dirty="0">
                <a:solidFill>
                  <a:prstClr val="black"/>
                </a:solidFill>
                <a:latin typeface="Times New Roman"/>
                <a:cs typeface="Times New Roman"/>
              </a:rPr>
              <a:t>process </a:t>
            </a:r>
            <a:r>
              <a:rPr lang="en-IN" sz="2000" spc="-15" dirty="0">
                <a:solidFill>
                  <a:prstClr val="black"/>
                </a:solidFill>
                <a:latin typeface="Times New Roman"/>
                <a:cs typeface="Times New Roman"/>
              </a:rPr>
              <a:t>discussed </a:t>
            </a:r>
            <a:r>
              <a:rPr lang="en-IN" sz="2000" spc="-10" dirty="0">
                <a:solidFill>
                  <a:prstClr val="black"/>
                </a:solidFill>
                <a:latin typeface="Times New Roman"/>
                <a:cs typeface="Times New Roman"/>
              </a:rPr>
              <a:t>earlier </a:t>
            </a:r>
            <a:r>
              <a:rPr lang="en-IN" sz="2000" spc="-15" dirty="0">
                <a:solidFill>
                  <a:prstClr val="black"/>
                </a:solidFill>
                <a:latin typeface="Times New Roman"/>
                <a:cs typeface="Times New Roman"/>
              </a:rPr>
              <a:t>reveal, </a:t>
            </a:r>
            <a:r>
              <a:rPr lang="en-IN" sz="2000" spc="-10" dirty="0">
                <a:solidFill>
                  <a:prstClr val="black"/>
                </a:solidFill>
                <a:latin typeface="Times New Roman"/>
                <a:cs typeface="Times New Roman"/>
              </a:rPr>
              <a:t>on </a:t>
            </a:r>
            <a:r>
              <a:rPr lang="en-IN" sz="2000" spc="-15" dirty="0">
                <a:solidFill>
                  <a:prstClr val="black"/>
                </a:solidFill>
                <a:latin typeface="Times New Roman"/>
                <a:cs typeface="Times New Roman"/>
              </a:rPr>
              <a:t>closer </a:t>
            </a:r>
            <a:r>
              <a:rPr lang="en-IN" sz="2000" spc="270" dirty="0">
                <a:solidFill>
                  <a:prstClr val="black"/>
                </a:solidFill>
                <a:latin typeface="Times New Roman"/>
                <a:cs typeface="Times New Roman"/>
              </a:rPr>
              <a:t> </a:t>
            </a:r>
            <a:r>
              <a:rPr lang="en-IN" sz="2000" spc="-5" dirty="0">
                <a:solidFill>
                  <a:prstClr val="black"/>
                </a:solidFill>
                <a:latin typeface="Times New Roman"/>
                <a:cs typeface="Times New Roman"/>
              </a:rPr>
              <a:t>examination, a </a:t>
            </a:r>
            <a:r>
              <a:rPr lang="en-IN" sz="2000" spc="-10" dirty="0">
                <a:solidFill>
                  <a:prstClr val="black"/>
                </a:solidFill>
                <a:latin typeface="Times New Roman"/>
                <a:cs typeface="Times New Roman"/>
              </a:rPr>
              <a:t>number of </a:t>
            </a:r>
            <a:r>
              <a:rPr lang="en-IN" sz="2000" spc="-5" dirty="0">
                <a:solidFill>
                  <a:prstClr val="black"/>
                </a:solidFill>
                <a:latin typeface="Times New Roman"/>
                <a:cs typeface="Times New Roman"/>
              </a:rPr>
              <a:t>steps </a:t>
            </a:r>
            <a:r>
              <a:rPr lang="en-IN" sz="2000" spc="-10" dirty="0">
                <a:solidFill>
                  <a:prstClr val="black"/>
                </a:solidFill>
                <a:latin typeface="Times New Roman"/>
                <a:cs typeface="Times New Roman"/>
              </a:rPr>
              <a:t>through which </a:t>
            </a:r>
            <a:r>
              <a:rPr lang="en-IN" sz="2000" spc="-5" dirty="0">
                <a:solidFill>
                  <a:prstClr val="black"/>
                </a:solidFill>
                <a:latin typeface="Times New Roman"/>
                <a:cs typeface="Times New Roman"/>
              </a:rPr>
              <a:t>a design project </a:t>
            </a:r>
            <a:r>
              <a:rPr lang="en-IN" sz="2000" spc="-10" dirty="0">
                <a:solidFill>
                  <a:prstClr val="black"/>
                </a:solidFill>
                <a:latin typeface="Times New Roman"/>
                <a:cs typeface="Times New Roman"/>
              </a:rPr>
              <a:t>proceeds </a:t>
            </a:r>
            <a:r>
              <a:rPr lang="en-IN" sz="2000" spc="-5" dirty="0">
                <a:solidFill>
                  <a:prstClr val="black"/>
                </a:solidFill>
                <a:latin typeface="Times New Roman"/>
                <a:cs typeface="Times New Roman"/>
              </a:rPr>
              <a:t>in chronological  sequence. </a:t>
            </a:r>
            <a:r>
              <a:rPr lang="en-IN" sz="2000" dirty="0">
                <a:solidFill>
                  <a:prstClr val="black"/>
                </a:solidFill>
                <a:latin typeface="Times New Roman"/>
                <a:cs typeface="Times New Roman"/>
              </a:rPr>
              <a:t>These </a:t>
            </a:r>
            <a:r>
              <a:rPr lang="en-IN" sz="2000" spc="-5" dirty="0">
                <a:solidFill>
                  <a:prstClr val="black"/>
                </a:solidFill>
                <a:latin typeface="Times New Roman"/>
                <a:cs typeface="Times New Roman"/>
              </a:rPr>
              <a:t>steps </a:t>
            </a:r>
            <a:r>
              <a:rPr lang="en-IN" sz="2000" spc="-10" dirty="0">
                <a:solidFill>
                  <a:prstClr val="black"/>
                </a:solidFill>
                <a:latin typeface="Times New Roman"/>
                <a:cs typeface="Times New Roman"/>
              </a:rPr>
              <a:t>give </a:t>
            </a:r>
            <a:r>
              <a:rPr lang="en-IN" sz="2000" spc="-5" dirty="0">
                <a:solidFill>
                  <a:prstClr val="black"/>
                </a:solidFill>
                <a:latin typeface="Times New Roman"/>
                <a:cs typeface="Times New Roman"/>
              </a:rPr>
              <a:t>a </a:t>
            </a:r>
            <a:r>
              <a:rPr lang="en-IN" sz="2000" spc="-10" dirty="0">
                <a:solidFill>
                  <a:prstClr val="black"/>
                </a:solidFill>
                <a:latin typeface="Times New Roman"/>
                <a:cs typeface="Times New Roman"/>
              </a:rPr>
              <a:t>vertical </a:t>
            </a:r>
            <a:r>
              <a:rPr lang="en-IN" sz="2000" spc="-5" dirty="0">
                <a:solidFill>
                  <a:prstClr val="black"/>
                </a:solidFill>
                <a:latin typeface="Times New Roman"/>
                <a:cs typeface="Times New Roman"/>
              </a:rPr>
              <a:t>structure in the sense that a </a:t>
            </a:r>
            <a:r>
              <a:rPr lang="en-IN" sz="2000" dirty="0">
                <a:solidFill>
                  <a:prstClr val="black"/>
                </a:solidFill>
                <a:latin typeface="Times New Roman"/>
                <a:cs typeface="Times New Roman"/>
              </a:rPr>
              <a:t>new </a:t>
            </a:r>
            <a:r>
              <a:rPr lang="en-IN" sz="2000" spc="-5" dirty="0">
                <a:solidFill>
                  <a:prstClr val="black"/>
                </a:solidFill>
                <a:latin typeface="Times New Roman"/>
                <a:cs typeface="Times New Roman"/>
              </a:rPr>
              <a:t>step does not begin  till the previous one is completed, although it is </a:t>
            </a:r>
            <a:r>
              <a:rPr lang="en-IN" sz="2000" dirty="0">
                <a:solidFill>
                  <a:prstClr val="black"/>
                </a:solidFill>
                <a:latin typeface="Times New Roman"/>
                <a:cs typeface="Times New Roman"/>
              </a:rPr>
              <a:t>necessary </a:t>
            </a:r>
            <a:r>
              <a:rPr lang="en-IN" sz="2000" spc="-5" dirty="0">
                <a:solidFill>
                  <a:prstClr val="black"/>
                </a:solidFill>
                <a:latin typeface="Times New Roman"/>
                <a:cs typeface="Times New Roman"/>
              </a:rPr>
              <a:t>sometimes to </a:t>
            </a:r>
            <a:r>
              <a:rPr lang="en-IN" sz="2000" spc="-10" dirty="0">
                <a:solidFill>
                  <a:prstClr val="black"/>
                </a:solidFill>
                <a:latin typeface="Times New Roman"/>
                <a:cs typeface="Times New Roman"/>
              </a:rPr>
              <a:t>go </a:t>
            </a:r>
            <a:r>
              <a:rPr lang="en-IN" sz="2000" spc="-5" dirty="0">
                <a:solidFill>
                  <a:prstClr val="black"/>
                </a:solidFill>
                <a:latin typeface="Times New Roman"/>
                <a:cs typeface="Times New Roman"/>
              </a:rPr>
              <a:t>back to </a:t>
            </a:r>
            <a:r>
              <a:rPr lang="en-IN" sz="2000" spc="-10" dirty="0">
                <a:solidFill>
                  <a:prstClr val="black"/>
                </a:solidFill>
                <a:latin typeface="Times New Roman"/>
                <a:cs typeface="Times New Roman"/>
              </a:rPr>
              <a:t>the  </a:t>
            </a:r>
            <a:r>
              <a:rPr lang="en-IN" sz="2000" spc="-5" dirty="0">
                <a:solidFill>
                  <a:prstClr val="black"/>
                </a:solidFill>
                <a:latin typeface="Times New Roman"/>
                <a:cs typeface="Times New Roman"/>
              </a:rPr>
              <a:t>refinement of some of </a:t>
            </a:r>
            <a:r>
              <a:rPr lang="en-IN" sz="2000" dirty="0">
                <a:solidFill>
                  <a:prstClr val="black"/>
                </a:solidFill>
                <a:latin typeface="Times New Roman"/>
                <a:cs typeface="Times New Roman"/>
              </a:rPr>
              <a:t>the </a:t>
            </a:r>
            <a:r>
              <a:rPr lang="en-IN" sz="2000" spc="-5" dirty="0">
                <a:solidFill>
                  <a:prstClr val="black"/>
                </a:solidFill>
                <a:latin typeface="Times New Roman"/>
                <a:cs typeface="Times New Roman"/>
              </a:rPr>
              <a:t>information </a:t>
            </a:r>
            <a:r>
              <a:rPr lang="en-IN" sz="2000" dirty="0">
                <a:solidFill>
                  <a:prstClr val="black"/>
                </a:solidFill>
                <a:latin typeface="Times New Roman"/>
                <a:cs typeface="Times New Roman"/>
              </a:rPr>
              <a:t>already</a:t>
            </a:r>
            <a:r>
              <a:rPr lang="en-IN" sz="2000" spc="-15" dirty="0">
                <a:solidFill>
                  <a:prstClr val="black"/>
                </a:solidFill>
                <a:latin typeface="Times New Roman"/>
                <a:cs typeface="Times New Roman"/>
              </a:rPr>
              <a:t> </a:t>
            </a:r>
            <a:r>
              <a:rPr lang="en-IN" sz="2000" spc="-5" dirty="0">
                <a:solidFill>
                  <a:prstClr val="black"/>
                </a:solidFill>
                <a:latin typeface="Times New Roman"/>
                <a:cs typeface="Times New Roman"/>
              </a:rPr>
              <a:t>gathered.</a:t>
            </a:r>
            <a:endParaRPr lang="en-IN" sz="2000" dirty="0">
              <a:solidFill>
                <a:prstClr val="black"/>
              </a:solidFill>
              <a:latin typeface="Times New Roman"/>
              <a:cs typeface="Times New Roman"/>
            </a:endParaRPr>
          </a:p>
          <a:p>
            <a:pPr marL="0" lvl="0" indent="0">
              <a:spcBef>
                <a:spcPts val="15"/>
              </a:spcBef>
              <a:buNone/>
            </a:pPr>
            <a:endParaRPr lang="en-IN" sz="2000" dirty="0">
              <a:solidFill>
                <a:prstClr val="black"/>
              </a:solidFill>
              <a:latin typeface="Times New Roman"/>
              <a:cs typeface="Times New Roman"/>
            </a:endParaRPr>
          </a:p>
          <a:p>
            <a:pPr marL="12700" marR="6350" lvl="0" indent="0" algn="just">
              <a:spcBef>
                <a:spcPts val="0"/>
              </a:spcBef>
              <a:buNone/>
            </a:pPr>
            <a:r>
              <a:rPr lang="en-IN" sz="2000" spc="-5" dirty="0">
                <a:solidFill>
                  <a:prstClr val="black"/>
                </a:solidFill>
                <a:latin typeface="Times New Roman"/>
                <a:cs typeface="Times New Roman"/>
              </a:rPr>
              <a:t>The </a:t>
            </a:r>
            <a:r>
              <a:rPr lang="en-IN" sz="2000" spc="-10" dirty="0">
                <a:solidFill>
                  <a:prstClr val="black"/>
                </a:solidFill>
                <a:latin typeface="Times New Roman"/>
                <a:cs typeface="Times New Roman"/>
              </a:rPr>
              <a:t>most general </a:t>
            </a:r>
            <a:r>
              <a:rPr lang="en-IN" sz="2000" spc="-5" dirty="0">
                <a:solidFill>
                  <a:prstClr val="black"/>
                </a:solidFill>
                <a:latin typeface="Times New Roman"/>
                <a:cs typeface="Times New Roman"/>
              </a:rPr>
              <a:t>design problem can be stated as: Devise or </a:t>
            </a:r>
            <a:r>
              <a:rPr lang="en-IN" sz="2000" spc="-10" dirty="0">
                <a:solidFill>
                  <a:prstClr val="black"/>
                </a:solidFill>
                <a:latin typeface="Times New Roman"/>
                <a:cs typeface="Times New Roman"/>
              </a:rPr>
              <a:t>Design, </a:t>
            </a:r>
            <a:r>
              <a:rPr lang="en-IN" sz="2000" spc="-15" dirty="0">
                <a:solidFill>
                  <a:prstClr val="black"/>
                </a:solidFill>
                <a:latin typeface="Times New Roman"/>
                <a:cs typeface="Times New Roman"/>
              </a:rPr>
              <a:t>subject </a:t>
            </a:r>
            <a:r>
              <a:rPr lang="en-IN" sz="2000" spc="-10" dirty="0">
                <a:solidFill>
                  <a:prstClr val="black"/>
                </a:solidFill>
                <a:latin typeface="Times New Roman"/>
                <a:cs typeface="Times New Roman"/>
              </a:rPr>
              <a:t>to </a:t>
            </a:r>
            <a:r>
              <a:rPr lang="en-IN" sz="2000" spc="-15" dirty="0">
                <a:solidFill>
                  <a:prstClr val="black"/>
                </a:solidFill>
                <a:latin typeface="Times New Roman"/>
                <a:cs typeface="Times New Roman"/>
              </a:rPr>
              <a:t>certain  </a:t>
            </a:r>
            <a:r>
              <a:rPr lang="en-IN" sz="2000" spc="-5" dirty="0">
                <a:solidFill>
                  <a:prstClr val="black"/>
                </a:solidFill>
                <a:latin typeface="Times New Roman"/>
                <a:cs typeface="Times New Roman"/>
              </a:rPr>
              <a:t>constraints, a product, system, or process to accomplish the given task </a:t>
            </a:r>
            <a:r>
              <a:rPr lang="en-IN" sz="2000" spc="-10" dirty="0">
                <a:solidFill>
                  <a:prstClr val="black"/>
                </a:solidFill>
                <a:latin typeface="Times New Roman"/>
                <a:cs typeface="Times New Roman"/>
              </a:rPr>
              <a:t>or </a:t>
            </a:r>
            <a:r>
              <a:rPr lang="en-IN" sz="2000" spc="-5" dirty="0" err="1">
                <a:solidFill>
                  <a:prstClr val="black"/>
                </a:solidFill>
                <a:latin typeface="Times New Roman"/>
                <a:cs typeface="Times New Roman"/>
              </a:rPr>
              <a:t>fulfill</a:t>
            </a:r>
            <a:r>
              <a:rPr lang="en-IN" sz="2000" spc="-5" dirty="0">
                <a:solidFill>
                  <a:prstClr val="black"/>
                </a:solidFill>
                <a:latin typeface="Times New Roman"/>
                <a:cs typeface="Times New Roman"/>
              </a:rPr>
              <a:t> the given  need optimally.</a:t>
            </a:r>
            <a:endParaRPr lang="en-IN" sz="2000" dirty="0">
              <a:solidFill>
                <a:prstClr val="black"/>
              </a:solidFill>
              <a:latin typeface="Times New Roman"/>
              <a:cs typeface="Times New Roman"/>
            </a:endParaRPr>
          </a:p>
          <a:p>
            <a:pPr marL="0" lvl="0" indent="0">
              <a:spcBef>
                <a:spcPts val="10"/>
              </a:spcBef>
              <a:buNone/>
            </a:pPr>
            <a:endParaRPr lang="en-IN" sz="2000" dirty="0">
              <a:solidFill>
                <a:prstClr val="black"/>
              </a:solidFill>
              <a:latin typeface="Times New Roman"/>
              <a:cs typeface="Times New Roman"/>
            </a:endParaRPr>
          </a:p>
          <a:p>
            <a:pPr marL="12700" marR="28575" lvl="0" indent="0">
              <a:spcBef>
                <a:spcPts val="5"/>
              </a:spcBef>
              <a:buNone/>
            </a:pPr>
            <a:r>
              <a:rPr lang="en-IN" sz="2000" spc="-5" dirty="0">
                <a:solidFill>
                  <a:prstClr val="black"/>
                </a:solidFill>
                <a:latin typeface="Times New Roman"/>
                <a:cs typeface="Times New Roman"/>
              </a:rPr>
              <a:t>Usually the problem statement a designer states is very rough. He </a:t>
            </a:r>
            <a:r>
              <a:rPr lang="en-IN" sz="2000" dirty="0">
                <a:solidFill>
                  <a:prstClr val="black"/>
                </a:solidFill>
                <a:latin typeface="Times New Roman"/>
                <a:cs typeface="Times New Roman"/>
              </a:rPr>
              <a:t>has only </a:t>
            </a:r>
            <a:r>
              <a:rPr lang="en-IN" sz="2000" spc="-5" dirty="0">
                <a:solidFill>
                  <a:prstClr val="black"/>
                </a:solidFill>
                <a:latin typeface="Times New Roman"/>
                <a:cs typeface="Times New Roman"/>
              </a:rPr>
              <a:t>a vague  awareness </a:t>
            </a:r>
            <a:r>
              <a:rPr lang="en-IN" sz="2000" spc="-10" dirty="0">
                <a:solidFill>
                  <a:prstClr val="black"/>
                </a:solidFill>
                <a:latin typeface="Times New Roman"/>
                <a:cs typeface="Times New Roman"/>
              </a:rPr>
              <a:t>of </a:t>
            </a:r>
            <a:r>
              <a:rPr lang="en-IN" sz="2000" spc="-5" dirty="0">
                <a:solidFill>
                  <a:prstClr val="black"/>
                </a:solidFill>
                <a:latin typeface="Times New Roman"/>
                <a:cs typeface="Times New Roman"/>
              </a:rPr>
              <a:t>the need. </a:t>
            </a:r>
            <a:r>
              <a:rPr lang="en-IN" sz="2000" dirty="0">
                <a:solidFill>
                  <a:prstClr val="black"/>
                </a:solidFill>
                <a:latin typeface="Times New Roman"/>
                <a:cs typeface="Times New Roman"/>
              </a:rPr>
              <a:t>The </a:t>
            </a:r>
            <a:r>
              <a:rPr lang="en-IN" sz="2000" spc="-10" dirty="0">
                <a:solidFill>
                  <a:prstClr val="black"/>
                </a:solidFill>
                <a:latin typeface="Times New Roman"/>
                <a:cs typeface="Times New Roman"/>
              </a:rPr>
              <a:t>divergence </a:t>
            </a:r>
            <a:r>
              <a:rPr lang="en-IN" sz="2000" dirty="0">
                <a:solidFill>
                  <a:prstClr val="black"/>
                </a:solidFill>
                <a:latin typeface="Times New Roman"/>
                <a:cs typeface="Times New Roman"/>
              </a:rPr>
              <a:t>phase </a:t>
            </a:r>
            <a:r>
              <a:rPr lang="en-IN" sz="2000" spc="-5" dirty="0">
                <a:solidFill>
                  <a:prstClr val="black"/>
                </a:solidFill>
                <a:latin typeface="Times New Roman"/>
                <a:cs typeface="Times New Roman"/>
              </a:rPr>
              <a:t>of design </a:t>
            </a:r>
            <a:r>
              <a:rPr lang="en-IN" sz="2000" dirty="0">
                <a:solidFill>
                  <a:prstClr val="black"/>
                </a:solidFill>
                <a:latin typeface="Times New Roman"/>
                <a:cs typeface="Times New Roman"/>
              </a:rPr>
              <a:t>has </a:t>
            </a:r>
            <a:r>
              <a:rPr lang="en-IN" sz="2000" spc="-5" dirty="0">
                <a:solidFill>
                  <a:prstClr val="black"/>
                </a:solidFill>
                <a:latin typeface="Times New Roman"/>
                <a:cs typeface="Times New Roman"/>
              </a:rPr>
              <a:t>two</a:t>
            </a:r>
            <a:r>
              <a:rPr lang="en-IN" sz="2000" spc="-55" dirty="0">
                <a:solidFill>
                  <a:prstClr val="black"/>
                </a:solidFill>
                <a:latin typeface="Times New Roman"/>
                <a:cs typeface="Times New Roman"/>
              </a:rPr>
              <a:t> </a:t>
            </a:r>
            <a:r>
              <a:rPr lang="en-IN" sz="2000" spc="-5" dirty="0">
                <a:solidFill>
                  <a:prstClr val="black"/>
                </a:solidFill>
                <a:latin typeface="Times New Roman"/>
                <a:cs typeface="Times New Roman"/>
              </a:rPr>
              <a:t>tasks:</a:t>
            </a:r>
            <a:endParaRPr lang="en-IN" sz="2000" dirty="0">
              <a:solidFill>
                <a:prstClr val="black"/>
              </a:solidFill>
              <a:latin typeface="Times New Roman"/>
              <a:cs typeface="Times New Roman"/>
            </a:endParaRPr>
          </a:p>
          <a:p>
            <a:pPr marL="165100" lvl="0" indent="-153035">
              <a:spcBef>
                <a:spcPts val="0"/>
              </a:spcBef>
              <a:buFontTx/>
              <a:buAutoNum type="arabicPeriod"/>
              <a:tabLst>
                <a:tab pos="165735" algn="l"/>
              </a:tabLst>
            </a:pPr>
            <a:r>
              <a:rPr lang="en-IN" sz="2000" spc="-5" dirty="0">
                <a:solidFill>
                  <a:prstClr val="black"/>
                </a:solidFill>
                <a:latin typeface="Times New Roman"/>
                <a:cs typeface="Times New Roman"/>
              </a:rPr>
              <a:t>Establishing a preliminary statement of the </a:t>
            </a:r>
            <a:r>
              <a:rPr lang="en-IN" sz="2000" dirty="0">
                <a:solidFill>
                  <a:prstClr val="black"/>
                </a:solidFill>
                <a:latin typeface="Times New Roman"/>
                <a:cs typeface="Times New Roman"/>
              </a:rPr>
              <a:t>need;</a:t>
            </a:r>
            <a:r>
              <a:rPr lang="en-IN" sz="2000" spc="-25" dirty="0">
                <a:solidFill>
                  <a:prstClr val="black"/>
                </a:solidFill>
                <a:latin typeface="Times New Roman"/>
                <a:cs typeface="Times New Roman"/>
              </a:rPr>
              <a:t> </a:t>
            </a:r>
            <a:r>
              <a:rPr lang="en-IN" sz="2000" spc="-5" dirty="0">
                <a:solidFill>
                  <a:prstClr val="black"/>
                </a:solidFill>
                <a:latin typeface="Times New Roman"/>
                <a:cs typeface="Times New Roman"/>
              </a:rPr>
              <a:t>and</a:t>
            </a:r>
            <a:endParaRPr lang="en-IN" sz="2000" dirty="0">
              <a:solidFill>
                <a:prstClr val="black"/>
              </a:solidFill>
              <a:latin typeface="Times New Roman"/>
              <a:cs typeface="Times New Roman"/>
            </a:endParaRPr>
          </a:p>
          <a:p>
            <a:pPr marL="165100" lvl="0" indent="-153035">
              <a:spcBef>
                <a:spcPts val="0"/>
              </a:spcBef>
              <a:buFontTx/>
              <a:buAutoNum type="arabicPeriod"/>
              <a:tabLst>
                <a:tab pos="165735" algn="l"/>
              </a:tabLst>
            </a:pPr>
            <a:r>
              <a:rPr lang="en-IN" sz="2000" spc="-5" dirty="0" err="1">
                <a:solidFill>
                  <a:prstClr val="black"/>
                </a:solidFill>
                <a:latin typeface="Times New Roman"/>
                <a:cs typeface="Times New Roman"/>
              </a:rPr>
              <a:t>Analyzing</a:t>
            </a:r>
            <a:r>
              <a:rPr lang="en-IN" sz="2000" spc="-5" dirty="0">
                <a:solidFill>
                  <a:prstClr val="black"/>
                </a:solidFill>
                <a:latin typeface="Times New Roman"/>
                <a:cs typeface="Times New Roman"/>
              </a:rPr>
              <a:t> that need to </a:t>
            </a:r>
            <a:r>
              <a:rPr lang="en-IN" sz="2000" spc="-10" dirty="0">
                <a:solidFill>
                  <a:prstClr val="black"/>
                </a:solidFill>
                <a:latin typeface="Times New Roman"/>
                <a:cs typeface="Times New Roman"/>
              </a:rPr>
              <a:t>determine </a:t>
            </a:r>
            <a:r>
              <a:rPr lang="en-IN" sz="2000" spc="-5" dirty="0">
                <a:solidFill>
                  <a:prstClr val="black"/>
                </a:solidFill>
                <a:latin typeface="Times New Roman"/>
                <a:cs typeface="Times New Roman"/>
              </a:rPr>
              <a:t>its exact</a:t>
            </a:r>
            <a:r>
              <a:rPr lang="en-IN" sz="2000" spc="30" dirty="0">
                <a:solidFill>
                  <a:prstClr val="black"/>
                </a:solidFill>
                <a:latin typeface="Times New Roman"/>
                <a:cs typeface="Times New Roman"/>
              </a:rPr>
              <a:t> </a:t>
            </a:r>
            <a:r>
              <a:rPr lang="en-IN" sz="2000" spc="-5" dirty="0">
                <a:solidFill>
                  <a:prstClr val="black"/>
                </a:solidFill>
                <a:latin typeface="Times New Roman"/>
                <a:cs typeface="Times New Roman"/>
              </a:rPr>
              <a:t>nature.</a:t>
            </a:r>
            <a:endParaRPr lang="en-IN" sz="2000" dirty="0">
              <a:solidFill>
                <a:prstClr val="black"/>
              </a:solidFill>
              <a:latin typeface="Times New Roman"/>
              <a:cs typeface="Times New Roman"/>
            </a:endParaRPr>
          </a:p>
          <a:p>
            <a:endParaRPr lang="en-IN" sz="2000" dirty="0"/>
          </a:p>
        </p:txBody>
      </p:sp>
    </p:spTree>
    <p:extLst>
      <p:ext uri="{BB962C8B-B14F-4D97-AF65-F5344CB8AC3E}">
        <p14:creationId xmlns:p14="http://schemas.microsoft.com/office/powerpoint/2010/main" val="11991990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5536" y="119633"/>
            <a:ext cx="8496944" cy="7171194"/>
          </a:xfrm>
          <a:prstGeom prst="rect">
            <a:avLst/>
          </a:prstGeom>
        </p:spPr>
        <p:txBody>
          <a:bodyPr wrap="square">
            <a:spAutoFit/>
          </a:bodyPr>
          <a:lstStyle/>
          <a:p>
            <a:pPr marL="12700" marR="6985" algn="just"/>
            <a:r>
              <a:rPr lang="en-IN" sz="2000" spc="-15" dirty="0">
                <a:latin typeface="Times New Roman"/>
                <a:cs typeface="Times New Roman"/>
              </a:rPr>
              <a:t>This analysis </a:t>
            </a:r>
            <a:r>
              <a:rPr lang="en-IN" sz="2000" spc="-5" dirty="0">
                <a:latin typeface="Times New Roman"/>
                <a:cs typeface="Times New Roman"/>
              </a:rPr>
              <a:t>of </a:t>
            </a:r>
            <a:r>
              <a:rPr lang="en-IN" sz="2000" spc="-10" dirty="0">
                <a:latin typeface="Times New Roman"/>
                <a:cs typeface="Times New Roman"/>
              </a:rPr>
              <a:t>need </a:t>
            </a:r>
            <a:r>
              <a:rPr lang="en-IN" sz="2000" spc="-15" dirty="0">
                <a:latin typeface="Times New Roman"/>
                <a:cs typeface="Times New Roman"/>
              </a:rPr>
              <a:t>consists </a:t>
            </a:r>
            <a:r>
              <a:rPr lang="en-IN" sz="2000" spc="-5" dirty="0">
                <a:latin typeface="Times New Roman"/>
                <a:cs typeface="Times New Roman"/>
              </a:rPr>
              <a:t>of </a:t>
            </a:r>
            <a:r>
              <a:rPr lang="en-IN" sz="2000" spc="-10" dirty="0">
                <a:latin typeface="Times New Roman"/>
                <a:cs typeface="Times New Roman"/>
              </a:rPr>
              <a:t>exploring the </a:t>
            </a:r>
            <a:r>
              <a:rPr lang="en-IN" sz="2000" spc="-15" dirty="0">
                <a:latin typeface="Times New Roman"/>
                <a:cs typeface="Times New Roman"/>
              </a:rPr>
              <a:t>design </a:t>
            </a:r>
            <a:r>
              <a:rPr lang="en-IN" sz="2000" spc="-10" dirty="0">
                <a:latin typeface="Times New Roman"/>
                <a:cs typeface="Times New Roman"/>
              </a:rPr>
              <a:t>situation, </a:t>
            </a:r>
            <a:r>
              <a:rPr lang="en-IN" sz="2000" spc="-5" dirty="0">
                <a:latin typeface="Times New Roman"/>
                <a:cs typeface="Times New Roman"/>
              </a:rPr>
              <a:t>establishing the  specification of the system desired, </a:t>
            </a:r>
            <a:r>
              <a:rPr lang="en-IN" sz="2000" spc="-10" dirty="0">
                <a:latin typeface="Times New Roman"/>
                <a:cs typeface="Times New Roman"/>
              </a:rPr>
              <a:t>residing on the </a:t>
            </a:r>
            <a:r>
              <a:rPr lang="en-IN" sz="2000" spc="-15" dirty="0">
                <a:latin typeface="Times New Roman"/>
                <a:cs typeface="Times New Roman"/>
              </a:rPr>
              <a:t>standards against which </a:t>
            </a:r>
            <a:r>
              <a:rPr lang="en-IN" sz="2000" spc="-10" dirty="0">
                <a:latin typeface="Times New Roman"/>
                <a:cs typeface="Times New Roman"/>
              </a:rPr>
              <a:t>the  </a:t>
            </a:r>
            <a:r>
              <a:rPr lang="en-IN" sz="2000" spc="-5" dirty="0">
                <a:latin typeface="Times New Roman"/>
                <a:cs typeface="Times New Roman"/>
              </a:rPr>
              <a:t>performance </a:t>
            </a:r>
            <a:r>
              <a:rPr lang="en-IN" sz="2000" dirty="0">
                <a:latin typeface="Times New Roman"/>
                <a:cs typeface="Times New Roman"/>
              </a:rPr>
              <a:t>of </a:t>
            </a:r>
            <a:r>
              <a:rPr lang="en-IN" sz="2000" spc="-5" dirty="0">
                <a:latin typeface="Times New Roman"/>
                <a:cs typeface="Times New Roman"/>
              </a:rPr>
              <a:t>the design can </a:t>
            </a:r>
            <a:r>
              <a:rPr lang="en-IN" sz="2000" dirty="0">
                <a:latin typeface="Times New Roman"/>
                <a:cs typeface="Times New Roman"/>
              </a:rPr>
              <a:t>be </a:t>
            </a:r>
            <a:r>
              <a:rPr lang="en-IN" sz="2000" spc="-5" dirty="0">
                <a:latin typeface="Times New Roman"/>
                <a:cs typeface="Times New Roman"/>
              </a:rPr>
              <a:t>measured </a:t>
            </a:r>
            <a:r>
              <a:rPr lang="en-IN" sz="2000" spc="-10" dirty="0">
                <a:latin typeface="Times New Roman"/>
                <a:cs typeface="Times New Roman"/>
              </a:rPr>
              <a:t>and stating </a:t>
            </a:r>
            <a:r>
              <a:rPr lang="en-IN" sz="2000" spc="-5" dirty="0">
                <a:latin typeface="Times New Roman"/>
                <a:cs typeface="Times New Roman"/>
              </a:rPr>
              <a:t>the </a:t>
            </a:r>
            <a:r>
              <a:rPr lang="en-IN" sz="2000" spc="-15" dirty="0">
                <a:latin typeface="Times New Roman"/>
                <a:cs typeface="Times New Roman"/>
              </a:rPr>
              <a:t>constraints </a:t>
            </a:r>
            <a:r>
              <a:rPr lang="en-IN" sz="2000" spc="-10" dirty="0">
                <a:latin typeface="Times New Roman"/>
                <a:cs typeface="Times New Roman"/>
              </a:rPr>
              <a:t>within </a:t>
            </a:r>
            <a:r>
              <a:rPr lang="en-IN" sz="2000" spc="-15" dirty="0">
                <a:latin typeface="Times New Roman"/>
                <a:cs typeface="Times New Roman"/>
              </a:rPr>
              <a:t>which </a:t>
            </a:r>
            <a:r>
              <a:rPr lang="en-IN" sz="2000" spc="-10" dirty="0">
                <a:latin typeface="Times New Roman"/>
                <a:cs typeface="Times New Roman"/>
              </a:rPr>
              <a:t>one  </a:t>
            </a:r>
            <a:r>
              <a:rPr lang="en-IN" sz="2000" spc="-5" dirty="0">
                <a:latin typeface="Times New Roman"/>
                <a:cs typeface="Times New Roman"/>
              </a:rPr>
              <a:t>has to work. </a:t>
            </a:r>
            <a:r>
              <a:rPr lang="en-IN" sz="2000" spc="-10" dirty="0">
                <a:latin typeface="Times New Roman"/>
                <a:cs typeface="Times New Roman"/>
              </a:rPr>
              <a:t>In </a:t>
            </a:r>
            <a:r>
              <a:rPr lang="en-IN" sz="2000" spc="-5" dirty="0">
                <a:latin typeface="Times New Roman"/>
                <a:cs typeface="Times New Roman"/>
              </a:rPr>
              <a:t>this </a:t>
            </a:r>
            <a:r>
              <a:rPr lang="en-IN" sz="2000" spc="-10" dirty="0">
                <a:latin typeface="Times New Roman"/>
                <a:cs typeface="Times New Roman"/>
              </a:rPr>
              <a:t>phase, </a:t>
            </a:r>
            <a:r>
              <a:rPr lang="en-IN" sz="2000" spc="-5" dirty="0">
                <a:latin typeface="Times New Roman"/>
                <a:cs typeface="Times New Roman"/>
              </a:rPr>
              <a:t>the optimality criterion has also to be </a:t>
            </a:r>
            <a:r>
              <a:rPr lang="en-IN" sz="2000" spc="-10" dirty="0">
                <a:latin typeface="Times New Roman"/>
                <a:cs typeface="Times New Roman"/>
              </a:rPr>
              <a:t>decided </a:t>
            </a:r>
            <a:r>
              <a:rPr lang="en-IN" sz="2000" spc="-5" dirty="0">
                <a:latin typeface="Times New Roman"/>
                <a:cs typeface="Times New Roman"/>
              </a:rPr>
              <a:t>upon. The  information about the existing solutions to the problems and the strong </a:t>
            </a:r>
            <a:r>
              <a:rPr lang="en-IN" sz="2000" dirty="0">
                <a:latin typeface="Times New Roman"/>
                <a:cs typeface="Times New Roman"/>
              </a:rPr>
              <a:t>and </a:t>
            </a:r>
            <a:r>
              <a:rPr lang="en-IN" sz="2000" spc="-5" dirty="0">
                <a:latin typeface="Times New Roman"/>
                <a:cs typeface="Times New Roman"/>
              </a:rPr>
              <a:t>weak points  thereof are to be</a:t>
            </a:r>
            <a:r>
              <a:rPr lang="en-IN" sz="2000" spc="15" dirty="0">
                <a:latin typeface="Times New Roman"/>
                <a:cs typeface="Times New Roman"/>
              </a:rPr>
              <a:t> </a:t>
            </a:r>
            <a:r>
              <a:rPr lang="en-IN" sz="2000" spc="-5" dirty="0">
                <a:latin typeface="Times New Roman"/>
                <a:cs typeface="Times New Roman"/>
              </a:rPr>
              <a:t>collected.</a:t>
            </a:r>
            <a:endParaRPr lang="en-IN" sz="2000" dirty="0">
              <a:latin typeface="Times New Roman"/>
              <a:cs typeface="Times New Roman"/>
            </a:endParaRPr>
          </a:p>
          <a:p>
            <a:pPr>
              <a:spcBef>
                <a:spcPts val="30"/>
              </a:spcBef>
            </a:pPr>
            <a:endParaRPr lang="en-IN" sz="2000" dirty="0">
              <a:latin typeface="Times New Roman"/>
              <a:cs typeface="Times New Roman"/>
            </a:endParaRPr>
          </a:p>
          <a:p>
            <a:pPr marL="12700" marR="6985" algn="just"/>
            <a:r>
              <a:rPr lang="en-IN" sz="2000" spc="-5" dirty="0">
                <a:latin typeface="Times New Roman"/>
                <a:cs typeface="Times New Roman"/>
              </a:rPr>
              <a:t>The convergence phase starts with narrowing </a:t>
            </a:r>
            <a:r>
              <a:rPr lang="en-IN" sz="2000" dirty="0">
                <a:latin typeface="Times New Roman"/>
                <a:cs typeface="Times New Roman"/>
              </a:rPr>
              <a:t>down </a:t>
            </a:r>
            <a:r>
              <a:rPr lang="en-IN" sz="2000" spc="-5" dirty="0">
                <a:latin typeface="Times New Roman"/>
                <a:cs typeface="Times New Roman"/>
              </a:rPr>
              <a:t>the field of plausible solutions to </a:t>
            </a:r>
            <a:r>
              <a:rPr lang="en-IN" sz="2000" spc="-10" dirty="0">
                <a:latin typeface="Times New Roman"/>
                <a:cs typeface="Times New Roman"/>
              </a:rPr>
              <a:t>the  </a:t>
            </a:r>
            <a:r>
              <a:rPr lang="en-IN" sz="2000" spc="-5" dirty="0">
                <a:latin typeface="Times New Roman"/>
                <a:cs typeface="Times New Roman"/>
              </a:rPr>
              <a:t>most promising one on the basis of physical </a:t>
            </a:r>
            <a:r>
              <a:rPr lang="en-IN" sz="2000" spc="-5" dirty="0" err="1">
                <a:latin typeface="Times New Roman"/>
                <a:cs typeface="Times New Roman"/>
              </a:rPr>
              <a:t>realizability</a:t>
            </a:r>
            <a:r>
              <a:rPr lang="en-IN" sz="2000" spc="-5" dirty="0">
                <a:latin typeface="Times New Roman"/>
                <a:cs typeface="Times New Roman"/>
              </a:rPr>
              <a:t>, anticipated </a:t>
            </a:r>
            <a:r>
              <a:rPr lang="en-IN" sz="2000" spc="-10" dirty="0">
                <a:latin typeface="Times New Roman"/>
                <a:cs typeface="Times New Roman"/>
              </a:rPr>
              <a:t>utility and </a:t>
            </a:r>
            <a:r>
              <a:rPr lang="en-IN" sz="2000" spc="-15" dirty="0">
                <a:latin typeface="Times New Roman"/>
                <a:cs typeface="Times New Roman"/>
              </a:rPr>
              <a:t>financial  </a:t>
            </a:r>
            <a:r>
              <a:rPr lang="en-IN" sz="2000" spc="-5" dirty="0">
                <a:latin typeface="Times New Roman"/>
                <a:cs typeface="Times New Roman"/>
              </a:rPr>
              <a:t>feasibility. Next the </a:t>
            </a:r>
            <a:r>
              <a:rPr lang="en-IN" sz="2000" spc="-10" dirty="0">
                <a:latin typeface="Times New Roman"/>
                <a:cs typeface="Times New Roman"/>
              </a:rPr>
              <a:t>different </a:t>
            </a:r>
            <a:r>
              <a:rPr lang="en-IN" sz="2000" spc="-5" dirty="0">
                <a:latin typeface="Times New Roman"/>
                <a:cs typeface="Times New Roman"/>
              </a:rPr>
              <a:t>elements of </a:t>
            </a:r>
            <a:r>
              <a:rPr lang="en-IN" sz="2000" spc="-10" dirty="0">
                <a:latin typeface="Times New Roman"/>
                <a:cs typeface="Times New Roman"/>
              </a:rPr>
              <a:t>the </a:t>
            </a:r>
            <a:r>
              <a:rPr lang="en-IN" sz="2000" spc="-15" dirty="0">
                <a:latin typeface="Times New Roman"/>
                <a:cs typeface="Times New Roman"/>
              </a:rPr>
              <a:t>proposed design concepts </a:t>
            </a:r>
            <a:r>
              <a:rPr lang="en-IN" sz="2000" spc="-10" dirty="0">
                <a:latin typeface="Times New Roman"/>
                <a:cs typeface="Times New Roman"/>
              </a:rPr>
              <a:t>are </a:t>
            </a:r>
            <a:r>
              <a:rPr lang="en-IN" sz="2000" spc="-15" dirty="0">
                <a:latin typeface="Times New Roman"/>
                <a:cs typeface="Times New Roman"/>
              </a:rPr>
              <a:t>synthesized  </a:t>
            </a:r>
            <a:r>
              <a:rPr lang="en-IN" sz="2000" spc="-5" dirty="0">
                <a:latin typeface="Times New Roman"/>
                <a:cs typeface="Times New Roman"/>
              </a:rPr>
              <a:t>in such a manner that the resulting product or design gives the required level of  performance as established at the need analysis step. </a:t>
            </a:r>
            <a:r>
              <a:rPr lang="en-IN" sz="2000" spc="-10" dirty="0">
                <a:latin typeface="Times New Roman"/>
                <a:cs typeface="Times New Roman"/>
              </a:rPr>
              <a:t>Considerations of </a:t>
            </a:r>
            <a:r>
              <a:rPr lang="en-IN" sz="2000" spc="-15" dirty="0">
                <a:latin typeface="Times New Roman"/>
                <a:cs typeface="Times New Roman"/>
              </a:rPr>
              <a:t>functional  </a:t>
            </a:r>
            <a:r>
              <a:rPr lang="en-IN" sz="2000" spc="-5" dirty="0">
                <a:latin typeface="Times New Roman"/>
                <a:cs typeface="Times New Roman"/>
              </a:rPr>
              <a:t>suitability, production method, handling, </a:t>
            </a:r>
            <a:r>
              <a:rPr lang="en-IN" sz="2000" spc="-10" dirty="0">
                <a:latin typeface="Times New Roman"/>
                <a:cs typeface="Times New Roman"/>
              </a:rPr>
              <a:t>maintenance, </a:t>
            </a:r>
            <a:r>
              <a:rPr lang="en-IN" sz="2000" spc="-5" dirty="0">
                <a:latin typeface="Times New Roman"/>
                <a:cs typeface="Times New Roman"/>
              </a:rPr>
              <a:t>use and appearance all </a:t>
            </a:r>
            <a:r>
              <a:rPr lang="en-IN" sz="2000" spc="-10" dirty="0">
                <a:latin typeface="Times New Roman"/>
                <a:cs typeface="Times New Roman"/>
              </a:rPr>
              <a:t>go </a:t>
            </a:r>
            <a:r>
              <a:rPr lang="en-IN" sz="2000" spc="-5" dirty="0">
                <a:latin typeface="Times New Roman"/>
                <a:cs typeface="Times New Roman"/>
              </a:rPr>
              <a:t>in at  this step to determine the best arrangement of component, parts, and</a:t>
            </a:r>
            <a:r>
              <a:rPr lang="en-IN" sz="2000" spc="60" dirty="0">
                <a:latin typeface="Times New Roman"/>
                <a:cs typeface="Times New Roman"/>
              </a:rPr>
              <a:t> </a:t>
            </a:r>
            <a:r>
              <a:rPr lang="en-IN" sz="2000" spc="-5" dirty="0">
                <a:latin typeface="Times New Roman"/>
                <a:cs typeface="Times New Roman"/>
              </a:rPr>
              <a:t>elements.</a:t>
            </a:r>
          </a:p>
          <a:p>
            <a:pPr marL="12700" marR="6985" algn="just"/>
            <a:endParaRPr lang="en-IN" sz="2000" spc="-5" dirty="0">
              <a:latin typeface="Times New Roman"/>
              <a:cs typeface="Times New Roman"/>
            </a:endParaRPr>
          </a:p>
          <a:p>
            <a:pPr marL="12700" marR="6985" algn="just"/>
            <a:r>
              <a:rPr lang="en-IN" sz="2000" spc="-5" dirty="0">
                <a:latin typeface="Times New Roman"/>
                <a:cs typeface="Times New Roman"/>
              </a:rPr>
              <a:t>The </a:t>
            </a:r>
            <a:r>
              <a:rPr lang="en-IN" sz="2000" dirty="0">
                <a:latin typeface="Times New Roman"/>
                <a:cs typeface="Times New Roman"/>
              </a:rPr>
              <a:t>next </a:t>
            </a:r>
            <a:r>
              <a:rPr lang="en-IN" sz="2000" spc="-5" dirty="0">
                <a:latin typeface="Times New Roman"/>
                <a:cs typeface="Times New Roman"/>
              </a:rPr>
              <a:t>step, involving further convergence to the final design is the evaluation of  preliminary designs to see how </a:t>
            </a:r>
            <a:r>
              <a:rPr lang="en-IN" sz="2000" dirty="0">
                <a:latin typeface="Times New Roman"/>
                <a:cs typeface="Times New Roman"/>
              </a:rPr>
              <a:t>they </a:t>
            </a:r>
            <a:r>
              <a:rPr lang="en-IN" sz="2000" spc="-5" dirty="0">
                <a:latin typeface="Times New Roman"/>
                <a:cs typeface="Times New Roman"/>
              </a:rPr>
              <a:t>will </a:t>
            </a:r>
            <a:r>
              <a:rPr lang="en-IN" sz="2000" spc="-10" dirty="0">
                <a:latin typeface="Times New Roman"/>
                <a:cs typeface="Times New Roman"/>
              </a:rPr>
              <a:t>fare </a:t>
            </a:r>
            <a:r>
              <a:rPr lang="en-IN" sz="2000" spc="-5" dirty="0">
                <a:latin typeface="Times New Roman"/>
                <a:cs typeface="Times New Roman"/>
              </a:rPr>
              <a:t>in </a:t>
            </a:r>
            <a:r>
              <a:rPr lang="en-IN" sz="2000" spc="-10" dirty="0">
                <a:latin typeface="Times New Roman"/>
                <a:cs typeface="Times New Roman"/>
              </a:rPr>
              <a:t>time. Levels of </a:t>
            </a:r>
            <a:r>
              <a:rPr lang="en-IN" sz="2000" dirty="0">
                <a:latin typeface="Times New Roman"/>
                <a:cs typeface="Times New Roman"/>
              </a:rPr>
              <a:t>reliability </a:t>
            </a:r>
            <a:r>
              <a:rPr lang="en-IN" sz="2000" spc="-5" dirty="0">
                <a:latin typeface="Times New Roman"/>
                <a:cs typeface="Times New Roman"/>
              </a:rPr>
              <a:t>and  consequent deterioration in </a:t>
            </a:r>
            <a:r>
              <a:rPr lang="en-IN" sz="2000" dirty="0">
                <a:latin typeface="Times New Roman"/>
                <a:cs typeface="Times New Roman"/>
              </a:rPr>
              <a:t>quality </a:t>
            </a:r>
            <a:r>
              <a:rPr lang="en-IN" sz="2000" spc="-5" dirty="0">
                <a:latin typeface="Times New Roman"/>
                <a:cs typeface="Times New Roman"/>
              </a:rPr>
              <a:t>and performance must be </a:t>
            </a:r>
            <a:r>
              <a:rPr lang="en-IN" sz="2000" spc="-10" dirty="0">
                <a:latin typeface="Times New Roman"/>
                <a:cs typeface="Times New Roman"/>
              </a:rPr>
              <a:t>studied. The rate </a:t>
            </a:r>
            <a:r>
              <a:rPr lang="en-IN" sz="2000" spc="-5" dirty="0">
                <a:latin typeface="Times New Roman"/>
                <a:cs typeface="Times New Roman"/>
              </a:rPr>
              <a:t>of  obsolescence (becoming out of date) depending on the </a:t>
            </a:r>
            <a:r>
              <a:rPr lang="en-IN" sz="2000" spc="-10" dirty="0">
                <a:latin typeface="Times New Roman"/>
                <a:cs typeface="Times New Roman"/>
              </a:rPr>
              <a:t>projected changes </a:t>
            </a:r>
            <a:r>
              <a:rPr lang="en-IN" sz="2000" spc="-5" dirty="0">
                <a:latin typeface="Times New Roman"/>
                <a:cs typeface="Times New Roman"/>
              </a:rPr>
              <a:t>in </a:t>
            </a:r>
            <a:r>
              <a:rPr lang="en-IN" sz="2000" spc="-10" dirty="0">
                <a:latin typeface="Times New Roman"/>
                <a:cs typeface="Times New Roman"/>
              </a:rPr>
              <a:t>customer’s  </a:t>
            </a:r>
            <a:r>
              <a:rPr lang="en-IN" sz="2000" spc="-5" dirty="0">
                <a:latin typeface="Times New Roman"/>
                <a:cs typeface="Times New Roman"/>
              </a:rPr>
              <a:t>taste, state </a:t>
            </a:r>
            <a:r>
              <a:rPr lang="en-IN" sz="2000" spc="-10" dirty="0">
                <a:latin typeface="Times New Roman"/>
                <a:cs typeface="Times New Roman"/>
              </a:rPr>
              <a:t>of </a:t>
            </a:r>
            <a:r>
              <a:rPr lang="en-IN" sz="2000" dirty="0">
                <a:latin typeface="Times New Roman"/>
                <a:cs typeface="Times New Roman"/>
              </a:rPr>
              <a:t>technology </a:t>
            </a:r>
            <a:r>
              <a:rPr lang="en-IN" sz="2000" spc="-5" dirty="0">
                <a:latin typeface="Times New Roman"/>
                <a:cs typeface="Times New Roman"/>
              </a:rPr>
              <a:t>and </a:t>
            </a:r>
            <a:r>
              <a:rPr lang="en-IN" sz="2000" spc="-10" dirty="0">
                <a:latin typeface="Times New Roman"/>
                <a:cs typeface="Times New Roman"/>
              </a:rPr>
              <a:t>competitive </a:t>
            </a:r>
            <a:r>
              <a:rPr lang="en-IN" sz="2000" spc="-5" dirty="0">
                <a:latin typeface="Times New Roman"/>
                <a:cs typeface="Times New Roman"/>
              </a:rPr>
              <a:t>offerings should also be</a:t>
            </a:r>
            <a:r>
              <a:rPr lang="en-IN" sz="2000" spc="20" dirty="0">
                <a:latin typeface="Times New Roman"/>
                <a:cs typeface="Times New Roman"/>
              </a:rPr>
              <a:t> </a:t>
            </a:r>
            <a:r>
              <a:rPr lang="en-IN" sz="2000" spc="-5" dirty="0">
                <a:latin typeface="Times New Roman"/>
                <a:cs typeface="Times New Roman"/>
              </a:rPr>
              <a:t>considered.</a:t>
            </a:r>
            <a:endParaRPr lang="en-IN" sz="2000" dirty="0">
              <a:latin typeface="Times New Roman"/>
              <a:cs typeface="Times New Roman"/>
            </a:endParaRPr>
          </a:p>
          <a:p>
            <a:pPr marL="12700" marR="6985" algn="just"/>
            <a:endParaRPr lang="en-IN" sz="2000" dirty="0">
              <a:latin typeface="Times New Roman"/>
              <a:cs typeface="Times New Roman"/>
            </a:endParaRPr>
          </a:p>
        </p:txBody>
      </p:sp>
    </p:spTree>
    <p:extLst>
      <p:ext uri="{BB962C8B-B14F-4D97-AF65-F5344CB8AC3E}">
        <p14:creationId xmlns:p14="http://schemas.microsoft.com/office/powerpoint/2010/main" val="6469293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1520" y="514997"/>
            <a:ext cx="8640960" cy="4401205"/>
          </a:xfrm>
          <a:prstGeom prst="rect">
            <a:avLst/>
          </a:prstGeom>
        </p:spPr>
        <p:txBody>
          <a:bodyPr wrap="square">
            <a:spAutoFit/>
          </a:bodyPr>
          <a:lstStyle/>
          <a:p>
            <a:pPr marL="12700" marR="6985" algn="just"/>
            <a:r>
              <a:rPr lang="en-IN" sz="2000" spc="-10" dirty="0">
                <a:latin typeface="Times New Roman"/>
                <a:cs typeface="Times New Roman"/>
              </a:rPr>
              <a:t>In </a:t>
            </a:r>
            <a:r>
              <a:rPr lang="en-IN" sz="2000" spc="-5" dirty="0">
                <a:latin typeface="Times New Roman"/>
                <a:cs typeface="Times New Roman"/>
              </a:rPr>
              <a:t>detailed design, the preliminary design is carried through the </a:t>
            </a:r>
            <a:r>
              <a:rPr lang="en-IN" sz="2000" spc="-10" dirty="0">
                <a:latin typeface="Times New Roman"/>
                <a:cs typeface="Times New Roman"/>
              </a:rPr>
              <a:t>finality. In </a:t>
            </a:r>
            <a:r>
              <a:rPr lang="en-IN" sz="2000" spc="-5" dirty="0">
                <a:latin typeface="Times New Roman"/>
                <a:cs typeface="Times New Roman"/>
              </a:rPr>
              <a:t>this step  detailed dimensions, tolerances, finishes and </a:t>
            </a:r>
            <a:r>
              <a:rPr lang="en-IN" sz="2000" dirty="0">
                <a:latin typeface="Times New Roman"/>
                <a:cs typeface="Times New Roman"/>
              </a:rPr>
              <a:t>other </a:t>
            </a:r>
            <a:r>
              <a:rPr lang="en-IN" sz="2000" spc="-5" dirty="0">
                <a:latin typeface="Times New Roman"/>
                <a:cs typeface="Times New Roman"/>
              </a:rPr>
              <a:t>engineering descriptions are furnished.  The optimum use of resources both raw materials and production feasibilities is also  ensured. </a:t>
            </a:r>
            <a:r>
              <a:rPr lang="en-IN" sz="2000" dirty="0">
                <a:latin typeface="Times New Roman"/>
                <a:cs typeface="Times New Roman"/>
              </a:rPr>
              <a:t>The </a:t>
            </a:r>
            <a:r>
              <a:rPr lang="en-IN" sz="2000" spc="-5" dirty="0">
                <a:latin typeface="Times New Roman"/>
                <a:cs typeface="Times New Roman"/>
              </a:rPr>
              <a:t>outcome </a:t>
            </a:r>
            <a:r>
              <a:rPr lang="en-IN" sz="2000" dirty="0">
                <a:latin typeface="Times New Roman"/>
                <a:cs typeface="Times New Roman"/>
              </a:rPr>
              <a:t>of </a:t>
            </a:r>
            <a:r>
              <a:rPr lang="en-IN" sz="2000" spc="-5" dirty="0">
                <a:latin typeface="Times New Roman"/>
                <a:cs typeface="Times New Roman"/>
              </a:rPr>
              <a:t>this stage is that </a:t>
            </a:r>
            <a:r>
              <a:rPr lang="en-IN" sz="2000" spc="-10" dirty="0">
                <a:latin typeface="Times New Roman"/>
                <a:cs typeface="Times New Roman"/>
              </a:rPr>
              <a:t>the </a:t>
            </a:r>
            <a:r>
              <a:rPr lang="en-IN" sz="2000" spc="-5" dirty="0">
                <a:latin typeface="Times New Roman"/>
                <a:cs typeface="Times New Roman"/>
              </a:rPr>
              <a:t>design is complete in </a:t>
            </a:r>
            <a:r>
              <a:rPr lang="en-IN" sz="2000" dirty="0">
                <a:latin typeface="Times New Roman"/>
                <a:cs typeface="Times New Roman"/>
              </a:rPr>
              <a:t>every way </a:t>
            </a:r>
            <a:r>
              <a:rPr lang="en-IN" sz="2000" spc="-5" dirty="0">
                <a:latin typeface="Times New Roman"/>
                <a:cs typeface="Times New Roman"/>
              </a:rPr>
              <a:t>so </a:t>
            </a:r>
            <a:r>
              <a:rPr lang="en-IN" sz="2000" spc="-10" dirty="0">
                <a:latin typeface="Times New Roman"/>
                <a:cs typeface="Times New Roman"/>
              </a:rPr>
              <a:t>that </a:t>
            </a:r>
            <a:r>
              <a:rPr lang="en-IN" sz="2000" spc="-5" dirty="0">
                <a:latin typeface="Times New Roman"/>
                <a:cs typeface="Times New Roman"/>
              </a:rPr>
              <a:t>it  defines the exact product or </a:t>
            </a:r>
            <a:r>
              <a:rPr lang="en-IN" sz="2000" spc="-10" dirty="0">
                <a:latin typeface="Times New Roman"/>
                <a:cs typeface="Times New Roman"/>
              </a:rPr>
              <a:t>system, </a:t>
            </a:r>
            <a:r>
              <a:rPr lang="en-IN" sz="2000" spc="-15" dirty="0">
                <a:latin typeface="Times New Roman"/>
                <a:cs typeface="Times New Roman"/>
              </a:rPr>
              <a:t>as </a:t>
            </a:r>
            <a:r>
              <a:rPr lang="en-IN" sz="2000" spc="-10" dirty="0">
                <a:latin typeface="Times New Roman"/>
                <a:cs typeface="Times New Roman"/>
              </a:rPr>
              <a:t>it </a:t>
            </a:r>
            <a:r>
              <a:rPr lang="en-IN" sz="2000" spc="-15" dirty="0">
                <a:latin typeface="Times New Roman"/>
                <a:cs typeface="Times New Roman"/>
              </a:rPr>
              <a:t>should </a:t>
            </a:r>
            <a:r>
              <a:rPr lang="en-IN" sz="2000" spc="-10" dirty="0">
                <a:latin typeface="Times New Roman"/>
                <a:cs typeface="Times New Roman"/>
              </a:rPr>
              <a:t>be, </a:t>
            </a:r>
            <a:r>
              <a:rPr lang="en-IN" sz="2000" spc="-15" dirty="0">
                <a:latin typeface="Times New Roman"/>
                <a:cs typeface="Times New Roman"/>
              </a:rPr>
              <a:t>when </a:t>
            </a:r>
            <a:r>
              <a:rPr lang="en-IN" sz="2000" spc="-10" dirty="0">
                <a:latin typeface="Times New Roman"/>
                <a:cs typeface="Times New Roman"/>
              </a:rPr>
              <a:t>it comes </a:t>
            </a:r>
            <a:r>
              <a:rPr lang="en-IN" sz="2000" dirty="0">
                <a:latin typeface="Times New Roman"/>
                <a:cs typeface="Times New Roman"/>
              </a:rPr>
              <a:t>of </a:t>
            </a:r>
            <a:r>
              <a:rPr lang="en-IN" sz="2000" spc="-5" dirty="0">
                <a:latin typeface="Times New Roman"/>
                <a:cs typeface="Times New Roman"/>
              </a:rPr>
              <a:t>the </a:t>
            </a:r>
            <a:r>
              <a:rPr lang="en-IN" sz="2000" spc="-15" dirty="0">
                <a:latin typeface="Times New Roman"/>
                <a:cs typeface="Times New Roman"/>
              </a:rPr>
              <a:t>production </a:t>
            </a:r>
            <a:r>
              <a:rPr lang="en-IN" sz="2000" spc="-10" dirty="0">
                <a:latin typeface="Times New Roman"/>
                <a:cs typeface="Times New Roman"/>
              </a:rPr>
              <a:t>line.  </a:t>
            </a:r>
            <a:r>
              <a:rPr lang="en-IN" sz="2000" spc="-5" dirty="0">
                <a:latin typeface="Times New Roman"/>
                <a:cs typeface="Times New Roman"/>
              </a:rPr>
              <a:t>The </a:t>
            </a:r>
            <a:r>
              <a:rPr lang="en-IN" sz="2000" dirty="0">
                <a:latin typeface="Times New Roman"/>
                <a:cs typeface="Times New Roman"/>
              </a:rPr>
              <a:t>only </a:t>
            </a:r>
            <a:r>
              <a:rPr lang="en-IN" sz="2000" spc="-5" dirty="0">
                <a:latin typeface="Times New Roman"/>
                <a:cs typeface="Times New Roman"/>
              </a:rPr>
              <a:t>remaining </a:t>
            </a:r>
            <a:r>
              <a:rPr lang="en-IN" sz="2000" dirty="0">
                <a:latin typeface="Times New Roman"/>
                <a:cs typeface="Times New Roman"/>
              </a:rPr>
              <a:t>step </a:t>
            </a:r>
            <a:r>
              <a:rPr lang="en-IN" sz="2000" spc="-5" dirty="0">
                <a:latin typeface="Times New Roman"/>
                <a:cs typeface="Times New Roman"/>
              </a:rPr>
              <a:t>after this is the implementation and testing </a:t>
            </a:r>
            <a:r>
              <a:rPr lang="en-IN" sz="2000" dirty="0">
                <a:latin typeface="Times New Roman"/>
                <a:cs typeface="Times New Roman"/>
              </a:rPr>
              <a:t>of </a:t>
            </a:r>
            <a:r>
              <a:rPr lang="en-IN" sz="2000" spc="-5" dirty="0">
                <a:latin typeface="Times New Roman"/>
                <a:cs typeface="Times New Roman"/>
              </a:rPr>
              <a:t>the</a:t>
            </a:r>
            <a:r>
              <a:rPr lang="en-IN" sz="2000" spc="-60" dirty="0">
                <a:latin typeface="Times New Roman"/>
                <a:cs typeface="Times New Roman"/>
              </a:rPr>
              <a:t> </a:t>
            </a:r>
            <a:r>
              <a:rPr lang="en-IN" sz="2000" spc="-5" dirty="0">
                <a:latin typeface="Times New Roman"/>
                <a:cs typeface="Times New Roman"/>
              </a:rPr>
              <a:t>design.</a:t>
            </a:r>
          </a:p>
          <a:p>
            <a:pPr marL="12700" marR="6985" algn="just"/>
            <a:endParaRPr lang="en-IN" sz="2000" dirty="0">
              <a:latin typeface="Times New Roman"/>
              <a:cs typeface="Times New Roman"/>
            </a:endParaRPr>
          </a:p>
          <a:p>
            <a:pPr>
              <a:spcBef>
                <a:spcPts val="35"/>
              </a:spcBef>
            </a:pPr>
            <a:r>
              <a:rPr lang="en-IN" sz="2000" spc="-5" dirty="0">
                <a:latin typeface="Times New Roman"/>
                <a:cs typeface="Times New Roman"/>
              </a:rPr>
              <a:t>Could the same principle be used in some other situation to advantage? </a:t>
            </a:r>
            <a:r>
              <a:rPr lang="en-IN" sz="2000" spc="-20" dirty="0">
                <a:latin typeface="Times New Roman"/>
                <a:cs typeface="Times New Roman"/>
              </a:rPr>
              <a:t>It </a:t>
            </a:r>
            <a:r>
              <a:rPr lang="en-IN" sz="2000" spc="-5" dirty="0">
                <a:latin typeface="Times New Roman"/>
                <a:cs typeface="Times New Roman"/>
              </a:rPr>
              <a:t>is </a:t>
            </a:r>
            <a:r>
              <a:rPr lang="en-IN" sz="2000" dirty="0">
                <a:latin typeface="Times New Roman"/>
                <a:cs typeface="Times New Roman"/>
              </a:rPr>
              <a:t>only </a:t>
            </a:r>
            <a:r>
              <a:rPr lang="en-IN" sz="2000" spc="-5" dirty="0">
                <a:latin typeface="Times New Roman"/>
                <a:cs typeface="Times New Roman"/>
              </a:rPr>
              <a:t>this sort  of awareness </a:t>
            </a:r>
            <a:r>
              <a:rPr lang="en-IN" sz="2000" dirty="0">
                <a:latin typeface="Times New Roman"/>
                <a:cs typeface="Times New Roman"/>
              </a:rPr>
              <a:t>of </a:t>
            </a:r>
            <a:r>
              <a:rPr lang="en-IN" sz="2000" spc="-5" dirty="0">
                <a:latin typeface="Times New Roman"/>
                <a:cs typeface="Times New Roman"/>
              </a:rPr>
              <a:t>the design features of the material world, which </a:t>
            </a:r>
            <a:r>
              <a:rPr lang="en-IN" sz="2000" spc="-10" dirty="0">
                <a:latin typeface="Times New Roman"/>
                <a:cs typeface="Times New Roman"/>
              </a:rPr>
              <a:t>goes </a:t>
            </a:r>
            <a:r>
              <a:rPr lang="en-IN" sz="2000" spc="-5" dirty="0">
                <a:latin typeface="Times New Roman"/>
                <a:cs typeface="Times New Roman"/>
              </a:rPr>
              <a:t>to make a good  designer. </a:t>
            </a:r>
            <a:r>
              <a:rPr lang="en-IN" sz="2000" spc="-15" dirty="0">
                <a:latin typeface="Times New Roman"/>
                <a:cs typeface="Times New Roman"/>
              </a:rPr>
              <a:t>The </a:t>
            </a:r>
            <a:r>
              <a:rPr lang="en-IN" sz="2000" spc="-5" dirty="0">
                <a:latin typeface="Times New Roman"/>
                <a:cs typeface="Times New Roman"/>
              </a:rPr>
              <a:t>experience of the designer coupled with </a:t>
            </a:r>
            <a:r>
              <a:rPr lang="en-IN" sz="2000" spc="-15" dirty="0">
                <a:latin typeface="Times New Roman"/>
                <a:cs typeface="Times New Roman"/>
              </a:rPr>
              <a:t>an </a:t>
            </a:r>
            <a:r>
              <a:rPr lang="en-IN" sz="2000" dirty="0">
                <a:latin typeface="Times New Roman"/>
                <a:cs typeface="Times New Roman"/>
              </a:rPr>
              <a:t>ability </a:t>
            </a:r>
            <a:r>
              <a:rPr lang="en-IN" sz="2000" spc="-5" dirty="0">
                <a:latin typeface="Times New Roman"/>
                <a:cs typeface="Times New Roman"/>
              </a:rPr>
              <a:t>to transcend that  experience so that it </a:t>
            </a:r>
            <a:r>
              <a:rPr lang="en-IN" sz="2000" dirty="0">
                <a:latin typeface="Times New Roman"/>
                <a:cs typeface="Times New Roman"/>
              </a:rPr>
              <a:t>does </a:t>
            </a:r>
            <a:r>
              <a:rPr lang="en-IN" sz="2000" spc="-5" dirty="0">
                <a:latin typeface="Times New Roman"/>
                <a:cs typeface="Times New Roman"/>
              </a:rPr>
              <a:t>not create a mental set of fixity, is </a:t>
            </a:r>
            <a:r>
              <a:rPr lang="en-IN" sz="2000" spc="-10" dirty="0">
                <a:latin typeface="Times New Roman"/>
                <a:cs typeface="Times New Roman"/>
              </a:rPr>
              <a:t>his </a:t>
            </a:r>
            <a:r>
              <a:rPr lang="en-IN" sz="2000" spc="-15" dirty="0">
                <a:latin typeface="Times New Roman"/>
                <a:cs typeface="Times New Roman"/>
              </a:rPr>
              <a:t>best</a:t>
            </a:r>
            <a:r>
              <a:rPr lang="en-IN" sz="2000" spc="-125" dirty="0">
                <a:latin typeface="Times New Roman"/>
                <a:cs typeface="Times New Roman"/>
              </a:rPr>
              <a:t> </a:t>
            </a:r>
            <a:r>
              <a:rPr lang="en-IN" sz="2000" spc="-10" dirty="0">
                <a:latin typeface="Times New Roman"/>
                <a:cs typeface="Times New Roman"/>
              </a:rPr>
              <a:t>tool.</a:t>
            </a:r>
            <a:endParaRPr lang="en-IN" sz="2000" dirty="0">
              <a:latin typeface="Times New Roman"/>
              <a:cs typeface="Times New Roman"/>
            </a:endParaRPr>
          </a:p>
          <a:p>
            <a:pPr>
              <a:spcBef>
                <a:spcPts val="35"/>
              </a:spcBef>
            </a:pPr>
            <a:endParaRPr lang="en-IN" sz="2000" dirty="0">
              <a:latin typeface="Times New Roman"/>
              <a:cs typeface="Times New Roman"/>
            </a:endParaRPr>
          </a:p>
        </p:txBody>
      </p:sp>
    </p:spTree>
    <p:extLst>
      <p:ext uri="{BB962C8B-B14F-4D97-AF65-F5344CB8AC3E}">
        <p14:creationId xmlns:p14="http://schemas.microsoft.com/office/powerpoint/2010/main" val="31174531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271" y="548680"/>
            <a:ext cx="8640960" cy="4708981"/>
          </a:xfrm>
          <a:prstGeom prst="rect">
            <a:avLst/>
          </a:prstGeom>
        </p:spPr>
        <p:txBody>
          <a:bodyPr wrap="square">
            <a:spAutoFit/>
          </a:bodyPr>
          <a:lstStyle/>
          <a:p>
            <a:pPr marL="12700"/>
            <a:r>
              <a:rPr lang="en-IN" sz="2000" b="1" dirty="0">
                <a:latin typeface="Times New Roman"/>
                <a:cs typeface="Times New Roman"/>
              </a:rPr>
              <a:t>The </a:t>
            </a:r>
            <a:r>
              <a:rPr lang="en-IN" sz="2000" b="1" spc="-5" dirty="0">
                <a:latin typeface="Times New Roman"/>
                <a:cs typeface="Times New Roman"/>
              </a:rPr>
              <a:t>Realization of</a:t>
            </a:r>
            <a:r>
              <a:rPr lang="en-IN" sz="2000" b="1" spc="5" dirty="0">
                <a:latin typeface="Times New Roman"/>
                <a:cs typeface="Times New Roman"/>
              </a:rPr>
              <a:t> </a:t>
            </a:r>
            <a:r>
              <a:rPr lang="en-IN" sz="2000" b="1" spc="-5" dirty="0">
                <a:latin typeface="Times New Roman"/>
                <a:cs typeface="Times New Roman"/>
              </a:rPr>
              <a:t>Need:</a:t>
            </a:r>
          </a:p>
          <a:p>
            <a:pPr marL="12700"/>
            <a:endParaRPr lang="en-IN" sz="2000" dirty="0">
              <a:latin typeface="Times New Roman"/>
              <a:cs typeface="Times New Roman"/>
            </a:endParaRPr>
          </a:p>
          <a:p>
            <a:pPr marL="12700"/>
            <a:r>
              <a:rPr lang="en-IN" sz="2000" spc="-5" dirty="0">
                <a:latin typeface="Times New Roman"/>
                <a:cs typeface="Times New Roman"/>
              </a:rPr>
              <a:t>The sources from which </a:t>
            </a:r>
            <a:r>
              <a:rPr lang="en-IN" sz="2000" dirty="0">
                <a:latin typeface="Times New Roman"/>
                <a:cs typeface="Times New Roman"/>
              </a:rPr>
              <a:t>the </a:t>
            </a:r>
            <a:r>
              <a:rPr lang="en-IN" sz="2000" spc="-5" dirty="0">
                <a:latin typeface="Times New Roman"/>
                <a:cs typeface="Times New Roman"/>
              </a:rPr>
              <a:t>need perception results are as varied as </a:t>
            </a:r>
            <a:r>
              <a:rPr lang="en-IN" sz="2000" dirty="0">
                <a:latin typeface="Times New Roman"/>
                <a:cs typeface="Times New Roman"/>
              </a:rPr>
              <a:t>the </a:t>
            </a:r>
            <a:r>
              <a:rPr lang="en-IN" sz="2000" spc="-5" dirty="0">
                <a:latin typeface="Times New Roman"/>
                <a:cs typeface="Times New Roman"/>
              </a:rPr>
              <a:t>needs</a:t>
            </a:r>
            <a:r>
              <a:rPr lang="en-IN" sz="2000" spc="15" dirty="0">
                <a:latin typeface="Times New Roman"/>
                <a:cs typeface="Times New Roman"/>
              </a:rPr>
              <a:t> </a:t>
            </a:r>
            <a:r>
              <a:rPr lang="en-IN" sz="2000" spc="-5" dirty="0">
                <a:latin typeface="Times New Roman"/>
                <a:cs typeface="Times New Roman"/>
              </a:rPr>
              <a:t>themselves.</a:t>
            </a:r>
          </a:p>
          <a:p>
            <a:pPr marL="12700"/>
            <a:endParaRPr lang="en-IN" sz="2000" dirty="0">
              <a:latin typeface="Times New Roman"/>
              <a:cs typeface="Times New Roman"/>
            </a:endParaRPr>
          </a:p>
          <a:p>
            <a:pPr marL="455930" indent="-215265">
              <a:buChar char="-"/>
              <a:tabLst>
                <a:tab pos="455930" algn="l"/>
                <a:tab pos="456565" algn="l"/>
              </a:tabLst>
            </a:pPr>
            <a:r>
              <a:rPr lang="en-IN" sz="2000" spc="-5" dirty="0">
                <a:latin typeface="Times New Roman"/>
                <a:cs typeface="Times New Roman"/>
              </a:rPr>
              <a:t>Need communicated </a:t>
            </a:r>
            <a:r>
              <a:rPr lang="en-IN" sz="2000" spc="10" dirty="0">
                <a:latin typeface="Times New Roman"/>
                <a:cs typeface="Times New Roman"/>
              </a:rPr>
              <a:t>by </a:t>
            </a:r>
            <a:r>
              <a:rPr lang="en-IN" sz="2000" dirty="0">
                <a:latin typeface="Times New Roman"/>
                <a:cs typeface="Times New Roman"/>
              </a:rPr>
              <a:t>the</a:t>
            </a:r>
            <a:r>
              <a:rPr lang="en-IN" sz="2000" spc="-75" dirty="0">
                <a:latin typeface="Times New Roman"/>
                <a:cs typeface="Times New Roman"/>
              </a:rPr>
              <a:t> </a:t>
            </a:r>
            <a:r>
              <a:rPr lang="en-IN" sz="2000" spc="-5" dirty="0">
                <a:latin typeface="Times New Roman"/>
                <a:cs typeface="Times New Roman"/>
              </a:rPr>
              <a:t>designer.</a:t>
            </a:r>
            <a:endParaRPr lang="en-IN" sz="2000" dirty="0">
              <a:latin typeface="Times New Roman"/>
              <a:cs typeface="Times New Roman"/>
            </a:endParaRPr>
          </a:p>
          <a:p>
            <a:pPr marL="455930" indent="-215265">
              <a:buChar char="-"/>
              <a:tabLst>
                <a:tab pos="455930" algn="l"/>
                <a:tab pos="456565" algn="l"/>
              </a:tabLst>
            </a:pPr>
            <a:r>
              <a:rPr lang="en-IN" sz="2000" spc="-5" dirty="0">
                <a:latin typeface="Times New Roman"/>
                <a:cs typeface="Times New Roman"/>
              </a:rPr>
              <a:t>Need recognized </a:t>
            </a:r>
            <a:r>
              <a:rPr lang="en-IN" sz="2000" spc="10" dirty="0">
                <a:latin typeface="Times New Roman"/>
                <a:cs typeface="Times New Roman"/>
              </a:rPr>
              <a:t>by </a:t>
            </a:r>
            <a:r>
              <a:rPr lang="en-IN" sz="2000" spc="-5" dirty="0">
                <a:latin typeface="Times New Roman"/>
                <a:cs typeface="Times New Roman"/>
              </a:rPr>
              <a:t>the</a:t>
            </a:r>
            <a:r>
              <a:rPr lang="en-IN" sz="2000" spc="-75" dirty="0">
                <a:latin typeface="Times New Roman"/>
                <a:cs typeface="Times New Roman"/>
              </a:rPr>
              <a:t> </a:t>
            </a:r>
            <a:r>
              <a:rPr lang="en-IN" sz="2000" spc="-5" dirty="0">
                <a:latin typeface="Times New Roman"/>
                <a:cs typeface="Times New Roman"/>
              </a:rPr>
              <a:t>designer.</a:t>
            </a:r>
            <a:endParaRPr lang="en-IN" sz="2000" dirty="0">
              <a:latin typeface="Times New Roman"/>
              <a:cs typeface="Times New Roman"/>
            </a:endParaRPr>
          </a:p>
          <a:p>
            <a:pPr marL="455930" indent="-215265">
              <a:buChar char="-"/>
              <a:tabLst>
                <a:tab pos="455930" algn="l"/>
                <a:tab pos="456565" algn="l"/>
              </a:tabLst>
            </a:pPr>
            <a:r>
              <a:rPr lang="en-IN" sz="2000" spc="-5" dirty="0">
                <a:latin typeface="Times New Roman"/>
                <a:cs typeface="Times New Roman"/>
              </a:rPr>
              <a:t>Need arising out of monotony and repetitive</a:t>
            </a:r>
            <a:r>
              <a:rPr lang="en-IN" sz="2000" spc="-10" dirty="0">
                <a:latin typeface="Times New Roman"/>
                <a:cs typeface="Times New Roman"/>
              </a:rPr>
              <a:t> </a:t>
            </a:r>
            <a:r>
              <a:rPr lang="en-IN" sz="2000" spc="-5" dirty="0">
                <a:latin typeface="Times New Roman"/>
                <a:cs typeface="Times New Roman"/>
              </a:rPr>
              <a:t>work.</a:t>
            </a:r>
            <a:endParaRPr lang="en-IN" sz="2000" dirty="0">
              <a:latin typeface="Times New Roman"/>
              <a:cs typeface="Times New Roman"/>
            </a:endParaRPr>
          </a:p>
          <a:p>
            <a:pPr marL="455930" indent="-215265">
              <a:buChar char="-"/>
              <a:tabLst>
                <a:tab pos="455930" algn="l"/>
                <a:tab pos="456565" algn="l"/>
              </a:tabLst>
            </a:pPr>
            <a:r>
              <a:rPr lang="en-IN" sz="2000" spc="-5" dirty="0">
                <a:latin typeface="Times New Roman"/>
                <a:cs typeface="Times New Roman"/>
              </a:rPr>
              <a:t>Need originated from the desire to improve </a:t>
            </a:r>
            <a:r>
              <a:rPr lang="en-IN" sz="2000" dirty="0">
                <a:latin typeface="Times New Roman"/>
                <a:cs typeface="Times New Roman"/>
              </a:rPr>
              <a:t>the </a:t>
            </a:r>
            <a:r>
              <a:rPr lang="en-IN" sz="2000" spc="-5" dirty="0">
                <a:latin typeface="Times New Roman"/>
                <a:cs typeface="Times New Roman"/>
              </a:rPr>
              <a:t>existing</a:t>
            </a:r>
            <a:r>
              <a:rPr lang="en-IN" sz="2000" spc="-55" dirty="0">
                <a:latin typeface="Times New Roman"/>
                <a:cs typeface="Times New Roman"/>
              </a:rPr>
              <a:t> </a:t>
            </a:r>
            <a:r>
              <a:rPr lang="en-IN" sz="2000" spc="-5" dirty="0">
                <a:latin typeface="Times New Roman"/>
                <a:cs typeface="Times New Roman"/>
              </a:rPr>
              <a:t>system.</a:t>
            </a:r>
            <a:endParaRPr lang="en-IN" sz="2000" dirty="0">
              <a:latin typeface="Times New Roman"/>
              <a:cs typeface="Times New Roman"/>
            </a:endParaRPr>
          </a:p>
          <a:p>
            <a:pPr marL="455930" indent="-215265">
              <a:buChar char="-"/>
              <a:tabLst>
                <a:tab pos="455930" algn="l"/>
                <a:tab pos="456565" algn="l"/>
              </a:tabLst>
            </a:pPr>
            <a:r>
              <a:rPr lang="en-IN" sz="2000" spc="-5" dirty="0">
                <a:latin typeface="Times New Roman"/>
                <a:cs typeface="Times New Roman"/>
              </a:rPr>
              <a:t>Need originated from desire to increase</a:t>
            </a:r>
            <a:r>
              <a:rPr lang="en-IN" sz="2000" spc="-65" dirty="0">
                <a:latin typeface="Times New Roman"/>
                <a:cs typeface="Times New Roman"/>
              </a:rPr>
              <a:t> </a:t>
            </a:r>
            <a:r>
              <a:rPr lang="en-IN" sz="2000" spc="-10" dirty="0">
                <a:latin typeface="Times New Roman"/>
                <a:cs typeface="Times New Roman"/>
              </a:rPr>
              <a:t>comfort.</a:t>
            </a:r>
            <a:endParaRPr lang="en-IN" sz="2000" dirty="0">
              <a:latin typeface="Times New Roman"/>
              <a:cs typeface="Times New Roman"/>
            </a:endParaRPr>
          </a:p>
          <a:p>
            <a:pPr marL="455930" indent="-215265">
              <a:buChar char="-"/>
              <a:tabLst>
                <a:tab pos="455930" algn="l"/>
                <a:tab pos="456565" algn="l"/>
              </a:tabLst>
            </a:pPr>
            <a:r>
              <a:rPr lang="en-IN" sz="2000" spc="-15" dirty="0">
                <a:latin typeface="Times New Roman"/>
                <a:cs typeface="Times New Roman"/>
              </a:rPr>
              <a:t>Need </a:t>
            </a:r>
            <a:r>
              <a:rPr lang="en-IN" sz="2000" spc="-10" dirty="0">
                <a:latin typeface="Times New Roman"/>
                <a:cs typeface="Times New Roman"/>
              </a:rPr>
              <a:t>arising </a:t>
            </a:r>
            <a:r>
              <a:rPr lang="en-IN" sz="2000" spc="-15" dirty="0">
                <a:latin typeface="Times New Roman"/>
                <a:cs typeface="Times New Roman"/>
              </a:rPr>
              <a:t>out </a:t>
            </a:r>
            <a:r>
              <a:rPr lang="en-IN" sz="2000" spc="-5" dirty="0">
                <a:latin typeface="Times New Roman"/>
                <a:cs typeface="Times New Roman"/>
              </a:rPr>
              <a:t>of </a:t>
            </a:r>
            <a:r>
              <a:rPr lang="en-IN" sz="2000" spc="-15" dirty="0">
                <a:latin typeface="Times New Roman"/>
                <a:cs typeface="Times New Roman"/>
              </a:rPr>
              <a:t>existing</a:t>
            </a:r>
            <a:r>
              <a:rPr lang="en-IN" sz="2000" spc="-40" dirty="0">
                <a:latin typeface="Times New Roman"/>
                <a:cs typeface="Times New Roman"/>
              </a:rPr>
              <a:t> </a:t>
            </a:r>
            <a:r>
              <a:rPr lang="en-IN" sz="2000" spc="-10" dirty="0">
                <a:latin typeface="Times New Roman"/>
                <a:cs typeface="Times New Roman"/>
              </a:rPr>
              <a:t>situations.</a:t>
            </a:r>
            <a:endParaRPr lang="en-IN" sz="2000" dirty="0">
              <a:latin typeface="Times New Roman"/>
              <a:cs typeface="Times New Roman"/>
            </a:endParaRPr>
          </a:p>
          <a:p>
            <a:pPr marL="467995" indent="-227329">
              <a:buChar char="-"/>
              <a:tabLst>
                <a:tab pos="467995" algn="l"/>
                <a:tab pos="468630" algn="l"/>
              </a:tabLst>
            </a:pPr>
            <a:r>
              <a:rPr lang="en-IN" sz="2000" spc="-5" dirty="0">
                <a:latin typeface="Times New Roman"/>
                <a:cs typeface="Times New Roman"/>
              </a:rPr>
              <a:t>Technical </a:t>
            </a:r>
            <a:r>
              <a:rPr lang="en-IN" sz="2000" spc="-10" dirty="0">
                <a:latin typeface="Times New Roman"/>
                <a:cs typeface="Times New Roman"/>
              </a:rPr>
              <a:t>needs.</a:t>
            </a:r>
          </a:p>
          <a:p>
            <a:pPr marL="467995" indent="-227329">
              <a:buChar char="-"/>
              <a:tabLst>
                <a:tab pos="467995" algn="l"/>
                <a:tab pos="468630" algn="l"/>
              </a:tabLst>
            </a:pPr>
            <a:r>
              <a:rPr lang="en-IN" sz="2000" dirty="0">
                <a:latin typeface="Times New Roman"/>
                <a:cs typeface="Times New Roman"/>
              </a:rPr>
              <a:t>Trying to describe the process</a:t>
            </a:r>
          </a:p>
          <a:p>
            <a:pPr marL="467995" indent="-227329">
              <a:buChar char="-"/>
              <a:tabLst>
                <a:tab pos="467995" algn="l"/>
                <a:tab pos="468630" algn="l"/>
              </a:tabLst>
            </a:pPr>
            <a:r>
              <a:rPr lang="en-IN" sz="2000" dirty="0">
                <a:latin typeface="Times New Roman"/>
                <a:cs typeface="Times New Roman"/>
              </a:rPr>
              <a:t>Use of formal proposals.</a:t>
            </a:r>
          </a:p>
          <a:p>
            <a:pPr marL="467995" indent="-227329">
              <a:buChar char="-"/>
              <a:tabLst>
                <a:tab pos="467995" algn="l"/>
                <a:tab pos="468630" algn="l"/>
              </a:tabLst>
            </a:pPr>
            <a:endParaRPr lang="en-IN" sz="2000" dirty="0">
              <a:latin typeface="Times New Roman"/>
              <a:cs typeface="Times New Roman"/>
            </a:endParaRPr>
          </a:p>
        </p:txBody>
      </p:sp>
    </p:spTree>
    <p:extLst>
      <p:ext uri="{BB962C8B-B14F-4D97-AF65-F5344CB8AC3E}">
        <p14:creationId xmlns:p14="http://schemas.microsoft.com/office/powerpoint/2010/main" val="27393381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1520" y="404664"/>
            <a:ext cx="8568952" cy="5324535"/>
          </a:xfrm>
          <a:prstGeom prst="rect">
            <a:avLst/>
          </a:prstGeom>
        </p:spPr>
        <p:txBody>
          <a:bodyPr wrap="square">
            <a:spAutoFit/>
          </a:bodyPr>
          <a:lstStyle/>
          <a:p>
            <a:pPr marL="12700" algn="just"/>
            <a:r>
              <a:rPr lang="en-IN" sz="2000" b="1" spc="-5" dirty="0">
                <a:latin typeface="Times New Roman"/>
                <a:cs typeface="Times New Roman"/>
              </a:rPr>
              <a:t>Use of Check</a:t>
            </a:r>
            <a:r>
              <a:rPr lang="en-IN" sz="2000" b="1" spc="-45" dirty="0">
                <a:latin typeface="Times New Roman"/>
                <a:cs typeface="Times New Roman"/>
              </a:rPr>
              <a:t> </a:t>
            </a:r>
            <a:r>
              <a:rPr lang="en-IN" sz="2000" b="1" spc="-5" dirty="0">
                <a:latin typeface="Times New Roman"/>
                <a:cs typeface="Times New Roman"/>
              </a:rPr>
              <a:t>List:</a:t>
            </a:r>
            <a:endParaRPr lang="en-IN" sz="2000" dirty="0">
              <a:latin typeface="Times New Roman"/>
              <a:cs typeface="Times New Roman"/>
            </a:endParaRPr>
          </a:p>
          <a:p>
            <a:pPr marL="12700" marR="8255" algn="just">
              <a:spcBef>
                <a:spcPts val="45"/>
              </a:spcBef>
            </a:pPr>
            <a:r>
              <a:rPr lang="en-IN" sz="2000" spc="-5" dirty="0">
                <a:latin typeface="Times New Roman"/>
                <a:cs typeface="Times New Roman"/>
              </a:rPr>
              <a:t>The use of checklist to remind oneself </a:t>
            </a:r>
            <a:r>
              <a:rPr lang="en-IN" sz="2000" dirty="0">
                <a:latin typeface="Times New Roman"/>
                <a:cs typeface="Times New Roman"/>
              </a:rPr>
              <a:t>of </a:t>
            </a:r>
            <a:r>
              <a:rPr lang="en-IN" sz="2000" spc="-5" dirty="0">
                <a:latin typeface="Times New Roman"/>
                <a:cs typeface="Times New Roman"/>
              </a:rPr>
              <a:t>all </a:t>
            </a:r>
            <a:r>
              <a:rPr lang="en-IN" sz="2000" spc="-10" dirty="0">
                <a:latin typeface="Times New Roman"/>
                <a:cs typeface="Times New Roman"/>
              </a:rPr>
              <a:t>that </a:t>
            </a:r>
            <a:r>
              <a:rPr lang="en-IN" sz="2000" spc="-5" dirty="0">
                <a:latin typeface="Times New Roman"/>
                <a:cs typeface="Times New Roman"/>
              </a:rPr>
              <a:t>needs </a:t>
            </a:r>
            <a:r>
              <a:rPr lang="en-IN" sz="2000" dirty="0">
                <a:latin typeface="Times New Roman"/>
                <a:cs typeface="Times New Roman"/>
              </a:rPr>
              <a:t>looking </a:t>
            </a:r>
            <a:r>
              <a:rPr lang="en-IN" sz="2000" spc="-5" dirty="0">
                <a:latin typeface="Times New Roman"/>
                <a:cs typeface="Times New Roman"/>
              </a:rPr>
              <a:t>into is a standard practice  in many areas. An aeroplane pilot going through the checking procedures before </a:t>
            </a:r>
            <a:r>
              <a:rPr lang="en-IN" sz="2000" dirty="0">
                <a:latin typeface="Times New Roman"/>
                <a:cs typeface="Times New Roman"/>
              </a:rPr>
              <a:t>taking  </a:t>
            </a:r>
            <a:r>
              <a:rPr lang="en-IN" sz="2000" spc="-5" dirty="0">
                <a:latin typeface="Times New Roman"/>
                <a:cs typeface="Times New Roman"/>
              </a:rPr>
              <a:t>off uses a</a:t>
            </a:r>
            <a:r>
              <a:rPr lang="en-IN" sz="2000" spc="5" dirty="0">
                <a:latin typeface="Times New Roman"/>
                <a:cs typeface="Times New Roman"/>
              </a:rPr>
              <a:t> </a:t>
            </a:r>
            <a:r>
              <a:rPr lang="en-IN" sz="2000" spc="-5" dirty="0">
                <a:latin typeface="Times New Roman"/>
                <a:cs typeface="Times New Roman"/>
              </a:rPr>
              <a:t>checklist.</a:t>
            </a:r>
            <a:endParaRPr lang="en-IN" sz="2000" dirty="0">
              <a:latin typeface="Times New Roman"/>
              <a:cs typeface="Times New Roman"/>
            </a:endParaRPr>
          </a:p>
          <a:p>
            <a:pPr marL="12700" marR="6350" algn="just">
              <a:spcBef>
                <a:spcPts val="45"/>
              </a:spcBef>
            </a:pPr>
            <a:r>
              <a:rPr lang="en-IN" sz="2000" spc="-15" dirty="0">
                <a:latin typeface="Times New Roman"/>
                <a:cs typeface="Times New Roman"/>
              </a:rPr>
              <a:t>For </a:t>
            </a:r>
            <a:r>
              <a:rPr lang="en-IN" sz="2000" spc="-10" dirty="0">
                <a:latin typeface="Times New Roman"/>
                <a:cs typeface="Times New Roman"/>
              </a:rPr>
              <a:t>engineering </a:t>
            </a:r>
            <a:r>
              <a:rPr lang="en-IN" sz="2000" spc="-15" dirty="0">
                <a:latin typeface="Times New Roman"/>
                <a:cs typeface="Times New Roman"/>
              </a:rPr>
              <a:t>design situations, </a:t>
            </a:r>
            <a:r>
              <a:rPr lang="en-IN" sz="2000" spc="-5" dirty="0">
                <a:latin typeface="Times New Roman"/>
                <a:cs typeface="Times New Roman"/>
              </a:rPr>
              <a:t>a </a:t>
            </a:r>
            <a:r>
              <a:rPr lang="en-IN" sz="2000" spc="-15" dirty="0">
                <a:latin typeface="Times New Roman"/>
                <a:cs typeface="Times New Roman"/>
              </a:rPr>
              <a:t>useful checklist </a:t>
            </a:r>
            <a:r>
              <a:rPr lang="en-IN" sz="2000" spc="-10" dirty="0">
                <a:latin typeface="Times New Roman"/>
                <a:cs typeface="Times New Roman"/>
              </a:rPr>
              <a:t>is one, </a:t>
            </a:r>
            <a:r>
              <a:rPr lang="en-IN" sz="2000" spc="-15" dirty="0">
                <a:latin typeface="Times New Roman"/>
                <a:cs typeface="Times New Roman"/>
              </a:rPr>
              <a:t>which </a:t>
            </a:r>
            <a:r>
              <a:rPr lang="en-IN" sz="2000" spc="-5" dirty="0">
                <a:latin typeface="Times New Roman"/>
                <a:cs typeface="Times New Roman"/>
              </a:rPr>
              <a:t>is </a:t>
            </a:r>
            <a:r>
              <a:rPr lang="en-IN" sz="2000" spc="-15" dirty="0">
                <a:latin typeface="Times New Roman"/>
                <a:cs typeface="Times New Roman"/>
              </a:rPr>
              <a:t>designed </a:t>
            </a:r>
            <a:r>
              <a:rPr lang="en-IN" sz="2000" spc="-10" dirty="0">
                <a:latin typeface="Times New Roman"/>
                <a:cs typeface="Times New Roman"/>
              </a:rPr>
              <a:t>to  </a:t>
            </a:r>
            <a:r>
              <a:rPr lang="en-IN" sz="2000" spc="-5" dirty="0">
                <a:latin typeface="Times New Roman"/>
                <a:cs typeface="Times New Roman"/>
              </a:rPr>
              <a:t>incorporate the ways an engineer looks for design solutions. A lot of </a:t>
            </a:r>
            <a:r>
              <a:rPr lang="en-IN" sz="2000" spc="-10" dirty="0">
                <a:latin typeface="Times New Roman"/>
                <a:cs typeface="Times New Roman"/>
              </a:rPr>
              <a:t>research </a:t>
            </a:r>
            <a:r>
              <a:rPr lang="en-IN" sz="2000" spc="-5" dirty="0">
                <a:latin typeface="Times New Roman"/>
                <a:cs typeface="Times New Roman"/>
              </a:rPr>
              <a:t>into the  patterns of creativity is being </a:t>
            </a:r>
            <a:r>
              <a:rPr lang="en-IN" sz="2000" dirty="0">
                <a:latin typeface="Times New Roman"/>
                <a:cs typeface="Times New Roman"/>
              </a:rPr>
              <a:t>done </a:t>
            </a:r>
            <a:r>
              <a:rPr lang="en-IN" sz="2000" spc="-5" dirty="0">
                <a:latin typeface="Times New Roman"/>
                <a:cs typeface="Times New Roman"/>
              </a:rPr>
              <a:t>at present. Some of the things that act as catalyst in  innovative designing are the</a:t>
            </a:r>
            <a:r>
              <a:rPr lang="en-IN" sz="2000" spc="-40" dirty="0">
                <a:latin typeface="Times New Roman"/>
                <a:cs typeface="Times New Roman"/>
              </a:rPr>
              <a:t> </a:t>
            </a:r>
            <a:r>
              <a:rPr lang="en-IN" sz="2000" spc="-5" dirty="0">
                <a:latin typeface="Times New Roman"/>
                <a:cs typeface="Times New Roman"/>
              </a:rPr>
              <a:t>following:</a:t>
            </a:r>
            <a:endParaRPr lang="en-IN" sz="2000" dirty="0">
              <a:latin typeface="Times New Roman"/>
              <a:cs typeface="Times New Roman"/>
            </a:endParaRPr>
          </a:p>
          <a:p>
            <a:pPr>
              <a:spcBef>
                <a:spcPts val="20"/>
              </a:spcBef>
            </a:pPr>
            <a:endParaRPr lang="en-IN" sz="2000" dirty="0">
              <a:latin typeface="Times New Roman"/>
              <a:cs typeface="Times New Roman"/>
            </a:endParaRPr>
          </a:p>
          <a:p>
            <a:pPr marL="455930" indent="-215265">
              <a:buChar char="-"/>
              <a:tabLst>
                <a:tab pos="455930" algn="l"/>
                <a:tab pos="456565" algn="l"/>
              </a:tabLst>
            </a:pPr>
            <a:r>
              <a:rPr lang="en-IN" sz="2000" spc="-10" dirty="0">
                <a:latin typeface="Times New Roman"/>
                <a:cs typeface="Times New Roman"/>
              </a:rPr>
              <a:t>Memories </a:t>
            </a:r>
            <a:r>
              <a:rPr lang="en-IN" sz="2000" spc="-5" dirty="0">
                <a:latin typeface="Times New Roman"/>
                <a:cs typeface="Times New Roman"/>
              </a:rPr>
              <a:t>of the past</a:t>
            </a:r>
            <a:r>
              <a:rPr lang="en-IN" sz="2000" spc="5" dirty="0">
                <a:latin typeface="Times New Roman"/>
                <a:cs typeface="Times New Roman"/>
              </a:rPr>
              <a:t> </a:t>
            </a:r>
            <a:r>
              <a:rPr lang="en-IN" sz="2000" spc="-5" dirty="0">
                <a:latin typeface="Times New Roman"/>
                <a:cs typeface="Times New Roman"/>
              </a:rPr>
              <a:t>design</a:t>
            </a:r>
            <a:endParaRPr lang="en-IN" sz="2000" dirty="0">
              <a:latin typeface="Times New Roman"/>
              <a:cs typeface="Times New Roman"/>
            </a:endParaRPr>
          </a:p>
          <a:p>
            <a:pPr marL="455930" indent="-215265">
              <a:buChar char="-"/>
              <a:tabLst>
                <a:tab pos="455930" algn="l"/>
                <a:tab pos="456565" algn="l"/>
              </a:tabLst>
            </a:pPr>
            <a:r>
              <a:rPr lang="en-IN" sz="2000" spc="-5" dirty="0">
                <a:latin typeface="Times New Roman"/>
                <a:cs typeface="Times New Roman"/>
              </a:rPr>
              <a:t>Competitor’s product</a:t>
            </a:r>
            <a:endParaRPr lang="en-IN" sz="2000" dirty="0">
              <a:latin typeface="Times New Roman"/>
              <a:cs typeface="Times New Roman"/>
            </a:endParaRPr>
          </a:p>
          <a:p>
            <a:pPr marL="455930" indent="-215265">
              <a:buChar char="-"/>
              <a:tabLst>
                <a:tab pos="455930" algn="l"/>
                <a:tab pos="456565" algn="l"/>
              </a:tabLst>
            </a:pPr>
            <a:r>
              <a:rPr lang="en-IN" sz="2000" spc="-5" dirty="0">
                <a:latin typeface="Times New Roman"/>
                <a:cs typeface="Times New Roman"/>
              </a:rPr>
              <a:t>Deliberate doodling and </a:t>
            </a:r>
            <a:r>
              <a:rPr lang="en-IN" sz="2000" dirty="0">
                <a:latin typeface="Times New Roman"/>
                <a:cs typeface="Times New Roman"/>
              </a:rPr>
              <a:t>day</a:t>
            </a:r>
            <a:r>
              <a:rPr lang="en-IN" sz="2000" spc="-35" dirty="0">
                <a:latin typeface="Times New Roman"/>
                <a:cs typeface="Times New Roman"/>
              </a:rPr>
              <a:t> </a:t>
            </a:r>
            <a:r>
              <a:rPr lang="en-IN" sz="2000" spc="-5" dirty="0">
                <a:latin typeface="Times New Roman"/>
                <a:cs typeface="Times New Roman"/>
              </a:rPr>
              <a:t>dreaming</a:t>
            </a:r>
            <a:endParaRPr lang="en-IN" sz="2000" dirty="0">
              <a:latin typeface="Times New Roman"/>
              <a:cs typeface="Times New Roman"/>
            </a:endParaRPr>
          </a:p>
          <a:p>
            <a:pPr marL="467995" indent="-227329">
              <a:buChar char="-"/>
              <a:tabLst>
                <a:tab pos="467995" algn="l"/>
                <a:tab pos="468630" algn="l"/>
              </a:tabLst>
            </a:pPr>
            <a:r>
              <a:rPr lang="en-IN" sz="2000" spc="-5" dirty="0">
                <a:latin typeface="Times New Roman"/>
                <a:cs typeface="Times New Roman"/>
              </a:rPr>
              <a:t>Self</a:t>
            </a:r>
            <a:r>
              <a:rPr lang="en-IN" sz="2000" spc="-10" dirty="0">
                <a:latin typeface="Times New Roman"/>
                <a:cs typeface="Times New Roman"/>
              </a:rPr>
              <a:t> </a:t>
            </a:r>
            <a:r>
              <a:rPr lang="en-IN" sz="2000" spc="-5" dirty="0">
                <a:latin typeface="Times New Roman"/>
                <a:cs typeface="Times New Roman"/>
              </a:rPr>
              <a:t>questioning</a:t>
            </a:r>
            <a:endParaRPr lang="en-IN" sz="2000" dirty="0">
              <a:latin typeface="Times New Roman"/>
              <a:cs typeface="Times New Roman"/>
            </a:endParaRPr>
          </a:p>
          <a:p>
            <a:pPr marL="467995" indent="-227329">
              <a:buChar char="-"/>
              <a:tabLst>
                <a:tab pos="467995" algn="l"/>
                <a:tab pos="468630" algn="l"/>
              </a:tabLst>
            </a:pPr>
            <a:r>
              <a:rPr lang="en-IN" sz="2000" spc="-5" dirty="0">
                <a:latin typeface="Times New Roman"/>
                <a:cs typeface="Times New Roman"/>
              </a:rPr>
              <a:t>Analogies</a:t>
            </a:r>
            <a:endParaRPr lang="en-IN" sz="2000" dirty="0">
              <a:latin typeface="Times New Roman"/>
              <a:cs typeface="Times New Roman"/>
            </a:endParaRPr>
          </a:p>
          <a:p>
            <a:pPr marL="467995" indent="-227329">
              <a:buChar char="-"/>
              <a:tabLst>
                <a:tab pos="467995" algn="l"/>
                <a:tab pos="468630" algn="l"/>
              </a:tabLst>
            </a:pPr>
            <a:r>
              <a:rPr lang="en-IN" sz="2000" spc="-10" dirty="0">
                <a:latin typeface="Times New Roman"/>
                <a:cs typeface="Times New Roman"/>
              </a:rPr>
              <a:t>Word</a:t>
            </a:r>
            <a:r>
              <a:rPr lang="en-IN" sz="2000" spc="-5" dirty="0">
                <a:latin typeface="Times New Roman"/>
                <a:cs typeface="Times New Roman"/>
              </a:rPr>
              <a:t> association</a:t>
            </a:r>
            <a:endParaRPr lang="en-IN" sz="2000" dirty="0">
              <a:latin typeface="Times New Roman"/>
              <a:cs typeface="Times New Roman"/>
            </a:endParaRPr>
          </a:p>
          <a:p>
            <a:pPr marL="467995" indent="-227329">
              <a:buChar char="-"/>
              <a:tabLst>
                <a:tab pos="467995" algn="l"/>
                <a:tab pos="468630" algn="l"/>
              </a:tabLst>
            </a:pPr>
            <a:r>
              <a:rPr lang="en-IN" sz="2000" spc="-5" dirty="0">
                <a:latin typeface="Times New Roman"/>
                <a:cs typeface="Times New Roman"/>
              </a:rPr>
              <a:t>Science</a:t>
            </a:r>
            <a:r>
              <a:rPr lang="en-IN" sz="2000" spc="-10" dirty="0">
                <a:latin typeface="Times New Roman"/>
                <a:cs typeface="Times New Roman"/>
              </a:rPr>
              <a:t> </a:t>
            </a:r>
            <a:r>
              <a:rPr lang="en-IN" sz="2000" spc="-5" dirty="0">
                <a:latin typeface="Times New Roman"/>
                <a:cs typeface="Times New Roman"/>
              </a:rPr>
              <a:t>fiction</a:t>
            </a:r>
            <a:endParaRPr lang="en-IN" sz="2000" dirty="0">
              <a:latin typeface="Times New Roman"/>
              <a:cs typeface="Times New Roman"/>
            </a:endParaRPr>
          </a:p>
          <a:p>
            <a:pPr marL="467995" indent="-227329">
              <a:buChar char="-"/>
              <a:tabLst>
                <a:tab pos="467995" algn="l"/>
                <a:tab pos="468630" algn="l"/>
              </a:tabLst>
            </a:pPr>
            <a:r>
              <a:rPr lang="en-IN" sz="2000" spc="-5" dirty="0">
                <a:latin typeface="Times New Roman"/>
                <a:cs typeface="Times New Roman"/>
              </a:rPr>
              <a:t>Deliberate</a:t>
            </a:r>
            <a:r>
              <a:rPr lang="en-IN" sz="2000" spc="-10" dirty="0">
                <a:latin typeface="Times New Roman"/>
                <a:cs typeface="Times New Roman"/>
              </a:rPr>
              <a:t> </a:t>
            </a:r>
            <a:r>
              <a:rPr lang="en-IN" sz="2000" spc="-5" dirty="0">
                <a:latin typeface="Times New Roman"/>
                <a:cs typeface="Times New Roman"/>
              </a:rPr>
              <a:t>distortion</a:t>
            </a:r>
            <a:endParaRPr lang="en-IN" sz="2000" dirty="0">
              <a:latin typeface="Times New Roman"/>
              <a:cs typeface="Times New Roman"/>
            </a:endParaRPr>
          </a:p>
        </p:txBody>
      </p:sp>
    </p:spTree>
    <p:extLst>
      <p:ext uri="{BB962C8B-B14F-4D97-AF65-F5344CB8AC3E}">
        <p14:creationId xmlns:p14="http://schemas.microsoft.com/office/powerpoint/2010/main" val="424601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9512" y="68178"/>
            <a:ext cx="8993900" cy="6760825"/>
          </a:xfrm>
          <a:prstGeom prst="rect">
            <a:avLst/>
          </a:prstGeom>
        </p:spPr>
        <p:txBody>
          <a:bodyPr wrap="square">
            <a:spAutoFit/>
          </a:bodyPr>
          <a:lstStyle/>
          <a:p>
            <a:pPr marL="88900"/>
            <a:r>
              <a:rPr lang="en-IN" sz="2000" spc="-5" dirty="0">
                <a:latin typeface="Times New Roman" pitchFamily="18" charset="0"/>
                <a:cs typeface="Times New Roman" pitchFamily="18" charset="0"/>
              </a:rPr>
              <a:t>A sample checklist is shown</a:t>
            </a:r>
            <a:r>
              <a:rPr lang="en-IN" sz="2000" spc="5" dirty="0">
                <a:latin typeface="Times New Roman" pitchFamily="18" charset="0"/>
                <a:cs typeface="Times New Roman" pitchFamily="18" charset="0"/>
              </a:rPr>
              <a:t> </a:t>
            </a:r>
            <a:r>
              <a:rPr lang="en-IN" sz="2000" spc="-5" dirty="0">
                <a:latin typeface="Times New Roman" pitchFamily="18" charset="0"/>
                <a:cs typeface="Times New Roman" pitchFamily="18" charset="0"/>
              </a:rPr>
              <a:t>below:</a:t>
            </a:r>
            <a:endParaRPr lang="en-IN" sz="2000" dirty="0">
              <a:latin typeface="Times New Roman" pitchFamily="18" charset="0"/>
              <a:cs typeface="Times New Roman" pitchFamily="18" charset="0"/>
            </a:endParaRPr>
          </a:p>
          <a:p>
            <a:pPr>
              <a:spcBef>
                <a:spcPts val="5"/>
              </a:spcBef>
            </a:pPr>
            <a:endParaRPr lang="en-IN" sz="2000" dirty="0">
              <a:latin typeface="Times New Roman" pitchFamily="18" charset="0"/>
              <a:cs typeface="Times New Roman" pitchFamily="18" charset="0"/>
            </a:endParaRPr>
          </a:p>
          <a:p>
            <a:pPr marL="88900">
              <a:spcBef>
                <a:spcPts val="5"/>
              </a:spcBef>
            </a:pPr>
            <a:r>
              <a:rPr lang="en-IN" sz="2000" b="1" spc="-5" dirty="0">
                <a:latin typeface="Times New Roman" pitchFamily="18" charset="0"/>
                <a:cs typeface="Times New Roman" pitchFamily="18" charset="0"/>
              </a:rPr>
              <a:t>Check list </a:t>
            </a:r>
            <a:r>
              <a:rPr lang="en-IN" sz="2000" b="1" dirty="0">
                <a:latin typeface="Times New Roman" pitchFamily="18" charset="0"/>
                <a:cs typeface="Times New Roman" pitchFamily="18" charset="0"/>
              </a:rPr>
              <a:t>for </a:t>
            </a:r>
            <a:r>
              <a:rPr lang="en-IN" sz="2000" b="1" spc="-5" dirty="0">
                <a:latin typeface="Times New Roman" pitchFamily="18" charset="0"/>
                <a:cs typeface="Times New Roman" pitchFamily="18" charset="0"/>
              </a:rPr>
              <a:t>an Engineering Design</a:t>
            </a:r>
            <a:r>
              <a:rPr lang="en-IN" sz="2000" b="1" spc="30" dirty="0">
                <a:latin typeface="Times New Roman" pitchFamily="18" charset="0"/>
                <a:cs typeface="Times New Roman" pitchFamily="18" charset="0"/>
              </a:rPr>
              <a:t> </a:t>
            </a:r>
            <a:r>
              <a:rPr lang="en-IN" sz="2000" b="1" spc="-5" dirty="0">
                <a:latin typeface="Times New Roman" pitchFamily="18" charset="0"/>
                <a:cs typeface="Times New Roman" pitchFamily="18" charset="0"/>
              </a:rPr>
              <a:t>Problem:</a:t>
            </a:r>
            <a:endParaRPr lang="en-IN" sz="2000" dirty="0">
              <a:latin typeface="Times New Roman" pitchFamily="18" charset="0"/>
              <a:cs typeface="Times New Roman" pitchFamily="18" charset="0"/>
            </a:endParaRPr>
          </a:p>
          <a:p>
            <a:pPr marL="546100" indent="-457834">
              <a:spcBef>
                <a:spcPts val="1305"/>
              </a:spcBef>
              <a:buChar char="*"/>
              <a:tabLst>
                <a:tab pos="545465" algn="l"/>
                <a:tab pos="546735" algn="l"/>
              </a:tabLst>
            </a:pPr>
            <a:r>
              <a:rPr lang="en-IN" sz="2000" spc="-5" dirty="0">
                <a:latin typeface="Times New Roman" pitchFamily="18" charset="0"/>
                <a:cs typeface="Times New Roman" pitchFamily="18" charset="0"/>
              </a:rPr>
              <a:t>What similar problems exist in other areas whose solution </a:t>
            </a:r>
            <a:r>
              <a:rPr lang="en-IN" sz="2000" spc="-10" dirty="0">
                <a:latin typeface="Times New Roman" pitchFamily="18" charset="0"/>
                <a:cs typeface="Times New Roman" pitchFamily="18" charset="0"/>
              </a:rPr>
              <a:t>might </a:t>
            </a:r>
            <a:r>
              <a:rPr lang="en-IN" sz="2000" spc="-5" dirty="0">
                <a:latin typeface="Times New Roman" pitchFamily="18" charset="0"/>
                <a:cs typeface="Times New Roman" pitchFamily="18" charset="0"/>
              </a:rPr>
              <a:t>give</a:t>
            </a:r>
            <a:r>
              <a:rPr lang="en-IN" sz="2000" spc="-20" dirty="0">
                <a:latin typeface="Times New Roman" pitchFamily="18" charset="0"/>
                <a:cs typeface="Times New Roman" pitchFamily="18" charset="0"/>
              </a:rPr>
              <a:t> </a:t>
            </a:r>
            <a:r>
              <a:rPr lang="en-IN" sz="2000" dirty="0">
                <a:latin typeface="Times New Roman" pitchFamily="18" charset="0"/>
                <a:cs typeface="Times New Roman" pitchFamily="18" charset="0"/>
              </a:rPr>
              <a:t>hints?</a:t>
            </a:r>
          </a:p>
          <a:p>
            <a:pPr marL="810895" lvl="1" indent="-227329">
              <a:buAutoNum type="alphaLcParenBoth"/>
              <a:tabLst>
                <a:tab pos="811530" algn="l"/>
              </a:tabLst>
            </a:pPr>
            <a:r>
              <a:rPr lang="en-IN" sz="2000" spc="-5" dirty="0">
                <a:latin typeface="Times New Roman" pitchFamily="18" charset="0"/>
                <a:cs typeface="Times New Roman" pitchFamily="18" charset="0"/>
              </a:rPr>
              <a:t>Look for </a:t>
            </a:r>
            <a:r>
              <a:rPr lang="en-IN" sz="2000" dirty="0">
                <a:latin typeface="Times New Roman" pitchFamily="18" charset="0"/>
                <a:cs typeface="Times New Roman" pitchFamily="18" charset="0"/>
              </a:rPr>
              <a:t>the </a:t>
            </a:r>
            <a:r>
              <a:rPr lang="en-IN" sz="2000" spc="-5" dirty="0">
                <a:latin typeface="Times New Roman" pitchFamily="18" charset="0"/>
                <a:cs typeface="Times New Roman" pitchFamily="18" charset="0"/>
              </a:rPr>
              <a:t>ways </a:t>
            </a:r>
            <a:r>
              <a:rPr lang="en-IN" sz="2000" dirty="0">
                <a:latin typeface="Times New Roman" pitchFamily="18" charset="0"/>
                <a:cs typeface="Times New Roman" pitchFamily="18" charset="0"/>
              </a:rPr>
              <a:t>nature </a:t>
            </a:r>
            <a:r>
              <a:rPr lang="en-IN" sz="2000" spc="-10" dirty="0">
                <a:latin typeface="Times New Roman" pitchFamily="18" charset="0"/>
                <a:cs typeface="Times New Roman" pitchFamily="18" charset="0"/>
              </a:rPr>
              <a:t>might </a:t>
            </a:r>
            <a:r>
              <a:rPr lang="en-IN" sz="2000" dirty="0">
                <a:latin typeface="Times New Roman" pitchFamily="18" charset="0"/>
                <a:cs typeface="Times New Roman" pitchFamily="18" charset="0"/>
              </a:rPr>
              <a:t>have </a:t>
            </a:r>
            <a:r>
              <a:rPr lang="en-IN" sz="2000" spc="-5" dirty="0">
                <a:latin typeface="Times New Roman" pitchFamily="18" charset="0"/>
                <a:cs typeface="Times New Roman" pitchFamily="18" charset="0"/>
              </a:rPr>
              <a:t>solved similar</a:t>
            </a:r>
            <a:r>
              <a:rPr lang="en-IN" sz="2000" spc="-95" dirty="0">
                <a:latin typeface="Times New Roman" pitchFamily="18" charset="0"/>
                <a:cs typeface="Times New Roman" pitchFamily="18" charset="0"/>
              </a:rPr>
              <a:t> </a:t>
            </a:r>
            <a:r>
              <a:rPr lang="en-IN" sz="2000" spc="-5" dirty="0">
                <a:latin typeface="Times New Roman" pitchFamily="18" charset="0"/>
                <a:cs typeface="Times New Roman" pitchFamily="18" charset="0"/>
              </a:rPr>
              <a:t>problems.</a:t>
            </a:r>
            <a:endParaRPr lang="en-IN" sz="2000" dirty="0">
              <a:latin typeface="Times New Roman" pitchFamily="18" charset="0"/>
              <a:cs typeface="Times New Roman" pitchFamily="18" charset="0"/>
            </a:endParaRPr>
          </a:p>
          <a:p>
            <a:pPr marL="810895" lvl="1" indent="-227329">
              <a:buAutoNum type="alphaLcParenBoth"/>
              <a:tabLst>
                <a:tab pos="811530" algn="l"/>
              </a:tabLst>
            </a:pPr>
            <a:r>
              <a:rPr lang="en-IN" sz="2000" spc="-5" dirty="0">
                <a:latin typeface="Times New Roman" pitchFamily="18" charset="0"/>
                <a:cs typeface="Times New Roman" pitchFamily="18" charset="0"/>
              </a:rPr>
              <a:t>Go to a junk market </a:t>
            </a:r>
            <a:r>
              <a:rPr lang="en-IN" sz="2000" dirty="0">
                <a:latin typeface="Times New Roman" pitchFamily="18" charset="0"/>
                <a:cs typeface="Times New Roman" pitchFamily="18" charset="0"/>
              </a:rPr>
              <a:t>and </a:t>
            </a:r>
            <a:r>
              <a:rPr lang="en-IN" sz="2000" spc="-5" dirty="0">
                <a:latin typeface="Times New Roman" pitchFamily="18" charset="0"/>
                <a:cs typeface="Times New Roman" pitchFamily="18" charset="0"/>
              </a:rPr>
              <a:t>walk</a:t>
            </a:r>
            <a:r>
              <a:rPr lang="en-IN" sz="2000" spc="15" dirty="0">
                <a:latin typeface="Times New Roman" pitchFamily="18" charset="0"/>
                <a:cs typeface="Times New Roman" pitchFamily="18" charset="0"/>
              </a:rPr>
              <a:t> </a:t>
            </a:r>
            <a:r>
              <a:rPr lang="en-IN" sz="2000" spc="-5" dirty="0">
                <a:latin typeface="Times New Roman" pitchFamily="18" charset="0"/>
                <a:cs typeface="Times New Roman" pitchFamily="18" charset="0"/>
              </a:rPr>
              <a:t>around.</a:t>
            </a:r>
            <a:endParaRPr lang="en-IN" sz="2000" dirty="0">
              <a:latin typeface="Times New Roman" pitchFamily="18" charset="0"/>
              <a:cs typeface="Times New Roman" pitchFamily="18" charset="0"/>
            </a:endParaRPr>
          </a:p>
          <a:p>
            <a:pPr lvl="1">
              <a:spcBef>
                <a:spcPts val="45"/>
              </a:spcBef>
              <a:buFont typeface="Times New Roman"/>
              <a:buAutoNum type="alphaLcParenBoth"/>
            </a:pPr>
            <a:endParaRPr lang="en-IN" sz="2000" dirty="0">
              <a:latin typeface="Times New Roman" pitchFamily="18" charset="0"/>
              <a:cs typeface="Times New Roman" pitchFamily="18" charset="0"/>
            </a:endParaRPr>
          </a:p>
          <a:p>
            <a:pPr marL="584200" indent="-495934">
              <a:buChar char="*"/>
              <a:tabLst>
                <a:tab pos="583565" algn="l"/>
                <a:tab pos="584835" algn="l"/>
              </a:tabLst>
            </a:pPr>
            <a:r>
              <a:rPr lang="en-IN" sz="2000" spc="-10" dirty="0">
                <a:latin typeface="Times New Roman" pitchFamily="18" charset="0"/>
                <a:cs typeface="Times New Roman" pitchFamily="18" charset="0"/>
              </a:rPr>
              <a:t>What </a:t>
            </a:r>
            <a:r>
              <a:rPr lang="en-IN" sz="2000" spc="-5" dirty="0">
                <a:latin typeface="Times New Roman" pitchFamily="18" charset="0"/>
                <a:cs typeface="Times New Roman" pitchFamily="18" charset="0"/>
              </a:rPr>
              <a:t>prior solutions, </a:t>
            </a:r>
            <a:r>
              <a:rPr lang="en-IN" sz="2000" spc="-10" dirty="0">
                <a:latin typeface="Times New Roman" pitchFamily="18" charset="0"/>
                <a:cs typeface="Times New Roman" pitchFamily="18" charset="0"/>
              </a:rPr>
              <a:t>though </a:t>
            </a:r>
            <a:r>
              <a:rPr lang="en-IN" sz="2000" spc="-5" dirty="0">
                <a:latin typeface="Times New Roman" pitchFamily="18" charset="0"/>
                <a:cs typeface="Times New Roman" pitchFamily="18" charset="0"/>
              </a:rPr>
              <a:t>inefficient </a:t>
            </a:r>
            <a:r>
              <a:rPr lang="en-IN" sz="2000" dirty="0">
                <a:latin typeface="Times New Roman" pitchFamily="18" charset="0"/>
                <a:cs typeface="Times New Roman" pitchFamily="18" charset="0"/>
              </a:rPr>
              <a:t>or </a:t>
            </a:r>
            <a:r>
              <a:rPr lang="en-IN" sz="2000" spc="-5" dirty="0">
                <a:latin typeface="Times New Roman" pitchFamily="18" charset="0"/>
                <a:cs typeface="Times New Roman" pitchFamily="18" charset="0"/>
              </a:rPr>
              <a:t>unsatisfactory,</a:t>
            </a:r>
            <a:r>
              <a:rPr lang="en-IN" sz="2000" spc="15" dirty="0">
                <a:latin typeface="Times New Roman" pitchFamily="18" charset="0"/>
                <a:cs typeface="Times New Roman" pitchFamily="18" charset="0"/>
              </a:rPr>
              <a:t> </a:t>
            </a:r>
            <a:r>
              <a:rPr lang="en-IN" sz="2000" spc="-5" dirty="0">
                <a:latin typeface="Times New Roman" pitchFamily="18" charset="0"/>
                <a:cs typeface="Times New Roman" pitchFamily="18" charset="0"/>
              </a:rPr>
              <a:t>exist?</a:t>
            </a:r>
            <a:endParaRPr lang="en-IN" sz="2000" dirty="0">
              <a:latin typeface="Times New Roman" pitchFamily="18" charset="0"/>
              <a:cs typeface="Times New Roman" pitchFamily="18" charset="0"/>
            </a:endParaRPr>
          </a:p>
          <a:p>
            <a:pPr>
              <a:spcBef>
                <a:spcPts val="15"/>
              </a:spcBef>
              <a:buFont typeface="Times New Roman"/>
              <a:buChar char="*"/>
            </a:pPr>
            <a:endParaRPr lang="en-IN" sz="2000" dirty="0">
              <a:latin typeface="Times New Roman" pitchFamily="18" charset="0"/>
              <a:cs typeface="Times New Roman" pitchFamily="18" charset="0"/>
            </a:endParaRPr>
          </a:p>
          <a:p>
            <a:pPr marL="546100" indent="-457834">
              <a:spcBef>
                <a:spcPts val="5"/>
              </a:spcBef>
              <a:buChar char="*"/>
              <a:tabLst>
                <a:tab pos="545465" algn="l"/>
                <a:tab pos="546735" algn="l"/>
              </a:tabLst>
            </a:pPr>
            <a:r>
              <a:rPr lang="en-IN" sz="2000" spc="-5" dirty="0">
                <a:latin typeface="Times New Roman" pitchFamily="18" charset="0"/>
                <a:cs typeface="Times New Roman" pitchFamily="18" charset="0"/>
              </a:rPr>
              <a:t>Can we change something in a </a:t>
            </a:r>
            <a:r>
              <a:rPr lang="en-IN" sz="2000" dirty="0">
                <a:latin typeface="Times New Roman" pitchFamily="18" charset="0"/>
                <a:cs typeface="Times New Roman" pitchFamily="18" charset="0"/>
              </a:rPr>
              <a:t>prior </a:t>
            </a:r>
            <a:r>
              <a:rPr lang="en-IN" sz="2000" spc="-5" dirty="0">
                <a:latin typeface="Times New Roman" pitchFamily="18" charset="0"/>
                <a:cs typeface="Times New Roman" pitchFamily="18" charset="0"/>
              </a:rPr>
              <a:t>system to give better</a:t>
            </a:r>
            <a:r>
              <a:rPr lang="en-IN" sz="2000" spc="5" dirty="0">
                <a:latin typeface="Times New Roman" pitchFamily="18" charset="0"/>
                <a:cs typeface="Times New Roman" pitchFamily="18" charset="0"/>
              </a:rPr>
              <a:t> </a:t>
            </a:r>
            <a:r>
              <a:rPr lang="en-IN" sz="2000" spc="-5" dirty="0">
                <a:latin typeface="Times New Roman" pitchFamily="18" charset="0"/>
                <a:cs typeface="Times New Roman" pitchFamily="18" charset="0"/>
              </a:rPr>
              <a:t>results?</a:t>
            </a:r>
            <a:endParaRPr lang="en-IN" sz="2000" dirty="0">
              <a:latin typeface="Times New Roman" pitchFamily="18" charset="0"/>
              <a:cs typeface="Times New Roman" pitchFamily="18" charset="0"/>
            </a:endParaRPr>
          </a:p>
          <a:p>
            <a:pPr marL="546100"/>
            <a:r>
              <a:rPr lang="en-IN" sz="2000" spc="-15" dirty="0">
                <a:latin typeface="Times New Roman" pitchFamily="18" charset="0"/>
                <a:cs typeface="Times New Roman" pitchFamily="18" charset="0"/>
              </a:rPr>
              <a:t>Can </a:t>
            </a:r>
            <a:r>
              <a:rPr lang="en-IN" sz="2000" spc="-5" dirty="0">
                <a:latin typeface="Times New Roman" pitchFamily="18" charset="0"/>
                <a:cs typeface="Times New Roman" pitchFamily="18" charset="0"/>
              </a:rPr>
              <a:t>we </a:t>
            </a:r>
            <a:r>
              <a:rPr lang="en-IN" sz="2000" spc="-15" dirty="0">
                <a:latin typeface="Times New Roman" pitchFamily="18" charset="0"/>
                <a:cs typeface="Times New Roman" pitchFamily="18" charset="0"/>
              </a:rPr>
              <a:t>rearrange </a:t>
            </a:r>
            <a:r>
              <a:rPr lang="en-IN" sz="2000" spc="-10" dirty="0">
                <a:latin typeface="Times New Roman" pitchFamily="18" charset="0"/>
                <a:cs typeface="Times New Roman" pitchFamily="18" charset="0"/>
              </a:rPr>
              <a:t>it? </a:t>
            </a:r>
            <a:r>
              <a:rPr lang="en-IN" sz="2000" spc="-15" dirty="0">
                <a:latin typeface="Times New Roman" pitchFamily="18" charset="0"/>
                <a:cs typeface="Times New Roman" pitchFamily="18" charset="0"/>
              </a:rPr>
              <a:t>Can </a:t>
            </a:r>
            <a:r>
              <a:rPr lang="en-IN" sz="2000" spc="-10" dirty="0">
                <a:latin typeface="Times New Roman" pitchFamily="18" charset="0"/>
                <a:cs typeface="Times New Roman" pitchFamily="18" charset="0"/>
              </a:rPr>
              <a:t>we </a:t>
            </a:r>
            <a:r>
              <a:rPr lang="en-IN" sz="2000" spc="-15" dirty="0">
                <a:latin typeface="Times New Roman" pitchFamily="18" charset="0"/>
                <a:cs typeface="Times New Roman" pitchFamily="18" charset="0"/>
              </a:rPr>
              <a:t>increase</a:t>
            </a:r>
            <a:r>
              <a:rPr lang="en-IN" sz="2000" spc="-25" dirty="0">
                <a:latin typeface="Times New Roman" pitchFamily="18" charset="0"/>
                <a:cs typeface="Times New Roman" pitchFamily="18" charset="0"/>
              </a:rPr>
              <a:t> </a:t>
            </a:r>
            <a:r>
              <a:rPr lang="en-IN" sz="2000" spc="-15" dirty="0">
                <a:latin typeface="Times New Roman" pitchFamily="18" charset="0"/>
                <a:cs typeface="Times New Roman" pitchFamily="18" charset="0"/>
              </a:rPr>
              <a:t>something?</a:t>
            </a:r>
            <a:endParaRPr lang="en-IN" sz="2000" dirty="0">
              <a:latin typeface="Times New Roman" pitchFamily="18" charset="0"/>
              <a:cs typeface="Times New Roman" pitchFamily="18" charset="0"/>
            </a:endParaRPr>
          </a:p>
          <a:p>
            <a:pPr marL="546100" marR="125095">
              <a:spcBef>
                <a:spcPts val="95"/>
              </a:spcBef>
            </a:pPr>
            <a:r>
              <a:rPr lang="en-IN" sz="2000" spc="-5" dirty="0">
                <a:latin typeface="Times New Roman" pitchFamily="18" charset="0"/>
                <a:cs typeface="Times New Roman" pitchFamily="18" charset="0"/>
              </a:rPr>
              <a:t>Can we invert something – making moving </a:t>
            </a:r>
            <a:r>
              <a:rPr lang="en-IN" sz="2000" spc="-10" dirty="0">
                <a:latin typeface="Times New Roman" pitchFamily="18" charset="0"/>
                <a:cs typeface="Times New Roman" pitchFamily="18" charset="0"/>
              </a:rPr>
              <a:t>parts stationary and vice </a:t>
            </a:r>
            <a:r>
              <a:rPr lang="en-IN" sz="2000" spc="-15" dirty="0">
                <a:latin typeface="Times New Roman" pitchFamily="18" charset="0"/>
                <a:cs typeface="Times New Roman" pitchFamily="18" charset="0"/>
              </a:rPr>
              <a:t>versa? Can  </a:t>
            </a:r>
            <a:r>
              <a:rPr lang="en-IN" sz="2000" spc="-5" dirty="0">
                <a:latin typeface="Times New Roman" pitchFamily="18" charset="0"/>
                <a:cs typeface="Times New Roman" pitchFamily="18" charset="0"/>
              </a:rPr>
              <a:t>we combine</a:t>
            </a:r>
            <a:r>
              <a:rPr lang="en-IN" sz="2000" spc="-40" dirty="0">
                <a:latin typeface="Times New Roman" pitchFamily="18" charset="0"/>
                <a:cs typeface="Times New Roman" pitchFamily="18" charset="0"/>
              </a:rPr>
              <a:t> </a:t>
            </a:r>
            <a:r>
              <a:rPr lang="en-IN" sz="2000" spc="-5" dirty="0">
                <a:latin typeface="Times New Roman" pitchFamily="18" charset="0"/>
                <a:cs typeface="Times New Roman" pitchFamily="18" charset="0"/>
              </a:rPr>
              <a:t>something?</a:t>
            </a:r>
            <a:endParaRPr lang="en-IN" sz="2000" dirty="0">
              <a:latin typeface="Times New Roman" pitchFamily="18" charset="0"/>
              <a:cs typeface="Times New Roman" pitchFamily="18" charset="0"/>
            </a:endParaRPr>
          </a:p>
          <a:p>
            <a:pPr>
              <a:spcBef>
                <a:spcPts val="10"/>
              </a:spcBef>
            </a:pPr>
            <a:endParaRPr lang="en-IN" sz="2000" dirty="0">
              <a:latin typeface="Times New Roman" pitchFamily="18" charset="0"/>
              <a:cs typeface="Times New Roman" pitchFamily="18" charset="0"/>
            </a:endParaRPr>
          </a:p>
          <a:p>
            <a:pPr marL="546100" indent="-457834">
              <a:buChar char="*"/>
              <a:tabLst>
                <a:tab pos="545465" algn="l"/>
                <a:tab pos="546735" algn="l"/>
              </a:tabLst>
            </a:pPr>
            <a:r>
              <a:rPr lang="en-IN" sz="2000" dirty="0">
                <a:latin typeface="Times New Roman" pitchFamily="18" charset="0"/>
                <a:cs typeface="Times New Roman" pitchFamily="18" charset="0"/>
              </a:rPr>
              <a:t>Deny </a:t>
            </a:r>
            <a:r>
              <a:rPr lang="en-IN" sz="2000" spc="-5" dirty="0">
                <a:latin typeface="Times New Roman" pitchFamily="18" charset="0"/>
                <a:cs typeface="Times New Roman" pitchFamily="18" charset="0"/>
              </a:rPr>
              <a:t>that the problem exists. Can </a:t>
            </a:r>
            <a:r>
              <a:rPr lang="en-IN" sz="2000" spc="-10" dirty="0">
                <a:latin typeface="Times New Roman" pitchFamily="18" charset="0"/>
                <a:cs typeface="Times New Roman" pitchFamily="18" charset="0"/>
              </a:rPr>
              <a:t>we </a:t>
            </a:r>
            <a:r>
              <a:rPr lang="en-IN" sz="2000" spc="-5" dirty="0">
                <a:latin typeface="Times New Roman" pitchFamily="18" charset="0"/>
                <a:cs typeface="Times New Roman" pitchFamily="18" charset="0"/>
              </a:rPr>
              <a:t>do </a:t>
            </a:r>
            <a:r>
              <a:rPr lang="en-IN" sz="2000" dirty="0">
                <a:latin typeface="Times New Roman" pitchFamily="18" charset="0"/>
                <a:cs typeface="Times New Roman" pitchFamily="18" charset="0"/>
              </a:rPr>
              <a:t>away with </a:t>
            </a:r>
            <a:r>
              <a:rPr lang="en-IN" sz="2000" spc="-5" dirty="0">
                <a:latin typeface="Times New Roman" pitchFamily="18" charset="0"/>
                <a:cs typeface="Times New Roman" pitchFamily="18" charset="0"/>
              </a:rPr>
              <a:t>the</a:t>
            </a:r>
            <a:r>
              <a:rPr lang="en-IN" sz="2000" spc="-25" dirty="0">
                <a:latin typeface="Times New Roman" pitchFamily="18" charset="0"/>
                <a:cs typeface="Times New Roman" pitchFamily="18" charset="0"/>
              </a:rPr>
              <a:t> </a:t>
            </a:r>
            <a:r>
              <a:rPr lang="en-IN" sz="2000" spc="-5" dirty="0">
                <a:latin typeface="Times New Roman" pitchFamily="18" charset="0"/>
                <a:cs typeface="Times New Roman" pitchFamily="18" charset="0"/>
              </a:rPr>
              <a:t>problem?</a:t>
            </a:r>
            <a:endParaRPr lang="en-IN" sz="2000" dirty="0">
              <a:latin typeface="Times New Roman" pitchFamily="18" charset="0"/>
              <a:cs typeface="Times New Roman" pitchFamily="18" charset="0"/>
            </a:endParaRPr>
          </a:p>
          <a:p>
            <a:pPr>
              <a:buFont typeface="Times New Roman"/>
              <a:buChar char="*"/>
            </a:pPr>
            <a:endParaRPr lang="en-IN" sz="2000" dirty="0">
              <a:latin typeface="Times New Roman" pitchFamily="18" charset="0"/>
              <a:cs typeface="Times New Roman" pitchFamily="18" charset="0"/>
            </a:endParaRPr>
          </a:p>
          <a:p>
            <a:pPr marL="546100" indent="-457834">
              <a:buChar char="*"/>
              <a:tabLst>
                <a:tab pos="545465" algn="l"/>
                <a:tab pos="546735" algn="l"/>
              </a:tabLst>
            </a:pPr>
            <a:r>
              <a:rPr lang="en-IN" sz="2000" spc="-5" dirty="0">
                <a:latin typeface="Times New Roman" pitchFamily="18" charset="0"/>
                <a:cs typeface="Times New Roman" pitchFamily="18" charset="0"/>
              </a:rPr>
              <a:t>Can we solve a similar problem?</a:t>
            </a:r>
            <a:endParaRPr lang="en-IN" sz="2000" dirty="0">
              <a:latin typeface="Times New Roman" pitchFamily="18" charset="0"/>
              <a:cs typeface="Times New Roman" pitchFamily="18" charset="0"/>
            </a:endParaRPr>
          </a:p>
          <a:p>
            <a:pPr>
              <a:spcBef>
                <a:spcPts val="55"/>
              </a:spcBef>
              <a:buFont typeface="Times New Roman"/>
              <a:buChar char="*"/>
            </a:pPr>
            <a:endParaRPr lang="en-IN" sz="2000" dirty="0">
              <a:latin typeface="Times New Roman" pitchFamily="18" charset="0"/>
              <a:cs typeface="Times New Roman" pitchFamily="18" charset="0"/>
            </a:endParaRPr>
          </a:p>
          <a:p>
            <a:pPr marL="546100" indent="-457834">
              <a:buChar char="*"/>
              <a:tabLst>
                <a:tab pos="545465" algn="l"/>
                <a:tab pos="546735" algn="l"/>
              </a:tabLst>
            </a:pPr>
            <a:r>
              <a:rPr lang="en-IN" sz="2000" dirty="0">
                <a:latin typeface="Times New Roman" pitchFamily="18" charset="0"/>
                <a:cs typeface="Times New Roman" pitchFamily="18" charset="0"/>
              </a:rPr>
              <a:t>Defy </a:t>
            </a:r>
            <a:r>
              <a:rPr lang="en-IN" sz="2000" spc="-5" dirty="0">
                <a:latin typeface="Times New Roman" pitchFamily="18" charset="0"/>
                <a:cs typeface="Times New Roman" pitchFamily="18" charset="0"/>
              </a:rPr>
              <a:t>a natural law. For example, assume gravity </a:t>
            </a:r>
            <a:r>
              <a:rPr lang="en-IN" sz="2000" dirty="0">
                <a:latin typeface="Times New Roman" pitchFamily="18" charset="0"/>
                <a:cs typeface="Times New Roman" pitchFamily="18" charset="0"/>
              </a:rPr>
              <a:t>does </a:t>
            </a:r>
            <a:r>
              <a:rPr lang="en-IN" sz="2000" spc="-5" dirty="0">
                <a:latin typeface="Times New Roman" pitchFamily="18" charset="0"/>
                <a:cs typeface="Times New Roman" pitchFamily="18" charset="0"/>
              </a:rPr>
              <a:t>not</a:t>
            </a:r>
            <a:r>
              <a:rPr lang="en-IN" sz="2000" spc="-60" dirty="0">
                <a:latin typeface="Times New Roman" pitchFamily="18" charset="0"/>
                <a:cs typeface="Times New Roman" pitchFamily="18" charset="0"/>
              </a:rPr>
              <a:t> </a:t>
            </a:r>
            <a:r>
              <a:rPr lang="en-IN" sz="2000" dirty="0">
                <a:latin typeface="Times New Roman" pitchFamily="18" charset="0"/>
                <a:cs typeface="Times New Roman" pitchFamily="18" charset="0"/>
              </a:rPr>
              <a:t>exist.</a:t>
            </a:r>
          </a:p>
          <a:p>
            <a:pPr marL="546100"/>
            <a:r>
              <a:rPr lang="en-IN" sz="2000" spc="-5" dirty="0">
                <a:latin typeface="Times New Roman" pitchFamily="18" charset="0"/>
                <a:cs typeface="Times New Roman" pitchFamily="18" charset="0"/>
              </a:rPr>
              <a:t>Can we solve it now? </a:t>
            </a:r>
            <a:r>
              <a:rPr lang="en-IN" sz="2000" spc="-10" dirty="0">
                <a:latin typeface="Times New Roman" pitchFamily="18" charset="0"/>
                <a:cs typeface="Times New Roman" pitchFamily="18" charset="0"/>
              </a:rPr>
              <a:t>How </a:t>
            </a:r>
            <a:r>
              <a:rPr lang="en-IN" sz="2000" spc="-5" dirty="0">
                <a:latin typeface="Times New Roman" pitchFamily="18" charset="0"/>
                <a:cs typeface="Times New Roman" pitchFamily="18" charset="0"/>
              </a:rPr>
              <a:t>does one make </a:t>
            </a:r>
            <a:r>
              <a:rPr lang="en-IN" sz="2000" dirty="0">
                <a:latin typeface="Times New Roman" pitchFamily="18" charset="0"/>
                <a:cs typeface="Times New Roman" pitchFamily="18" charset="0"/>
              </a:rPr>
              <a:t>gravity </a:t>
            </a:r>
            <a:r>
              <a:rPr lang="en-IN" sz="2000" spc="-5" dirty="0">
                <a:latin typeface="Times New Roman" pitchFamily="18" charset="0"/>
                <a:cs typeface="Times New Roman" pitchFamily="18" charset="0"/>
              </a:rPr>
              <a:t>disappear, if </a:t>
            </a:r>
            <a:r>
              <a:rPr lang="en-IN" sz="2000" dirty="0">
                <a:latin typeface="Times New Roman" pitchFamily="18" charset="0"/>
                <a:cs typeface="Times New Roman" pitchFamily="18" charset="0"/>
              </a:rPr>
              <a:t>only</a:t>
            </a:r>
            <a:r>
              <a:rPr lang="en-IN" sz="2000" spc="25" dirty="0">
                <a:latin typeface="Times New Roman" pitchFamily="18" charset="0"/>
                <a:cs typeface="Times New Roman" pitchFamily="18" charset="0"/>
              </a:rPr>
              <a:t> </a:t>
            </a:r>
            <a:r>
              <a:rPr lang="en-IN" sz="2000" spc="-5" dirty="0">
                <a:latin typeface="Times New Roman" pitchFamily="18" charset="0"/>
                <a:cs typeface="Times New Roman" pitchFamily="18" charset="0"/>
              </a:rPr>
              <a:t>apparently?</a:t>
            </a:r>
            <a:endParaRPr lang="en-IN" sz="2000" dirty="0">
              <a:latin typeface="Times New Roman" pitchFamily="18" charset="0"/>
              <a:cs typeface="Times New Roman" pitchFamily="18" charset="0"/>
            </a:endParaRPr>
          </a:p>
          <a:p>
            <a:pPr>
              <a:spcBef>
                <a:spcPts val="55"/>
              </a:spcBef>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6129749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5536" y="332656"/>
            <a:ext cx="8424936" cy="4708981"/>
          </a:xfrm>
          <a:prstGeom prst="rect">
            <a:avLst/>
          </a:prstGeom>
        </p:spPr>
        <p:txBody>
          <a:bodyPr wrap="square">
            <a:spAutoFit/>
          </a:bodyPr>
          <a:lstStyle/>
          <a:p>
            <a:pPr marL="546100" indent="-457834">
              <a:buChar char="*"/>
              <a:tabLst>
                <a:tab pos="545465" algn="l"/>
                <a:tab pos="546735" algn="l"/>
              </a:tabLst>
            </a:pPr>
            <a:r>
              <a:rPr lang="en-IN" sz="2000" dirty="0">
                <a:latin typeface="Times New Roman" pitchFamily="18" charset="0"/>
                <a:cs typeface="Times New Roman" pitchFamily="18" charset="0"/>
              </a:rPr>
              <a:t>Try </a:t>
            </a:r>
            <a:r>
              <a:rPr lang="en-IN" sz="2000" spc="-5" dirty="0">
                <a:latin typeface="Times New Roman" pitchFamily="18" charset="0"/>
                <a:cs typeface="Times New Roman" pitchFamily="18" charset="0"/>
              </a:rPr>
              <a:t>fantasy. Recall how it is done in </a:t>
            </a:r>
            <a:r>
              <a:rPr lang="en-IN" sz="2000" dirty="0">
                <a:latin typeface="Times New Roman" pitchFamily="18" charset="0"/>
                <a:cs typeface="Times New Roman" pitchFamily="18" charset="0"/>
              </a:rPr>
              <a:t>fairy</a:t>
            </a:r>
            <a:r>
              <a:rPr lang="en-IN" sz="2000" spc="-85" dirty="0">
                <a:latin typeface="Times New Roman" pitchFamily="18" charset="0"/>
                <a:cs typeface="Times New Roman" pitchFamily="18" charset="0"/>
              </a:rPr>
              <a:t> </a:t>
            </a:r>
            <a:r>
              <a:rPr lang="en-IN" sz="2000" spc="-5" dirty="0">
                <a:latin typeface="Times New Roman" pitchFamily="18" charset="0"/>
                <a:cs typeface="Times New Roman" pitchFamily="18" charset="0"/>
              </a:rPr>
              <a:t>tales.</a:t>
            </a:r>
            <a:endParaRPr lang="en-IN" sz="2000" dirty="0">
              <a:latin typeface="Times New Roman" pitchFamily="18" charset="0"/>
              <a:cs typeface="Times New Roman" pitchFamily="18" charset="0"/>
            </a:endParaRPr>
          </a:p>
          <a:p>
            <a:pPr>
              <a:buFont typeface="Times New Roman"/>
              <a:buChar char="*"/>
            </a:pPr>
            <a:endParaRPr lang="en-IN" sz="2000" dirty="0">
              <a:latin typeface="Times New Roman" pitchFamily="18" charset="0"/>
              <a:cs typeface="Times New Roman" pitchFamily="18" charset="0"/>
            </a:endParaRPr>
          </a:p>
          <a:p>
            <a:pPr marL="546100" marR="97790" indent="-457200">
              <a:spcBef>
                <a:spcPts val="5"/>
              </a:spcBef>
              <a:buChar char="*"/>
              <a:tabLst>
                <a:tab pos="545465" algn="l"/>
                <a:tab pos="546735" algn="l"/>
              </a:tabLst>
            </a:pPr>
            <a:r>
              <a:rPr lang="en-IN" sz="2000" spc="-5" dirty="0">
                <a:latin typeface="Times New Roman" pitchFamily="18" charset="0"/>
                <a:cs typeface="Times New Roman" pitchFamily="18" charset="0"/>
              </a:rPr>
              <a:t>Step into the </a:t>
            </a:r>
            <a:r>
              <a:rPr lang="en-IN" sz="2000" spc="-10" dirty="0">
                <a:latin typeface="Times New Roman" pitchFamily="18" charset="0"/>
                <a:cs typeface="Times New Roman" pitchFamily="18" charset="0"/>
              </a:rPr>
              <a:t>system. </a:t>
            </a:r>
            <a:r>
              <a:rPr lang="en-IN" sz="2000" spc="-5" dirty="0">
                <a:latin typeface="Times New Roman" pitchFamily="18" charset="0"/>
                <a:cs typeface="Times New Roman" pitchFamily="18" charset="0"/>
              </a:rPr>
              <a:t>Pretend </a:t>
            </a:r>
            <a:r>
              <a:rPr lang="en-IN" sz="2000" spc="-10" dirty="0">
                <a:latin typeface="Times New Roman" pitchFamily="18" charset="0"/>
                <a:cs typeface="Times New Roman" pitchFamily="18" charset="0"/>
              </a:rPr>
              <a:t>you </a:t>
            </a:r>
            <a:r>
              <a:rPr lang="en-IN" sz="2000" spc="-5" dirty="0">
                <a:latin typeface="Times New Roman" pitchFamily="18" charset="0"/>
                <a:cs typeface="Times New Roman" pitchFamily="18" charset="0"/>
              </a:rPr>
              <a:t>are the mechanism. How do </a:t>
            </a:r>
            <a:r>
              <a:rPr lang="en-IN" sz="2000" spc="-15" dirty="0">
                <a:latin typeface="Times New Roman" pitchFamily="18" charset="0"/>
                <a:cs typeface="Times New Roman" pitchFamily="18" charset="0"/>
              </a:rPr>
              <a:t>you </a:t>
            </a:r>
            <a:r>
              <a:rPr lang="en-IN" sz="2000" spc="-5" dirty="0">
                <a:latin typeface="Times New Roman" pitchFamily="18" charset="0"/>
                <a:cs typeface="Times New Roman" pitchFamily="18" charset="0"/>
              </a:rPr>
              <a:t>feel? </a:t>
            </a:r>
            <a:r>
              <a:rPr lang="en-IN" sz="2000" spc="-20" dirty="0">
                <a:latin typeface="Times New Roman" pitchFamily="18" charset="0"/>
                <a:cs typeface="Times New Roman" pitchFamily="18" charset="0"/>
              </a:rPr>
              <a:t>If </a:t>
            </a:r>
            <a:r>
              <a:rPr lang="en-IN" sz="2000" spc="-10" dirty="0">
                <a:latin typeface="Times New Roman" pitchFamily="18" charset="0"/>
                <a:cs typeface="Times New Roman" pitchFamily="18" charset="0"/>
              </a:rPr>
              <a:t>you  </a:t>
            </a:r>
            <a:r>
              <a:rPr lang="en-IN" sz="2000" spc="-5" dirty="0">
                <a:latin typeface="Times New Roman" pitchFamily="18" charset="0"/>
                <a:cs typeface="Times New Roman" pitchFamily="18" charset="0"/>
              </a:rPr>
              <a:t>had to do it your own, entire how would </a:t>
            </a:r>
            <a:r>
              <a:rPr lang="en-IN" sz="2000" spc="-10" dirty="0">
                <a:latin typeface="Times New Roman" pitchFamily="18" charset="0"/>
                <a:cs typeface="Times New Roman" pitchFamily="18" charset="0"/>
              </a:rPr>
              <a:t>you </a:t>
            </a:r>
            <a:r>
              <a:rPr lang="en-IN" sz="2000" spc="-5" dirty="0">
                <a:latin typeface="Times New Roman" pitchFamily="18" charset="0"/>
                <a:cs typeface="Times New Roman" pitchFamily="18" charset="0"/>
              </a:rPr>
              <a:t>do</a:t>
            </a:r>
            <a:r>
              <a:rPr lang="en-IN" sz="2000" spc="-60" dirty="0">
                <a:latin typeface="Times New Roman" pitchFamily="18" charset="0"/>
                <a:cs typeface="Times New Roman" pitchFamily="18" charset="0"/>
              </a:rPr>
              <a:t> </a:t>
            </a:r>
            <a:r>
              <a:rPr lang="en-IN" sz="2000" dirty="0">
                <a:latin typeface="Times New Roman" pitchFamily="18" charset="0"/>
                <a:cs typeface="Times New Roman" pitchFamily="18" charset="0"/>
              </a:rPr>
              <a:t>it?</a:t>
            </a:r>
          </a:p>
          <a:p>
            <a:pPr>
              <a:buFont typeface="Times New Roman"/>
              <a:buChar char="*"/>
            </a:pPr>
            <a:endParaRPr lang="en-IN" sz="2000" dirty="0">
              <a:latin typeface="Times New Roman" pitchFamily="18" charset="0"/>
              <a:cs typeface="Times New Roman" pitchFamily="18" charset="0"/>
            </a:endParaRPr>
          </a:p>
          <a:p>
            <a:pPr marL="546100" marR="645160" indent="-457200">
              <a:buChar char="*"/>
              <a:tabLst>
                <a:tab pos="545465" algn="l"/>
                <a:tab pos="546735" algn="l"/>
              </a:tabLst>
            </a:pPr>
            <a:r>
              <a:rPr lang="en-IN" sz="2000" spc="-5" dirty="0">
                <a:latin typeface="Times New Roman" pitchFamily="18" charset="0"/>
                <a:cs typeface="Times New Roman" pitchFamily="18" charset="0"/>
              </a:rPr>
              <a:t>Break up the problem into essential functional requirements. </a:t>
            </a:r>
            <a:r>
              <a:rPr lang="en-IN" sz="2000" spc="5" dirty="0">
                <a:latin typeface="Times New Roman" pitchFamily="18" charset="0"/>
                <a:cs typeface="Times New Roman" pitchFamily="18" charset="0"/>
              </a:rPr>
              <a:t>Try </a:t>
            </a:r>
            <a:r>
              <a:rPr lang="en-IN" sz="2000" spc="-5" dirty="0">
                <a:latin typeface="Times New Roman" pitchFamily="18" charset="0"/>
                <a:cs typeface="Times New Roman" pitchFamily="18" charset="0"/>
              </a:rPr>
              <a:t>various  combinations.</a:t>
            </a:r>
            <a:endParaRPr lang="en-IN" sz="2000" dirty="0">
              <a:latin typeface="Times New Roman" pitchFamily="18" charset="0"/>
              <a:cs typeface="Times New Roman" pitchFamily="18" charset="0"/>
            </a:endParaRPr>
          </a:p>
          <a:p>
            <a:pPr>
              <a:spcBef>
                <a:spcPts val="25"/>
              </a:spcBef>
            </a:pPr>
            <a:endParaRPr lang="en-IN" sz="2000" dirty="0">
              <a:latin typeface="Times New Roman" pitchFamily="18" charset="0"/>
              <a:cs typeface="Times New Roman" pitchFamily="18" charset="0"/>
            </a:endParaRPr>
          </a:p>
          <a:p>
            <a:pPr marL="298450" marR="5715" indent="-285750" algn="just">
              <a:buFont typeface="Arial" charset="0"/>
              <a:buChar char="•"/>
              <a:tabLst>
                <a:tab pos="469265" algn="l"/>
              </a:tabLst>
            </a:pPr>
            <a:r>
              <a:rPr lang="en-IN" sz="2000" spc="-5" dirty="0">
                <a:latin typeface="Times New Roman" pitchFamily="18" charset="0"/>
                <a:cs typeface="Times New Roman" pitchFamily="18" charset="0"/>
              </a:rPr>
              <a:t>Give up for the time </a:t>
            </a:r>
            <a:r>
              <a:rPr lang="en-IN" sz="2000" dirty="0">
                <a:latin typeface="Times New Roman" pitchFamily="18" charset="0"/>
                <a:cs typeface="Times New Roman" pitchFamily="18" charset="0"/>
              </a:rPr>
              <a:t>being </a:t>
            </a:r>
            <a:r>
              <a:rPr lang="en-IN" sz="2000" spc="-5" dirty="0">
                <a:latin typeface="Times New Roman" pitchFamily="18" charset="0"/>
                <a:cs typeface="Times New Roman" pitchFamily="18" charset="0"/>
              </a:rPr>
              <a:t>and join in some fun (incubation). Attempt this </a:t>
            </a:r>
            <a:r>
              <a:rPr lang="en-IN" sz="2000" dirty="0">
                <a:latin typeface="Times New Roman" pitchFamily="18" charset="0"/>
                <a:cs typeface="Times New Roman" pitchFamily="18" charset="0"/>
              </a:rPr>
              <a:t>only </a:t>
            </a:r>
            <a:r>
              <a:rPr lang="en-IN" sz="2000" spc="-5" dirty="0">
                <a:latin typeface="Times New Roman" pitchFamily="18" charset="0"/>
                <a:cs typeface="Times New Roman" pitchFamily="18" charset="0"/>
              </a:rPr>
              <a:t>after  a long and exhausting </a:t>
            </a:r>
            <a:r>
              <a:rPr lang="en-IN" sz="2000" spc="5" dirty="0">
                <a:latin typeface="Times New Roman" pitchFamily="18" charset="0"/>
                <a:cs typeface="Times New Roman" pitchFamily="18" charset="0"/>
              </a:rPr>
              <a:t>try </a:t>
            </a:r>
            <a:r>
              <a:rPr lang="en-IN" sz="2000" spc="-5" dirty="0">
                <a:latin typeface="Times New Roman" pitchFamily="18" charset="0"/>
                <a:cs typeface="Times New Roman" pitchFamily="18" charset="0"/>
              </a:rPr>
              <a:t>at the other</a:t>
            </a:r>
            <a:r>
              <a:rPr lang="en-IN" sz="2000" spc="-114" dirty="0">
                <a:latin typeface="Times New Roman" pitchFamily="18" charset="0"/>
                <a:cs typeface="Times New Roman" pitchFamily="18" charset="0"/>
              </a:rPr>
              <a:t> </a:t>
            </a:r>
            <a:r>
              <a:rPr lang="en-IN" sz="2000" spc="-5" dirty="0">
                <a:latin typeface="Times New Roman" pitchFamily="18" charset="0"/>
                <a:cs typeface="Times New Roman" pitchFamily="18" charset="0"/>
              </a:rPr>
              <a:t>stems.</a:t>
            </a:r>
          </a:p>
          <a:p>
            <a:pPr marL="298450" marR="5715" indent="-285750" algn="just">
              <a:buFont typeface="Arial" charset="0"/>
              <a:buChar char="•"/>
              <a:tabLst>
                <a:tab pos="469265" algn="l"/>
              </a:tabLst>
            </a:pPr>
            <a:endParaRPr lang="en-IN" sz="2000" spc="-5" dirty="0">
              <a:latin typeface="Times New Roman" pitchFamily="18" charset="0"/>
              <a:cs typeface="Times New Roman" pitchFamily="18" charset="0"/>
            </a:endParaRPr>
          </a:p>
          <a:p>
            <a:pPr marL="12700" marR="5080" algn="just"/>
            <a:r>
              <a:rPr lang="en-IN" sz="2000" spc="-5" dirty="0">
                <a:latin typeface="Times New Roman"/>
                <a:cs typeface="Times New Roman"/>
              </a:rPr>
              <a:t>Note that </a:t>
            </a:r>
            <a:r>
              <a:rPr lang="en-IN" sz="2000" spc="-10" dirty="0">
                <a:latin typeface="Times New Roman"/>
                <a:cs typeface="Times New Roman"/>
              </a:rPr>
              <a:t>the </a:t>
            </a:r>
            <a:r>
              <a:rPr lang="en-IN" sz="2000" spc="-5" dirty="0">
                <a:latin typeface="Times New Roman"/>
                <a:cs typeface="Times New Roman"/>
              </a:rPr>
              <a:t>checklist </a:t>
            </a:r>
            <a:r>
              <a:rPr lang="en-IN" sz="2000" spc="-15" dirty="0">
                <a:latin typeface="Times New Roman"/>
                <a:cs typeface="Times New Roman"/>
              </a:rPr>
              <a:t>for </a:t>
            </a:r>
            <a:r>
              <a:rPr lang="en-IN" sz="2000" spc="-5" dirty="0">
                <a:latin typeface="Times New Roman"/>
                <a:cs typeface="Times New Roman"/>
              </a:rPr>
              <a:t>design unlike some other checklists is not meant to be used  serially and </a:t>
            </a:r>
            <a:r>
              <a:rPr lang="en-IN" sz="2000" dirty="0">
                <a:latin typeface="Times New Roman"/>
                <a:cs typeface="Times New Roman"/>
              </a:rPr>
              <a:t>only </a:t>
            </a:r>
            <a:r>
              <a:rPr lang="en-IN" sz="2000" spc="-5" dirty="0">
                <a:latin typeface="Times New Roman"/>
                <a:cs typeface="Times New Roman"/>
              </a:rPr>
              <a:t>once. Use it whenever </a:t>
            </a:r>
            <a:r>
              <a:rPr lang="en-IN" sz="2000" dirty="0">
                <a:latin typeface="Times New Roman"/>
                <a:cs typeface="Times New Roman"/>
              </a:rPr>
              <a:t>stuck </a:t>
            </a:r>
            <a:r>
              <a:rPr lang="en-IN" sz="2000" spc="-5" dirty="0">
                <a:latin typeface="Times New Roman"/>
                <a:cs typeface="Times New Roman"/>
              </a:rPr>
              <a:t>and decide as to how to proceed.  </a:t>
            </a:r>
            <a:r>
              <a:rPr lang="en-IN" sz="2000" spc="-10" dirty="0">
                <a:latin typeface="Times New Roman"/>
                <a:cs typeface="Times New Roman"/>
              </a:rPr>
              <a:t>Come </a:t>
            </a:r>
            <a:r>
              <a:rPr lang="en-IN" sz="2000" spc="-5" dirty="0">
                <a:latin typeface="Times New Roman"/>
                <a:cs typeface="Times New Roman"/>
              </a:rPr>
              <a:t>back to the checklist repeatedly to </a:t>
            </a:r>
            <a:r>
              <a:rPr lang="en-IN" sz="2000" spc="-10" dirty="0">
                <a:latin typeface="Times New Roman"/>
                <a:cs typeface="Times New Roman"/>
              </a:rPr>
              <a:t>generate </a:t>
            </a:r>
            <a:r>
              <a:rPr lang="en-IN" sz="2000" spc="-5" dirty="0">
                <a:latin typeface="Times New Roman"/>
                <a:cs typeface="Times New Roman"/>
              </a:rPr>
              <a:t>as many solution concepts as  possible.</a:t>
            </a:r>
            <a:endParaRPr lang="en-IN" sz="2000" dirty="0">
              <a:latin typeface="Times New Roman"/>
              <a:cs typeface="Times New Roman"/>
            </a:endParaRPr>
          </a:p>
        </p:txBody>
      </p:sp>
    </p:spTree>
    <p:extLst>
      <p:ext uri="{BB962C8B-B14F-4D97-AF65-F5344CB8AC3E}">
        <p14:creationId xmlns:p14="http://schemas.microsoft.com/office/powerpoint/2010/main" val="3172643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spc="-5" dirty="0">
                <a:latin typeface="Times New Roman"/>
                <a:cs typeface="Times New Roman"/>
              </a:rPr>
              <a:t>Morphological Analysis:</a:t>
            </a:r>
            <a:br>
              <a:rPr lang="en-IN" sz="2800" dirty="0">
                <a:latin typeface="Times New Roman"/>
                <a:cs typeface="Times New Roman"/>
              </a:rPr>
            </a:br>
            <a:endParaRPr lang="en-IN" sz="2800" dirty="0"/>
          </a:p>
        </p:txBody>
      </p:sp>
      <p:sp>
        <p:nvSpPr>
          <p:cNvPr id="3" name="Content Placeholder 2"/>
          <p:cNvSpPr>
            <a:spLocks noGrp="1"/>
          </p:cNvSpPr>
          <p:nvPr>
            <p:ph idx="1"/>
          </p:nvPr>
        </p:nvSpPr>
        <p:spPr/>
        <p:txBody>
          <a:bodyPr>
            <a:normAutofit/>
          </a:bodyPr>
          <a:lstStyle/>
          <a:p>
            <a:r>
              <a:rPr lang="en-IN" sz="2000" spc="-5" dirty="0">
                <a:latin typeface="Times New Roman"/>
                <a:cs typeface="Times New Roman"/>
              </a:rPr>
              <a:t>This method serves to </a:t>
            </a:r>
            <a:r>
              <a:rPr lang="en-IN" sz="2000" spc="-10" dirty="0">
                <a:latin typeface="Times New Roman"/>
                <a:cs typeface="Times New Roman"/>
              </a:rPr>
              <a:t>force </a:t>
            </a:r>
            <a:r>
              <a:rPr lang="en-IN" sz="2000" spc="-5" dirty="0">
                <a:latin typeface="Times New Roman"/>
                <a:cs typeface="Times New Roman"/>
              </a:rPr>
              <a:t>the designer to </a:t>
            </a:r>
            <a:r>
              <a:rPr lang="en-IN" sz="2000" spc="-10" dirty="0">
                <a:latin typeface="Times New Roman"/>
                <a:cs typeface="Times New Roman"/>
              </a:rPr>
              <a:t>increase </a:t>
            </a:r>
            <a:r>
              <a:rPr lang="en-IN" sz="2000" spc="-5" dirty="0">
                <a:latin typeface="Times New Roman"/>
                <a:cs typeface="Times New Roman"/>
              </a:rPr>
              <a:t>the area </a:t>
            </a:r>
            <a:r>
              <a:rPr lang="en-IN" sz="2000" dirty="0">
                <a:latin typeface="Times New Roman"/>
                <a:cs typeface="Times New Roman"/>
              </a:rPr>
              <a:t>of </a:t>
            </a:r>
            <a:r>
              <a:rPr lang="en-IN" sz="2000" spc="-5" dirty="0">
                <a:latin typeface="Times New Roman"/>
                <a:cs typeface="Times New Roman"/>
              </a:rPr>
              <a:t>his search for design  concepts. The step–by–step procedure</a:t>
            </a:r>
            <a:r>
              <a:rPr lang="en-IN" sz="2000" spc="5" dirty="0">
                <a:latin typeface="Times New Roman"/>
                <a:cs typeface="Times New Roman"/>
              </a:rPr>
              <a:t> </a:t>
            </a:r>
            <a:r>
              <a:rPr lang="en-IN" sz="2000" spc="-5" dirty="0">
                <a:latin typeface="Times New Roman"/>
                <a:cs typeface="Times New Roman"/>
              </a:rPr>
              <a:t>is:</a:t>
            </a:r>
            <a:endParaRPr lang="en-IN" sz="2000" dirty="0">
              <a:latin typeface="Times New Roman"/>
              <a:cs typeface="Times New Roman"/>
            </a:endParaRPr>
          </a:p>
          <a:p>
            <a:pPr marL="457200" indent="-457200">
              <a:buFont typeface="+mj-lt"/>
              <a:buAutoNum type="arabicParenR"/>
            </a:pPr>
            <a:r>
              <a:rPr lang="en-IN" sz="2000" spc="-5" dirty="0">
                <a:latin typeface="Times New Roman"/>
                <a:cs typeface="Times New Roman"/>
              </a:rPr>
              <a:t> This method serves to </a:t>
            </a:r>
            <a:r>
              <a:rPr lang="en-IN" sz="2000" spc="-10" dirty="0">
                <a:latin typeface="Times New Roman"/>
                <a:cs typeface="Times New Roman"/>
              </a:rPr>
              <a:t>force </a:t>
            </a:r>
            <a:r>
              <a:rPr lang="en-IN" sz="2000" spc="-5" dirty="0">
                <a:latin typeface="Times New Roman"/>
                <a:cs typeface="Times New Roman"/>
              </a:rPr>
              <a:t>the designer to </a:t>
            </a:r>
            <a:r>
              <a:rPr lang="en-IN" sz="2000" spc="-10" dirty="0">
                <a:latin typeface="Times New Roman"/>
                <a:cs typeface="Times New Roman"/>
              </a:rPr>
              <a:t>increase </a:t>
            </a:r>
            <a:r>
              <a:rPr lang="en-IN" sz="2000" spc="-5" dirty="0">
                <a:latin typeface="Times New Roman"/>
                <a:cs typeface="Times New Roman"/>
              </a:rPr>
              <a:t>the area </a:t>
            </a:r>
            <a:r>
              <a:rPr lang="en-IN" sz="2000" dirty="0">
                <a:latin typeface="Times New Roman"/>
                <a:cs typeface="Times New Roman"/>
              </a:rPr>
              <a:t>of </a:t>
            </a:r>
            <a:r>
              <a:rPr lang="en-IN" sz="2000" spc="-5" dirty="0">
                <a:latin typeface="Times New Roman"/>
                <a:cs typeface="Times New Roman"/>
              </a:rPr>
              <a:t>his search for design  concepts. The step–by–step procedure</a:t>
            </a:r>
            <a:r>
              <a:rPr lang="en-IN" sz="2000" spc="5" dirty="0">
                <a:latin typeface="Times New Roman"/>
                <a:cs typeface="Times New Roman"/>
              </a:rPr>
              <a:t> </a:t>
            </a:r>
            <a:r>
              <a:rPr lang="en-IN" sz="2000" spc="-5" dirty="0">
                <a:latin typeface="Times New Roman"/>
                <a:cs typeface="Times New Roman"/>
              </a:rPr>
              <a:t>is:</a:t>
            </a:r>
            <a:endParaRPr lang="en-IN" sz="2000" dirty="0">
              <a:latin typeface="Times New Roman"/>
              <a:cs typeface="Times New Roman"/>
            </a:endParaRPr>
          </a:p>
          <a:p>
            <a:pPr marL="469266" lvl="0" indent="-457200" algn="just">
              <a:spcBef>
                <a:spcPts val="100"/>
              </a:spcBef>
              <a:buFont typeface="+mj-lt"/>
              <a:buAutoNum type="arabicParenR"/>
              <a:tabLst>
                <a:tab pos="457834" algn="l"/>
              </a:tabLst>
            </a:pPr>
            <a:r>
              <a:rPr lang="en-IN" sz="2000" spc="-5" dirty="0">
                <a:solidFill>
                  <a:prstClr val="black"/>
                </a:solidFill>
                <a:latin typeface="Times New Roman"/>
                <a:cs typeface="Times New Roman"/>
              </a:rPr>
              <a:t>Determine a number of </a:t>
            </a:r>
            <a:r>
              <a:rPr lang="en-IN" sz="2000" dirty="0">
                <a:solidFill>
                  <a:prstClr val="black"/>
                </a:solidFill>
                <a:latin typeface="Times New Roman"/>
                <a:cs typeface="Times New Roman"/>
              </a:rPr>
              <a:t>possible </a:t>
            </a:r>
            <a:r>
              <a:rPr lang="en-IN" sz="2000" spc="-10" dirty="0">
                <a:solidFill>
                  <a:prstClr val="black"/>
                </a:solidFill>
                <a:latin typeface="Times New Roman"/>
                <a:cs typeface="Times New Roman"/>
              </a:rPr>
              <a:t>ways for </a:t>
            </a:r>
            <a:r>
              <a:rPr lang="en-IN" sz="2000" spc="-5" dirty="0">
                <a:solidFill>
                  <a:prstClr val="black"/>
                </a:solidFill>
                <a:latin typeface="Times New Roman"/>
                <a:cs typeface="Times New Roman"/>
              </a:rPr>
              <a:t>achieving each of the</a:t>
            </a:r>
            <a:r>
              <a:rPr lang="en-IN" sz="2000" spc="15" dirty="0">
                <a:solidFill>
                  <a:prstClr val="black"/>
                </a:solidFill>
                <a:latin typeface="Times New Roman"/>
                <a:cs typeface="Times New Roman"/>
              </a:rPr>
              <a:t> </a:t>
            </a:r>
            <a:r>
              <a:rPr lang="en-IN" sz="2000" spc="-5" dirty="0">
                <a:solidFill>
                  <a:prstClr val="black"/>
                </a:solidFill>
                <a:latin typeface="Times New Roman"/>
                <a:cs typeface="Times New Roman"/>
              </a:rPr>
              <a:t>parameters.</a:t>
            </a:r>
            <a:endParaRPr lang="en-IN" sz="2000" dirty="0">
              <a:solidFill>
                <a:prstClr val="black"/>
              </a:solidFill>
              <a:latin typeface="Times New Roman"/>
              <a:cs typeface="Times New Roman"/>
            </a:endParaRPr>
          </a:p>
          <a:p>
            <a:pPr marL="469900" marR="5080" lvl="0" indent="-457200" algn="just">
              <a:spcBef>
                <a:spcPts val="90"/>
              </a:spcBef>
              <a:buFont typeface="+mj-lt"/>
              <a:buAutoNum type="arabicParenR"/>
              <a:tabLst>
                <a:tab pos="470534" algn="l"/>
              </a:tabLst>
            </a:pPr>
            <a:r>
              <a:rPr lang="en-IN" sz="2000" spc="-5" dirty="0">
                <a:solidFill>
                  <a:prstClr val="black"/>
                </a:solidFill>
                <a:latin typeface="Times New Roman"/>
                <a:cs typeface="Times New Roman"/>
              </a:rPr>
              <a:t>Set up a </a:t>
            </a:r>
            <a:r>
              <a:rPr lang="en-IN" sz="2000" spc="-10" dirty="0">
                <a:solidFill>
                  <a:prstClr val="black"/>
                </a:solidFill>
                <a:latin typeface="Times New Roman"/>
                <a:cs typeface="Times New Roman"/>
              </a:rPr>
              <a:t>chart or matrix </a:t>
            </a:r>
            <a:r>
              <a:rPr lang="en-IN" sz="2000" spc="-5" dirty="0">
                <a:solidFill>
                  <a:prstClr val="black"/>
                </a:solidFill>
                <a:latin typeface="Times New Roman"/>
                <a:cs typeface="Times New Roman"/>
              </a:rPr>
              <a:t>in the </a:t>
            </a:r>
            <a:r>
              <a:rPr lang="en-IN" sz="2000" spc="-10" dirty="0">
                <a:solidFill>
                  <a:prstClr val="black"/>
                </a:solidFill>
                <a:latin typeface="Times New Roman"/>
                <a:cs typeface="Times New Roman"/>
              </a:rPr>
              <a:t>left </a:t>
            </a:r>
            <a:r>
              <a:rPr lang="en-IN" sz="2000" spc="-5" dirty="0">
                <a:solidFill>
                  <a:prstClr val="black"/>
                </a:solidFill>
                <a:latin typeface="Times New Roman"/>
                <a:cs typeface="Times New Roman"/>
              </a:rPr>
              <a:t>hand </a:t>
            </a:r>
            <a:r>
              <a:rPr lang="en-IN" sz="2000" spc="-10" dirty="0">
                <a:solidFill>
                  <a:prstClr val="black"/>
                </a:solidFill>
                <a:latin typeface="Times New Roman"/>
                <a:cs typeface="Times New Roman"/>
              </a:rPr>
              <a:t>column </a:t>
            </a:r>
            <a:r>
              <a:rPr lang="en-IN" sz="2000" spc="-5" dirty="0">
                <a:solidFill>
                  <a:prstClr val="black"/>
                </a:solidFill>
                <a:latin typeface="Times New Roman"/>
                <a:cs typeface="Times New Roman"/>
              </a:rPr>
              <a:t>of which, are listed all the  parameters </a:t>
            </a:r>
            <a:r>
              <a:rPr lang="en-IN" sz="2000" spc="-10" dirty="0">
                <a:solidFill>
                  <a:prstClr val="black"/>
                </a:solidFill>
                <a:latin typeface="Times New Roman"/>
                <a:cs typeface="Times New Roman"/>
              </a:rPr>
              <a:t>and </a:t>
            </a:r>
            <a:r>
              <a:rPr lang="en-IN" sz="2000" spc="-5" dirty="0">
                <a:solidFill>
                  <a:prstClr val="black"/>
                </a:solidFill>
                <a:latin typeface="Times New Roman"/>
                <a:cs typeface="Times New Roman"/>
              </a:rPr>
              <a:t>in the </a:t>
            </a:r>
            <a:r>
              <a:rPr lang="en-IN" sz="2000" spc="-10" dirty="0">
                <a:solidFill>
                  <a:prstClr val="black"/>
                </a:solidFill>
                <a:latin typeface="Times New Roman"/>
                <a:cs typeface="Times New Roman"/>
              </a:rPr>
              <a:t>rows </a:t>
            </a:r>
            <a:r>
              <a:rPr lang="en-IN" sz="2000" spc="-5" dirty="0">
                <a:solidFill>
                  <a:prstClr val="black"/>
                </a:solidFill>
                <a:latin typeface="Times New Roman"/>
                <a:cs typeface="Times New Roman"/>
              </a:rPr>
              <a:t>against </a:t>
            </a:r>
            <a:r>
              <a:rPr lang="en-IN" sz="2000" spc="-10" dirty="0">
                <a:solidFill>
                  <a:prstClr val="black"/>
                </a:solidFill>
                <a:latin typeface="Times New Roman"/>
                <a:cs typeface="Times New Roman"/>
              </a:rPr>
              <a:t>each </a:t>
            </a:r>
            <a:r>
              <a:rPr lang="en-IN" sz="2000" spc="-5" dirty="0">
                <a:solidFill>
                  <a:prstClr val="black"/>
                </a:solidFill>
                <a:latin typeface="Times New Roman"/>
                <a:cs typeface="Times New Roman"/>
              </a:rPr>
              <a:t>of these parameters are listed the possible  methods of achieving</a:t>
            </a:r>
            <a:r>
              <a:rPr lang="en-IN" sz="2000" spc="-15" dirty="0">
                <a:solidFill>
                  <a:prstClr val="black"/>
                </a:solidFill>
                <a:latin typeface="Times New Roman"/>
                <a:cs typeface="Times New Roman"/>
              </a:rPr>
              <a:t> </a:t>
            </a:r>
            <a:r>
              <a:rPr lang="en-IN" sz="2000" spc="-5" dirty="0">
                <a:solidFill>
                  <a:prstClr val="black"/>
                </a:solidFill>
                <a:latin typeface="Times New Roman"/>
                <a:cs typeface="Times New Roman"/>
              </a:rPr>
              <a:t>them.</a:t>
            </a:r>
            <a:endParaRPr lang="en-IN" sz="2000" dirty="0">
              <a:solidFill>
                <a:prstClr val="black"/>
              </a:solidFill>
              <a:latin typeface="Times New Roman"/>
              <a:cs typeface="Times New Roman"/>
            </a:endParaRPr>
          </a:p>
          <a:p>
            <a:pPr marL="469900" marR="121920" lvl="0" indent="-457200" algn="just">
              <a:spcBef>
                <a:spcPts val="60"/>
              </a:spcBef>
              <a:buFont typeface="+mj-lt"/>
              <a:buAutoNum type="arabicParenR"/>
              <a:tabLst>
                <a:tab pos="457834" algn="l"/>
              </a:tabLst>
            </a:pPr>
            <a:r>
              <a:rPr lang="en-IN" sz="2000" spc="-10" dirty="0">
                <a:solidFill>
                  <a:prstClr val="black"/>
                </a:solidFill>
                <a:latin typeface="Times New Roman"/>
                <a:cs typeface="Times New Roman"/>
              </a:rPr>
              <a:t>Study </a:t>
            </a:r>
            <a:r>
              <a:rPr lang="en-IN" sz="2000" spc="-15" dirty="0">
                <a:solidFill>
                  <a:prstClr val="black"/>
                </a:solidFill>
                <a:latin typeface="Times New Roman"/>
                <a:cs typeface="Times New Roman"/>
              </a:rPr>
              <a:t>all combinations, </a:t>
            </a:r>
            <a:r>
              <a:rPr lang="en-IN" sz="2000" spc="-10" dirty="0">
                <a:solidFill>
                  <a:prstClr val="black"/>
                </a:solidFill>
                <a:latin typeface="Times New Roman"/>
                <a:cs typeface="Times New Roman"/>
              </a:rPr>
              <a:t>all </a:t>
            </a:r>
            <a:r>
              <a:rPr lang="en-IN" sz="2000" spc="-15" dirty="0">
                <a:solidFill>
                  <a:prstClr val="black"/>
                </a:solidFill>
                <a:latin typeface="Times New Roman"/>
                <a:cs typeface="Times New Roman"/>
              </a:rPr>
              <a:t>sub-solutions </a:t>
            </a:r>
            <a:r>
              <a:rPr lang="en-IN" sz="2000" spc="-10" dirty="0">
                <a:solidFill>
                  <a:prstClr val="black"/>
                </a:solidFill>
                <a:latin typeface="Times New Roman"/>
                <a:cs typeface="Times New Roman"/>
              </a:rPr>
              <a:t>for feasibility </a:t>
            </a:r>
            <a:r>
              <a:rPr lang="en-IN" sz="2000" spc="-15" dirty="0">
                <a:solidFill>
                  <a:prstClr val="black"/>
                </a:solidFill>
                <a:latin typeface="Times New Roman"/>
                <a:cs typeface="Times New Roman"/>
              </a:rPr>
              <a:t>and </a:t>
            </a:r>
            <a:r>
              <a:rPr lang="en-IN" sz="2000" spc="-10" dirty="0">
                <a:solidFill>
                  <a:prstClr val="black"/>
                </a:solidFill>
                <a:latin typeface="Times New Roman"/>
                <a:cs typeface="Times New Roman"/>
              </a:rPr>
              <a:t>select </a:t>
            </a:r>
            <a:r>
              <a:rPr lang="en-IN" sz="2000" spc="-5" dirty="0">
                <a:solidFill>
                  <a:prstClr val="black"/>
                </a:solidFill>
                <a:latin typeface="Times New Roman"/>
                <a:cs typeface="Times New Roman"/>
              </a:rPr>
              <a:t>the </a:t>
            </a:r>
            <a:r>
              <a:rPr lang="en-IN" sz="2000" spc="-10" dirty="0">
                <a:solidFill>
                  <a:prstClr val="black"/>
                </a:solidFill>
                <a:latin typeface="Times New Roman"/>
                <a:cs typeface="Times New Roman"/>
              </a:rPr>
              <a:t>best </a:t>
            </a:r>
            <a:r>
              <a:rPr lang="en-IN" sz="2000" spc="-5" dirty="0">
                <a:solidFill>
                  <a:prstClr val="black"/>
                </a:solidFill>
                <a:latin typeface="Times New Roman"/>
                <a:cs typeface="Times New Roman"/>
              </a:rPr>
              <a:t>on </a:t>
            </a:r>
            <a:r>
              <a:rPr lang="en-IN" sz="2000" spc="-10" dirty="0">
                <a:solidFill>
                  <a:prstClr val="black"/>
                </a:solidFill>
                <a:latin typeface="Times New Roman"/>
                <a:cs typeface="Times New Roman"/>
              </a:rPr>
              <a:t>the  </a:t>
            </a:r>
            <a:r>
              <a:rPr lang="en-IN" sz="2000" spc="-5" dirty="0">
                <a:solidFill>
                  <a:prstClr val="black"/>
                </a:solidFill>
                <a:latin typeface="Times New Roman"/>
                <a:cs typeface="Times New Roman"/>
              </a:rPr>
              <a:t>basis of some valid</a:t>
            </a:r>
            <a:r>
              <a:rPr lang="en-IN" sz="2000" spc="-50" dirty="0">
                <a:solidFill>
                  <a:prstClr val="black"/>
                </a:solidFill>
                <a:latin typeface="Times New Roman"/>
                <a:cs typeface="Times New Roman"/>
              </a:rPr>
              <a:t> </a:t>
            </a:r>
            <a:r>
              <a:rPr lang="en-IN" sz="2000" spc="-5" dirty="0">
                <a:solidFill>
                  <a:prstClr val="black"/>
                </a:solidFill>
                <a:latin typeface="Times New Roman"/>
                <a:cs typeface="Times New Roman"/>
              </a:rPr>
              <a:t>criteria.</a:t>
            </a:r>
            <a:endParaRPr lang="en-IN" sz="2000" dirty="0">
              <a:solidFill>
                <a:prstClr val="black"/>
              </a:solidFill>
              <a:latin typeface="Times New Roman"/>
              <a:cs typeface="Times New Roman"/>
            </a:endParaRPr>
          </a:p>
          <a:p>
            <a:endParaRPr lang="en-IN" sz="2000" dirty="0"/>
          </a:p>
        </p:txBody>
      </p:sp>
    </p:spTree>
    <p:extLst>
      <p:ext uri="{BB962C8B-B14F-4D97-AF65-F5344CB8AC3E}">
        <p14:creationId xmlns:p14="http://schemas.microsoft.com/office/powerpoint/2010/main" val="2996184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a:extLst>
              <a:ext uri="{FF2B5EF4-FFF2-40B4-BE49-F238E27FC236}">
                <a16:creationId xmlns:a16="http://schemas.microsoft.com/office/drawing/2014/main" id="{2DF4DFF0-D9F7-40E2-B588-36D43E90D170}"/>
              </a:ext>
            </a:extLst>
          </p:cNvPr>
          <p:cNvGraphicFramePr>
            <a:graphicFrameLocks noChangeAspect="1"/>
          </p:cNvGraphicFramePr>
          <p:nvPr>
            <p:extLst>
              <p:ext uri="{D42A27DB-BD31-4B8C-83A1-F6EECF244321}">
                <p14:modId xmlns:p14="http://schemas.microsoft.com/office/powerpoint/2010/main" val="3048980310"/>
              </p:ext>
            </p:extLst>
          </p:nvPr>
        </p:nvGraphicFramePr>
        <p:xfrm>
          <a:off x="395536" y="193339"/>
          <a:ext cx="8280920" cy="6415533"/>
        </p:xfrm>
        <a:graphic>
          <a:graphicData uri="http://schemas.openxmlformats.org/presentationml/2006/ole">
            <mc:AlternateContent xmlns:mc="http://schemas.openxmlformats.org/markup-compatibility/2006">
              <mc:Choice xmlns:v="urn:schemas-microsoft-com:vml" Requires="v">
                <p:oleObj spid="_x0000_s1030" name="Bitmap Image" r:id="rId3" imgW="6032520" imgH="4673520" progId="Paint.Picture">
                  <p:embed/>
                </p:oleObj>
              </mc:Choice>
              <mc:Fallback>
                <p:oleObj name="Bitmap Image" r:id="rId3" imgW="6032520" imgH="4673520" progId="Paint.Picture">
                  <p:embed/>
                  <p:pic>
                    <p:nvPicPr>
                      <p:cNvPr id="0" name=""/>
                      <p:cNvPicPr/>
                      <p:nvPr/>
                    </p:nvPicPr>
                    <p:blipFill>
                      <a:blip r:embed="rId4"/>
                      <a:stretch>
                        <a:fillRect/>
                      </a:stretch>
                    </p:blipFill>
                    <p:spPr>
                      <a:xfrm>
                        <a:off x="395536" y="193339"/>
                        <a:ext cx="8280920" cy="6415533"/>
                      </a:xfrm>
                      <a:prstGeom prst="rect">
                        <a:avLst/>
                      </a:prstGeom>
                    </p:spPr>
                  </p:pic>
                </p:oleObj>
              </mc:Fallback>
            </mc:AlternateContent>
          </a:graphicData>
        </a:graphic>
      </p:graphicFrame>
    </p:spTree>
    <p:extLst>
      <p:ext uri="{BB962C8B-B14F-4D97-AF65-F5344CB8AC3E}">
        <p14:creationId xmlns:p14="http://schemas.microsoft.com/office/powerpoint/2010/main" val="11136331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0800" lvl="0">
              <a:spcBef>
                <a:spcPts val="0"/>
              </a:spcBef>
            </a:pPr>
            <a:r>
              <a:rPr lang="en-IN" sz="2800" b="1" spc="-5" dirty="0">
                <a:solidFill>
                  <a:prstClr val="black"/>
                </a:solidFill>
                <a:latin typeface="Times New Roman"/>
                <a:ea typeface="+mn-ea"/>
                <a:cs typeface="Times New Roman"/>
              </a:rPr>
              <a:t>Analysis of Interconnected Decision Areas</a:t>
            </a:r>
            <a:r>
              <a:rPr lang="en-IN" sz="2800" b="1" spc="5" dirty="0">
                <a:solidFill>
                  <a:prstClr val="black"/>
                </a:solidFill>
                <a:latin typeface="Times New Roman"/>
                <a:ea typeface="+mn-ea"/>
                <a:cs typeface="Times New Roman"/>
              </a:rPr>
              <a:t> </a:t>
            </a:r>
            <a:r>
              <a:rPr lang="en-IN" sz="2800" b="1" spc="-5" dirty="0">
                <a:solidFill>
                  <a:prstClr val="black"/>
                </a:solidFill>
                <a:latin typeface="Times New Roman"/>
                <a:ea typeface="+mn-ea"/>
                <a:cs typeface="Times New Roman"/>
              </a:rPr>
              <a:t>(AIDA)</a:t>
            </a:r>
            <a:endParaRPr lang="en-IN" sz="2800" dirty="0">
              <a:solidFill>
                <a:prstClr val="black"/>
              </a:solidFill>
              <a:latin typeface="Times New Roman"/>
              <a:ea typeface="+mn-ea"/>
              <a:cs typeface="Times New Roman"/>
            </a:endParaRPr>
          </a:p>
        </p:txBody>
      </p:sp>
      <p:sp>
        <p:nvSpPr>
          <p:cNvPr id="3" name="Content Placeholder 2"/>
          <p:cNvSpPr>
            <a:spLocks noGrp="1"/>
          </p:cNvSpPr>
          <p:nvPr>
            <p:ph idx="1"/>
          </p:nvPr>
        </p:nvSpPr>
        <p:spPr/>
        <p:txBody>
          <a:bodyPr>
            <a:normAutofit/>
          </a:bodyPr>
          <a:lstStyle/>
          <a:p>
            <a:r>
              <a:rPr lang="en-IN" sz="2000" spc="-5" dirty="0">
                <a:latin typeface="Times New Roman"/>
                <a:cs typeface="Times New Roman"/>
              </a:rPr>
              <a:t>This method may </a:t>
            </a:r>
            <a:r>
              <a:rPr lang="en-IN" sz="2000" dirty="0">
                <a:latin typeface="Times New Roman"/>
                <a:cs typeface="Times New Roman"/>
              </a:rPr>
              <a:t>be best </a:t>
            </a:r>
            <a:r>
              <a:rPr lang="en-IN" sz="2000" spc="-5" dirty="0">
                <a:latin typeface="Times New Roman"/>
                <a:cs typeface="Times New Roman"/>
              </a:rPr>
              <a:t>described as a procedure to identity and evaluate compatible  (*suitable) combination of some solutions generated </a:t>
            </a:r>
            <a:r>
              <a:rPr lang="en-IN" sz="2000" spc="10" dirty="0">
                <a:latin typeface="Times New Roman"/>
                <a:cs typeface="Times New Roman"/>
              </a:rPr>
              <a:t>by </a:t>
            </a:r>
            <a:r>
              <a:rPr lang="en-IN" sz="2000" spc="-5" dirty="0">
                <a:latin typeface="Times New Roman"/>
                <a:cs typeface="Times New Roman"/>
              </a:rPr>
              <a:t>morphological analysis. </a:t>
            </a:r>
            <a:r>
              <a:rPr lang="en-IN" sz="2000" spc="-10" dirty="0">
                <a:latin typeface="Times New Roman"/>
                <a:cs typeface="Times New Roman"/>
              </a:rPr>
              <a:t>If </a:t>
            </a:r>
            <a:r>
              <a:rPr lang="en-IN" sz="2000" spc="-5" dirty="0">
                <a:latin typeface="Times New Roman"/>
                <a:cs typeface="Times New Roman"/>
              </a:rPr>
              <a:t>we  view each of the design parameter as a decision area where the designer has to choose  from </a:t>
            </a:r>
            <a:r>
              <a:rPr lang="en-IN" sz="2000" spc="-10" dirty="0">
                <a:latin typeface="Times New Roman"/>
                <a:cs typeface="Times New Roman"/>
              </a:rPr>
              <a:t>amongst </a:t>
            </a:r>
            <a:r>
              <a:rPr lang="en-IN" sz="2000" spc="-5" dirty="0">
                <a:latin typeface="Times New Roman"/>
                <a:cs typeface="Times New Roman"/>
              </a:rPr>
              <a:t>the available options. These decision areas </a:t>
            </a:r>
            <a:r>
              <a:rPr lang="en-IN" sz="2000" spc="-10" dirty="0">
                <a:latin typeface="Times New Roman"/>
                <a:cs typeface="Times New Roman"/>
              </a:rPr>
              <a:t>are </a:t>
            </a:r>
            <a:r>
              <a:rPr lang="en-IN" sz="2000" spc="-5" dirty="0">
                <a:latin typeface="Times New Roman"/>
                <a:cs typeface="Times New Roman"/>
              </a:rPr>
              <a:t>somewhat interconnected.  </a:t>
            </a:r>
            <a:r>
              <a:rPr lang="en-IN" sz="2000" dirty="0">
                <a:latin typeface="Times New Roman"/>
                <a:cs typeface="Times New Roman"/>
              </a:rPr>
              <a:t>Ideally </a:t>
            </a:r>
            <a:r>
              <a:rPr lang="en-IN" sz="2000" spc="-5" dirty="0">
                <a:latin typeface="Times New Roman"/>
                <a:cs typeface="Times New Roman"/>
              </a:rPr>
              <a:t>if there were selected to </a:t>
            </a:r>
            <a:r>
              <a:rPr lang="en-IN" sz="2000" spc="-10" dirty="0">
                <a:latin typeface="Times New Roman"/>
                <a:cs typeface="Times New Roman"/>
              </a:rPr>
              <a:t>be </a:t>
            </a:r>
            <a:r>
              <a:rPr lang="en-IN" sz="2000" spc="-5" dirty="0">
                <a:latin typeface="Times New Roman"/>
                <a:cs typeface="Times New Roman"/>
              </a:rPr>
              <a:t>mutually independent, all combinations of the sub  solutions will be </a:t>
            </a:r>
            <a:r>
              <a:rPr lang="en-IN" sz="2000" spc="-10" dirty="0">
                <a:latin typeface="Times New Roman"/>
                <a:cs typeface="Times New Roman"/>
              </a:rPr>
              <a:t>compatible. </a:t>
            </a:r>
            <a:r>
              <a:rPr lang="en-IN" sz="2000" spc="-5" dirty="0">
                <a:latin typeface="Times New Roman"/>
                <a:cs typeface="Times New Roman"/>
              </a:rPr>
              <a:t>But </a:t>
            </a:r>
            <a:r>
              <a:rPr lang="en-IN" sz="2000" spc="-10" dirty="0">
                <a:latin typeface="Times New Roman"/>
                <a:cs typeface="Times New Roman"/>
              </a:rPr>
              <a:t>such </a:t>
            </a:r>
            <a:r>
              <a:rPr lang="en-IN" sz="2000" spc="-5" dirty="0">
                <a:latin typeface="Times New Roman"/>
                <a:cs typeface="Times New Roman"/>
              </a:rPr>
              <a:t>simplicity </a:t>
            </a:r>
            <a:r>
              <a:rPr lang="en-IN" sz="2000" spc="5" dirty="0">
                <a:latin typeface="Times New Roman"/>
                <a:cs typeface="Times New Roman"/>
              </a:rPr>
              <a:t>is </a:t>
            </a:r>
            <a:r>
              <a:rPr lang="en-IN" sz="2000" spc="-10" dirty="0">
                <a:latin typeface="Times New Roman"/>
                <a:cs typeface="Times New Roman"/>
              </a:rPr>
              <a:t>hard </a:t>
            </a:r>
            <a:r>
              <a:rPr lang="en-IN" sz="2000" spc="-5" dirty="0">
                <a:latin typeface="Times New Roman"/>
                <a:cs typeface="Times New Roman"/>
              </a:rPr>
              <a:t>to </a:t>
            </a:r>
            <a:r>
              <a:rPr lang="en-IN" sz="2000" spc="-10" dirty="0">
                <a:latin typeface="Times New Roman"/>
                <a:cs typeface="Times New Roman"/>
              </a:rPr>
              <a:t>come </a:t>
            </a:r>
            <a:r>
              <a:rPr lang="en-IN" sz="2000" dirty="0">
                <a:latin typeface="Times New Roman"/>
                <a:cs typeface="Times New Roman"/>
              </a:rPr>
              <a:t>by </a:t>
            </a:r>
            <a:r>
              <a:rPr lang="en-IN" sz="2000" spc="-5" dirty="0">
                <a:latin typeface="Times New Roman"/>
                <a:cs typeface="Times New Roman"/>
              </a:rPr>
              <a:t>and </a:t>
            </a:r>
            <a:r>
              <a:rPr lang="en-IN" sz="2000" dirty="0">
                <a:latin typeface="Times New Roman"/>
                <a:cs typeface="Times New Roman"/>
              </a:rPr>
              <a:t>we </a:t>
            </a:r>
            <a:r>
              <a:rPr lang="en-IN" sz="2000" spc="-5" dirty="0">
                <a:latin typeface="Times New Roman"/>
                <a:cs typeface="Times New Roman"/>
              </a:rPr>
              <a:t>end up with  some </a:t>
            </a:r>
            <a:r>
              <a:rPr lang="en-IN" sz="2000" spc="-10" dirty="0">
                <a:latin typeface="Times New Roman"/>
                <a:cs typeface="Times New Roman"/>
              </a:rPr>
              <a:t>combinations </a:t>
            </a:r>
            <a:r>
              <a:rPr lang="en-IN" sz="2000" spc="-5" dirty="0">
                <a:latin typeface="Times New Roman"/>
                <a:cs typeface="Times New Roman"/>
              </a:rPr>
              <a:t>that are</a:t>
            </a:r>
            <a:r>
              <a:rPr lang="en-IN" sz="2000" spc="-40" dirty="0">
                <a:latin typeface="Times New Roman"/>
                <a:cs typeface="Times New Roman"/>
              </a:rPr>
              <a:t> </a:t>
            </a:r>
            <a:r>
              <a:rPr lang="en-IN" sz="2000" spc="-10" dirty="0">
                <a:latin typeface="Times New Roman"/>
                <a:cs typeface="Times New Roman"/>
              </a:rPr>
              <a:t>incompatible.</a:t>
            </a:r>
            <a:endParaRPr lang="en-IN" sz="2000" dirty="0">
              <a:latin typeface="Times New Roman"/>
              <a:cs typeface="Times New Roman"/>
            </a:endParaRPr>
          </a:p>
          <a:p>
            <a:endParaRPr lang="en-IN" sz="2000" dirty="0"/>
          </a:p>
        </p:txBody>
      </p:sp>
    </p:spTree>
    <p:extLst>
      <p:ext uri="{BB962C8B-B14F-4D97-AF65-F5344CB8AC3E}">
        <p14:creationId xmlns:p14="http://schemas.microsoft.com/office/powerpoint/2010/main" val="1778558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5865515"/>
          </a:xfrm>
        </p:spPr>
        <p:txBody>
          <a:bodyPr>
            <a:normAutofit/>
          </a:bodyPr>
          <a:lstStyle/>
          <a:p>
            <a:pPr marL="12700" marR="5715" lvl="0" indent="0" algn="just">
              <a:lnSpc>
                <a:spcPct val="93700"/>
              </a:lnSpc>
              <a:spcBef>
                <a:spcPts val="5"/>
              </a:spcBef>
              <a:buNone/>
            </a:pPr>
            <a:r>
              <a:rPr lang="en-IN" sz="2000" b="1" spc="-5" dirty="0">
                <a:solidFill>
                  <a:prstClr val="black"/>
                </a:solidFill>
                <a:latin typeface="Times New Roman"/>
                <a:cs typeface="Times New Roman"/>
              </a:rPr>
              <a:t>Brain storming: Idea </a:t>
            </a:r>
            <a:r>
              <a:rPr lang="en-IN" sz="2000" b="1" dirty="0">
                <a:solidFill>
                  <a:prstClr val="black"/>
                </a:solidFill>
                <a:latin typeface="Times New Roman"/>
                <a:cs typeface="Times New Roman"/>
              </a:rPr>
              <a:t>hunting by </a:t>
            </a:r>
            <a:r>
              <a:rPr lang="en-IN" sz="2000" b="1" spc="-5" dirty="0">
                <a:solidFill>
                  <a:prstClr val="black"/>
                </a:solidFill>
                <a:latin typeface="Times New Roman"/>
                <a:cs typeface="Times New Roman"/>
              </a:rPr>
              <a:t>a</a:t>
            </a:r>
            <a:r>
              <a:rPr lang="en-IN" sz="2000" b="1" spc="15" dirty="0">
                <a:solidFill>
                  <a:prstClr val="black"/>
                </a:solidFill>
                <a:latin typeface="Times New Roman"/>
                <a:cs typeface="Times New Roman"/>
              </a:rPr>
              <a:t> </a:t>
            </a:r>
            <a:r>
              <a:rPr lang="en-IN" sz="2000" b="1" spc="-5" dirty="0">
                <a:solidFill>
                  <a:prstClr val="black"/>
                </a:solidFill>
                <a:latin typeface="Times New Roman"/>
                <a:cs typeface="Times New Roman"/>
              </a:rPr>
              <a:t>group:</a:t>
            </a:r>
          </a:p>
          <a:p>
            <a:pPr marL="12700" marR="5715" lvl="0" indent="0" algn="just">
              <a:lnSpc>
                <a:spcPct val="93700"/>
              </a:lnSpc>
              <a:spcBef>
                <a:spcPts val="5"/>
              </a:spcBef>
              <a:buNone/>
            </a:pPr>
            <a:endParaRPr lang="en-IN" sz="2000" b="1" spc="-5" dirty="0">
              <a:solidFill>
                <a:prstClr val="black"/>
              </a:solidFill>
              <a:latin typeface="Times New Roman"/>
              <a:cs typeface="Times New Roman"/>
            </a:endParaRPr>
          </a:p>
          <a:p>
            <a:pPr marL="12700" marR="5715" lvl="0" indent="0" algn="just">
              <a:lnSpc>
                <a:spcPct val="93700"/>
              </a:lnSpc>
              <a:spcBef>
                <a:spcPts val="5"/>
              </a:spcBef>
              <a:buNone/>
            </a:pPr>
            <a:r>
              <a:rPr lang="en-IN" sz="2000" spc="-5" dirty="0">
                <a:solidFill>
                  <a:prstClr val="black"/>
                </a:solidFill>
                <a:latin typeface="Times New Roman"/>
                <a:cs typeface="Times New Roman"/>
              </a:rPr>
              <a:t>A </a:t>
            </a:r>
            <a:r>
              <a:rPr lang="en-IN" sz="2000" spc="-15" dirty="0">
                <a:solidFill>
                  <a:prstClr val="black"/>
                </a:solidFill>
                <a:latin typeface="Times New Roman"/>
                <a:cs typeface="Times New Roman"/>
              </a:rPr>
              <a:t>group </a:t>
            </a:r>
            <a:r>
              <a:rPr lang="en-IN" sz="2000" spc="-5" dirty="0">
                <a:solidFill>
                  <a:prstClr val="black"/>
                </a:solidFill>
                <a:latin typeface="Times New Roman"/>
                <a:cs typeface="Times New Roman"/>
              </a:rPr>
              <a:t>of </a:t>
            </a:r>
            <a:r>
              <a:rPr lang="en-IN" sz="2000" spc="-15" dirty="0">
                <a:solidFill>
                  <a:prstClr val="black"/>
                </a:solidFill>
                <a:latin typeface="Times New Roman"/>
                <a:cs typeface="Times New Roman"/>
              </a:rPr>
              <a:t>persons </a:t>
            </a:r>
            <a:r>
              <a:rPr lang="en-IN" sz="2000" spc="-10" dirty="0">
                <a:solidFill>
                  <a:prstClr val="black"/>
                </a:solidFill>
                <a:latin typeface="Times New Roman"/>
                <a:cs typeface="Times New Roman"/>
              </a:rPr>
              <a:t>usually </a:t>
            </a:r>
            <a:r>
              <a:rPr lang="en-IN" sz="2000" spc="-5" dirty="0">
                <a:solidFill>
                  <a:prstClr val="black"/>
                </a:solidFill>
                <a:latin typeface="Times New Roman"/>
                <a:cs typeface="Times New Roman"/>
              </a:rPr>
              <a:t>5 </a:t>
            </a:r>
            <a:r>
              <a:rPr lang="en-IN" sz="2000" spc="-10" dirty="0">
                <a:solidFill>
                  <a:prstClr val="black"/>
                </a:solidFill>
                <a:latin typeface="Times New Roman"/>
                <a:cs typeface="Times New Roman"/>
              </a:rPr>
              <a:t>or </a:t>
            </a:r>
            <a:r>
              <a:rPr lang="en-IN" sz="2000" spc="-5" dirty="0">
                <a:solidFill>
                  <a:prstClr val="black"/>
                </a:solidFill>
                <a:latin typeface="Times New Roman"/>
                <a:cs typeface="Times New Roman"/>
              </a:rPr>
              <a:t>6 </a:t>
            </a:r>
            <a:r>
              <a:rPr lang="en-IN" sz="2000" spc="-10" dirty="0">
                <a:solidFill>
                  <a:prstClr val="black"/>
                </a:solidFill>
                <a:latin typeface="Times New Roman"/>
                <a:cs typeface="Times New Roman"/>
              </a:rPr>
              <a:t>is </a:t>
            </a:r>
            <a:r>
              <a:rPr lang="en-IN" sz="2000" spc="-15" dirty="0">
                <a:solidFill>
                  <a:prstClr val="black"/>
                </a:solidFill>
                <a:latin typeface="Times New Roman"/>
                <a:cs typeface="Times New Roman"/>
              </a:rPr>
              <a:t>selected and </a:t>
            </a:r>
            <a:r>
              <a:rPr lang="en-IN" sz="2000" spc="-10" dirty="0">
                <a:solidFill>
                  <a:prstClr val="black"/>
                </a:solidFill>
                <a:latin typeface="Times New Roman"/>
                <a:cs typeface="Times New Roman"/>
              </a:rPr>
              <a:t>the </a:t>
            </a:r>
            <a:r>
              <a:rPr lang="en-IN" sz="2000" spc="-15" dirty="0">
                <a:solidFill>
                  <a:prstClr val="black"/>
                </a:solidFill>
                <a:latin typeface="Times New Roman"/>
                <a:cs typeface="Times New Roman"/>
              </a:rPr>
              <a:t>problem </a:t>
            </a:r>
            <a:r>
              <a:rPr lang="en-IN" sz="2000" spc="-5" dirty="0">
                <a:solidFill>
                  <a:prstClr val="black"/>
                </a:solidFill>
                <a:latin typeface="Times New Roman"/>
                <a:cs typeface="Times New Roman"/>
              </a:rPr>
              <a:t>with all its relevant details  is given to the group. The </a:t>
            </a:r>
            <a:r>
              <a:rPr lang="en-IN" sz="2000" spc="-10" dirty="0">
                <a:solidFill>
                  <a:prstClr val="black"/>
                </a:solidFill>
                <a:latin typeface="Times New Roman"/>
                <a:cs typeface="Times New Roman"/>
              </a:rPr>
              <a:t>members </a:t>
            </a:r>
            <a:r>
              <a:rPr lang="en-IN" sz="2000" spc="-5" dirty="0">
                <a:solidFill>
                  <a:prstClr val="black"/>
                </a:solidFill>
                <a:latin typeface="Times New Roman"/>
                <a:cs typeface="Times New Roman"/>
              </a:rPr>
              <a:t>are </a:t>
            </a:r>
            <a:r>
              <a:rPr lang="en-IN" sz="2000" spc="-10" dirty="0">
                <a:solidFill>
                  <a:prstClr val="black"/>
                </a:solidFill>
                <a:latin typeface="Times New Roman"/>
                <a:cs typeface="Times New Roman"/>
              </a:rPr>
              <a:t>asked to </a:t>
            </a:r>
            <a:r>
              <a:rPr lang="en-IN" sz="2000" spc="-15" dirty="0">
                <a:solidFill>
                  <a:prstClr val="black"/>
                </a:solidFill>
                <a:latin typeface="Times New Roman"/>
                <a:cs typeface="Times New Roman"/>
              </a:rPr>
              <a:t>suggest as </a:t>
            </a:r>
            <a:r>
              <a:rPr lang="en-IN" sz="2000" spc="-5" dirty="0">
                <a:solidFill>
                  <a:prstClr val="black"/>
                </a:solidFill>
                <a:latin typeface="Times New Roman"/>
                <a:cs typeface="Times New Roman"/>
              </a:rPr>
              <a:t>many </a:t>
            </a:r>
            <a:r>
              <a:rPr lang="en-IN" sz="2000" spc="-10" dirty="0">
                <a:solidFill>
                  <a:prstClr val="black"/>
                </a:solidFill>
                <a:latin typeface="Times New Roman"/>
                <a:cs typeface="Times New Roman"/>
              </a:rPr>
              <a:t>solution </a:t>
            </a:r>
            <a:r>
              <a:rPr lang="en-IN" sz="2000" spc="-15" dirty="0">
                <a:solidFill>
                  <a:prstClr val="black"/>
                </a:solidFill>
                <a:latin typeface="Times New Roman"/>
                <a:cs typeface="Times New Roman"/>
              </a:rPr>
              <a:t>ideas </a:t>
            </a:r>
            <a:r>
              <a:rPr lang="en-IN" sz="2000" spc="-5" dirty="0">
                <a:solidFill>
                  <a:prstClr val="black"/>
                </a:solidFill>
                <a:latin typeface="Times New Roman"/>
                <a:cs typeface="Times New Roman"/>
              </a:rPr>
              <a:t>as  possible, with no immediate thought as to their value or feasibility. </a:t>
            </a:r>
            <a:r>
              <a:rPr lang="en-IN" sz="2000" dirty="0">
                <a:solidFill>
                  <a:prstClr val="black"/>
                </a:solidFill>
                <a:latin typeface="Times New Roman"/>
                <a:cs typeface="Times New Roman"/>
              </a:rPr>
              <a:t>The </a:t>
            </a:r>
            <a:r>
              <a:rPr lang="en-IN" sz="2000" spc="-10" dirty="0">
                <a:solidFill>
                  <a:prstClr val="black"/>
                </a:solidFill>
                <a:latin typeface="Times New Roman"/>
                <a:cs typeface="Times New Roman"/>
              </a:rPr>
              <a:t>members </a:t>
            </a:r>
            <a:r>
              <a:rPr lang="en-IN" sz="2000" spc="-5" dirty="0">
                <a:solidFill>
                  <a:prstClr val="black"/>
                </a:solidFill>
                <a:latin typeface="Times New Roman"/>
                <a:cs typeface="Times New Roman"/>
              </a:rPr>
              <a:t>are  encouraged to </a:t>
            </a:r>
            <a:r>
              <a:rPr lang="en-IN" sz="2000" spc="-10" dirty="0">
                <a:solidFill>
                  <a:prstClr val="black"/>
                </a:solidFill>
                <a:latin typeface="Times New Roman"/>
                <a:cs typeface="Times New Roman"/>
              </a:rPr>
              <a:t>combine </a:t>
            </a:r>
            <a:r>
              <a:rPr lang="en-IN" sz="2000" spc="-5" dirty="0">
                <a:solidFill>
                  <a:prstClr val="black"/>
                </a:solidFill>
                <a:latin typeface="Times New Roman"/>
                <a:cs typeface="Times New Roman"/>
              </a:rPr>
              <a:t>and improve on the </a:t>
            </a:r>
            <a:r>
              <a:rPr lang="en-IN" sz="2000" spc="-10" dirty="0">
                <a:solidFill>
                  <a:prstClr val="black"/>
                </a:solidFill>
                <a:latin typeface="Times New Roman"/>
                <a:cs typeface="Times New Roman"/>
              </a:rPr>
              <a:t>ideas </a:t>
            </a:r>
            <a:r>
              <a:rPr lang="en-IN" sz="2000" spc="-5" dirty="0">
                <a:solidFill>
                  <a:prstClr val="black"/>
                </a:solidFill>
                <a:latin typeface="Times New Roman"/>
                <a:cs typeface="Times New Roman"/>
              </a:rPr>
              <a:t>suggested </a:t>
            </a:r>
            <a:r>
              <a:rPr lang="en-IN" sz="2000" dirty="0">
                <a:solidFill>
                  <a:prstClr val="black"/>
                </a:solidFill>
                <a:latin typeface="Times New Roman"/>
                <a:cs typeface="Times New Roman"/>
              </a:rPr>
              <a:t>by </a:t>
            </a:r>
            <a:r>
              <a:rPr lang="en-IN" sz="2000" spc="-5" dirty="0">
                <a:solidFill>
                  <a:prstClr val="black"/>
                </a:solidFill>
                <a:latin typeface="Times New Roman"/>
                <a:cs typeface="Times New Roman"/>
              </a:rPr>
              <a:t>others. Strict rules  </a:t>
            </a:r>
            <a:r>
              <a:rPr lang="en-IN" sz="2000" spc="-15" dirty="0">
                <a:solidFill>
                  <a:prstClr val="black"/>
                </a:solidFill>
                <a:latin typeface="Times New Roman"/>
                <a:cs typeface="Times New Roman"/>
              </a:rPr>
              <a:t>forbidding </a:t>
            </a:r>
            <a:r>
              <a:rPr lang="en-IN" sz="2000" dirty="0">
                <a:solidFill>
                  <a:prstClr val="black"/>
                </a:solidFill>
                <a:latin typeface="Times New Roman"/>
                <a:cs typeface="Times New Roman"/>
              </a:rPr>
              <a:t>any </a:t>
            </a:r>
            <a:r>
              <a:rPr lang="en-IN" sz="2000" spc="-15" dirty="0">
                <a:solidFill>
                  <a:prstClr val="black"/>
                </a:solidFill>
                <a:latin typeface="Times New Roman"/>
                <a:cs typeface="Times New Roman"/>
              </a:rPr>
              <a:t>criticism </a:t>
            </a:r>
            <a:r>
              <a:rPr lang="en-IN" sz="2000" spc="-10" dirty="0">
                <a:solidFill>
                  <a:prstClr val="black"/>
                </a:solidFill>
                <a:latin typeface="Times New Roman"/>
                <a:cs typeface="Times New Roman"/>
              </a:rPr>
              <a:t>are </a:t>
            </a:r>
            <a:r>
              <a:rPr lang="en-IN" sz="2000" spc="-15" dirty="0">
                <a:solidFill>
                  <a:prstClr val="black"/>
                </a:solidFill>
                <a:latin typeface="Times New Roman"/>
                <a:cs typeface="Times New Roman"/>
              </a:rPr>
              <a:t>enforced </a:t>
            </a:r>
            <a:r>
              <a:rPr lang="en-IN" sz="2000" spc="-10" dirty="0">
                <a:solidFill>
                  <a:prstClr val="black"/>
                </a:solidFill>
                <a:latin typeface="Times New Roman"/>
                <a:cs typeface="Times New Roman"/>
              </a:rPr>
              <a:t>so that </a:t>
            </a:r>
            <a:r>
              <a:rPr lang="en-IN" sz="2000" spc="-5" dirty="0">
                <a:solidFill>
                  <a:prstClr val="black"/>
                </a:solidFill>
                <a:latin typeface="Times New Roman"/>
                <a:cs typeface="Times New Roman"/>
              </a:rPr>
              <a:t>the members are </a:t>
            </a:r>
            <a:r>
              <a:rPr lang="en-IN" sz="2000" spc="-10" dirty="0">
                <a:solidFill>
                  <a:prstClr val="black"/>
                </a:solidFill>
                <a:latin typeface="Times New Roman"/>
                <a:cs typeface="Times New Roman"/>
              </a:rPr>
              <a:t>encouraged </a:t>
            </a:r>
            <a:r>
              <a:rPr lang="en-IN" sz="2000" spc="-5" dirty="0">
                <a:solidFill>
                  <a:prstClr val="black"/>
                </a:solidFill>
                <a:latin typeface="Times New Roman"/>
                <a:cs typeface="Times New Roman"/>
              </a:rPr>
              <a:t>to mention all  ideas, however wild. </a:t>
            </a:r>
            <a:r>
              <a:rPr lang="en-IN" sz="2000" dirty="0">
                <a:solidFill>
                  <a:prstClr val="black"/>
                </a:solidFill>
                <a:latin typeface="Times New Roman"/>
                <a:cs typeface="Times New Roman"/>
              </a:rPr>
              <a:t>These </a:t>
            </a:r>
            <a:r>
              <a:rPr lang="en-IN" sz="2000" spc="-5" dirty="0">
                <a:solidFill>
                  <a:prstClr val="black"/>
                </a:solidFill>
                <a:latin typeface="Times New Roman"/>
                <a:cs typeface="Times New Roman"/>
              </a:rPr>
              <a:t>ideas </a:t>
            </a:r>
            <a:r>
              <a:rPr lang="en-IN" sz="2000" dirty="0">
                <a:solidFill>
                  <a:prstClr val="black"/>
                </a:solidFill>
                <a:latin typeface="Times New Roman"/>
                <a:cs typeface="Times New Roman"/>
              </a:rPr>
              <a:t>may be </a:t>
            </a:r>
            <a:r>
              <a:rPr lang="en-IN" sz="2000" spc="-5" dirty="0">
                <a:solidFill>
                  <a:prstClr val="black"/>
                </a:solidFill>
                <a:latin typeface="Times New Roman"/>
                <a:cs typeface="Times New Roman"/>
              </a:rPr>
              <a:t>combined with a better idea </a:t>
            </a:r>
            <a:r>
              <a:rPr lang="en-IN" sz="2000" dirty="0">
                <a:solidFill>
                  <a:prstClr val="black"/>
                </a:solidFill>
                <a:latin typeface="Times New Roman"/>
                <a:cs typeface="Times New Roman"/>
              </a:rPr>
              <a:t>or </a:t>
            </a:r>
            <a:r>
              <a:rPr lang="en-IN" sz="2000" spc="-5" dirty="0">
                <a:solidFill>
                  <a:prstClr val="black"/>
                </a:solidFill>
                <a:latin typeface="Times New Roman"/>
                <a:cs typeface="Times New Roman"/>
              </a:rPr>
              <a:t>insight to </a:t>
            </a:r>
            <a:r>
              <a:rPr lang="en-IN" sz="2000" spc="-10" dirty="0">
                <a:solidFill>
                  <a:prstClr val="black"/>
                </a:solidFill>
                <a:latin typeface="Times New Roman"/>
                <a:cs typeface="Times New Roman"/>
              </a:rPr>
              <a:t>give </a:t>
            </a:r>
            <a:r>
              <a:rPr lang="en-IN" sz="2000" spc="-5" dirty="0">
                <a:solidFill>
                  <a:prstClr val="black"/>
                </a:solidFill>
                <a:latin typeface="Times New Roman"/>
                <a:cs typeface="Times New Roman"/>
              </a:rPr>
              <a:t>a  </a:t>
            </a:r>
            <a:r>
              <a:rPr lang="en-IN" sz="2000" dirty="0">
                <a:solidFill>
                  <a:prstClr val="black"/>
                </a:solidFill>
                <a:latin typeface="Times New Roman"/>
                <a:cs typeface="Times New Roman"/>
              </a:rPr>
              <a:t>really </a:t>
            </a:r>
            <a:r>
              <a:rPr lang="en-IN" sz="2000" spc="-5" dirty="0">
                <a:solidFill>
                  <a:prstClr val="black"/>
                </a:solidFill>
                <a:latin typeface="Times New Roman"/>
                <a:cs typeface="Times New Roman"/>
              </a:rPr>
              <a:t>valuable design</a:t>
            </a:r>
            <a:r>
              <a:rPr lang="en-IN" sz="2000" spc="-30" dirty="0">
                <a:solidFill>
                  <a:prstClr val="black"/>
                </a:solidFill>
                <a:latin typeface="Times New Roman"/>
                <a:cs typeface="Times New Roman"/>
              </a:rPr>
              <a:t> </a:t>
            </a:r>
            <a:r>
              <a:rPr lang="en-IN" sz="2000" spc="-5" dirty="0">
                <a:solidFill>
                  <a:prstClr val="black"/>
                </a:solidFill>
                <a:latin typeface="Times New Roman"/>
                <a:cs typeface="Times New Roman"/>
              </a:rPr>
              <a:t>concept.</a:t>
            </a:r>
          </a:p>
          <a:p>
            <a:pPr marL="12700" marR="5715" lvl="0" indent="0" algn="just">
              <a:lnSpc>
                <a:spcPct val="93700"/>
              </a:lnSpc>
              <a:spcBef>
                <a:spcPts val="5"/>
              </a:spcBef>
              <a:buNone/>
            </a:pPr>
            <a:endParaRPr lang="en-IN" sz="2000" dirty="0">
              <a:solidFill>
                <a:prstClr val="black"/>
              </a:solidFill>
              <a:latin typeface="Times New Roman"/>
              <a:cs typeface="Times New Roman"/>
            </a:endParaRPr>
          </a:p>
          <a:p>
            <a:pPr marL="0" indent="0">
              <a:lnSpc>
                <a:spcPct val="100000"/>
              </a:lnSpc>
              <a:buNone/>
            </a:pPr>
            <a:r>
              <a:rPr lang="en-IN" sz="2000" b="1" spc="-5" dirty="0" err="1">
                <a:latin typeface="Times New Roman"/>
                <a:cs typeface="Times New Roman"/>
              </a:rPr>
              <a:t>Synectic</a:t>
            </a:r>
            <a:r>
              <a:rPr lang="en-IN" sz="2000" b="1" spc="-5" dirty="0">
                <a:latin typeface="Times New Roman"/>
                <a:cs typeface="Times New Roman"/>
              </a:rPr>
              <a:t>:</a:t>
            </a:r>
            <a:endParaRPr lang="en-IN" sz="2000" dirty="0">
              <a:latin typeface="Times New Roman"/>
              <a:cs typeface="Times New Roman"/>
            </a:endParaRPr>
          </a:p>
          <a:p>
            <a:pPr>
              <a:lnSpc>
                <a:spcPct val="100000"/>
              </a:lnSpc>
              <a:spcBef>
                <a:spcPts val="55"/>
              </a:spcBef>
            </a:pPr>
            <a:endParaRPr lang="en-IN" sz="2000" dirty="0">
              <a:latin typeface="Times New Roman"/>
              <a:cs typeface="Times New Roman"/>
            </a:endParaRPr>
          </a:p>
          <a:p>
            <a:pPr marL="0" marR="5715" indent="0" algn="just">
              <a:lnSpc>
                <a:spcPct val="93700"/>
              </a:lnSpc>
              <a:buNone/>
            </a:pPr>
            <a:r>
              <a:rPr lang="en-IN" sz="2000" spc="-5" dirty="0">
                <a:latin typeface="Times New Roman"/>
                <a:cs typeface="Times New Roman"/>
              </a:rPr>
              <a:t>A typical </a:t>
            </a:r>
            <a:r>
              <a:rPr lang="en-IN" sz="2000" spc="-5" dirty="0" err="1">
                <a:latin typeface="Times New Roman"/>
                <a:cs typeface="Times New Roman"/>
              </a:rPr>
              <a:t>synectic</a:t>
            </a:r>
            <a:r>
              <a:rPr lang="en-IN" sz="2000" spc="-5" dirty="0">
                <a:latin typeface="Times New Roman"/>
                <a:cs typeface="Times New Roman"/>
              </a:rPr>
              <a:t> </a:t>
            </a:r>
            <a:r>
              <a:rPr lang="en-IN" sz="2000" spc="-10" dirty="0">
                <a:latin typeface="Times New Roman"/>
                <a:cs typeface="Times New Roman"/>
              </a:rPr>
              <a:t>group </a:t>
            </a:r>
            <a:r>
              <a:rPr lang="en-IN" sz="2000" spc="-5" dirty="0">
                <a:latin typeface="Times New Roman"/>
                <a:cs typeface="Times New Roman"/>
              </a:rPr>
              <a:t>consists of about 6 </a:t>
            </a:r>
            <a:r>
              <a:rPr lang="en-IN" sz="2000" dirty="0">
                <a:latin typeface="Times New Roman"/>
                <a:cs typeface="Times New Roman"/>
              </a:rPr>
              <a:t>persons, </a:t>
            </a:r>
            <a:r>
              <a:rPr lang="en-IN" sz="2000" spc="-5" dirty="0">
                <a:latin typeface="Times New Roman"/>
                <a:cs typeface="Times New Roman"/>
              </a:rPr>
              <a:t>drawn from diverged areas with one  expert from the problem area. A leader is selected who </a:t>
            </a:r>
            <a:r>
              <a:rPr lang="en-IN" sz="2000" dirty="0">
                <a:latin typeface="Times New Roman"/>
                <a:cs typeface="Times New Roman"/>
              </a:rPr>
              <a:t>simply </a:t>
            </a:r>
            <a:r>
              <a:rPr lang="en-IN" sz="2000" spc="-5" dirty="0">
                <a:latin typeface="Times New Roman"/>
                <a:cs typeface="Times New Roman"/>
              </a:rPr>
              <a:t>conduct the proceedings  </a:t>
            </a:r>
            <a:r>
              <a:rPr lang="en-IN" sz="2000" spc="-15" dirty="0">
                <a:latin typeface="Times New Roman"/>
                <a:cs typeface="Times New Roman"/>
              </a:rPr>
              <a:t>but does not contribute </a:t>
            </a:r>
            <a:r>
              <a:rPr lang="en-IN" sz="2000" spc="-5" dirty="0">
                <a:latin typeface="Times New Roman"/>
                <a:cs typeface="Times New Roman"/>
              </a:rPr>
              <a:t>any idea. The expert explains the problem. The group </a:t>
            </a:r>
            <a:r>
              <a:rPr lang="en-IN" sz="2000" spc="-10" dirty="0">
                <a:latin typeface="Times New Roman"/>
                <a:cs typeface="Times New Roman"/>
              </a:rPr>
              <a:t>makes </a:t>
            </a:r>
            <a:r>
              <a:rPr lang="en-IN" sz="2000" spc="-5" dirty="0">
                <a:latin typeface="Times New Roman"/>
                <a:cs typeface="Times New Roman"/>
              </a:rPr>
              <a:t>us  analogies to understand the essential nature of the problem and to direct </a:t>
            </a:r>
            <a:r>
              <a:rPr lang="en-IN" sz="2000" dirty="0">
                <a:latin typeface="Times New Roman"/>
                <a:cs typeface="Times New Roman"/>
              </a:rPr>
              <a:t>the </a:t>
            </a:r>
            <a:r>
              <a:rPr lang="en-IN" sz="2000" spc="-5" dirty="0">
                <a:latin typeface="Times New Roman"/>
                <a:cs typeface="Times New Roman"/>
              </a:rPr>
              <a:t>thinking to a  wide range of design</a:t>
            </a:r>
            <a:r>
              <a:rPr lang="en-IN" sz="2000" spc="-45" dirty="0">
                <a:latin typeface="Times New Roman"/>
                <a:cs typeface="Times New Roman"/>
              </a:rPr>
              <a:t> </a:t>
            </a:r>
            <a:r>
              <a:rPr lang="en-IN" sz="2000" spc="-5" dirty="0">
                <a:latin typeface="Times New Roman"/>
                <a:cs typeface="Times New Roman"/>
              </a:rPr>
              <a:t>concepts.</a:t>
            </a:r>
            <a:endParaRPr lang="en-IN" sz="2000" dirty="0">
              <a:latin typeface="Times New Roman"/>
              <a:cs typeface="Times New Roman"/>
            </a:endParaRPr>
          </a:p>
          <a:p>
            <a:endParaRPr lang="en-IN" sz="2000" dirty="0"/>
          </a:p>
        </p:txBody>
      </p:sp>
    </p:spTree>
    <p:extLst>
      <p:ext uri="{BB962C8B-B14F-4D97-AF65-F5344CB8AC3E}">
        <p14:creationId xmlns:p14="http://schemas.microsoft.com/office/powerpoint/2010/main" val="1145020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IN" sz="2800" b="1" spc="-15" dirty="0">
                <a:solidFill>
                  <a:prstClr val="black"/>
                </a:solidFill>
                <a:latin typeface="Times New Roman" pitchFamily="18" charset="0"/>
                <a:cs typeface="Times New Roman" pitchFamily="18" charset="0"/>
              </a:rPr>
              <a:t>Feasibility:</a:t>
            </a:r>
            <a:br>
              <a:rPr lang="en-IN" sz="2800" dirty="0">
                <a:solidFill>
                  <a:prstClr val="black"/>
                </a:solidFill>
                <a:latin typeface="Times New Roman" pitchFamily="18" charset="0"/>
                <a:cs typeface="Times New Roman" pitchFamily="18" charset="0"/>
              </a:rPr>
            </a:br>
            <a:endParaRPr lang="en-IN" sz="28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12700" lvl="0" indent="0">
              <a:spcBef>
                <a:spcPts val="234"/>
              </a:spcBef>
              <a:buNone/>
            </a:pPr>
            <a:r>
              <a:rPr lang="en-IN" sz="2000" b="1" spc="-5" dirty="0">
                <a:solidFill>
                  <a:prstClr val="black"/>
                </a:solidFill>
                <a:latin typeface="Times New Roman"/>
                <a:cs typeface="Times New Roman"/>
              </a:rPr>
              <a:t>Technical Feasibility:</a:t>
            </a:r>
            <a:endParaRPr lang="en-IN" sz="2000" dirty="0">
              <a:solidFill>
                <a:prstClr val="black"/>
              </a:solidFill>
              <a:latin typeface="Times New Roman"/>
              <a:cs typeface="Times New Roman"/>
            </a:endParaRPr>
          </a:p>
          <a:p>
            <a:pPr marL="12700" marR="76200" lvl="0" indent="0">
              <a:spcBef>
                <a:spcPts val="80"/>
              </a:spcBef>
              <a:buNone/>
            </a:pPr>
            <a:r>
              <a:rPr lang="en-IN" sz="2000" spc="-5" dirty="0">
                <a:solidFill>
                  <a:prstClr val="black"/>
                </a:solidFill>
                <a:latin typeface="Times New Roman"/>
                <a:cs typeface="Times New Roman"/>
              </a:rPr>
              <a:t>To explore whether </a:t>
            </a:r>
            <a:r>
              <a:rPr lang="en-IN" sz="2000" spc="-10" dirty="0">
                <a:solidFill>
                  <a:prstClr val="black"/>
                </a:solidFill>
                <a:latin typeface="Times New Roman"/>
                <a:cs typeface="Times New Roman"/>
              </a:rPr>
              <a:t>the </a:t>
            </a:r>
            <a:r>
              <a:rPr lang="en-IN" sz="2000" spc="-5" dirty="0">
                <a:solidFill>
                  <a:prstClr val="black"/>
                </a:solidFill>
                <a:latin typeface="Times New Roman"/>
                <a:cs typeface="Times New Roman"/>
              </a:rPr>
              <a:t>available technical </a:t>
            </a:r>
            <a:r>
              <a:rPr lang="en-IN" sz="2000" spc="-15" dirty="0">
                <a:solidFill>
                  <a:prstClr val="black"/>
                </a:solidFill>
                <a:latin typeface="Times New Roman"/>
                <a:cs typeface="Times New Roman"/>
              </a:rPr>
              <a:t>facilities </a:t>
            </a:r>
            <a:r>
              <a:rPr lang="en-IN" sz="2000" spc="-10" dirty="0">
                <a:solidFill>
                  <a:prstClr val="black"/>
                </a:solidFill>
                <a:latin typeface="Times New Roman"/>
                <a:cs typeface="Times New Roman"/>
              </a:rPr>
              <a:t>will be </a:t>
            </a:r>
            <a:r>
              <a:rPr lang="en-IN" sz="2000" spc="-15" dirty="0">
                <a:solidFill>
                  <a:prstClr val="black"/>
                </a:solidFill>
                <a:latin typeface="Times New Roman"/>
                <a:cs typeface="Times New Roman"/>
              </a:rPr>
              <a:t>adequate </a:t>
            </a:r>
            <a:r>
              <a:rPr lang="en-IN" sz="2000" spc="-10" dirty="0">
                <a:solidFill>
                  <a:prstClr val="black"/>
                </a:solidFill>
                <a:latin typeface="Times New Roman"/>
                <a:cs typeface="Times New Roman"/>
              </a:rPr>
              <a:t>to </a:t>
            </a:r>
            <a:r>
              <a:rPr lang="en-IN" sz="2000" spc="-15" dirty="0">
                <a:solidFill>
                  <a:prstClr val="black"/>
                </a:solidFill>
                <a:latin typeface="Times New Roman"/>
                <a:cs typeface="Times New Roman"/>
              </a:rPr>
              <a:t>produce </a:t>
            </a:r>
            <a:r>
              <a:rPr lang="en-IN" sz="2000" spc="-5" dirty="0">
                <a:solidFill>
                  <a:prstClr val="black"/>
                </a:solidFill>
                <a:latin typeface="Times New Roman"/>
                <a:cs typeface="Times New Roman"/>
              </a:rPr>
              <a:t>the  product. The following aspects are to be</a:t>
            </a:r>
            <a:r>
              <a:rPr lang="en-IN" sz="2000" spc="-50" dirty="0">
                <a:solidFill>
                  <a:prstClr val="black"/>
                </a:solidFill>
                <a:latin typeface="Times New Roman"/>
                <a:cs typeface="Times New Roman"/>
              </a:rPr>
              <a:t> </a:t>
            </a:r>
            <a:r>
              <a:rPr lang="en-IN" sz="2000" spc="-5" dirty="0">
                <a:solidFill>
                  <a:prstClr val="black"/>
                </a:solidFill>
                <a:latin typeface="Times New Roman"/>
                <a:cs typeface="Times New Roman"/>
              </a:rPr>
              <a:t>considered:</a:t>
            </a:r>
            <a:endParaRPr lang="en-IN" sz="2000" dirty="0">
              <a:solidFill>
                <a:prstClr val="black"/>
              </a:solidFill>
              <a:latin typeface="Times New Roman"/>
              <a:cs typeface="Times New Roman"/>
            </a:endParaRPr>
          </a:p>
          <a:p>
            <a:pPr marL="457200" lvl="0" indent="-216535">
              <a:spcBef>
                <a:spcPts val="0"/>
              </a:spcBef>
              <a:buFontTx/>
              <a:buChar char="-"/>
              <a:tabLst>
                <a:tab pos="457200" algn="l"/>
                <a:tab pos="457834" algn="l"/>
              </a:tabLst>
            </a:pPr>
            <a:r>
              <a:rPr lang="en-IN" sz="2000" spc="-5" dirty="0">
                <a:solidFill>
                  <a:prstClr val="black"/>
                </a:solidFill>
                <a:latin typeface="Times New Roman"/>
                <a:cs typeface="Times New Roman"/>
              </a:rPr>
              <a:t>Availability of raw</a:t>
            </a:r>
            <a:r>
              <a:rPr lang="en-IN" sz="2000" spc="-30" dirty="0">
                <a:solidFill>
                  <a:prstClr val="black"/>
                </a:solidFill>
                <a:latin typeface="Times New Roman"/>
                <a:cs typeface="Times New Roman"/>
              </a:rPr>
              <a:t> </a:t>
            </a:r>
            <a:r>
              <a:rPr lang="en-IN" sz="2000" spc="-5" dirty="0">
                <a:solidFill>
                  <a:prstClr val="black"/>
                </a:solidFill>
                <a:latin typeface="Times New Roman"/>
                <a:cs typeface="Times New Roman"/>
              </a:rPr>
              <a:t>material</a:t>
            </a:r>
            <a:endParaRPr lang="en-IN" sz="2000" dirty="0">
              <a:solidFill>
                <a:prstClr val="black"/>
              </a:solidFill>
              <a:latin typeface="Times New Roman"/>
              <a:cs typeface="Times New Roman"/>
            </a:endParaRPr>
          </a:p>
          <a:p>
            <a:pPr marL="467995" lvl="0" indent="-227329">
              <a:spcBef>
                <a:spcPts val="0"/>
              </a:spcBef>
              <a:buFontTx/>
              <a:buChar char="-"/>
              <a:tabLst>
                <a:tab pos="467995" algn="l"/>
                <a:tab pos="468630" algn="l"/>
              </a:tabLst>
            </a:pPr>
            <a:r>
              <a:rPr lang="en-IN" sz="2000" spc="-5" dirty="0">
                <a:solidFill>
                  <a:prstClr val="black"/>
                </a:solidFill>
                <a:latin typeface="Times New Roman"/>
                <a:cs typeface="Times New Roman"/>
              </a:rPr>
              <a:t>Manufacturing</a:t>
            </a:r>
            <a:r>
              <a:rPr lang="en-IN" sz="2000" spc="-20" dirty="0">
                <a:solidFill>
                  <a:prstClr val="black"/>
                </a:solidFill>
                <a:latin typeface="Times New Roman"/>
                <a:cs typeface="Times New Roman"/>
              </a:rPr>
              <a:t> </a:t>
            </a:r>
            <a:r>
              <a:rPr lang="en-IN" sz="2000" spc="-5" dirty="0">
                <a:solidFill>
                  <a:prstClr val="black"/>
                </a:solidFill>
                <a:latin typeface="Times New Roman"/>
                <a:cs typeface="Times New Roman"/>
              </a:rPr>
              <a:t>process</a:t>
            </a:r>
            <a:endParaRPr lang="en-IN" sz="2000" dirty="0">
              <a:solidFill>
                <a:prstClr val="black"/>
              </a:solidFill>
              <a:latin typeface="Times New Roman"/>
              <a:cs typeface="Times New Roman"/>
            </a:endParaRPr>
          </a:p>
          <a:p>
            <a:pPr marL="457200" lvl="0" indent="-216535">
              <a:spcBef>
                <a:spcPts val="0"/>
              </a:spcBef>
              <a:buFontTx/>
              <a:buChar char="-"/>
              <a:tabLst>
                <a:tab pos="457200" algn="l"/>
                <a:tab pos="457834" algn="l"/>
              </a:tabLst>
            </a:pPr>
            <a:r>
              <a:rPr lang="en-IN" sz="2000" spc="-5" dirty="0">
                <a:solidFill>
                  <a:prstClr val="black"/>
                </a:solidFill>
                <a:latin typeface="Times New Roman"/>
                <a:cs typeface="Times New Roman"/>
              </a:rPr>
              <a:t>Technical know-how (method)</a:t>
            </a:r>
            <a:endParaRPr lang="en-IN" sz="2000" dirty="0">
              <a:solidFill>
                <a:prstClr val="black"/>
              </a:solidFill>
              <a:latin typeface="Times New Roman"/>
              <a:cs typeface="Times New Roman"/>
            </a:endParaRPr>
          </a:p>
          <a:p>
            <a:pPr marL="467995" lvl="0" indent="-227329">
              <a:spcBef>
                <a:spcPts val="0"/>
              </a:spcBef>
              <a:buFontTx/>
              <a:buChar char="-"/>
              <a:tabLst>
                <a:tab pos="467995" algn="l"/>
                <a:tab pos="468630" algn="l"/>
              </a:tabLst>
            </a:pPr>
            <a:r>
              <a:rPr lang="en-IN" sz="2000" spc="-5" dirty="0">
                <a:solidFill>
                  <a:prstClr val="black"/>
                </a:solidFill>
                <a:latin typeface="Times New Roman"/>
                <a:cs typeface="Times New Roman"/>
              </a:rPr>
              <a:t>Manufacturing</a:t>
            </a:r>
            <a:r>
              <a:rPr lang="en-IN" sz="2000" spc="-20" dirty="0">
                <a:solidFill>
                  <a:prstClr val="black"/>
                </a:solidFill>
                <a:latin typeface="Times New Roman"/>
                <a:cs typeface="Times New Roman"/>
              </a:rPr>
              <a:t> </a:t>
            </a:r>
            <a:r>
              <a:rPr lang="en-IN" sz="2000" spc="-5" dirty="0">
                <a:solidFill>
                  <a:prstClr val="black"/>
                </a:solidFill>
                <a:latin typeface="Times New Roman"/>
                <a:cs typeface="Times New Roman"/>
              </a:rPr>
              <a:t>facilities</a:t>
            </a:r>
            <a:endParaRPr lang="en-IN" sz="2000" dirty="0">
              <a:solidFill>
                <a:prstClr val="black"/>
              </a:solidFill>
              <a:latin typeface="Times New Roman"/>
              <a:cs typeface="Times New Roman"/>
            </a:endParaRPr>
          </a:p>
          <a:p>
            <a:pPr marL="467995" lvl="0" indent="-227329">
              <a:spcBef>
                <a:spcPts val="0"/>
              </a:spcBef>
              <a:buFontTx/>
              <a:buChar char="-"/>
              <a:tabLst>
                <a:tab pos="467995" algn="l"/>
                <a:tab pos="468630" algn="l"/>
              </a:tabLst>
            </a:pPr>
            <a:r>
              <a:rPr lang="en-IN" sz="2000" spc="-5" dirty="0">
                <a:solidFill>
                  <a:prstClr val="black"/>
                </a:solidFill>
                <a:latin typeface="Times New Roman"/>
                <a:cs typeface="Times New Roman"/>
              </a:rPr>
              <a:t>Skilled</a:t>
            </a:r>
            <a:r>
              <a:rPr lang="en-IN" sz="2000" spc="-20" dirty="0">
                <a:solidFill>
                  <a:prstClr val="black"/>
                </a:solidFill>
                <a:latin typeface="Times New Roman"/>
                <a:cs typeface="Times New Roman"/>
              </a:rPr>
              <a:t> </a:t>
            </a:r>
            <a:r>
              <a:rPr lang="en-IN" sz="2000" spc="-5" dirty="0">
                <a:solidFill>
                  <a:prstClr val="black"/>
                </a:solidFill>
                <a:latin typeface="Times New Roman"/>
                <a:cs typeface="Times New Roman"/>
              </a:rPr>
              <a:t>labour</a:t>
            </a:r>
            <a:endParaRPr lang="en-IN" sz="2000" dirty="0">
              <a:solidFill>
                <a:prstClr val="black"/>
              </a:solidFill>
              <a:latin typeface="Times New Roman"/>
              <a:cs typeface="Times New Roman"/>
            </a:endParaRPr>
          </a:p>
          <a:p>
            <a:pPr marL="467995" lvl="0" indent="-227329">
              <a:spcBef>
                <a:spcPts val="0"/>
              </a:spcBef>
              <a:buFontTx/>
              <a:buChar char="-"/>
              <a:tabLst>
                <a:tab pos="467995" algn="l"/>
                <a:tab pos="468630" algn="l"/>
              </a:tabLst>
            </a:pPr>
            <a:r>
              <a:rPr lang="en-IN" sz="2000" spc="-5" dirty="0">
                <a:solidFill>
                  <a:prstClr val="black"/>
                </a:solidFill>
                <a:latin typeface="Times New Roman"/>
                <a:cs typeface="Times New Roman"/>
              </a:rPr>
              <a:t>Environmental factors.</a:t>
            </a:r>
            <a:endParaRPr lang="en-IN" sz="2000" dirty="0">
              <a:solidFill>
                <a:prstClr val="black"/>
              </a:solidFill>
              <a:latin typeface="Times New Roman"/>
              <a:cs typeface="Times New Roman"/>
            </a:endParaRPr>
          </a:p>
          <a:p>
            <a:endParaRPr lang="en-IN" sz="2000" dirty="0"/>
          </a:p>
        </p:txBody>
      </p:sp>
    </p:spTree>
    <p:extLst>
      <p:ext uri="{BB962C8B-B14F-4D97-AF65-F5344CB8AC3E}">
        <p14:creationId xmlns:p14="http://schemas.microsoft.com/office/powerpoint/2010/main" val="215498282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12700">
              <a:lnSpc>
                <a:spcPts val="1390"/>
              </a:lnSpc>
              <a:spcBef>
                <a:spcPts val="5"/>
              </a:spcBef>
            </a:pPr>
            <a:r>
              <a:rPr lang="en-IN" sz="2800" b="1" spc="-5" dirty="0">
                <a:latin typeface="Times New Roman"/>
                <a:cs typeface="Times New Roman"/>
              </a:rPr>
              <a:t>Evaluation </a:t>
            </a:r>
            <a:r>
              <a:rPr lang="en-IN" sz="2800" b="1" spc="-10" dirty="0">
                <a:latin typeface="Times New Roman"/>
                <a:cs typeface="Times New Roman"/>
              </a:rPr>
              <a:t>of</a:t>
            </a:r>
            <a:r>
              <a:rPr lang="en-IN" sz="2800" b="1" spc="10" dirty="0">
                <a:latin typeface="Times New Roman"/>
                <a:cs typeface="Times New Roman"/>
              </a:rPr>
              <a:t> </a:t>
            </a:r>
            <a:r>
              <a:rPr lang="en-IN" sz="2800" b="1" spc="-5" dirty="0">
                <a:latin typeface="Times New Roman"/>
                <a:cs typeface="Times New Roman"/>
              </a:rPr>
              <a:t>Alternatives:</a:t>
            </a:r>
            <a:endParaRPr lang="en-IN" sz="2800" dirty="0">
              <a:latin typeface="Times New Roman"/>
              <a:cs typeface="Times New Roman"/>
            </a:endParaRPr>
          </a:p>
        </p:txBody>
      </p:sp>
      <p:sp>
        <p:nvSpPr>
          <p:cNvPr id="3" name="Content Placeholder 2"/>
          <p:cNvSpPr>
            <a:spLocks noGrp="1"/>
          </p:cNvSpPr>
          <p:nvPr>
            <p:ph idx="1"/>
          </p:nvPr>
        </p:nvSpPr>
        <p:spPr/>
        <p:txBody>
          <a:bodyPr>
            <a:normAutofit/>
          </a:bodyPr>
          <a:lstStyle/>
          <a:p>
            <a:r>
              <a:rPr lang="en-IN" sz="2000" spc="-10" dirty="0">
                <a:latin typeface="Times New Roman"/>
                <a:cs typeface="Times New Roman"/>
              </a:rPr>
              <a:t>In </a:t>
            </a:r>
            <a:r>
              <a:rPr lang="en-IN" sz="2000" spc="-5" dirty="0">
                <a:latin typeface="Times New Roman"/>
                <a:cs typeface="Times New Roman"/>
              </a:rPr>
              <a:t>the transformation </a:t>
            </a:r>
            <a:r>
              <a:rPr lang="en-IN" sz="2000" dirty="0">
                <a:latin typeface="Times New Roman"/>
                <a:cs typeface="Times New Roman"/>
              </a:rPr>
              <a:t>phase </a:t>
            </a:r>
            <a:r>
              <a:rPr lang="en-IN" sz="2000" spc="-5" dirty="0">
                <a:latin typeface="Times New Roman"/>
                <a:cs typeface="Times New Roman"/>
              </a:rPr>
              <a:t>of design, a set of </a:t>
            </a:r>
            <a:r>
              <a:rPr lang="en-IN" sz="2000" dirty="0">
                <a:latin typeface="Times New Roman"/>
                <a:cs typeface="Times New Roman"/>
              </a:rPr>
              <a:t>ideas </a:t>
            </a:r>
            <a:r>
              <a:rPr lang="en-IN" sz="2000" spc="-5" dirty="0">
                <a:latin typeface="Times New Roman"/>
                <a:cs typeface="Times New Roman"/>
              </a:rPr>
              <a:t>is generated each </a:t>
            </a:r>
            <a:r>
              <a:rPr lang="en-IN" sz="2000" dirty="0">
                <a:latin typeface="Times New Roman"/>
                <a:cs typeface="Times New Roman"/>
              </a:rPr>
              <a:t>of </a:t>
            </a:r>
            <a:r>
              <a:rPr lang="en-IN" sz="2000" spc="-5" dirty="0">
                <a:latin typeface="Times New Roman"/>
                <a:cs typeface="Times New Roman"/>
              </a:rPr>
              <a:t>which is a rather  </a:t>
            </a:r>
            <a:r>
              <a:rPr lang="en-IN" sz="2000" spc="-10" dirty="0">
                <a:latin typeface="Times New Roman"/>
                <a:cs typeface="Times New Roman"/>
              </a:rPr>
              <a:t>rough </a:t>
            </a:r>
            <a:r>
              <a:rPr lang="en-IN" sz="2000" spc="-5" dirty="0">
                <a:latin typeface="Times New Roman"/>
                <a:cs typeface="Times New Roman"/>
              </a:rPr>
              <a:t>outline of how the major elements of the design are to be connected. Each of these  outlines </a:t>
            </a:r>
            <a:r>
              <a:rPr lang="en-IN" sz="2000" spc="-10" dirty="0">
                <a:latin typeface="Times New Roman"/>
                <a:cs typeface="Times New Roman"/>
              </a:rPr>
              <a:t>needs </a:t>
            </a:r>
            <a:r>
              <a:rPr lang="en-IN" sz="2000" spc="-5" dirty="0">
                <a:latin typeface="Times New Roman"/>
                <a:cs typeface="Times New Roman"/>
              </a:rPr>
              <a:t>to be developed </a:t>
            </a:r>
            <a:r>
              <a:rPr lang="en-IN" sz="2000" spc="-10" dirty="0">
                <a:latin typeface="Times New Roman"/>
                <a:cs typeface="Times New Roman"/>
              </a:rPr>
              <a:t>further, </a:t>
            </a:r>
            <a:r>
              <a:rPr lang="en-IN" sz="2000" spc="-5" dirty="0">
                <a:latin typeface="Times New Roman"/>
                <a:cs typeface="Times New Roman"/>
              </a:rPr>
              <a:t>the details </a:t>
            </a:r>
            <a:r>
              <a:rPr lang="en-IN" sz="2000" spc="-10" dirty="0">
                <a:latin typeface="Times New Roman"/>
                <a:cs typeface="Times New Roman"/>
              </a:rPr>
              <a:t>worked </a:t>
            </a:r>
            <a:r>
              <a:rPr lang="en-IN" sz="2000" spc="-5" dirty="0">
                <a:latin typeface="Times New Roman"/>
                <a:cs typeface="Times New Roman"/>
              </a:rPr>
              <a:t>out and the </a:t>
            </a:r>
            <a:r>
              <a:rPr lang="en-IN" sz="2000" spc="-10" dirty="0">
                <a:latin typeface="Times New Roman"/>
                <a:cs typeface="Times New Roman"/>
              </a:rPr>
              <a:t>procedures  </a:t>
            </a:r>
            <a:r>
              <a:rPr lang="en-IN" sz="2000" spc="-5" dirty="0">
                <a:latin typeface="Times New Roman"/>
                <a:cs typeface="Times New Roman"/>
              </a:rPr>
              <a:t>specified </a:t>
            </a:r>
            <a:r>
              <a:rPr lang="en-IN" sz="2000" spc="-10" dirty="0">
                <a:latin typeface="Times New Roman"/>
                <a:cs typeface="Times New Roman"/>
              </a:rPr>
              <a:t>and </a:t>
            </a:r>
            <a:r>
              <a:rPr lang="en-IN" sz="2000" spc="-5" dirty="0">
                <a:latin typeface="Times New Roman"/>
                <a:cs typeface="Times New Roman"/>
              </a:rPr>
              <a:t>outlined. </a:t>
            </a:r>
            <a:r>
              <a:rPr lang="en-IN" sz="2000" spc="-20" dirty="0">
                <a:latin typeface="Times New Roman"/>
                <a:cs typeface="Times New Roman"/>
              </a:rPr>
              <a:t>It </a:t>
            </a:r>
            <a:r>
              <a:rPr lang="en-IN" sz="2000" spc="-5" dirty="0">
                <a:latin typeface="Times New Roman"/>
                <a:cs typeface="Times New Roman"/>
              </a:rPr>
              <a:t>is generally </a:t>
            </a:r>
            <a:r>
              <a:rPr lang="en-IN" sz="2000" dirty="0">
                <a:latin typeface="Times New Roman"/>
                <a:cs typeface="Times New Roman"/>
              </a:rPr>
              <a:t>true </a:t>
            </a:r>
            <a:r>
              <a:rPr lang="en-IN" sz="2000" spc="-10" dirty="0">
                <a:latin typeface="Times New Roman"/>
                <a:cs typeface="Times New Roman"/>
              </a:rPr>
              <a:t>that </a:t>
            </a:r>
            <a:r>
              <a:rPr lang="en-IN" sz="2000" dirty="0">
                <a:latin typeface="Times New Roman"/>
                <a:cs typeface="Times New Roman"/>
              </a:rPr>
              <a:t>nearly </a:t>
            </a:r>
            <a:r>
              <a:rPr lang="en-IN" sz="2000" spc="-5" dirty="0">
                <a:latin typeface="Times New Roman"/>
                <a:cs typeface="Times New Roman"/>
              </a:rPr>
              <a:t>all the design concepts proposed </a:t>
            </a:r>
            <a:r>
              <a:rPr lang="en-IN" sz="2000" spc="10" dirty="0">
                <a:latin typeface="Times New Roman"/>
                <a:cs typeface="Times New Roman"/>
              </a:rPr>
              <a:t>by  </a:t>
            </a:r>
            <a:r>
              <a:rPr lang="en-IN" sz="2000" spc="-5" dirty="0">
                <a:latin typeface="Times New Roman"/>
                <a:cs typeface="Times New Roman"/>
              </a:rPr>
              <a:t>an experienced designer, can work provided </a:t>
            </a:r>
            <a:r>
              <a:rPr lang="en-IN" sz="2000" dirty="0">
                <a:latin typeface="Times New Roman"/>
                <a:cs typeface="Times New Roman"/>
              </a:rPr>
              <a:t>they </a:t>
            </a:r>
            <a:r>
              <a:rPr lang="en-IN" sz="2000" spc="-5" dirty="0">
                <a:latin typeface="Times New Roman"/>
                <a:cs typeface="Times New Roman"/>
              </a:rPr>
              <a:t>are developed sufficiently. But the  development of design </a:t>
            </a:r>
            <a:r>
              <a:rPr lang="en-IN" sz="2000" dirty="0">
                <a:latin typeface="Times New Roman"/>
                <a:cs typeface="Times New Roman"/>
              </a:rPr>
              <a:t>cost </a:t>
            </a:r>
            <a:r>
              <a:rPr lang="en-IN" sz="2000" spc="-5" dirty="0">
                <a:latin typeface="Times New Roman"/>
                <a:cs typeface="Times New Roman"/>
              </a:rPr>
              <a:t>time and money </a:t>
            </a:r>
            <a:r>
              <a:rPr lang="en-IN" sz="2000" spc="-10" dirty="0">
                <a:latin typeface="Times New Roman"/>
                <a:cs typeface="Times New Roman"/>
              </a:rPr>
              <a:t>and </a:t>
            </a:r>
            <a:r>
              <a:rPr lang="en-IN" sz="2000" spc="-5" dirty="0">
                <a:latin typeface="Times New Roman"/>
                <a:cs typeface="Times New Roman"/>
              </a:rPr>
              <a:t>in </a:t>
            </a:r>
            <a:r>
              <a:rPr lang="en-IN" sz="2000" spc="-10" dirty="0">
                <a:latin typeface="Times New Roman"/>
                <a:cs typeface="Times New Roman"/>
              </a:rPr>
              <a:t>almost </a:t>
            </a:r>
            <a:r>
              <a:rPr lang="en-IN" sz="2000" spc="-5" dirty="0">
                <a:latin typeface="Times New Roman"/>
                <a:cs typeface="Times New Roman"/>
              </a:rPr>
              <a:t>all cases both are limited. The  dead lines of time and budgets </a:t>
            </a:r>
            <a:r>
              <a:rPr lang="en-IN" sz="2000" dirty="0">
                <a:latin typeface="Times New Roman"/>
                <a:cs typeface="Times New Roman"/>
              </a:rPr>
              <a:t>of money </a:t>
            </a:r>
            <a:r>
              <a:rPr lang="en-IN" sz="2000" spc="-5" dirty="0">
                <a:latin typeface="Times New Roman"/>
                <a:cs typeface="Times New Roman"/>
              </a:rPr>
              <a:t>are real constraints within which a designer  must work. A designer should </a:t>
            </a:r>
            <a:r>
              <a:rPr lang="en-IN" sz="2000" spc="-10" dirty="0">
                <a:latin typeface="Times New Roman"/>
                <a:cs typeface="Times New Roman"/>
              </a:rPr>
              <a:t>attempt </a:t>
            </a:r>
            <a:r>
              <a:rPr lang="en-IN" sz="2000" spc="-5" dirty="0">
                <a:latin typeface="Times New Roman"/>
                <a:cs typeface="Times New Roman"/>
              </a:rPr>
              <a:t>to develop </a:t>
            </a:r>
            <a:r>
              <a:rPr lang="en-IN" sz="2000" dirty="0">
                <a:latin typeface="Times New Roman"/>
                <a:cs typeface="Times New Roman"/>
              </a:rPr>
              <a:t>only </a:t>
            </a:r>
            <a:r>
              <a:rPr lang="en-IN" sz="2000" spc="-5" dirty="0">
                <a:latin typeface="Times New Roman"/>
                <a:cs typeface="Times New Roman"/>
              </a:rPr>
              <a:t>those concepts that he </a:t>
            </a:r>
            <a:r>
              <a:rPr lang="en-IN" sz="2000" spc="-10" dirty="0">
                <a:latin typeface="Times New Roman"/>
                <a:cs typeface="Times New Roman"/>
              </a:rPr>
              <a:t>is  </a:t>
            </a:r>
            <a:r>
              <a:rPr lang="en-IN" sz="2000" spc="-5" dirty="0">
                <a:latin typeface="Times New Roman"/>
                <a:cs typeface="Times New Roman"/>
              </a:rPr>
              <a:t>reasonably sure about. Those, which appear </a:t>
            </a:r>
            <a:r>
              <a:rPr lang="en-IN" sz="2000" dirty="0">
                <a:latin typeface="Times New Roman"/>
                <a:cs typeface="Times New Roman"/>
              </a:rPr>
              <a:t>difficult </a:t>
            </a:r>
            <a:r>
              <a:rPr lang="en-IN" sz="2000" spc="-5" dirty="0">
                <a:latin typeface="Times New Roman"/>
                <a:cs typeface="Times New Roman"/>
              </a:rPr>
              <a:t>to develop within the budgeted </a:t>
            </a:r>
            <a:r>
              <a:rPr lang="en-IN" sz="2000" spc="-10" dirty="0">
                <a:latin typeface="Times New Roman"/>
                <a:cs typeface="Times New Roman"/>
              </a:rPr>
              <a:t>time  </a:t>
            </a:r>
            <a:r>
              <a:rPr lang="en-IN" sz="2000" spc="-5" dirty="0">
                <a:latin typeface="Times New Roman"/>
                <a:cs typeface="Times New Roman"/>
              </a:rPr>
              <a:t>and money, should not </a:t>
            </a:r>
            <a:r>
              <a:rPr lang="en-IN" sz="2000" dirty="0">
                <a:latin typeface="Times New Roman"/>
                <a:cs typeface="Times New Roman"/>
              </a:rPr>
              <a:t>be </a:t>
            </a:r>
            <a:r>
              <a:rPr lang="en-IN" sz="2000" spc="-5" dirty="0">
                <a:latin typeface="Times New Roman"/>
                <a:cs typeface="Times New Roman"/>
              </a:rPr>
              <a:t>attempted. This </a:t>
            </a:r>
            <a:r>
              <a:rPr lang="en-IN" sz="2000" spc="-10" dirty="0">
                <a:latin typeface="Times New Roman"/>
                <a:cs typeface="Times New Roman"/>
              </a:rPr>
              <a:t>means </a:t>
            </a:r>
            <a:r>
              <a:rPr lang="en-IN" sz="2000" spc="-5" dirty="0">
                <a:latin typeface="Times New Roman"/>
                <a:cs typeface="Times New Roman"/>
              </a:rPr>
              <a:t>that we should </a:t>
            </a:r>
            <a:r>
              <a:rPr lang="en-IN" sz="2000" dirty="0">
                <a:latin typeface="Times New Roman"/>
                <a:cs typeface="Times New Roman"/>
              </a:rPr>
              <a:t>try </a:t>
            </a:r>
            <a:r>
              <a:rPr lang="en-IN" sz="2000" spc="-5" dirty="0">
                <a:latin typeface="Times New Roman"/>
                <a:cs typeface="Times New Roman"/>
              </a:rPr>
              <a:t>to determine which  of the design concepts are </a:t>
            </a:r>
            <a:r>
              <a:rPr lang="en-IN" sz="2000" dirty="0">
                <a:latin typeface="Times New Roman"/>
                <a:cs typeface="Times New Roman"/>
              </a:rPr>
              <a:t>physically </a:t>
            </a:r>
            <a:r>
              <a:rPr lang="en-IN" sz="2000" spc="-5" dirty="0">
                <a:latin typeface="Times New Roman"/>
                <a:cs typeface="Times New Roman"/>
              </a:rPr>
              <a:t>realizable within the </a:t>
            </a:r>
            <a:r>
              <a:rPr lang="en-IN" sz="2000" spc="-10" dirty="0">
                <a:latin typeface="Times New Roman"/>
                <a:cs typeface="Times New Roman"/>
              </a:rPr>
              <a:t>given budgets of time </a:t>
            </a:r>
            <a:r>
              <a:rPr lang="en-IN" sz="2000" spc="-15" dirty="0">
                <a:latin typeface="Times New Roman"/>
                <a:cs typeface="Times New Roman"/>
              </a:rPr>
              <a:t>and  money.</a:t>
            </a:r>
            <a:endParaRPr lang="en-IN" sz="2000" dirty="0">
              <a:latin typeface="Times New Roman"/>
              <a:cs typeface="Times New Roman"/>
            </a:endParaRPr>
          </a:p>
          <a:p>
            <a:endParaRPr lang="en-IN" sz="2000" dirty="0"/>
          </a:p>
        </p:txBody>
      </p:sp>
    </p:spTree>
    <p:extLst>
      <p:ext uri="{BB962C8B-B14F-4D97-AF65-F5344CB8AC3E}">
        <p14:creationId xmlns:p14="http://schemas.microsoft.com/office/powerpoint/2010/main" val="60926703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marL="12700" marR="5715" algn="just">
              <a:lnSpc>
                <a:spcPct val="93700"/>
              </a:lnSpc>
            </a:pPr>
            <a:r>
              <a:rPr lang="en-IN" sz="2000" spc="-5" dirty="0">
                <a:latin typeface="Times New Roman"/>
                <a:cs typeface="Times New Roman"/>
              </a:rPr>
              <a:t>A product to be acceptable </a:t>
            </a:r>
            <a:r>
              <a:rPr lang="en-IN" sz="2000" spc="-10" dirty="0">
                <a:latin typeface="Times New Roman"/>
                <a:cs typeface="Times New Roman"/>
              </a:rPr>
              <a:t>must </a:t>
            </a:r>
            <a:r>
              <a:rPr lang="en-IN" sz="2000" spc="-5" dirty="0">
                <a:latin typeface="Times New Roman"/>
                <a:cs typeface="Times New Roman"/>
              </a:rPr>
              <a:t>be worthwhile from the economic point of view i.e. </a:t>
            </a:r>
            <a:r>
              <a:rPr lang="en-IN" sz="2000" spc="-10" dirty="0">
                <a:latin typeface="Times New Roman"/>
                <a:cs typeface="Times New Roman"/>
              </a:rPr>
              <a:t>it  </a:t>
            </a:r>
            <a:r>
              <a:rPr lang="en-IN" sz="2000" spc="-5" dirty="0">
                <a:latin typeface="Times New Roman"/>
                <a:cs typeface="Times New Roman"/>
              </a:rPr>
              <a:t>must be such that both </a:t>
            </a:r>
            <a:r>
              <a:rPr lang="en-IN" sz="2000" dirty="0">
                <a:latin typeface="Times New Roman"/>
                <a:cs typeface="Times New Roman"/>
              </a:rPr>
              <a:t>the </a:t>
            </a:r>
            <a:r>
              <a:rPr lang="en-IN" sz="2000" spc="-5" dirty="0">
                <a:latin typeface="Times New Roman"/>
                <a:cs typeface="Times New Roman"/>
              </a:rPr>
              <a:t>persons making it </a:t>
            </a:r>
            <a:r>
              <a:rPr lang="en-IN" sz="2000" dirty="0">
                <a:latin typeface="Times New Roman"/>
                <a:cs typeface="Times New Roman"/>
              </a:rPr>
              <a:t>and </a:t>
            </a:r>
            <a:r>
              <a:rPr lang="en-IN" sz="2000" spc="-5" dirty="0">
                <a:latin typeface="Times New Roman"/>
                <a:cs typeface="Times New Roman"/>
              </a:rPr>
              <a:t>using it get their money’s worth. </a:t>
            </a:r>
            <a:r>
              <a:rPr lang="en-IN" sz="2000" dirty="0">
                <a:latin typeface="Times New Roman"/>
                <a:cs typeface="Times New Roman"/>
              </a:rPr>
              <a:t>The  </a:t>
            </a:r>
            <a:r>
              <a:rPr lang="en-IN" sz="2000" spc="-5" dirty="0">
                <a:latin typeface="Times New Roman"/>
                <a:cs typeface="Times New Roman"/>
              </a:rPr>
              <a:t>manufacturer is happy </a:t>
            </a:r>
            <a:r>
              <a:rPr lang="en-IN" sz="2000" dirty="0">
                <a:latin typeface="Times New Roman"/>
                <a:cs typeface="Times New Roman"/>
              </a:rPr>
              <a:t>when </a:t>
            </a:r>
            <a:r>
              <a:rPr lang="en-IN" sz="2000" spc="-5" dirty="0">
                <a:latin typeface="Times New Roman"/>
                <a:cs typeface="Times New Roman"/>
              </a:rPr>
              <a:t>what he spends in making a </a:t>
            </a:r>
            <a:r>
              <a:rPr lang="en-IN" sz="2000" spc="-10" dirty="0">
                <a:latin typeface="Times New Roman"/>
                <a:cs typeface="Times New Roman"/>
              </a:rPr>
              <a:t>product </a:t>
            </a:r>
            <a:r>
              <a:rPr lang="en-IN" sz="2000" spc="-5" dirty="0">
                <a:latin typeface="Times New Roman"/>
                <a:cs typeface="Times New Roman"/>
              </a:rPr>
              <a:t>is substantially </a:t>
            </a:r>
            <a:r>
              <a:rPr lang="en-IN" sz="2000" dirty="0">
                <a:latin typeface="Times New Roman"/>
                <a:cs typeface="Times New Roman"/>
              </a:rPr>
              <a:t>less </a:t>
            </a:r>
            <a:r>
              <a:rPr lang="en-IN" sz="2000" spc="-5" dirty="0">
                <a:latin typeface="Times New Roman"/>
                <a:cs typeface="Times New Roman"/>
              </a:rPr>
              <a:t>than  what the </a:t>
            </a:r>
            <a:r>
              <a:rPr lang="en-IN" sz="2000" spc="-10" dirty="0">
                <a:latin typeface="Times New Roman"/>
                <a:cs typeface="Times New Roman"/>
              </a:rPr>
              <a:t>customer </a:t>
            </a:r>
            <a:r>
              <a:rPr lang="en-IN" sz="2000" spc="-5" dirty="0">
                <a:latin typeface="Times New Roman"/>
                <a:cs typeface="Times New Roman"/>
              </a:rPr>
              <a:t>is willing to </a:t>
            </a:r>
            <a:r>
              <a:rPr lang="en-IN" sz="2000" dirty="0">
                <a:latin typeface="Times New Roman"/>
                <a:cs typeface="Times New Roman"/>
              </a:rPr>
              <a:t>pay </a:t>
            </a:r>
            <a:r>
              <a:rPr lang="en-IN" sz="2000" spc="-5" dirty="0">
                <a:latin typeface="Times New Roman"/>
                <a:cs typeface="Times New Roman"/>
              </a:rPr>
              <a:t>for it and in addition, </a:t>
            </a:r>
            <a:r>
              <a:rPr lang="en-IN" sz="2000" spc="-10" dirty="0">
                <a:latin typeface="Times New Roman"/>
                <a:cs typeface="Times New Roman"/>
              </a:rPr>
              <a:t>he </a:t>
            </a:r>
            <a:r>
              <a:rPr lang="en-IN" sz="2000" spc="-5" dirty="0">
                <a:latin typeface="Times New Roman"/>
                <a:cs typeface="Times New Roman"/>
              </a:rPr>
              <a:t>feels that </a:t>
            </a:r>
            <a:r>
              <a:rPr lang="en-IN" sz="2000" dirty="0">
                <a:latin typeface="Times New Roman"/>
                <a:cs typeface="Times New Roman"/>
              </a:rPr>
              <a:t>the </a:t>
            </a:r>
            <a:r>
              <a:rPr lang="en-IN" sz="2000" spc="-5" dirty="0">
                <a:latin typeface="Times New Roman"/>
                <a:cs typeface="Times New Roman"/>
              </a:rPr>
              <a:t>given </a:t>
            </a:r>
            <a:r>
              <a:rPr lang="en-IN" sz="2000" spc="-10" dirty="0">
                <a:latin typeface="Times New Roman"/>
                <a:cs typeface="Times New Roman"/>
              </a:rPr>
              <a:t>design  </a:t>
            </a:r>
            <a:r>
              <a:rPr lang="en-IN" sz="2000" spc="-5" dirty="0">
                <a:latin typeface="Times New Roman"/>
                <a:cs typeface="Times New Roman"/>
              </a:rPr>
              <a:t>maximizes his return on the investment. Thus the designer should select that design  which promises to cost </a:t>
            </a:r>
            <a:r>
              <a:rPr lang="en-IN" sz="2000" spc="-10" dirty="0">
                <a:latin typeface="Times New Roman"/>
                <a:cs typeface="Times New Roman"/>
              </a:rPr>
              <a:t>least, </a:t>
            </a:r>
            <a:r>
              <a:rPr lang="en-IN" sz="2000" spc="-5" dirty="0">
                <a:latin typeface="Times New Roman"/>
                <a:cs typeface="Times New Roman"/>
              </a:rPr>
              <a:t>as compared to what the customer is </a:t>
            </a:r>
            <a:r>
              <a:rPr lang="en-IN" sz="2000" spc="-10" dirty="0">
                <a:latin typeface="Times New Roman"/>
                <a:cs typeface="Times New Roman"/>
              </a:rPr>
              <a:t>willing </a:t>
            </a:r>
            <a:r>
              <a:rPr lang="en-IN" sz="2000" spc="-5" dirty="0">
                <a:latin typeface="Times New Roman"/>
                <a:cs typeface="Times New Roman"/>
              </a:rPr>
              <a:t>to </a:t>
            </a:r>
            <a:r>
              <a:rPr lang="en-IN" sz="2000" spc="5" dirty="0">
                <a:latin typeface="Times New Roman"/>
                <a:cs typeface="Times New Roman"/>
              </a:rPr>
              <a:t>pay </a:t>
            </a:r>
            <a:r>
              <a:rPr lang="en-IN" sz="2000" spc="-15" dirty="0">
                <a:latin typeface="Times New Roman"/>
                <a:cs typeface="Times New Roman"/>
              </a:rPr>
              <a:t>for </a:t>
            </a:r>
            <a:r>
              <a:rPr lang="en-IN" sz="2000" spc="-5" dirty="0">
                <a:latin typeface="Times New Roman"/>
                <a:cs typeface="Times New Roman"/>
              </a:rPr>
              <a:t>it.  The customer </a:t>
            </a:r>
            <a:r>
              <a:rPr lang="en-IN" sz="2000" spc="-10" dirty="0">
                <a:latin typeface="Times New Roman"/>
                <a:cs typeface="Times New Roman"/>
              </a:rPr>
              <a:t>pays </a:t>
            </a:r>
            <a:r>
              <a:rPr lang="en-IN" sz="2000" spc="-5" dirty="0">
                <a:latin typeface="Times New Roman"/>
                <a:cs typeface="Times New Roman"/>
              </a:rPr>
              <a:t>more for the design which offers him better service or the  performance </a:t>
            </a:r>
            <a:r>
              <a:rPr lang="en-IN" sz="2000" dirty="0">
                <a:latin typeface="Times New Roman"/>
                <a:cs typeface="Times New Roman"/>
              </a:rPr>
              <a:t>of </a:t>
            </a:r>
            <a:r>
              <a:rPr lang="en-IN" sz="2000" spc="-5" dirty="0">
                <a:latin typeface="Times New Roman"/>
                <a:cs typeface="Times New Roman"/>
              </a:rPr>
              <a:t>which is superior. Thus the </a:t>
            </a:r>
            <a:r>
              <a:rPr lang="en-IN" sz="2000" spc="-10" dirty="0">
                <a:latin typeface="Times New Roman"/>
                <a:cs typeface="Times New Roman"/>
              </a:rPr>
              <a:t>real </a:t>
            </a:r>
            <a:r>
              <a:rPr lang="en-IN" sz="2000" spc="-5" dirty="0">
                <a:latin typeface="Times New Roman"/>
                <a:cs typeface="Times New Roman"/>
              </a:rPr>
              <a:t>worth of a design in relation to its cost  can be measured in terms of its overall performance</a:t>
            </a:r>
            <a:r>
              <a:rPr lang="en-IN" sz="2000" spc="-10" dirty="0">
                <a:latin typeface="Times New Roman"/>
                <a:cs typeface="Times New Roman"/>
              </a:rPr>
              <a:t> </a:t>
            </a:r>
            <a:r>
              <a:rPr lang="en-IN" sz="2000" spc="-5" dirty="0">
                <a:latin typeface="Times New Roman"/>
                <a:cs typeface="Times New Roman"/>
              </a:rPr>
              <a:t>rating.</a:t>
            </a:r>
            <a:endParaRPr lang="en-IN" sz="2000" dirty="0">
              <a:latin typeface="Times New Roman"/>
              <a:cs typeface="Times New Roman"/>
            </a:endParaRPr>
          </a:p>
        </p:txBody>
      </p:sp>
    </p:spTree>
    <p:extLst>
      <p:ext uri="{BB962C8B-B14F-4D97-AF65-F5344CB8AC3E}">
        <p14:creationId xmlns:p14="http://schemas.microsoft.com/office/powerpoint/2010/main" val="349171635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spc="-5" dirty="0">
                <a:latin typeface="Times New Roman"/>
                <a:cs typeface="Times New Roman"/>
              </a:rPr>
              <a:t>Physical Feasibility of the Design</a:t>
            </a:r>
            <a:r>
              <a:rPr lang="en-IN" sz="2800" b="1" spc="35" dirty="0">
                <a:latin typeface="Times New Roman"/>
                <a:cs typeface="Times New Roman"/>
              </a:rPr>
              <a:t> </a:t>
            </a:r>
            <a:r>
              <a:rPr lang="en-IN" sz="2800" b="1" spc="-5" dirty="0">
                <a:latin typeface="Times New Roman"/>
                <a:cs typeface="Times New Roman"/>
              </a:rPr>
              <a:t>concept:</a:t>
            </a:r>
            <a:br>
              <a:rPr lang="en-IN" sz="2800" dirty="0">
                <a:latin typeface="Times New Roman"/>
                <a:cs typeface="Times New Roman"/>
              </a:rPr>
            </a:br>
            <a:endParaRPr lang="en-IN" sz="2800" dirty="0"/>
          </a:p>
        </p:txBody>
      </p:sp>
      <p:sp>
        <p:nvSpPr>
          <p:cNvPr id="3" name="Content Placeholder 2"/>
          <p:cNvSpPr>
            <a:spLocks noGrp="1"/>
          </p:cNvSpPr>
          <p:nvPr>
            <p:ph idx="1"/>
          </p:nvPr>
        </p:nvSpPr>
        <p:spPr/>
        <p:txBody>
          <a:bodyPr>
            <a:normAutofit/>
          </a:bodyPr>
          <a:lstStyle/>
          <a:p>
            <a:pPr marL="12700" marR="5080" lvl="0" indent="0" algn="just">
              <a:lnSpc>
                <a:spcPct val="93700"/>
              </a:lnSpc>
              <a:spcBef>
                <a:spcPts val="40"/>
              </a:spcBef>
              <a:buNone/>
            </a:pPr>
            <a:r>
              <a:rPr lang="en-IN" sz="2000" spc="-5" dirty="0">
                <a:solidFill>
                  <a:prstClr val="black"/>
                </a:solidFill>
                <a:latin typeface="Times New Roman"/>
                <a:cs typeface="Times New Roman"/>
              </a:rPr>
              <a:t>The physical feasibility of a design concept can be measured in terms of the confidence  the designer has in his being able to transform the abstract concept </a:t>
            </a:r>
            <a:r>
              <a:rPr lang="en-IN" sz="2000" dirty="0">
                <a:solidFill>
                  <a:prstClr val="black"/>
                </a:solidFill>
                <a:latin typeface="Times New Roman"/>
                <a:cs typeface="Times New Roman"/>
              </a:rPr>
              <a:t>into </a:t>
            </a:r>
            <a:r>
              <a:rPr lang="en-IN" sz="2000" spc="-5" dirty="0">
                <a:solidFill>
                  <a:prstClr val="black"/>
                </a:solidFill>
                <a:latin typeface="Times New Roman"/>
                <a:cs typeface="Times New Roman"/>
              </a:rPr>
              <a:t>its physical  embodiment. This confidence is expressed as statement of subjective probability. Thus a  </a:t>
            </a:r>
            <a:r>
              <a:rPr lang="en-IN" sz="2000" spc="-15" dirty="0">
                <a:solidFill>
                  <a:prstClr val="black"/>
                </a:solidFill>
                <a:latin typeface="Times New Roman"/>
                <a:cs typeface="Times New Roman"/>
              </a:rPr>
              <a:t>physical </a:t>
            </a:r>
            <a:r>
              <a:rPr lang="en-IN" sz="2000" spc="-10" dirty="0">
                <a:solidFill>
                  <a:prstClr val="black"/>
                </a:solidFill>
                <a:latin typeface="Times New Roman"/>
                <a:cs typeface="Times New Roman"/>
              </a:rPr>
              <a:t>feasibility index of </a:t>
            </a:r>
            <a:r>
              <a:rPr lang="en-IN" sz="2000" spc="-15" dirty="0">
                <a:solidFill>
                  <a:prstClr val="black"/>
                </a:solidFill>
                <a:latin typeface="Times New Roman"/>
                <a:cs typeface="Times New Roman"/>
              </a:rPr>
              <a:t>0.75 means </a:t>
            </a:r>
            <a:r>
              <a:rPr lang="en-IN" sz="2000" spc="-10" dirty="0">
                <a:solidFill>
                  <a:prstClr val="black"/>
                </a:solidFill>
                <a:latin typeface="Times New Roman"/>
                <a:cs typeface="Times New Roman"/>
              </a:rPr>
              <a:t>that the </a:t>
            </a:r>
            <a:r>
              <a:rPr lang="en-IN" sz="2000" spc="-15" dirty="0">
                <a:solidFill>
                  <a:prstClr val="black"/>
                </a:solidFill>
                <a:latin typeface="Times New Roman"/>
                <a:cs typeface="Times New Roman"/>
              </a:rPr>
              <a:t>designer considers </a:t>
            </a:r>
            <a:r>
              <a:rPr lang="en-IN" sz="2000" spc="-5" dirty="0">
                <a:solidFill>
                  <a:prstClr val="black"/>
                </a:solidFill>
                <a:latin typeface="Times New Roman"/>
                <a:cs typeface="Times New Roman"/>
              </a:rPr>
              <a:t>the </a:t>
            </a:r>
            <a:r>
              <a:rPr lang="en-IN" sz="2000" spc="-10" dirty="0">
                <a:solidFill>
                  <a:prstClr val="black"/>
                </a:solidFill>
                <a:latin typeface="Times New Roman"/>
                <a:cs typeface="Times New Roman"/>
              </a:rPr>
              <a:t>odds in </a:t>
            </a:r>
            <a:r>
              <a:rPr lang="en-IN" sz="2000" spc="-15" dirty="0" err="1">
                <a:solidFill>
                  <a:prstClr val="black"/>
                </a:solidFill>
                <a:latin typeface="Times New Roman"/>
                <a:cs typeface="Times New Roman"/>
              </a:rPr>
              <a:t>favor</a:t>
            </a:r>
            <a:r>
              <a:rPr lang="en-IN" sz="2000" spc="-15" dirty="0">
                <a:solidFill>
                  <a:prstClr val="black"/>
                </a:solidFill>
                <a:latin typeface="Times New Roman"/>
                <a:cs typeface="Times New Roman"/>
              </a:rPr>
              <a:t> </a:t>
            </a:r>
            <a:r>
              <a:rPr lang="en-IN" sz="2000" spc="-5" dirty="0">
                <a:solidFill>
                  <a:prstClr val="black"/>
                </a:solidFill>
                <a:latin typeface="Times New Roman"/>
                <a:cs typeface="Times New Roman"/>
              </a:rPr>
              <a:t>of  his completing the design are 3 to 1. He can estimate the probabilities of </a:t>
            </a:r>
            <a:r>
              <a:rPr lang="en-IN" sz="2000" spc="-10" dirty="0">
                <a:solidFill>
                  <a:prstClr val="black"/>
                </a:solidFill>
                <a:latin typeface="Times New Roman"/>
                <a:cs typeface="Times New Roman"/>
              </a:rPr>
              <a:t>successful   </a:t>
            </a:r>
            <a:r>
              <a:rPr lang="en-IN" sz="2000" spc="-5" dirty="0">
                <a:solidFill>
                  <a:prstClr val="black"/>
                </a:solidFill>
                <a:latin typeface="Times New Roman"/>
                <a:cs typeface="Times New Roman"/>
              </a:rPr>
              <a:t>solution of the last </a:t>
            </a:r>
            <a:r>
              <a:rPr lang="en-IN" sz="2000" spc="-10" dirty="0">
                <a:solidFill>
                  <a:prstClr val="black"/>
                </a:solidFill>
                <a:latin typeface="Times New Roman"/>
                <a:cs typeface="Times New Roman"/>
              </a:rPr>
              <a:t>level </a:t>
            </a:r>
            <a:r>
              <a:rPr lang="en-IN" sz="2000" spc="-5" dirty="0">
                <a:solidFill>
                  <a:prstClr val="black"/>
                </a:solidFill>
                <a:latin typeface="Times New Roman"/>
                <a:cs typeface="Times New Roman"/>
              </a:rPr>
              <a:t>of sub problems and </a:t>
            </a:r>
            <a:r>
              <a:rPr lang="en-IN" sz="2000" spc="-10" dirty="0">
                <a:solidFill>
                  <a:prstClr val="black"/>
                </a:solidFill>
                <a:latin typeface="Times New Roman"/>
                <a:cs typeface="Times New Roman"/>
              </a:rPr>
              <a:t>from </a:t>
            </a:r>
            <a:r>
              <a:rPr lang="en-IN" sz="2000" spc="-5" dirty="0">
                <a:solidFill>
                  <a:prstClr val="black"/>
                </a:solidFill>
                <a:latin typeface="Times New Roman"/>
                <a:cs typeface="Times New Roman"/>
              </a:rPr>
              <a:t>this he calculates the </a:t>
            </a:r>
            <a:r>
              <a:rPr lang="en-IN" sz="2000" dirty="0">
                <a:solidFill>
                  <a:prstClr val="black"/>
                </a:solidFill>
                <a:latin typeface="Times New Roman"/>
                <a:cs typeface="Times New Roman"/>
              </a:rPr>
              <a:t>probability </a:t>
            </a:r>
            <a:r>
              <a:rPr lang="en-IN" sz="2000" spc="-5" dirty="0">
                <a:solidFill>
                  <a:prstClr val="black"/>
                </a:solidFill>
                <a:latin typeface="Times New Roman"/>
                <a:cs typeface="Times New Roman"/>
              </a:rPr>
              <a:t>of his  being able to transform the concept into a </a:t>
            </a:r>
            <a:r>
              <a:rPr lang="en-IN" sz="2000" spc="-10" dirty="0">
                <a:solidFill>
                  <a:prstClr val="black"/>
                </a:solidFill>
                <a:latin typeface="Times New Roman"/>
                <a:cs typeface="Times New Roman"/>
              </a:rPr>
              <a:t>working </a:t>
            </a:r>
            <a:r>
              <a:rPr lang="en-IN" sz="2000" spc="-15" dirty="0">
                <a:solidFill>
                  <a:prstClr val="black"/>
                </a:solidFill>
                <a:latin typeface="Times New Roman"/>
                <a:cs typeface="Times New Roman"/>
              </a:rPr>
              <a:t>proposition. Thus </a:t>
            </a:r>
            <a:r>
              <a:rPr lang="en-IN" sz="2000" spc="-5" dirty="0">
                <a:solidFill>
                  <a:prstClr val="black"/>
                </a:solidFill>
                <a:latin typeface="Times New Roman"/>
                <a:cs typeface="Times New Roman"/>
              </a:rPr>
              <a:t>in </a:t>
            </a:r>
            <a:r>
              <a:rPr lang="en-IN" sz="2000" spc="-15" dirty="0">
                <a:solidFill>
                  <a:prstClr val="black"/>
                </a:solidFill>
                <a:latin typeface="Times New Roman"/>
                <a:cs typeface="Times New Roman"/>
              </a:rPr>
              <a:t>evaluating </a:t>
            </a:r>
            <a:r>
              <a:rPr lang="en-IN" sz="2000" spc="-5" dirty="0">
                <a:solidFill>
                  <a:prstClr val="black"/>
                </a:solidFill>
                <a:latin typeface="Times New Roman"/>
                <a:cs typeface="Times New Roman"/>
              </a:rPr>
              <a:t>the  feasibility </a:t>
            </a:r>
            <a:r>
              <a:rPr lang="en-IN" sz="2000" spc="-10" dirty="0">
                <a:solidFill>
                  <a:prstClr val="black"/>
                </a:solidFill>
                <a:latin typeface="Times New Roman"/>
                <a:cs typeface="Times New Roman"/>
              </a:rPr>
              <a:t>of </a:t>
            </a:r>
            <a:r>
              <a:rPr lang="en-IN" sz="2000" spc="-5" dirty="0">
                <a:solidFill>
                  <a:prstClr val="black"/>
                </a:solidFill>
                <a:latin typeface="Times New Roman"/>
                <a:cs typeface="Times New Roman"/>
              </a:rPr>
              <a:t>a design concept </a:t>
            </a:r>
            <a:r>
              <a:rPr lang="en-IN" sz="2000" dirty="0">
                <a:solidFill>
                  <a:prstClr val="black"/>
                </a:solidFill>
                <a:latin typeface="Times New Roman"/>
                <a:cs typeface="Times New Roman"/>
              </a:rPr>
              <a:t>we </a:t>
            </a:r>
            <a:r>
              <a:rPr lang="en-IN" sz="2000" spc="-5" dirty="0">
                <a:solidFill>
                  <a:prstClr val="black"/>
                </a:solidFill>
                <a:latin typeface="Times New Roman"/>
                <a:cs typeface="Times New Roman"/>
              </a:rPr>
              <a:t>examine the </a:t>
            </a:r>
            <a:r>
              <a:rPr lang="en-IN" sz="2000" dirty="0">
                <a:solidFill>
                  <a:prstClr val="black"/>
                </a:solidFill>
                <a:latin typeface="Times New Roman"/>
                <a:cs typeface="Times New Roman"/>
              </a:rPr>
              <a:t>solvability </a:t>
            </a:r>
            <a:r>
              <a:rPr lang="en-IN" sz="2000" spc="-10" dirty="0">
                <a:solidFill>
                  <a:prstClr val="black"/>
                </a:solidFill>
                <a:latin typeface="Times New Roman"/>
                <a:cs typeface="Times New Roman"/>
              </a:rPr>
              <a:t>of </a:t>
            </a:r>
            <a:r>
              <a:rPr lang="en-IN" sz="2000" spc="-5" dirty="0">
                <a:solidFill>
                  <a:prstClr val="black"/>
                </a:solidFill>
                <a:latin typeface="Times New Roman"/>
                <a:cs typeface="Times New Roman"/>
              </a:rPr>
              <a:t>the sub- problems, which  need solving for evolving a successful</a:t>
            </a:r>
            <a:r>
              <a:rPr lang="en-IN" sz="2000" dirty="0">
                <a:solidFill>
                  <a:prstClr val="black"/>
                </a:solidFill>
                <a:latin typeface="Times New Roman"/>
                <a:cs typeface="Times New Roman"/>
              </a:rPr>
              <a:t> </a:t>
            </a:r>
            <a:r>
              <a:rPr lang="en-IN" sz="2000" spc="-5" dirty="0">
                <a:solidFill>
                  <a:prstClr val="black"/>
                </a:solidFill>
                <a:latin typeface="Times New Roman"/>
                <a:cs typeface="Times New Roman"/>
              </a:rPr>
              <a:t>design.</a:t>
            </a:r>
            <a:endParaRPr lang="en-IN" sz="2000" dirty="0">
              <a:solidFill>
                <a:prstClr val="black"/>
              </a:solidFill>
              <a:latin typeface="Times New Roman"/>
              <a:cs typeface="Times New Roman"/>
            </a:endParaRPr>
          </a:p>
          <a:p>
            <a:endParaRPr lang="en-IN" sz="2000" dirty="0"/>
          </a:p>
        </p:txBody>
      </p:sp>
    </p:spTree>
    <p:extLst>
      <p:ext uri="{BB962C8B-B14F-4D97-AF65-F5344CB8AC3E}">
        <p14:creationId xmlns:p14="http://schemas.microsoft.com/office/powerpoint/2010/main" val="81570520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12700">
              <a:lnSpc>
                <a:spcPts val="1400"/>
              </a:lnSpc>
              <a:spcBef>
                <a:spcPts val="100"/>
              </a:spcBef>
            </a:pPr>
            <a:r>
              <a:rPr lang="en-IN" sz="2800" b="1" spc="-5" dirty="0">
                <a:latin typeface="Times New Roman"/>
                <a:cs typeface="Times New Roman"/>
              </a:rPr>
              <a:t>Financial Feasibility:</a:t>
            </a:r>
            <a:endParaRPr lang="en-IN" sz="2800" dirty="0">
              <a:latin typeface="Times New Roman"/>
              <a:cs typeface="Times New Roman"/>
            </a:endParaRPr>
          </a:p>
        </p:txBody>
      </p:sp>
      <p:sp>
        <p:nvSpPr>
          <p:cNvPr id="3" name="Content Placeholder 2"/>
          <p:cNvSpPr>
            <a:spLocks noGrp="1"/>
          </p:cNvSpPr>
          <p:nvPr>
            <p:ph idx="1"/>
          </p:nvPr>
        </p:nvSpPr>
        <p:spPr/>
        <p:txBody>
          <a:bodyPr>
            <a:normAutofit/>
          </a:bodyPr>
          <a:lstStyle/>
          <a:p>
            <a:pPr marL="12700" marR="43815" lvl="0" indent="0">
              <a:spcBef>
                <a:spcPts val="85"/>
              </a:spcBef>
              <a:buNone/>
            </a:pPr>
            <a:r>
              <a:rPr lang="en-IN" sz="2000" spc="-5" dirty="0">
                <a:solidFill>
                  <a:prstClr val="black"/>
                </a:solidFill>
                <a:latin typeface="Times New Roman"/>
                <a:cs typeface="Times New Roman"/>
              </a:rPr>
              <a:t>To explore whether the </a:t>
            </a:r>
            <a:r>
              <a:rPr lang="en-IN" sz="2000" spc="-10" dirty="0">
                <a:solidFill>
                  <a:prstClr val="black"/>
                </a:solidFill>
                <a:latin typeface="Times New Roman"/>
                <a:cs typeface="Times New Roman"/>
              </a:rPr>
              <a:t>project </a:t>
            </a:r>
            <a:r>
              <a:rPr lang="en-IN" sz="2000" spc="-5" dirty="0">
                <a:solidFill>
                  <a:prstClr val="black"/>
                </a:solidFill>
                <a:latin typeface="Times New Roman"/>
                <a:cs typeface="Times New Roman"/>
              </a:rPr>
              <a:t>will be financially feasible </a:t>
            </a:r>
            <a:r>
              <a:rPr lang="en-IN" sz="2000" spc="-10" dirty="0">
                <a:solidFill>
                  <a:prstClr val="black"/>
                </a:solidFill>
                <a:latin typeface="Times New Roman"/>
                <a:cs typeface="Times New Roman"/>
              </a:rPr>
              <a:t>the </a:t>
            </a:r>
            <a:r>
              <a:rPr lang="en-IN" sz="2000" spc="-5" dirty="0">
                <a:solidFill>
                  <a:prstClr val="black"/>
                </a:solidFill>
                <a:latin typeface="Times New Roman"/>
                <a:cs typeface="Times New Roman"/>
              </a:rPr>
              <a:t>following points </a:t>
            </a:r>
            <a:r>
              <a:rPr lang="en-IN" sz="2000" spc="-10" dirty="0">
                <a:solidFill>
                  <a:prstClr val="black"/>
                </a:solidFill>
                <a:latin typeface="Times New Roman"/>
                <a:cs typeface="Times New Roman"/>
              </a:rPr>
              <a:t>are </a:t>
            </a:r>
            <a:r>
              <a:rPr lang="en-IN" sz="2000" spc="-5" dirty="0">
                <a:solidFill>
                  <a:prstClr val="black"/>
                </a:solidFill>
                <a:latin typeface="Times New Roman"/>
                <a:cs typeface="Times New Roman"/>
              </a:rPr>
              <a:t>to be  considered.</a:t>
            </a:r>
            <a:endParaRPr lang="en-IN" sz="2000" dirty="0">
              <a:solidFill>
                <a:prstClr val="black"/>
              </a:solidFill>
              <a:latin typeface="Times New Roman"/>
              <a:cs typeface="Times New Roman"/>
            </a:endParaRPr>
          </a:p>
          <a:p>
            <a:pPr marL="698500" lvl="0" indent="-457200">
              <a:spcBef>
                <a:spcPts val="0"/>
              </a:spcBef>
              <a:buFont typeface="+mj-lt"/>
              <a:buAutoNum type="arabicPeriod"/>
            </a:pPr>
            <a:r>
              <a:rPr lang="en-IN" sz="2000" spc="915" dirty="0">
                <a:solidFill>
                  <a:prstClr val="black"/>
                </a:solidFill>
                <a:latin typeface="Times New Roman" pitchFamily="18" charset="0"/>
                <a:cs typeface="Times New Roman" pitchFamily="18" charset="0"/>
              </a:rPr>
              <a:t>  </a:t>
            </a:r>
            <a:r>
              <a:rPr lang="en-IN" sz="2000" spc="-35" dirty="0">
                <a:solidFill>
                  <a:prstClr val="black"/>
                </a:solidFill>
                <a:latin typeface="Times New Roman" pitchFamily="18" charset="0"/>
                <a:cs typeface="Times New Roman" pitchFamily="18" charset="0"/>
              </a:rPr>
              <a:t> </a:t>
            </a:r>
            <a:r>
              <a:rPr lang="en-IN" sz="2000" spc="-5" dirty="0">
                <a:solidFill>
                  <a:prstClr val="black"/>
                </a:solidFill>
                <a:latin typeface="Times New Roman" pitchFamily="18" charset="0"/>
                <a:cs typeface="Times New Roman" pitchFamily="18" charset="0"/>
              </a:rPr>
              <a:t>Fund </a:t>
            </a:r>
            <a:r>
              <a:rPr lang="en-IN" sz="2000" dirty="0">
                <a:solidFill>
                  <a:prstClr val="black"/>
                </a:solidFill>
                <a:latin typeface="Times New Roman" pitchFamily="18" charset="0"/>
                <a:cs typeface="Times New Roman" pitchFamily="18" charset="0"/>
              </a:rPr>
              <a:t>availability</a:t>
            </a:r>
          </a:p>
          <a:p>
            <a:pPr marL="698500" lvl="0" indent="-457200">
              <a:spcBef>
                <a:spcPts val="0"/>
              </a:spcBef>
              <a:buFont typeface="+mj-lt"/>
              <a:buAutoNum type="arabicPeriod"/>
            </a:pPr>
            <a:r>
              <a:rPr lang="en-IN" sz="2000" spc="915" dirty="0">
                <a:solidFill>
                  <a:prstClr val="black"/>
                </a:solidFill>
                <a:latin typeface="Times New Roman" pitchFamily="18" charset="0"/>
                <a:cs typeface="Times New Roman" pitchFamily="18" charset="0"/>
              </a:rPr>
              <a:t>  </a:t>
            </a:r>
            <a:r>
              <a:rPr lang="en-IN" sz="2000" spc="-35" dirty="0">
                <a:solidFill>
                  <a:prstClr val="black"/>
                </a:solidFill>
                <a:latin typeface="Times New Roman" pitchFamily="18" charset="0"/>
                <a:cs typeface="Times New Roman" pitchFamily="18" charset="0"/>
              </a:rPr>
              <a:t> </a:t>
            </a:r>
            <a:r>
              <a:rPr lang="en-IN" sz="2000" spc="-15" dirty="0">
                <a:solidFill>
                  <a:prstClr val="black"/>
                </a:solidFill>
                <a:latin typeface="Times New Roman" pitchFamily="18" charset="0"/>
                <a:cs typeface="Times New Roman" pitchFamily="18" charset="0"/>
              </a:rPr>
              <a:t>Sources </a:t>
            </a:r>
            <a:r>
              <a:rPr lang="en-IN" sz="2000" spc="-10" dirty="0">
                <a:solidFill>
                  <a:prstClr val="black"/>
                </a:solidFill>
                <a:latin typeface="Times New Roman" pitchFamily="18" charset="0"/>
                <a:cs typeface="Times New Roman" pitchFamily="18" charset="0"/>
              </a:rPr>
              <a:t>of</a:t>
            </a:r>
            <a:r>
              <a:rPr lang="en-IN" sz="2000" spc="-5" dirty="0">
                <a:solidFill>
                  <a:prstClr val="black"/>
                </a:solidFill>
                <a:latin typeface="Times New Roman" pitchFamily="18" charset="0"/>
                <a:cs typeface="Times New Roman" pitchFamily="18" charset="0"/>
              </a:rPr>
              <a:t> </a:t>
            </a:r>
            <a:r>
              <a:rPr lang="en-IN" sz="2000" spc="-15" dirty="0">
                <a:solidFill>
                  <a:prstClr val="black"/>
                </a:solidFill>
                <a:latin typeface="Times New Roman" pitchFamily="18" charset="0"/>
                <a:cs typeface="Times New Roman" pitchFamily="18" charset="0"/>
              </a:rPr>
              <a:t>fund</a:t>
            </a:r>
            <a:endParaRPr lang="en-IN" sz="2000" dirty="0">
              <a:solidFill>
                <a:prstClr val="black"/>
              </a:solidFill>
              <a:latin typeface="Times New Roman" pitchFamily="18" charset="0"/>
              <a:cs typeface="Times New Roman" pitchFamily="18" charset="0"/>
            </a:endParaRPr>
          </a:p>
          <a:p>
            <a:pPr marL="698500" lvl="0" indent="-457200">
              <a:spcBef>
                <a:spcPts val="0"/>
              </a:spcBef>
              <a:buFont typeface="+mj-lt"/>
              <a:buAutoNum type="arabicPeriod"/>
            </a:pPr>
            <a:r>
              <a:rPr lang="en-IN" sz="2000" spc="915" dirty="0">
                <a:solidFill>
                  <a:prstClr val="black"/>
                </a:solidFill>
                <a:latin typeface="Times New Roman" pitchFamily="18" charset="0"/>
                <a:cs typeface="Times New Roman" pitchFamily="18" charset="0"/>
              </a:rPr>
              <a:t>  </a:t>
            </a:r>
            <a:r>
              <a:rPr lang="en-IN" sz="2000" spc="-35" dirty="0">
                <a:solidFill>
                  <a:prstClr val="black"/>
                </a:solidFill>
                <a:latin typeface="Times New Roman" pitchFamily="18" charset="0"/>
                <a:cs typeface="Times New Roman" pitchFamily="18" charset="0"/>
              </a:rPr>
              <a:t> </a:t>
            </a:r>
            <a:r>
              <a:rPr lang="en-IN" sz="2000" spc="-10" dirty="0">
                <a:solidFill>
                  <a:prstClr val="black"/>
                </a:solidFill>
                <a:latin typeface="Times New Roman" pitchFamily="18" charset="0"/>
                <a:cs typeface="Times New Roman" pitchFamily="18" charset="0"/>
              </a:rPr>
              <a:t>Terms </a:t>
            </a:r>
            <a:r>
              <a:rPr lang="en-IN" sz="2000" spc="-5" dirty="0">
                <a:solidFill>
                  <a:prstClr val="black"/>
                </a:solidFill>
                <a:latin typeface="Times New Roman" pitchFamily="18" charset="0"/>
                <a:cs typeface="Times New Roman" pitchFamily="18" charset="0"/>
              </a:rPr>
              <a:t>and conditions in obtaining</a:t>
            </a:r>
            <a:r>
              <a:rPr lang="en-IN" sz="2000" spc="-35" dirty="0">
                <a:solidFill>
                  <a:prstClr val="black"/>
                </a:solidFill>
                <a:latin typeface="Times New Roman" pitchFamily="18" charset="0"/>
                <a:cs typeface="Times New Roman" pitchFamily="18" charset="0"/>
              </a:rPr>
              <a:t> </a:t>
            </a:r>
            <a:r>
              <a:rPr lang="en-IN" sz="2000" spc="-5" dirty="0">
                <a:solidFill>
                  <a:prstClr val="black"/>
                </a:solidFill>
                <a:latin typeface="Times New Roman" pitchFamily="18" charset="0"/>
                <a:cs typeface="Times New Roman" pitchFamily="18" charset="0"/>
              </a:rPr>
              <a:t>fund</a:t>
            </a:r>
            <a:endParaRPr lang="en-IN" sz="2000" dirty="0">
              <a:solidFill>
                <a:prstClr val="black"/>
              </a:solidFill>
              <a:latin typeface="Times New Roman" pitchFamily="18" charset="0"/>
              <a:cs typeface="Times New Roman" pitchFamily="18" charset="0"/>
            </a:endParaRPr>
          </a:p>
          <a:p>
            <a:pPr marL="698500" lvl="0" indent="-457200">
              <a:spcBef>
                <a:spcPts val="0"/>
              </a:spcBef>
              <a:buFont typeface="+mj-lt"/>
              <a:buAutoNum type="arabicPeriod"/>
            </a:pPr>
            <a:r>
              <a:rPr lang="en-IN" sz="2000" spc="915" dirty="0">
                <a:solidFill>
                  <a:prstClr val="black"/>
                </a:solidFill>
                <a:latin typeface="Times New Roman" pitchFamily="18" charset="0"/>
                <a:cs typeface="Times New Roman" pitchFamily="18" charset="0"/>
              </a:rPr>
              <a:t>  </a:t>
            </a:r>
            <a:r>
              <a:rPr lang="en-IN" sz="2000" spc="-35" dirty="0">
                <a:solidFill>
                  <a:prstClr val="black"/>
                </a:solidFill>
                <a:latin typeface="Times New Roman" pitchFamily="18" charset="0"/>
                <a:cs typeface="Times New Roman" pitchFamily="18" charset="0"/>
              </a:rPr>
              <a:t> </a:t>
            </a:r>
            <a:r>
              <a:rPr lang="en-IN" sz="2000" spc="-15" dirty="0">
                <a:solidFill>
                  <a:prstClr val="black"/>
                </a:solidFill>
                <a:latin typeface="Times New Roman" pitchFamily="18" charset="0"/>
                <a:cs typeface="Times New Roman" pitchFamily="18" charset="0"/>
              </a:rPr>
              <a:t>Interest </a:t>
            </a:r>
            <a:r>
              <a:rPr lang="en-IN" sz="2000" spc="-10" dirty="0">
                <a:solidFill>
                  <a:prstClr val="black"/>
                </a:solidFill>
                <a:latin typeface="Times New Roman" pitchFamily="18" charset="0"/>
                <a:cs typeface="Times New Roman" pitchFamily="18" charset="0"/>
              </a:rPr>
              <a:t>rate</a:t>
            </a:r>
            <a:endParaRPr lang="en-IN" sz="2000" dirty="0">
              <a:solidFill>
                <a:prstClr val="black"/>
              </a:solidFill>
              <a:latin typeface="Times New Roman" pitchFamily="18" charset="0"/>
              <a:cs typeface="Times New Roman" pitchFamily="18" charset="0"/>
            </a:endParaRPr>
          </a:p>
          <a:p>
            <a:pPr marL="698500" lvl="0" indent="-457200">
              <a:spcBef>
                <a:spcPts val="0"/>
              </a:spcBef>
              <a:buFont typeface="+mj-lt"/>
              <a:buAutoNum type="arabicPeriod"/>
            </a:pPr>
            <a:r>
              <a:rPr lang="en-IN" sz="2000" spc="915" dirty="0">
                <a:solidFill>
                  <a:prstClr val="black"/>
                </a:solidFill>
                <a:latin typeface="Times New Roman" pitchFamily="18" charset="0"/>
                <a:cs typeface="Times New Roman" pitchFamily="18" charset="0"/>
              </a:rPr>
              <a:t>  </a:t>
            </a:r>
            <a:r>
              <a:rPr lang="en-IN" sz="2000" spc="-35" dirty="0">
                <a:solidFill>
                  <a:prstClr val="black"/>
                </a:solidFill>
                <a:latin typeface="Times New Roman" pitchFamily="18" charset="0"/>
                <a:cs typeface="Times New Roman" pitchFamily="18" charset="0"/>
              </a:rPr>
              <a:t> </a:t>
            </a:r>
            <a:r>
              <a:rPr lang="en-IN" sz="2000" spc="-5" dirty="0">
                <a:solidFill>
                  <a:prstClr val="black"/>
                </a:solidFill>
                <a:latin typeface="Times New Roman" pitchFamily="18" charset="0"/>
                <a:cs typeface="Times New Roman" pitchFamily="18" charset="0"/>
              </a:rPr>
              <a:t>Rate of</a:t>
            </a:r>
            <a:r>
              <a:rPr lang="en-IN" sz="2000" spc="-10" dirty="0">
                <a:solidFill>
                  <a:prstClr val="black"/>
                </a:solidFill>
                <a:latin typeface="Times New Roman" pitchFamily="18" charset="0"/>
                <a:cs typeface="Times New Roman" pitchFamily="18" charset="0"/>
              </a:rPr>
              <a:t> </a:t>
            </a:r>
            <a:r>
              <a:rPr lang="en-IN" sz="2000" spc="-5" dirty="0">
                <a:solidFill>
                  <a:prstClr val="black"/>
                </a:solidFill>
                <a:latin typeface="Times New Roman" pitchFamily="18" charset="0"/>
                <a:cs typeface="Times New Roman" pitchFamily="18" charset="0"/>
              </a:rPr>
              <a:t>return</a:t>
            </a:r>
            <a:endParaRPr lang="en-IN" sz="2000" dirty="0">
              <a:solidFill>
                <a:prstClr val="black"/>
              </a:solidFill>
              <a:latin typeface="Times New Roman" pitchFamily="18" charset="0"/>
              <a:cs typeface="Times New Roman" pitchFamily="18" charset="0"/>
            </a:endParaRPr>
          </a:p>
          <a:p>
            <a:pPr marL="698500" lvl="0" indent="-457200">
              <a:spcBef>
                <a:spcPts val="0"/>
              </a:spcBef>
              <a:buFont typeface="+mj-lt"/>
              <a:buAutoNum type="arabicPeriod"/>
            </a:pPr>
            <a:r>
              <a:rPr lang="en-IN" sz="2000" spc="915" dirty="0">
                <a:solidFill>
                  <a:prstClr val="black"/>
                </a:solidFill>
                <a:latin typeface="Times New Roman" pitchFamily="18" charset="0"/>
                <a:cs typeface="Times New Roman" pitchFamily="18" charset="0"/>
              </a:rPr>
              <a:t>  </a:t>
            </a:r>
            <a:r>
              <a:rPr lang="en-IN" sz="2000" spc="-35" dirty="0">
                <a:solidFill>
                  <a:prstClr val="black"/>
                </a:solidFill>
                <a:latin typeface="Times New Roman" pitchFamily="18" charset="0"/>
                <a:cs typeface="Times New Roman" pitchFamily="18" charset="0"/>
              </a:rPr>
              <a:t> </a:t>
            </a:r>
            <a:r>
              <a:rPr lang="en-IN" sz="2000" spc="-5" dirty="0">
                <a:solidFill>
                  <a:prstClr val="black"/>
                </a:solidFill>
                <a:latin typeface="Times New Roman" pitchFamily="18" charset="0"/>
                <a:cs typeface="Times New Roman" pitchFamily="18" charset="0"/>
              </a:rPr>
              <a:t>Growth of the project.</a:t>
            </a:r>
            <a:endParaRPr lang="en-IN" sz="2000" dirty="0">
              <a:solidFill>
                <a:prstClr val="black"/>
              </a:solidFill>
              <a:latin typeface="Times New Roman" pitchFamily="18" charset="0"/>
              <a:cs typeface="Times New Roman" pitchFamily="18" charset="0"/>
            </a:endParaRPr>
          </a:p>
          <a:p>
            <a:endParaRPr lang="en-IN" sz="2000" dirty="0"/>
          </a:p>
        </p:txBody>
      </p:sp>
    </p:spTree>
    <p:extLst>
      <p:ext uri="{BB962C8B-B14F-4D97-AF65-F5344CB8AC3E}">
        <p14:creationId xmlns:p14="http://schemas.microsoft.com/office/powerpoint/2010/main" val="149862415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0"/>
            <a:ext cx="8229600" cy="1143000"/>
          </a:xfrm>
        </p:spPr>
        <p:txBody>
          <a:bodyPr>
            <a:normAutofit/>
          </a:bodyPr>
          <a:lstStyle/>
          <a:p>
            <a:r>
              <a:rPr lang="en-IN" sz="2800" b="1" dirty="0">
                <a:latin typeface="Times New Roman" pitchFamily="18" charset="0"/>
                <a:cs typeface="Times New Roman" pitchFamily="18" charset="0"/>
              </a:rPr>
              <a:t>Technical Feasibility:</a:t>
            </a:r>
            <a:endParaRPr lang="en-IN" sz="2800" dirty="0">
              <a:latin typeface="Times New Roman" pitchFamily="18" charset="0"/>
              <a:cs typeface="Times New Roman" pitchFamily="18" charset="0"/>
            </a:endParaRPr>
          </a:p>
        </p:txBody>
      </p:sp>
      <p:sp>
        <p:nvSpPr>
          <p:cNvPr id="3" name="Content Placeholder 2"/>
          <p:cNvSpPr>
            <a:spLocks noGrp="1"/>
          </p:cNvSpPr>
          <p:nvPr>
            <p:ph idx="1"/>
          </p:nvPr>
        </p:nvSpPr>
        <p:spPr>
          <a:xfrm>
            <a:off x="323528" y="908720"/>
            <a:ext cx="8568952" cy="4525963"/>
          </a:xfrm>
        </p:spPr>
        <p:txBody>
          <a:bodyPr>
            <a:noAutofit/>
          </a:bodyPr>
          <a:lstStyle/>
          <a:p>
            <a:pPr marL="12700" lvl="0" indent="0">
              <a:spcBef>
                <a:spcPts val="0"/>
              </a:spcBef>
              <a:buNone/>
            </a:pPr>
            <a:r>
              <a:rPr lang="en-IN" sz="2000" b="1" spc="-5" dirty="0">
                <a:solidFill>
                  <a:prstClr val="black"/>
                </a:solidFill>
                <a:latin typeface="Times New Roman"/>
                <a:cs typeface="Times New Roman"/>
              </a:rPr>
              <a:t>Economic</a:t>
            </a:r>
            <a:r>
              <a:rPr lang="en-IN" sz="2000" b="1" spc="-55" dirty="0">
                <a:solidFill>
                  <a:prstClr val="black"/>
                </a:solidFill>
                <a:latin typeface="Times New Roman"/>
                <a:cs typeface="Times New Roman"/>
              </a:rPr>
              <a:t> </a:t>
            </a:r>
            <a:r>
              <a:rPr lang="en-IN" sz="2000" b="1" spc="-5" dirty="0">
                <a:solidFill>
                  <a:prstClr val="black"/>
                </a:solidFill>
                <a:latin typeface="Times New Roman"/>
                <a:cs typeface="Times New Roman"/>
              </a:rPr>
              <a:t>Feasibility:</a:t>
            </a:r>
            <a:endParaRPr lang="en-IN" sz="2000" dirty="0">
              <a:solidFill>
                <a:prstClr val="black"/>
              </a:solidFill>
              <a:latin typeface="Times New Roman"/>
              <a:cs typeface="Times New Roman"/>
            </a:endParaRPr>
          </a:p>
          <a:p>
            <a:pPr marL="12700" marR="5715" lvl="0" indent="0" algn="just">
              <a:spcBef>
                <a:spcPts val="65"/>
              </a:spcBef>
              <a:buNone/>
            </a:pPr>
            <a:r>
              <a:rPr lang="en-IN" sz="2000" spc="-5" dirty="0">
                <a:solidFill>
                  <a:prstClr val="black"/>
                </a:solidFill>
                <a:latin typeface="Times New Roman"/>
                <a:cs typeface="Times New Roman"/>
              </a:rPr>
              <a:t>A design is of no use if it does not make money for the manufacture or it does not give  enough benefits to its </a:t>
            </a:r>
            <a:r>
              <a:rPr lang="en-IN" sz="2000" spc="-10" dirty="0">
                <a:solidFill>
                  <a:prstClr val="black"/>
                </a:solidFill>
                <a:latin typeface="Times New Roman"/>
                <a:cs typeface="Times New Roman"/>
              </a:rPr>
              <a:t>user </a:t>
            </a:r>
            <a:r>
              <a:rPr lang="en-IN" sz="2000" spc="-5" dirty="0">
                <a:solidFill>
                  <a:prstClr val="black"/>
                </a:solidFill>
                <a:latin typeface="Times New Roman"/>
                <a:cs typeface="Times New Roman"/>
              </a:rPr>
              <a:t>to justify its cost. The production of an </a:t>
            </a:r>
            <a:r>
              <a:rPr lang="en-IN" sz="2000" dirty="0">
                <a:solidFill>
                  <a:prstClr val="black"/>
                </a:solidFill>
                <a:latin typeface="Times New Roman"/>
                <a:cs typeface="Times New Roman"/>
              </a:rPr>
              <a:t>item </a:t>
            </a:r>
            <a:r>
              <a:rPr lang="en-IN" sz="2000" spc="-5" dirty="0">
                <a:solidFill>
                  <a:prstClr val="black"/>
                </a:solidFill>
                <a:latin typeface="Times New Roman"/>
                <a:cs typeface="Times New Roman"/>
              </a:rPr>
              <a:t>is said to be  economically feasible or viable when the </a:t>
            </a:r>
            <a:r>
              <a:rPr lang="en-IN" sz="2000" spc="-10" dirty="0">
                <a:solidFill>
                  <a:prstClr val="black"/>
                </a:solidFill>
                <a:latin typeface="Times New Roman"/>
                <a:cs typeface="Times New Roman"/>
              </a:rPr>
              <a:t>total </a:t>
            </a:r>
            <a:r>
              <a:rPr lang="en-IN" sz="2000" spc="-5" dirty="0">
                <a:solidFill>
                  <a:prstClr val="black"/>
                </a:solidFill>
                <a:latin typeface="Times New Roman"/>
                <a:cs typeface="Times New Roman"/>
              </a:rPr>
              <a:t>revenue earning from the product is more  than total cost incurred </a:t>
            </a:r>
            <a:r>
              <a:rPr lang="en-IN" sz="2000" spc="5" dirty="0">
                <a:solidFill>
                  <a:prstClr val="black"/>
                </a:solidFill>
                <a:latin typeface="Times New Roman"/>
                <a:cs typeface="Times New Roman"/>
              </a:rPr>
              <a:t>to </a:t>
            </a:r>
            <a:r>
              <a:rPr lang="en-IN" sz="2000" spc="-5" dirty="0">
                <a:solidFill>
                  <a:prstClr val="black"/>
                </a:solidFill>
                <a:latin typeface="Times New Roman"/>
                <a:cs typeface="Times New Roman"/>
              </a:rPr>
              <a:t>produce the item. A look at the cost structure is necessary at  this point.</a:t>
            </a:r>
            <a:endParaRPr lang="en-IN" sz="2000" dirty="0">
              <a:solidFill>
                <a:prstClr val="black"/>
              </a:solidFill>
              <a:latin typeface="Times New Roman"/>
              <a:cs typeface="Times New Roman"/>
            </a:endParaRPr>
          </a:p>
          <a:p>
            <a:pPr marL="0" lvl="0" indent="0">
              <a:spcBef>
                <a:spcPts val="45"/>
              </a:spcBef>
              <a:buNone/>
            </a:pPr>
            <a:endParaRPr lang="en-IN" sz="2000" dirty="0">
              <a:solidFill>
                <a:prstClr val="black"/>
              </a:solidFill>
              <a:latin typeface="Times New Roman"/>
              <a:cs typeface="Times New Roman"/>
            </a:endParaRPr>
          </a:p>
          <a:p>
            <a:pPr marL="12700" lvl="0" indent="0">
              <a:spcBef>
                <a:spcPts val="0"/>
              </a:spcBef>
              <a:buNone/>
            </a:pPr>
            <a:r>
              <a:rPr lang="en-IN" sz="2000" b="1" spc="-15" dirty="0">
                <a:solidFill>
                  <a:prstClr val="black"/>
                </a:solidFill>
                <a:latin typeface="Times New Roman"/>
                <a:cs typeface="Times New Roman"/>
              </a:rPr>
              <a:t>Fixed </a:t>
            </a:r>
            <a:r>
              <a:rPr lang="en-IN" sz="2000" b="1" spc="-10" dirty="0">
                <a:solidFill>
                  <a:prstClr val="black"/>
                </a:solidFill>
                <a:latin typeface="Times New Roman"/>
                <a:cs typeface="Times New Roman"/>
              </a:rPr>
              <a:t>cost:</a:t>
            </a:r>
            <a:endParaRPr lang="en-IN" sz="2000" dirty="0">
              <a:solidFill>
                <a:prstClr val="black"/>
              </a:solidFill>
              <a:latin typeface="Times New Roman"/>
              <a:cs typeface="Times New Roman"/>
            </a:endParaRPr>
          </a:p>
          <a:p>
            <a:pPr marL="12700" lvl="0" indent="0">
              <a:spcBef>
                <a:spcPts val="0"/>
              </a:spcBef>
              <a:buNone/>
            </a:pPr>
            <a:r>
              <a:rPr lang="en-IN" sz="2000" dirty="0">
                <a:solidFill>
                  <a:prstClr val="black"/>
                </a:solidFill>
                <a:latin typeface="Times New Roman"/>
                <a:cs typeface="Times New Roman"/>
              </a:rPr>
              <a:t>Cost, </a:t>
            </a:r>
            <a:r>
              <a:rPr lang="en-IN" sz="2000" spc="-5" dirty="0">
                <a:solidFill>
                  <a:prstClr val="black"/>
                </a:solidFill>
                <a:latin typeface="Times New Roman"/>
                <a:cs typeface="Times New Roman"/>
              </a:rPr>
              <a:t>which does not vary with the variation in </a:t>
            </a:r>
            <a:r>
              <a:rPr lang="en-IN" sz="2000" dirty="0">
                <a:solidFill>
                  <a:prstClr val="black"/>
                </a:solidFill>
                <a:latin typeface="Times New Roman"/>
                <a:cs typeface="Times New Roman"/>
              </a:rPr>
              <a:t>the </a:t>
            </a:r>
            <a:r>
              <a:rPr lang="en-IN" sz="2000" spc="-5" dirty="0">
                <a:solidFill>
                  <a:prstClr val="black"/>
                </a:solidFill>
                <a:latin typeface="Times New Roman"/>
                <a:cs typeface="Times New Roman"/>
              </a:rPr>
              <a:t>production, is called fixed</a:t>
            </a:r>
            <a:r>
              <a:rPr lang="en-IN" sz="2000" spc="15" dirty="0">
                <a:solidFill>
                  <a:prstClr val="black"/>
                </a:solidFill>
                <a:latin typeface="Times New Roman"/>
                <a:cs typeface="Times New Roman"/>
              </a:rPr>
              <a:t> </a:t>
            </a:r>
            <a:r>
              <a:rPr lang="en-IN" sz="2000" spc="-5" dirty="0">
                <a:solidFill>
                  <a:prstClr val="black"/>
                </a:solidFill>
                <a:latin typeface="Times New Roman"/>
                <a:cs typeface="Times New Roman"/>
              </a:rPr>
              <a:t>cost.</a:t>
            </a:r>
            <a:endParaRPr lang="en-IN" sz="2000" dirty="0">
              <a:solidFill>
                <a:prstClr val="black"/>
              </a:solidFill>
              <a:latin typeface="Times New Roman"/>
              <a:cs typeface="Times New Roman"/>
            </a:endParaRPr>
          </a:p>
          <a:p>
            <a:pPr marL="0" lvl="0" indent="0">
              <a:spcBef>
                <a:spcPts val="5"/>
              </a:spcBef>
              <a:buNone/>
            </a:pPr>
            <a:endParaRPr lang="en-IN" sz="2000" dirty="0">
              <a:solidFill>
                <a:prstClr val="black"/>
              </a:solidFill>
              <a:latin typeface="Times New Roman"/>
              <a:cs typeface="Times New Roman"/>
            </a:endParaRPr>
          </a:p>
          <a:p>
            <a:pPr marL="12700" lvl="0" indent="0">
              <a:spcBef>
                <a:spcPts val="5"/>
              </a:spcBef>
              <a:buNone/>
            </a:pPr>
            <a:r>
              <a:rPr lang="en-IN" sz="2000" b="1" spc="-5" dirty="0">
                <a:solidFill>
                  <a:prstClr val="black"/>
                </a:solidFill>
                <a:latin typeface="Times New Roman"/>
                <a:cs typeface="Times New Roman"/>
              </a:rPr>
              <a:t>Variable</a:t>
            </a:r>
            <a:r>
              <a:rPr lang="en-IN" sz="2000" b="1" spc="-10" dirty="0">
                <a:solidFill>
                  <a:prstClr val="black"/>
                </a:solidFill>
                <a:latin typeface="Times New Roman"/>
                <a:cs typeface="Times New Roman"/>
              </a:rPr>
              <a:t> cost:</a:t>
            </a:r>
            <a:endParaRPr lang="en-IN" sz="2000" dirty="0">
              <a:solidFill>
                <a:prstClr val="black"/>
              </a:solidFill>
              <a:latin typeface="Times New Roman"/>
              <a:cs typeface="Times New Roman"/>
            </a:endParaRPr>
          </a:p>
          <a:p>
            <a:pPr marL="469900" marR="79375" lvl="0" indent="-457200">
              <a:spcBef>
                <a:spcPts val="80"/>
              </a:spcBef>
              <a:buNone/>
            </a:pPr>
            <a:r>
              <a:rPr lang="en-IN" sz="2000" spc="-15" dirty="0">
                <a:solidFill>
                  <a:prstClr val="black"/>
                </a:solidFill>
                <a:latin typeface="Times New Roman"/>
                <a:cs typeface="Times New Roman"/>
              </a:rPr>
              <a:t>Costs, which </a:t>
            </a:r>
            <a:r>
              <a:rPr lang="en-IN" sz="2000" spc="-5" dirty="0">
                <a:solidFill>
                  <a:prstClr val="black"/>
                </a:solidFill>
                <a:latin typeface="Times New Roman"/>
                <a:cs typeface="Times New Roman"/>
              </a:rPr>
              <a:t>vary </a:t>
            </a:r>
            <a:r>
              <a:rPr lang="en-IN" sz="2000" spc="-10" dirty="0">
                <a:solidFill>
                  <a:prstClr val="black"/>
                </a:solidFill>
                <a:latin typeface="Times New Roman"/>
                <a:cs typeface="Times New Roman"/>
              </a:rPr>
              <a:t>with </a:t>
            </a:r>
            <a:r>
              <a:rPr lang="en-IN" sz="2000" spc="-5" dirty="0">
                <a:solidFill>
                  <a:prstClr val="black"/>
                </a:solidFill>
                <a:latin typeface="Times New Roman"/>
                <a:cs typeface="Times New Roman"/>
              </a:rPr>
              <a:t>the variation of the volume of production, are called variable cost,  Total cost = Fixed cost + Variable</a:t>
            </a:r>
            <a:r>
              <a:rPr lang="en-IN" sz="2000" spc="-55" dirty="0">
                <a:solidFill>
                  <a:prstClr val="black"/>
                </a:solidFill>
                <a:latin typeface="Times New Roman"/>
                <a:cs typeface="Times New Roman"/>
              </a:rPr>
              <a:t> </a:t>
            </a:r>
            <a:r>
              <a:rPr lang="en-IN" sz="2000" spc="-5" dirty="0">
                <a:solidFill>
                  <a:prstClr val="black"/>
                </a:solidFill>
                <a:latin typeface="Times New Roman"/>
                <a:cs typeface="Times New Roman"/>
              </a:rPr>
              <a:t>cost.</a:t>
            </a:r>
            <a:endParaRPr lang="en-IN" sz="2000" dirty="0">
              <a:solidFill>
                <a:prstClr val="black"/>
              </a:solidFill>
              <a:latin typeface="Times New Roman"/>
              <a:cs typeface="Times New Roman"/>
            </a:endParaRPr>
          </a:p>
          <a:p>
            <a:pPr marL="0" lvl="0" indent="0">
              <a:spcBef>
                <a:spcPts val="45"/>
              </a:spcBef>
              <a:buNone/>
            </a:pPr>
            <a:endParaRPr lang="en-IN" sz="2000" dirty="0">
              <a:solidFill>
                <a:prstClr val="black"/>
              </a:solidFill>
              <a:latin typeface="Times New Roman"/>
              <a:cs typeface="Times New Roman"/>
            </a:endParaRPr>
          </a:p>
          <a:p>
            <a:pPr marL="12700" marR="6350" lvl="0" indent="0" algn="just">
              <a:spcBef>
                <a:spcPts val="5"/>
              </a:spcBef>
              <a:buNone/>
            </a:pPr>
            <a:r>
              <a:rPr lang="en-IN" sz="2000" spc="-5" dirty="0">
                <a:solidFill>
                  <a:prstClr val="black"/>
                </a:solidFill>
                <a:latin typeface="Times New Roman"/>
                <a:cs typeface="Times New Roman"/>
              </a:rPr>
              <a:t>The designer should also consider the question of maximizing the profits subject to  professional ethics and all </a:t>
            </a:r>
            <a:r>
              <a:rPr lang="en-IN" sz="2000" spc="-10" dirty="0">
                <a:solidFill>
                  <a:prstClr val="black"/>
                </a:solidFill>
                <a:latin typeface="Times New Roman"/>
                <a:cs typeface="Times New Roman"/>
              </a:rPr>
              <a:t>legal and </a:t>
            </a:r>
            <a:r>
              <a:rPr lang="en-IN" sz="2000" dirty="0">
                <a:solidFill>
                  <a:prstClr val="black"/>
                </a:solidFill>
                <a:latin typeface="Times New Roman"/>
                <a:cs typeface="Times New Roman"/>
              </a:rPr>
              <a:t>safety </a:t>
            </a:r>
            <a:r>
              <a:rPr lang="en-IN" sz="2000" spc="-5" dirty="0">
                <a:solidFill>
                  <a:prstClr val="black"/>
                </a:solidFill>
                <a:latin typeface="Times New Roman"/>
                <a:cs typeface="Times New Roman"/>
              </a:rPr>
              <a:t>constraints. </a:t>
            </a:r>
            <a:r>
              <a:rPr lang="en-IN" sz="2000" spc="-20" dirty="0">
                <a:solidFill>
                  <a:prstClr val="black"/>
                </a:solidFill>
                <a:latin typeface="Times New Roman"/>
                <a:cs typeface="Times New Roman"/>
              </a:rPr>
              <a:t>If </a:t>
            </a:r>
            <a:r>
              <a:rPr lang="en-IN" sz="2000" spc="-5" dirty="0">
                <a:solidFill>
                  <a:prstClr val="black"/>
                </a:solidFill>
                <a:latin typeface="Times New Roman"/>
                <a:cs typeface="Times New Roman"/>
              </a:rPr>
              <a:t>we assume </a:t>
            </a:r>
            <a:r>
              <a:rPr lang="en-IN" sz="2000" spc="-10" dirty="0">
                <a:solidFill>
                  <a:prstClr val="black"/>
                </a:solidFill>
                <a:latin typeface="Times New Roman"/>
                <a:cs typeface="Times New Roman"/>
              </a:rPr>
              <a:t>that </a:t>
            </a:r>
            <a:r>
              <a:rPr lang="en-IN" sz="2000" spc="-5" dirty="0">
                <a:solidFill>
                  <a:prstClr val="black"/>
                </a:solidFill>
                <a:latin typeface="Times New Roman"/>
                <a:cs typeface="Times New Roman"/>
              </a:rPr>
              <a:t>the </a:t>
            </a:r>
            <a:r>
              <a:rPr lang="en-IN" sz="2000" spc="-10" dirty="0">
                <a:solidFill>
                  <a:prstClr val="black"/>
                </a:solidFill>
                <a:latin typeface="Times New Roman"/>
                <a:cs typeface="Times New Roman"/>
              </a:rPr>
              <a:t>market  </a:t>
            </a:r>
            <a:r>
              <a:rPr lang="en-IN" sz="2000" spc="-5" dirty="0">
                <a:solidFill>
                  <a:prstClr val="black"/>
                </a:solidFill>
                <a:latin typeface="Times New Roman"/>
                <a:cs typeface="Times New Roman"/>
              </a:rPr>
              <a:t>dictates the sales price for a given design, </a:t>
            </a:r>
            <a:r>
              <a:rPr lang="en-IN" sz="2000" spc="-10" dirty="0">
                <a:solidFill>
                  <a:prstClr val="black"/>
                </a:solidFill>
                <a:latin typeface="Times New Roman"/>
                <a:cs typeface="Times New Roman"/>
              </a:rPr>
              <a:t>the </a:t>
            </a:r>
            <a:r>
              <a:rPr lang="en-IN" sz="2000" spc="5" dirty="0">
                <a:solidFill>
                  <a:prstClr val="black"/>
                </a:solidFill>
                <a:latin typeface="Times New Roman"/>
                <a:cs typeface="Times New Roman"/>
              </a:rPr>
              <a:t>only way </a:t>
            </a:r>
            <a:r>
              <a:rPr lang="en-IN" sz="2000" spc="-5" dirty="0">
                <a:solidFill>
                  <a:prstClr val="black"/>
                </a:solidFill>
                <a:latin typeface="Times New Roman"/>
                <a:cs typeface="Times New Roman"/>
              </a:rPr>
              <a:t>to maximize profit is to reduce  cost. </a:t>
            </a:r>
            <a:r>
              <a:rPr lang="en-IN" sz="2000" spc="-10" dirty="0">
                <a:solidFill>
                  <a:prstClr val="black"/>
                </a:solidFill>
                <a:latin typeface="Times New Roman"/>
                <a:cs typeface="Times New Roman"/>
              </a:rPr>
              <a:t>We </a:t>
            </a:r>
            <a:r>
              <a:rPr lang="en-IN" sz="2000" dirty="0">
                <a:solidFill>
                  <a:prstClr val="black"/>
                </a:solidFill>
                <a:latin typeface="Times New Roman"/>
                <a:cs typeface="Times New Roman"/>
              </a:rPr>
              <a:t>may </a:t>
            </a:r>
            <a:r>
              <a:rPr lang="en-IN" sz="2000" spc="-5" dirty="0">
                <a:solidFill>
                  <a:prstClr val="black"/>
                </a:solidFill>
                <a:latin typeface="Times New Roman"/>
                <a:cs typeface="Times New Roman"/>
              </a:rPr>
              <a:t>reduce fixed cost or </a:t>
            </a:r>
            <a:r>
              <a:rPr lang="en-IN" sz="2000" spc="-15" dirty="0">
                <a:solidFill>
                  <a:prstClr val="black"/>
                </a:solidFill>
                <a:latin typeface="Times New Roman"/>
                <a:cs typeface="Times New Roman"/>
              </a:rPr>
              <a:t>variable cost </a:t>
            </a:r>
            <a:r>
              <a:rPr lang="en-IN" sz="2000" spc="-10" dirty="0">
                <a:solidFill>
                  <a:prstClr val="black"/>
                </a:solidFill>
                <a:latin typeface="Times New Roman"/>
                <a:cs typeface="Times New Roman"/>
              </a:rPr>
              <a:t>or hopefully</a:t>
            </a:r>
            <a:r>
              <a:rPr lang="en-IN" sz="2000" spc="-50" dirty="0">
                <a:solidFill>
                  <a:prstClr val="black"/>
                </a:solidFill>
                <a:latin typeface="Times New Roman"/>
                <a:cs typeface="Times New Roman"/>
              </a:rPr>
              <a:t> </a:t>
            </a:r>
            <a:r>
              <a:rPr lang="en-IN" sz="2000" spc="-10" dirty="0">
                <a:solidFill>
                  <a:prstClr val="black"/>
                </a:solidFill>
                <a:latin typeface="Times New Roman"/>
                <a:cs typeface="Times New Roman"/>
              </a:rPr>
              <a:t>both.</a:t>
            </a:r>
            <a:endParaRPr lang="en-IN" sz="2000" dirty="0">
              <a:solidFill>
                <a:prstClr val="black"/>
              </a:solidFill>
              <a:latin typeface="Times New Roman"/>
              <a:cs typeface="Times New Roman"/>
            </a:endParaRPr>
          </a:p>
          <a:p>
            <a:endParaRPr lang="en-IN" sz="2000" dirty="0"/>
          </a:p>
        </p:txBody>
      </p:sp>
    </p:spTree>
    <p:extLst>
      <p:ext uri="{BB962C8B-B14F-4D97-AF65-F5344CB8AC3E}">
        <p14:creationId xmlns:p14="http://schemas.microsoft.com/office/powerpoint/2010/main" val="17158237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12700" lvl="0">
              <a:lnSpc>
                <a:spcPts val="1390"/>
              </a:lnSpc>
              <a:spcBef>
                <a:spcPts val="0"/>
              </a:spcBef>
            </a:pPr>
            <a:r>
              <a:rPr lang="en-IN" sz="2800" b="1" spc="-5" dirty="0">
                <a:solidFill>
                  <a:prstClr val="black"/>
                </a:solidFill>
                <a:latin typeface="Times New Roman"/>
                <a:ea typeface="+mn-ea"/>
                <a:cs typeface="Times New Roman"/>
              </a:rPr>
              <a:t>Break Even</a:t>
            </a:r>
            <a:r>
              <a:rPr lang="en-IN" sz="2800" b="1" spc="10" dirty="0">
                <a:solidFill>
                  <a:prstClr val="black"/>
                </a:solidFill>
                <a:latin typeface="Times New Roman"/>
                <a:ea typeface="+mn-ea"/>
                <a:cs typeface="Times New Roman"/>
              </a:rPr>
              <a:t> </a:t>
            </a:r>
            <a:r>
              <a:rPr lang="en-IN" sz="2800" b="1" spc="-5" dirty="0">
                <a:solidFill>
                  <a:prstClr val="black"/>
                </a:solidFill>
                <a:latin typeface="Times New Roman"/>
                <a:ea typeface="+mn-ea"/>
                <a:cs typeface="Times New Roman"/>
              </a:rPr>
              <a:t>Analysis:</a:t>
            </a:r>
            <a:endParaRPr lang="en-IN" sz="2800" dirty="0">
              <a:solidFill>
                <a:prstClr val="black"/>
              </a:solidFill>
              <a:latin typeface="Times New Roman"/>
              <a:ea typeface="+mn-ea"/>
              <a:cs typeface="Times New Roman"/>
            </a:endParaRPr>
          </a:p>
        </p:txBody>
      </p:sp>
      <p:sp>
        <p:nvSpPr>
          <p:cNvPr id="3" name="Content Placeholder 2"/>
          <p:cNvSpPr>
            <a:spLocks noGrp="1"/>
          </p:cNvSpPr>
          <p:nvPr>
            <p:ph idx="1"/>
          </p:nvPr>
        </p:nvSpPr>
        <p:spPr>
          <a:xfrm>
            <a:off x="457200" y="1600200"/>
            <a:ext cx="4978896" cy="4525963"/>
          </a:xfrm>
        </p:spPr>
        <p:txBody>
          <a:bodyPr>
            <a:normAutofit/>
          </a:bodyPr>
          <a:lstStyle/>
          <a:p>
            <a:pPr marL="12700" marR="5080" lvl="0" indent="0">
              <a:lnSpc>
                <a:spcPct val="94300"/>
              </a:lnSpc>
              <a:spcBef>
                <a:spcPts val="35"/>
              </a:spcBef>
              <a:buNone/>
            </a:pPr>
            <a:r>
              <a:rPr lang="en-IN" sz="2000" spc="-10" dirty="0">
                <a:solidFill>
                  <a:prstClr val="black"/>
                </a:solidFill>
                <a:latin typeface="Times New Roman"/>
                <a:cs typeface="Times New Roman"/>
              </a:rPr>
              <a:t>Once </a:t>
            </a:r>
            <a:r>
              <a:rPr lang="en-IN" sz="2000" spc="-5" dirty="0">
                <a:solidFill>
                  <a:prstClr val="black"/>
                </a:solidFill>
                <a:latin typeface="Times New Roman"/>
                <a:cs typeface="Times New Roman"/>
              </a:rPr>
              <a:t>we </a:t>
            </a:r>
            <a:r>
              <a:rPr lang="en-IN" sz="2000" spc="-10" dirty="0">
                <a:solidFill>
                  <a:prstClr val="black"/>
                </a:solidFill>
                <a:latin typeface="Times New Roman"/>
                <a:cs typeface="Times New Roman"/>
              </a:rPr>
              <a:t>have </a:t>
            </a:r>
            <a:r>
              <a:rPr lang="en-IN" sz="2000" spc="-15" dirty="0">
                <a:solidFill>
                  <a:prstClr val="black"/>
                </a:solidFill>
                <a:latin typeface="Times New Roman"/>
                <a:cs typeface="Times New Roman"/>
              </a:rPr>
              <a:t>designed and developed </a:t>
            </a:r>
            <a:r>
              <a:rPr lang="en-IN" sz="2000" spc="-5" dirty="0">
                <a:solidFill>
                  <a:prstClr val="black"/>
                </a:solidFill>
                <a:latin typeface="Times New Roman"/>
                <a:cs typeface="Times New Roman"/>
              </a:rPr>
              <a:t>a </a:t>
            </a:r>
            <a:r>
              <a:rPr lang="en-IN" sz="2000" spc="-10" dirty="0">
                <a:solidFill>
                  <a:prstClr val="black"/>
                </a:solidFill>
                <a:latin typeface="Times New Roman"/>
                <a:cs typeface="Times New Roman"/>
              </a:rPr>
              <a:t>product and set it up </a:t>
            </a:r>
            <a:r>
              <a:rPr lang="en-IN" sz="2000" spc="-5" dirty="0">
                <a:solidFill>
                  <a:prstClr val="black"/>
                </a:solidFill>
                <a:latin typeface="Times New Roman"/>
                <a:cs typeface="Times New Roman"/>
              </a:rPr>
              <a:t>for production and  </a:t>
            </a:r>
            <a:r>
              <a:rPr lang="en-IN" sz="2000" spc="-15" dirty="0">
                <a:solidFill>
                  <a:prstClr val="black"/>
                </a:solidFill>
                <a:latin typeface="Times New Roman"/>
                <a:cs typeface="Times New Roman"/>
              </a:rPr>
              <a:t>distribution, </a:t>
            </a:r>
            <a:r>
              <a:rPr lang="en-IN" sz="2000" spc="-5" dirty="0">
                <a:solidFill>
                  <a:prstClr val="black"/>
                </a:solidFill>
                <a:latin typeface="Times New Roman"/>
                <a:cs typeface="Times New Roman"/>
              </a:rPr>
              <a:t>a </a:t>
            </a:r>
            <a:r>
              <a:rPr lang="en-IN" sz="2000" spc="-10" dirty="0">
                <a:solidFill>
                  <a:prstClr val="black"/>
                </a:solidFill>
                <a:latin typeface="Times New Roman"/>
                <a:cs typeface="Times New Roman"/>
              </a:rPr>
              <a:t>large sum of money </a:t>
            </a:r>
            <a:r>
              <a:rPr lang="en-IN" sz="2000" spc="-15" dirty="0">
                <a:solidFill>
                  <a:prstClr val="black"/>
                </a:solidFill>
                <a:latin typeface="Times New Roman"/>
                <a:cs typeface="Times New Roman"/>
              </a:rPr>
              <a:t>has </a:t>
            </a:r>
            <a:r>
              <a:rPr lang="en-IN" sz="2000" spc="-10" dirty="0">
                <a:solidFill>
                  <a:prstClr val="black"/>
                </a:solidFill>
                <a:latin typeface="Times New Roman"/>
                <a:cs typeface="Times New Roman"/>
              </a:rPr>
              <a:t>already </a:t>
            </a:r>
            <a:r>
              <a:rPr lang="en-IN" sz="2000" spc="-15" dirty="0">
                <a:solidFill>
                  <a:prstClr val="black"/>
                </a:solidFill>
                <a:latin typeface="Times New Roman"/>
                <a:cs typeface="Times New Roman"/>
              </a:rPr>
              <a:t>been </a:t>
            </a:r>
            <a:r>
              <a:rPr lang="en-IN" sz="2000" spc="-10" dirty="0">
                <a:solidFill>
                  <a:prstClr val="black"/>
                </a:solidFill>
                <a:latin typeface="Times New Roman"/>
                <a:cs typeface="Times New Roman"/>
              </a:rPr>
              <a:t>spent. </a:t>
            </a:r>
            <a:r>
              <a:rPr lang="en-IN" sz="2000" spc="-5" dirty="0">
                <a:solidFill>
                  <a:prstClr val="black"/>
                </a:solidFill>
                <a:latin typeface="Times New Roman"/>
                <a:cs typeface="Times New Roman"/>
              </a:rPr>
              <a:t>These are </a:t>
            </a:r>
            <a:r>
              <a:rPr lang="en-IN" sz="2000" spc="-10" dirty="0">
                <a:solidFill>
                  <a:prstClr val="black"/>
                </a:solidFill>
                <a:latin typeface="Times New Roman"/>
                <a:cs typeface="Times New Roman"/>
              </a:rPr>
              <a:t>our </a:t>
            </a:r>
            <a:r>
              <a:rPr lang="en-IN" sz="2000" spc="-5" dirty="0">
                <a:solidFill>
                  <a:prstClr val="black"/>
                </a:solidFill>
                <a:latin typeface="Times New Roman"/>
                <a:cs typeface="Times New Roman"/>
              </a:rPr>
              <a:t>fixed cost  (F.C.). </a:t>
            </a:r>
            <a:r>
              <a:rPr lang="en-IN" sz="2000" spc="-10" dirty="0">
                <a:solidFill>
                  <a:prstClr val="black"/>
                </a:solidFill>
                <a:latin typeface="Times New Roman"/>
                <a:cs typeface="Times New Roman"/>
              </a:rPr>
              <a:t>If </a:t>
            </a:r>
            <a:r>
              <a:rPr lang="en-IN" sz="2000" spc="-5" dirty="0">
                <a:solidFill>
                  <a:prstClr val="black"/>
                </a:solidFill>
                <a:latin typeface="Times New Roman"/>
                <a:cs typeface="Times New Roman"/>
              </a:rPr>
              <a:t>we do not produce anything the revenue will be zero and thus we operate at  </a:t>
            </a:r>
            <a:r>
              <a:rPr lang="en-IN" sz="2000" spc="-10" dirty="0">
                <a:solidFill>
                  <a:prstClr val="black"/>
                </a:solidFill>
                <a:latin typeface="Times New Roman"/>
                <a:cs typeface="Times New Roman"/>
              </a:rPr>
              <a:t>loss. Now if we </a:t>
            </a:r>
            <a:r>
              <a:rPr lang="en-IN" sz="2000" spc="-15" dirty="0">
                <a:solidFill>
                  <a:prstClr val="black"/>
                </a:solidFill>
                <a:latin typeface="Times New Roman"/>
                <a:cs typeface="Times New Roman"/>
              </a:rPr>
              <a:t>produce </a:t>
            </a:r>
            <a:r>
              <a:rPr lang="en-IN" sz="2000" spc="-10" dirty="0">
                <a:solidFill>
                  <a:prstClr val="black"/>
                </a:solidFill>
                <a:latin typeface="Times New Roman"/>
                <a:cs typeface="Times New Roman"/>
              </a:rPr>
              <a:t>(say) 50% </a:t>
            </a:r>
            <a:r>
              <a:rPr lang="en-IN" sz="2000" spc="-5" dirty="0">
                <a:solidFill>
                  <a:prstClr val="black"/>
                </a:solidFill>
                <a:latin typeface="Times New Roman"/>
                <a:cs typeface="Times New Roman"/>
              </a:rPr>
              <a:t>of the installed capacity, we incur </a:t>
            </a:r>
            <a:r>
              <a:rPr lang="en-IN" sz="2000" spc="-10" dirty="0">
                <a:solidFill>
                  <a:prstClr val="black"/>
                </a:solidFill>
                <a:latin typeface="Times New Roman"/>
                <a:cs typeface="Times New Roman"/>
              </a:rPr>
              <a:t>variable </a:t>
            </a:r>
            <a:r>
              <a:rPr lang="en-IN" sz="2000" spc="-5" dirty="0">
                <a:solidFill>
                  <a:prstClr val="black"/>
                </a:solidFill>
                <a:latin typeface="Times New Roman"/>
                <a:cs typeface="Times New Roman"/>
              </a:rPr>
              <a:t>cost  (V.C.) in proportion to </a:t>
            </a:r>
            <a:r>
              <a:rPr lang="en-IN" sz="2000" dirty="0">
                <a:solidFill>
                  <a:prstClr val="black"/>
                </a:solidFill>
                <a:latin typeface="Times New Roman"/>
                <a:cs typeface="Times New Roman"/>
              </a:rPr>
              <a:t>this </a:t>
            </a:r>
            <a:r>
              <a:rPr lang="en-IN" sz="2000" spc="-5" dirty="0">
                <a:solidFill>
                  <a:prstClr val="black"/>
                </a:solidFill>
                <a:latin typeface="Times New Roman"/>
                <a:cs typeface="Times New Roman"/>
              </a:rPr>
              <a:t>production value </a:t>
            </a:r>
            <a:r>
              <a:rPr lang="en-IN" sz="2000" dirty="0">
                <a:solidFill>
                  <a:prstClr val="black"/>
                </a:solidFill>
                <a:latin typeface="Times New Roman"/>
                <a:cs typeface="Times New Roman"/>
              </a:rPr>
              <a:t>and </a:t>
            </a:r>
            <a:r>
              <a:rPr lang="en-IN" sz="2000" spc="-5" dirty="0">
                <a:solidFill>
                  <a:prstClr val="black"/>
                </a:solidFill>
                <a:latin typeface="Times New Roman"/>
                <a:cs typeface="Times New Roman"/>
              </a:rPr>
              <a:t>earn revenue accordingly. </a:t>
            </a:r>
            <a:r>
              <a:rPr lang="en-IN" sz="2000" dirty="0">
                <a:solidFill>
                  <a:prstClr val="black"/>
                </a:solidFill>
                <a:latin typeface="Times New Roman"/>
                <a:cs typeface="Times New Roman"/>
              </a:rPr>
              <a:t>The </a:t>
            </a:r>
            <a:r>
              <a:rPr lang="en-IN" sz="2000" spc="-5" dirty="0">
                <a:solidFill>
                  <a:prstClr val="black"/>
                </a:solidFill>
                <a:latin typeface="Times New Roman"/>
                <a:cs typeface="Times New Roman"/>
              </a:rPr>
              <a:t>total  cost (T.C.) against a certain volume of production will be the </a:t>
            </a:r>
            <a:r>
              <a:rPr lang="en-IN" sz="2000" spc="-10" dirty="0">
                <a:solidFill>
                  <a:prstClr val="black"/>
                </a:solidFill>
                <a:latin typeface="Times New Roman"/>
                <a:cs typeface="Times New Roman"/>
              </a:rPr>
              <a:t>fixed </a:t>
            </a:r>
            <a:r>
              <a:rPr lang="en-IN" sz="2000" spc="-15" dirty="0">
                <a:solidFill>
                  <a:prstClr val="black"/>
                </a:solidFill>
                <a:latin typeface="Times New Roman"/>
                <a:cs typeface="Times New Roman"/>
              </a:rPr>
              <a:t>cost, </a:t>
            </a:r>
            <a:r>
              <a:rPr lang="en-IN" sz="2000" spc="-10" dirty="0">
                <a:solidFill>
                  <a:prstClr val="black"/>
                </a:solidFill>
                <a:latin typeface="Times New Roman"/>
                <a:cs typeface="Times New Roman"/>
              </a:rPr>
              <a:t>plus the </a:t>
            </a:r>
            <a:r>
              <a:rPr lang="en-IN" sz="2000" spc="-15" dirty="0">
                <a:solidFill>
                  <a:prstClr val="black"/>
                </a:solidFill>
                <a:latin typeface="Times New Roman"/>
                <a:cs typeface="Times New Roman"/>
              </a:rPr>
              <a:t>variable  </a:t>
            </a:r>
            <a:r>
              <a:rPr lang="en-IN" sz="2000" spc="-5" dirty="0">
                <a:solidFill>
                  <a:prstClr val="black"/>
                </a:solidFill>
                <a:latin typeface="Times New Roman"/>
                <a:cs typeface="Times New Roman"/>
              </a:rPr>
              <a:t>cost at that level. The shapes and slopes of the total cost and revenue functions will be as  </a:t>
            </a:r>
            <a:r>
              <a:rPr lang="en-IN" sz="2000" spc="-15" dirty="0">
                <a:solidFill>
                  <a:prstClr val="black"/>
                </a:solidFill>
                <a:latin typeface="Times New Roman"/>
                <a:cs typeface="Times New Roman"/>
              </a:rPr>
              <a:t>shown </a:t>
            </a:r>
            <a:r>
              <a:rPr lang="en-IN" sz="2000" spc="-10" dirty="0">
                <a:solidFill>
                  <a:prstClr val="black"/>
                </a:solidFill>
                <a:latin typeface="Times New Roman"/>
                <a:cs typeface="Times New Roman"/>
              </a:rPr>
              <a:t>in </a:t>
            </a:r>
            <a:r>
              <a:rPr lang="en-IN" sz="2000" spc="-5" dirty="0">
                <a:solidFill>
                  <a:prstClr val="black"/>
                </a:solidFill>
                <a:latin typeface="Times New Roman"/>
                <a:cs typeface="Times New Roman"/>
              </a:rPr>
              <a:t>the </a:t>
            </a:r>
            <a:r>
              <a:rPr lang="en-IN" sz="2000" spc="-15" dirty="0">
                <a:solidFill>
                  <a:prstClr val="black"/>
                </a:solidFill>
                <a:latin typeface="Times New Roman"/>
                <a:cs typeface="Times New Roman"/>
              </a:rPr>
              <a:t>Fig. </a:t>
            </a:r>
            <a:r>
              <a:rPr lang="en-IN" sz="2000" spc="-5" dirty="0">
                <a:solidFill>
                  <a:prstClr val="black"/>
                </a:solidFill>
                <a:latin typeface="Times New Roman"/>
                <a:cs typeface="Times New Roman"/>
              </a:rPr>
              <a:t>5</a:t>
            </a:r>
            <a:r>
              <a:rPr lang="en-IN" sz="2000" spc="-25" dirty="0">
                <a:solidFill>
                  <a:prstClr val="black"/>
                </a:solidFill>
                <a:latin typeface="Times New Roman"/>
                <a:cs typeface="Times New Roman"/>
              </a:rPr>
              <a:t> </a:t>
            </a:r>
            <a:r>
              <a:rPr lang="en-IN" sz="2000" spc="-10" dirty="0">
                <a:solidFill>
                  <a:prstClr val="black"/>
                </a:solidFill>
                <a:latin typeface="Times New Roman"/>
                <a:cs typeface="Times New Roman"/>
              </a:rPr>
              <a:t>below.</a:t>
            </a:r>
            <a:endParaRPr lang="en-IN" sz="2000" dirty="0">
              <a:solidFill>
                <a:prstClr val="black"/>
              </a:solidFill>
              <a:latin typeface="Times New Roman"/>
              <a:cs typeface="Times New Roman"/>
            </a:endParaRPr>
          </a:p>
          <a:p>
            <a:endParaRPr lang="en-IN" sz="2000" dirty="0"/>
          </a:p>
        </p:txBody>
      </p:sp>
      <p:sp>
        <p:nvSpPr>
          <p:cNvPr id="4" name="object 2"/>
          <p:cNvSpPr/>
          <p:nvPr/>
        </p:nvSpPr>
        <p:spPr>
          <a:xfrm>
            <a:off x="5724128" y="1628800"/>
            <a:ext cx="2867929" cy="324036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28098903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marL="12700" marR="6985" lvl="0" indent="0" algn="just">
              <a:lnSpc>
                <a:spcPct val="94000"/>
              </a:lnSpc>
              <a:spcBef>
                <a:spcPts val="0"/>
              </a:spcBef>
              <a:buNone/>
            </a:pPr>
            <a:r>
              <a:rPr lang="en-IN" sz="2000" spc="-10" dirty="0">
                <a:solidFill>
                  <a:prstClr val="black"/>
                </a:solidFill>
                <a:latin typeface="Times New Roman"/>
                <a:cs typeface="Times New Roman"/>
              </a:rPr>
              <a:t>If </a:t>
            </a:r>
            <a:r>
              <a:rPr lang="en-IN" sz="2000" dirty="0">
                <a:solidFill>
                  <a:prstClr val="black"/>
                </a:solidFill>
                <a:latin typeface="Times New Roman"/>
                <a:cs typeface="Times New Roman"/>
              </a:rPr>
              <a:t>we </a:t>
            </a:r>
            <a:r>
              <a:rPr lang="en-IN" sz="2000" spc="-10" dirty="0">
                <a:solidFill>
                  <a:prstClr val="black"/>
                </a:solidFill>
                <a:latin typeface="Times New Roman"/>
                <a:cs typeface="Times New Roman"/>
              </a:rPr>
              <a:t>go </a:t>
            </a:r>
            <a:r>
              <a:rPr lang="en-IN" sz="2000" spc="-5" dirty="0">
                <a:solidFill>
                  <a:prstClr val="black"/>
                </a:solidFill>
                <a:latin typeface="Times New Roman"/>
                <a:cs typeface="Times New Roman"/>
              </a:rPr>
              <a:t>on increasing </a:t>
            </a:r>
            <a:r>
              <a:rPr lang="en-IN" sz="2000" dirty="0">
                <a:solidFill>
                  <a:prstClr val="black"/>
                </a:solidFill>
                <a:latin typeface="Times New Roman"/>
                <a:cs typeface="Times New Roman"/>
              </a:rPr>
              <a:t>the </a:t>
            </a:r>
            <a:r>
              <a:rPr lang="en-IN" sz="2000" spc="-5" dirty="0">
                <a:solidFill>
                  <a:prstClr val="black"/>
                </a:solidFill>
                <a:latin typeface="Times New Roman"/>
                <a:cs typeface="Times New Roman"/>
              </a:rPr>
              <a:t>volume of production, the two variables, total cost (T.C.) and  revenue will also increase, both at different </a:t>
            </a:r>
            <a:r>
              <a:rPr lang="en-IN" sz="2000" dirty="0">
                <a:solidFill>
                  <a:prstClr val="black"/>
                </a:solidFill>
                <a:latin typeface="Times New Roman"/>
                <a:cs typeface="Times New Roman"/>
              </a:rPr>
              <a:t>rates. </a:t>
            </a:r>
            <a:r>
              <a:rPr lang="en-IN" sz="2000" spc="-5" dirty="0">
                <a:solidFill>
                  <a:prstClr val="black"/>
                </a:solidFill>
                <a:latin typeface="Times New Roman"/>
                <a:cs typeface="Times New Roman"/>
              </a:rPr>
              <a:t>At a certain volume of production,  total cost </a:t>
            </a:r>
            <a:r>
              <a:rPr lang="en-IN" sz="2000" spc="-10" dirty="0">
                <a:solidFill>
                  <a:prstClr val="black"/>
                </a:solidFill>
                <a:latin typeface="Times New Roman"/>
                <a:cs typeface="Times New Roman"/>
              </a:rPr>
              <a:t>becomes </a:t>
            </a:r>
            <a:r>
              <a:rPr lang="en-IN" sz="2000" spc="-5" dirty="0">
                <a:solidFill>
                  <a:prstClr val="black"/>
                </a:solidFill>
                <a:latin typeface="Times New Roman"/>
                <a:cs typeface="Times New Roman"/>
              </a:rPr>
              <a:t>equal to </a:t>
            </a:r>
            <a:r>
              <a:rPr lang="en-IN" sz="2000" spc="-10" dirty="0">
                <a:solidFill>
                  <a:prstClr val="black"/>
                </a:solidFill>
                <a:latin typeface="Times New Roman"/>
                <a:cs typeface="Times New Roman"/>
              </a:rPr>
              <a:t>revenue. </a:t>
            </a:r>
            <a:r>
              <a:rPr lang="en-IN" sz="2000" spc="-5" dirty="0">
                <a:solidFill>
                  <a:prstClr val="black"/>
                </a:solidFill>
                <a:latin typeface="Times New Roman"/>
                <a:cs typeface="Times New Roman"/>
              </a:rPr>
              <a:t>This </a:t>
            </a:r>
            <a:r>
              <a:rPr lang="en-IN" sz="2000" dirty="0">
                <a:solidFill>
                  <a:prstClr val="black"/>
                </a:solidFill>
                <a:latin typeface="Times New Roman"/>
                <a:cs typeface="Times New Roman"/>
              </a:rPr>
              <a:t>point </a:t>
            </a:r>
            <a:r>
              <a:rPr lang="en-IN" sz="2000" spc="-5" dirty="0">
                <a:solidFill>
                  <a:prstClr val="black"/>
                </a:solidFill>
                <a:latin typeface="Times New Roman"/>
                <a:cs typeface="Times New Roman"/>
              </a:rPr>
              <a:t>is </a:t>
            </a:r>
            <a:r>
              <a:rPr lang="en-IN" sz="2000" spc="-10" dirty="0">
                <a:solidFill>
                  <a:prstClr val="black"/>
                </a:solidFill>
                <a:latin typeface="Times New Roman"/>
                <a:cs typeface="Times New Roman"/>
              </a:rPr>
              <a:t>called </a:t>
            </a:r>
            <a:r>
              <a:rPr lang="en-IN" sz="2000" spc="-5" dirty="0">
                <a:solidFill>
                  <a:prstClr val="black"/>
                </a:solidFill>
                <a:latin typeface="Times New Roman"/>
                <a:cs typeface="Times New Roman"/>
              </a:rPr>
              <a:t>the </a:t>
            </a:r>
            <a:r>
              <a:rPr lang="en-IN" sz="2000" u="sng" spc="-5" dirty="0">
                <a:solidFill>
                  <a:prstClr val="black"/>
                </a:solidFill>
                <a:uFill>
                  <a:solidFill>
                    <a:srgbClr val="000000"/>
                  </a:solidFill>
                </a:uFill>
                <a:latin typeface="Times New Roman"/>
                <a:cs typeface="Times New Roman"/>
              </a:rPr>
              <a:t>BEAK EVEN POINT. </a:t>
            </a:r>
            <a:r>
              <a:rPr lang="en-IN" sz="2000" spc="-5" dirty="0">
                <a:solidFill>
                  <a:prstClr val="black"/>
                </a:solidFill>
                <a:latin typeface="Times New Roman"/>
                <a:cs typeface="Times New Roman"/>
              </a:rPr>
              <a:t> </a:t>
            </a:r>
            <a:r>
              <a:rPr lang="en-IN" sz="2000" spc="-10" dirty="0">
                <a:solidFill>
                  <a:prstClr val="black"/>
                </a:solidFill>
                <a:latin typeface="Times New Roman"/>
                <a:cs typeface="Times New Roman"/>
              </a:rPr>
              <a:t>Before </a:t>
            </a:r>
            <a:r>
              <a:rPr lang="en-IN" sz="2000" spc="-5" dirty="0">
                <a:solidFill>
                  <a:prstClr val="black"/>
                </a:solidFill>
                <a:latin typeface="Times New Roman"/>
                <a:cs typeface="Times New Roman"/>
              </a:rPr>
              <a:t>this point, total </a:t>
            </a:r>
            <a:r>
              <a:rPr lang="en-IN" sz="2000" spc="-10" dirty="0">
                <a:solidFill>
                  <a:prstClr val="black"/>
                </a:solidFill>
                <a:latin typeface="Times New Roman"/>
                <a:cs typeface="Times New Roman"/>
              </a:rPr>
              <a:t>cost </a:t>
            </a:r>
            <a:r>
              <a:rPr lang="en-IN" sz="2000" spc="-5" dirty="0">
                <a:solidFill>
                  <a:prstClr val="black"/>
                </a:solidFill>
                <a:latin typeface="Times New Roman"/>
                <a:cs typeface="Times New Roman"/>
              </a:rPr>
              <a:t>is </a:t>
            </a:r>
            <a:r>
              <a:rPr lang="en-IN" sz="2000" spc="-10" dirty="0">
                <a:solidFill>
                  <a:prstClr val="black"/>
                </a:solidFill>
                <a:latin typeface="Times New Roman"/>
                <a:cs typeface="Times New Roman"/>
              </a:rPr>
              <a:t>greater </a:t>
            </a:r>
            <a:r>
              <a:rPr lang="en-IN" sz="2000" spc="-5" dirty="0">
                <a:solidFill>
                  <a:prstClr val="black"/>
                </a:solidFill>
                <a:latin typeface="Times New Roman"/>
                <a:cs typeface="Times New Roman"/>
              </a:rPr>
              <a:t>than the revenue and hence the farm operates at  loss. </a:t>
            </a:r>
            <a:r>
              <a:rPr lang="en-IN" sz="2000" spc="-10" dirty="0">
                <a:solidFill>
                  <a:prstClr val="black"/>
                </a:solidFill>
                <a:latin typeface="Times New Roman"/>
                <a:cs typeface="Times New Roman"/>
              </a:rPr>
              <a:t>Beyond </a:t>
            </a:r>
            <a:r>
              <a:rPr lang="en-IN" sz="2000" spc="-5" dirty="0">
                <a:solidFill>
                  <a:prstClr val="black"/>
                </a:solidFill>
                <a:latin typeface="Times New Roman"/>
                <a:cs typeface="Times New Roman"/>
              </a:rPr>
              <a:t>his point total cost is less </a:t>
            </a:r>
            <a:r>
              <a:rPr lang="en-IN" sz="2000" spc="-10" dirty="0">
                <a:solidFill>
                  <a:prstClr val="black"/>
                </a:solidFill>
                <a:latin typeface="Times New Roman"/>
                <a:cs typeface="Times New Roman"/>
              </a:rPr>
              <a:t>then </a:t>
            </a:r>
            <a:r>
              <a:rPr lang="en-IN" sz="2000" spc="-5" dirty="0">
                <a:solidFill>
                  <a:prstClr val="black"/>
                </a:solidFill>
                <a:latin typeface="Times New Roman"/>
                <a:cs typeface="Times New Roman"/>
              </a:rPr>
              <a:t>the revenue and hence the farm earns profit.  An acceptable design must have a </a:t>
            </a:r>
            <a:r>
              <a:rPr lang="en-IN" sz="2000" spc="-10" dirty="0">
                <a:solidFill>
                  <a:prstClr val="black"/>
                </a:solidFill>
                <a:latin typeface="Times New Roman"/>
                <a:cs typeface="Times New Roman"/>
              </a:rPr>
              <a:t>Break </a:t>
            </a:r>
            <a:r>
              <a:rPr lang="en-IN" sz="2000" spc="-5" dirty="0">
                <a:solidFill>
                  <a:prstClr val="black"/>
                </a:solidFill>
                <a:latin typeface="Times New Roman"/>
                <a:cs typeface="Times New Roman"/>
              </a:rPr>
              <a:t>Even Point </a:t>
            </a:r>
            <a:r>
              <a:rPr lang="en-IN" sz="2000" spc="-10" dirty="0">
                <a:solidFill>
                  <a:prstClr val="black"/>
                </a:solidFill>
                <a:latin typeface="Times New Roman"/>
                <a:cs typeface="Times New Roman"/>
              </a:rPr>
              <a:t>(B. </a:t>
            </a:r>
            <a:r>
              <a:rPr lang="en-IN" sz="2000" spc="-5" dirty="0">
                <a:solidFill>
                  <a:prstClr val="black"/>
                </a:solidFill>
                <a:latin typeface="Times New Roman"/>
                <a:cs typeface="Times New Roman"/>
              </a:rPr>
              <a:t>E. </a:t>
            </a:r>
            <a:r>
              <a:rPr lang="en-IN" sz="2000" dirty="0">
                <a:solidFill>
                  <a:prstClr val="black"/>
                </a:solidFill>
                <a:latin typeface="Times New Roman"/>
                <a:cs typeface="Times New Roman"/>
              </a:rPr>
              <a:t>P.) </a:t>
            </a:r>
            <a:r>
              <a:rPr lang="en-IN" sz="2000" spc="-5" dirty="0">
                <a:solidFill>
                  <a:prstClr val="black"/>
                </a:solidFill>
                <a:latin typeface="Times New Roman"/>
                <a:cs typeface="Times New Roman"/>
              </a:rPr>
              <a:t>below </a:t>
            </a:r>
            <a:r>
              <a:rPr lang="en-IN" sz="2000" spc="-10" dirty="0">
                <a:solidFill>
                  <a:prstClr val="black"/>
                </a:solidFill>
                <a:latin typeface="Times New Roman"/>
                <a:cs typeface="Times New Roman"/>
              </a:rPr>
              <a:t>the </a:t>
            </a:r>
            <a:r>
              <a:rPr lang="en-IN" sz="2000" spc="-5" dirty="0">
                <a:solidFill>
                  <a:prstClr val="black"/>
                </a:solidFill>
                <a:latin typeface="Times New Roman"/>
                <a:cs typeface="Times New Roman"/>
              </a:rPr>
              <a:t>expected sales  volume point. </a:t>
            </a:r>
            <a:r>
              <a:rPr lang="en-IN" sz="2000" spc="-20" dirty="0">
                <a:solidFill>
                  <a:prstClr val="black"/>
                </a:solidFill>
                <a:latin typeface="Times New Roman"/>
                <a:cs typeface="Times New Roman"/>
              </a:rPr>
              <a:t>If </a:t>
            </a:r>
            <a:r>
              <a:rPr lang="en-IN" sz="2000" spc="-5" dirty="0">
                <a:solidFill>
                  <a:prstClr val="black"/>
                </a:solidFill>
                <a:latin typeface="Times New Roman"/>
                <a:cs typeface="Times New Roman"/>
              </a:rPr>
              <a:t>we expect to sell at about </a:t>
            </a:r>
            <a:r>
              <a:rPr lang="en-IN" sz="2000" dirty="0">
                <a:solidFill>
                  <a:prstClr val="black"/>
                </a:solidFill>
                <a:latin typeface="Times New Roman"/>
                <a:cs typeface="Times New Roman"/>
              </a:rPr>
              <a:t>80% </a:t>
            </a:r>
            <a:r>
              <a:rPr lang="en-IN" sz="2000" spc="-5" dirty="0">
                <a:solidFill>
                  <a:prstClr val="black"/>
                </a:solidFill>
                <a:latin typeface="Times New Roman"/>
                <a:cs typeface="Times New Roman"/>
              </a:rPr>
              <a:t>capacity, the break-even point should be  below that</a:t>
            </a:r>
            <a:r>
              <a:rPr lang="en-IN" sz="2000" spc="-25" dirty="0">
                <a:solidFill>
                  <a:prstClr val="black"/>
                </a:solidFill>
                <a:latin typeface="Times New Roman"/>
                <a:cs typeface="Times New Roman"/>
              </a:rPr>
              <a:t> </a:t>
            </a:r>
            <a:r>
              <a:rPr lang="en-IN" sz="2000" spc="-5" dirty="0">
                <a:solidFill>
                  <a:prstClr val="black"/>
                </a:solidFill>
                <a:latin typeface="Times New Roman"/>
                <a:cs typeface="Times New Roman"/>
              </a:rPr>
              <a:t>level.</a:t>
            </a:r>
            <a:endParaRPr lang="en-IN" sz="2000" dirty="0">
              <a:solidFill>
                <a:prstClr val="black"/>
              </a:solidFill>
              <a:latin typeface="Times New Roman"/>
              <a:cs typeface="Times New Roman"/>
            </a:endParaRPr>
          </a:p>
          <a:p>
            <a:endParaRPr lang="en-IN" sz="2000" dirty="0"/>
          </a:p>
        </p:txBody>
      </p:sp>
    </p:spTree>
    <p:extLst>
      <p:ext uri="{BB962C8B-B14F-4D97-AF65-F5344CB8AC3E}">
        <p14:creationId xmlns:p14="http://schemas.microsoft.com/office/powerpoint/2010/main" val="1159009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a:extLst>
              <a:ext uri="{FF2B5EF4-FFF2-40B4-BE49-F238E27FC236}">
                <a16:creationId xmlns:a16="http://schemas.microsoft.com/office/drawing/2014/main" id="{57F84630-B7E7-4B2A-AB0A-4B6FC8B2A681}"/>
              </a:ext>
            </a:extLst>
          </p:cNvPr>
          <p:cNvGraphicFramePr>
            <a:graphicFrameLocks noChangeAspect="1"/>
          </p:cNvGraphicFramePr>
          <p:nvPr>
            <p:extLst>
              <p:ext uri="{D42A27DB-BD31-4B8C-83A1-F6EECF244321}">
                <p14:modId xmlns:p14="http://schemas.microsoft.com/office/powerpoint/2010/main" val="2441254968"/>
              </p:ext>
            </p:extLst>
          </p:nvPr>
        </p:nvGraphicFramePr>
        <p:xfrm>
          <a:off x="467544" y="-23561"/>
          <a:ext cx="7992887" cy="6629910"/>
        </p:xfrm>
        <a:graphic>
          <a:graphicData uri="http://schemas.openxmlformats.org/presentationml/2006/ole">
            <mc:AlternateContent xmlns:mc="http://schemas.openxmlformats.org/markup-compatibility/2006">
              <mc:Choice xmlns:v="urn:schemas-microsoft-com:vml" Requires="v">
                <p:oleObj spid="_x0000_s2053" name="Bitmap Image" r:id="rId3" imgW="5213520" imgH="4324320" progId="Paint.Picture">
                  <p:embed/>
                </p:oleObj>
              </mc:Choice>
              <mc:Fallback>
                <p:oleObj name="Bitmap Image" r:id="rId3" imgW="5213520" imgH="4324320" progId="Paint.Picture">
                  <p:embed/>
                  <p:pic>
                    <p:nvPicPr>
                      <p:cNvPr id="0" name=""/>
                      <p:cNvPicPr/>
                      <p:nvPr/>
                    </p:nvPicPr>
                    <p:blipFill>
                      <a:blip r:embed="rId4"/>
                      <a:stretch>
                        <a:fillRect/>
                      </a:stretch>
                    </p:blipFill>
                    <p:spPr>
                      <a:xfrm>
                        <a:off x="467544" y="-23561"/>
                        <a:ext cx="7992887" cy="6629910"/>
                      </a:xfrm>
                      <a:prstGeom prst="rect">
                        <a:avLst/>
                      </a:prstGeom>
                    </p:spPr>
                  </p:pic>
                </p:oleObj>
              </mc:Fallback>
            </mc:AlternateContent>
          </a:graphicData>
        </a:graphic>
      </p:graphicFrame>
    </p:spTree>
    <p:extLst>
      <p:ext uri="{BB962C8B-B14F-4D97-AF65-F5344CB8AC3E}">
        <p14:creationId xmlns:p14="http://schemas.microsoft.com/office/powerpoint/2010/main" val="375272320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spc="-5" dirty="0">
                <a:latin typeface="Times New Roman"/>
                <a:cs typeface="Times New Roman"/>
              </a:rPr>
              <a:t>Quality </a:t>
            </a:r>
            <a:r>
              <a:rPr lang="en-IN" sz="2800" b="1" spc="-10" dirty="0">
                <a:latin typeface="Times New Roman"/>
                <a:cs typeface="Times New Roman"/>
              </a:rPr>
              <a:t>of</a:t>
            </a:r>
            <a:r>
              <a:rPr lang="en-IN" sz="2800" b="1" spc="-20" dirty="0">
                <a:latin typeface="Times New Roman"/>
                <a:cs typeface="Times New Roman"/>
              </a:rPr>
              <a:t> </a:t>
            </a:r>
            <a:r>
              <a:rPr lang="en-IN" sz="2800" b="1" spc="-5" dirty="0">
                <a:latin typeface="Times New Roman"/>
                <a:cs typeface="Times New Roman"/>
              </a:rPr>
              <a:t>Design:</a:t>
            </a:r>
            <a:br>
              <a:rPr lang="en-IN" sz="2800" dirty="0">
                <a:latin typeface="Times New Roman"/>
                <a:cs typeface="Times New Roman"/>
              </a:rPr>
            </a:br>
            <a:endParaRPr lang="en-IN" sz="2800" dirty="0"/>
          </a:p>
        </p:txBody>
      </p:sp>
      <p:sp>
        <p:nvSpPr>
          <p:cNvPr id="3" name="Content Placeholder 2"/>
          <p:cNvSpPr>
            <a:spLocks noGrp="1"/>
          </p:cNvSpPr>
          <p:nvPr>
            <p:ph idx="1"/>
          </p:nvPr>
        </p:nvSpPr>
        <p:spPr/>
        <p:txBody>
          <a:bodyPr>
            <a:normAutofit/>
          </a:bodyPr>
          <a:lstStyle/>
          <a:p>
            <a:pPr marL="12700" marR="6985" algn="just">
              <a:lnSpc>
                <a:spcPct val="93800"/>
              </a:lnSpc>
              <a:spcBef>
                <a:spcPts val="40"/>
              </a:spcBef>
            </a:pPr>
            <a:r>
              <a:rPr lang="en-IN" sz="2000" spc="-15" dirty="0">
                <a:latin typeface="Times New Roman"/>
                <a:cs typeface="Times New Roman"/>
              </a:rPr>
              <a:t>The consumer </a:t>
            </a:r>
            <a:r>
              <a:rPr lang="en-IN" sz="2000" spc="-10" dirty="0">
                <a:latin typeface="Times New Roman"/>
                <a:cs typeface="Times New Roman"/>
              </a:rPr>
              <a:t>pays for the </a:t>
            </a:r>
            <a:r>
              <a:rPr lang="en-IN" sz="2000" spc="-15" dirty="0">
                <a:latin typeface="Times New Roman"/>
                <a:cs typeface="Times New Roman"/>
              </a:rPr>
              <a:t>design </a:t>
            </a:r>
            <a:r>
              <a:rPr lang="en-IN" sz="2000" spc="-10" dirty="0">
                <a:latin typeface="Times New Roman"/>
                <a:cs typeface="Times New Roman"/>
              </a:rPr>
              <a:t>of </a:t>
            </a:r>
            <a:r>
              <a:rPr lang="en-IN" sz="2000" spc="-5" dirty="0">
                <a:latin typeface="Times New Roman"/>
                <a:cs typeface="Times New Roman"/>
              </a:rPr>
              <a:t>the product and expects some standard of  performance (quality) from the product. Thus it is in the interest of both the manufacture  and designer to make an estimate of the overall performance of the </a:t>
            </a:r>
            <a:r>
              <a:rPr lang="en-IN" sz="2000" spc="-15" dirty="0">
                <a:latin typeface="Times New Roman"/>
                <a:cs typeface="Times New Roman"/>
              </a:rPr>
              <a:t>product as seen </a:t>
            </a:r>
            <a:r>
              <a:rPr lang="en-IN" sz="2000" dirty="0">
                <a:latin typeface="Times New Roman"/>
                <a:cs typeface="Times New Roman"/>
              </a:rPr>
              <a:t>by </a:t>
            </a:r>
            <a:r>
              <a:rPr lang="en-IN" sz="2000" spc="-5" dirty="0">
                <a:latin typeface="Times New Roman"/>
                <a:cs typeface="Times New Roman"/>
              </a:rPr>
              <a:t>the  consumer. Of the </a:t>
            </a:r>
            <a:r>
              <a:rPr lang="en-IN" sz="2000" dirty="0">
                <a:latin typeface="Times New Roman"/>
                <a:cs typeface="Times New Roman"/>
              </a:rPr>
              <a:t>physically </a:t>
            </a:r>
            <a:r>
              <a:rPr lang="en-IN" sz="2000" spc="-5" dirty="0">
                <a:latin typeface="Times New Roman"/>
                <a:cs typeface="Times New Roman"/>
              </a:rPr>
              <a:t>realizable and economically feasible </a:t>
            </a:r>
            <a:r>
              <a:rPr lang="en-IN" sz="2000" dirty="0">
                <a:latin typeface="Times New Roman"/>
                <a:cs typeface="Times New Roman"/>
              </a:rPr>
              <a:t>design </a:t>
            </a:r>
            <a:r>
              <a:rPr lang="en-IN" sz="2000" spc="-5" dirty="0">
                <a:latin typeface="Times New Roman"/>
                <a:cs typeface="Times New Roman"/>
              </a:rPr>
              <a:t>concept, the  concept chosen for the development should be </a:t>
            </a:r>
            <a:r>
              <a:rPr lang="en-IN" sz="2000" spc="-10" dirty="0">
                <a:latin typeface="Times New Roman"/>
                <a:cs typeface="Times New Roman"/>
              </a:rPr>
              <a:t>one </a:t>
            </a:r>
            <a:r>
              <a:rPr lang="en-IN" sz="2000" spc="-5" dirty="0">
                <a:latin typeface="Times New Roman"/>
                <a:cs typeface="Times New Roman"/>
              </a:rPr>
              <a:t>which promises to give the right </a:t>
            </a:r>
            <a:r>
              <a:rPr lang="en-IN" sz="2000" spc="-10" dirty="0">
                <a:latin typeface="Times New Roman"/>
                <a:cs typeface="Times New Roman"/>
              </a:rPr>
              <a:t>mix  </a:t>
            </a:r>
            <a:r>
              <a:rPr lang="en-IN" sz="2000" spc="-5" dirty="0">
                <a:latin typeface="Times New Roman"/>
                <a:cs typeface="Times New Roman"/>
              </a:rPr>
              <a:t>of performance and cost for the</a:t>
            </a:r>
            <a:r>
              <a:rPr lang="en-IN" sz="2000" spc="25" dirty="0">
                <a:latin typeface="Times New Roman"/>
                <a:cs typeface="Times New Roman"/>
              </a:rPr>
              <a:t> </a:t>
            </a:r>
            <a:r>
              <a:rPr lang="en-IN" sz="2000" spc="-5" dirty="0">
                <a:latin typeface="Times New Roman"/>
                <a:cs typeface="Times New Roman"/>
              </a:rPr>
              <a:t>consumer.</a:t>
            </a:r>
            <a:endParaRPr lang="en-IN" sz="2000" dirty="0">
              <a:latin typeface="Times New Roman"/>
              <a:cs typeface="Times New Roman"/>
            </a:endParaRPr>
          </a:p>
          <a:p>
            <a:pPr>
              <a:lnSpc>
                <a:spcPct val="100000"/>
              </a:lnSpc>
              <a:spcBef>
                <a:spcPts val="15"/>
              </a:spcBef>
            </a:pPr>
            <a:endParaRPr lang="en-IN" sz="2000" dirty="0">
              <a:latin typeface="Times New Roman"/>
              <a:cs typeface="Times New Roman"/>
            </a:endParaRPr>
          </a:p>
          <a:p>
            <a:pPr marL="12700" marR="9525" algn="just">
              <a:lnSpc>
                <a:spcPct val="93700"/>
              </a:lnSpc>
              <a:spcBef>
                <a:spcPts val="5"/>
              </a:spcBef>
            </a:pPr>
            <a:r>
              <a:rPr lang="en-IN" sz="2000" spc="-5" dirty="0">
                <a:latin typeface="Times New Roman"/>
                <a:cs typeface="Times New Roman"/>
              </a:rPr>
              <a:t>There are </a:t>
            </a:r>
            <a:r>
              <a:rPr lang="en-IN" sz="2000" dirty="0">
                <a:latin typeface="Times New Roman"/>
                <a:cs typeface="Times New Roman"/>
              </a:rPr>
              <a:t>usually many </a:t>
            </a:r>
            <a:r>
              <a:rPr lang="en-IN" sz="2000" spc="-5" dirty="0">
                <a:latin typeface="Times New Roman"/>
                <a:cs typeface="Times New Roman"/>
              </a:rPr>
              <a:t>factors </a:t>
            </a:r>
            <a:r>
              <a:rPr lang="en-IN" sz="2000" dirty="0">
                <a:latin typeface="Times New Roman"/>
                <a:cs typeface="Times New Roman"/>
              </a:rPr>
              <a:t>or </a:t>
            </a:r>
            <a:r>
              <a:rPr lang="en-IN" sz="2000" spc="-5" dirty="0">
                <a:latin typeface="Times New Roman"/>
                <a:cs typeface="Times New Roman"/>
              </a:rPr>
              <a:t>attributes, which a customer looks </a:t>
            </a:r>
            <a:r>
              <a:rPr lang="en-IN" sz="2000" dirty="0">
                <a:latin typeface="Times New Roman"/>
                <a:cs typeface="Times New Roman"/>
              </a:rPr>
              <a:t>for </a:t>
            </a:r>
            <a:r>
              <a:rPr lang="en-IN" sz="2000" spc="-5" dirty="0">
                <a:latin typeface="Times New Roman"/>
                <a:cs typeface="Times New Roman"/>
              </a:rPr>
              <a:t>in a product.  Safety, ease of </a:t>
            </a:r>
            <a:r>
              <a:rPr lang="en-IN" sz="2000" dirty="0">
                <a:latin typeface="Times New Roman"/>
                <a:cs typeface="Times New Roman"/>
              </a:rPr>
              <a:t>use, </a:t>
            </a:r>
            <a:r>
              <a:rPr lang="en-IN" sz="2000" spc="-5" dirty="0">
                <a:latin typeface="Times New Roman"/>
                <a:cs typeface="Times New Roman"/>
              </a:rPr>
              <a:t>maintainability, </a:t>
            </a:r>
            <a:r>
              <a:rPr lang="en-IN" sz="2000" spc="-10" dirty="0">
                <a:latin typeface="Times New Roman"/>
                <a:cs typeface="Times New Roman"/>
              </a:rPr>
              <a:t>cost </a:t>
            </a:r>
            <a:r>
              <a:rPr lang="en-IN" sz="2000" spc="-5" dirty="0">
                <a:latin typeface="Times New Roman"/>
                <a:cs typeface="Times New Roman"/>
              </a:rPr>
              <a:t>and appearance are only some of the things </a:t>
            </a:r>
            <a:r>
              <a:rPr lang="en-IN" sz="2000" spc="-10" dirty="0">
                <a:latin typeface="Times New Roman"/>
                <a:cs typeface="Times New Roman"/>
              </a:rPr>
              <a:t>that  </a:t>
            </a:r>
            <a:r>
              <a:rPr lang="en-IN" sz="2000" spc="-5" dirty="0">
                <a:latin typeface="Times New Roman"/>
                <a:cs typeface="Times New Roman"/>
              </a:rPr>
              <a:t>one looks for in a</a:t>
            </a:r>
            <a:r>
              <a:rPr lang="en-IN" sz="2000" dirty="0">
                <a:latin typeface="Times New Roman"/>
                <a:cs typeface="Times New Roman"/>
              </a:rPr>
              <a:t> product.</a:t>
            </a:r>
          </a:p>
          <a:p>
            <a:endParaRPr lang="en-IN" sz="2000" dirty="0"/>
          </a:p>
        </p:txBody>
      </p:sp>
    </p:spTree>
    <p:extLst>
      <p:ext uri="{BB962C8B-B14F-4D97-AF65-F5344CB8AC3E}">
        <p14:creationId xmlns:p14="http://schemas.microsoft.com/office/powerpoint/2010/main" val="198501949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spc="-5" dirty="0">
                <a:latin typeface="Times New Roman"/>
                <a:cs typeface="Times New Roman"/>
              </a:rPr>
              <a:t>Utility:</a:t>
            </a:r>
            <a:endParaRPr lang="en-IN" sz="2800" dirty="0"/>
          </a:p>
        </p:txBody>
      </p:sp>
      <p:sp>
        <p:nvSpPr>
          <p:cNvPr id="3" name="Content Placeholder 2"/>
          <p:cNvSpPr>
            <a:spLocks noGrp="1"/>
          </p:cNvSpPr>
          <p:nvPr>
            <p:ph idx="1"/>
          </p:nvPr>
        </p:nvSpPr>
        <p:spPr/>
        <p:txBody>
          <a:bodyPr>
            <a:normAutofit/>
          </a:bodyPr>
          <a:lstStyle/>
          <a:p>
            <a:r>
              <a:rPr lang="en-IN" sz="2000" spc="-5" dirty="0">
                <a:latin typeface="Times New Roman"/>
                <a:cs typeface="Times New Roman"/>
              </a:rPr>
              <a:t>Since a customer evaluates a product on a </a:t>
            </a:r>
            <a:r>
              <a:rPr lang="en-IN" sz="2000" spc="-10" dirty="0">
                <a:latin typeface="Times New Roman"/>
                <a:cs typeface="Times New Roman"/>
              </a:rPr>
              <a:t>number </a:t>
            </a:r>
            <a:r>
              <a:rPr lang="en-IN" sz="2000" spc="-5" dirty="0">
                <a:latin typeface="Times New Roman"/>
                <a:cs typeface="Times New Roman"/>
              </a:rPr>
              <a:t>of dimensions such as cost, </a:t>
            </a:r>
            <a:r>
              <a:rPr lang="en-IN" sz="2000" spc="-10" dirty="0">
                <a:latin typeface="Times New Roman"/>
                <a:cs typeface="Times New Roman"/>
              </a:rPr>
              <a:t>safety,  </a:t>
            </a:r>
            <a:r>
              <a:rPr lang="en-IN" sz="2000" spc="-15" dirty="0">
                <a:latin typeface="Times New Roman"/>
                <a:cs typeface="Times New Roman"/>
              </a:rPr>
              <a:t>ease </a:t>
            </a:r>
            <a:r>
              <a:rPr lang="en-IN" sz="2000" spc="-5" dirty="0">
                <a:latin typeface="Times New Roman"/>
                <a:cs typeface="Times New Roman"/>
              </a:rPr>
              <a:t>of use </a:t>
            </a:r>
            <a:r>
              <a:rPr lang="en-IN" sz="2000" spc="-15" dirty="0">
                <a:latin typeface="Times New Roman"/>
                <a:cs typeface="Times New Roman"/>
              </a:rPr>
              <a:t>etc., </a:t>
            </a:r>
            <a:r>
              <a:rPr lang="en-IN" sz="2000" spc="-10" dirty="0">
                <a:latin typeface="Times New Roman"/>
                <a:cs typeface="Times New Roman"/>
              </a:rPr>
              <a:t>it is </a:t>
            </a:r>
            <a:r>
              <a:rPr lang="en-IN" sz="2000" spc="-5" dirty="0">
                <a:latin typeface="Times New Roman"/>
                <a:cs typeface="Times New Roman"/>
              </a:rPr>
              <a:t>essential that </a:t>
            </a:r>
            <a:r>
              <a:rPr lang="en-IN" sz="2000" spc="-10" dirty="0">
                <a:latin typeface="Times New Roman"/>
                <a:cs typeface="Times New Roman"/>
              </a:rPr>
              <a:t>combining </a:t>
            </a:r>
            <a:r>
              <a:rPr lang="en-IN" sz="2000" spc="-5" dirty="0">
                <a:latin typeface="Times New Roman"/>
                <a:cs typeface="Times New Roman"/>
              </a:rPr>
              <a:t>all these dimensions </a:t>
            </a:r>
            <a:r>
              <a:rPr lang="en-IN" sz="2000" dirty="0">
                <a:latin typeface="Times New Roman"/>
                <a:cs typeface="Times New Roman"/>
              </a:rPr>
              <a:t>should </a:t>
            </a:r>
            <a:r>
              <a:rPr lang="en-IN" sz="2000" spc="-5" dirty="0">
                <a:latin typeface="Times New Roman"/>
                <a:cs typeface="Times New Roman"/>
              </a:rPr>
              <a:t>evolve a  common scale </a:t>
            </a:r>
            <a:r>
              <a:rPr lang="en-IN" sz="2000" dirty="0">
                <a:latin typeface="Times New Roman"/>
                <a:cs typeface="Times New Roman"/>
              </a:rPr>
              <a:t>of </a:t>
            </a:r>
            <a:r>
              <a:rPr lang="en-IN" sz="2000" spc="-5" dirty="0">
                <a:latin typeface="Times New Roman"/>
                <a:cs typeface="Times New Roman"/>
              </a:rPr>
              <a:t>measurement. One such is </a:t>
            </a:r>
            <a:r>
              <a:rPr lang="en-IN" sz="2000" dirty="0">
                <a:latin typeface="Times New Roman"/>
                <a:cs typeface="Times New Roman"/>
              </a:rPr>
              <a:t>the utility </a:t>
            </a:r>
            <a:r>
              <a:rPr lang="en-IN" sz="2000" spc="-5" dirty="0">
                <a:latin typeface="Times New Roman"/>
                <a:cs typeface="Times New Roman"/>
              </a:rPr>
              <a:t>scale, which is based on the  personal preference of </a:t>
            </a:r>
            <a:r>
              <a:rPr lang="en-IN" sz="2000" dirty="0">
                <a:latin typeface="Times New Roman"/>
                <a:cs typeface="Times New Roman"/>
              </a:rPr>
              <a:t>the </a:t>
            </a:r>
            <a:r>
              <a:rPr lang="en-IN" sz="2000" spc="-10" dirty="0">
                <a:latin typeface="Times New Roman"/>
                <a:cs typeface="Times New Roman"/>
              </a:rPr>
              <a:t>evaluator, </a:t>
            </a:r>
            <a:r>
              <a:rPr lang="en-IN" sz="2000" spc="-5" dirty="0">
                <a:latin typeface="Times New Roman"/>
                <a:cs typeface="Times New Roman"/>
              </a:rPr>
              <a:t>and as </a:t>
            </a:r>
            <a:r>
              <a:rPr lang="en-IN" sz="2000" dirty="0">
                <a:latin typeface="Times New Roman"/>
                <a:cs typeface="Times New Roman"/>
              </a:rPr>
              <a:t>such </a:t>
            </a:r>
            <a:r>
              <a:rPr lang="en-IN" sz="2000" spc="-5" dirty="0">
                <a:latin typeface="Times New Roman"/>
                <a:cs typeface="Times New Roman"/>
              </a:rPr>
              <a:t>is highly subjective. The </a:t>
            </a:r>
            <a:r>
              <a:rPr lang="en-IN" sz="2000" dirty="0">
                <a:latin typeface="Times New Roman"/>
                <a:cs typeface="Times New Roman"/>
              </a:rPr>
              <a:t>utility of </a:t>
            </a:r>
            <a:r>
              <a:rPr lang="en-IN" sz="2000" spc="-5" dirty="0">
                <a:latin typeface="Times New Roman"/>
                <a:cs typeface="Times New Roman"/>
              </a:rPr>
              <a:t>a  product on a particular </a:t>
            </a:r>
            <a:r>
              <a:rPr lang="en-IN" sz="2000" dirty="0">
                <a:latin typeface="Times New Roman"/>
                <a:cs typeface="Times New Roman"/>
              </a:rPr>
              <a:t>quality </a:t>
            </a:r>
            <a:r>
              <a:rPr lang="en-IN" sz="2000" spc="-10" dirty="0">
                <a:latin typeface="Times New Roman"/>
                <a:cs typeface="Times New Roman"/>
              </a:rPr>
              <a:t>dimension </a:t>
            </a:r>
            <a:r>
              <a:rPr lang="en-IN" sz="2000" spc="-5" dirty="0">
                <a:latin typeface="Times New Roman"/>
                <a:cs typeface="Times New Roman"/>
              </a:rPr>
              <a:t>measures </a:t>
            </a:r>
            <a:r>
              <a:rPr lang="en-IN" sz="2000" spc="-10" dirty="0">
                <a:latin typeface="Times New Roman"/>
                <a:cs typeface="Times New Roman"/>
              </a:rPr>
              <a:t>the </a:t>
            </a:r>
            <a:r>
              <a:rPr lang="en-IN" sz="2000" spc="-5" dirty="0">
                <a:latin typeface="Times New Roman"/>
                <a:cs typeface="Times New Roman"/>
              </a:rPr>
              <a:t>usefulness of that particular  characteristic of that product. Thus </a:t>
            </a:r>
            <a:r>
              <a:rPr lang="en-IN" sz="2000" spc="-10" dirty="0">
                <a:latin typeface="Times New Roman"/>
                <a:cs typeface="Times New Roman"/>
              </a:rPr>
              <a:t>the utility of </a:t>
            </a:r>
            <a:r>
              <a:rPr lang="en-IN" sz="2000" spc="-5" dirty="0">
                <a:latin typeface="Times New Roman"/>
                <a:cs typeface="Times New Roman"/>
              </a:rPr>
              <a:t>a </a:t>
            </a:r>
            <a:r>
              <a:rPr lang="en-IN" sz="2000" spc="-15" dirty="0">
                <a:latin typeface="Times New Roman"/>
                <a:cs typeface="Times New Roman"/>
              </a:rPr>
              <a:t>product on, say </a:t>
            </a:r>
            <a:r>
              <a:rPr lang="en-IN" sz="2000" spc="-10" dirty="0">
                <a:latin typeface="Times New Roman"/>
                <a:cs typeface="Times New Roman"/>
              </a:rPr>
              <a:t>adaptability  </a:t>
            </a:r>
            <a:r>
              <a:rPr lang="en-IN" sz="2000" spc="-5" dirty="0">
                <a:latin typeface="Times New Roman"/>
                <a:cs typeface="Times New Roman"/>
              </a:rPr>
              <a:t>dimension, represents </a:t>
            </a:r>
            <a:r>
              <a:rPr lang="en-IN" sz="2000" spc="-10" dirty="0">
                <a:latin typeface="Times New Roman"/>
                <a:cs typeface="Times New Roman"/>
              </a:rPr>
              <a:t>the </a:t>
            </a:r>
            <a:r>
              <a:rPr lang="en-IN" sz="2000" spc="-5" dirty="0">
                <a:latin typeface="Times New Roman"/>
                <a:cs typeface="Times New Roman"/>
              </a:rPr>
              <a:t>judgment about how </a:t>
            </a:r>
            <a:r>
              <a:rPr lang="en-IN" sz="2000" dirty="0">
                <a:latin typeface="Times New Roman"/>
                <a:cs typeface="Times New Roman"/>
              </a:rPr>
              <a:t>much </a:t>
            </a:r>
            <a:r>
              <a:rPr lang="en-IN" sz="2000" spc="-5" dirty="0">
                <a:latin typeface="Times New Roman"/>
                <a:cs typeface="Times New Roman"/>
              </a:rPr>
              <a:t>important the </a:t>
            </a:r>
            <a:r>
              <a:rPr lang="en-IN" sz="2000" dirty="0">
                <a:latin typeface="Times New Roman"/>
                <a:cs typeface="Times New Roman"/>
              </a:rPr>
              <a:t>adaptability </a:t>
            </a:r>
            <a:r>
              <a:rPr lang="en-IN" sz="2000" spc="-5" dirty="0">
                <a:latin typeface="Times New Roman"/>
                <a:cs typeface="Times New Roman"/>
              </a:rPr>
              <a:t>is for </a:t>
            </a:r>
            <a:r>
              <a:rPr lang="en-IN" sz="2000" spc="-10" dirty="0">
                <a:latin typeface="Times New Roman"/>
                <a:cs typeface="Times New Roman"/>
              </a:rPr>
              <a:t>the  </a:t>
            </a:r>
            <a:r>
              <a:rPr lang="en-IN" sz="2000" spc="-5" dirty="0">
                <a:latin typeface="Times New Roman"/>
                <a:cs typeface="Times New Roman"/>
              </a:rPr>
              <a:t>evaluator. Thus it is a </a:t>
            </a:r>
            <a:r>
              <a:rPr lang="en-IN" sz="2000" spc="-10" dirty="0">
                <a:latin typeface="Times New Roman"/>
                <a:cs typeface="Times New Roman"/>
              </a:rPr>
              <a:t>measure </a:t>
            </a:r>
            <a:r>
              <a:rPr lang="en-IN" sz="2000" spc="-5" dirty="0">
                <a:latin typeface="Times New Roman"/>
                <a:cs typeface="Times New Roman"/>
              </a:rPr>
              <a:t>of </a:t>
            </a:r>
            <a:r>
              <a:rPr lang="en-IN" sz="2000" spc="-10" dirty="0">
                <a:latin typeface="Times New Roman"/>
                <a:cs typeface="Times New Roman"/>
              </a:rPr>
              <a:t>the </a:t>
            </a:r>
            <a:r>
              <a:rPr lang="en-IN" sz="2000" spc="-15" dirty="0">
                <a:latin typeface="Times New Roman"/>
                <a:cs typeface="Times New Roman"/>
              </a:rPr>
              <a:t>contribution </a:t>
            </a:r>
            <a:r>
              <a:rPr lang="en-IN" sz="2000" spc="-10" dirty="0">
                <a:latin typeface="Times New Roman"/>
                <a:cs typeface="Times New Roman"/>
              </a:rPr>
              <a:t>of the </a:t>
            </a:r>
            <a:r>
              <a:rPr lang="en-IN" sz="2000" spc="-15" dirty="0">
                <a:latin typeface="Times New Roman"/>
                <a:cs typeface="Times New Roman"/>
              </a:rPr>
              <a:t>given </a:t>
            </a:r>
            <a:r>
              <a:rPr lang="en-IN" sz="2000" spc="-5" dirty="0">
                <a:latin typeface="Times New Roman"/>
                <a:cs typeface="Times New Roman"/>
              </a:rPr>
              <a:t>level of adaptability to the  overall usefulness of </a:t>
            </a:r>
            <a:r>
              <a:rPr lang="en-IN" sz="2000" dirty="0">
                <a:latin typeface="Times New Roman"/>
                <a:cs typeface="Times New Roman"/>
              </a:rPr>
              <a:t>the</a:t>
            </a:r>
            <a:r>
              <a:rPr lang="en-IN" sz="2000" spc="10" dirty="0">
                <a:latin typeface="Times New Roman"/>
                <a:cs typeface="Times New Roman"/>
              </a:rPr>
              <a:t> </a:t>
            </a:r>
            <a:r>
              <a:rPr lang="en-IN" sz="2000" spc="-5" dirty="0">
                <a:latin typeface="Times New Roman"/>
                <a:cs typeface="Times New Roman"/>
              </a:rPr>
              <a:t>product. </a:t>
            </a:r>
          </a:p>
          <a:p>
            <a:r>
              <a:rPr lang="en-IN" sz="2000" spc="-5" dirty="0">
                <a:latin typeface="Times New Roman"/>
                <a:cs typeface="Times New Roman"/>
              </a:rPr>
              <a:t>The overall </a:t>
            </a:r>
            <a:r>
              <a:rPr lang="en-IN" sz="2000" dirty="0">
                <a:latin typeface="Times New Roman"/>
                <a:cs typeface="Times New Roman"/>
              </a:rPr>
              <a:t>utility </a:t>
            </a:r>
            <a:r>
              <a:rPr lang="en-IN" sz="2000" spc="-5" dirty="0">
                <a:latin typeface="Times New Roman"/>
                <a:cs typeface="Times New Roman"/>
              </a:rPr>
              <a:t>of a product is the sum of utility of each of the quality dimensions. The  individual utility </a:t>
            </a:r>
            <a:r>
              <a:rPr lang="en-IN" sz="2000" spc="-10" dirty="0">
                <a:latin typeface="Times New Roman"/>
                <a:cs typeface="Times New Roman"/>
              </a:rPr>
              <a:t>ratings </a:t>
            </a:r>
            <a:r>
              <a:rPr lang="en-IN" sz="2000" spc="-5" dirty="0">
                <a:latin typeface="Times New Roman"/>
                <a:cs typeface="Times New Roman"/>
              </a:rPr>
              <a:t>can be added up because each measures the usefulness </a:t>
            </a:r>
            <a:r>
              <a:rPr lang="en-IN" sz="2000" spc="-10" dirty="0">
                <a:latin typeface="Times New Roman"/>
                <a:cs typeface="Times New Roman"/>
              </a:rPr>
              <a:t>of </a:t>
            </a:r>
            <a:r>
              <a:rPr lang="en-IN" sz="2000" spc="-5" dirty="0">
                <a:latin typeface="Times New Roman"/>
                <a:cs typeface="Times New Roman"/>
              </a:rPr>
              <a:t>a  product with respect to a particular quality. </a:t>
            </a:r>
            <a:r>
              <a:rPr lang="en-IN" sz="2000" dirty="0">
                <a:latin typeface="Times New Roman"/>
                <a:cs typeface="Times New Roman"/>
              </a:rPr>
              <a:t>The </a:t>
            </a:r>
            <a:r>
              <a:rPr lang="en-IN" sz="2000" spc="-5" dirty="0">
                <a:latin typeface="Times New Roman"/>
                <a:cs typeface="Times New Roman"/>
              </a:rPr>
              <a:t>overall usefulness should </a:t>
            </a:r>
            <a:r>
              <a:rPr lang="en-IN" sz="2000" dirty="0">
                <a:latin typeface="Times New Roman"/>
                <a:cs typeface="Times New Roman"/>
              </a:rPr>
              <a:t>just </a:t>
            </a:r>
            <a:r>
              <a:rPr lang="en-IN" sz="2000" spc="-5" dirty="0">
                <a:latin typeface="Times New Roman"/>
                <a:cs typeface="Times New Roman"/>
              </a:rPr>
              <a:t>be the sum  total of these various</a:t>
            </a:r>
            <a:r>
              <a:rPr lang="en-IN" sz="2000" spc="-10" dirty="0">
                <a:latin typeface="Times New Roman"/>
                <a:cs typeface="Times New Roman"/>
              </a:rPr>
              <a:t> </a:t>
            </a:r>
            <a:r>
              <a:rPr lang="en-IN" sz="2000" spc="-5" dirty="0">
                <a:latin typeface="Times New Roman"/>
                <a:cs typeface="Times New Roman"/>
              </a:rPr>
              <a:t>utilities.</a:t>
            </a:r>
            <a:endParaRPr lang="en-IN" sz="2000" dirty="0">
              <a:latin typeface="Times New Roman"/>
              <a:cs typeface="Times New Roman"/>
            </a:endParaRPr>
          </a:p>
          <a:p>
            <a:endParaRPr lang="en-IN" sz="2000" dirty="0">
              <a:latin typeface="Times New Roman"/>
              <a:cs typeface="Times New Roman"/>
            </a:endParaRPr>
          </a:p>
          <a:p>
            <a:endParaRPr lang="en-IN" sz="2000" dirty="0"/>
          </a:p>
        </p:txBody>
      </p:sp>
    </p:spTree>
    <p:extLst>
      <p:ext uri="{BB962C8B-B14F-4D97-AF65-F5344CB8AC3E}">
        <p14:creationId xmlns:p14="http://schemas.microsoft.com/office/powerpoint/2010/main" val="5980742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4"/>
          <p:cNvGraphicFramePr>
            <a:graphicFrameLocks noGrp="1"/>
          </p:cNvGraphicFramePr>
          <p:nvPr>
            <p:extLst>
              <p:ext uri="{D42A27DB-BD31-4B8C-83A1-F6EECF244321}">
                <p14:modId xmlns:p14="http://schemas.microsoft.com/office/powerpoint/2010/main" val="1648546232"/>
              </p:ext>
            </p:extLst>
          </p:nvPr>
        </p:nvGraphicFramePr>
        <p:xfrm>
          <a:off x="323528" y="332656"/>
          <a:ext cx="7920880" cy="1224136"/>
        </p:xfrm>
        <a:graphic>
          <a:graphicData uri="http://schemas.openxmlformats.org/drawingml/2006/table">
            <a:tbl>
              <a:tblPr firstRow="1" bandRow="1">
                <a:tableStyleId>{2D5ABB26-0587-4C30-8999-92F81FD0307C}</a:tableStyleId>
              </a:tblPr>
              <a:tblGrid>
                <a:gridCol w="2411185">
                  <a:extLst>
                    <a:ext uri="{9D8B030D-6E8A-4147-A177-3AD203B41FA5}">
                      <a16:colId xmlns:a16="http://schemas.microsoft.com/office/drawing/2014/main" val="20000"/>
                    </a:ext>
                  </a:extLst>
                </a:gridCol>
                <a:gridCol w="3085208">
                  <a:extLst>
                    <a:ext uri="{9D8B030D-6E8A-4147-A177-3AD203B41FA5}">
                      <a16:colId xmlns:a16="http://schemas.microsoft.com/office/drawing/2014/main" val="20001"/>
                    </a:ext>
                  </a:extLst>
                </a:gridCol>
                <a:gridCol w="2424487">
                  <a:extLst>
                    <a:ext uri="{9D8B030D-6E8A-4147-A177-3AD203B41FA5}">
                      <a16:colId xmlns:a16="http://schemas.microsoft.com/office/drawing/2014/main" val="20002"/>
                    </a:ext>
                  </a:extLst>
                </a:gridCol>
              </a:tblGrid>
              <a:tr h="411247">
                <a:tc>
                  <a:txBody>
                    <a:bodyPr/>
                    <a:lstStyle/>
                    <a:p>
                      <a:pPr marL="31750" algn="ctr">
                        <a:lnSpc>
                          <a:spcPts val="1315"/>
                        </a:lnSpc>
                      </a:pPr>
                      <a:r>
                        <a:rPr sz="2000" spc="-5" dirty="0"/>
                        <a:t>Quality</a:t>
                      </a:r>
                      <a:endParaRPr sz="2000" dirty="0">
                        <a:latin typeface="Times New Roman"/>
                        <a:cs typeface="Times New Roma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40690" algn="ctr">
                        <a:lnSpc>
                          <a:spcPts val="1315"/>
                        </a:lnSpc>
                      </a:pPr>
                      <a:r>
                        <a:rPr sz="2000" spc="-5" dirty="0"/>
                        <a:t>Bulb ‘A’</a:t>
                      </a:r>
                      <a:endParaRPr sz="2000" dirty="0">
                        <a:latin typeface="Times New Roman"/>
                        <a:cs typeface="Times New Roma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781050" algn="ctr">
                        <a:lnSpc>
                          <a:spcPts val="1315"/>
                        </a:lnSpc>
                      </a:pPr>
                      <a:r>
                        <a:rPr sz="2000" spc="-5" dirty="0"/>
                        <a:t>Bulb</a:t>
                      </a:r>
                      <a:r>
                        <a:rPr sz="2000" spc="240" dirty="0"/>
                        <a:t> </a:t>
                      </a:r>
                      <a:r>
                        <a:rPr sz="2000" spc="-5" dirty="0"/>
                        <a:t>‘B’</a:t>
                      </a:r>
                      <a:endParaRPr sz="2000">
                        <a:latin typeface="Times New Roman"/>
                        <a:cs typeface="Times New Roma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01642">
                <a:tc>
                  <a:txBody>
                    <a:bodyPr/>
                    <a:lstStyle/>
                    <a:p>
                      <a:pPr marL="31750" algn="ctr">
                        <a:lnSpc>
                          <a:spcPts val="1280"/>
                        </a:lnSpc>
                      </a:pPr>
                      <a:r>
                        <a:rPr sz="2000" spc="-5" dirty="0"/>
                        <a:t>Life</a:t>
                      </a:r>
                      <a:endParaRPr sz="2000">
                        <a:latin typeface="Times New Roman"/>
                        <a:cs typeface="Times New Roma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581025" algn="ctr">
                        <a:lnSpc>
                          <a:spcPts val="1280"/>
                        </a:lnSpc>
                      </a:pPr>
                      <a:r>
                        <a:rPr sz="2000" dirty="0"/>
                        <a:t>4</a:t>
                      </a:r>
                      <a:endParaRPr sz="2000" dirty="0">
                        <a:latin typeface="Times New Roman"/>
                        <a:cs typeface="Times New Roma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318770" algn="ctr">
                        <a:lnSpc>
                          <a:spcPts val="1280"/>
                        </a:lnSpc>
                      </a:pPr>
                      <a:r>
                        <a:rPr sz="2000" dirty="0"/>
                        <a:t>5</a:t>
                      </a:r>
                      <a:endParaRPr sz="2000" dirty="0">
                        <a:latin typeface="Times New Roman"/>
                        <a:cs typeface="Times New Roma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11247">
                <a:tc>
                  <a:txBody>
                    <a:bodyPr/>
                    <a:lstStyle/>
                    <a:p>
                      <a:pPr marL="31750" algn="ctr">
                        <a:lnSpc>
                          <a:spcPts val="1315"/>
                        </a:lnSpc>
                      </a:pPr>
                      <a:r>
                        <a:rPr sz="2000" spc="-5" dirty="0"/>
                        <a:t>Light</a:t>
                      </a:r>
                      <a:r>
                        <a:rPr sz="2000" spc="-10" dirty="0"/>
                        <a:t> </a:t>
                      </a:r>
                      <a:r>
                        <a:rPr sz="2000" spc="-5" dirty="0"/>
                        <a:t>emission</a:t>
                      </a:r>
                      <a:endParaRPr sz="2000">
                        <a:latin typeface="Times New Roman"/>
                        <a:cs typeface="Times New Roma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587375" algn="ctr">
                        <a:lnSpc>
                          <a:spcPts val="1315"/>
                        </a:lnSpc>
                      </a:pPr>
                      <a:r>
                        <a:rPr sz="2000" dirty="0"/>
                        <a:t>3</a:t>
                      </a:r>
                      <a:endParaRPr sz="2000">
                        <a:latin typeface="Times New Roman"/>
                        <a:cs typeface="Times New Roma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198755" algn="ctr">
                        <a:lnSpc>
                          <a:spcPts val="1315"/>
                        </a:lnSpc>
                      </a:pPr>
                      <a:r>
                        <a:rPr sz="2000" dirty="0"/>
                        <a:t>2.5</a:t>
                      </a:r>
                      <a:endParaRPr sz="2000" dirty="0">
                        <a:latin typeface="Times New Roman"/>
                        <a:cs typeface="Times New Roma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5" name="Rectangle 4"/>
          <p:cNvSpPr/>
          <p:nvPr/>
        </p:nvSpPr>
        <p:spPr>
          <a:xfrm>
            <a:off x="323528" y="1916832"/>
            <a:ext cx="8424936" cy="4401205"/>
          </a:xfrm>
          <a:prstGeom prst="rect">
            <a:avLst/>
          </a:prstGeom>
        </p:spPr>
        <p:txBody>
          <a:bodyPr wrap="square">
            <a:spAutoFit/>
          </a:bodyPr>
          <a:lstStyle/>
          <a:p>
            <a:pPr marL="12700" marR="40640" algn="just">
              <a:spcBef>
                <a:spcPts val="210"/>
              </a:spcBef>
            </a:pPr>
            <a:r>
              <a:rPr lang="en-IN" sz="2000" spc="-10" dirty="0">
                <a:latin typeface="Times New Roman"/>
                <a:cs typeface="Times New Roman"/>
              </a:rPr>
              <a:t>In </a:t>
            </a:r>
            <a:r>
              <a:rPr lang="en-IN" sz="2000" dirty="0">
                <a:latin typeface="Times New Roman"/>
                <a:cs typeface="Times New Roman"/>
              </a:rPr>
              <a:t>the </a:t>
            </a:r>
            <a:r>
              <a:rPr lang="en-IN" sz="2000" spc="-5" dirty="0">
                <a:latin typeface="Times New Roman"/>
                <a:cs typeface="Times New Roman"/>
              </a:rPr>
              <a:t>above example, since </a:t>
            </a:r>
            <a:r>
              <a:rPr lang="en-IN" sz="2000" spc="-10" dirty="0">
                <a:latin typeface="Times New Roman"/>
                <a:cs typeface="Times New Roman"/>
              </a:rPr>
              <a:t>the </a:t>
            </a:r>
            <a:r>
              <a:rPr lang="en-IN" sz="2000" spc="-5" dirty="0">
                <a:latin typeface="Times New Roman"/>
                <a:cs typeface="Times New Roman"/>
              </a:rPr>
              <a:t>total </a:t>
            </a:r>
            <a:r>
              <a:rPr lang="en-IN" sz="2000" dirty="0">
                <a:latin typeface="Times New Roman"/>
                <a:cs typeface="Times New Roman"/>
              </a:rPr>
              <a:t>utility </a:t>
            </a:r>
            <a:r>
              <a:rPr lang="en-IN" sz="2000" spc="-5" dirty="0">
                <a:latin typeface="Times New Roman"/>
                <a:cs typeface="Times New Roman"/>
              </a:rPr>
              <a:t>of </a:t>
            </a:r>
            <a:r>
              <a:rPr lang="en-IN" sz="2000" dirty="0">
                <a:latin typeface="Times New Roman"/>
                <a:cs typeface="Times New Roman"/>
              </a:rPr>
              <a:t>bulb </a:t>
            </a:r>
            <a:r>
              <a:rPr lang="en-IN" sz="2000" spc="-10" dirty="0">
                <a:latin typeface="Times New Roman"/>
                <a:cs typeface="Times New Roman"/>
              </a:rPr>
              <a:t>‘B’ </a:t>
            </a:r>
            <a:r>
              <a:rPr lang="en-IN" sz="2000" spc="-5" dirty="0">
                <a:latin typeface="Times New Roman"/>
                <a:cs typeface="Times New Roman"/>
              </a:rPr>
              <a:t>is </a:t>
            </a:r>
            <a:r>
              <a:rPr lang="en-IN" sz="2000" dirty="0">
                <a:latin typeface="Times New Roman"/>
                <a:cs typeface="Times New Roman"/>
              </a:rPr>
              <a:t>more </a:t>
            </a:r>
            <a:r>
              <a:rPr lang="en-IN" sz="2000" spc="-5" dirty="0">
                <a:latin typeface="Times New Roman"/>
                <a:cs typeface="Times New Roman"/>
              </a:rPr>
              <a:t>than </a:t>
            </a:r>
            <a:r>
              <a:rPr lang="en-IN" sz="2000" dirty="0">
                <a:latin typeface="Times New Roman"/>
                <a:cs typeface="Times New Roman"/>
              </a:rPr>
              <a:t>the </a:t>
            </a:r>
            <a:r>
              <a:rPr lang="en-IN" sz="2000" spc="-5" dirty="0">
                <a:latin typeface="Times New Roman"/>
                <a:cs typeface="Times New Roman"/>
              </a:rPr>
              <a:t>total </a:t>
            </a:r>
            <a:r>
              <a:rPr lang="en-IN" sz="2000" dirty="0">
                <a:latin typeface="Times New Roman"/>
                <a:cs typeface="Times New Roman"/>
              </a:rPr>
              <a:t>utility of  </a:t>
            </a:r>
            <a:r>
              <a:rPr lang="en-IN" sz="2000" spc="-5" dirty="0">
                <a:latin typeface="Times New Roman"/>
                <a:cs typeface="Times New Roman"/>
              </a:rPr>
              <a:t>bulb ‘A’, bulb ‘B’ is </a:t>
            </a:r>
            <a:r>
              <a:rPr lang="en-IN" sz="2000" spc="-10" dirty="0">
                <a:latin typeface="Times New Roman"/>
                <a:cs typeface="Times New Roman"/>
              </a:rPr>
              <a:t>considered to </a:t>
            </a:r>
            <a:r>
              <a:rPr lang="en-IN" sz="2000" spc="-5" dirty="0">
                <a:latin typeface="Times New Roman"/>
                <a:cs typeface="Times New Roman"/>
              </a:rPr>
              <a:t>be </a:t>
            </a:r>
            <a:r>
              <a:rPr lang="en-IN" sz="2000" spc="-10" dirty="0">
                <a:latin typeface="Times New Roman"/>
                <a:cs typeface="Times New Roman"/>
              </a:rPr>
              <a:t>of </a:t>
            </a:r>
            <a:r>
              <a:rPr lang="en-IN" sz="2000" spc="-15" dirty="0">
                <a:latin typeface="Times New Roman"/>
                <a:cs typeface="Times New Roman"/>
              </a:rPr>
              <a:t>high</a:t>
            </a:r>
            <a:r>
              <a:rPr lang="en-IN" sz="2000" spc="-105" dirty="0">
                <a:latin typeface="Times New Roman"/>
                <a:cs typeface="Times New Roman"/>
              </a:rPr>
              <a:t> </a:t>
            </a:r>
            <a:r>
              <a:rPr lang="en-IN" sz="2000" spc="-15" dirty="0">
                <a:latin typeface="Times New Roman"/>
                <a:cs typeface="Times New Roman"/>
              </a:rPr>
              <a:t>utility.</a:t>
            </a:r>
            <a:endParaRPr lang="en-IN" sz="2000" dirty="0">
              <a:latin typeface="Times New Roman"/>
              <a:cs typeface="Times New Roman"/>
            </a:endParaRPr>
          </a:p>
          <a:p>
            <a:pPr>
              <a:spcBef>
                <a:spcPts val="40"/>
              </a:spcBef>
            </a:pPr>
            <a:endParaRPr lang="en-IN" sz="2000" dirty="0">
              <a:latin typeface="Times New Roman"/>
              <a:cs typeface="Times New Roman"/>
            </a:endParaRPr>
          </a:p>
          <a:p>
            <a:pPr marL="12700" marR="5080" algn="just"/>
            <a:r>
              <a:rPr lang="en-IN" sz="2000" spc="-10" dirty="0">
                <a:latin typeface="Times New Roman"/>
                <a:cs typeface="Times New Roman"/>
              </a:rPr>
              <a:t>It </a:t>
            </a:r>
            <a:r>
              <a:rPr lang="en-IN" sz="2000" dirty="0">
                <a:latin typeface="Times New Roman"/>
                <a:cs typeface="Times New Roman"/>
              </a:rPr>
              <a:t>may be </a:t>
            </a:r>
            <a:r>
              <a:rPr lang="en-IN" sz="2000" spc="-5" dirty="0">
                <a:latin typeface="Times New Roman"/>
                <a:cs typeface="Times New Roman"/>
              </a:rPr>
              <a:t>noted that to </a:t>
            </a:r>
            <a:r>
              <a:rPr lang="en-IN" sz="2000" dirty="0">
                <a:latin typeface="Times New Roman"/>
                <a:cs typeface="Times New Roman"/>
              </a:rPr>
              <a:t>be </a:t>
            </a:r>
            <a:r>
              <a:rPr lang="en-IN" sz="2000" spc="-5" dirty="0">
                <a:latin typeface="Times New Roman"/>
                <a:cs typeface="Times New Roman"/>
              </a:rPr>
              <a:t>able to add up </a:t>
            </a:r>
            <a:r>
              <a:rPr lang="en-IN" sz="2000" spc="-10" dirty="0">
                <a:latin typeface="Times New Roman"/>
                <a:cs typeface="Times New Roman"/>
              </a:rPr>
              <a:t>the </a:t>
            </a:r>
            <a:r>
              <a:rPr lang="en-IN" sz="2000" spc="-5" dirty="0">
                <a:latin typeface="Times New Roman"/>
                <a:cs typeface="Times New Roman"/>
              </a:rPr>
              <a:t>utility in the above manner </a:t>
            </a:r>
            <a:r>
              <a:rPr lang="en-IN" sz="2000" dirty="0">
                <a:latin typeface="Times New Roman"/>
                <a:cs typeface="Times New Roman"/>
              </a:rPr>
              <a:t>we </a:t>
            </a:r>
            <a:r>
              <a:rPr lang="en-IN" sz="2000" spc="-5" dirty="0">
                <a:latin typeface="Times New Roman"/>
                <a:cs typeface="Times New Roman"/>
              </a:rPr>
              <a:t>are </a:t>
            </a:r>
            <a:r>
              <a:rPr lang="en-IN" sz="2000" dirty="0">
                <a:latin typeface="Times New Roman"/>
                <a:cs typeface="Times New Roman"/>
              </a:rPr>
              <a:t>explicitly  </a:t>
            </a:r>
            <a:r>
              <a:rPr lang="en-IN" sz="2000" spc="-5" dirty="0">
                <a:latin typeface="Times New Roman"/>
                <a:cs typeface="Times New Roman"/>
              </a:rPr>
              <a:t>making the assumption that one unit </a:t>
            </a:r>
            <a:r>
              <a:rPr lang="en-IN" sz="2000" dirty="0">
                <a:latin typeface="Times New Roman"/>
                <a:cs typeface="Times New Roman"/>
              </a:rPr>
              <a:t>of utility </a:t>
            </a:r>
            <a:r>
              <a:rPr lang="en-IN" sz="2000" spc="-5" dirty="0">
                <a:latin typeface="Times New Roman"/>
                <a:cs typeface="Times New Roman"/>
              </a:rPr>
              <a:t>of the light emission is replaceable with  one unit of </a:t>
            </a:r>
            <a:r>
              <a:rPr lang="en-IN" sz="2000" dirty="0">
                <a:latin typeface="Times New Roman"/>
                <a:cs typeface="Times New Roman"/>
              </a:rPr>
              <a:t>utility </a:t>
            </a:r>
            <a:r>
              <a:rPr lang="en-IN" sz="2000" spc="-5" dirty="0">
                <a:latin typeface="Times New Roman"/>
                <a:cs typeface="Times New Roman"/>
              </a:rPr>
              <a:t>on </a:t>
            </a:r>
            <a:r>
              <a:rPr lang="en-IN" sz="2000" spc="-10" dirty="0">
                <a:latin typeface="Times New Roman"/>
                <a:cs typeface="Times New Roman"/>
              </a:rPr>
              <a:t>the </a:t>
            </a:r>
            <a:r>
              <a:rPr lang="en-IN" sz="2000" spc="-5" dirty="0">
                <a:latin typeface="Times New Roman"/>
                <a:cs typeface="Times New Roman"/>
              </a:rPr>
              <a:t>life. Thus we are perfectly willing to reduce life </a:t>
            </a:r>
            <a:r>
              <a:rPr lang="en-IN" sz="2000" dirty="0">
                <a:latin typeface="Times New Roman"/>
                <a:cs typeface="Times New Roman"/>
              </a:rPr>
              <a:t>by one utility  </a:t>
            </a:r>
            <a:r>
              <a:rPr lang="en-IN" sz="2000" spc="-5" dirty="0">
                <a:latin typeface="Times New Roman"/>
                <a:cs typeface="Times New Roman"/>
              </a:rPr>
              <a:t>unit if the high emission increases </a:t>
            </a:r>
            <a:r>
              <a:rPr lang="en-IN" sz="2000" spc="10" dirty="0">
                <a:latin typeface="Times New Roman"/>
                <a:cs typeface="Times New Roman"/>
              </a:rPr>
              <a:t>by </a:t>
            </a:r>
            <a:r>
              <a:rPr lang="en-IN" sz="2000" dirty="0">
                <a:latin typeface="Times New Roman"/>
                <a:cs typeface="Times New Roman"/>
              </a:rPr>
              <a:t>one utility </a:t>
            </a:r>
            <a:r>
              <a:rPr lang="en-IN" sz="2000" spc="-5" dirty="0">
                <a:latin typeface="Times New Roman"/>
                <a:cs typeface="Times New Roman"/>
              </a:rPr>
              <a:t>unit and vice-versa. </a:t>
            </a:r>
            <a:r>
              <a:rPr lang="en-IN" sz="2000" dirty="0">
                <a:latin typeface="Times New Roman"/>
                <a:cs typeface="Times New Roman"/>
              </a:rPr>
              <a:t>This </a:t>
            </a:r>
            <a:r>
              <a:rPr lang="en-IN" sz="2000" spc="-5" dirty="0">
                <a:latin typeface="Times New Roman"/>
                <a:cs typeface="Times New Roman"/>
              </a:rPr>
              <a:t>property </a:t>
            </a:r>
            <a:r>
              <a:rPr lang="en-IN" sz="2000" dirty="0">
                <a:latin typeface="Times New Roman"/>
                <a:cs typeface="Times New Roman"/>
              </a:rPr>
              <a:t>of  utility </a:t>
            </a:r>
            <a:r>
              <a:rPr lang="en-IN" sz="2000" spc="-5" dirty="0">
                <a:latin typeface="Times New Roman"/>
                <a:cs typeface="Times New Roman"/>
              </a:rPr>
              <a:t>scale </a:t>
            </a:r>
            <a:r>
              <a:rPr lang="en-IN" sz="2000" dirty="0">
                <a:latin typeface="Times New Roman"/>
                <a:cs typeface="Times New Roman"/>
              </a:rPr>
              <a:t>may </a:t>
            </a:r>
            <a:r>
              <a:rPr lang="en-IN" sz="2000" spc="-5" dirty="0">
                <a:latin typeface="Times New Roman"/>
                <a:cs typeface="Times New Roman"/>
              </a:rPr>
              <a:t>be termed as</a:t>
            </a:r>
            <a:r>
              <a:rPr lang="en-IN" sz="2000" spc="-125" dirty="0">
                <a:latin typeface="Times New Roman"/>
                <a:cs typeface="Times New Roman"/>
              </a:rPr>
              <a:t> </a:t>
            </a:r>
            <a:r>
              <a:rPr lang="en-IN" sz="2000" dirty="0">
                <a:latin typeface="Times New Roman"/>
                <a:cs typeface="Times New Roman"/>
              </a:rPr>
              <a:t>“INDIFFERENCE”</a:t>
            </a:r>
          </a:p>
          <a:p>
            <a:pPr>
              <a:spcBef>
                <a:spcPts val="30"/>
              </a:spcBef>
            </a:pPr>
            <a:endParaRPr lang="en-IN" sz="2000" dirty="0">
              <a:latin typeface="Times New Roman"/>
              <a:cs typeface="Times New Roman"/>
            </a:endParaRPr>
          </a:p>
          <a:p>
            <a:pPr marL="12700" marR="6350" algn="just">
              <a:spcBef>
                <a:spcPts val="5"/>
              </a:spcBef>
            </a:pPr>
            <a:r>
              <a:rPr lang="en-IN" sz="2000" spc="-5" dirty="0">
                <a:latin typeface="Times New Roman"/>
                <a:cs typeface="Times New Roman"/>
              </a:rPr>
              <a:t>Another point to be noted is that the </a:t>
            </a:r>
            <a:r>
              <a:rPr lang="en-IN" sz="2000" dirty="0">
                <a:latin typeface="Times New Roman"/>
                <a:cs typeface="Times New Roman"/>
              </a:rPr>
              <a:t>utility </a:t>
            </a:r>
            <a:r>
              <a:rPr lang="en-IN" sz="2000" spc="-5" dirty="0">
                <a:latin typeface="Times New Roman"/>
                <a:cs typeface="Times New Roman"/>
              </a:rPr>
              <a:t>scale is not a proportional scale. A life of 400  hours would not necessarily </a:t>
            </a:r>
            <a:r>
              <a:rPr lang="en-IN" sz="2000" dirty="0">
                <a:latin typeface="Times New Roman"/>
                <a:cs typeface="Times New Roman"/>
              </a:rPr>
              <a:t>have </a:t>
            </a:r>
            <a:r>
              <a:rPr lang="en-IN" sz="2000" spc="-5" dirty="0">
                <a:latin typeface="Times New Roman"/>
                <a:cs typeface="Times New Roman"/>
              </a:rPr>
              <a:t>twice </a:t>
            </a:r>
            <a:r>
              <a:rPr lang="en-IN" sz="2000" spc="-10" dirty="0">
                <a:latin typeface="Times New Roman"/>
                <a:cs typeface="Times New Roman"/>
              </a:rPr>
              <a:t>the </a:t>
            </a:r>
            <a:r>
              <a:rPr lang="en-IN" sz="2000" dirty="0">
                <a:latin typeface="Times New Roman"/>
                <a:cs typeface="Times New Roman"/>
              </a:rPr>
              <a:t>utility </a:t>
            </a:r>
            <a:r>
              <a:rPr lang="en-IN" sz="2000" spc="-5" dirty="0">
                <a:latin typeface="Times New Roman"/>
                <a:cs typeface="Times New Roman"/>
              </a:rPr>
              <a:t>of a 200-hour life. Also the increase in  the </a:t>
            </a:r>
            <a:r>
              <a:rPr lang="en-IN" sz="2000" dirty="0">
                <a:latin typeface="Times New Roman"/>
                <a:cs typeface="Times New Roman"/>
              </a:rPr>
              <a:t>utility </a:t>
            </a:r>
            <a:r>
              <a:rPr lang="en-IN" sz="2000" spc="-10" dirty="0">
                <a:latin typeface="Times New Roman"/>
                <a:cs typeface="Times New Roman"/>
              </a:rPr>
              <a:t>when </a:t>
            </a:r>
            <a:r>
              <a:rPr lang="en-IN" sz="2000" spc="-5" dirty="0">
                <a:latin typeface="Times New Roman"/>
                <a:cs typeface="Times New Roman"/>
              </a:rPr>
              <a:t>the life increases from 200 to 400 hours </a:t>
            </a:r>
            <a:r>
              <a:rPr lang="en-IN" sz="2000" dirty="0">
                <a:latin typeface="Times New Roman"/>
                <a:cs typeface="Times New Roman"/>
              </a:rPr>
              <a:t>may </a:t>
            </a:r>
            <a:r>
              <a:rPr lang="en-IN" sz="2000" spc="-5" dirty="0">
                <a:latin typeface="Times New Roman"/>
                <a:cs typeface="Times New Roman"/>
              </a:rPr>
              <a:t>be quite different from that  when it increases from </a:t>
            </a:r>
            <a:r>
              <a:rPr lang="en-IN" sz="2000" dirty="0">
                <a:latin typeface="Times New Roman"/>
                <a:cs typeface="Times New Roman"/>
              </a:rPr>
              <a:t>400 </a:t>
            </a:r>
            <a:r>
              <a:rPr lang="en-IN" sz="2000" spc="-5" dirty="0">
                <a:latin typeface="Times New Roman"/>
                <a:cs typeface="Times New Roman"/>
              </a:rPr>
              <a:t>to 600</a:t>
            </a:r>
            <a:r>
              <a:rPr lang="en-IN" sz="2000" spc="10" dirty="0">
                <a:latin typeface="Times New Roman"/>
                <a:cs typeface="Times New Roman"/>
              </a:rPr>
              <a:t> </a:t>
            </a:r>
            <a:r>
              <a:rPr lang="en-IN" sz="2000" spc="-5" dirty="0">
                <a:latin typeface="Times New Roman"/>
                <a:cs typeface="Times New Roman"/>
              </a:rPr>
              <a:t>hours.</a:t>
            </a:r>
            <a:endParaRPr lang="en-IN" sz="2000" dirty="0">
              <a:latin typeface="Times New Roman"/>
              <a:cs typeface="Times New Roman"/>
            </a:endParaRPr>
          </a:p>
        </p:txBody>
      </p:sp>
    </p:spTree>
    <p:extLst>
      <p:ext uri="{BB962C8B-B14F-4D97-AF65-F5344CB8AC3E}">
        <p14:creationId xmlns:p14="http://schemas.microsoft.com/office/powerpoint/2010/main" val="237969964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3528" y="404664"/>
            <a:ext cx="8496944" cy="707886"/>
          </a:xfrm>
          <a:prstGeom prst="rect">
            <a:avLst/>
          </a:prstGeom>
        </p:spPr>
        <p:txBody>
          <a:bodyPr wrap="square">
            <a:spAutoFit/>
          </a:bodyPr>
          <a:lstStyle/>
          <a:p>
            <a:pPr marL="12700" marR="40005" algn="just"/>
            <a:r>
              <a:rPr lang="en-IN" sz="2000" spc="-10" dirty="0">
                <a:latin typeface="Times New Roman"/>
                <a:cs typeface="Times New Roman"/>
              </a:rPr>
              <a:t>In </a:t>
            </a:r>
            <a:r>
              <a:rPr lang="en-IN" sz="2000" dirty="0">
                <a:latin typeface="Times New Roman"/>
                <a:cs typeface="Times New Roman"/>
              </a:rPr>
              <a:t>many </a:t>
            </a:r>
            <a:r>
              <a:rPr lang="en-IN" sz="2000" spc="-5" dirty="0">
                <a:latin typeface="Times New Roman"/>
                <a:cs typeface="Times New Roman"/>
              </a:rPr>
              <a:t>cases </a:t>
            </a:r>
            <a:r>
              <a:rPr lang="en-IN" sz="2000" spc="-10" dirty="0">
                <a:latin typeface="Times New Roman"/>
                <a:cs typeface="Times New Roman"/>
              </a:rPr>
              <a:t>the </a:t>
            </a:r>
            <a:r>
              <a:rPr lang="en-IN" sz="2000" dirty="0">
                <a:latin typeface="Times New Roman"/>
                <a:cs typeface="Times New Roman"/>
              </a:rPr>
              <a:t>utility </a:t>
            </a:r>
            <a:r>
              <a:rPr lang="en-IN" sz="2000" spc="-5" dirty="0">
                <a:latin typeface="Times New Roman"/>
                <a:cs typeface="Times New Roman"/>
              </a:rPr>
              <a:t>curves can be approximated </a:t>
            </a:r>
            <a:r>
              <a:rPr lang="en-IN" sz="2000" dirty="0">
                <a:latin typeface="Times New Roman"/>
                <a:cs typeface="Times New Roman"/>
              </a:rPr>
              <a:t>by </a:t>
            </a:r>
            <a:r>
              <a:rPr lang="en-IN" sz="2000" spc="-5" dirty="0">
                <a:latin typeface="Times New Roman"/>
                <a:cs typeface="Times New Roman"/>
              </a:rPr>
              <a:t>a logarithmic curve. The </a:t>
            </a:r>
            <a:r>
              <a:rPr lang="en-IN" sz="2000" dirty="0">
                <a:latin typeface="Times New Roman"/>
                <a:cs typeface="Times New Roman"/>
              </a:rPr>
              <a:t>utility  </a:t>
            </a:r>
            <a:r>
              <a:rPr lang="en-IN" sz="2000" spc="-5" dirty="0">
                <a:latin typeface="Times New Roman"/>
                <a:cs typeface="Times New Roman"/>
              </a:rPr>
              <a:t>increases </a:t>
            </a:r>
            <a:r>
              <a:rPr lang="en-IN" sz="2000" spc="-15" dirty="0">
                <a:latin typeface="Times New Roman"/>
                <a:cs typeface="Times New Roman"/>
              </a:rPr>
              <a:t>at </a:t>
            </a:r>
            <a:r>
              <a:rPr lang="en-IN" sz="2000" spc="-5" dirty="0">
                <a:latin typeface="Times New Roman"/>
                <a:cs typeface="Times New Roman"/>
              </a:rPr>
              <a:t>a diminishing rate as the </a:t>
            </a:r>
            <a:r>
              <a:rPr lang="en-IN" sz="2000" dirty="0">
                <a:latin typeface="Times New Roman"/>
                <a:cs typeface="Times New Roman"/>
              </a:rPr>
              <a:t>quality</a:t>
            </a:r>
            <a:r>
              <a:rPr lang="en-IN" sz="2000" spc="-85" dirty="0">
                <a:latin typeface="Times New Roman"/>
                <a:cs typeface="Times New Roman"/>
              </a:rPr>
              <a:t> </a:t>
            </a:r>
            <a:r>
              <a:rPr lang="en-IN" sz="2000" spc="-5" dirty="0">
                <a:latin typeface="Times New Roman"/>
                <a:cs typeface="Times New Roman"/>
              </a:rPr>
              <a:t>increases.</a:t>
            </a:r>
            <a:endParaRPr lang="en-IN" sz="2000" dirty="0">
              <a:latin typeface="Times New Roman"/>
              <a:cs typeface="Times New Roman"/>
            </a:endParaRPr>
          </a:p>
        </p:txBody>
      </p:sp>
      <p:sp>
        <p:nvSpPr>
          <p:cNvPr id="5" name="object 7"/>
          <p:cNvSpPr/>
          <p:nvPr/>
        </p:nvSpPr>
        <p:spPr>
          <a:xfrm>
            <a:off x="2627784" y="1490260"/>
            <a:ext cx="3384376" cy="3240360"/>
          </a:xfrm>
          <a:prstGeom prst="rect">
            <a:avLst/>
          </a:prstGeom>
          <a:blipFill>
            <a:blip r:embed="rId2" cstate="print"/>
            <a:stretch>
              <a:fillRect/>
            </a:stretch>
          </a:blipFill>
        </p:spPr>
        <p:txBody>
          <a:bodyPr wrap="square" lIns="0" tIns="0" rIns="0" bIns="0" rtlCol="0"/>
          <a:lstStyle/>
          <a:p>
            <a:pPr algn="ctr"/>
            <a:endParaRPr dirty="0"/>
          </a:p>
        </p:txBody>
      </p:sp>
    </p:spTree>
    <p:extLst>
      <p:ext uri="{BB962C8B-B14F-4D97-AF65-F5344CB8AC3E}">
        <p14:creationId xmlns:p14="http://schemas.microsoft.com/office/powerpoint/2010/main" val="149647934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12700" lvl="0">
              <a:lnSpc>
                <a:spcPts val="1390"/>
              </a:lnSpc>
              <a:spcBef>
                <a:spcPts val="0"/>
              </a:spcBef>
            </a:pPr>
            <a:r>
              <a:rPr lang="en-IN" sz="2800" b="1" spc="-5" dirty="0">
                <a:solidFill>
                  <a:prstClr val="black"/>
                </a:solidFill>
                <a:latin typeface="Times New Roman"/>
                <a:ea typeface="+mn-ea"/>
                <a:cs typeface="Times New Roman"/>
              </a:rPr>
              <a:t>Using Utility </a:t>
            </a:r>
            <a:r>
              <a:rPr lang="en-IN" sz="2800" b="1" dirty="0">
                <a:solidFill>
                  <a:prstClr val="black"/>
                </a:solidFill>
                <a:latin typeface="Times New Roman"/>
                <a:ea typeface="+mn-ea"/>
                <a:cs typeface="Times New Roman"/>
              </a:rPr>
              <a:t>for </a:t>
            </a:r>
            <a:r>
              <a:rPr lang="en-IN" sz="2800" b="1" spc="-10" dirty="0">
                <a:solidFill>
                  <a:prstClr val="black"/>
                </a:solidFill>
                <a:latin typeface="Times New Roman"/>
                <a:ea typeface="+mn-ea"/>
                <a:cs typeface="Times New Roman"/>
              </a:rPr>
              <a:t>Design</a:t>
            </a:r>
            <a:r>
              <a:rPr lang="en-IN" sz="2800" b="1" spc="-20" dirty="0">
                <a:solidFill>
                  <a:prstClr val="black"/>
                </a:solidFill>
                <a:latin typeface="Times New Roman"/>
                <a:ea typeface="+mn-ea"/>
                <a:cs typeface="Times New Roman"/>
              </a:rPr>
              <a:t> </a:t>
            </a:r>
            <a:r>
              <a:rPr lang="en-IN" sz="2800" b="1" spc="-5" dirty="0">
                <a:solidFill>
                  <a:prstClr val="black"/>
                </a:solidFill>
                <a:latin typeface="Times New Roman"/>
                <a:ea typeface="+mn-ea"/>
                <a:cs typeface="Times New Roman"/>
              </a:rPr>
              <a:t>Selection:</a:t>
            </a:r>
            <a:endParaRPr lang="en-IN" sz="2800" dirty="0">
              <a:solidFill>
                <a:prstClr val="black"/>
              </a:solidFill>
              <a:latin typeface="Times New Roman"/>
              <a:ea typeface="+mn-ea"/>
              <a:cs typeface="Times New Roman"/>
            </a:endParaRPr>
          </a:p>
        </p:txBody>
      </p:sp>
      <p:sp>
        <p:nvSpPr>
          <p:cNvPr id="3" name="Content Placeholder 2"/>
          <p:cNvSpPr>
            <a:spLocks noGrp="1"/>
          </p:cNvSpPr>
          <p:nvPr>
            <p:ph idx="1"/>
          </p:nvPr>
        </p:nvSpPr>
        <p:spPr/>
        <p:txBody>
          <a:bodyPr>
            <a:normAutofit/>
          </a:bodyPr>
          <a:lstStyle/>
          <a:p>
            <a:pPr marL="12700" marR="5080" algn="just">
              <a:spcBef>
                <a:spcPts val="190"/>
              </a:spcBef>
            </a:pPr>
            <a:r>
              <a:rPr lang="en-IN" sz="2000" spc="-5" dirty="0">
                <a:latin typeface="Times New Roman"/>
                <a:cs typeface="Times New Roman"/>
              </a:rPr>
              <a:t>Instead of measuring </a:t>
            </a:r>
            <a:r>
              <a:rPr lang="en-IN" sz="2000" spc="-10" dirty="0">
                <a:latin typeface="Times New Roman"/>
                <a:cs typeface="Times New Roman"/>
              </a:rPr>
              <a:t>the </a:t>
            </a:r>
            <a:r>
              <a:rPr lang="en-IN" sz="2000" spc="-5" dirty="0">
                <a:latin typeface="Times New Roman"/>
                <a:cs typeface="Times New Roman"/>
              </a:rPr>
              <a:t>various quality dimensions on </a:t>
            </a:r>
            <a:r>
              <a:rPr lang="en-IN" sz="2000" spc="-10" dirty="0">
                <a:latin typeface="Times New Roman"/>
                <a:cs typeface="Times New Roman"/>
              </a:rPr>
              <a:t>the same </a:t>
            </a:r>
            <a:r>
              <a:rPr lang="en-IN" sz="2000" spc="-5" dirty="0">
                <a:latin typeface="Times New Roman"/>
                <a:cs typeface="Times New Roman"/>
              </a:rPr>
              <a:t>scale, </a:t>
            </a:r>
            <a:r>
              <a:rPr lang="en-IN" sz="2000" spc="-10" dirty="0">
                <a:latin typeface="Times New Roman"/>
                <a:cs typeface="Times New Roman"/>
              </a:rPr>
              <a:t>different scale </a:t>
            </a:r>
            <a:r>
              <a:rPr lang="en-IN" sz="2000" spc="-15" dirty="0">
                <a:latin typeface="Times New Roman"/>
                <a:cs typeface="Times New Roman"/>
              </a:rPr>
              <a:t>for  </a:t>
            </a:r>
            <a:r>
              <a:rPr lang="en-IN" sz="2000" spc="-5" dirty="0">
                <a:latin typeface="Times New Roman"/>
                <a:cs typeface="Times New Roman"/>
              </a:rPr>
              <a:t>each dimension should </a:t>
            </a:r>
            <a:r>
              <a:rPr lang="en-IN" sz="2000" dirty="0">
                <a:latin typeface="Times New Roman"/>
                <a:cs typeface="Times New Roman"/>
              </a:rPr>
              <a:t>be </a:t>
            </a:r>
            <a:r>
              <a:rPr lang="en-IN" sz="2000" spc="-5" dirty="0">
                <a:latin typeface="Times New Roman"/>
                <a:cs typeface="Times New Roman"/>
              </a:rPr>
              <a:t>used. First, a scale for usefulness on each quality dimension is  constructed </a:t>
            </a:r>
            <a:r>
              <a:rPr lang="en-IN" sz="2000" dirty="0">
                <a:latin typeface="Times New Roman"/>
                <a:cs typeface="Times New Roman"/>
              </a:rPr>
              <a:t>separately then </a:t>
            </a:r>
            <a:r>
              <a:rPr lang="en-IN" sz="2000" spc="-5" dirty="0">
                <a:latin typeface="Times New Roman"/>
                <a:cs typeface="Times New Roman"/>
              </a:rPr>
              <a:t>these scales are weighed to obtain a composite number. For  </a:t>
            </a:r>
            <a:r>
              <a:rPr lang="en-IN" sz="2000" spc="-15" dirty="0">
                <a:latin typeface="Times New Roman"/>
                <a:cs typeface="Times New Roman"/>
              </a:rPr>
              <a:t>each characteristic </a:t>
            </a:r>
            <a:r>
              <a:rPr lang="en-IN" sz="2000" spc="-5" dirty="0">
                <a:latin typeface="Times New Roman"/>
                <a:cs typeface="Times New Roman"/>
              </a:rPr>
              <a:t>we </a:t>
            </a:r>
            <a:r>
              <a:rPr lang="en-IN" sz="2000" spc="-10" dirty="0">
                <a:latin typeface="Times New Roman"/>
                <a:cs typeface="Times New Roman"/>
              </a:rPr>
              <a:t>rate </a:t>
            </a:r>
            <a:r>
              <a:rPr lang="en-IN" sz="2000" spc="-5" dirty="0">
                <a:latin typeface="Times New Roman"/>
                <a:cs typeface="Times New Roman"/>
              </a:rPr>
              <a:t>the </a:t>
            </a:r>
            <a:r>
              <a:rPr lang="en-IN" sz="2000" spc="-15" dirty="0">
                <a:latin typeface="Times New Roman"/>
                <a:cs typeface="Times New Roman"/>
              </a:rPr>
              <a:t>various </a:t>
            </a:r>
            <a:r>
              <a:rPr lang="en-IN" sz="2000" spc="-10" dirty="0">
                <a:latin typeface="Times New Roman"/>
                <a:cs typeface="Times New Roman"/>
              </a:rPr>
              <a:t>design </a:t>
            </a:r>
            <a:r>
              <a:rPr lang="en-IN" sz="2000" dirty="0">
                <a:latin typeface="Times New Roman"/>
                <a:cs typeface="Times New Roman"/>
              </a:rPr>
              <a:t>on </a:t>
            </a:r>
            <a:r>
              <a:rPr lang="en-IN" sz="2000" spc="-5" dirty="0">
                <a:latin typeface="Times New Roman"/>
                <a:cs typeface="Times New Roman"/>
              </a:rPr>
              <a:t>a 0 to </a:t>
            </a:r>
            <a:r>
              <a:rPr lang="en-IN" sz="2000" spc="-10" dirty="0">
                <a:latin typeface="Times New Roman"/>
                <a:cs typeface="Times New Roman"/>
              </a:rPr>
              <a:t>10 </a:t>
            </a:r>
            <a:r>
              <a:rPr lang="en-IN" sz="2000" spc="-5" dirty="0">
                <a:latin typeface="Times New Roman"/>
                <a:cs typeface="Times New Roman"/>
              </a:rPr>
              <a:t>scale, 10 representing </a:t>
            </a:r>
            <a:r>
              <a:rPr lang="en-IN" sz="2000" dirty="0">
                <a:latin typeface="Times New Roman"/>
                <a:cs typeface="Times New Roman"/>
              </a:rPr>
              <a:t>the  </a:t>
            </a:r>
            <a:r>
              <a:rPr lang="en-IN" sz="2000" spc="-5" dirty="0">
                <a:latin typeface="Times New Roman"/>
                <a:cs typeface="Times New Roman"/>
              </a:rPr>
              <a:t>perfect imaginable quality </a:t>
            </a:r>
            <a:r>
              <a:rPr lang="en-IN" sz="2000" dirty="0">
                <a:latin typeface="Times New Roman"/>
                <a:cs typeface="Times New Roman"/>
              </a:rPr>
              <a:t>and </a:t>
            </a:r>
            <a:r>
              <a:rPr lang="en-IN" sz="2000" spc="-5" dirty="0">
                <a:latin typeface="Times New Roman"/>
                <a:cs typeface="Times New Roman"/>
              </a:rPr>
              <a:t>0 representing </a:t>
            </a:r>
            <a:r>
              <a:rPr lang="en-IN" sz="2000" spc="-10" dirty="0">
                <a:latin typeface="Times New Roman"/>
                <a:cs typeface="Times New Roman"/>
              </a:rPr>
              <a:t>the </a:t>
            </a:r>
            <a:r>
              <a:rPr lang="en-IN" sz="2000" spc="-5" dirty="0">
                <a:latin typeface="Times New Roman"/>
                <a:cs typeface="Times New Roman"/>
              </a:rPr>
              <a:t>quality, which is barely acceptable. </a:t>
            </a:r>
            <a:r>
              <a:rPr lang="en-IN" sz="2000" spc="-20" dirty="0">
                <a:latin typeface="Times New Roman"/>
                <a:cs typeface="Times New Roman"/>
              </a:rPr>
              <a:t>It </a:t>
            </a:r>
            <a:r>
              <a:rPr lang="en-IN" sz="2000" spc="-5" dirty="0">
                <a:latin typeface="Times New Roman"/>
                <a:cs typeface="Times New Roman"/>
              </a:rPr>
              <a:t>is  to</a:t>
            </a:r>
            <a:r>
              <a:rPr lang="en-IN" sz="2000" spc="45" dirty="0">
                <a:latin typeface="Times New Roman"/>
                <a:cs typeface="Times New Roman"/>
              </a:rPr>
              <a:t> </a:t>
            </a:r>
            <a:r>
              <a:rPr lang="en-IN" sz="2000" spc="-5" dirty="0">
                <a:latin typeface="Times New Roman"/>
                <a:cs typeface="Times New Roman"/>
              </a:rPr>
              <a:t>be</a:t>
            </a:r>
            <a:r>
              <a:rPr lang="en-IN" sz="2000" spc="40" dirty="0">
                <a:latin typeface="Times New Roman"/>
                <a:cs typeface="Times New Roman"/>
              </a:rPr>
              <a:t> </a:t>
            </a:r>
            <a:r>
              <a:rPr lang="en-IN" sz="2000" spc="-5" dirty="0">
                <a:latin typeface="Times New Roman"/>
                <a:cs typeface="Times New Roman"/>
              </a:rPr>
              <a:t>noted</a:t>
            </a:r>
            <a:r>
              <a:rPr lang="en-IN" sz="2000" spc="45" dirty="0">
                <a:latin typeface="Times New Roman"/>
                <a:cs typeface="Times New Roman"/>
              </a:rPr>
              <a:t> </a:t>
            </a:r>
            <a:r>
              <a:rPr lang="en-IN" sz="2000" spc="-5" dirty="0">
                <a:latin typeface="Times New Roman"/>
                <a:cs typeface="Times New Roman"/>
              </a:rPr>
              <a:t>that</a:t>
            </a:r>
            <a:r>
              <a:rPr lang="en-IN" sz="2000" spc="55" dirty="0">
                <a:latin typeface="Times New Roman"/>
                <a:cs typeface="Times New Roman"/>
              </a:rPr>
              <a:t> </a:t>
            </a:r>
            <a:r>
              <a:rPr lang="en-IN" sz="2000" dirty="0">
                <a:latin typeface="Times New Roman"/>
                <a:cs typeface="Times New Roman"/>
              </a:rPr>
              <a:t>only</a:t>
            </a:r>
            <a:r>
              <a:rPr lang="en-IN" sz="2000" spc="25" dirty="0">
                <a:latin typeface="Times New Roman"/>
                <a:cs typeface="Times New Roman"/>
              </a:rPr>
              <a:t> </a:t>
            </a:r>
            <a:r>
              <a:rPr lang="en-IN" sz="2000" dirty="0">
                <a:latin typeface="Times New Roman"/>
                <a:cs typeface="Times New Roman"/>
              </a:rPr>
              <a:t>those</a:t>
            </a:r>
            <a:r>
              <a:rPr lang="en-IN" sz="2000" spc="40" dirty="0">
                <a:latin typeface="Times New Roman"/>
                <a:cs typeface="Times New Roman"/>
              </a:rPr>
              <a:t> </a:t>
            </a:r>
            <a:r>
              <a:rPr lang="en-IN" sz="2000" spc="-5" dirty="0">
                <a:latin typeface="Times New Roman"/>
                <a:cs typeface="Times New Roman"/>
              </a:rPr>
              <a:t>design</a:t>
            </a:r>
            <a:r>
              <a:rPr lang="en-IN" sz="2000" spc="65" dirty="0">
                <a:latin typeface="Times New Roman"/>
                <a:cs typeface="Times New Roman"/>
              </a:rPr>
              <a:t> </a:t>
            </a:r>
            <a:r>
              <a:rPr lang="en-IN" sz="2000" spc="-5" dirty="0">
                <a:latin typeface="Times New Roman"/>
                <a:cs typeface="Times New Roman"/>
              </a:rPr>
              <a:t>concepts,</a:t>
            </a:r>
            <a:r>
              <a:rPr lang="en-IN" sz="2000" spc="45" dirty="0">
                <a:latin typeface="Times New Roman"/>
                <a:cs typeface="Times New Roman"/>
              </a:rPr>
              <a:t> </a:t>
            </a:r>
            <a:r>
              <a:rPr lang="en-IN" sz="2000" dirty="0">
                <a:latin typeface="Times New Roman"/>
                <a:cs typeface="Times New Roman"/>
              </a:rPr>
              <a:t>which</a:t>
            </a:r>
            <a:r>
              <a:rPr lang="en-IN" sz="2000" spc="45" dirty="0">
                <a:latin typeface="Times New Roman"/>
                <a:cs typeface="Times New Roman"/>
              </a:rPr>
              <a:t> </a:t>
            </a:r>
            <a:r>
              <a:rPr lang="en-IN" sz="2000" spc="-5" dirty="0">
                <a:latin typeface="Times New Roman"/>
                <a:cs typeface="Times New Roman"/>
              </a:rPr>
              <a:t>promise</a:t>
            </a:r>
            <a:r>
              <a:rPr lang="en-IN" sz="2000" spc="45" dirty="0">
                <a:latin typeface="Times New Roman"/>
                <a:cs typeface="Times New Roman"/>
              </a:rPr>
              <a:t> </a:t>
            </a:r>
            <a:r>
              <a:rPr lang="en-IN" sz="2000" spc="-5" dirty="0">
                <a:latin typeface="Times New Roman"/>
                <a:cs typeface="Times New Roman"/>
              </a:rPr>
              <a:t>a</a:t>
            </a:r>
            <a:r>
              <a:rPr lang="en-IN" sz="2000" spc="40" dirty="0">
                <a:latin typeface="Times New Roman"/>
                <a:cs typeface="Times New Roman"/>
              </a:rPr>
              <a:t> </a:t>
            </a:r>
            <a:r>
              <a:rPr lang="en-IN" sz="2000" dirty="0">
                <a:latin typeface="Times New Roman"/>
                <a:cs typeface="Times New Roman"/>
              </a:rPr>
              <a:t>quality</a:t>
            </a:r>
            <a:r>
              <a:rPr lang="en-IN" sz="2000" spc="25" dirty="0">
                <a:latin typeface="Times New Roman"/>
                <a:cs typeface="Times New Roman"/>
              </a:rPr>
              <a:t> </a:t>
            </a:r>
            <a:r>
              <a:rPr lang="en-IN" sz="2000" dirty="0">
                <a:latin typeface="Times New Roman"/>
                <a:cs typeface="Times New Roman"/>
              </a:rPr>
              <a:t>above</a:t>
            </a:r>
            <a:r>
              <a:rPr lang="en-IN" sz="2000" spc="45" dirty="0">
                <a:latin typeface="Times New Roman"/>
                <a:cs typeface="Times New Roman"/>
              </a:rPr>
              <a:t> </a:t>
            </a:r>
            <a:r>
              <a:rPr lang="en-IN" sz="2000" spc="-5" dirty="0">
                <a:latin typeface="Times New Roman"/>
                <a:cs typeface="Times New Roman"/>
              </a:rPr>
              <a:t>the</a:t>
            </a:r>
            <a:r>
              <a:rPr lang="en-IN" sz="2000" spc="40" dirty="0">
                <a:latin typeface="Times New Roman"/>
                <a:cs typeface="Times New Roman"/>
              </a:rPr>
              <a:t> </a:t>
            </a:r>
            <a:r>
              <a:rPr lang="en-IN" sz="2000" spc="-5" dirty="0">
                <a:latin typeface="Times New Roman"/>
                <a:cs typeface="Times New Roman"/>
              </a:rPr>
              <a:t>minimum specification, have </a:t>
            </a:r>
            <a:r>
              <a:rPr lang="en-IN" sz="2000" spc="5" dirty="0">
                <a:latin typeface="Times New Roman"/>
                <a:cs typeface="Times New Roman"/>
              </a:rPr>
              <a:t>any </a:t>
            </a:r>
            <a:r>
              <a:rPr lang="en-IN" sz="2000" dirty="0">
                <a:latin typeface="Times New Roman"/>
                <a:cs typeface="Times New Roman"/>
              </a:rPr>
              <a:t>utility </a:t>
            </a:r>
            <a:r>
              <a:rPr lang="en-IN" sz="2000" spc="-5" dirty="0">
                <a:latin typeface="Times New Roman"/>
                <a:cs typeface="Times New Roman"/>
              </a:rPr>
              <a:t>at all. These represent only preferences. The </a:t>
            </a:r>
            <a:r>
              <a:rPr lang="en-IN" sz="2000" dirty="0">
                <a:latin typeface="Times New Roman"/>
                <a:cs typeface="Times New Roman"/>
              </a:rPr>
              <a:t>next </a:t>
            </a:r>
            <a:r>
              <a:rPr lang="en-IN" sz="2000" spc="-5" dirty="0">
                <a:latin typeface="Times New Roman"/>
                <a:cs typeface="Times New Roman"/>
              </a:rPr>
              <a:t>step </a:t>
            </a:r>
            <a:r>
              <a:rPr lang="en-IN" sz="2000" spc="-10" dirty="0">
                <a:latin typeface="Times New Roman"/>
                <a:cs typeface="Times New Roman"/>
              </a:rPr>
              <a:t>is  </a:t>
            </a:r>
            <a:r>
              <a:rPr lang="en-IN" sz="2000" spc="-5" dirty="0">
                <a:latin typeface="Times New Roman"/>
                <a:cs typeface="Times New Roman"/>
              </a:rPr>
              <a:t>to obtain </a:t>
            </a:r>
            <a:r>
              <a:rPr lang="en-IN" sz="2000" spc="-10" dirty="0">
                <a:latin typeface="Times New Roman"/>
                <a:cs typeface="Times New Roman"/>
              </a:rPr>
              <a:t>the actual </a:t>
            </a:r>
            <a:r>
              <a:rPr lang="en-IN" sz="2000" spc="-5" dirty="0">
                <a:latin typeface="Times New Roman"/>
                <a:cs typeface="Times New Roman"/>
              </a:rPr>
              <a:t>utilities </a:t>
            </a:r>
            <a:r>
              <a:rPr lang="en-IN" sz="2000" dirty="0">
                <a:latin typeface="Times New Roman"/>
                <a:cs typeface="Times New Roman"/>
              </a:rPr>
              <a:t>by </a:t>
            </a:r>
            <a:r>
              <a:rPr lang="en-IN" sz="2000" spc="-5" dirty="0">
                <a:latin typeface="Times New Roman"/>
                <a:cs typeface="Times New Roman"/>
              </a:rPr>
              <a:t>multiplying </a:t>
            </a:r>
            <a:r>
              <a:rPr lang="en-IN" sz="2000" dirty="0">
                <a:latin typeface="Times New Roman"/>
                <a:cs typeface="Times New Roman"/>
              </a:rPr>
              <a:t>these </a:t>
            </a:r>
            <a:r>
              <a:rPr lang="en-IN" sz="2000" spc="-5" dirty="0">
                <a:latin typeface="Times New Roman"/>
                <a:cs typeface="Times New Roman"/>
              </a:rPr>
              <a:t>preference measures </a:t>
            </a:r>
            <a:r>
              <a:rPr lang="en-IN" sz="2000" dirty="0">
                <a:latin typeface="Times New Roman"/>
                <a:cs typeface="Times New Roman"/>
              </a:rPr>
              <a:t>by </a:t>
            </a:r>
            <a:r>
              <a:rPr lang="en-IN" sz="2000" spc="-5" dirty="0">
                <a:latin typeface="Times New Roman"/>
                <a:cs typeface="Times New Roman"/>
              </a:rPr>
              <a:t>the relative  importance of the characteristics. </a:t>
            </a:r>
            <a:r>
              <a:rPr lang="en-IN" sz="2000" spc="-10" dirty="0">
                <a:latin typeface="Times New Roman"/>
                <a:cs typeface="Times New Roman"/>
              </a:rPr>
              <a:t>For </a:t>
            </a:r>
            <a:r>
              <a:rPr lang="en-IN" sz="2000" spc="-5" dirty="0">
                <a:latin typeface="Times New Roman"/>
                <a:cs typeface="Times New Roman"/>
              </a:rPr>
              <a:t>this the first step is to assign </a:t>
            </a:r>
            <a:r>
              <a:rPr lang="en-IN" sz="2000" spc="-15" dirty="0">
                <a:latin typeface="Times New Roman"/>
                <a:cs typeface="Times New Roman"/>
              </a:rPr>
              <a:t>weight. These, </a:t>
            </a:r>
            <a:r>
              <a:rPr lang="en-IN" sz="2000" spc="-10" dirty="0">
                <a:latin typeface="Times New Roman"/>
                <a:cs typeface="Times New Roman"/>
              </a:rPr>
              <a:t>too,  </a:t>
            </a:r>
            <a:r>
              <a:rPr lang="en-IN" sz="2000" spc="-5" dirty="0">
                <a:latin typeface="Times New Roman"/>
                <a:cs typeface="Times New Roman"/>
              </a:rPr>
              <a:t>depend on the subjective evaluation of how important a particular dimension is. </a:t>
            </a:r>
            <a:r>
              <a:rPr lang="en-IN" sz="2000" dirty="0">
                <a:latin typeface="Times New Roman"/>
                <a:cs typeface="Times New Roman"/>
              </a:rPr>
              <a:t>The  </a:t>
            </a:r>
            <a:r>
              <a:rPr lang="en-IN" sz="2000" spc="-5" dirty="0">
                <a:latin typeface="Times New Roman"/>
                <a:cs typeface="Times New Roman"/>
              </a:rPr>
              <a:t>weights are so chosen that </a:t>
            </a:r>
            <a:r>
              <a:rPr lang="en-IN" sz="2000" spc="-10" dirty="0">
                <a:latin typeface="Times New Roman"/>
                <a:cs typeface="Times New Roman"/>
              </a:rPr>
              <a:t>the </a:t>
            </a:r>
            <a:r>
              <a:rPr lang="en-IN" sz="2000" spc="-5" dirty="0">
                <a:latin typeface="Times New Roman"/>
                <a:cs typeface="Times New Roman"/>
              </a:rPr>
              <a:t>total </a:t>
            </a:r>
            <a:r>
              <a:rPr lang="en-IN" sz="2000" spc="-10" dirty="0">
                <a:latin typeface="Times New Roman"/>
                <a:cs typeface="Times New Roman"/>
              </a:rPr>
              <a:t>comes </a:t>
            </a:r>
            <a:r>
              <a:rPr lang="en-IN" sz="2000" spc="-5" dirty="0">
                <a:latin typeface="Times New Roman"/>
                <a:cs typeface="Times New Roman"/>
              </a:rPr>
              <a:t>out to </a:t>
            </a:r>
            <a:r>
              <a:rPr lang="en-IN" sz="2000" dirty="0">
                <a:latin typeface="Times New Roman"/>
                <a:cs typeface="Times New Roman"/>
              </a:rPr>
              <a:t>be</a:t>
            </a:r>
            <a:r>
              <a:rPr lang="en-IN" sz="2000" spc="-70" dirty="0">
                <a:latin typeface="Times New Roman"/>
                <a:cs typeface="Times New Roman"/>
              </a:rPr>
              <a:t> </a:t>
            </a:r>
            <a:r>
              <a:rPr lang="en-IN" sz="2000" spc="-5" dirty="0">
                <a:latin typeface="Times New Roman"/>
                <a:cs typeface="Times New Roman"/>
              </a:rPr>
              <a:t>one.</a:t>
            </a:r>
            <a:endParaRPr lang="en-IN" sz="2000" dirty="0">
              <a:latin typeface="Times New Roman"/>
              <a:cs typeface="Times New Roman"/>
            </a:endParaRPr>
          </a:p>
          <a:p>
            <a:endParaRPr lang="en-IN" sz="2000" dirty="0"/>
          </a:p>
        </p:txBody>
      </p:sp>
    </p:spTree>
    <p:extLst>
      <p:ext uri="{BB962C8B-B14F-4D97-AF65-F5344CB8AC3E}">
        <p14:creationId xmlns:p14="http://schemas.microsoft.com/office/powerpoint/2010/main" val="141091731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1520" y="260648"/>
            <a:ext cx="8424936" cy="400110"/>
          </a:xfrm>
          <a:prstGeom prst="rect">
            <a:avLst/>
          </a:prstGeom>
        </p:spPr>
        <p:txBody>
          <a:bodyPr wrap="square">
            <a:spAutoFit/>
          </a:bodyPr>
          <a:lstStyle/>
          <a:p>
            <a:pPr marL="12700" algn="just">
              <a:lnSpc>
                <a:spcPct val="100000"/>
              </a:lnSpc>
            </a:pPr>
            <a:r>
              <a:rPr lang="en-IN" sz="2000" u="sng" spc="-5" dirty="0">
                <a:latin typeface="Times New Roman"/>
                <a:cs typeface="Times New Roman"/>
              </a:rPr>
              <a:t>Ex 1</a:t>
            </a:r>
            <a:r>
              <a:rPr lang="en-IN" sz="2000" spc="-5" dirty="0">
                <a:latin typeface="Times New Roman"/>
                <a:cs typeface="Times New Roman"/>
              </a:rPr>
              <a:t>: Selection of </a:t>
            </a:r>
            <a:r>
              <a:rPr lang="en-IN" sz="2000" dirty="0">
                <a:latin typeface="Times New Roman"/>
                <a:cs typeface="Times New Roman"/>
              </a:rPr>
              <a:t>safety </a:t>
            </a:r>
            <a:r>
              <a:rPr lang="en-IN" sz="2000" spc="-5" dirty="0">
                <a:latin typeface="Times New Roman"/>
                <a:cs typeface="Times New Roman"/>
              </a:rPr>
              <a:t>device for</a:t>
            </a:r>
            <a:r>
              <a:rPr lang="en-IN" sz="2000" spc="-30" dirty="0">
                <a:latin typeface="Times New Roman"/>
                <a:cs typeface="Times New Roman"/>
              </a:rPr>
              <a:t> </a:t>
            </a:r>
            <a:r>
              <a:rPr lang="en-IN" sz="2000" spc="-5" dirty="0">
                <a:latin typeface="Times New Roman"/>
                <a:cs typeface="Times New Roman"/>
              </a:rPr>
              <a:t>passengers</a:t>
            </a:r>
            <a:endParaRPr lang="en-IN" sz="2000" dirty="0">
              <a:latin typeface="Times New Roman"/>
              <a:cs typeface="Times New Roman"/>
            </a:endParaRPr>
          </a:p>
        </p:txBody>
      </p:sp>
      <p:graphicFrame>
        <p:nvGraphicFramePr>
          <p:cNvPr id="5" name="object 2"/>
          <p:cNvGraphicFramePr>
            <a:graphicFrameLocks noGrp="1"/>
          </p:cNvGraphicFramePr>
          <p:nvPr>
            <p:extLst>
              <p:ext uri="{D42A27DB-BD31-4B8C-83A1-F6EECF244321}">
                <p14:modId xmlns:p14="http://schemas.microsoft.com/office/powerpoint/2010/main" val="2420077128"/>
              </p:ext>
            </p:extLst>
          </p:nvPr>
        </p:nvGraphicFramePr>
        <p:xfrm>
          <a:off x="683568" y="836712"/>
          <a:ext cx="6885003" cy="1838775"/>
        </p:xfrm>
        <a:graphic>
          <a:graphicData uri="http://schemas.openxmlformats.org/drawingml/2006/table">
            <a:tbl>
              <a:tblPr firstRow="1" bandRow="1">
                <a:tableStyleId>{2D5ABB26-0587-4C30-8999-92F81FD0307C}</a:tableStyleId>
              </a:tblPr>
              <a:tblGrid>
                <a:gridCol w="2449879">
                  <a:extLst>
                    <a:ext uri="{9D8B030D-6E8A-4147-A177-3AD203B41FA5}">
                      <a16:colId xmlns:a16="http://schemas.microsoft.com/office/drawing/2014/main" val="20000"/>
                    </a:ext>
                  </a:extLst>
                </a:gridCol>
                <a:gridCol w="1478375">
                  <a:extLst>
                    <a:ext uri="{9D8B030D-6E8A-4147-A177-3AD203B41FA5}">
                      <a16:colId xmlns:a16="http://schemas.microsoft.com/office/drawing/2014/main" val="20001"/>
                    </a:ext>
                  </a:extLst>
                </a:gridCol>
                <a:gridCol w="1267179">
                  <a:extLst>
                    <a:ext uri="{9D8B030D-6E8A-4147-A177-3AD203B41FA5}">
                      <a16:colId xmlns:a16="http://schemas.microsoft.com/office/drawing/2014/main" val="20002"/>
                    </a:ext>
                  </a:extLst>
                </a:gridCol>
                <a:gridCol w="1689570">
                  <a:extLst>
                    <a:ext uri="{9D8B030D-6E8A-4147-A177-3AD203B41FA5}">
                      <a16:colId xmlns:a16="http://schemas.microsoft.com/office/drawing/2014/main" val="20003"/>
                    </a:ext>
                  </a:extLst>
                </a:gridCol>
              </a:tblGrid>
              <a:tr h="303198">
                <a:tc rowSpan="2">
                  <a:txBody>
                    <a:bodyPr/>
                    <a:lstStyle/>
                    <a:p>
                      <a:pPr marL="67945">
                        <a:lnSpc>
                          <a:spcPct val="100000"/>
                        </a:lnSpc>
                      </a:pPr>
                      <a:r>
                        <a:rPr sz="2000" spc="-5" dirty="0">
                          <a:latin typeface="Times New Roman"/>
                          <a:cs typeface="Times New Roman"/>
                        </a:rPr>
                        <a:t>Quality</a:t>
                      </a:r>
                      <a:r>
                        <a:rPr sz="2000" spc="-40" dirty="0">
                          <a:latin typeface="Times New Roman"/>
                          <a:cs typeface="Times New Roman"/>
                        </a:rPr>
                        <a:t> </a:t>
                      </a:r>
                      <a:r>
                        <a:rPr sz="2000" spc="-5" dirty="0">
                          <a:latin typeface="Times New Roman"/>
                          <a:cs typeface="Times New Roman"/>
                        </a:rPr>
                        <a:t>Dimension</a:t>
                      </a:r>
                      <a:endParaRPr sz="20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gridSpan="2">
                  <a:txBody>
                    <a:bodyPr/>
                    <a:lstStyle/>
                    <a:p>
                      <a:pPr marL="266065">
                        <a:lnSpc>
                          <a:spcPct val="100000"/>
                        </a:lnSpc>
                      </a:pPr>
                      <a:r>
                        <a:rPr sz="2000" spc="-10" dirty="0">
                          <a:latin typeface="Times New Roman"/>
                          <a:cs typeface="Times New Roman"/>
                        </a:rPr>
                        <a:t>Design</a:t>
                      </a:r>
                      <a:r>
                        <a:rPr sz="2000" dirty="0">
                          <a:latin typeface="Times New Roman"/>
                          <a:cs typeface="Times New Roman"/>
                        </a:rPr>
                        <a:t> </a:t>
                      </a:r>
                      <a:r>
                        <a:rPr sz="2000" spc="-5" dirty="0">
                          <a:latin typeface="Times New Roman"/>
                          <a:cs typeface="Times New Roman"/>
                        </a:rPr>
                        <a:t>Options</a:t>
                      </a:r>
                      <a:endParaRPr sz="2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xBody>
                    <a:bodyPr/>
                    <a:lstStyle/>
                    <a:p>
                      <a:endParaRPr/>
                    </a:p>
                  </a:txBody>
                  <a:tcPr marL="0" marR="0" marT="0" marB="0"/>
                </a:tc>
                <a:tc rowSpan="2">
                  <a:txBody>
                    <a:bodyPr/>
                    <a:lstStyle/>
                    <a:p>
                      <a:pPr marL="67945">
                        <a:lnSpc>
                          <a:spcPct val="100000"/>
                        </a:lnSpc>
                      </a:pPr>
                      <a:r>
                        <a:rPr sz="2000" spc="-5" dirty="0">
                          <a:latin typeface="Times New Roman"/>
                          <a:cs typeface="Times New Roman"/>
                        </a:rPr>
                        <a:t>Weightage</a:t>
                      </a:r>
                      <a:endParaRPr sz="2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0"/>
                  </a:ext>
                </a:extLst>
              </a:tr>
              <a:tr h="305767">
                <a:tc vMerge="1">
                  <a:txBody>
                    <a:bodyPr/>
                    <a:lstStyle/>
                    <a:p>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ct val="100000"/>
                        </a:lnSpc>
                      </a:pPr>
                      <a:r>
                        <a:rPr sz="2000" spc="-5" dirty="0">
                          <a:latin typeface="Times New Roman"/>
                          <a:cs typeface="Times New Roman"/>
                        </a:rPr>
                        <a:t>Seat</a:t>
                      </a:r>
                      <a:r>
                        <a:rPr sz="2000" spc="-20" dirty="0">
                          <a:latin typeface="Times New Roman"/>
                          <a:cs typeface="Times New Roman"/>
                        </a:rPr>
                        <a:t> </a:t>
                      </a:r>
                      <a:r>
                        <a:rPr sz="2000" spc="-5" dirty="0">
                          <a:latin typeface="Times New Roman"/>
                          <a:cs typeface="Times New Roman"/>
                        </a:rPr>
                        <a:t>Belt</a:t>
                      </a:r>
                      <a:endParaRPr sz="2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55880">
                        <a:lnSpc>
                          <a:spcPct val="100000"/>
                        </a:lnSpc>
                      </a:pPr>
                      <a:r>
                        <a:rPr sz="2000" spc="-5" dirty="0">
                          <a:latin typeface="Times New Roman"/>
                          <a:cs typeface="Times New Roman"/>
                        </a:rPr>
                        <a:t>Air</a:t>
                      </a:r>
                      <a:r>
                        <a:rPr sz="2000" spc="-25" dirty="0">
                          <a:latin typeface="Times New Roman"/>
                          <a:cs typeface="Times New Roman"/>
                        </a:rPr>
                        <a:t> </a:t>
                      </a:r>
                      <a:r>
                        <a:rPr sz="2000" spc="-5" dirty="0">
                          <a:latin typeface="Times New Roman"/>
                          <a:cs typeface="Times New Roman"/>
                        </a:rPr>
                        <a:t>Bag</a:t>
                      </a:r>
                      <a:endParaRPr sz="2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vMerge="1">
                  <a:txBody>
                    <a:bodyPr/>
                    <a:lstStyle/>
                    <a:p>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1"/>
                  </a:ext>
                </a:extLst>
              </a:tr>
              <a:tr h="308337">
                <a:tc>
                  <a:txBody>
                    <a:bodyPr/>
                    <a:lstStyle/>
                    <a:p>
                      <a:pPr marL="67945">
                        <a:lnSpc>
                          <a:spcPct val="100000"/>
                        </a:lnSpc>
                      </a:pPr>
                      <a:r>
                        <a:rPr sz="2000" spc="-5" dirty="0">
                          <a:latin typeface="Times New Roman"/>
                          <a:cs typeface="Times New Roman"/>
                        </a:rPr>
                        <a:t>Protection</a:t>
                      </a:r>
                      <a:endParaRPr sz="2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r>
                        <a:rPr sz="2000" dirty="0">
                          <a:latin typeface="Times New Roman"/>
                          <a:cs typeface="Times New Roman"/>
                        </a:rPr>
                        <a:t>6</a:t>
                      </a:r>
                      <a:endParaRPr sz="2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R="16510" algn="ctr">
                        <a:lnSpc>
                          <a:spcPct val="100000"/>
                        </a:lnSpc>
                      </a:pPr>
                      <a:r>
                        <a:rPr sz="2000" dirty="0">
                          <a:latin typeface="Times New Roman"/>
                          <a:cs typeface="Times New Roman"/>
                        </a:rPr>
                        <a:t>9</a:t>
                      </a:r>
                      <a:endParaRPr sz="2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R="323215" algn="r">
                        <a:lnSpc>
                          <a:spcPct val="100000"/>
                        </a:lnSpc>
                      </a:pPr>
                      <a:r>
                        <a:rPr sz="2000" dirty="0">
                          <a:latin typeface="Times New Roman"/>
                          <a:cs typeface="Times New Roman"/>
                        </a:rPr>
                        <a:t>0.45</a:t>
                      </a:r>
                      <a:endParaRPr sz="2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2"/>
                  </a:ext>
                </a:extLst>
              </a:tr>
              <a:tr h="305767">
                <a:tc>
                  <a:txBody>
                    <a:bodyPr/>
                    <a:lstStyle/>
                    <a:p>
                      <a:pPr marL="68580">
                        <a:lnSpc>
                          <a:spcPct val="100000"/>
                        </a:lnSpc>
                      </a:pPr>
                      <a:r>
                        <a:rPr sz="2000" dirty="0">
                          <a:latin typeface="Times New Roman"/>
                          <a:cs typeface="Times New Roman"/>
                        </a:rPr>
                        <a:t>Reliability</a:t>
                      </a:r>
                      <a:endParaRPr sz="2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r>
                        <a:rPr sz="2000" dirty="0">
                          <a:latin typeface="Times New Roman"/>
                          <a:cs typeface="Times New Roman"/>
                        </a:rPr>
                        <a:t>9</a:t>
                      </a:r>
                      <a:endParaRPr sz="2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r>
                        <a:rPr sz="2000" dirty="0">
                          <a:latin typeface="Times New Roman"/>
                          <a:cs typeface="Times New Roman"/>
                        </a:rPr>
                        <a:t>5</a:t>
                      </a:r>
                      <a:endParaRPr sz="2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R="323215" algn="r">
                        <a:lnSpc>
                          <a:spcPct val="100000"/>
                        </a:lnSpc>
                      </a:pPr>
                      <a:r>
                        <a:rPr sz="2000" dirty="0">
                          <a:latin typeface="Times New Roman"/>
                          <a:cs typeface="Times New Roman"/>
                        </a:rPr>
                        <a:t>0.15</a:t>
                      </a:r>
                      <a:endParaRPr sz="2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3"/>
                  </a:ext>
                </a:extLst>
              </a:tr>
              <a:tr h="305767">
                <a:tc>
                  <a:txBody>
                    <a:bodyPr/>
                    <a:lstStyle/>
                    <a:p>
                      <a:pPr marL="68580">
                        <a:lnSpc>
                          <a:spcPct val="100000"/>
                        </a:lnSpc>
                      </a:pPr>
                      <a:r>
                        <a:rPr sz="2000" spc="-5" dirty="0">
                          <a:latin typeface="Times New Roman"/>
                          <a:cs typeface="Times New Roman"/>
                        </a:rPr>
                        <a:t>Adaptibility</a:t>
                      </a:r>
                      <a:endParaRPr sz="2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r>
                        <a:rPr sz="2000" dirty="0">
                          <a:latin typeface="Times New Roman"/>
                          <a:cs typeface="Times New Roman"/>
                        </a:rPr>
                        <a:t>4</a:t>
                      </a:r>
                      <a:endParaRPr sz="2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R="16510" algn="ctr">
                        <a:lnSpc>
                          <a:spcPct val="100000"/>
                        </a:lnSpc>
                      </a:pPr>
                      <a:r>
                        <a:rPr sz="2000" dirty="0">
                          <a:latin typeface="Times New Roman"/>
                          <a:cs typeface="Times New Roman"/>
                        </a:rPr>
                        <a:t>9</a:t>
                      </a:r>
                      <a:endParaRPr sz="2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R="323215" algn="r">
                        <a:lnSpc>
                          <a:spcPct val="100000"/>
                        </a:lnSpc>
                      </a:pPr>
                      <a:r>
                        <a:rPr sz="2000" dirty="0">
                          <a:latin typeface="Times New Roman"/>
                          <a:cs typeface="Times New Roman"/>
                        </a:rPr>
                        <a:t>0.10</a:t>
                      </a:r>
                      <a:endParaRPr sz="2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4"/>
                  </a:ext>
                </a:extLst>
              </a:tr>
              <a:tr h="308337">
                <a:tc>
                  <a:txBody>
                    <a:bodyPr/>
                    <a:lstStyle/>
                    <a:p>
                      <a:pPr marL="68580">
                        <a:lnSpc>
                          <a:spcPct val="100000"/>
                        </a:lnSpc>
                      </a:pPr>
                      <a:r>
                        <a:rPr sz="2000" dirty="0">
                          <a:latin typeface="Times New Roman"/>
                          <a:cs typeface="Times New Roman"/>
                        </a:rPr>
                        <a:t>Cost</a:t>
                      </a:r>
                      <a:endParaRPr sz="2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r>
                        <a:rPr sz="2000" spc="-5" dirty="0">
                          <a:latin typeface="Times New Roman"/>
                          <a:cs typeface="Times New Roman"/>
                        </a:rPr>
                        <a:t>9.5</a:t>
                      </a:r>
                      <a:endParaRPr sz="2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R="16510" algn="ctr">
                        <a:lnSpc>
                          <a:spcPct val="100000"/>
                        </a:lnSpc>
                      </a:pPr>
                      <a:r>
                        <a:rPr sz="2000" dirty="0">
                          <a:latin typeface="Times New Roman"/>
                          <a:cs typeface="Times New Roman"/>
                        </a:rPr>
                        <a:t>4</a:t>
                      </a:r>
                      <a:endParaRPr sz="2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R="323215" algn="r">
                        <a:lnSpc>
                          <a:spcPct val="100000"/>
                        </a:lnSpc>
                      </a:pPr>
                      <a:r>
                        <a:rPr sz="2000" dirty="0">
                          <a:latin typeface="Times New Roman"/>
                          <a:cs typeface="Times New Roman"/>
                        </a:rPr>
                        <a:t>0.30</a:t>
                      </a: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5"/>
                  </a:ext>
                </a:extLst>
              </a:tr>
            </a:tbl>
          </a:graphicData>
        </a:graphic>
      </p:graphicFrame>
      <p:sp>
        <p:nvSpPr>
          <p:cNvPr id="6" name="Rectangle 5"/>
          <p:cNvSpPr/>
          <p:nvPr/>
        </p:nvSpPr>
        <p:spPr>
          <a:xfrm>
            <a:off x="251520" y="2933115"/>
            <a:ext cx="8424936" cy="1938992"/>
          </a:xfrm>
          <a:prstGeom prst="rect">
            <a:avLst/>
          </a:prstGeom>
        </p:spPr>
        <p:txBody>
          <a:bodyPr wrap="square">
            <a:spAutoFit/>
          </a:bodyPr>
          <a:lstStyle/>
          <a:p>
            <a:pPr marL="12700">
              <a:spcBef>
                <a:spcPts val="100"/>
              </a:spcBef>
            </a:pPr>
            <a:r>
              <a:rPr lang="en-IN" sz="2000" spc="-5" dirty="0">
                <a:latin typeface="Times New Roman"/>
                <a:cs typeface="Times New Roman"/>
              </a:rPr>
              <a:t>Now</a:t>
            </a:r>
            <a:r>
              <a:rPr lang="en-IN" sz="2000" spc="-15" dirty="0">
                <a:latin typeface="Times New Roman"/>
                <a:cs typeface="Times New Roman"/>
              </a:rPr>
              <a:t> </a:t>
            </a:r>
            <a:r>
              <a:rPr lang="en-IN" sz="2000" dirty="0">
                <a:latin typeface="Times New Roman"/>
                <a:cs typeface="Times New Roman"/>
              </a:rPr>
              <a:t>utility</a:t>
            </a:r>
            <a:r>
              <a:rPr lang="en-IN" sz="2000" spc="-30" dirty="0">
                <a:latin typeface="Times New Roman"/>
                <a:cs typeface="Times New Roman"/>
              </a:rPr>
              <a:t> </a:t>
            </a:r>
            <a:r>
              <a:rPr lang="en-IN" sz="2000" spc="-5" dirty="0">
                <a:latin typeface="Times New Roman"/>
                <a:cs typeface="Times New Roman"/>
              </a:rPr>
              <a:t>(Seat belt) =</a:t>
            </a:r>
            <a:r>
              <a:rPr lang="en-IN" sz="2000" spc="-15" dirty="0">
                <a:latin typeface="Times New Roman"/>
                <a:cs typeface="Times New Roman"/>
              </a:rPr>
              <a:t> </a:t>
            </a:r>
            <a:r>
              <a:rPr lang="en-IN" sz="2000" spc="-5" dirty="0">
                <a:latin typeface="Times New Roman"/>
                <a:cs typeface="Times New Roman"/>
              </a:rPr>
              <a:t>6</a:t>
            </a:r>
            <a:r>
              <a:rPr lang="en-IN" sz="2000" spc="5" dirty="0">
                <a:latin typeface="Times New Roman"/>
                <a:cs typeface="Times New Roman"/>
              </a:rPr>
              <a:t> </a:t>
            </a:r>
            <a:r>
              <a:rPr lang="en-IN" sz="2000" spc="775" dirty="0">
                <a:latin typeface="Symbol"/>
                <a:cs typeface="Symbol"/>
              </a:rPr>
              <a:t></a:t>
            </a:r>
            <a:r>
              <a:rPr lang="en-IN" sz="2000" spc="5" dirty="0">
                <a:latin typeface="Times New Roman"/>
                <a:cs typeface="Times New Roman"/>
              </a:rPr>
              <a:t> </a:t>
            </a:r>
            <a:r>
              <a:rPr lang="en-IN" sz="2000" spc="-5" dirty="0">
                <a:latin typeface="Times New Roman"/>
                <a:cs typeface="Times New Roman"/>
              </a:rPr>
              <a:t>0.45</a:t>
            </a:r>
            <a:r>
              <a:rPr lang="en-IN" sz="2000" spc="5" dirty="0">
                <a:latin typeface="Times New Roman"/>
                <a:cs typeface="Times New Roman"/>
              </a:rPr>
              <a:t> </a:t>
            </a:r>
            <a:r>
              <a:rPr lang="en-IN" sz="2000" spc="-5" dirty="0">
                <a:latin typeface="Times New Roman"/>
                <a:cs typeface="Times New Roman"/>
              </a:rPr>
              <a:t>+ 9</a:t>
            </a:r>
            <a:r>
              <a:rPr lang="en-IN" sz="2000" spc="5" dirty="0">
                <a:latin typeface="Times New Roman"/>
                <a:cs typeface="Times New Roman"/>
              </a:rPr>
              <a:t> </a:t>
            </a:r>
            <a:r>
              <a:rPr lang="en-IN" sz="2000" spc="775" dirty="0">
                <a:latin typeface="Symbol"/>
                <a:cs typeface="Symbol"/>
              </a:rPr>
              <a:t></a:t>
            </a:r>
            <a:r>
              <a:rPr lang="en-IN" sz="2000" spc="5" dirty="0">
                <a:latin typeface="Times New Roman"/>
                <a:cs typeface="Times New Roman"/>
              </a:rPr>
              <a:t> </a:t>
            </a:r>
            <a:r>
              <a:rPr lang="en-IN" sz="2000" spc="-5" dirty="0">
                <a:latin typeface="Times New Roman"/>
                <a:cs typeface="Times New Roman"/>
              </a:rPr>
              <a:t>0.15</a:t>
            </a:r>
            <a:r>
              <a:rPr lang="en-IN" sz="2000" spc="5" dirty="0">
                <a:latin typeface="Times New Roman"/>
                <a:cs typeface="Times New Roman"/>
              </a:rPr>
              <a:t> </a:t>
            </a:r>
            <a:r>
              <a:rPr lang="en-IN" sz="2000" spc="-5" dirty="0">
                <a:latin typeface="Times New Roman"/>
                <a:cs typeface="Times New Roman"/>
              </a:rPr>
              <a:t>+</a:t>
            </a:r>
            <a:r>
              <a:rPr lang="en-IN" sz="2000" spc="5" dirty="0">
                <a:latin typeface="Times New Roman"/>
                <a:cs typeface="Times New Roman"/>
              </a:rPr>
              <a:t> </a:t>
            </a:r>
            <a:r>
              <a:rPr lang="en-IN" sz="2000" spc="-5" dirty="0">
                <a:latin typeface="Times New Roman"/>
                <a:cs typeface="Times New Roman"/>
              </a:rPr>
              <a:t>4</a:t>
            </a:r>
            <a:r>
              <a:rPr lang="en-IN" sz="2000" spc="5" dirty="0">
                <a:latin typeface="Times New Roman"/>
                <a:cs typeface="Times New Roman"/>
              </a:rPr>
              <a:t> </a:t>
            </a:r>
            <a:r>
              <a:rPr lang="en-IN" sz="2000" spc="775" dirty="0">
                <a:latin typeface="Symbol"/>
                <a:cs typeface="Symbol"/>
              </a:rPr>
              <a:t></a:t>
            </a:r>
            <a:r>
              <a:rPr lang="en-IN" sz="2000" spc="5" dirty="0">
                <a:latin typeface="Times New Roman"/>
                <a:cs typeface="Times New Roman"/>
              </a:rPr>
              <a:t> </a:t>
            </a:r>
            <a:r>
              <a:rPr lang="en-IN" sz="2000" spc="-5" dirty="0">
                <a:latin typeface="Times New Roman"/>
                <a:cs typeface="Times New Roman"/>
              </a:rPr>
              <a:t>0.10</a:t>
            </a:r>
            <a:r>
              <a:rPr lang="en-IN" sz="2000" spc="5" dirty="0">
                <a:latin typeface="Times New Roman"/>
                <a:cs typeface="Times New Roman"/>
              </a:rPr>
              <a:t> </a:t>
            </a:r>
            <a:r>
              <a:rPr lang="en-IN" sz="2000" spc="-5" dirty="0">
                <a:latin typeface="Times New Roman"/>
                <a:cs typeface="Times New Roman"/>
              </a:rPr>
              <a:t>+</a:t>
            </a:r>
            <a:r>
              <a:rPr lang="en-IN" sz="2000" dirty="0">
                <a:latin typeface="Times New Roman"/>
                <a:cs typeface="Times New Roman"/>
              </a:rPr>
              <a:t> </a:t>
            </a:r>
            <a:r>
              <a:rPr lang="en-IN" sz="2000" spc="-5" dirty="0">
                <a:latin typeface="Times New Roman"/>
                <a:cs typeface="Times New Roman"/>
              </a:rPr>
              <a:t>9.5</a:t>
            </a:r>
            <a:r>
              <a:rPr lang="en-IN" sz="2000" dirty="0">
                <a:latin typeface="Times New Roman"/>
                <a:cs typeface="Times New Roman"/>
              </a:rPr>
              <a:t> </a:t>
            </a:r>
            <a:r>
              <a:rPr lang="en-IN" sz="2000" spc="775" dirty="0">
                <a:latin typeface="Symbol"/>
                <a:cs typeface="Symbol"/>
              </a:rPr>
              <a:t></a:t>
            </a:r>
            <a:r>
              <a:rPr lang="en-IN" sz="2000" spc="5" dirty="0">
                <a:latin typeface="Times New Roman"/>
                <a:cs typeface="Times New Roman"/>
              </a:rPr>
              <a:t> </a:t>
            </a:r>
            <a:r>
              <a:rPr lang="en-IN" sz="2000" spc="-5" dirty="0">
                <a:latin typeface="Times New Roman"/>
                <a:cs typeface="Times New Roman"/>
              </a:rPr>
              <a:t>0.3=7.3</a:t>
            </a:r>
            <a:endParaRPr lang="en-IN" sz="2000" dirty="0">
              <a:latin typeface="Times New Roman"/>
              <a:cs typeface="Times New Roman"/>
            </a:endParaRPr>
          </a:p>
          <a:p>
            <a:pPr marL="12700">
              <a:spcBef>
                <a:spcPts val="20"/>
              </a:spcBef>
            </a:pPr>
            <a:r>
              <a:rPr lang="en-IN" sz="2000" dirty="0">
                <a:latin typeface="Times New Roman"/>
                <a:cs typeface="Times New Roman"/>
              </a:rPr>
              <a:t>Utility</a:t>
            </a:r>
            <a:r>
              <a:rPr lang="en-IN" sz="2000" spc="-35" dirty="0">
                <a:latin typeface="Times New Roman"/>
                <a:cs typeface="Times New Roman"/>
              </a:rPr>
              <a:t> </a:t>
            </a:r>
            <a:r>
              <a:rPr lang="en-IN" sz="2000" spc="-5" dirty="0">
                <a:latin typeface="Times New Roman"/>
                <a:cs typeface="Times New Roman"/>
              </a:rPr>
              <a:t>(Air</a:t>
            </a:r>
            <a:r>
              <a:rPr lang="en-IN" sz="2000" spc="-15" dirty="0">
                <a:latin typeface="Times New Roman"/>
                <a:cs typeface="Times New Roman"/>
              </a:rPr>
              <a:t> </a:t>
            </a:r>
            <a:r>
              <a:rPr lang="en-IN" sz="2000" dirty="0">
                <a:latin typeface="Times New Roman"/>
                <a:cs typeface="Times New Roman"/>
              </a:rPr>
              <a:t>bag)</a:t>
            </a:r>
            <a:r>
              <a:rPr lang="en-IN" sz="2000" spc="-15" dirty="0">
                <a:latin typeface="Times New Roman"/>
                <a:cs typeface="Times New Roman"/>
              </a:rPr>
              <a:t> </a:t>
            </a:r>
            <a:r>
              <a:rPr lang="en-IN" sz="2000" spc="-5" dirty="0">
                <a:latin typeface="Times New Roman"/>
                <a:cs typeface="Times New Roman"/>
              </a:rPr>
              <a:t>= 9</a:t>
            </a:r>
            <a:r>
              <a:rPr lang="en-IN" sz="2000" dirty="0">
                <a:latin typeface="Times New Roman"/>
                <a:cs typeface="Times New Roman"/>
              </a:rPr>
              <a:t> </a:t>
            </a:r>
            <a:r>
              <a:rPr lang="en-IN" sz="2000" spc="775" dirty="0">
                <a:latin typeface="Symbol"/>
                <a:cs typeface="Symbol"/>
              </a:rPr>
              <a:t></a:t>
            </a:r>
            <a:r>
              <a:rPr lang="en-IN" sz="2000" spc="15" dirty="0">
                <a:latin typeface="Times New Roman"/>
                <a:cs typeface="Times New Roman"/>
              </a:rPr>
              <a:t> </a:t>
            </a:r>
            <a:r>
              <a:rPr lang="en-IN" sz="2000" spc="-15" dirty="0">
                <a:latin typeface="Times New Roman"/>
                <a:cs typeface="Times New Roman"/>
              </a:rPr>
              <a:t>0.45 </a:t>
            </a:r>
            <a:r>
              <a:rPr lang="en-IN" sz="2000" spc="-5" dirty="0">
                <a:latin typeface="Times New Roman"/>
                <a:cs typeface="Times New Roman"/>
              </a:rPr>
              <a:t>+</a:t>
            </a:r>
            <a:r>
              <a:rPr lang="en-IN" sz="2000" spc="-20" dirty="0">
                <a:latin typeface="Times New Roman"/>
                <a:cs typeface="Times New Roman"/>
              </a:rPr>
              <a:t> </a:t>
            </a:r>
            <a:r>
              <a:rPr lang="en-IN" sz="2000" spc="-5" dirty="0">
                <a:latin typeface="Times New Roman"/>
                <a:cs typeface="Times New Roman"/>
              </a:rPr>
              <a:t>5</a:t>
            </a:r>
            <a:r>
              <a:rPr lang="en-IN" sz="2000" dirty="0">
                <a:latin typeface="Times New Roman"/>
                <a:cs typeface="Times New Roman"/>
              </a:rPr>
              <a:t> </a:t>
            </a:r>
            <a:r>
              <a:rPr lang="en-IN" sz="2000" spc="775" dirty="0">
                <a:latin typeface="Symbol"/>
                <a:cs typeface="Symbol"/>
              </a:rPr>
              <a:t></a:t>
            </a:r>
            <a:r>
              <a:rPr lang="en-IN" sz="2000" dirty="0">
                <a:latin typeface="Times New Roman"/>
                <a:cs typeface="Times New Roman"/>
              </a:rPr>
              <a:t> </a:t>
            </a:r>
            <a:r>
              <a:rPr lang="en-IN" sz="2000" spc="-5" dirty="0">
                <a:latin typeface="Times New Roman"/>
                <a:cs typeface="Times New Roman"/>
              </a:rPr>
              <a:t>0.15</a:t>
            </a:r>
            <a:r>
              <a:rPr lang="en-IN" sz="2000" spc="15" dirty="0">
                <a:latin typeface="Times New Roman"/>
                <a:cs typeface="Times New Roman"/>
              </a:rPr>
              <a:t> </a:t>
            </a:r>
            <a:r>
              <a:rPr lang="en-IN" sz="2000" spc="-5" dirty="0">
                <a:latin typeface="Times New Roman"/>
                <a:cs typeface="Times New Roman"/>
              </a:rPr>
              <a:t>+ 9</a:t>
            </a:r>
            <a:r>
              <a:rPr lang="en-IN" sz="2000" dirty="0">
                <a:latin typeface="Times New Roman"/>
                <a:cs typeface="Times New Roman"/>
              </a:rPr>
              <a:t> </a:t>
            </a:r>
            <a:r>
              <a:rPr lang="en-IN" sz="2000" spc="775" dirty="0">
                <a:latin typeface="Symbol"/>
                <a:cs typeface="Symbol"/>
              </a:rPr>
              <a:t></a:t>
            </a:r>
            <a:r>
              <a:rPr lang="en-IN" sz="2000" spc="10" dirty="0">
                <a:latin typeface="Times New Roman"/>
                <a:cs typeface="Times New Roman"/>
              </a:rPr>
              <a:t> </a:t>
            </a:r>
            <a:r>
              <a:rPr lang="en-IN" sz="2000" spc="-5" dirty="0">
                <a:latin typeface="Times New Roman"/>
                <a:cs typeface="Times New Roman"/>
              </a:rPr>
              <a:t>0.10</a:t>
            </a:r>
            <a:r>
              <a:rPr lang="en-IN" sz="2000" spc="5" dirty="0">
                <a:latin typeface="Times New Roman"/>
                <a:cs typeface="Times New Roman"/>
              </a:rPr>
              <a:t> </a:t>
            </a:r>
            <a:r>
              <a:rPr lang="en-IN" sz="2000" spc="-5" dirty="0">
                <a:latin typeface="Times New Roman"/>
                <a:cs typeface="Times New Roman"/>
              </a:rPr>
              <a:t>+ 4</a:t>
            </a:r>
            <a:r>
              <a:rPr lang="en-IN" sz="2000" dirty="0">
                <a:latin typeface="Times New Roman"/>
                <a:cs typeface="Times New Roman"/>
              </a:rPr>
              <a:t> </a:t>
            </a:r>
            <a:r>
              <a:rPr lang="en-IN" sz="2000" spc="775" dirty="0">
                <a:latin typeface="Symbol"/>
                <a:cs typeface="Symbol"/>
              </a:rPr>
              <a:t></a:t>
            </a:r>
            <a:r>
              <a:rPr lang="en-IN" sz="2000" spc="-15" dirty="0">
                <a:latin typeface="Times New Roman"/>
                <a:cs typeface="Times New Roman"/>
              </a:rPr>
              <a:t> </a:t>
            </a:r>
            <a:r>
              <a:rPr lang="en-IN" sz="2000" spc="-5" dirty="0">
                <a:latin typeface="Times New Roman"/>
                <a:cs typeface="Times New Roman"/>
              </a:rPr>
              <a:t>0.3</a:t>
            </a:r>
            <a:r>
              <a:rPr lang="en-IN" sz="2000" spc="-15" dirty="0">
                <a:latin typeface="Times New Roman"/>
                <a:cs typeface="Times New Roman"/>
              </a:rPr>
              <a:t> </a:t>
            </a:r>
            <a:r>
              <a:rPr lang="en-IN" sz="2000" spc="-5" dirty="0">
                <a:latin typeface="Times New Roman"/>
                <a:cs typeface="Times New Roman"/>
              </a:rPr>
              <a:t>=</a:t>
            </a:r>
            <a:r>
              <a:rPr lang="en-IN" sz="2000" dirty="0">
                <a:latin typeface="Times New Roman"/>
                <a:cs typeface="Times New Roman"/>
              </a:rPr>
              <a:t> </a:t>
            </a:r>
            <a:r>
              <a:rPr lang="en-IN" sz="2000" spc="-5" dirty="0">
                <a:latin typeface="Times New Roman"/>
                <a:cs typeface="Times New Roman"/>
              </a:rPr>
              <a:t>6.9</a:t>
            </a:r>
            <a:endParaRPr lang="en-IN" sz="2000" dirty="0">
              <a:latin typeface="Times New Roman"/>
              <a:cs typeface="Times New Roman"/>
            </a:endParaRPr>
          </a:p>
          <a:p>
            <a:pPr marL="12700"/>
            <a:r>
              <a:rPr lang="en-IN" sz="2000" b="1" spc="-5" dirty="0">
                <a:latin typeface="Times New Roman"/>
                <a:cs typeface="Times New Roman"/>
              </a:rPr>
              <a:t>Seat belt is</a:t>
            </a:r>
            <a:r>
              <a:rPr lang="en-IN" sz="2000" b="1" spc="-35" dirty="0">
                <a:latin typeface="Times New Roman"/>
                <a:cs typeface="Times New Roman"/>
              </a:rPr>
              <a:t> </a:t>
            </a:r>
            <a:r>
              <a:rPr lang="en-IN" sz="2000" b="1" spc="-5" dirty="0">
                <a:latin typeface="Times New Roman"/>
                <a:cs typeface="Times New Roman"/>
              </a:rPr>
              <a:t>preferred.</a:t>
            </a:r>
          </a:p>
          <a:p>
            <a:pPr marL="12700"/>
            <a:endParaRPr lang="en-IN" sz="2000" dirty="0">
              <a:latin typeface="Times New Roman"/>
              <a:cs typeface="Times New Roman"/>
            </a:endParaRPr>
          </a:p>
          <a:p>
            <a:pPr marL="12700" marR="259079">
              <a:tabLst>
                <a:tab pos="1383665" algn="l"/>
              </a:tabLst>
            </a:pPr>
            <a:r>
              <a:rPr lang="en-IN" sz="2000" u="sng" spc="-10" dirty="0">
                <a:uFill>
                  <a:solidFill>
                    <a:srgbClr val="000000"/>
                  </a:solidFill>
                </a:uFill>
                <a:latin typeface="Times New Roman"/>
                <a:cs typeface="Times New Roman"/>
              </a:rPr>
              <a:t>Ex </a:t>
            </a:r>
            <a:r>
              <a:rPr lang="en-IN" sz="2000" u="sng" spc="-5" dirty="0">
                <a:uFill>
                  <a:solidFill>
                    <a:srgbClr val="000000"/>
                  </a:solidFill>
                </a:uFill>
                <a:latin typeface="Times New Roman"/>
                <a:cs typeface="Times New Roman"/>
              </a:rPr>
              <a:t>2</a:t>
            </a:r>
            <a:r>
              <a:rPr lang="en-IN" sz="2000" spc="-5" dirty="0">
                <a:latin typeface="Times New Roman"/>
                <a:cs typeface="Times New Roman"/>
              </a:rPr>
              <a:t> To </a:t>
            </a:r>
            <a:r>
              <a:rPr lang="en-IN" sz="2000" spc="-10" dirty="0">
                <a:latin typeface="Times New Roman"/>
                <a:cs typeface="Times New Roman"/>
              </a:rPr>
              <a:t>select </a:t>
            </a:r>
            <a:r>
              <a:rPr lang="en-IN" sz="2000" spc="-5" dirty="0">
                <a:latin typeface="Times New Roman"/>
                <a:cs typeface="Times New Roman"/>
              </a:rPr>
              <a:t>the </a:t>
            </a:r>
            <a:r>
              <a:rPr lang="en-IN" sz="2000" dirty="0">
                <a:latin typeface="Times New Roman"/>
                <a:cs typeface="Times New Roman"/>
              </a:rPr>
              <a:t>suitable </a:t>
            </a:r>
            <a:r>
              <a:rPr lang="en-IN" sz="2000" spc="-5" dirty="0">
                <a:latin typeface="Times New Roman"/>
                <a:cs typeface="Times New Roman"/>
              </a:rPr>
              <a:t>material </a:t>
            </a:r>
            <a:r>
              <a:rPr lang="en-IN" sz="2000" spc="-10" dirty="0">
                <a:latin typeface="Times New Roman"/>
                <a:cs typeface="Times New Roman"/>
              </a:rPr>
              <a:t>from </a:t>
            </a:r>
            <a:r>
              <a:rPr lang="en-IN" sz="2000" dirty="0">
                <a:latin typeface="Times New Roman"/>
                <a:cs typeface="Times New Roman"/>
              </a:rPr>
              <a:t>four </a:t>
            </a:r>
            <a:r>
              <a:rPr lang="en-IN" sz="2000" spc="-5" dirty="0">
                <a:latin typeface="Times New Roman"/>
                <a:cs typeface="Times New Roman"/>
              </a:rPr>
              <a:t>different types of materials.  </a:t>
            </a:r>
            <a:r>
              <a:rPr lang="en-IN" sz="2000" u="sng" spc="-5" dirty="0">
                <a:uFill>
                  <a:solidFill>
                    <a:srgbClr val="000000"/>
                  </a:solidFill>
                </a:uFill>
                <a:latin typeface="Times New Roman"/>
                <a:cs typeface="Times New Roman"/>
              </a:rPr>
              <a:t>Table</a:t>
            </a:r>
            <a:r>
              <a:rPr lang="en-IN" sz="2000" u="sng" dirty="0">
                <a:uFill>
                  <a:solidFill>
                    <a:srgbClr val="000000"/>
                  </a:solidFill>
                </a:uFill>
                <a:latin typeface="Times New Roman"/>
                <a:cs typeface="Times New Roman"/>
              </a:rPr>
              <a:t> </a:t>
            </a:r>
            <a:r>
              <a:rPr lang="en-IN" sz="2000" u="sng" spc="-10" dirty="0">
                <a:uFill>
                  <a:solidFill>
                    <a:srgbClr val="000000"/>
                  </a:solidFill>
                </a:uFill>
                <a:latin typeface="Times New Roman"/>
                <a:cs typeface="Times New Roman"/>
              </a:rPr>
              <a:t>1</a:t>
            </a:r>
            <a:r>
              <a:rPr lang="en-IN" sz="2000" spc="-10" dirty="0">
                <a:latin typeface="Times New Roman"/>
                <a:cs typeface="Times New Roman"/>
              </a:rPr>
              <a:t>. </a:t>
            </a:r>
            <a:r>
              <a:rPr lang="en-IN" sz="2000" spc="-5" dirty="0">
                <a:latin typeface="Times New Roman"/>
                <a:cs typeface="Times New Roman"/>
              </a:rPr>
              <a:t>Properties of material</a:t>
            </a:r>
            <a:endParaRPr lang="en-IN" sz="2000" dirty="0">
              <a:latin typeface="Times New Roman"/>
              <a:cs typeface="Times New Roman"/>
            </a:endParaRPr>
          </a:p>
        </p:txBody>
      </p:sp>
      <p:graphicFrame>
        <p:nvGraphicFramePr>
          <p:cNvPr id="7" name="object 3"/>
          <p:cNvGraphicFramePr>
            <a:graphicFrameLocks noGrp="1"/>
          </p:cNvGraphicFramePr>
          <p:nvPr>
            <p:extLst>
              <p:ext uri="{D42A27DB-BD31-4B8C-83A1-F6EECF244321}">
                <p14:modId xmlns:p14="http://schemas.microsoft.com/office/powerpoint/2010/main" val="3798213505"/>
              </p:ext>
            </p:extLst>
          </p:nvPr>
        </p:nvGraphicFramePr>
        <p:xfrm>
          <a:off x="251520" y="4908123"/>
          <a:ext cx="8712969" cy="1833245"/>
        </p:xfrm>
        <a:graphic>
          <a:graphicData uri="http://schemas.openxmlformats.org/drawingml/2006/table">
            <a:tbl>
              <a:tblPr firstRow="1" bandRow="1">
                <a:tableStyleId>{2D5ABB26-0587-4C30-8999-92F81FD0307C}</a:tableStyleId>
              </a:tblPr>
              <a:tblGrid>
                <a:gridCol w="1522828">
                  <a:extLst>
                    <a:ext uri="{9D8B030D-6E8A-4147-A177-3AD203B41FA5}">
                      <a16:colId xmlns:a16="http://schemas.microsoft.com/office/drawing/2014/main" val="20000"/>
                    </a:ext>
                  </a:extLst>
                </a:gridCol>
                <a:gridCol w="1770730">
                  <a:extLst>
                    <a:ext uri="{9D8B030D-6E8A-4147-A177-3AD203B41FA5}">
                      <a16:colId xmlns:a16="http://schemas.microsoft.com/office/drawing/2014/main" val="20001"/>
                    </a:ext>
                  </a:extLst>
                </a:gridCol>
                <a:gridCol w="1934028">
                  <a:extLst>
                    <a:ext uri="{9D8B030D-6E8A-4147-A177-3AD203B41FA5}">
                      <a16:colId xmlns:a16="http://schemas.microsoft.com/office/drawing/2014/main" val="20002"/>
                    </a:ext>
                  </a:extLst>
                </a:gridCol>
                <a:gridCol w="1740232">
                  <a:extLst>
                    <a:ext uri="{9D8B030D-6E8A-4147-A177-3AD203B41FA5}">
                      <a16:colId xmlns:a16="http://schemas.microsoft.com/office/drawing/2014/main" val="20003"/>
                    </a:ext>
                  </a:extLst>
                </a:gridCol>
                <a:gridCol w="1745151">
                  <a:extLst>
                    <a:ext uri="{9D8B030D-6E8A-4147-A177-3AD203B41FA5}">
                      <a16:colId xmlns:a16="http://schemas.microsoft.com/office/drawing/2014/main" val="20004"/>
                    </a:ext>
                  </a:extLst>
                </a:gridCol>
              </a:tblGrid>
              <a:tr h="356615">
                <a:tc>
                  <a:txBody>
                    <a:bodyPr/>
                    <a:lstStyle/>
                    <a:p>
                      <a:pPr marR="391795" algn="r">
                        <a:lnSpc>
                          <a:spcPct val="100000"/>
                        </a:lnSpc>
                      </a:pPr>
                      <a:r>
                        <a:rPr sz="2000" dirty="0">
                          <a:latin typeface="Times New Roman"/>
                          <a:cs typeface="Times New Roman"/>
                        </a:rPr>
                        <a:t>M</a:t>
                      </a:r>
                      <a:r>
                        <a:rPr sz="2000" spc="-5" dirty="0">
                          <a:latin typeface="Times New Roman"/>
                          <a:cs typeface="Times New Roman"/>
                        </a:rPr>
                        <a:t>a</a:t>
                      </a:r>
                      <a:r>
                        <a:rPr sz="2000" dirty="0">
                          <a:latin typeface="Times New Roman"/>
                          <a:cs typeface="Times New Roman"/>
                        </a:rPr>
                        <a:t>t</a:t>
                      </a:r>
                      <a:r>
                        <a:rPr sz="2000" spc="-5" dirty="0">
                          <a:latin typeface="Times New Roman"/>
                          <a:cs typeface="Times New Roman"/>
                        </a:rPr>
                        <a:t>er</a:t>
                      </a:r>
                      <a:r>
                        <a:rPr sz="2000" dirty="0">
                          <a:latin typeface="Times New Roman"/>
                          <a:cs typeface="Times New Roman"/>
                        </a:rPr>
                        <a:t>i</a:t>
                      </a:r>
                      <a:r>
                        <a:rPr sz="2000" spc="-5" dirty="0">
                          <a:latin typeface="Times New Roman"/>
                          <a:cs typeface="Times New Roman"/>
                        </a:rPr>
                        <a:t>a</a:t>
                      </a:r>
                      <a:r>
                        <a:rPr sz="2000" dirty="0">
                          <a:latin typeface="Times New Roman"/>
                          <a:cs typeface="Times New Roman"/>
                        </a:rPr>
                        <a:t>l</a:t>
                      </a: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3500">
                        <a:lnSpc>
                          <a:spcPct val="100000"/>
                        </a:lnSpc>
                      </a:pPr>
                      <a:r>
                        <a:rPr sz="2000" spc="-5" dirty="0">
                          <a:latin typeface="Times New Roman"/>
                          <a:cs typeface="Times New Roman"/>
                        </a:rPr>
                        <a:t>Weight</a:t>
                      </a:r>
                      <a:r>
                        <a:rPr sz="2000" spc="-15" dirty="0">
                          <a:latin typeface="Times New Roman"/>
                          <a:cs typeface="Times New Roman"/>
                        </a:rPr>
                        <a:t> </a:t>
                      </a:r>
                      <a:r>
                        <a:rPr sz="2000" spc="-5" dirty="0">
                          <a:latin typeface="Times New Roman"/>
                          <a:cs typeface="Times New Roman"/>
                        </a:rPr>
                        <a:t>Kg/m2</a:t>
                      </a:r>
                      <a:endParaRPr sz="2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296545" marR="176530" indent="-233679">
                        <a:lnSpc>
                          <a:spcPct val="100000"/>
                        </a:lnSpc>
                        <a:spcBef>
                          <a:spcPts val="35"/>
                        </a:spcBef>
                      </a:pPr>
                      <a:r>
                        <a:rPr sz="2000" dirty="0">
                          <a:latin typeface="Times New Roman"/>
                          <a:cs typeface="Times New Roman"/>
                        </a:rPr>
                        <a:t>Cost </a:t>
                      </a:r>
                      <a:r>
                        <a:rPr sz="2000" spc="-5" dirty="0">
                          <a:latin typeface="Times New Roman"/>
                          <a:cs typeface="Times New Roman"/>
                        </a:rPr>
                        <a:t>in</a:t>
                      </a:r>
                      <a:r>
                        <a:rPr sz="2000" spc="-65" dirty="0">
                          <a:latin typeface="Times New Roman"/>
                          <a:cs typeface="Times New Roman"/>
                        </a:rPr>
                        <a:t> </a:t>
                      </a:r>
                      <a:r>
                        <a:rPr sz="2000" spc="-5" dirty="0">
                          <a:latin typeface="Times New Roman"/>
                          <a:cs typeface="Times New Roman"/>
                        </a:rPr>
                        <a:t>arbitrary  Units</a:t>
                      </a:r>
                      <a:endParaRPr sz="2000" dirty="0">
                        <a:latin typeface="Times New Roman"/>
                        <a:cs typeface="Times New Roman"/>
                      </a:endParaRPr>
                    </a:p>
                  </a:txBody>
                  <a:tcPr marL="0" marR="0" marT="444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marR="396875" indent="76200">
                        <a:lnSpc>
                          <a:spcPct val="100000"/>
                        </a:lnSpc>
                        <a:spcBef>
                          <a:spcPts val="35"/>
                        </a:spcBef>
                      </a:pPr>
                      <a:r>
                        <a:rPr sz="2000" spc="-5" dirty="0">
                          <a:latin typeface="Times New Roman"/>
                          <a:cs typeface="Times New Roman"/>
                        </a:rPr>
                        <a:t>Thermal  </a:t>
                      </a:r>
                      <a:r>
                        <a:rPr sz="2000" spc="5" dirty="0">
                          <a:latin typeface="Times New Roman"/>
                          <a:cs typeface="Times New Roman"/>
                        </a:rPr>
                        <a:t>R</a:t>
                      </a:r>
                      <a:r>
                        <a:rPr sz="2000" spc="-5" dirty="0">
                          <a:latin typeface="Times New Roman"/>
                          <a:cs typeface="Times New Roman"/>
                        </a:rPr>
                        <a:t>e</a:t>
                      </a:r>
                      <a:r>
                        <a:rPr sz="2000" dirty="0">
                          <a:latin typeface="Times New Roman"/>
                          <a:cs typeface="Times New Roman"/>
                        </a:rPr>
                        <a:t>sist</a:t>
                      </a:r>
                      <a:r>
                        <a:rPr sz="2000" spc="-5" dirty="0">
                          <a:latin typeface="Times New Roman"/>
                          <a:cs typeface="Times New Roman"/>
                        </a:rPr>
                        <a:t>a</a:t>
                      </a:r>
                      <a:r>
                        <a:rPr sz="2000" spc="-15" dirty="0">
                          <a:latin typeface="Times New Roman"/>
                          <a:cs typeface="Times New Roman"/>
                        </a:rPr>
                        <a:t>n</a:t>
                      </a:r>
                      <a:r>
                        <a:rPr sz="2000" spc="-5" dirty="0">
                          <a:latin typeface="Times New Roman"/>
                          <a:cs typeface="Times New Roman"/>
                        </a:rPr>
                        <a:t>c</a:t>
                      </a:r>
                      <a:r>
                        <a:rPr sz="2000" dirty="0">
                          <a:latin typeface="Times New Roman"/>
                          <a:cs typeface="Times New Roman"/>
                        </a:rPr>
                        <a:t>e</a:t>
                      </a:r>
                      <a:endParaRPr sz="2000">
                        <a:latin typeface="Times New Roman"/>
                        <a:cs typeface="Times New Roman"/>
                      </a:endParaRPr>
                    </a:p>
                  </a:txBody>
                  <a:tcPr marL="0" marR="0" marT="444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marR="228600">
                        <a:lnSpc>
                          <a:spcPct val="100000"/>
                        </a:lnSpc>
                        <a:spcBef>
                          <a:spcPts val="35"/>
                        </a:spcBef>
                      </a:pPr>
                      <a:r>
                        <a:rPr sz="2000" dirty="0">
                          <a:latin typeface="Times New Roman"/>
                          <a:cs typeface="Times New Roman"/>
                        </a:rPr>
                        <a:t>T</a:t>
                      </a:r>
                      <a:r>
                        <a:rPr sz="2000" spc="-5" dirty="0">
                          <a:latin typeface="Times New Roman"/>
                          <a:cs typeface="Times New Roman"/>
                        </a:rPr>
                        <a:t>ra</a:t>
                      </a:r>
                      <a:r>
                        <a:rPr sz="2000" dirty="0">
                          <a:latin typeface="Times New Roman"/>
                          <a:cs typeface="Times New Roman"/>
                        </a:rPr>
                        <a:t>ns</a:t>
                      </a:r>
                      <a:r>
                        <a:rPr sz="2000" spc="-10" dirty="0">
                          <a:latin typeface="Times New Roman"/>
                          <a:cs typeface="Times New Roman"/>
                        </a:rPr>
                        <a:t>m</a:t>
                      </a:r>
                      <a:r>
                        <a:rPr sz="2000" dirty="0">
                          <a:latin typeface="Times New Roman"/>
                          <a:cs typeface="Times New Roman"/>
                        </a:rPr>
                        <a:t>ission  </a:t>
                      </a:r>
                      <a:r>
                        <a:rPr sz="2000" spc="-5" dirty="0">
                          <a:latin typeface="Times New Roman"/>
                          <a:cs typeface="Times New Roman"/>
                        </a:rPr>
                        <a:t>Loss in</a:t>
                      </a:r>
                      <a:r>
                        <a:rPr sz="2000" spc="-20" dirty="0">
                          <a:latin typeface="Times New Roman"/>
                          <a:cs typeface="Times New Roman"/>
                        </a:rPr>
                        <a:t> </a:t>
                      </a:r>
                      <a:r>
                        <a:rPr sz="2000" spc="-5" dirty="0">
                          <a:latin typeface="Times New Roman"/>
                          <a:cs typeface="Times New Roman"/>
                        </a:rPr>
                        <a:t>db</a:t>
                      </a:r>
                      <a:endParaRPr sz="2000" dirty="0">
                        <a:latin typeface="Times New Roman"/>
                        <a:cs typeface="Times New Roman"/>
                      </a:endParaRPr>
                    </a:p>
                  </a:txBody>
                  <a:tcPr marL="0" marR="0" marT="444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0"/>
                  </a:ext>
                </a:extLst>
              </a:tr>
              <a:tr h="184177">
                <a:tc>
                  <a:txBody>
                    <a:bodyPr/>
                    <a:lstStyle/>
                    <a:p>
                      <a:pPr marR="415925" algn="r">
                        <a:lnSpc>
                          <a:spcPct val="100000"/>
                        </a:lnSpc>
                      </a:pPr>
                      <a:r>
                        <a:rPr sz="2000" dirty="0">
                          <a:latin typeface="Times New Roman"/>
                          <a:cs typeface="Times New Roman"/>
                        </a:rPr>
                        <a:t>A</a:t>
                      </a:r>
                      <a:endParaRPr sz="2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tcPr>
                </a:tc>
                <a:tc>
                  <a:txBody>
                    <a:bodyPr/>
                    <a:lstStyle/>
                    <a:p>
                      <a:pPr marR="45720" algn="ctr">
                        <a:lnSpc>
                          <a:spcPct val="100000"/>
                        </a:lnSpc>
                      </a:pPr>
                      <a:r>
                        <a:rPr sz="2000" spc="-5" dirty="0">
                          <a:latin typeface="Times New Roman"/>
                          <a:cs typeface="Times New Roman"/>
                        </a:rPr>
                        <a:t>7.0</a:t>
                      </a:r>
                      <a:endParaRPr sz="2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tcPr>
                </a:tc>
                <a:tc>
                  <a:txBody>
                    <a:bodyPr/>
                    <a:lstStyle/>
                    <a:p>
                      <a:pPr marR="523875" algn="r">
                        <a:lnSpc>
                          <a:spcPct val="100000"/>
                        </a:lnSpc>
                      </a:pPr>
                      <a:r>
                        <a:rPr sz="2000" dirty="0">
                          <a:latin typeface="Times New Roman"/>
                          <a:cs typeface="Times New Roman"/>
                        </a:rPr>
                        <a:t>51</a:t>
                      </a:r>
                    </a:p>
                  </a:txBody>
                  <a:tcPr marL="0" marR="0" marT="0" marB="0">
                    <a:lnL w="6350">
                      <a:solidFill>
                        <a:srgbClr val="000000"/>
                      </a:solidFill>
                      <a:prstDash val="solid"/>
                    </a:lnL>
                    <a:lnR w="6350">
                      <a:solidFill>
                        <a:srgbClr val="000000"/>
                      </a:solidFill>
                      <a:prstDash val="solid"/>
                    </a:lnR>
                    <a:lnT w="6350">
                      <a:solidFill>
                        <a:srgbClr val="000000"/>
                      </a:solidFill>
                      <a:prstDash val="solid"/>
                    </a:lnT>
                  </a:tcPr>
                </a:tc>
                <a:tc>
                  <a:txBody>
                    <a:bodyPr/>
                    <a:lstStyle/>
                    <a:p>
                      <a:pPr marL="219075">
                        <a:lnSpc>
                          <a:spcPct val="100000"/>
                        </a:lnSpc>
                      </a:pPr>
                      <a:r>
                        <a:rPr sz="2000" spc="-5" dirty="0">
                          <a:latin typeface="Times New Roman"/>
                          <a:cs typeface="Times New Roman"/>
                        </a:rPr>
                        <a:t>1.12</a:t>
                      </a:r>
                      <a:endParaRPr sz="2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tcPr>
                </a:tc>
                <a:tc>
                  <a:txBody>
                    <a:bodyPr/>
                    <a:lstStyle/>
                    <a:p>
                      <a:pPr marR="554355" algn="r">
                        <a:lnSpc>
                          <a:spcPct val="100000"/>
                        </a:lnSpc>
                      </a:pPr>
                      <a:r>
                        <a:rPr sz="2000" dirty="0">
                          <a:latin typeface="Times New Roman"/>
                          <a:cs typeface="Times New Roman"/>
                        </a:rPr>
                        <a:t>97</a:t>
                      </a:r>
                      <a:endParaRPr sz="2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tcPr>
                </a:tc>
                <a:extLst>
                  <a:ext uri="{0D108BD9-81ED-4DB2-BD59-A6C34878D82A}">
                    <a16:rowId xmlns:a16="http://schemas.microsoft.com/office/drawing/2014/main" val="10001"/>
                  </a:ext>
                </a:extLst>
              </a:tr>
              <a:tr h="176021">
                <a:tc>
                  <a:txBody>
                    <a:bodyPr/>
                    <a:lstStyle/>
                    <a:p>
                      <a:pPr marR="424180" algn="r">
                        <a:lnSpc>
                          <a:spcPct val="100000"/>
                        </a:lnSpc>
                      </a:pPr>
                      <a:r>
                        <a:rPr sz="2000" dirty="0">
                          <a:latin typeface="Times New Roman"/>
                          <a:cs typeface="Times New Roman"/>
                        </a:rPr>
                        <a:t>B</a:t>
                      </a:r>
                      <a:endParaRPr sz="2000">
                        <a:latin typeface="Times New Roman"/>
                        <a:cs typeface="Times New Roman"/>
                      </a:endParaRPr>
                    </a:p>
                  </a:txBody>
                  <a:tcPr marL="0" marR="0" marT="0" marB="0">
                    <a:lnL w="6350">
                      <a:solidFill>
                        <a:srgbClr val="000000"/>
                      </a:solidFill>
                      <a:prstDash val="solid"/>
                    </a:lnL>
                    <a:lnR w="6350">
                      <a:solidFill>
                        <a:srgbClr val="000000"/>
                      </a:solidFill>
                      <a:prstDash val="solid"/>
                    </a:lnR>
                  </a:tcPr>
                </a:tc>
                <a:tc>
                  <a:txBody>
                    <a:bodyPr/>
                    <a:lstStyle/>
                    <a:p>
                      <a:pPr marL="372745">
                        <a:lnSpc>
                          <a:spcPct val="100000"/>
                        </a:lnSpc>
                      </a:pPr>
                      <a:r>
                        <a:rPr sz="2000" spc="-5" dirty="0">
                          <a:latin typeface="Times New Roman"/>
                          <a:cs typeface="Times New Roman"/>
                        </a:rPr>
                        <a:t>18.2</a:t>
                      </a:r>
                      <a:endParaRPr sz="2000">
                        <a:latin typeface="Times New Roman"/>
                        <a:cs typeface="Times New Roman"/>
                      </a:endParaRPr>
                    </a:p>
                  </a:txBody>
                  <a:tcPr marL="0" marR="0" marT="0" marB="0">
                    <a:lnL w="6350">
                      <a:solidFill>
                        <a:srgbClr val="000000"/>
                      </a:solidFill>
                      <a:prstDash val="solid"/>
                    </a:lnL>
                    <a:lnR w="6350">
                      <a:solidFill>
                        <a:srgbClr val="000000"/>
                      </a:solidFill>
                      <a:prstDash val="solid"/>
                    </a:lnR>
                  </a:tcPr>
                </a:tc>
                <a:tc>
                  <a:txBody>
                    <a:bodyPr/>
                    <a:lstStyle/>
                    <a:p>
                      <a:pPr marR="523875" algn="r">
                        <a:lnSpc>
                          <a:spcPct val="100000"/>
                        </a:lnSpc>
                      </a:pPr>
                      <a:r>
                        <a:rPr sz="2000" dirty="0">
                          <a:latin typeface="Times New Roman"/>
                          <a:cs typeface="Times New Roman"/>
                        </a:rPr>
                        <a:t>40.6</a:t>
                      </a:r>
                    </a:p>
                  </a:txBody>
                  <a:tcPr marL="0" marR="0" marT="0" marB="0">
                    <a:lnL w="6350">
                      <a:solidFill>
                        <a:srgbClr val="000000"/>
                      </a:solidFill>
                      <a:prstDash val="solid"/>
                    </a:lnL>
                    <a:lnR w="6350">
                      <a:solidFill>
                        <a:srgbClr val="000000"/>
                      </a:solidFill>
                      <a:prstDash val="solid"/>
                    </a:lnR>
                  </a:tcPr>
                </a:tc>
                <a:tc>
                  <a:txBody>
                    <a:bodyPr/>
                    <a:lstStyle/>
                    <a:p>
                      <a:pPr marL="219075">
                        <a:lnSpc>
                          <a:spcPct val="100000"/>
                        </a:lnSpc>
                      </a:pPr>
                      <a:r>
                        <a:rPr sz="2000" spc="-5" dirty="0">
                          <a:latin typeface="Times New Roman"/>
                          <a:cs typeface="Times New Roman"/>
                        </a:rPr>
                        <a:t>4.08</a:t>
                      </a:r>
                      <a:endParaRPr sz="2000" dirty="0">
                        <a:latin typeface="Times New Roman"/>
                        <a:cs typeface="Times New Roman"/>
                      </a:endParaRPr>
                    </a:p>
                  </a:txBody>
                  <a:tcPr marL="0" marR="0" marT="0" marB="0">
                    <a:lnL w="6350">
                      <a:solidFill>
                        <a:srgbClr val="000000"/>
                      </a:solidFill>
                      <a:prstDash val="solid"/>
                    </a:lnL>
                    <a:lnR w="6350">
                      <a:solidFill>
                        <a:srgbClr val="000000"/>
                      </a:solidFill>
                      <a:prstDash val="solid"/>
                    </a:lnR>
                  </a:tcPr>
                </a:tc>
                <a:tc>
                  <a:txBody>
                    <a:bodyPr/>
                    <a:lstStyle/>
                    <a:p>
                      <a:pPr marR="554355" algn="r">
                        <a:lnSpc>
                          <a:spcPct val="100000"/>
                        </a:lnSpc>
                      </a:pPr>
                      <a:r>
                        <a:rPr sz="2000" dirty="0">
                          <a:latin typeface="Times New Roman"/>
                          <a:cs typeface="Times New Roman"/>
                        </a:rPr>
                        <a:t>106</a:t>
                      </a:r>
                      <a:endParaRPr sz="2000">
                        <a:latin typeface="Times New Roman"/>
                        <a:cs typeface="Times New Roman"/>
                      </a:endParaRPr>
                    </a:p>
                  </a:txBody>
                  <a:tcPr marL="0" marR="0" marT="0" marB="0">
                    <a:lnL w="6350">
                      <a:solidFill>
                        <a:srgbClr val="000000"/>
                      </a:solidFill>
                      <a:prstDash val="solid"/>
                    </a:lnL>
                    <a:lnR w="6350">
                      <a:solidFill>
                        <a:srgbClr val="000000"/>
                      </a:solidFill>
                      <a:prstDash val="solid"/>
                    </a:lnR>
                  </a:tcPr>
                </a:tc>
                <a:extLst>
                  <a:ext uri="{0D108BD9-81ED-4DB2-BD59-A6C34878D82A}">
                    <a16:rowId xmlns:a16="http://schemas.microsoft.com/office/drawing/2014/main" val="10002"/>
                  </a:ext>
                </a:extLst>
              </a:tr>
              <a:tr h="175259">
                <a:tc>
                  <a:txBody>
                    <a:bodyPr/>
                    <a:lstStyle/>
                    <a:p>
                      <a:pPr marR="424180" algn="r">
                        <a:lnSpc>
                          <a:spcPct val="100000"/>
                        </a:lnSpc>
                      </a:pPr>
                      <a:r>
                        <a:rPr sz="2000" dirty="0">
                          <a:latin typeface="Times New Roman"/>
                          <a:cs typeface="Times New Roman"/>
                        </a:rPr>
                        <a:t>C</a:t>
                      </a:r>
                      <a:endParaRPr sz="2000">
                        <a:latin typeface="Times New Roman"/>
                        <a:cs typeface="Times New Roman"/>
                      </a:endParaRPr>
                    </a:p>
                  </a:txBody>
                  <a:tcPr marL="0" marR="0" marT="0" marB="0">
                    <a:lnL w="6350">
                      <a:solidFill>
                        <a:srgbClr val="000000"/>
                      </a:solidFill>
                      <a:prstDash val="solid"/>
                    </a:lnL>
                    <a:lnR w="6350">
                      <a:solidFill>
                        <a:srgbClr val="000000"/>
                      </a:solidFill>
                      <a:prstDash val="solid"/>
                    </a:lnR>
                  </a:tcPr>
                </a:tc>
                <a:tc>
                  <a:txBody>
                    <a:bodyPr/>
                    <a:lstStyle/>
                    <a:p>
                      <a:pPr marL="372745">
                        <a:lnSpc>
                          <a:spcPct val="100000"/>
                        </a:lnSpc>
                      </a:pPr>
                      <a:r>
                        <a:rPr sz="2000" spc="-5" dirty="0">
                          <a:latin typeface="Times New Roman"/>
                          <a:cs typeface="Times New Roman"/>
                        </a:rPr>
                        <a:t>19.6</a:t>
                      </a:r>
                      <a:endParaRPr sz="2000">
                        <a:latin typeface="Times New Roman"/>
                        <a:cs typeface="Times New Roman"/>
                      </a:endParaRPr>
                    </a:p>
                  </a:txBody>
                  <a:tcPr marL="0" marR="0" marT="0" marB="0">
                    <a:lnL w="6350">
                      <a:solidFill>
                        <a:srgbClr val="000000"/>
                      </a:solidFill>
                      <a:prstDash val="solid"/>
                    </a:lnL>
                    <a:lnR w="6350">
                      <a:solidFill>
                        <a:srgbClr val="000000"/>
                      </a:solidFill>
                      <a:prstDash val="solid"/>
                    </a:lnR>
                  </a:tcPr>
                </a:tc>
                <a:tc>
                  <a:txBody>
                    <a:bodyPr/>
                    <a:lstStyle/>
                    <a:p>
                      <a:pPr marR="523875" algn="r">
                        <a:lnSpc>
                          <a:spcPct val="100000"/>
                        </a:lnSpc>
                      </a:pPr>
                      <a:r>
                        <a:rPr sz="2000" dirty="0">
                          <a:latin typeface="Times New Roman"/>
                          <a:cs typeface="Times New Roman"/>
                        </a:rPr>
                        <a:t>2.8</a:t>
                      </a:r>
                      <a:endParaRPr sz="2000">
                        <a:latin typeface="Times New Roman"/>
                        <a:cs typeface="Times New Roman"/>
                      </a:endParaRPr>
                    </a:p>
                  </a:txBody>
                  <a:tcPr marL="0" marR="0" marT="0" marB="0">
                    <a:lnL w="6350">
                      <a:solidFill>
                        <a:srgbClr val="000000"/>
                      </a:solidFill>
                      <a:prstDash val="solid"/>
                    </a:lnL>
                    <a:lnR w="6350">
                      <a:solidFill>
                        <a:srgbClr val="000000"/>
                      </a:solidFill>
                      <a:prstDash val="solid"/>
                    </a:lnR>
                  </a:tcPr>
                </a:tc>
                <a:tc>
                  <a:txBody>
                    <a:bodyPr/>
                    <a:lstStyle/>
                    <a:p>
                      <a:pPr marL="219075">
                        <a:lnSpc>
                          <a:spcPct val="100000"/>
                        </a:lnSpc>
                      </a:pPr>
                      <a:r>
                        <a:rPr sz="2000" spc="-5" dirty="0">
                          <a:latin typeface="Times New Roman"/>
                          <a:cs typeface="Times New Roman"/>
                        </a:rPr>
                        <a:t>9.09</a:t>
                      </a:r>
                      <a:endParaRPr sz="2000">
                        <a:latin typeface="Times New Roman"/>
                        <a:cs typeface="Times New Roman"/>
                      </a:endParaRPr>
                    </a:p>
                  </a:txBody>
                  <a:tcPr marL="0" marR="0" marT="0" marB="0">
                    <a:lnL w="6350">
                      <a:solidFill>
                        <a:srgbClr val="000000"/>
                      </a:solidFill>
                      <a:prstDash val="solid"/>
                    </a:lnL>
                    <a:lnR w="6350">
                      <a:solidFill>
                        <a:srgbClr val="000000"/>
                      </a:solidFill>
                      <a:prstDash val="solid"/>
                    </a:lnR>
                  </a:tcPr>
                </a:tc>
                <a:tc>
                  <a:txBody>
                    <a:bodyPr/>
                    <a:lstStyle/>
                    <a:p>
                      <a:pPr marR="554355" algn="r">
                        <a:lnSpc>
                          <a:spcPct val="100000"/>
                        </a:lnSpc>
                      </a:pPr>
                      <a:r>
                        <a:rPr sz="2000" dirty="0">
                          <a:latin typeface="Times New Roman"/>
                          <a:cs typeface="Times New Roman"/>
                        </a:rPr>
                        <a:t>101</a:t>
                      </a:r>
                      <a:endParaRPr sz="2000">
                        <a:latin typeface="Times New Roman"/>
                        <a:cs typeface="Times New Roman"/>
                      </a:endParaRPr>
                    </a:p>
                  </a:txBody>
                  <a:tcPr marL="0" marR="0" marT="0" marB="0">
                    <a:lnL w="6350">
                      <a:solidFill>
                        <a:srgbClr val="000000"/>
                      </a:solidFill>
                      <a:prstDash val="solid"/>
                    </a:lnL>
                    <a:lnR w="6350">
                      <a:solidFill>
                        <a:srgbClr val="000000"/>
                      </a:solidFill>
                      <a:prstDash val="solid"/>
                    </a:lnR>
                  </a:tcPr>
                </a:tc>
                <a:extLst>
                  <a:ext uri="{0D108BD9-81ED-4DB2-BD59-A6C34878D82A}">
                    <a16:rowId xmlns:a16="http://schemas.microsoft.com/office/drawing/2014/main" val="10003"/>
                  </a:ext>
                </a:extLst>
              </a:tr>
              <a:tr h="171677">
                <a:tc>
                  <a:txBody>
                    <a:bodyPr/>
                    <a:lstStyle/>
                    <a:p>
                      <a:pPr marR="415925" algn="r">
                        <a:lnSpc>
                          <a:spcPct val="100000"/>
                        </a:lnSpc>
                      </a:pPr>
                      <a:r>
                        <a:rPr sz="2000" dirty="0">
                          <a:latin typeface="Times New Roman"/>
                          <a:cs typeface="Times New Roman"/>
                        </a:rPr>
                        <a:t>D</a:t>
                      </a:r>
                      <a:endParaRPr sz="2000">
                        <a:latin typeface="Times New Roman"/>
                        <a:cs typeface="Times New Roman"/>
                      </a:endParaRPr>
                    </a:p>
                  </a:txBody>
                  <a:tcPr marL="0" marR="0" marT="0" marB="0">
                    <a:lnL w="6350">
                      <a:solidFill>
                        <a:srgbClr val="000000"/>
                      </a:solidFill>
                      <a:prstDash val="solid"/>
                    </a:lnL>
                    <a:lnR w="6350">
                      <a:solidFill>
                        <a:srgbClr val="000000"/>
                      </a:solidFill>
                      <a:prstDash val="solid"/>
                    </a:lnR>
                    <a:lnB w="6350">
                      <a:solidFill>
                        <a:srgbClr val="000000"/>
                      </a:solidFill>
                      <a:prstDash val="solid"/>
                    </a:lnB>
                  </a:tcPr>
                </a:tc>
                <a:tc>
                  <a:txBody>
                    <a:bodyPr/>
                    <a:lstStyle/>
                    <a:p>
                      <a:pPr marL="372745">
                        <a:lnSpc>
                          <a:spcPct val="100000"/>
                        </a:lnSpc>
                      </a:pPr>
                      <a:r>
                        <a:rPr sz="2000" spc="-5" dirty="0">
                          <a:latin typeface="Times New Roman"/>
                          <a:cs typeface="Times New Roman"/>
                        </a:rPr>
                        <a:t>22.4</a:t>
                      </a:r>
                      <a:endParaRPr sz="2000">
                        <a:latin typeface="Times New Roman"/>
                        <a:cs typeface="Times New Roman"/>
                      </a:endParaRPr>
                    </a:p>
                  </a:txBody>
                  <a:tcPr marL="0" marR="0" marT="0" marB="0">
                    <a:lnL w="6350">
                      <a:solidFill>
                        <a:srgbClr val="000000"/>
                      </a:solidFill>
                      <a:prstDash val="solid"/>
                    </a:lnL>
                    <a:lnR w="6350">
                      <a:solidFill>
                        <a:srgbClr val="000000"/>
                      </a:solidFill>
                      <a:prstDash val="solid"/>
                    </a:lnR>
                    <a:lnB w="6350">
                      <a:solidFill>
                        <a:srgbClr val="000000"/>
                      </a:solidFill>
                      <a:prstDash val="solid"/>
                    </a:lnB>
                  </a:tcPr>
                </a:tc>
                <a:tc>
                  <a:txBody>
                    <a:bodyPr/>
                    <a:lstStyle/>
                    <a:p>
                      <a:pPr marR="523875" algn="r">
                        <a:lnSpc>
                          <a:spcPct val="100000"/>
                        </a:lnSpc>
                      </a:pPr>
                      <a:r>
                        <a:rPr sz="2000" dirty="0">
                          <a:latin typeface="Times New Roman"/>
                          <a:cs typeface="Times New Roman"/>
                        </a:rPr>
                        <a:t>53.5</a:t>
                      </a:r>
                      <a:endParaRPr sz="2000">
                        <a:latin typeface="Times New Roman"/>
                        <a:cs typeface="Times New Roman"/>
                      </a:endParaRPr>
                    </a:p>
                  </a:txBody>
                  <a:tcPr marL="0" marR="0" marT="0" marB="0">
                    <a:lnL w="6350">
                      <a:solidFill>
                        <a:srgbClr val="000000"/>
                      </a:solidFill>
                      <a:prstDash val="solid"/>
                    </a:lnL>
                    <a:lnR w="6350">
                      <a:solidFill>
                        <a:srgbClr val="000000"/>
                      </a:solidFill>
                      <a:prstDash val="solid"/>
                    </a:lnR>
                    <a:lnB w="6350">
                      <a:solidFill>
                        <a:srgbClr val="000000"/>
                      </a:solidFill>
                      <a:prstDash val="solid"/>
                    </a:lnB>
                  </a:tcPr>
                </a:tc>
                <a:tc>
                  <a:txBody>
                    <a:bodyPr/>
                    <a:lstStyle/>
                    <a:p>
                      <a:pPr marL="219075">
                        <a:lnSpc>
                          <a:spcPct val="100000"/>
                        </a:lnSpc>
                      </a:pPr>
                      <a:r>
                        <a:rPr sz="2000" spc="-5" dirty="0">
                          <a:latin typeface="Times New Roman"/>
                          <a:cs typeface="Times New Roman"/>
                        </a:rPr>
                        <a:t>5.40</a:t>
                      </a:r>
                      <a:endParaRPr sz="2000">
                        <a:latin typeface="Times New Roman"/>
                        <a:cs typeface="Times New Roman"/>
                      </a:endParaRPr>
                    </a:p>
                  </a:txBody>
                  <a:tcPr marL="0" marR="0" marT="0" marB="0">
                    <a:lnL w="6350">
                      <a:solidFill>
                        <a:srgbClr val="000000"/>
                      </a:solidFill>
                      <a:prstDash val="solid"/>
                    </a:lnL>
                    <a:lnR w="6350">
                      <a:solidFill>
                        <a:srgbClr val="000000"/>
                      </a:solidFill>
                      <a:prstDash val="solid"/>
                    </a:lnR>
                    <a:lnB w="6350">
                      <a:solidFill>
                        <a:srgbClr val="000000"/>
                      </a:solidFill>
                      <a:prstDash val="solid"/>
                    </a:lnB>
                  </a:tcPr>
                </a:tc>
                <a:tc>
                  <a:txBody>
                    <a:bodyPr/>
                    <a:lstStyle/>
                    <a:p>
                      <a:pPr marR="554355" algn="r">
                        <a:lnSpc>
                          <a:spcPct val="100000"/>
                        </a:lnSpc>
                      </a:pPr>
                      <a:r>
                        <a:rPr sz="2000" dirty="0">
                          <a:latin typeface="Times New Roman"/>
                          <a:cs typeface="Times New Roman"/>
                        </a:rPr>
                        <a:t>106</a:t>
                      </a:r>
                    </a:p>
                  </a:txBody>
                  <a:tcPr marL="0" marR="0" marT="0" marB="0">
                    <a:lnL w="6350">
                      <a:solidFill>
                        <a:srgbClr val="000000"/>
                      </a:solidFill>
                      <a:prstDash val="solid"/>
                    </a:lnL>
                    <a:lnR w="6350">
                      <a:solidFill>
                        <a:srgbClr val="000000"/>
                      </a:solidFill>
                      <a:prstDash val="solid"/>
                    </a:lnR>
                    <a:lnB w="6350">
                      <a:solidFill>
                        <a:srgbClr val="000000"/>
                      </a:solidFill>
                      <a:prstDash val="soli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86473296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63376"/>
            <a:ext cx="9144000" cy="6940361"/>
          </a:xfrm>
          <a:prstGeom prst="rect">
            <a:avLst/>
          </a:prstGeom>
        </p:spPr>
        <p:txBody>
          <a:bodyPr wrap="square">
            <a:spAutoFit/>
          </a:bodyPr>
          <a:lstStyle/>
          <a:p>
            <a:pPr marL="12700" marR="5080" indent="38100" algn="just">
              <a:spcBef>
                <a:spcPts val="190"/>
              </a:spcBef>
            </a:pPr>
            <a:r>
              <a:rPr lang="en-IN" sz="2000" spc="-5" dirty="0">
                <a:latin typeface="Times New Roman"/>
                <a:cs typeface="Times New Roman"/>
              </a:rPr>
              <a:t>First step is to convert it to a preference scale. The preference scale should be  logarithmic. Set zero </a:t>
            </a:r>
            <a:r>
              <a:rPr lang="en-IN" sz="2000" spc="5" dirty="0">
                <a:latin typeface="Times New Roman"/>
                <a:cs typeface="Times New Roman"/>
              </a:rPr>
              <a:t>to </a:t>
            </a:r>
            <a:r>
              <a:rPr lang="en-IN" sz="2000" spc="-10" dirty="0">
                <a:latin typeface="Times New Roman"/>
                <a:cs typeface="Times New Roman"/>
              </a:rPr>
              <a:t>minimum </a:t>
            </a:r>
            <a:r>
              <a:rPr lang="en-IN" sz="2000" dirty="0">
                <a:latin typeface="Times New Roman"/>
                <a:cs typeface="Times New Roman"/>
              </a:rPr>
              <a:t>quality </a:t>
            </a:r>
            <a:r>
              <a:rPr lang="en-IN" sz="2000" spc="-10" dirty="0">
                <a:latin typeface="Times New Roman"/>
                <a:cs typeface="Times New Roman"/>
              </a:rPr>
              <a:t>and </a:t>
            </a:r>
            <a:r>
              <a:rPr lang="en-IN" sz="2000" spc="-5" dirty="0">
                <a:latin typeface="Times New Roman"/>
                <a:cs typeface="Times New Roman"/>
              </a:rPr>
              <a:t>9 </a:t>
            </a:r>
            <a:r>
              <a:rPr lang="en-IN" sz="2000" spc="-10" dirty="0">
                <a:latin typeface="Times New Roman"/>
                <a:cs typeface="Times New Roman"/>
              </a:rPr>
              <a:t>to max </a:t>
            </a:r>
            <a:r>
              <a:rPr lang="en-IN" sz="2000" spc="-15" dirty="0">
                <a:latin typeface="Times New Roman"/>
                <a:cs typeface="Times New Roman"/>
              </a:rPr>
              <a:t>quality </a:t>
            </a:r>
            <a:r>
              <a:rPr lang="en-IN" sz="2000" spc="-10" dirty="0">
                <a:latin typeface="Times New Roman"/>
                <a:cs typeface="Times New Roman"/>
              </a:rPr>
              <a:t>or </a:t>
            </a:r>
            <a:r>
              <a:rPr lang="en-IN" sz="2000" spc="-15" dirty="0">
                <a:latin typeface="Times New Roman"/>
                <a:cs typeface="Times New Roman"/>
              </a:rPr>
              <a:t>assume </a:t>
            </a:r>
            <a:r>
              <a:rPr lang="en-IN" sz="2000" spc="-10" dirty="0">
                <a:latin typeface="Times New Roman"/>
                <a:cs typeface="Times New Roman"/>
              </a:rPr>
              <a:t>song other  </a:t>
            </a:r>
            <a:r>
              <a:rPr lang="en-IN" sz="2000" spc="-5" dirty="0">
                <a:latin typeface="Times New Roman"/>
                <a:cs typeface="Times New Roman"/>
              </a:rPr>
              <a:t>level as </a:t>
            </a:r>
            <a:r>
              <a:rPr lang="en-IN" sz="2000" spc="-10" dirty="0">
                <a:latin typeface="Times New Roman"/>
                <a:cs typeface="Times New Roman"/>
              </a:rPr>
              <a:t>max </a:t>
            </a:r>
            <a:r>
              <a:rPr lang="en-IN" sz="2000" spc="-5" dirty="0">
                <a:latin typeface="Times New Roman"/>
                <a:cs typeface="Times New Roman"/>
              </a:rPr>
              <a:t>and min</a:t>
            </a:r>
            <a:r>
              <a:rPr lang="en-IN" sz="2000" spc="-30" dirty="0">
                <a:latin typeface="Times New Roman"/>
                <a:cs typeface="Times New Roman"/>
              </a:rPr>
              <a:t> </a:t>
            </a:r>
            <a:r>
              <a:rPr lang="en-IN" sz="2000" dirty="0">
                <a:latin typeface="Times New Roman"/>
                <a:cs typeface="Times New Roman"/>
              </a:rPr>
              <a:t>quality</a:t>
            </a:r>
          </a:p>
          <a:p>
            <a:pPr marL="12700" algn="just"/>
            <a:r>
              <a:rPr lang="en-IN" sz="2000" spc="-5" dirty="0">
                <a:latin typeface="Times New Roman"/>
                <a:cs typeface="Times New Roman"/>
              </a:rPr>
              <a:t>Using the formula</a:t>
            </a:r>
            <a:r>
              <a:rPr lang="en-IN" sz="2000" spc="-20" dirty="0">
                <a:latin typeface="Times New Roman"/>
                <a:cs typeface="Times New Roman"/>
              </a:rPr>
              <a:t> </a:t>
            </a:r>
            <a:r>
              <a:rPr lang="en-IN" sz="2000" spc="-5" dirty="0">
                <a:latin typeface="Times New Roman"/>
                <a:cs typeface="Times New Roman"/>
              </a:rPr>
              <a:t>–</a:t>
            </a:r>
            <a:endParaRPr lang="en-IN" sz="2000" dirty="0">
              <a:latin typeface="Times New Roman"/>
              <a:cs typeface="Times New Roman"/>
            </a:endParaRPr>
          </a:p>
          <a:p>
            <a:pPr marL="12700" algn="just"/>
            <a:r>
              <a:rPr lang="en-IN" sz="2000" spc="-5" dirty="0">
                <a:latin typeface="Times New Roman"/>
                <a:cs typeface="Times New Roman"/>
              </a:rPr>
              <a:t>P = A </a:t>
            </a:r>
            <a:r>
              <a:rPr lang="en-IN" sz="2000" dirty="0">
                <a:latin typeface="Times New Roman"/>
                <a:cs typeface="Times New Roman"/>
              </a:rPr>
              <a:t>log (Quality </a:t>
            </a:r>
            <a:r>
              <a:rPr lang="en-IN" sz="2000" spc="-5" dirty="0">
                <a:latin typeface="Times New Roman"/>
                <a:cs typeface="Times New Roman"/>
              </a:rPr>
              <a:t>under consideration /the quality </a:t>
            </a:r>
            <a:r>
              <a:rPr lang="en-IN" sz="2000" spc="-10" dirty="0">
                <a:latin typeface="Times New Roman"/>
                <a:cs typeface="Times New Roman"/>
              </a:rPr>
              <a:t>level for </a:t>
            </a:r>
            <a:r>
              <a:rPr lang="en-IN" sz="2000" spc="-5" dirty="0">
                <a:latin typeface="Times New Roman"/>
                <a:cs typeface="Times New Roman"/>
              </a:rPr>
              <a:t>which 0 value </a:t>
            </a:r>
            <a:r>
              <a:rPr lang="en-IN" sz="2000" dirty="0">
                <a:latin typeface="Times New Roman"/>
                <a:cs typeface="Times New Roman"/>
              </a:rPr>
              <a:t>has</a:t>
            </a:r>
            <a:r>
              <a:rPr lang="en-IN" sz="2000" spc="-145" dirty="0">
                <a:latin typeface="Times New Roman"/>
                <a:cs typeface="Times New Roman"/>
              </a:rPr>
              <a:t> </a:t>
            </a:r>
            <a:r>
              <a:rPr lang="en-IN" sz="2000" spc="-5" dirty="0">
                <a:latin typeface="Times New Roman"/>
                <a:cs typeface="Times New Roman"/>
              </a:rPr>
              <a:t>set)</a:t>
            </a:r>
            <a:endParaRPr lang="en-IN" sz="2000" dirty="0">
              <a:latin typeface="Times New Roman"/>
              <a:cs typeface="Times New Roman"/>
            </a:endParaRPr>
          </a:p>
          <a:p>
            <a:pPr marL="50165" algn="just">
              <a:tabLst>
                <a:tab pos="232410" algn="l"/>
              </a:tabLst>
            </a:pPr>
            <a:r>
              <a:rPr lang="en-IN" sz="2000" spc="-10" dirty="0">
                <a:latin typeface="Times New Roman"/>
                <a:cs typeface="Times New Roman"/>
              </a:rPr>
              <a:t>(i) Weight</a:t>
            </a:r>
            <a:endParaRPr lang="en-IN" sz="2000" dirty="0">
              <a:latin typeface="Times New Roman"/>
              <a:cs typeface="Times New Roman"/>
            </a:endParaRPr>
          </a:p>
          <a:p>
            <a:pPr marL="355600"/>
            <a:r>
              <a:rPr lang="en-IN" sz="2000" spc="-5" dirty="0">
                <a:latin typeface="Times New Roman"/>
                <a:cs typeface="Times New Roman"/>
              </a:rPr>
              <a:t>	Set 0 to 28</a:t>
            </a:r>
            <a:r>
              <a:rPr lang="en-IN" sz="2000" spc="10" dirty="0">
                <a:latin typeface="Times New Roman"/>
                <a:cs typeface="Times New Roman"/>
              </a:rPr>
              <a:t> </a:t>
            </a:r>
            <a:r>
              <a:rPr lang="en-IN" sz="2000" spc="-10" dirty="0">
                <a:latin typeface="Times New Roman"/>
                <a:cs typeface="Times New Roman"/>
              </a:rPr>
              <a:t>kg/m2</a:t>
            </a:r>
            <a:endParaRPr lang="en-IN" sz="2000" dirty="0">
              <a:latin typeface="Times New Roman"/>
              <a:cs typeface="Times New Roman"/>
            </a:endParaRPr>
          </a:p>
          <a:p>
            <a:pPr marL="355600"/>
            <a:r>
              <a:rPr lang="en-IN" sz="2000" spc="-5" dirty="0">
                <a:latin typeface="Times New Roman"/>
                <a:cs typeface="Times New Roman"/>
              </a:rPr>
              <a:t>	and set 9 to 7.00</a:t>
            </a:r>
            <a:r>
              <a:rPr lang="en-IN" sz="2000" spc="-55" dirty="0">
                <a:latin typeface="Times New Roman"/>
                <a:cs typeface="Times New Roman"/>
              </a:rPr>
              <a:t> </a:t>
            </a:r>
            <a:r>
              <a:rPr lang="en-IN" sz="2000" spc="-5" dirty="0">
                <a:latin typeface="Times New Roman"/>
                <a:cs typeface="Times New Roman"/>
              </a:rPr>
              <a:t>kg/m2</a:t>
            </a:r>
            <a:endParaRPr lang="en-IN" sz="2000" dirty="0">
              <a:latin typeface="Times New Roman"/>
              <a:cs typeface="Times New Roman"/>
            </a:endParaRPr>
          </a:p>
          <a:p>
            <a:pPr marL="355600">
              <a:tabLst>
                <a:tab pos="1663064" algn="l"/>
              </a:tabLst>
            </a:pPr>
            <a:r>
              <a:rPr lang="en-IN" sz="2000" spc="-5" dirty="0">
                <a:latin typeface="Times New Roman"/>
                <a:cs typeface="Times New Roman"/>
              </a:rPr>
              <a:t>9 = A</a:t>
            </a:r>
            <a:r>
              <a:rPr lang="en-IN" sz="2000" spc="15" dirty="0">
                <a:latin typeface="Times New Roman"/>
                <a:cs typeface="Times New Roman"/>
              </a:rPr>
              <a:t> </a:t>
            </a:r>
            <a:r>
              <a:rPr lang="en-IN" sz="2000" spc="-5" dirty="0">
                <a:latin typeface="Times New Roman"/>
                <a:cs typeface="Times New Roman"/>
              </a:rPr>
              <a:t>l0g</a:t>
            </a:r>
            <a:r>
              <a:rPr lang="en-IN" sz="2000" spc="-10" dirty="0">
                <a:latin typeface="Times New Roman"/>
                <a:cs typeface="Times New Roman"/>
              </a:rPr>
              <a:t> </a:t>
            </a:r>
            <a:r>
              <a:rPr lang="en-IN" sz="2000" spc="-5" dirty="0">
                <a:latin typeface="Times New Roman"/>
                <a:cs typeface="Times New Roman"/>
              </a:rPr>
              <a:t>7/28	A = -</a:t>
            </a:r>
            <a:r>
              <a:rPr lang="en-IN" sz="2000" spc="20" dirty="0">
                <a:latin typeface="Times New Roman"/>
                <a:cs typeface="Times New Roman"/>
              </a:rPr>
              <a:t> </a:t>
            </a:r>
            <a:r>
              <a:rPr lang="en-IN" sz="2000" spc="-5" dirty="0">
                <a:latin typeface="Times New Roman"/>
                <a:cs typeface="Times New Roman"/>
              </a:rPr>
              <a:t>14.9</a:t>
            </a:r>
            <a:endParaRPr lang="en-IN" sz="2000" dirty="0">
              <a:latin typeface="Times New Roman"/>
              <a:cs typeface="Times New Roman"/>
            </a:endParaRPr>
          </a:p>
          <a:p>
            <a:pPr marL="355600"/>
            <a:r>
              <a:rPr lang="en-IN" sz="2000" spc="-5" dirty="0">
                <a:latin typeface="Times New Roman"/>
                <a:cs typeface="Times New Roman"/>
              </a:rPr>
              <a:t>r = - 14.9 </a:t>
            </a:r>
            <a:r>
              <a:rPr lang="en-IN" sz="2000" dirty="0">
                <a:latin typeface="Times New Roman"/>
                <a:cs typeface="Times New Roman"/>
              </a:rPr>
              <a:t>log</a:t>
            </a:r>
            <a:r>
              <a:rPr lang="en-IN" sz="2000" spc="-15" dirty="0">
                <a:latin typeface="Times New Roman"/>
                <a:cs typeface="Times New Roman"/>
              </a:rPr>
              <a:t> </a:t>
            </a:r>
            <a:r>
              <a:rPr lang="en-IN" sz="2000" spc="-5" dirty="0">
                <a:latin typeface="Times New Roman"/>
                <a:cs typeface="Times New Roman"/>
              </a:rPr>
              <a:t>(Quality/28)</a:t>
            </a:r>
            <a:endParaRPr lang="en-IN" sz="2000" dirty="0">
              <a:latin typeface="Times New Roman"/>
              <a:cs typeface="Times New Roman"/>
            </a:endParaRPr>
          </a:p>
          <a:p>
            <a:pPr marL="12066">
              <a:tabLst>
                <a:tab pos="236854" algn="l"/>
              </a:tabLst>
            </a:pPr>
            <a:r>
              <a:rPr lang="en-IN" sz="2000" dirty="0">
                <a:latin typeface="Times New Roman"/>
                <a:cs typeface="Times New Roman"/>
              </a:rPr>
              <a:t>(ii) Cost:</a:t>
            </a:r>
          </a:p>
          <a:p>
            <a:pPr marL="317500"/>
            <a:r>
              <a:rPr lang="en-IN" sz="2000" spc="-5" dirty="0">
                <a:latin typeface="Times New Roman"/>
                <a:cs typeface="Times New Roman"/>
              </a:rPr>
              <a:t>	Set 0 to</a:t>
            </a:r>
            <a:r>
              <a:rPr lang="en-IN" sz="2000" spc="5" dirty="0">
                <a:latin typeface="Times New Roman"/>
                <a:cs typeface="Times New Roman"/>
              </a:rPr>
              <a:t> </a:t>
            </a:r>
            <a:r>
              <a:rPr lang="en-IN" sz="2000" spc="-5" dirty="0">
                <a:latin typeface="Times New Roman"/>
                <a:cs typeface="Times New Roman"/>
              </a:rPr>
              <a:t>60</a:t>
            </a:r>
          </a:p>
          <a:p>
            <a:pPr marL="12700" lvl="0">
              <a:spcBef>
                <a:spcPts val="100"/>
              </a:spcBef>
            </a:pPr>
            <a:r>
              <a:rPr lang="en-IN" sz="2000" spc="-15" dirty="0">
                <a:solidFill>
                  <a:prstClr val="black"/>
                </a:solidFill>
                <a:latin typeface="Times New Roman"/>
                <a:cs typeface="Times New Roman"/>
              </a:rPr>
              <a:t>    	 and </a:t>
            </a:r>
            <a:r>
              <a:rPr lang="en-IN" sz="2000" spc="-5" dirty="0">
                <a:solidFill>
                  <a:prstClr val="black"/>
                </a:solidFill>
                <a:latin typeface="Times New Roman"/>
                <a:cs typeface="Times New Roman"/>
              </a:rPr>
              <a:t>9 </a:t>
            </a:r>
            <a:r>
              <a:rPr lang="en-IN" sz="2000" spc="-10" dirty="0">
                <a:solidFill>
                  <a:prstClr val="black"/>
                </a:solidFill>
                <a:latin typeface="Times New Roman"/>
                <a:cs typeface="Times New Roman"/>
              </a:rPr>
              <a:t>to</a:t>
            </a:r>
            <a:r>
              <a:rPr lang="en-IN" sz="2000" spc="-35" dirty="0">
                <a:solidFill>
                  <a:prstClr val="black"/>
                </a:solidFill>
                <a:latin typeface="Times New Roman"/>
                <a:cs typeface="Times New Roman"/>
              </a:rPr>
              <a:t> </a:t>
            </a:r>
            <a:r>
              <a:rPr lang="en-IN" sz="2000" spc="-10" dirty="0">
                <a:solidFill>
                  <a:prstClr val="black"/>
                </a:solidFill>
                <a:latin typeface="Times New Roman"/>
                <a:cs typeface="Times New Roman"/>
              </a:rPr>
              <a:t>2.8</a:t>
            </a:r>
            <a:endParaRPr lang="en-IN" sz="2000" dirty="0">
              <a:solidFill>
                <a:prstClr val="black"/>
              </a:solidFill>
              <a:latin typeface="Times New Roman"/>
              <a:cs typeface="Times New Roman"/>
            </a:endParaRPr>
          </a:p>
          <a:p>
            <a:pPr marL="201295" marR="5080" lvl="0">
              <a:spcBef>
                <a:spcPts val="55"/>
              </a:spcBef>
            </a:pPr>
            <a:r>
              <a:rPr lang="en-IN" sz="2000" spc="-5" dirty="0">
                <a:solidFill>
                  <a:prstClr val="black"/>
                </a:solidFill>
                <a:latin typeface="Times New Roman"/>
                <a:cs typeface="Times New Roman"/>
              </a:rPr>
              <a:t>		P = 6.9 log (Cost / 60)  </a:t>
            </a:r>
          </a:p>
          <a:p>
            <a:pPr marL="200025" marR="5080" lvl="0" indent="-200025">
              <a:spcBef>
                <a:spcPts val="55"/>
              </a:spcBef>
            </a:pPr>
            <a:r>
              <a:rPr lang="en-IN" sz="2000" spc="-5" dirty="0">
                <a:solidFill>
                  <a:prstClr val="black"/>
                </a:solidFill>
                <a:latin typeface="Times New Roman"/>
                <a:cs typeface="Times New Roman"/>
              </a:rPr>
              <a:t>(iii)Thermal resistance:</a:t>
            </a:r>
            <a:r>
              <a:rPr lang="en-IN" sz="2000" spc="-50" dirty="0">
                <a:solidFill>
                  <a:prstClr val="black"/>
                </a:solidFill>
                <a:latin typeface="Times New Roman"/>
                <a:cs typeface="Times New Roman"/>
              </a:rPr>
              <a:t> </a:t>
            </a:r>
            <a:r>
              <a:rPr lang="en-IN" sz="2000" spc="-5" dirty="0">
                <a:solidFill>
                  <a:prstClr val="black"/>
                </a:solidFill>
                <a:latin typeface="Times New Roman"/>
                <a:cs typeface="Times New Roman"/>
              </a:rPr>
              <a:t>-</a:t>
            </a:r>
            <a:endParaRPr lang="en-IN" sz="2000" dirty="0">
              <a:solidFill>
                <a:prstClr val="black"/>
              </a:solidFill>
              <a:latin typeface="Times New Roman"/>
              <a:cs typeface="Times New Roman"/>
            </a:endParaRPr>
          </a:p>
          <a:p>
            <a:pPr marL="164465" lvl="0"/>
            <a:r>
              <a:rPr lang="en-IN" sz="2000" spc="-5" dirty="0">
                <a:solidFill>
                  <a:prstClr val="black"/>
                </a:solidFill>
                <a:latin typeface="Times New Roman"/>
                <a:cs typeface="Times New Roman"/>
              </a:rPr>
              <a:t>   	Set 0 to 0.9 </a:t>
            </a:r>
            <a:r>
              <a:rPr lang="en-IN" sz="2000" spc="775" dirty="0">
                <a:solidFill>
                  <a:prstClr val="black"/>
                </a:solidFill>
                <a:latin typeface="Symbol"/>
                <a:cs typeface="Symbol"/>
              </a:rPr>
              <a:t></a:t>
            </a:r>
            <a:r>
              <a:rPr lang="en-IN" sz="2000" spc="-20" dirty="0">
                <a:solidFill>
                  <a:prstClr val="black"/>
                </a:solidFill>
                <a:latin typeface="Times New Roman"/>
                <a:cs typeface="Times New Roman"/>
              </a:rPr>
              <a:t> </a:t>
            </a:r>
            <a:r>
              <a:rPr lang="en-IN" sz="2000" spc="-5" dirty="0">
                <a:solidFill>
                  <a:prstClr val="black"/>
                </a:solidFill>
                <a:latin typeface="Times New Roman"/>
                <a:cs typeface="Times New Roman"/>
              </a:rPr>
              <a:t>10-5</a:t>
            </a:r>
            <a:endParaRPr lang="en-IN" sz="2000" dirty="0">
              <a:solidFill>
                <a:prstClr val="black"/>
              </a:solidFill>
              <a:latin typeface="Times New Roman"/>
              <a:cs typeface="Times New Roman"/>
            </a:endParaRPr>
          </a:p>
          <a:p>
            <a:pPr marL="366713" lvl="0" indent="-179388">
              <a:spcBef>
                <a:spcPts val="100"/>
              </a:spcBef>
            </a:pPr>
            <a:r>
              <a:rPr lang="en-IN" sz="2000" spc="-5" dirty="0">
                <a:solidFill>
                  <a:prstClr val="black"/>
                </a:solidFill>
                <a:latin typeface="Times New Roman"/>
                <a:cs typeface="Times New Roman"/>
              </a:rPr>
              <a:t>  		 and 9 to 9.09 </a:t>
            </a:r>
            <a:r>
              <a:rPr lang="en-IN" sz="2000" spc="775" dirty="0">
                <a:solidFill>
                  <a:prstClr val="black"/>
                </a:solidFill>
                <a:latin typeface="Symbol"/>
                <a:cs typeface="Symbol"/>
              </a:rPr>
              <a:t></a:t>
            </a:r>
            <a:r>
              <a:rPr lang="en-IN" sz="2000" spc="15" dirty="0">
                <a:solidFill>
                  <a:prstClr val="black"/>
                </a:solidFill>
                <a:latin typeface="Times New Roman"/>
                <a:cs typeface="Times New Roman"/>
              </a:rPr>
              <a:t> </a:t>
            </a:r>
            <a:r>
              <a:rPr lang="en-IN" sz="2000" spc="-10" dirty="0">
                <a:solidFill>
                  <a:prstClr val="black"/>
                </a:solidFill>
                <a:latin typeface="Times New Roman"/>
                <a:cs typeface="Times New Roman"/>
              </a:rPr>
              <a:t>10-5</a:t>
            </a:r>
            <a:endParaRPr lang="en-IN" sz="2000" dirty="0">
              <a:solidFill>
                <a:prstClr val="black"/>
              </a:solidFill>
              <a:latin typeface="Times New Roman"/>
              <a:cs typeface="Times New Roman"/>
            </a:endParaRPr>
          </a:p>
          <a:p>
            <a:pPr marL="12700" marR="5080" lvl="0">
              <a:spcBef>
                <a:spcPts val="55"/>
              </a:spcBef>
            </a:pPr>
            <a:r>
              <a:rPr lang="en-IN" sz="2000" spc="-5" dirty="0">
                <a:solidFill>
                  <a:prstClr val="black"/>
                </a:solidFill>
                <a:latin typeface="Times New Roman"/>
                <a:cs typeface="Times New Roman"/>
              </a:rPr>
              <a:t>(iv) Transmission loss is already in </a:t>
            </a:r>
            <a:r>
              <a:rPr lang="en-IN" sz="2000" dirty="0">
                <a:solidFill>
                  <a:prstClr val="black"/>
                </a:solidFill>
                <a:latin typeface="Times New Roman"/>
                <a:cs typeface="Times New Roman"/>
              </a:rPr>
              <a:t>log </a:t>
            </a:r>
            <a:r>
              <a:rPr lang="en-IN" sz="2000" spc="-5" dirty="0">
                <a:solidFill>
                  <a:prstClr val="black"/>
                </a:solidFill>
                <a:latin typeface="Times New Roman"/>
                <a:cs typeface="Times New Roman"/>
              </a:rPr>
              <a:t>scale so a new </a:t>
            </a:r>
            <a:r>
              <a:rPr lang="en-IN" sz="2000" dirty="0">
                <a:solidFill>
                  <a:prstClr val="black"/>
                </a:solidFill>
                <a:latin typeface="Times New Roman"/>
                <a:cs typeface="Times New Roman"/>
              </a:rPr>
              <a:t>log </a:t>
            </a:r>
            <a:r>
              <a:rPr lang="en-IN" sz="2000" spc="-5" dirty="0">
                <a:solidFill>
                  <a:prstClr val="black"/>
                </a:solidFill>
                <a:latin typeface="Times New Roman"/>
                <a:cs typeface="Times New Roman"/>
              </a:rPr>
              <a:t>transmission is not required  	set 0 to 90</a:t>
            </a:r>
            <a:r>
              <a:rPr lang="en-IN" sz="2000" spc="10" dirty="0">
                <a:solidFill>
                  <a:prstClr val="black"/>
                </a:solidFill>
                <a:latin typeface="Times New Roman"/>
                <a:cs typeface="Times New Roman"/>
              </a:rPr>
              <a:t> </a:t>
            </a:r>
            <a:r>
              <a:rPr lang="en-IN" sz="2000" spc="-5" dirty="0" err="1">
                <a:solidFill>
                  <a:prstClr val="black"/>
                </a:solidFill>
                <a:latin typeface="Times New Roman"/>
                <a:cs typeface="Times New Roman"/>
              </a:rPr>
              <a:t>db</a:t>
            </a:r>
            <a:endParaRPr lang="en-IN" sz="2000" dirty="0">
              <a:solidFill>
                <a:prstClr val="black"/>
              </a:solidFill>
              <a:latin typeface="Times New Roman"/>
              <a:cs typeface="Times New Roman"/>
            </a:endParaRPr>
          </a:p>
          <a:p>
            <a:pPr marL="12700" marR="5080" lvl="0">
              <a:spcBef>
                <a:spcPts val="55"/>
              </a:spcBef>
            </a:pPr>
            <a:r>
              <a:rPr lang="en-IN" sz="2000" spc="-5" dirty="0">
                <a:solidFill>
                  <a:prstClr val="black"/>
                </a:solidFill>
                <a:latin typeface="Times New Roman"/>
                <a:cs typeface="Times New Roman"/>
              </a:rPr>
              <a:t>	and </a:t>
            </a:r>
            <a:r>
              <a:rPr lang="en-IN" sz="2000" dirty="0">
                <a:solidFill>
                  <a:prstClr val="black"/>
                </a:solidFill>
                <a:latin typeface="Times New Roman"/>
                <a:cs typeface="Times New Roman"/>
              </a:rPr>
              <a:t>set </a:t>
            </a:r>
            <a:r>
              <a:rPr lang="en-IN" sz="2000" spc="-5" dirty="0">
                <a:solidFill>
                  <a:prstClr val="black"/>
                </a:solidFill>
                <a:latin typeface="Times New Roman"/>
                <a:cs typeface="Times New Roman"/>
              </a:rPr>
              <a:t>9 to 106</a:t>
            </a:r>
            <a:r>
              <a:rPr lang="en-IN" sz="2000" spc="-85" dirty="0">
                <a:solidFill>
                  <a:prstClr val="black"/>
                </a:solidFill>
                <a:latin typeface="Times New Roman"/>
                <a:cs typeface="Times New Roman"/>
              </a:rPr>
              <a:t> </a:t>
            </a:r>
            <a:r>
              <a:rPr lang="en-IN" sz="2000" spc="-5" dirty="0" err="1">
                <a:solidFill>
                  <a:prstClr val="black"/>
                </a:solidFill>
                <a:latin typeface="Times New Roman"/>
                <a:cs typeface="Times New Roman"/>
              </a:rPr>
              <a:t>db</a:t>
            </a:r>
            <a:endParaRPr lang="en-IN" sz="2000" dirty="0">
              <a:solidFill>
                <a:prstClr val="black"/>
              </a:solidFill>
              <a:latin typeface="Times New Roman"/>
              <a:cs typeface="Times New Roman"/>
            </a:endParaRPr>
          </a:p>
          <a:p>
            <a:pPr marL="317500" lvl="0"/>
            <a:r>
              <a:rPr lang="en-IN" sz="2000" spc="-5" dirty="0">
                <a:solidFill>
                  <a:prstClr val="black"/>
                </a:solidFill>
                <a:latin typeface="Times New Roman"/>
                <a:cs typeface="Times New Roman"/>
              </a:rPr>
              <a:t>		P = 0.562</a:t>
            </a:r>
            <a:r>
              <a:rPr lang="en-IN" sz="2000" spc="-30" dirty="0">
                <a:solidFill>
                  <a:prstClr val="black"/>
                </a:solidFill>
                <a:latin typeface="Times New Roman"/>
                <a:cs typeface="Times New Roman"/>
              </a:rPr>
              <a:t> </a:t>
            </a:r>
            <a:r>
              <a:rPr lang="en-IN" sz="2000" spc="-5" dirty="0">
                <a:solidFill>
                  <a:prstClr val="black"/>
                </a:solidFill>
                <a:latin typeface="Times New Roman"/>
                <a:cs typeface="Times New Roman"/>
              </a:rPr>
              <a:t>(Transmission)</a:t>
            </a:r>
            <a:endParaRPr lang="en-IN" sz="2000" dirty="0">
              <a:solidFill>
                <a:prstClr val="black"/>
              </a:solidFill>
              <a:latin typeface="Times New Roman"/>
              <a:cs typeface="Times New Roman"/>
            </a:endParaRPr>
          </a:p>
          <a:p>
            <a:pPr marL="317500"/>
            <a:endParaRPr lang="en-IN" sz="2000" dirty="0">
              <a:latin typeface="Times New Roman"/>
              <a:cs typeface="Times New Roman"/>
            </a:endParaRPr>
          </a:p>
        </p:txBody>
      </p:sp>
    </p:spTree>
    <p:extLst>
      <p:ext uri="{BB962C8B-B14F-4D97-AF65-F5344CB8AC3E}">
        <p14:creationId xmlns:p14="http://schemas.microsoft.com/office/powerpoint/2010/main" val="420297203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6"/>
          <p:cNvGraphicFramePr>
            <a:graphicFrameLocks noGrp="1"/>
          </p:cNvGraphicFramePr>
          <p:nvPr>
            <p:extLst>
              <p:ext uri="{D42A27DB-BD31-4B8C-83A1-F6EECF244321}">
                <p14:modId xmlns:p14="http://schemas.microsoft.com/office/powerpoint/2010/main" val="4128135758"/>
              </p:ext>
            </p:extLst>
          </p:nvPr>
        </p:nvGraphicFramePr>
        <p:xfrm>
          <a:off x="827584" y="476672"/>
          <a:ext cx="7704856" cy="1872207"/>
        </p:xfrm>
        <a:graphic>
          <a:graphicData uri="http://schemas.openxmlformats.org/drawingml/2006/table">
            <a:tbl>
              <a:tblPr firstRow="1" bandRow="1">
                <a:tableStyleId>{2D5ABB26-0587-4C30-8999-92F81FD0307C}</a:tableStyleId>
              </a:tblPr>
              <a:tblGrid>
                <a:gridCol w="1452741">
                  <a:extLst>
                    <a:ext uri="{9D8B030D-6E8A-4147-A177-3AD203B41FA5}">
                      <a16:colId xmlns:a16="http://schemas.microsoft.com/office/drawing/2014/main" val="20000"/>
                    </a:ext>
                  </a:extLst>
                </a:gridCol>
                <a:gridCol w="1547086">
                  <a:extLst>
                    <a:ext uri="{9D8B030D-6E8A-4147-A177-3AD203B41FA5}">
                      <a16:colId xmlns:a16="http://schemas.microsoft.com/office/drawing/2014/main" val="20001"/>
                    </a:ext>
                  </a:extLst>
                </a:gridCol>
                <a:gridCol w="1547087">
                  <a:extLst>
                    <a:ext uri="{9D8B030D-6E8A-4147-A177-3AD203B41FA5}">
                      <a16:colId xmlns:a16="http://schemas.microsoft.com/office/drawing/2014/main" val="20002"/>
                    </a:ext>
                  </a:extLst>
                </a:gridCol>
                <a:gridCol w="1545338">
                  <a:extLst>
                    <a:ext uri="{9D8B030D-6E8A-4147-A177-3AD203B41FA5}">
                      <a16:colId xmlns:a16="http://schemas.microsoft.com/office/drawing/2014/main" val="20003"/>
                    </a:ext>
                  </a:extLst>
                </a:gridCol>
                <a:gridCol w="1612604">
                  <a:extLst>
                    <a:ext uri="{9D8B030D-6E8A-4147-A177-3AD203B41FA5}">
                      <a16:colId xmlns:a16="http://schemas.microsoft.com/office/drawing/2014/main" val="20004"/>
                    </a:ext>
                  </a:extLst>
                </a:gridCol>
              </a:tblGrid>
              <a:tr h="628546">
                <a:tc>
                  <a:txBody>
                    <a:bodyPr/>
                    <a:lstStyle/>
                    <a:p>
                      <a:pPr marL="67945">
                        <a:lnSpc>
                          <a:spcPct val="100000"/>
                        </a:lnSpc>
                      </a:pPr>
                      <a:r>
                        <a:rPr sz="2000" spc="-10" dirty="0">
                          <a:latin typeface="Times New Roman"/>
                          <a:cs typeface="Times New Roman"/>
                        </a:rPr>
                        <a:t>Material</a:t>
                      </a:r>
                      <a:endParaRPr sz="20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3500">
                        <a:lnSpc>
                          <a:spcPct val="100000"/>
                        </a:lnSpc>
                      </a:pPr>
                      <a:r>
                        <a:rPr sz="2000" spc="-5" dirty="0">
                          <a:latin typeface="Times New Roman"/>
                          <a:cs typeface="Times New Roman"/>
                        </a:rPr>
                        <a:t>Weight</a:t>
                      </a:r>
                      <a:endParaRPr sz="20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6675">
                        <a:lnSpc>
                          <a:spcPct val="100000"/>
                        </a:lnSpc>
                      </a:pPr>
                      <a:r>
                        <a:rPr sz="2000" dirty="0">
                          <a:latin typeface="Times New Roman"/>
                          <a:cs typeface="Times New Roman"/>
                        </a:rPr>
                        <a:t>Cost</a:t>
                      </a:r>
                      <a:endParaRPr sz="2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marR="450215" indent="-9525">
                        <a:lnSpc>
                          <a:spcPct val="100000"/>
                        </a:lnSpc>
                        <a:spcBef>
                          <a:spcPts val="55"/>
                        </a:spcBef>
                      </a:pPr>
                      <a:r>
                        <a:rPr sz="2000" spc="-5" dirty="0">
                          <a:latin typeface="Times New Roman"/>
                          <a:cs typeface="Times New Roman"/>
                        </a:rPr>
                        <a:t>Thermal  re</a:t>
                      </a:r>
                      <a:r>
                        <a:rPr sz="2000" dirty="0">
                          <a:latin typeface="Times New Roman"/>
                          <a:cs typeface="Times New Roman"/>
                        </a:rPr>
                        <a:t>si</a:t>
                      </a:r>
                      <a:r>
                        <a:rPr sz="2000" spc="-10" dirty="0">
                          <a:latin typeface="Times New Roman"/>
                          <a:cs typeface="Times New Roman"/>
                        </a:rPr>
                        <a:t>s</a:t>
                      </a:r>
                      <a:r>
                        <a:rPr sz="2000" dirty="0">
                          <a:latin typeface="Times New Roman"/>
                          <a:cs typeface="Times New Roman"/>
                        </a:rPr>
                        <a:t>t</a:t>
                      </a:r>
                      <a:r>
                        <a:rPr sz="2000" spc="-5" dirty="0">
                          <a:latin typeface="Times New Roman"/>
                          <a:cs typeface="Times New Roman"/>
                        </a:rPr>
                        <a:t>a</a:t>
                      </a:r>
                      <a:r>
                        <a:rPr sz="2000" dirty="0">
                          <a:latin typeface="Times New Roman"/>
                          <a:cs typeface="Times New Roman"/>
                        </a:rPr>
                        <a:t>n</a:t>
                      </a:r>
                      <a:r>
                        <a:rPr sz="2000" spc="-20" dirty="0">
                          <a:latin typeface="Times New Roman"/>
                          <a:cs typeface="Times New Roman"/>
                        </a:rPr>
                        <a:t>c</a:t>
                      </a:r>
                      <a:r>
                        <a:rPr sz="2000" dirty="0">
                          <a:latin typeface="Times New Roman"/>
                          <a:cs typeface="Times New Roman"/>
                        </a:rPr>
                        <a:t>e</a:t>
                      </a:r>
                      <a:endParaRPr sz="2000">
                        <a:latin typeface="Times New Roman"/>
                        <a:cs typeface="Times New Roman"/>
                      </a:endParaRPr>
                    </a:p>
                  </a:txBody>
                  <a:tcPr marL="0" marR="0" marT="698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marR="274320">
                        <a:lnSpc>
                          <a:spcPct val="100000"/>
                        </a:lnSpc>
                        <a:spcBef>
                          <a:spcPts val="55"/>
                        </a:spcBef>
                      </a:pPr>
                      <a:r>
                        <a:rPr sz="2000" dirty="0">
                          <a:latin typeface="Times New Roman"/>
                          <a:cs typeface="Times New Roman"/>
                        </a:rPr>
                        <a:t>T</a:t>
                      </a:r>
                      <a:r>
                        <a:rPr sz="2000" spc="-5" dirty="0">
                          <a:latin typeface="Times New Roman"/>
                          <a:cs typeface="Times New Roman"/>
                        </a:rPr>
                        <a:t>ra</a:t>
                      </a:r>
                      <a:r>
                        <a:rPr sz="2000" dirty="0">
                          <a:latin typeface="Times New Roman"/>
                          <a:cs typeface="Times New Roman"/>
                        </a:rPr>
                        <a:t>ns</a:t>
                      </a:r>
                      <a:r>
                        <a:rPr sz="2000" spc="-10" dirty="0">
                          <a:latin typeface="Times New Roman"/>
                          <a:cs typeface="Times New Roman"/>
                        </a:rPr>
                        <a:t>m</a:t>
                      </a:r>
                      <a:r>
                        <a:rPr sz="2000" dirty="0">
                          <a:latin typeface="Times New Roman"/>
                          <a:cs typeface="Times New Roman"/>
                        </a:rPr>
                        <a:t>ission  </a:t>
                      </a:r>
                      <a:r>
                        <a:rPr sz="2000" spc="-5" dirty="0">
                          <a:latin typeface="Times New Roman"/>
                          <a:cs typeface="Times New Roman"/>
                        </a:rPr>
                        <a:t>lose</a:t>
                      </a:r>
                      <a:endParaRPr sz="2000">
                        <a:latin typeface="Times New Roman"/>
                        <a:cs typeface="Times New Roman"/>
                      </a:endParaRPr>
                    </a:p>
                  </a:txBody>
                  <a:tcPr marL="0" marR="0" marT="698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0"/>
                  </a:ext>
                </a:extLst>
              </a:tr>
              <a:tr h="320589">
                <a:tc>
                  <a:txBody>
                    <a:bodyPr/>
                    <a:lstStyle/>
                    <a:p>
                      <a:pPr marL="67945">
                        <a:lnSpc>
                          <a:spcPct val="100000"/>
                        </a:lnSpc>
                      </a:pPr>
                      <a:r>
                        <a:rPr sz="2000" dirty="0">
                          <a:latin typeface="Times New Roman"/>
                          <a:cs typeface="Times New Roman"/>
                        </a:rPr>
                        <a:t>A</a:t>
                      </a:r>
                      <a:endParaRPr sz="2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tcPr>
                </a:tc>
                <a:tc>
                  <a:txBody>
                    <a:bodyPr/>
                    <a:lstStyle/>
                    <a:p>
                      <a:pPr marL="60325">
                        <a:lnSpc>
                          <a:spcPct val="100000"/>
                        </a:lnSpc>
                      </a:pPr>
                      <a:r>
                        <a:rPr sz="2000" spc="-5" dirty="0">
                          <a:latin typeface="Times New Roman"/>
                          <a:cs typeface="Times New Roman"/>
                        </a:rPr>
                        <a:t>9.0</a:t>
                      </a:r>
                      <a:endParaRPr sz="2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tcPr>
                </a:tc>
                <a:tc>
                  <a:txBody>
                    <a:bodyPr/>
                    <a:lstStyle/>
                    <a:p>
                      <a:pPr marL="67945">
                        <a:lnSpc>
                          <a:spcPct val="100000"/>
                        </a:lnSpc>
                      </a:pPr>
                      <a:r>
                        <a:rPr sz="2000" spc="-5" dirty="0">
                          <a:latin typeface="Times New Roman"/>
                          <a:cs typeface="Times New Roman"/>
                        </a:rPr>
                        <a:t>7.4</a:t>
                      </a:r>
                      <a:endParaRPr sz="2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tcPr>
                </a:tc>
                <a:tc>
                  <a:txBody>
                    <a:bodyPr/>
                    <a:lstStyle/>
                    <a:p>
                      <a:pPr marL="67945">
                        <a:lnSpc>
                          <a:spcPct val="100000"/>
                        </a:lnSpc>
                      </a:pPr>
                      <a:r>
                        <a:rPr sz="2000" spc="-5" dirty="0">
                          <a:latin typeface="Times New Roman"/>
                          <a:cs typeface="Times New Roman"/>
                        </a:rPr>
                        <a:t>0.9</a:t>
                      </a:r>
                      <a:endParaRPr sz="2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tcPr>
                </a:tc>
                <a:tc>
                  <a:txBody>
                    <a:bodyPr/>
                    <a:lstStyle/>
                    <a:p>
                      <a:pPr marL="69850">
                        <a:lnSpc>
                          <a:spcPct val="100000"/>
                        </a:lnSpc>
                      </a:pPr>
                      <a:r>
                        <a:rPr sz="2000" spc="-5" dirty="0">
                          <a:latin typeface="Times New Roman"/>
                          <a:cs typeface="Times New Roman"/>
                        </a:rPr>
                        <a:t>4.0</a:t>
                      </a:r>
                      <a:endParaRPr sz="2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tcPr>
                </a:tc>
                <a:extLst>
                  <a:ext uri="{0D108BD9-81ED-4DB2-BD59-A6C34878D82A}">
                    <a16:rowId xmlns:a16="http://schemas.microsoft.com/office/drawing/2014/main" val="10001"/>
                  </a:ext>
                </a:extLst>
              </a:tr>
              <a:tr h="308900">
                <a:tc>
                  <a:txBody>
                    <a:bodyPr/>
                    <a:lstStyle/>
                    <a:p>
                      <a:pPr marL="67945">
                        <a:lnSpc>
                          <a:spcPct val="100000"/>
                        </a:lnSpc>
                      </a:pPr>
                      <a:r>
                        <a:rPr sz="2000" dirty="0">
                          <a:latin typeface="Times New Roman"/>
                          <a:cs typeface="Times New Roman"/>
                        </a:rPr>
                        <a:t>B</a:t>
                      </a:r>
                      <a:endParaRPr sz="2000">
                        <a:latin typeface="Times New Roman"/>
                        <a:cs typeface="Times New Roman"/>
                      </a:endParaRPr>
                    </a:p>
                  </a:txBody>
                  <a:tcPr marL="0" marR="0" marT="0" marB="0">
                    <a:lnL w="6350">
                      <a:solidFill>
                        <a:srgbClr val="000000"/>
                      </a:solidFill>
                      <a:prstDash val="solid"/>
                    </a:lnL>
                    <a:lnR w="6350">
                      <a:solidFill>
                        <a:srgbClr val="000000"/>
                      </a:solidFill>
                      <a:prstDash val="solid"/>
                    </a:lnR>
                  </a:tcPr>
                </a:tc>
                <a:tc>
                  <a:txBody>
                    <a:bodyPr/>
                    <a:lstStyle/>
                    <a:p>
                      <a:pPr marL="60325">
                        <a:lnSpc>
                          <a:spcPct val="100000"/>
                        </a:lnSpc>
                      </a:pPr>
                      <a:r>
                        <a:rPr sz="2000" spc="-5" dirty="0">
                          <a:latin typeface="Times New Roman"/>
                          <a:cs typeface="Times New Roman"/>
                        </a:rPr>
                        <a:t>2.6</a:t>
                      </a:r>
                      <a:endParaRPr sz="2000" dirty="0">
                        <a:latin typeface="Times New Roman"/>
                        <a:cs typeface="Times New Roman"/>
                      </a:endParaRPr>
                    </a:p>
                  </a:txBody>
                  <a:tcPr marL="0" marR="0" marT="0" marB="0">
                    <a:lnL w="6350">
                      <a:solidFill>
                        <a:srgbClr val="000000"/>
                      </a:solidFill>
                      <a:prstDash val="solid"/>
                    </a:lnL>
                    <a:lnR w="6350">
                      <a:solidFill>
                        <a:srgbClr val="000000"/>
                      </a:solidFill>
                      <a:prstDash val="solid"/>
                    </a:lnR>
                  </a:tcPr>
                </a:tc>
                <a:tc>
                  <a:txBody>
                    <a:bodyPr/>
                    <a:lstStyle/>
                    <a:p>
                      <a:pPr marL="67945">
                        <a:lnSpc>
                          <a:spcPct val="100000"/>
                        </a:lnSpc>
                      </a:pPr>
                      <a:r>
                        <a:rPr sz="2000" spc="-5" dirty="0">
                          <a:latin typeface="Times New Roman"/>
                          <a:cs typeface="Times New Roman"/>
                        </a:rPr>
                        <a:t>1.2</a:t>
                      </a:r>
                      <a:endParaRPr sz="2000">
                        <a:latin typeface="Times New Roman"/>
                        <a:cs typeface="Times New Roman"/>
                      </a:endParaRPr>
                    </a:p>
                  </a:txBody>
                  <a:tcPr marL="0" marR="0" marT="0" marB="0">
                    <a:lnL w="6350">
                      <a:solidFill>
                        <a:srgbClr val="000000"/>
                      </a:solidFill>
                      <a:prstDash val="solid"/>
                    </a:lnL>
                    <a:lnR w="6350">
                      <a:solidFill>
                        <a:srgbClr val="000000"/>
                      </a:solidFill>
                      <a:prstDash val="solid"/>
                    </a:lnR>
                  </a:tcPr>
                </a:tc>
                <a:tc>
                  <a:txBody>
                    <a:bodyPr/>
                    <a:lstStyle/>
                    <a:p>
                      <a:pPr marL="67945">
                        <a:lnSpc>
                          <a:spcPct val="100000"/>
                        </a:lnSpc>
                      </a:pPr>
                      <a:r>
                        <a:rPr sz="2000" spc="-5" dirty="0">
                          <a:latin typeface="Times New Roman"/>
                          <a:cs typeface="Times New Roman"/>
                        </a:rPr>
                        <a:t>5.9</a:t>
                      </a:r>
                      <a:endParaRPr sz="2000">
                        <a:latin typeface="Times New Roman"/>
                        <a:cs typeface="Times New Roman"/>
                      </a:endParaRPr>
                    </a:p>
                  </a:txBody>
                  <a:tcPr marL="0" marR="0" marT="0" marB="0">
                    <a:lnL w="6350">
                      <a:solidFill>
                        <a:srgbClr val="000000"/>
                      </a:solidFill>
                      <a:prstDash val="solid"/>
                    </a:lnL>
                    <a:lnR w="6350">
                      <a:solidFill>
                        <a:srgbClr val="000000"/>
                      </a:solidFill>
                      <a:prstDash val="solid"/>
                    </a:lnR>
                  </a:tcPr>
                </a:tc>
                <a:tc>
                  <a:txBody>
                    <a:bodyPr/>
                    <a:lstStyle/>
                    <a:p>
                      <a:pPr marL="69850">
                        <a:lnSpc>
                          <a:spcPct val="100000"/>
                        </a:lnSpc>
                      </a:pPr>
                      <a:r>
                        <a:rPr sz="2000" spc="-5" dirty="0">
                          <a:latin typeface="Times New Roman"/>
                          <a:cs typeface="Times New Roman"/>
                        </a:rPr>
                        <a:t>9.0</a:t>
                      </a:r>
                      <a:endParaRPr sz="2000">
                        <a:latin typeface="Times New Roman"/>
                        <a:cs typeface="Times New Roman"/>
                      </a:endParaRPr>
                    </a:p>
                  </a:txBody>
                  <a:tcPr marL="0" marR="0" marT="0" marB="0">
                    <a:lnL w="6350">
                      <a:solidFill>
                        <a:srgbClr val="000000"/>
                      </a:solidFill>
                      <a:prstDash val="solid"/>
                    </a:lnL>
                    <a:lnR w="6350">
                      <a:solidFill>
                        <a:srgbClr val="000000"/>
                      </a:solidFill>
                      <a:prstDash val="solid"/>
                    </a:lnR>
                  </a:tcPr>
                </a:tc>
                <a:extLst>
                  <a:ext uri="{0D108BD9-81ED-4DB2-BD59-A6C34878D82A}">
                    <a16:rowId xmlns:a16="http://schemas.microsoft.com/office/drawing/2014/main" val="10002"/>
                  </a:ext>
                </a:extLst>
              </a:tr>
              <a:tr h="308900">
                <a:tc>
                  <a:txBody>
                    <a:bodyPr/>
                    <a:lstStyle/>
                    <a:p>
                      <a:pPr marL="67945">
                        <a:lnSpc>
                          <a:spcPct val="100000"/>
                        </a:lnSpc>
                      </a:pPr>
                      <a:r>
                        <a:rPr sz="2000" dirty="0">
                          <a:latin typeface="Times New Roman"/>
                          <a:cs typeface="Times New Roman"/>
                        </a:rPr>
                        <a:t>C</a:t>
                      </a:r>
                      <a:endParaRPr sz="2000">
                        <a:latin typeface="Times New Roman"/>
                        <a:cs typeface="Times New Roman"/>
                      </a:endParaRPr>
                    </a:p>
                  </a:txBody>
                  <a:tcPr marL="0" marR="0" marT="0" marB="0">
                    <a:lnL w="6350">
                      <a:solidFill>
                        <a:srgbClr val="000000"/>
                      </a:solidFill>
                      <a:prstDash val="solid"/>
                    </a:lnL>
                    <a:lnR w="6350">
                      <a:solidFill>
                        <a:srgbClr val="000000"/>
                      </a:solidFill>
                      <a:prstDash val="solid"/>
                    </a:lnR>
                  </a:tcPr>
                </a:tc>
                <a:tc>
                  <a:txBody>
                    <a:bodyPr/>
                    <a:lstStyle/>
                    <a:p>
                      <a:pPr marL="60325">
                        <a:lnSpc>
                          <a:spcPct val="100000"/>
                        </a:lnSpc>
                      </a:pPr>
                      <a:r>
                        <a:rPr sz="2000" spc="-5" dirty="0">
                          <a:latin typeface="Times New Roman"/>
                          <a:cs typeface="Times New Roman"/>
                        </a:rPr>
                        <a:t>2.3</a:t>
                      </a:r>
                      <a:endParaRPr sz="2000">
                        <a:latin typeface="Times New Roman"/>
                        <a:cs typeface="Times New Roman"/>
                      </a:endParaRPr>
                    </a:p>
                  </a:txBody>
                  <a:tcPr marL="0" marR="0" marT="0" marB="0">
                    <a:lnL w="6350">
                      <a:solidFill>
                        <a:srgbClr val="000000"/>
                      </a:solidFill>
                      <a:prstDash val="solid"/>
                    </a:lnL>
                    <a:lnR w="6350">
                      <a:solidFill>
                        <a:srgbClr val="000000"/>
                      </a:solidFill>
                      <a:prstDash val="solid"/>
                    </a:lnR>
                  </a:tcPr>
                </a:tc>
                <a:tc>
                  <a:txBody>
                    <a:bodyPr/>
                    <a:lstStyle/>
                    <a:p>
                      <a:pPr marL="67945">
                        <a:lnSpc>
                          <a:spcPct val="100000"/>
                        </a:lnSpc>
                      </a:pPr>
                      <a:r>
                        <a:rPr sz="2000" spc="-5" dirty="0">
                          <a:latin typeface="Times New Roman"/>
                          <a:cs typeface="Times New Roman"/>
                        </a:rPr>
                        <a:t>9.0</a:t>
                      </a:r>
                      <a:endParaRPr sz="2000">
                        <a:latin typeface="Times New Roman"/>
                        <a:cs typeface="Times New Roman"/>
                      </a:endParaRPr>
                    </a:p>
                  </a:txBody>
                  <a:tcPr marL="0" marR="0" marT="0" marB="0">
                    <a:lnL w="6350">
                      <a:solidFill>
                        <a:srgbClr val="000000"/>
                      </a:solidFill>
                      <a:prstDash val="solid"/>
                    </a:lnL>
                    <a:lnR w="6350">
                      <a:solidFill>
                        <a:srgbClr val="000000"/>
                      </a:solidFill>
                      <a:prstDash val="solid"/>
                    </a:lnR>
                  </a:tcPr>
                </a:tc>
                <a:tc>
                  <a:txBody>
                    <a:bodyPr/>
                    <a:lstStyle/>
                    <a:p>
                      <a:pPr marL="67945">
                        <a:lnSpc>
                          <a:spcPct val="100000"/>
                        </a:lnSpc>
                      </a:pPr>
                      <a:r>
                        <a:rPr sz="2000" spc="-5" dirty="0">
                          <a:latin typeface="Times New Roman"/>
                          <a:cs typeface="Times New Roman"/>
                        </a:rPr>
                        <a:t>9.0</a:t>
                      </a:r>
                      <a:endParaRPr sz="2000">
                        <a:latin typeface="Times New Roman"/>
                        <a:cs typeface="Times New Roman"/>
                      </a:endParaRPr>
                    </a:p>
                  </a:txBody>
                  <a:tcPr marL="0" marR="0" marT="0" marB="0">
                    <a:lnL w="6350">
                      <a:solidFill>
                        <a:srgbClr val="000000"/>
                      </a:solidFill>
                      <a:prstDash val="solid"/>
                    </a:lnL>
                    <a:lnR w="6350">
                      <a:solidFill>
                        <a:srgbClr val="000000"/>
                      </a:solidFill>
                      <a:prstDash val="solid"/>
                    </a:lnR>
                  </a:tcPr>
                </a:tc>
                <a:tc>
                  <a:txBody>
                    <a:bodyPr/>
                    <a:lstStyle/>
                    <a:p>
                      <a:pPr marL="69850">
                        <a:lnSpc>
                          <a:spcPct val="100000"/>
                        </a:lnSpc>
                      </a:pPr>
                      <a:r>
                        <a:rPr sz="2000" spc="-5" dirty="0">
                          <a:latin typeface="Times New Roman"/>
                          <a:cs typeface="Times New Roman"/>
                        </a:rPr>
                        <a:t>6.2</a:t>
                      </a:r>
                      <a:endParaRPr sz="2000">
                        <a:latin typeface="Times New Roman"/>
                        <a:cs typeface="Times New Roman"/>
                      </a:endParaRPr>
                    </a:p>
                  </a:txBody>
                  <a:tcPr marL="0" marR="0" marT="0" marB="0">
                    <a:lnL w="6350">
                      <a:solidFill>
                        <a:srgbClr val="000000"/>
                      </a:solidFill>
                      <a:prstDash val="solid"/>
                    </a:lnL>
                    <a:lnR w="6350">
                      <a:solidFill>
                        <a:srgbClr val="000000"/>
                      </a:solidFill>
                      <a:prstDash val="solid"/>
                    </a:lnR>
                  </a:tcPr>
                </a:tc>
                <a:extLst>
                  <a:ext uri="{0D108BD9-81ED-4DB2-BD59-A6C34878D82A}">
                    <a16:rowId xmlns:a16="http://schemas.microsoft.com/office/drawing/2014/main" val="10003"/>
                  </a:ext>
                </a:extLst>
              </a:tr>
              <a:tr h="305272">
                <a:tc>
                  <a:txBody>
                    <a:bodyPr/>
                    <a:lstStyle/>
                    <a:p>
                      <a:pPr marL="67945">
                        <a:lnSpc>
                          <a:spcPct val="100000"/>
                        </a:lnSpc>
                      </a:pPr>
                      <a:r>
                        <a:rPr sz="2000" dirty="0">
                          <a:latin typeface="Times New Roman"/>
                          <a:cs typeface="Times New Roman"/>
                        </a:rPr>
                        <a:t>D</a:t>
                      </a:r>
                      <a:endParaRPr sz="2000">
                        <a:latin typeface="Times New Roman"/>
                        <a:cs typeface="Times New Roman"/>
                      </a:endParaRPr>
                    </a:p>
                  </a:txBody>
                  <a:tcPr marL="0" marR="0" marT="0" marB="0">
                    <a:lnL w="6350">
                      <a:solidFill>
                        <a:srgbClr val="000000"/>
                      </a:solidFill>
                      <a:prstDash val="solid"/>
                    </a:lnL>
                    <a:lnR w="6350">
                      <a:solidFill>
                        <a:srgbClr val="000000"/>
                      </a:solidFill>
                      <a:prstDash val="solid"/>
                    </a:lnR>
                    <a:lnB w="6350">
                      <a:solidFill>
                        <a:srgbClr val="000000"/>
                      </a:solidFill>
                      <a:prstDash val="solid"/>
                    </a:lnB>
                  </a:tcPr>
                </a:tc>
                <a:tc>
                  <a:txBody>
                    <a:bodyPr/>
                    <a:lstStyle/>
                    <a:p>
                      <a:pPr marL="60325">
                        <a:lnSpc>
                          <a:spcPct val="100000"/>
                        </a:lnSpc>
                      </a:pPr>
                      <a:r>
                        <a:rPr sz="2000" spc="-5" dirty="0">
                          <a:latin typeface="Times New Roman"/>
                          <a:cs typeface="Times New Roman"/>
                        </a:rPr>
                        <a:t>1.4</a:t>
                      </a:r>
                      <a:endParaRPr sz="2000">
                        <a:latin typeface="Times New Roman"/>
                        <a:cs typeface="Times New Roman"/>
                      </a:endParaRPr>
                    </a:p>
                  </a:txBody>
                  <a:tcPr marL="0" marR="0" marT="0" marB="0">
                    <a:lnL w="6350">
                      <a:solidFill>
                        <a:srgbClr val="000000"/>
                      </a:solidFill>
                      <a:prstDash val="solid"/>
                    </a:lnL>
                    <a:lnR w="6350">
                      <a:solidFill>
                        <a:srgbClr val="000000"/>
                      </a:solidFill>
                      <a:prstDash val="solid"/>
                    </a:lnR>
                    <a:lnB w="6350">
                      <a:solidFill>
                        <a:srgbClr val="000000"/>
                      </a:solidFill>
                      <a:prstDash val="solid"/>
                    </a:lnB>
                  </a:tcPr>
                </a:tc>
                <a:tc>
                  <a:txBody>
                    <a:bodyPr/>
                    <a:lstStyle/>
                    <a:p>
                      <a:pPr marL="67945">
                        <a:lnSpc>
                          <a:spcPct val="100000"/>
                        </a:lnSpc>
                      </a:pPr>
                      <a:r>
                        <a:rPr sz="2000" spc="-5" dirty="0">
                          <a:latin typeface="Times New Roman"/>
                          <a:cs typeface="Times New Roman"/>
                        </a:rPr>
                        <a:t>1.4</a:t>
                      </a:r>
                      <a:endParaRPr sz="2000">
                        <a:latin typeface="Times New Roman"/>
                        <a:cs typeface="Times New Roman"/>
                      </a:endParaRPr>
                    </a:p>
                  </a:txBody>
                  <a:tcPr marL="0" marR="0" marT="0" marB="0">
                    <a:lnL w="6350">
                      <a:solidFill>
                        <a:srgbClr val="000000"/>
                      </a:solidFill>
                      <a:prstDash val="solid"/>
                    </a:lnL>
                    <a:lnR w="6350">
                      <a:solidFill>
                        <a:srgbClr val="000000"/>
                      </a:solidFill>
                      <a:prstDash val="solid"/>
                    </a:lnR>
                    <a:lnB w="6350">
                      <a:solidFill>
                        <a:srgbClr val="000000"/>
                      </a:solidFill>
                      <a:prstDash val="solid"/>
                    </a:lnB>
                  </a:tcPr>
                </a:tc>
                <a:tc>
                  <a:txBody>
                    <a:bodyPr/>
                    <a:lstStyle/>
                    <a:p>
                      <a:pPr marL="67945">
                        <a:lnSpc>
                          <a:spcPct val="100000"/>
                        </a:lnSpc>
                      </a:pPr>
                      <a:r>
                        <a:rPr sz="2000" spc="-5" dirty="0">
                          <a:latin typeface="Times New Roman"/>
                          <a:cs typeface="Times New Roman"/>
                        </a:rPr>
                        <a:t>7.0</a:t>
                      </a:r>
                      <a:endParaRPr sz="2000">
                        <a:latin typeface="Times New Roman"/>
                        <a:cs typeface="Times New Roman"/>
                      </a:endParaRPr>
                    </a:p>
                  </a:txBody>
                  <a:tcPr marL="0" marR="0" marT="0" marB="0">
                    <a:lnL w="6350">
                      <a:solidFill>
                        <a:srgbClr val="000000"/>
                      </a:solidFill>
                      <a:prstDash val="solid"/>
                    </a:lnL>
                    <a:lnR w="6350">
                      <a:solidFill>
                        <a:srgbClr val="000000"/>
                      </a:solidFill>
                      <a:prstDash val="solid"/>
                    </a:lnR>
                    <a:lnB w="6350">
                      <a:solidFill>
                        <a:srgbClr val="000000"/>
                      </a:solidFill>
                      <a:prstDash val="solid"/>
                    </a:lnB>
                  </a:tcPr>
                </a:tc>
                <a:tc>
                  <a:txBody>
                    <a:bodyPr/>
                    <a:lstStyle/>
                    <a:p>
                      <a:pPr marL="69850">
                        <a:lnSpc>
                          <a:spcPct val="100000"/>
                        </a:lnSpc>
                      </a:pPr>
                      <a:r>
                        <a:rPr sz="2000" spc="-5" dirty="0">
                          <a:latin typeface="Times New Roman"/>
                          <a:cs typeface="Times New Roman"/>
                        </a:rPr>
                        <a:t>9.0</a:t>
                      </a:r>
                      <a:endParaRPr sz="2000" dirty="0">
                        <a:latin typeface="Times New Roman"/>
                        <a:cs typeface="Times New Roman"/>
                      </a:endParaRPr>
                    </a:p>
                  </a:txBody>
                  <a:tcPr marL="0" marR="0" marT="0" marB="0">
                    <a:lnL w="6350">
                      <a:solidFill>
                        <a:srgbClr val="000000"/>
                      </a:solidFill>
                      <a:prstDash val="solid"/>
                    </a:lnL>
                    <a:lnR w="6350">
                      <a:solidFill>
                        <a:srgbClr val="000000"/>
                      </a:solidFill>
                      <a:prstDash val="solid"/>
                    </a:lnR>
                    <a:lnB w="6350">
                      <a:solidFill>
                        <a:srgbClr val="000000"/>
                      </a:solidFill>
                      <a:prstDash val="solid"/>
                    </a:lnB>
                  </a:tcPr>
                </a:tc>
                <a:extLst>
                  <a:ext uri="{0D108BD9-81ED-4DB2-BD59-A6C34878D82A}">
                    <a16:rowId xmlns:a16="http://schemas.microsoft.com/office/drawing/2014/main" val="10004"/>
                  </a:ext>
                </a:extLst>
              </a:tr>
            </a:tbl>
          </a:graphicData>
        </a:graphic>
      </p:graphicFrame>
      <p:sp>
        <p:nvSpPr>
          <p:cNvPr id="4" name="Rectangle 3"/>
          <p:cNvSpPr/>
          <p:nvPr/>
        </p:nvSpPr>
        <p:spPr>
          <a:xfrm>
            <a:off x="3251921" y="0"/>
            <a:ext cx="1903983" cy="400110"/>
          </a:xfrm>
          <a:prstGeom prst="rect">
            <a:avLst/>
          </a:prstGeom>
        </p:spPr>
        <p:txBody>
          <a:bodyPr wrap="none">
            <a:spAutoFit/>
          </a:bodyPr>
          <a:lstStyle/>
          <a:p>
            <a:pPr marL="12700">
              <a:lnSpc>
                <a:spcPct val="100000"/>
              </a:lnSpc>
              <a:spcBef>
                <a:spcPts val="100"/>
              </a:spcBef>
            </a:pPr>
            <a:r>
              <a:rPr lang="en-IN" sz="2000" spc="-5" dirty="0">
                <a:latin typeface="Times New Roman"/>
                <a:cs typeface="Times New Roman"/>
              </a:rPr>
              <a:t>Preference</a:t>
            </a:r>
            <a:r>
              <a:rPr lang="en-IN" sz="2000" spc="-55" dirty="0">
                <a:latin typeface="Times New Roman"/>
                <a:cs typeface="Times New Roman"/>
              </a:rPr>
              <a:t> </a:t>
            </a:r>
            <a:r>
              <a:rPr lang="en-IN" sz="2000" dirty="0">
                <a:latin typeface="Times New Roman"/>
                <a:cs typeface="Times New Roman"/>
              </a:rPr>
              <a:t>Table</a:t>
            </a:r>
          </a:p>
        </p:txBody>
      </p:sp>
      <p:sp>
        <p:nvSpPr>
          <p:cNvPr id="6" name="Rectangle 5"/>
          <p:cNvSpPr/>
          <p:nvPr/>
        </p:nvSpPr>
        <p:spPr>
          <a:xfrm>
            <a:off x="539552" y="2922868"/>
            <a:ext cx="8208912" cy="2900794"/>
          </a:xfrm>
          <a:prstGeom prst="rect">
            <a:avLst/>
          </a:prstGeom>
        </p:spPr>
        <p:txBody>
          <a:bodyPr wrap="square">
            <a:spAutoFit/>
          </a:bodyPr>
          <a:lstStyle/>
          <a:p>
            <a:pPr marL="12700" lvl="0" indent="0">
              <a:spcBef>
                <a:spcPts val="180"/>
              </a:spcBef>
              <a:buNone/>
              <a:tabLst>
                <a:tab pos="1432560" algn="l"/>
                <a:tab pos="2577465" algn="l"/>
              </a:tabLst>
            </a:pPr>
            <a:r>
              <a:rPr lang="en-IN" sz="2000" spc="-5" dirty="0">
                <a:solidFill>
                  <a:prstClr val="black"/>
                </a:solidFill>
                <a:latin typeface="Times New Roman"/>
                <a:cs typeface="Times New Roman"/>
              </a:rPr>
              <a:t>Weight</a:t>
            </a:r>
            <a:r>
              <a:rPr lang="en-IN" sz="2000" dirty="0">
                <a:solidFill>
                  <a:prstClr val="black"/>
                </a:solidFill>
                <a:latin typeface="Times New Roman"/>
                <a:cs typeface="Times New Roman"/>
              </a:rPr>
              <a:t> </a:t>
            </a:r>
            <a:r>
              <a:rPr lang="en-IN" sz="2000" spc="-5" dirty="0">
                <a:solidFill>
                  <a:prstClr val="black"/>
                </a:solidFill>
                <a:latin typeface="Times New Roman"/>
                <a:cs typeface="Times New Roman"/>
              </a:rPr>
              <a:t>age	</a:t>
            </a:r>
            <a:r>
              <a:rPr lang="en-IN" sz="2000" dirty="0">
                <a:solidFill>
                  <a:prstClr val="black"/>
                </a:solidFill>
                <a:latin typeface="Times New Roman"/>
                <a:cs typeface="Times New Roman"/>
              </a:rPr>
              <a:t>0.4	</a:t>
            </a:r>
            <a:r>
              <a:rPr lang="en-IN" sz="2000" spc="-5" dirty="0">
                <a:solidFill>
                  <a:prstClr val="black"/>
                </a:solidFill>
                <a:latin typeface="Times New Roman"/>
                <a:cs typeface="Times New Roman"/>
              </a:rPr>
              <a:t>0.3	0.15		0.15</a:t>
            </a:r>
          </a:p>
          <a:p>
            <a:pPr marL="12700" lvl="0" indent="0">
              <a:spcBef>
                <a:spcPts val="180"/>
              </a:spcBef>
              <a:buNone/>
              <a:tabLst>
                <a:tab pos="1432560" algn="l"/>
                <a:tab pos="2577465" algn="l"/>
              </a:tabLst>
            </a:pPr>
            <a:endParaRPr lang="en-IN" sz="2000" dirty="0">
              <a:solidFill>
                <a:prstClr val="black"/>
              </a:solidFill>
              <a:latin typeface="Times New Roman"/>
              <a:cs typeface="Times New Roman"/>
            </a:endParaRPr>
          </a:p>
          <a:p>
            <a:pPr marL="12700" lvl="0" indent="0">
              <a:spcBef>
                <a:spcPts val="85"/>
              </a:spcBef>
              <a:buNone/>
            </a:pPr>
            <a:r>
              <a:rPr lang="en-IN" sz="2000" spc="-5" dirty="0">
                <a:solidFill>
                  <a:prstClr val="black"/>
                </a:solidFill>
                <a:latin typeface="Times New Roman"/>
                <a:cs typeface="Times New Roman"/>
              </a:rPr>
              <a:t>U (A) = 9</a:t>
            </a:r>
            <a:r>
              <a:rPr lang="en-IN" sz="2000" spc="10" dirty="0">
                <a:solidFill>
                  <a:prstClr val="black"/>
                </a:solidFill>
                <a:latin typeface="Times New Roman"/>
                <a:cs typeface="Times New Roman"/>
              </a:rPr>
              <a:t> </a:t>
            </a:r>
            <a:r>
              <a:rPr lang="en-IN" sz="2000" spc="775" dirty="0">
                <a:solidFill>
                  <a:prstClr val="black"/>
                </a:solidFill>
                <a:latin typeface="Symbol"/>
                <a:cs typeface="Symbol"/>
              </a:rPr>
              <a:t></a:t>
            </a:r>
            <a:r>
              <a:rPr lang="en-IN" sz="2000" dirty="0">
                <a:solidFill>
                  <a:prstClr val="black"/>
                </a:solidFill>
                <a:latin typeface="Times New Roman"/>
                <a:cs typeface="Times New Roman"/>
              </a:rPr>
              <a:t> </a:t>
            </a:r>
            <a:r>
              <a:rPr lang="en-IN" sz="2000" spc="-5" dirty="0">
                <a:solidFill>
                  <a:prstClr val="black"/>
                </a:solidFill>
                <a:latin typeface="Times New Roman"/>
                <a:cs typeface="Times New Roman"/>
              </a:rPr>
              <a:t>0.4</a:t>
            </a:r>
            <a:r>
              <a:rPr lang="en-IN" sz="2000" dirty="0">
                <a:solidFill>
                  <a:prstClr val="black"/>
                </a:solidFill>
                <a:latin typeface="Times New Roman"/>
                <a:cs typeface="Times New Roman"/>
              </a:rPr>
              <a:t> </a:t>
            </a:r>
            <a:r>
              <a:rPr lang="en-IN" sz="2000" spc="-5" dirty="0">
                <a:solidFill>
                  <a:prstClr val="black"/>
                </a:solidFill>
                <a:latin typeface="Times New Roman"/>
                <a:cs typeface="Times New Roman"/>
              </a:rPr>
              <a:t>+ 7.4</a:t>
            </a:r>
            <a:r>
              <a:rPr lang="en-IN" sz="2000" spc="15" dirty="0">
                <a:solidFill>
                  <a:prstClr val="black"/>
                </a:solidFill>
                <a:latin typeface="Times New Roman"/>
                <a:cs typeface="Times New Roman"/>
              </a:rPr>
              <a:t> </a:t>
            </a:r>
            <a:r>
              <a:rPr lang="en-IN" sz="2000" spc="775" dirty="0">
                <a:solidFill>
                  <a:prstClr val="black"/>
                </a:solidFill>
                <a:latin typeface="Symbol"/>
                <a:cs typeface="Symbol"/>
              </a:rPr>
              <a:t></a:t>
            </a:r>
            <a:r>
              <a:rPr lang="en-IN" sz="2000" dirty="0">
                <a:solidFill>
                  <a:prstClr val="black"/>
                </a:solidFill>
                <a:latin typeface="Times New Roman"/>
                <a:cs typeface="Times New Roman"/>
              </a:rPr>
              <a:t> </a:t>
            </a:r>
            <a:r>
              <a:rPr lang="en-IN" sz="2000" spc="-5" dirty="0">
                <a:solidFill>
                  <a:prstClr val="black"/>
                </a:solidFill>
                <a:latin typeface="Times New Roman"/>
                <a:cs typeface="Times New Roman"/>
              </a:rPr>
              <a:t>0.3</a:t>
            </a:r>
            <a:r>
              <a:rPr lang="en-IN" sz="2000" dirty="0">
                <a:solidFill>
                  <a:prstClr val="black"/>
                </a:solidFill>
                <a:latin typeface="Times New Roman"/>
                <a:cs typeface="Times New Roman"/>
              </a:rPr>
              <a:t> </a:t>
            </a:r>
            <a:r>
              <a:rPr lang="en-IN" sz="2000" spc="-5" dirty="0">
                <a:solidFill>
                  <a:prstClr val="black"/>
                </a:solidFill>
                <a:latin typeface="Times New Roman"/>
                <a:cs typeface="Times New Roman"/>
              </a:rPr>
              <a:t>+ 0.9</a:t>
            </a:r>
            <a:r>
              <a:rPr lang="en-IN" sz="2000" dirty="0">
                <a:solidFill>
                  <a:prstClr val="black"/>
                </a:solidFill>
                <a:latin typeface="Times New Roman"/>
                <a:cs typeface="Times New Roman"/>
              </a:rPr>
              <a:t> </a:t>
            </a:r>
            <a:r>
              <a:rPr lang="en-IN" sz="2000" spc="775" dirty="0">
                <a:solidFill>
                  <a:prstClr val="black"/>
                </a:solidFill>
                <a:latin typeface="Symbol"/>
                <a:cs typeface="Symbol"/>
              </a:rPr>
              <a:t></a:t>
            </a:r>
            <a:r>
              <a:rPr lang="en-IN" sz="2000" dirty="0">
                <a:solidFill>
                  <a:prstClr val="black"/>
                </a:solidFill>
                <a:latin typeface="Times New Roman"/>
                <a:cs typeface="Times New Roman"/>
              </a:rPr>
              <a:t> </a:t>
            </a:r>
            <a:r>
              <a:rPr lang="en-IN" sz="2000" spc="-5" dirty="0">
                <a:solidFill>
                  <a:prstClr val="black"/>
                </a:solidFill>
                <a:latin typeface="Times New Roman"/>
                <a:cs typeface="Times New Roman"/>
              </a:rPr>
              <a:t>0.15</a:t>
            </a:r>
            <a:r>
              <a:rPr lang="en-IN" sz="2000" dirty="0">
                <a:solidFill>
                  <a:prstClr val="black"/>
                </a:solidFill>
                <a:latin typeface="Times New Roman"/>
                <a:cs typeface="Times New Roman"/>
              </a:rPr>
              <a:t> </a:t>
            </a:r>
            <a:r>
              <a:rPr lang="en-IN" sz="2000" spc="-5" dirty="0">
                <a:solidFill>
                  <a:prstClr val="black"/>
                </a:solidFill>
                <a:latin typeface="Times New Roman"/>
                <a:cs typeface="Times New Roman"/>
              </a:rPr>
              <a:t>+</a:t>
            </a:r>
            <a:r>
              <a:rPr lang="en-IN" sz="2000" dirty="0">
                <a:solidFill>
                  <a:prstClr val="black"/>
                </a:solidFill>
                <a:latin typeface="Times New Roman"/>
                <a:cs typeface="Times New Roman"/>
              </a:rPr>
              <a:t> 4.0 </a:t>
            </a:r>
            <a:r>
              <a:rPr lang="en-IN" sz="2000" spc="775" dirty="0">
                <a:solidFill>
                  <a:prstClr val="black"/>
                </a:solidFill>
                <a:latin typeface="Symbol"/>
                <a:cs typeface="Symbol"/>
              </a:rPr>
              <a:t></a:t>
            </a:r>
            <a:endParaRPr lang="en-IN" sz="2000" dirty="0">
              <a:solidFill>
                <a:prstClr val="black"/>
              </a:solidFill>
              <a:latin typeface="Symbol"/>
              <a:cs typeface="Symbol"/>
            </a:endParaRPr>
          </a:p>
          <a:p>
            <a:pPr marL="12700" lvl="0" indent="0">
              <a:spcBef>
                <a:spcPts val="0"/>
              </a:spcBef>
              <a:buNone/>
            </a:pPr>
            <a:r>
              <a:rPr lang="en-IN" sz="2000" spc="-5" dirty="0">
                <a:solidFill>
                  <a:prstClr val="black"/>
                </a:solidFill>
                <a:latin typeface="Times New Roman"/>
                <a:cs typeface="Times New Roman"/>
              </a:rPr>
              <a:t>0.15</a:t>
            </a:r>
            <a:r>
              <a:rPr lang="en-IN" sz="2000" spc="5" dirty="0">
                <a:solidFill>
                  <a:prstClr val="black"/>
                </a:solidFill>
                <a:latin typeface="Times New Roman"/>
                <a:cs typeface="Times New Roman"/>
              </a:rPr>
              <a:t> </a:t>
            </a:r>
            <a:r>
              <a:rPr lang="en-IN" sz="2000" spc="-5" dirty="0">
                <a:solidFill>
                  <a:prstClr val="black"/>
                </a:solidFill>
                <a:latin typeface="Times New Roman"/>
                <a:cs typeface="Times New Roman"/>
              </a:rPr>
              <a:t>=</a:t>
            </a:r>
            <a:r>
              <a:rPr lang="en-IN" sz="2000" dirty="0">
                <a:solidFill>
                  <a:prstClr val="black"/>
                </a:solidFill>
                <a:latin typeface="Times New Roman"/>
                <a:cs typeface="Times New Roman"/>
              </a:rPr>
              <a:t> </a:t>
            </a:r>
            <a:r>
              <a:rPr lang="en-IN" sz="2000" spc="-5" dirty="0">
                <a:solidFill>
                  <a:prstClr val="black"/>
                </a:solidFill>
                <a:latin typeface="Times New Roman"/>
                <a:cs typeface="Times New Roman"/>
              </a:rPr>
              <a:t>U (B) =</a:t>
            </a:r>
            <a:r>
              <a:rPr lang="en-IN" sz="2000" dirty="0">
                <a:solidFill>
                  <a:prstClr val="black"/>
                </a:solidFill>
                <a:latin typeface="Times New Roman"/>
                <a:cs typeface="Times New Roman"/>
              </a:rPr>
              <a:t> </a:t>
            </a:r>
            <a:r>
              <a:rPr lang="en-IN" sz="2000" spc="-5" dirty="0">
                <a:solidFill>
                  <a:prstClr val="black"/>
                </a:solidFill>
                <a:latin typeface="Times New Roman"/>
                <a:cs typeface="Times New Roman"/>
              </a:rPr>
              <a:t>2.6</a:t>
            </a:r>
            <a:r>
              <a:rPr lang="en-IN" sz="2000" spc="10" dirty="0">
                <a:solidFill>
                  <a:prstClr val="black"/>
                </a:solidFill>
                <a:latin typeface="Times New Roman"/>
                <a:cs typeface="Times New Roman"/>
              </a:rPr>
              <a:t> </a:t>
            </a:r>
            <a:r>
              <a:rPr lang="en-IN" sz="2000" spc="775" dirty="0">
                <a:solidFill>
                  <a:prstClr val="black"/>
                </a:solidFill>
                <a:latin typeface="Symbol"/>
                <a:cs typeface="Symbol"/>
              </a:rPr>
              <a:t></a:t>
            </a:r>
            <a:r>
              <a:rPr lang="en-IN" sz="2000" dirty="0">
                <a:solidFill>
                  <a:prstClr val="black"/>
                </a:solidFill>
                <a:latin typeface="Times New Roman"/>
                <a:cs typeface="Times New Roman"/>
              </a:rPr>
              <a:t> 0.4</a:t>
            </a:r>
            <a:r>
              <a:rPr lang="en-IN" sz="2000" spc="5" dirty="0">
                <a:solidFill>
                  <a:prstClr val="black"/>
                </a:solidFill>
                <a:latin typeface="Times New Roman"/>
                <a:cs typeface="Times New Roman"/>
              </a:rPr>
              <a:t> </a:t>
            </a:r>
            <a:r>
              <a:rPr lang="en-IN" sz="2000" spc="-5" dirty="0">
                <a:solidFill>
                  <a:prstClr val="black"/>
                </a:solidFill>
                <a:latin typeface="Times New Roman"/>
                <a:cs typeface="Times New Roman"/>
              </a:rPr>
              <a:t>+ 1.2</a:t>
            </a:r>
            <a:r>
              <a:rPr lang="en-IN" sz="2000" dirty="0">
                <a:solidFill>
                  <a:prstClr val="black"/>
                </a:solidFill>
                <a:latin typeface="Times New Roman"/>
                <a:cs typeface="Times New Roman"/>
              </a:rPr>
              <a:t> </a:t>
            </a:r>
            <a:r>
              <a:rPr lang="en-IN" sz="2000" spc="775" dirty="0">
                <a:solidFill>
                  <a:prstClr val="black"/>
                </a:solidFill>
                <a:latin typeface="Symbol"/>
                <a:cs typeface="Symbol"/>
              </a:rPr>
              <a:t></a:t>
            </a:r>
            <a:r>
              <a:rPr lang="en-IN" sz="2000" spc="5" dirty="0">
                <a:solidFill>
                  <a:prstClr val="black"/>
                </a:solidFill>
                <a:latin typeface="Times New Roman"/>
                <a:cs typeface="Times New Roman"/>
              </a:rPr>
              <a:t> </a:t>
            </a:r>
            <a:r>
              <a:rPr lang="en-IN" sz="2000" spc="-5" dirty="0">
                <a:solidFill>
                  <a:prstClr val="black"/>
                </a:solidFill>
                <a:latin typeface="Times New Roman"/>
                <a:cs typeface="Times New Roman"/>
              </a:rPr>
              <a:t>0.3</a:t>
            </a:r>
            <a:r>
              <a:rPr lang="en-IN" sz="2000" dirty="0">
                <a:solidFill>
                  <a:prstClr val="black"/>
                </a:solidFill>
                <a:latin typeface="Times New Roman"/>
                <a:cs typeface="Times New Roman"/>
              </a:rPr>
              <a:t> </a:t>
            </a:r>
            <a:r>
              <a:rPr lang="en-IN" sz="2000" spc="-5" dirty="0">
                <a:solidFill>
                  <a:prstClr val="black"/>
                </a:solidFill>
                <a:latin typeface="Times New Roman"/>
                <a:cs typeface="Times New Roman"/>
              </a:rPr>
              <a:t>+ 5.9</a:t>
            </a:r>
            <a:r>
              <a:rPr lang="en-IN" sz="2000" spc="5" dirty="0">
                <a:solidFill>
                  <a:prstClr val="black"/>
                </a:solidFill>
                <a:latin typeface="Times New Roman"/>
                <a:cs typeface="Times New Roman"/>
              </a:rPr>
              <a:t> </a:t>
            </a:r>
            <a:r>
              <a:rPr lang="en-IN" sz="2000" spc="775" dirty="0">
                <a:solidFill>
                  <a:prstClr val="black"/>
                </a:solidFill>
                <a:latin typeface="Symbol"/>
                <a:cs typeface="Symbol"/>
              </a:rPr>
              <a:t></a:t>
            </a:r>
            <a:r>
              <a:rPr lang="en-IN" sz="2000" spc="10" dirty="0">
                <a:solidFill>
                  <a:prstClr val="black"/>
                </a:solidFill>
                <a:latin typeface="Times New Roman"/>
                <a:cs typeface="Times New Roman"/>
              </a:rPr>
              <a:t> </a:t>
            </a:r>
            <a:r>
              <a:rPr lang="en-IN" sz="2000" spc="-5" dirty="0">
                <a:solidFill>
                  <a:prstClr val="black"/>
                </a:solidFill>
                <a:latin typeface="Times New Roman"/>
                <a:cs typeface="Times New Roman"/>
              </a:rPr>
              <a:t>0.15</a:t>
            </a:r>
            <a:r>
              <a:rPr lang="en-IN" sz="2000" dirty="0">
                <a:solidFill>
                  <a:prstClr val="black"/>
                </a:solidFill>
                <a:latin typeface="Times New Roman"/>
                <a:cs typeface="Times New Roman"/>
              </a:rPr>
              <a:t> </a:t>
            </a:r>
            <a:r>
              <a:rPr lang="en-IN" sz="2000" spc="-5" dirty="0">
                <a:solidFill>
                  <a:prstClr val="black"/>
                </a:solidFill>
                <a:latin typeface="Times New Roman"/>
                <a:cs typeface="Times New Roman"/>
              </a:rPr>
              <a:t>+</a:t>
            </a:r>
            <a:endParaRPr lang="en-IN" sz="2000" dirty="0">
              <a:solidFill>
                <a:prstClr val="black"/>
              </a:solidFill>
              <a:latin typeface="Times New Roman"/>
              <a:cs typeface="Times New Roman"/>
            </a:endParaRPr>
          </a:p>
          <a:p>
            <a:pPr marL="12700" lvl="0" indent="0">
              <a:spcBef>
                <a:spcPts val="15"/>
              </a:spcBef>
              <a:buNone/>
            </a:pPr>
            <a:r>
              <a:rPr lang="en-IN" sz="2000" spc="-5" dirty="0">
                <a:solidFill>
                  <a:prstClr val="black"/>
                </a:solidFill>
                <a:latin typeface="Times New Roman"/>
                <a:cs typeface="Times New Roman"/>
              </a:rPr>
              <a:t>9.0</a:t>
            </a:r>
            <a:r>
              <a:rPr lang="en-IN" sz="2000" dirty="0">
                <a:solidFill>
                  <a:prstClr val="black"/>
                </a:solidFill>
                <a:latin typeface="Times New Roman"/>
                <a:cs typeface="Times New Roman"/>
              </a:rPr>
              <a:t> </a:t>
            </a:r>
            <a:r>
              <a:rPr lang="en-IN" sz="2000" spc="775" dirty="0">
                <a:solidFill>
                  <a:prstClr val="black"/>
                </a:solidFill>
                <a:latin typeface="Symbol"/>
                <a:cs typeface="Symbol"/>
              </a:rPr>
              <a:t></a:t>
            </a:r>
            <a:r>
              <a:rPr lang="en-IN" sz="2000" dirty="0">
                <a:solidFill>
                  <a:prstClr val="black"/>
                </a:solidFill>
                <a:latin typeface="Times New Roman"/>
                <a:cs typeface="Times New Roman"/>
              </a:rPr>
              <a:t> </a:t>
            </a:r>
            <a:r>
              <a:rPr lang="en-IN" sz="2000" spc="-5" dirty="0">
                <a:solidFill>
                  <a:prstClr val="black"/>
                </a:solidFill>
                <a:latin typeface="Times New Roman"/>
                <a:cs typeface="Times New Roman"/>
              </a:rPr>
              <a:t>0.15</a:t>
            </a:r>
            <a:r>
              <a:rPr lang="en-IN" sz="2000" dirty="0">
                <a:solidFill>
                  <a:prstClr val="black"/>
                </a:solidFill>
                <a:latin typeface="Times New Roman"/>
                <a:cs typeface="Times New Roman"/>
              </a:rPr>
              <a:t> </a:t>
            </a:r>
            <a:r>
              <a:rPr lang="en-IN" sz="2000" spc="-5" dirty="0">
                <a:solidFill>
                  <a:prstClr val="black"/>
                </a:solidFill>
                <a:latin typeface="Times New Roman"/>
                <a:cs typeface="Times New Roman"/>
              </a:rPr>
              <a:t>= U</a:t>
            </a:r>
            <a:r>
              <a:rPr lang="en-IN" sz="2000" spc="-10" dirty="0">
                <a:solidFill>
                  <a:prstClr val="black"/>
                </a:solidFill>
                <a:latin typeface="Times New Roman"/>
                <a:cs typeface="Times New Roman"/>
              </a:rPr>
              <a:t> </a:t>
            </a:r>
            <a:r>
              <a:rPr lang="en-IN" sz="2000" spc="-5" dirty="0">
                <a:solidFill>
                  <a:prstClr val="black"/>
                </a:solidFill>
                <a:latin typeface="Times New Roman"/>
                <a:cs typeface="Times New Roman"/>
              </a:rPr>
              <a:t>©</a:t>
            </a:r>
            <a:r>
              <a:rPr lang="en-IN" sz="2000" dirty="0">
                <a:solidFill>
                  <a:prstClr val="black"/>
                </a:solidFill>
                <a:latin typeface="Times New Roman"/>
                <a:cs typeface="Times New Roman"/>
              </a:rPr>
              <a:t> </a:t>
            </a:r>
            <a:r>
              <a:rPr lang="en-IN" sz="2000" spc="-5" dirty="0">
                <a:solidFill>
                  <a:prstClr val="black"/>
                </a:solidFill>
                <a:latin typeface="Times New Roman"/>
                <a:cs typeface="Times New Roman"/>
              </a:rPr>
              <a:t>=</a:t>
            </a:r>
            <a:r>
              <a:rPr lang="en-IN" sz="2000" spc="-20" dirty="0">
                <a:solidFill>
                  <a:prstClr val="black"/>
                </a:solidFill>
                <a:latin typeface="Times New Roman"/>
                <a:cs typeface="Times New Roman"/>
              </a:rPr>
              <a:t> </a:t>
            </a:r>
            <a:r>
              <a:rPr lang="en-IN" sz="2000" spc="-15" dirty="0">
                <a:solidFill>
                  <a:prstClr val="black"/>
                </a:solidFill>
                <a:latin typeface="Times New Roman"/>
                <a:cs typeface="Times New Roman"/>
              </a:rPr>
              <a:t>2.3</a:t>
            </a:r>
            <a:r>
              <a:rPr lang="en-IN" sz="2000" spc="10" dirty="0">
                <a:solidFill>
                  <a:prstClr val="black"/>
                </a:solidFill>
                <a:latin typeface="Times New Roman"/>
                <a:cs typeface="Times New Roman"/>
              </a:rPr>
              <a:t> </a:t>
            </a:r>
            <a:r>
              <a:rPr lang="en-IN" sz="2000" spc="775" dirty="0">
                <a:solidFill>
                  <a:prstClr val="black"/>
                </a:solidFill>
                <a:latin typeface="Symbol"/>
                <a:cs typeface="Symbol"/>
              </a:rPr>
              <a:t></a:t>
            </a:r>
            <a:r>
              <a:rPr lang="en-IN" sz="2000" spc="5" dirty="0">
                <a:solidFill>
                  <a:prstClr val="black"/>
                </a:solidFill>
                <a:latin typeface="Times New Roman"/>
                <a:cs typeface="Times New Roman"/>
              </a:rPr>
              <a:t> </a:t>
            </a:r>
            <a:r>
              <a:rPr lang="en-IN" sz="2000" spc="-5" dirty="0">
                <a:solidFill>
                  <a:prstClr val="black"/>
                </a:solidFill>
                <a:latin typeface="Times New Roman"/>
                <a:cs typeface="Times New Roman"/>
              </a:rPr>
              <a:t>0.4</a:t>
            </a:r>
            <a:r>
              <a:rPr lang="en-IN" sz="2000" dirty="0">
                <a:solidFill>
                  <a:prstClr val="black"/>
                </a:solidFill>
                <a:latin typeface="Times New Roman"/>
                <a:cs typeface="Times New Roman"/>
              </a:rPr>
              <a:t> </a:t>
            </a:r>
            <a:r>
              <a:rPr lang="en-IN" sz="2000" spc="-5" dirty="0">
                <a:solidFill>
                  <a:prstClr val="black"/>
                </a:solidFill>
                <a:latin typeface="Times New Roman"/>
                <a:cs typeface="Times New Roman"/>
              </a:rPr>
              <a:t>+ 9.0</a:t>
            </a:r>
            <a:r>
              <a:rPr lang="en-IN" sz="2000" dirty="0">
                <a:solidFill>
                  <a:prstClr val="black"/>
                </a:solidFill>
                <a:latin typeface="Times New Roman"/>
                <a:cs typeface="Times New Roman"/>
              </a:rPr>
              <a:t> </a:t>
            </a:r>
            <a:r>
              <a:rPr lang="en-IN" sz="2000" spc="775" dirty="0">
                <a:solidFill>
                  <a:prstClr val="black"/>
                </a:solidFill>
                <a:latin typeface="Symbol"/>
                <a:cs typeface="Symbol"/>
              </a:rPr>
              <a:t></a:t>
            </a:r>
            <a:r>
              <a:rPr lang="en-IN" sz="2000" spc="5" dirty="0">
                <a:solidFill>
                  <a:prstClr val="black"/>
                </a:solidFill>
                <a:latin typeface="Times New Roman"/>
                <a:cs typeface="Times New Roman"/>
              </a:rPr>
              <a:t> </a:t>
            </a:r>
            <a:r>
              <a:rPr lang="en-IN" sz="2000" spc="-5" dirty="0">
                <a:solidFill>
                  <a:prstClr val="black"/>
                </a:solidFill>
                <a:latin typeface="Times New Roman"/>
                <a:cs typeface="Times New Roman"/>
              </a:rPr>
              <a:t>0.3</a:t>
            </a:r>
            <a:r>
              <a:rPr lang="en-IN" sz="2000" dirty="0">
                <a:solidFill>
                  <a:prstClr val="black"/>
                </a:solidFill>
                <a:latin typeface="Times New Roman"/>
                <a:cs typeface="Times New Roman"/>
              </a:rPr>
              <a:t> </a:t>
            </a:r>
            <a:r>
              <a:rPr lang="en-IN" sz="2000" spc="-5" dirty="0">
                <a:solidFill>
                  <a:prstClr val="black"/>
                </a:solidFill>
                <a:latin typeface="Times New Roman"/>
                <a:cs typeface="Times New Roman"/>
              </a:rPr>
              <a:t>+ </a:t>
            </a:r>
            <a:r>
              <a:rPr lang="en-IN" sz="2000" dirty="0">
                <a:solidFill>
                  <a:prstClr val="black"/>
                </a:solidFill>
                <a:latin typeface="Times New Roman"/>
                <a:cs typeface="Times New Roman"/>
              </a:rPr>
              <a:t>9.0 </a:t>
            </a:r>
            <a:r>
              <a:rPr lang="en-IN" sz="2000" spc="775" dirty="0">
                <a:solidFill>
                  <a:prstClr val="black"/>
                </a:solidFill>
                <a:latin typeface="Symbol"/>
                <a:cs typeface="Symbol"/>
              </a:rPr>
              <a:t></a:t>
            </a:r>
            <a:endParaRPr lang="en-IN" sz="2000" dirty="0">
              <a:solidFill>
                <a:prstClr val="black"/>
              </a:solidFill>
              <a:latin typeface="Symbol"/>
              <a:cs typeface="Symbol"/>
            </a:endParaRPr>
          </a:p>
          <a:p>
            <a:pPr marL="12700" lvl="0" indent="0">
              <a:spcBef>
                <a:spcPts val="10"/>
              </a:spcBef>
              <a:buNone/>
            </a:pPr>
            <a:r>
              <a:rPr lang="en-IN" sz="2000" spc="-5" dirty="0">
                <a:solidFill>
                  <a:prstClr val="black"/>
                </a:solidFill>
                <a:latin typeface="Times New Roman"/>
                <a:cs typeface="Times New Roman"/>
              </a:rPr>
              <a:t>0.15</a:t>
            </a:r>
            <a:r>
              <a:rPr lang="en-IN" sz="2000" dirty="0">
                <a:solidFill>
                  <a:prstClr val="black"/>
                </a:solidFill>
                <a:latin typeface="Times New Roman"/>
                <a:cs typeface="Times New Roman"/>
              </a:rPr>
              <a:t> </a:t>
            </a:r>
            <a:r>
              <a:rPr lang="en-IN" sz="2000" spc="-5" dirty="0">
                <a:solidFill>
                  <a:prstClr val="black"/>
                </a:solidFill>
                <a:latin typeface="Times New Roman"/>
                <a:cs typeface="Times New Roman"/>
              </a:rPr>
              <a:t>+ 6.2</a:t>
            </a:r>
            <a:r>
              <a:rPr lang="en-IN" sz="2000" spc="5" dirty="0">
                <a:solidFill>
                  <a:prstClr val="black"/>
                </a:solidFill>
                <a:latin typeface="Times New Roman"/>
                <a:cs typeface="Times New Roman"/>
              </a:rPr>
              <a:t> </a:t>
            </a:r>
            <a:r>
              <a:rPr lang="en-IN" sz="2000" spc="775" dirty="0">
                <a:solidFill>
                  <a:prstClr val="black"/>
                </a:solidFill>
                <a:latin typeface="Symbol"/>
                <a:cs typeface="Symbol"/>
              </a:rPr>
              <a:t></a:t>
            </a:r>
            <a:r>
              <a:rPr lang="en-IN" sz="2000" dirty="0">
                <a:solidFill>
                  <a:prstClr val="black"/>
                </a:solidFill>
                <a:latin typeface="Times New Roman"/>
                <a:cs typeface="Times New Roman"/>
              </a:rPr>
              <a:t> </a:t>
            </a:r>
            <a:r>
              <a:rPr lang="en-IN" sz="2000" spc="-5" dirty="0">
                <a:solidFill>
                  <a:prstClr val="black"/>
                </a:solidFill>
                <a:latin typeface="Times New Roman"/>
                <a:cs typeface="Times New Roman"/>
              </a:rPr>
              <a:t>0.15</a:t>
            </a:r>
            <a:r>
              <a:rPr lang="en-IN" sz="2000" spc="5" dirty="0">
                <a:solidFill>
                  <a:prstClr val="black"/>
                </a:solidFill>
                <a:latin typeface="Times New Roman"/>
                <a:cs typeface="Times New Roman"/>
              </a:rPr>
              <a:t> </a:t>
            </a:r>
            <a:r>
              <a:rPr lang="en-IN" sz="2000" spc="-5" dirty="0">
                <a:solidFill>
                  <a:prstClr val="black"/>
                </a:solidFill>
                <a:latin typeface="Times New Roman"/>
                <a:cs typeface="Times New Roman"/>
              </a:rPr>
              <a:t>= U</a:t>
            </a:r>
            <a:r>
              <a:rPr lang="en-IN" sz="2000" spc="15" dirty="0">
                <a:solidFill>
                  <a:prstClr val="black"/>
                </a:solidFill>
                <a:latin typeface="Times New Roman"/>
                <a:cs typeface="Times New Roman"/>
              </a:rPr>
              <a:t> </a:t>
            </a:r>
            <a:r>
              <a:rPr lang="en-IN" sz="2000" spc="-5" dirty="0">
                <a:solidFill>
                  <a:prstClr val="black"/>
                </a:solidFill>
                <a:latin typeface="Times New Roman"/>
                <a:cs typeface="Times New Roman"/>
              </a:rPr>
              <a:t>(D) =</a:t>
            </a:r>
            <a:r>
              <a:rPr lang="en-IN" sz="2000" dirty="0">
                <a:solidFill>
                  <a:prstClr val="black"/>
                </a:solidFill>
                <a:latin typeface="Times New Roman"/>
                <a:cs typeface="Times New Roman"/>
              </a:rPr>
              <a:t> </a:t>
            </a:r>
            <a:r>
              <a:rPr lang="en-IN" sz="2000" spc="-5" dirty="0">
                <a:solidFill>
                  <a:prstClr val="black"/>
                </a:solidFill>
                <a:latin typeface="Times New Roman"/>
                <a:cs typeface="Times New Roman"/>
              </a:rPr>
              <a:t>1.4</a:t>
            </a:r>
            <a:r>
              <a:rPr lang="en-IN" sz="2000" dirty="0">
                <a:solidFill>
                  <a:prstClr val="black"/>
                </a:solidFill>
                <a:latin typeface="Times New Roman"/>
                <a:cs typeface="Times New Roman"/>
              </a:rPr>
              <a:t> </a:t>
            </a:r>
            <a:r>
              <a:rPr lang="en-IN" sz="2000" spc="775" dirty="0">
                <a:solidFill>
                  <a:prstClr val="black"/>
                </a:solidFill>
                <a:latin typeface="Symbol"/>
                <a:cs typeface="Symbol"/>
              </a:rPr>
              <a:t></a:t>
            </a:r>
            <a:r>
              <a:rPr lang="en-IN" sz="2000" spc="5" dirty="0">
                <a:solidFill>
                  <a:prstClr val="black"/>
                </a:solidFill>
                <a:latin typeface="Times New Roman"/>
                <a:cs typeface="Times New Roman"/>
              </a:rPr>
              <a:t> </a:t>
            </a:r>
            <a:r>
              <a:rPr lang="en-IN" sz="2000" spc="-5" dirty="0">
                <a:solidFill>
                  <a:prstClr val="black"/>
                </a:solidFill>
                <a:latin typeface="Times New Roman"/>
                <a:cs typeface="Times New Roman"/>
              </a:rPr>
              <a:t>0.4</a:t>
            </a:r>
            <a:r>
              <a:rPr lang="en-IN" sz="2000" spc="10" dirty="0">
                <a:solidFill>
                  <a:prstClr val="black"/>
                </a:solidFill>
                <a:latin typeface="Times New Roman"/>
                <a:cs typeface="Times New Roman"/>
              </a:rPr>
              <a:t> </a:t>
            </a:r>
            <a:r>
              <a:rPr lang="en-IN" sz="2000" spc="-5" dirty="0">
                <a:solidFill>
                  <a:prstClr val="black"/>
                </a:solidFill>
                <a:latin typeface="Times New Roman"/>
                <a:cs typeface="Times New Roman"/>
              </a:rPr>
              <a:t>+ 1.4</a:t>
            </a:r>
            <a:r>
              <a:rPr lang="en-IN" sz="2000" spc="5" dirty="0">
                <a:solidFill>
                  <a:prstClr val="black"/>
                </a:solidFill>
                <a:latin typeface="Times New Roman"/>
                <a:cs typeface="Times New Roman"/>
              </a:rPr>
              <a:t> </a:t>
            </a:r>
            <a:r>
              <a:rPr lang="en-IN" sz="2000" spc="775" dirty="0">
                <a:solidFill>
                  <a:prstClr val="black"/>
                </a:solidFill>
                <a:latin typeface="Symbol"/>
                <a:cs typeface="Symbol"/>
              </a:rPr>
              <a:t></a:t>
            </a:r>
            <a:r>
              <a:rPr lang="en-IN" sz="2000" spc="10" dirty="0">
                <a:solidFill>
                  <a:prstClr val="black"/>
                </a:solidFill>
                <a:latin typeface="Times New Roman"/>
                <a:cs typeface="Times New Roman"/>
              </a:rPr>
              <a:t> </a:t>
            </a:r>
            <a:r>
              <a:rPr lang="en-IN" sz="2000" spc="-5" dirty="0">
                <a:solidFill>
                  <a:prstClr val="black"/>
                </a:solidFill>
                <a:latin typeface="Times New Roman"/>
                <a:cs typeface="Times New Roman"/>
              </a:rPr>
              <a:t>0.3</a:t>
            </a:r>
            <a:r>
              <a:rPr lang="en-IN" sz="2000" spc="5" dirty="0">
                <a:solidFill>
                  <a:prstClr val="black"/>
                </a:solidFill>
                <a:latin typeface="Times New Roman"/>
                <a:cs typeface="Times New Roman"/>
              </a:rPr>
              <a:t> </a:t>
            </a:r>
            <a:r>
              <a:rPr lang="en-IN" sz="2000" spc="-5" dirty="0">
                <a:solidFill>
                  <a:prstClr val="black"/>
                </a:solidFill>
                <a:latin typeface="Times New Roman"/>
                <a:cs typeface="Times New Roman"/>
              </a:rPr>
              <a:t>+</a:t>
            </a:r>
            <a:endParaRPr lang="en-IN" sz="2000" dirty="0">
              <a:solidFill>
                <a:prstClr val="black"/>
              </a:solidFill>
              <a:latin typeface="Times New Roman"/>
              <a:cs typeface="Times New Roman"/>
            </a:endParaRPr>
          </a:p>
          <a:p>
            <a:pPr marL="12700" lvl="0" indent="0">
              <a:spcBef>
                <a:spcPts val="10"/>
              </a:spcBef>
              <a:buNone/>
            </a:pPr>
            <a:r>
              <a:rPr lang="en-IN" sz="2000" spc="-5" dirty="0">
                <a:solidFill>
                  <a:prstClr val="black"/>
                </a:solidFill>
                <a:latin typeface="Times New Roman"/>
                <a:cs typeface="Times New Roman"/>
              </a:rPr>
              <a:t>7.0 </a:t>
            </a:r>
            <a:r>
              <a:rPr lang="en-IN" sz="2000" spc="775" dirty="0">
                <a:solidFill>
                  <a:prstClr val="black"/>
                </a:solidFill>
                <a:latin typeface="Symbol"/>
                <a:cs typeface="Symbol"/>
              </a:rPr>
              <a:t></a:t>
            </a:r>
            <a:r>
              <a:rPr lang="en-IN" sz="2000" spc="-140" dirty="0">
                <a:solidFill>
                  <a:prstClr val="black"/>
                </a:solidFill>
                <a:latin typeface="Times New Roman"/>
                <a:cs typeface="Times New Roman"/>
              </a:rPr>
              <a:t> </a:t>
            </a:r>
            <a:r>
              <a:rPr lang="en-IN" sz="2000" spc="-5" dirty="0">
                <a:solidFill>
                  <a:prstClr val="black"/>
                </a:solidFill>
                <a:latin typeface="Times New Roman"/>
                <a:cs typeface="Times New Roman"/>
              </a:rPr>
              <a:t>0.15 + 9.0 </a:t>
            </a:r>
            <a:r>
              <a:rPr lang="en-IN" sz="2000" spc="155" dirty="0">
                <a:solidFill>
                  <a:prstClr val="black"/>
                </a:solidFill>
                <a:latin typeface="Symbol"/>
                <a:cs typeface="Symbol"/>
              </a:rPr>
              <a:t></a:t>
            </a:r>
            <a:r>
              <a:rPr lang="en-IN" sz="2000" spc="155" dirty="0">
                <a:solidFill>
                  <a:prstClr val="black"/>
                </a:solidFill>
                <a:latin typeface="Times New Roman"/>
                <a:cs typeface="Times New Roman"/>
              </a:rPr>
              <a:t>0.15 </a:t>
            </a:r>
            <a:r>
              <a:rPr lang="en-IN" sz="2000" spc="-5" dirty="0">
                <a:solidFill>
                  <a:prstClr val="black"/>
                </a:solidFill>
                <a:latin typeface="Times New Roman"/>
                <a:cs typeface="Times New Roman"/>
              </a:rPr>
              <a:t>=</a:t>
            </a:r>
            <a:endParaRPr lang="en-IN" sz="2000" dirty="0">
              <a:solidFill>
                <a:prstClr val="black"/>
              </a:solidFill>
              <a:latin typeface="Times New Roman"/>
              <a:cs typeface="Times New Roman"/>
            </a:endParaRPr>
          </a:p>
          <a:p>
            <a:endParaRPr lang="en-IN" sz="2000" dirty="0"/>
          </a:p>
          <a:p>
            <a:r>
              <a:rPr lang="en-IN" sz="2000" b="1" i="0" u="none" strike="noStrike" baseline="0" dirty="0">
                <a:latin typeface="Times New Roman" pitchFamily="18" charset="0"/>
                <a:cs typeface="Times New Roman" pitchFamily="18" charset="0"/>
              </a:rPr>
              <a:t>Material A is selected.</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34949563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3528" y="332656"/>
            <a:ext cx="8496944" cy="1015663"/>
          </a:xfrm>
          <a:prstGeom prst="rect">
            <a:avLst/>
          </a:prstGeom>
        </p:spPr>
        <p:txBody>
          <a:bodyPr wrap="square">
            <a:spAutoFit/>
          </a:bodyPr>
          <a:lstStyle/>
          <a:p>
            <a:pPr marL="12700" marR="5080"/>
            <a:r>
              <a:rPr lang="en-IN" sz="2000" u="sng" spc="-10" dirty="0">
                <a:uFill>
                  <a:solidFill>
                    <a:srgbClr val="000000"/>
                  </a:solidFill>
                </a:uFill>
                <a:latin typeface="Times New Roman"/>
                <a:cs typeface="Times New Roman"/>
              </a:rPr>
              <a:t>Ex.3</a:t>
            </a:r>
            <a:r>
              <a:rPr lang="en-IN" sz="2000" spc="-10" dirty="0">
                <a:latin typeface="Times New Roman"/>
                <a:cs typeface="Times New Roman"/>
              </a:rPr>
              <a:t> </a:t>
            </a:r>
            <a:r>
              <a:rPr lang="en-IN" sz="2000" spc="-5" dirty="0">
                <a:latin typeface="Times New Roman"/>
                <a:cs typeface="Times New Roman"/>
              </a:rPr>
              <a:t>Decision making </a:t>
            </a:r>
            <a:r>
              <a:rPr lang="en-IN" sz="2000" dirty="0">
                <a:latin typeface="Times New Roman"/>
                <a:cs typeface="Times New Roman"/>
              </a:rPr>
              <a:t>under </a:t>
            </a:r>
            <a:r>
              <a:rPr lang="en-IN" sz="2000" spc="-5" dirty="0">
                <a:latin typeface="Times New Roman"/>
                <a:cs typeface="Times New Roman"/>
              </a:rPr>
              <a:t>conditions </a:t>
            </a:r>
            <a:r>
              <a:rPr lang="en-IN" sz="2000" spc="-10" dirty="0">
                <a:latin typeface="Times New Roman"/>
                <a:cs typeface="Times New Roman"/>
              </a:rPr>
              <a:t>of chance </a:t>
            </a:r>
            <a:r>
              <a:rPr lang="en-IN" sz="2000" spc="-15" dirty="0">
                <a:latin typeface="Times New Roman"/>
                <a:cs typeface="Times New Roman"/>
              </a:rPr>
              <a:t>variations </a:t>
            </a:r>
            <a:r>
              <a:rPr lang="en-IN" sz="2000" spc="-5" dirty="0">
                <a:latin typeface="Times New Roman"/>
                <a:cs typeface="Times New Roman"/>
              </a:rPr>
              <a:t>(utility analysis under risk.)  </a:t>
            </a:r>
          </a:p>
          <a:p>
            <a:pPr marL="12700" marR="5080"/>
            <a:r>
              <a:rPr lang="en-IN" sz="2000" dirty="0">
                <a:latin typeface="Times New Roman"/>
                <a:cs typeface="Times New Roman"/>
              </a:rPr>
              <a:t>Ex: </a:t>
            </a:r>
            <a:r>
              <a:rPr lang="en-IN" sz="2000" spc="-5" dirty="0">
                <a:latin typeface="Times New Roman"/>
                <a:cs typeface="Times New Roman"/>
              </a:rPr>
              <a:t>To decide whether to provide hood to Motor</a:t>
            </a:r>
            <a:r>
              <a:rPr lang="en-IN" sz="2000" spc="-100" dirty="0">
                <a:latin typeface="Times New Roman"/>
                <a:cs typeface="Times New Roman"/>
              </a:rPr>
              <a:t> </a:t>
            </a:r>
            <a:r>
              <a:rPr lang="en-IN" sz="2000" spc="-5" dirty="0">
                <a:latin typeface="Times New Roman"/>
                <a:cs typeface="Times New Roman"/>
              </a:rPr>
              <a:t>cycles.</a:t>
            </a:r>
            <a:endParaRPr lang="en-IN" sz="2000" dirty="0">
              <a:latin typeface="Times New Roman"/>
              <a:cs typeface="Times New Roman"/>
            </a:endParaRPr>
          </a:p>
        </p:txBody>
      </p:sp>
      <p:graphicFrame>
        <p:nvGraphicFramePr>
          <p:cNvPr id="5" name="object 2"/>
          <p:cNvGraphicFramePr>
            <a:graphicFrameLocks noGrp="1"/>
          </p:cNvGraphicFramePr>
          <p:nvPr>
            <p:extLst>
              <p:ext uri="{D42A27DB-BD31-4B8C-83A1-F6EECF244321}">
                <p14:modId xmlns:p14="http://schemas.microsoft.com/office/powerpoint/2010/main" val="356593666"/>
              </p:ext>
            </p:extLst>
          </p:nvPr>
        </p:nvGraphicFramePr>
        <p:xfrm>
          <a:off x="341175" y="1556792"/>
          <a:ext cx="8263272" cy="2145665"/>
        </p:xfrm>
        <a:graphic>
          <a:graphicData uri="http://schemas.openxmlformats.org/drawingml/2006/table">
            <a:tbl>
              <a:tblPr firstRow="1" bandRow="1">
                <a:tableStyleId>{2D5ABB26-0587-4C30-8999-92F81FD0307C}</a:tableStyleId>
              </a:tblPr>
              <a:tblGrid>
                <a:gridCol w="2056051">
                  <a:extLst>
                    <a:ext uri="{9D8B030D-6E8A-4147-A177-3AD203B41FA5}">
                      <a16:colId xmlns:a16="http://schemas.microsoft.com/office/drawing/2014/main" val="20000"/>
                    </a:ext>
                  </a:extLst>
                </a:gridCol>
                <a:gridCol w="2163493">
                  <a:extLst>
                    <a:ext uri="{9D8B030D-6E8A-4147-A177-3AD203B41FA5}">
                      <a16:colId xmlns:a16="http://schemas.microsoft.com/office/drawing/2014/main" val="20001"/>
                    </a:ext>
                  </a:extLst>
                </a:gridCol>
                <a:gridCol w="2161538">
                  <a:extLst>
                    <a:ext uri="{9D8B030D-6E8A-4147-A177-3AD203B41FA5}">
                      <a16:colId xmlns:a16="http://schemas.microsoft.com/office/drawing/2014/main" val="20002"/>
                    </a:ext>
                  </a:extLst>
                </a:gridCol>
                <a:gridCol w="1882190">
                  <a:extLst>
                    <a:ext uri="{9D8B030D-6E8A-4147-A177-3AD203B41FA5}">
                      <a16:colId xmlns:a16="http://schemas.microsoft.com/office/drawing/2014/main" val="20003"/>
                    </a:ext>
                  </a:extLst>
                </a:gridCol>
              </a:tblGrid>
              <a:tr h="254702">
                <a:tc rowSpan="2">
                  <a:txBody>
                    <a:bodyPr/>
                    <a:lstStyle/>
                    <a:p>
                      <a:pPr marL="67945">
                        <a:lnSpc>
                          <a:spcPct val="100000"/>
                        </a:lnSpc>
                      </a:pPr>
                      <a:r>
                        <a:rPr sz="2000" spc="-5" dirty="0">
                          <a:latin typeface="Times New Roman"/>
                          <a:cs typeface="Times New Roman"/>
                        </a:rPr>
                        <a:t>State of</a:t>
                      </a:r>
                      <a:r>
                        <a:rPr sz="2000" spc="-15" dirty="0">
                          <a:latin typeface="Times New Roman"/>
                          <a:cs typeface="Times New Roman"/>
                        </a:rPr>
                        <a:t> </a:t>
                      </a:r>
                      <a:r>
                        <a:rPr sz="2000" spc="-5" dirty="0">
                          <a:latin typeface="Times New Roman"/>
                          <a:cs typeface="Times New Roman"/>
                        </a:rPr>
                        <a:t>nature</a:t>
                      </a:r>
                      <a:endParaRPr sz="20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gridSpan="2">
                  <a:txBody>
                    <a:bodyPr/>
                    <a:lstStyle/>
                    <a:p>
                      <a:pPr marL="67945">
                        <a:lnSpc>
                          <a:spcPct val="100000"/>
                        </a:lnSpc>
                      </a:pPr>
                      <a:r>
                        <a:rPr sz="2000" spc="-5" dirty="0">
                          <a:latin typeface="Times New Roman"/>
                          <a:cs typeface="Times New Roman"/>
                        </a:rPr>
                        <a:t>Utilities</a:t>
                      </a:r>
                      <a:endParaRPr sz="2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xBody>
                    <a:bodyPr/>
                    <a:lstStyle/>
                    <a:p>
                      <a:endParaRPr/>
                    </a:p>
                  </a:txBody>
                  <a:tcPr marL="0" marR="0" marT="0" marB="0"/>
                </a:tc>
                <a:tc rowSpan="2">
                  <a:txBody>
                    <a:bodyPr/>
                    <a:lstStyle/>
                    <a:p>
                      <a:pPr marL="67945" marR="226060">
                        <a:lnSpc>
                          <a:spcPct val="100000"/>
                        </a:lnSpc>
                        <a:spcBef>
                          <a:spcPts val="35"/>
                        </a:spcBef>
                      </a:pPr>
                      <a:r>
                        <a:rPr sz="2000" spc="-5" dirty="0">
                          <a:latin typeface="Times New Roman"/>
                          <a:cs typeface="Times New Roman"/>
                        </a:rPr>
                        <a:t>Chances of</a:t>
                      </a:r>
                      <a:r>
                        <a:rPr sz="2000" spc="-60" dirty="0">
                          <a:latin typeface="Times New Roman"/>
                          <a:cs typeface="Times New Roman"/>
                        </a:rPr>
                        <a:t> </a:t>
                      </a:r>
                      <a:r>
                        <a:rPr sz="2000" spc="-5" dirty="0">
                          <a:latin typeface="Times New Roman"/>
                          <a:cs typeface="Times New Roman"/>
                        </a:rPr>
                        <a:t>use  Of</a:t>
                      </a:r>
                      <a:r>
                        <a:rPr sz="2000" spc="-50" dirty="0">
                          <a:latin typeface="Times New Roman"/>
                          <a:cs typeface="Times New Roman"/>
                        </a:rPr>
                        <a:t> </a:t>
                      </a:r>
                      <a:r>
                        <a:rPr sz="2000" spc="-5" dirty="0">
                          <a:latin typeface="Times New Roman"/>
                          <a:cs typeface="Times New Roman"/>
                        </a:rPr>
                        <a:t>motorcycle</a:t>
                      </a:r>
                      <a:endParaRPr sz="2000">
                        <a:latin typeface="Times New Roman"/>
                        <a:cs typeface="Times New Roman"/>
                      </a:endParaRPr>
                    </a:p>
                  </a:txBody>
                  <a:tcPr marL="0" marR="0" marT="444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0"/>
                  </a:ext>
                </a:extLst>
              </a:tr>
              <a:tr h="252562">
                <a:tc vMerge="1">
                  <a:txBody>
                    <a:bodyPr/>
                    <a:lstStyle/>
                    <a:p>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ct val="100000"/>
                        </a:lnSpc>
                      </a:pPr>
                      <a:r>
                        <a:rPr sz="2000" spc="-5" dirty="0">
                          <a:latin typeface="Times New Roman"/>
                          <a:cs typeface="Times New Roman"/>
                        </a:rPr>
                        <a:t>With hood</a:t>
                      </a:r>
                      <a:r>
                        <a:rPr sz="2000" spc="-10" dirty="0">
                          <a:latin typeface="Times New Roman"/>
                          <a:cs typeface="Times New Roman"/>
                        </a:rPr>
                        <a:t> </a:t>
                      </a:r>
                      <a:r>
                        <a:rPr sz="2000" spc="-5" dirty="0">
                          <a:latin typeface="Times New Roman"/>
                          <a:cs typeface="Times New Roman"/>
                        </a:rPr>
                        <a:t>(V1)</a:t>
                      </a:r>
                      <a:endParaRPr sz="2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59055">
                        <a:lnSpc>
                          <a:spcPct val="100000"/>
                        </a:lnSpc>
                      </a:pPr>
                      <a:r>
                        <a:rPr sz="2000" spc="-5" dirty="0">
                          <a:latin typeface="Times New Roman"/>
                          <a:cs typeface="Times New Roman"/>
                        </a:rPr>
                        <a:t>Without hood</a:t>
                      </a:r>
                      <a:r>
                        <a:rPr sz="2000" spc="-15" dirty="0">
                          <a:latin typeface="Times New Roman"/>
                          <a:cs typeface="Times New Roman"/>
                        </a:rPr>
                        <a:t> </a:t>
                      </a:r>
                      <a:r>
                        <a:rPr sz="2000" spc="-5" dirty="0">
                          <a:latin typeface="Times New Roman"/>
                          <a:cs typeface="Times New Roman"/>
                        </a:rPr>
                        <a:t>(V2)</a:t>
                      </a:r>
                      <a:endParaRPr sz="2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vMerge="1">
                  <a:txBody>
                    <a:bodyPr/>
                    <a:lstStyle/>
                    <a:p>
                      <a:endParaRPr/>
                    </a:p>
                  </a:txBody>
                  <a:tcPr marL="0" marR="0" marT="444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1"/>
                  </a:ext>
                </a:extLst>
              </a:tr>
              <a:tr h="1508960">
                <a:tc>
                  <a:txBody>
                    <a:bodyPr/>
                    <a:lstStyle/>
                    <a:p>
                      <a:pPr marL="67945" marR="407034">
                        <a:lnSpc>
                          <a:spcPct val="100000"/>
                        </a:lnSpc>
                        <a:spcBef>
                          <a:spcPts val="60"/>
                        </a:spcBef>
                      </a:pPr>
                      <a:r>
                        <a:rPr sz="2000" dirty="0">
                          <a:latin typeface="Times New Roman"/>
                          <a:cs typeface="Times New Roman"/>
                        </a:rPr>
                        <a:t>Very </a:t>
                      </a:r>
                      <a:r>
                        <a:rPr sz="2000" spc="-5" dirty="0">
                          <a:latin typeface="Times New Roman"/>
                          <a:cs typeface="Times New Roman"/>
                        </a:rPr>
                        <a:t>hot</a:t>
                      </a:r>
                      <a:r>
                        <a:rPr sz="2000" spc="-95" dirty="0">
                          <a:latin typeface="Times New Roman"/>
                          <a:cs typeface="Times New Roman"/>
                        </a:rPr>
                        <a:t> </a:t>
                      </a:r>
                      <a:r>
                        <a:rPr sz="2000" spc="-5" dirty="0">
                          <a:latin typeface="Times New Roman"/>
                          <a:cs typeface="Times New Roman"/>
                        </a:rPr>
                        <a:t>days  </a:t>
                      </a:r>
                      <a:r>
                        <a:rPr sz="2000" spc="-10" dirty="0">
                          <a:latin typeface="Times New Roman"/>
                          <a:cs typeface="Times New Roman"/>
                        </a:rPr>
                        <a:t>Summer  </a:t>
                      </a:r>
                      <a:r>
                        <a:rPr sz="2000" spc="-5" dirty="0">
                          <a:latin typeface="Times New Roman"/>
                          <a:cs typeface="Times New Roman"/>
                        </a:rPr>
                        <a:t>Rains</a:t>
                      </a:r>
                      <a:endParaRPr sz="2000">
                        <a:latin typeface="Times New Roman"/>
                        <a:cs typeface="Times New Roman"/>
                      </a:endParaRPr>
                    </a:p>
                    <a:p>
                      <a:pPr marL="67945" marR="59055">
                        <a:lnSpc>
                          <a:spcPct val="100000"/>
                        </a:lnSpc>
                        <a:tabLst>
                          <a:tab pos="880744" algn="l"/>
                        </a:tabLst>
                      </a:pPr>
                      <a:r>
                        <a:rPr sz="2000" dirty="0">
                          <a:latin typeface="Times New Roman"/>
                          <a:cs typeface="Times New Roman"/>
                        </a:rPr>
                        <a:t>Sunny </a:t>
                      </a:r>
                      <a:r>
                        <a:rPr sz="2000" spc="-5" dirty="0">
                          <a:latin typeface="Times New Roman"/>
                          <a:cs typeface="Times New Roman"/>
                        </a:rPr>
                        <a:t>winter days  </a:t>
                      </a:r>
                      <a:r>
                        <a:rPr sz="2000" spc="5" dirty="0">
                          <a:latin typeface="Times New Roman"/>
                          <a:cs typeface="Times New Roman"/>
                        </a:rPr>
                        <a:t>C</a:t>
                      </a:r>
                      <a:r>
                        <a:rPr sz="2000" dirty="0">
                          <a:latin typeface="Times New Roman"/>
                          <a:cs typeface="Times New Roman"/>
                        </a:rPr>
                        <a:t>old	</a:t>
                      </a:r>
                      <a:r>
                        <a:rPr sz="2000" spc="-5" dirty="0">
                          <a:latin typeface="Times New Roman"/>
                          <a:cs typeface="Times New Roman"/>
                        </a:rPr>
                        <a:t>w</a:t>
                      </a:r>
                      <a:r>
                        <a:rPr sz="2000" dirty="0">
                          <a:latin typeface="Times New Roman"/>
                          <a:cs typeface="Times New Roman"/>
                        </a:rPr>
                        <a:t>int</a:t>
                      </a:r>
                      <a:r>
                        <a:rPr sz="2000" spc="-5" dirty="0">
                          <a:latin typeface="Times New Roman"/>
                          <a:cs typeface="Times New Roman"/>
                        </a:rPr>
                        <a:t>e</a:t>
                      </a:r>
                      <a:r>
                        <a:rPr sz="2000" dirty="0">
                          <a:latin typeface="Times New Roman"/>
                          <a:cs typeface="Times New Roman"/>
                        </a:rPr>
                        <a:t>r  </a:t>
                      </a:r>
                      <a:r>
                        <a:rPr sz="2000" spc="-5" dirty="0">
                          <a:latin typeface="Times New Roman"/>
                          <a:cs typeface="Times New Roman"/>
                        </a:rPr>
                        <a:t>evening</a:t>
                      </a:r>
                      <a:endParaRPr sz="2000">
                        <a:latin typeface="Times New Roman"/>
                        <a:cs typeface="Times New Roman"/>
                      </a:endParaRPr>
                    </a:p>
                  </a:txBody>
                  <a:tcPr marL="0" marR="0" marT="762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59055">
                        <a:lnSpc>
                          <a:spcPct val="100000"/>
                        </a:lnSpc>
                      </a:pPr>
                      <a:r>
                        <a:rPr sz="2000" dirty="0">
                          <a:latin typeface="Times New Roman"/>
                          <a:cs typeface="Times New Roman"/>
                        </a:rPr>
                        <a:t>7</a:t>
                      </a:r>
                    </a:p>
                    <a:p>
                      <a:pPr marL="59055">
                        <a:lnSpc>
                          <a:spcPct val="100000"/>
                        </a:lnSpc>
                      </a:pPr>
                      <a:r>
                        <a:rPr sz="2000" dirty="0">
                          <a:latin typeface="Times New Roman"/>
                          <a:cs typeface="Times New Roman"/>
                        </a:rPr>
                        <a:t>1</a:t>
                      </a:r>
                    </a:p>
                    <a:p>
                      <a:pPr marL="59055">
                        <a:lnSpc>
                          <a:spcPct val="100000"/>
                        </a:lnSpc>
                      </a:pPr>
                      <a:r>
                        <a:rPr sz="2000" dirty="0">
                          <a:latin typeface="Times New Roman"/>
                          <a:cs typeface="Times New Roman"/>
                        </a:rPr>
                        <a:t>8</a:t>
                      </a:r>
                    </a:p>
                    <a:p>
                      <a:pPr marL="59055">
                        <a:lnSpc>
                          <a:spcPct val="100000"/>
                        </a:lnSpc>
                      </a:pPr>
                      <a:r>
                        <a:rPr sz="2000" dirty="0">
                          <a:latin typeface="Times New Roman"/>
                          <a:cs typeface="Times New Roman"/>
                        </a:rPr>
                        <a:t>3</a:t>
                      </a:r>
                    </a:p>
                    <a:p>
                      <a:pPr marL="59055">
                        <a:lnSpc>
                          <a:spcPct val="100000"/>
                        </a:lnSpc>
                      </a:pPr>
                      <a:r>
                        <a:rPr sz="2000" dirty="0">
                          <a:latin typeface="Times New Roman"/>
                          <a:cs typeface="Times New Roman"/>
                        </a:rPr>
                        <a:t>7</a:t>
                      </a: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2230">
                        <a:lnSpc>
                          <a:spcPct val="100000"/>
                        </a:lnSpc>
                      </a:pPr>
                      <a:r>
                        <a:rPr sz="2000" dirty="0">
                          <a:latin typeface="Times New Roman"/>
                          <a:cs typeface="Times New Roman"/>
                        </a:rPr>
                        <a:t>1</a:t>
                      </a:r>
                      <a:endParaRPr sz="2000">
                        <a:latin typeface="Times New Roman"/>
                        <a:cs typeface="Times New Roman"/>
                      </a:endParaRPr>
                    </a:p>
                    <a:p>
                      <a:pPr marL="62230">
                        <a:lnSpc>
                          <a:spcPct val="100000"/>
                        </a:lnSpc>
                      </a:pPr>
                      <a:r>
                        <a:rPr sz="2000" dirty="0">
                          <a:latin typeface="Times New Roman"/>
                          <a:cs typeface="Times New Roman"/>
                        </a:rPr>
                        <a:t>6</a:t>
                      </a:r>
                      <a:endParaRPr sz="2000">
                        <a:latin typeface="Times New Roman"/>
                        <a:cs typeface="Times New Roman"/>
                      </a:endParaRPr>
                    </a:p>
                    <a:p>
                      <a:pPr marL="62230">
                        <a:lnSpc>
                          <a:spcPct val="100000"/>
                        </a:lnSpc>
                      </a:pPr>
                      <a:r>
                        <a:rPr sz="2000" dirty="0">
                          <a:latin typeface="Times New Roman"/>
                          <a:cs typeface="Times New Roman"/>
                        </a:rPr>
                        <a:t>1</a:t>
                      </a:r>
                      <a:endParaRPr sz="2000">
                        <a:latin typeface="Times New Roman"/>
                        <a:cs typeface="Times New Roman"/>
                      </a:endParaRPr>
                    </a:p>
                    <a:p>
                      <a:pPr marL="62230">
                        <a:lnSpc>
                          <a:spcPct val="100000"/>
                        </a:lnSpc>
                      </a:pPr>
                      <a:r>
                        <a:rPr sz="2000" dirty="0">
                          <a:latin typeface="Times New Roman"/>
                          <a:cs typeface="Times New Roman"/>
                        </a:rPr>
                        <a:t>7</a:t>
                      </a:r>
                      <a:endParaRPr sz="2000">
                        <a:latin typeface="Times New Roman"/>
                        <a:cs typeface="Times New Roman"/>
                      </a:endParaRPr>
                    </a:p>
                    <a:p>
                      <a:pPr marL="62230">
                        <a:lnSpc>
                          <a:spcPct val="100000"/>
                        </a:lnSpc>
                      </a:pPr>
                      <a:r>
                        <a:rPr sz="2000" dirty="0">
                          <a:latin typeface="Times New Roman"/>
                          <a:cs typeface="Times New Roman"/>
                        </a:rPr>
                        <a:t>2</a:t>
                      </a:r>
                      <a:endParaRPr sz="2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pPr>
                      <a:r>
                        <a:rPr sz="2000" spc="-5" dirty="0">
                          <a:latin typeface="Times New Roman"/>
                          <a:cs typeface="Times New Roman"/>
                        </a:rPr>
                        <a:t>15%</a:t>
                      </a:r>
                      <a:endParaRPr sz="2000" dirty="0">
                        <a:latin typeface="Times New Roman"/>
                        <a:cs typeface="Times New Roman"/>
                      </a:endParaRPr>
                    </a:p>
                    <a:p>
                      <a:pPr marL="69850">
                        <a:lnSpc>
                          <a:spcPct val="100000"/>
                        </a:lnSpc>
                      </a:pPr>
                      <a:r>
                        <a:rPr sz="2000" spc="-5" dirty="0">
                          <a:latin typeface="Times New Roman"/>
                          <a:cs typeface="Times New Roman"/>
                        </a:rPr>
                        <a:t>35%</a:t>
                      </a:r>
                      <a:endParaRPr sz="2000" dirty="0">
                        <a:latin typeface="Times New Roman"/>
                        <a:cs typeface="Times New Roman"/>
                      </a:endParaRPr>
                    </a:p>
                    <a:p>
                      <a:pPr marL="69850">
                        <a:lnSpc>
                          <a:spcPct val="100000"/>
                        </a:lnSpc>
                      </a:pPr>
                      <a:r>
                        <a:rPr sz="2000" spc="-5" dirty="0">
                          <a:latin typeface="Times New Roman"/>
                          <a:cs typeface="Times New Roman"/>
                        </a:rPr>
                        <a:t>5%</a:t>
                      </a:r>
                      <a:endParaRPr sz="2000" dirty="0">
                        <a:latin typeface="Times New Roman"/>
                        <a:cs typeface="Times New Roman"/>
                      </a:endParaRPr>
                    </a:p>
                    <a:p>
                      <a:pPr marL="69850">
                        <a:lnSpc>
                          <a:spcPct val="100000"/>
                        </a:lnSpc>
                      </a:pPr>
                      <a:r>
                        <a:rPr sz="2000" spc="-5" dirty="0">
                          <a:latin typeface="Times New Roman"/>
                          <a:cs typeface="Times New Roman"/>
                        </a:rPr>
                        <a:t>30%</a:t>
                      </a:r>
                      <a:endParaRPr sz="2000" dirty="0">
                        <a:latin typeface="Times New Roman"/>
                        <a:cs typeface="Times New Roman"/>
                      </a:endParaRPr>
                    </a:p>
                    <a:p>
                      <a:pPr marL="69850">
                        <a:lnSpc>
                          <a:spcPct val="100000"/>
                        </a:lnSpc>
                      </a:pPr>
                      <a:r>
                        <a:rPr sz="2000" spc="-5" dirty="0">
                          <a:latin typeface="Times New Roman"/>
                          <a:cs typeface="Times New Roman"/>
                        </a:rPr>
                        <a:t>15%</a:t>
                      </a:r>
                      <a:endParaRPr sz="20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2"/>
                  </a:ext>
                </a:extLst>
              </a:tr>
            </a:tbl>
          </a:graphicData>
        </a:graphic>
      </p:graphicFrame>
      <p:sp>
        <p:nvSpPr>
          <p:cNvPr id="6" name="Rectangle 5"/>
          <p:cNvSpPr/>
          <p:nvPr/>
        </p:nvSpPr>
        <p:spPr>
          <a:xfrm>
            <a:off x="323528" y="4152122"/>
            <a:ext cx="8352928" cy="1323439"/>
          </a:xfrm>
          <a:prstGeom prst="rect">
            <a:avLst/>
          </a:prstGeom>
        </p:spPr>
        <p:txBody>
          <a:bodyPr wrap="square">
            <a:spAutoFit/>
          </a:bodyPr>
          <a:lstStyle/>
          <a:p>
            <a:pPr marL="127000">
              <a:spcBef>
                <a:spcPts val="100"/>
              </a:spcBef>
            </a:pPr>
            <a:r>
              <a:rPr lang="en-IN" sz="2000" spc="-5" dirty="0">
                <a:latin typeface="Times New Roman"/>
                <a:cs typeface="Times New Roman"/>
              </a:rPr>
              <a:t>Expected</a:t>
            </a:r>
            <a:r>
              <a:rPr lang="en-IN" sz="2000" dirty="0">
                <a:latin typeface="Times New Roman"/>
                <a:cs typeface="Times New Roman"/>
              </a:rPr>
              <a:t> </a:t>
            </a:r>
            <a:r>
              <a:rPr lang="en-IN" sz="2000" spc="-5" dirty="0">
                <a:latin typeface="Times New Roman"/>
                <a:cs typeface="Times New Roman"/>
              </a:rPr>
              <a:t>value</a:t>
            </a:r>
            <a:r>
              <a:rPr lang="en-IN" sz="2000" dirty="0">
                <a:latin typeface="Times New Roman"/>
                <a:cs typeface="Times New Roman"/>
              </a:rPr>
              <a:t> </a:t>
            </a:r>
            <a:r>
              <a:rPr lang="en-IN" sz="2000" spc="-5" dirty="0">
                <a:latin typeface="Times New Roman"/>
                <a:cs typeface="Times New Roman"/>
              </a:rPr>
              <a:t>of</a:t>
            </a:r>
            <a:r>
              <a:rPr lang="en-IN" sz="2000" dirty="0">
                <a:latin typeface="Times New Roman"/>
                <a:cs typeface="Times New Roman"/>
              </a:rPr>
              <a:t> </a:t>
            </a:r>
            <a:r>
              <a:rPr lang="en-IN" sz="2000" spc="-5" dirty="0">
                <a:latin typeface="Times New Roman"/>
                <a:cs typeface="Times New Roman"/>
              </a:rPr>
              <a:t>(V1)</a:t>
            </a:r>
            <a:r>
              <a:rPr lang="en-IN" sz="2000" dirty="0">
                <a:latin typeface="Times New Roman"/>
                <a:cs typeface="Times New Roman"/>
              </a:rPr>
              <a:t> </a:t>
            </a:r>
            <a:r>
              <a:rPr lang="en-IN" sz="2000" spc="-5" dirty="0">
                <a:latin typeface="Times New Roman"/>
                <a:cs typeface="Times New Roman"/>
              </a:rPr>
              <a:t>=</a:t>
            </a:r>
            <a:r>
              <a:rPr lang="en-IN" sz="2000" spc="5" dirty="0">
                <a:latin typeface="Times New Roman"/>
                <a:cs typeface="Times New Roman"/>
              </a:rPr>
              <a:t> </a:t>
            </a:r>
            <a:r>
              <a:rPr lang="en-IN" sz="2000" spc="-5" dirty="0">
                <a:latin typeface="Times New Roman"/>
                <a:cs typeface="Times New Roman"/>
              </a:rPr>
              <a:t>.15</a:t>
            </a:r>
            <a:r>
              <a:rPr lang="en-IN" sz="2000" spc="5" dirty="0">
                <a:latin typeface="Times New Roman"/>
                <a:cs typeface="Times New Roman"/>
              </a:rPr>
              <a:t> </a:t>
            </a:r>
            <a:r>
              <a:rPr lang="en-IN" sz="2000" spc="775" dirty="0">
                <a:latin typeface="Symbol"/>
                <a:cs typeface="Symbol"/>
              </a:rPr>
              <a:t></a:t>
            </a:r>
            <a:r>
              <a:rPr lang="en-IN" sz="2000" spc="-10" dirty="0">
                <a:latin typeface="Times New Roman"/>
                <a:cs typeface="Times New Roman"/>
              </a:rPr>
              <a:t> </a:t>
            </a:r>
            <a:r>
              <a:rPr lang="en-IN" sz="2000" spc="-5" dirty="0">
                <a:latin typeface="Times New Roman"/>
                <a:cs typeface="Times New Roman"/>
              </a:rPr>
              <a:t>7</a:t>
            </a:r>
            <a:r>
              <a:rPr lang="en-IN" sz="2000" spc="-10" dirty="0">
                <a:latin typeface="Times New Roman"/>
                <a:cs typeface="Times New Roman"/>
              </a:rPr>
              <a:t> </a:t>
            </a:r>
            <a:r>
              <a:rPr lang="en-IN" sz="2000" spc="-5" dirty="0">
                <a:latin typeface="Times New Roman"/>
                <a:cs typeface="Times New Roman"/>
              </a:rPr>
              <a:t>+</a:t>
            </a:r>
            <a:r>
              <a:rPr lang="en-IN" sz="2000" spc="-20" dirty="0">
                <a:latin typeface="Times New Roman"/>
                <a:cs typeface="Times New Roman"/>
              </a:rPr>
              <a:t> </a:t>
            </a:r>
            <a:r>
              <a:rPr lang="en-IN" sz="2000" spc="-5" dirty="0">
                <a:latin typeface="Times New Roman"/>
                <a:cs typeface="Times New Roman"/>
              </a:rPr>
              <a:t>1</a:t>
            </a:r>
            <a:r>
              <a:rPr lang="en-IN" sz="2000" spc="5" dirty="0">
                <a:latin typeface="Times New Roman"/>
                <a:cs typeface="Times New Roman"/>
              </a:rPr>
              <a:t> </a:t>
            </a:r>
            <a:r>
              <a:rPr lang="en-IN" sz="2000" spc="775" dirty="0">
                <a:latin typeface="Symbol"/>
                <a:cs typeface="Symbol"/>
              </a:rPr>
              <a:t></a:t>
            </a:r>
            <a:r>
              <a:rPr lang="en-IN" sz="2000" spc="5" dirty="0">
                <a:latin typeface="Times New Roman"/>
                <a:cs typeface="Times New Roman"/>
              </a:rPr>
              <a:t> </a:t>
            </a:r>
            <a:r>
              <a:rPr lang="en-IN" sz="2000" spc="-5" dirty="0">
                <a:latin typeface="Times New Roman"/>
                <a:cs typeface="Times New Roman"/>
              </a:rPr>
              <a:t>0.35</a:t>
            </a:r>
            <a:r>
              <a:rPr lang="en-IN" sz="2000" spc="15" dirty="0">
                <a:latin typeface="Times New Roman"/>
                <a:cs typeface="Times New Roman"/>
              </a:rPr>
              <a:t> </a:t>
            </a:r>
            <a:r>
              <a:rPr lang="en-IN" sz="2000" spc="-5" dirty="0">
                <a:latin typeface="Times New Roman"/>
                <a:cs typeface="Times New Roman"/>
              </a:rPr>
              <a:t>+</a:t>
            </a:r>
            <a:r>
              <a:rPr lang="en-IN" sz="2000" spc="10" dirty="0">
                <a:latin typeface="Times New Roman"/>
                <a:cs typeface="Times New Roman"/>
              </a:rPr>
              <a:t> </a:t>
            </a:r>
            <a:r>
              <a:rPr lang="en-IN" sz="2000" spc="-5" dirty="0">
                <a:latin typeface="Times New Roman"/>
                <a:cs typeface="Times New Roman"/>
              </a:rPr>
              <a:t>8</a:t>
            </a:r>
            <a:r>
              <a:rPr lang="en-IN" sz="2000" dirty="0">
                <a:latin typeface="Times New Roman"/>
                <a:cs typeface="Times New Roman"/>
              </a:rPr>
              <a:t> </a:t>
            </a:r>
            <a:r>
              <a:rPr lang="en-IN" sz="2000" spc="775" dirty="0">
                <a:latin typeface="Symbol"/>
                <a:cs typeface="Symbol"/>
              </a:rPr>
              <a:t></a:t>
            </a:r>
            <a:r>
              <a:rPr lang="en-IN" sz="2000" spc="5" dirty="0">
                <a:latin typeface="Times New Roman"/>
                <a:cs typeface="Times New Roman"/>
              </a:rPr>
              <a:t> </a:t>
            </a:r>
            <a:r>
              <a:rPr lang="en-IN" sz="2000" spc="-5" dirty="0">
                <a:latin typeface="Times New Roman"/>
                <a:cs typeface="Times New Roman"/>
              </a:rPr>
              <a:t>0.03</a:t>
            </a:r>
            <a:r>
              <a:rPr lang="en-IN" sz="2000" spc="5" dirty="0">
                <a:latin typeface="Times New Roman"/>
                <a:cs typeface="Times New Roman"/>
              </a:rPr>
              <a:t> </a:t>
            </a:r>
            <a:r>
              <a:rPr lang="en-IN" sz="2000" spc="-5" dirty="0">
                <a:latin typeface="Times New Roman"/>
                <a:cs typeface="Times New Roman"/>
              </a:rPr>
              <a:t>+</a:t>
            </a:r>
            <a:r>
              <a:rPr lang="en-IN" sz="2000" dirty="0">
                <a:latin typeface="Times New Roman"/>
                <a:cs typeface="Times New Roman"/>
              </a:rPr>
              <a:t> </a:t>
            </a:r>
            <a:r>
              <a:rPr lang="en-IN" sz="2000" spc="-5" dirty="0">
                <a:latin typeface="Times New Roman"/>
                <a:cs typeface="Times New Roman"/>
              </a:rPr>
              <a:t>3</a:t>
            </a:r>
            <a:r>
              <a:rPr lang="en-IN" sz="2000" spc="5" dirty="0">
                <a:latin typeface="Times New Roman"/>
                <a:cs typeface="Times New Roman"/>
              </a:rPr>
              <a:t> </a:t>
            </a:r>
            <a:r>
              <a:rPr lang="en-IN" sz="2000" spc="775" dirty="0">
                <a:latin typeface="Symbol"/>
                <a:cs typeface="Symbol"/>
              </a:rPr>
              <a:t></a:t>
            </a:r>
            <a:r>
              <a:rPr lang="en-IN" sz="2000" spc="-15" dirty="0">
                <a:latin typeface="Times New Roman"/>
                <a:cs typeface="Times New Roman"/>
              </a:rPr>
              <a:t> </a:t>
            </a:r>
            <a:r>
              <a:rPr lang="en-IN" sz="2000" spc="-5" dirty="0">
                <a:latin typeface="Times New Roman"/>
                <a:cs typeface="Times New Roman"/>
              </a:rPr>
              <a:t>0.5</a:t>
            </a:r>
            <a:r>
              <a:rPr lang="en-IN" sz="2000" spc="5" dirty="0">
                <a:latin typeface="Times New Roman"/>
                <a:cs typeface="Times New Roman"/>
              </a:rPr>
              <a:t> </a:t>
            </a:r>
            <a:r>
              <a:rPr lang="en-IN" sz="2000" spc="-5" dirty="0">
                <a:latin typeface="Times New Roman"/>
                <a:cs typeface="Times New Roman"/>
              </a:rPr>
              <a:t>+</a:t>
            </a:r>
            <a:r>
              <a:rPr lang="en-IN" sz="2000" dirty="0">
                <a:latin typeface="Times New Roman"/>
                <a:cs typeface="Times New Roman"/>
              </a:rPr>
              <a:t> </a:t>
            </a:r>
            <a:r>
              <a:rPr lang="en-IN" sz="2000" spc="-5" dirty="0">
                <a:latin typeface="Times New Roman"/>
                <a:cs typeface="Times New Roman"/>
              </a:rPr>
              <a:t>7</a:t>
            </a:r>
            <a:r>
              <a:rPr lang="en-IN" sz="2000" spc="15" dirty="0">
                <a:latin typeface="Times New Roman"/>
                <a:cs typeface="Times New Roman"/>
              </a:rPr>
              <a:t> </a:t>
            </a:r>
            <a:r>
              <a:rPr lang="en-IN" sz="2000" spc="775" dirty="0">
                <a:latin typeface="Symbol"/>
                <a:cs typeface="Symbol"/>
              </a:rPr>
              <a:t></a:t>
            </a:r>
            <a:r>
              <a:rPr lang="en-IN" sz="2000" dirty="0">
                <a:latin typeface="Times New Roman"/>
                <a:cs typeface="Times New Roman"/>
              </a:rPr>
              <a:t> </a:t>
            </a:r>
            <a:r>
              <a:rPr lang="en-IN" sz="2000" spc="-5" dirty="0">
                <a:latin typeface="Times New Roman"/>
                <a:cs typeface="Times New Roman"/>
              </a:rPr>
              <a:t>0.15</a:t>
            </a:r>
            <a:r>
              <a:rPr lang="en-IN" sz="2000" spc="5" dirty="0">
                <a:latin typeface="Times New Roman"/>
                <a:cs typeface="Times New Roman"/>
              </a:rPr>
              <a:t> </a:t>
            </a:r>
            <a:r>
              <a:rPr lang="en-IN" sz="2000" spc="-5" dirty="0">
                <a:latin typeface="Times New Roman"/>
                <a:cs typeface="Times New Roman"/>
              </a:rPr>
              <a:t>=</a:t>
            </a:r>
            <a:r>
              <a:rPr lang="en-IN" sz="2000" dirty="0">
                <a:latin typeface="Times New Roman"/>
                <a:cs typeface="Times New Roman"/>
              </a:rPr>
              <a:t> </a:t>
            </a:r>
            <a:r>
              <a:rPr lang="en-IN" sz="2000" spc="-5" dirty="0">
                <a:latin typeface="Times New Roman"/>
                <a:cs typeface="Times New Roman"/>
              </a:rPr>
              <a:t>3.75</a:t>
            </a:r>
            <a:endParaRPr lang="en-IN" sz="2000" dirty="0">
              <a:latin typeface="Times New Roman"/>
              <a:cs typeface="Times New Roman"/>
            </a:endParaRPr>
          </a:p>
          <a:p>
            <a:pPr marL="127000">
              <a:spcBef>
                <a:spcPts val="25"/>
              </a:spcBef>
            </a:pPr>
            <a:r>
              <a:rPr lang="en-IN" sz="2000" spc="-5" dirty="0">
                <a:latin typeface="Times New Roman"/>
                <a:cs typeface="Times New Roman"/>
              </a:rPr>
              <a:t>E</a:t>
            </a:r>
            <a:r>
              <a:rPr lang="en-IN" sz="2000" dirty="0">
                <a:latin typeface="Times New Roman"/>
                <a:cs typeface="Times New Roman"/>
              </a:rPr>
              <a:t> </a:t>
            </a:r>
            <a:r>
              <a:rPr lang="en-IN" sz="2000" spc="-5" dirty="0">
                <a:latin typeface="Times New Roman"/>
                <a:cs typeface="Times New Roman"/>
              </a:rPr>
              <a:t>(V2) = .15</a:t>
            </a:r>
            <a:r>
              <a:rPr lang="en-IN" sz="2000" spc="10" dirty="0">
                <a:latin typeface="Times New Roman"/>
                <a:cs typeface="Times New Roman"/>
              </a:rPr>
              <a:t> </a:t>
            </a:r>
            <a:r>
              <a:rPr lang="en-IN" sz="2000" spc="775" dirty="0">
                <a:latin typeface="Symbol"/>
                <a:cs typeface="Symbol"/>
              </a:rPr>
              <a:t></a:t>
            </a:r>
            <a:r>
              <a:rPr lang="en-IN" sz="2000" dirty="0">
                <a:latin typeface="Times New Roman"/>
                <a:cs typeface="Times New Roman"/>
              </a:rPr>
              <a:t> </a:t>
            </a:r>
            <a:r>
              <a:rPr lang="en-IN" sz="2000" spc="-5" dirty="0">
                <a:latin typeface="Times New Roman"/>
                <a:cs typeface="Times New Roman"/>
              </a:rPr>
              <a:t>1</a:t>
            </a:r>
            <a:r>
              <a:rPr lang="en-IN" sz="2000" spc="5" dirty="0">
                <a:latin typeface="Times New Roman"/>
                <a:cs typeface="Times New Roman"/>
              </a:rPr>
              <a:t> </a:t>
            </a:r>
            <a:r>
              <a:rPr lang="en-IN" sz="2000" spc="-5" dirty="0">
                <a:latin typeface="Times New Roman"/>
                <a:cs typeface="Times New Roman"/>
              </a:rPr>
              <a:t>+ 0.35</a:t>
            </a:r>
            <a:r>
              <a:rPr lang="en-IN" sz="2000" spc="10" dirty="0">
                <a:latin typeface="Times New Roman"/>
                <a:cs typeface="Times New Roman"/>
              </a:rPr>
              <a:t> </a:t>
            </a:r>
            <a:r>
              <a:rPr lang="en-IN" sz="2000" spc="775" dirty="0">
                <a:latin typeface="Symbol"/>
                <a:cs typeface="Symbol"/>
              </a:rPr>
              <a:t></a:t>
            </a:r>
            <a:r>
              <a:rPr lang="en-IN" sz="2000" dirty="0">
                <a:latin typeface="Times New Roman"/>
                <a:cs typeface="Times New Roman"/>
              </a:rPr>
              <a:t> </a:t>
            </a:r>
            <a:r>
              <a:rPr lang="en-IN" sz="2000" spc="-5" dirty="0">
                <a:latin typeface="Times New Roman"/>
                <a:cs typeface="Times New Roman"/>
              </a:rPr>
              <a:t>6.</a:t>
            </a:r>
            <a:r>
              <a:rPr lang="en-IN" sz="2000" dirty="0">
                <a:latin typeface="Times New Roman"/>
                <a:cs typeface="Times New Roman"/>
              </a:rPr>
              <a:t> </a:t>
            </a:r>
            <a:r>
              <a:rPr lang="en-IN" sz="2000" spc="-5" dirty="0">
                <a:latin typeface="Times New Roman"/>
                <a:cs typeface="Times New Roman"/>
              </a:rPr>
              <a:t>0.5</a:t>
            </a:r>
            <a:r>
              <a:rPr lang="en-IN" sz="2000" spc="5" dirty="0">
                <a:latin typeface="Times New Roman"/>
                <a:cs typeface="Times New Roman"/>
              </a:rPr>
              <a:t> </a:t>
            </a:r>
            <a:r>
              <a:rPr lang="en-IN" sz="2000" spc="775" dirty="0">
                <a:latin typeface="Symbol"/>
                <a:cs typeface="Symbol"/>
              </a:rPr>
              <a:t></a:t>
            </a:r>
            <a:r>
              <a:rPr lang="en-IN" sz="2000" spc="-15" dirty="0">
                <a:latin typeface="Times New Roman"/>
                <a:cs typeface="Times New Roman"/>
              </a:rPr>
              <a:t> </a:t>
            </a:r>
            <a:r>
              <a:rPr lang="en-IN" sz="2000" spc="-5" dirty="0">
                <a:latin typeface="Times New Roman"/>
                <a:cs typeface="Times New Roman"/>
              </a:rPr>
              <a:t>1</a:t>
            </a:r>
            <a:r>
              <a:rPr lang="en-IN" sz="2000" spc="-15" dirty="0">
                <a:latin typeface="Times New Roman"/>
                <a:cs typeface="Times New Roman"/>
              </a:rPr>
              <a:t> </a:t>
            </a:r>
            <a:r>
              <a:rPr lang="en-IN" sz="2000" spc="-5" dirty="0">
                <a:latin typeface="Times New Roman"/>
                <a:cs typeface="Times New Roman"/>
              </a:rPr>
              <a:t>+</a:t>
            </a:r>
            <a:r>
              <a:rPr lang="en-IN" sz="2000" spc="-20" dirty="0">
                <a:latin typeface="Times New Roman"/>
                <a:cs typeface="Times New Roman"/>
              </a:rPr>
              <a:t> </a:t>
            </a:r>
            <a:r>
              <a:rPr lang="en-IN" sz="2000" spc="-5" dirty="0">
                <a:latin typeface="Times New Roman"/>
                <a:cs typeface="Times New Roman"/>
              </a:rPr>
              <a:t>0.30</a:t>
            </a:r>
            <a:r>
              <a:rPr lang="en-IN" sz="2000" spc="10" dirty="0">
                <a:latin typeface="Times New Roman"/>
                <a:cs typeface="Times New Roman"/>
              </a:rPr>
              <a:t> </a:t>
            </a:r>
            <a:r>
              <a:rPr lang="en-IN" sz="2000" spc="775" dirty="0">
                <a:latin typeface="Symbol"/>
                <a:cs typeface="Symbol"/>
              </a:rPr>
              <a:t></a:t>
            </a:r>
            <a:r>
              <a:rPr lang="en-IN" sz="2000" dirty="0">
                <a:latin typeface="Times New Roman"/>
                <a:cs typeface="Times New Roman"/>
              </a:rPr>
              <a:t> </a:t>
            </a:r>
            <a:r>
              <a:rPr lang="en-IN" sz="2000" spc="-5" dirty="0">
                <a:latin typeface="Times New Roman"/>
                <a:cs typeface="Times New Roman"/>
              </a:rPr>
              <a:t>7</a:t>
            </a:r>
            <a:r>
              <a:rPr lang="en-IN" sz="2000" spc="-10" dirty="0">
                <a:latin typeface="Times New Roman"/>
                <a:cs typeface="Times New Roman"/>
              </a:rPr>
              <a:t> </a:t>
            </a:r>
            <a:r>
              <a:rPr lang="en-IN" sz="2000" spc="-5" dirty="0">
                <a:latin typeface="Times New Roman"/>
                <a:cs typeface="Times New Roman"/>
              </a:rPr>
              <a:t>+</a:t>
            </a:r>
            <a:r>
              <a:rPr lang="en-IN" sz="2000" spc="-20" dirty="0">
                <a:latin typeface="Times New Roman"/>
                <a:cs typeface="Times New Roman"/>
              </a:rPr>
              <a:t> </a:t>
            </a:r>
            <a:r>
              <a:rPr lang="en-IN" sz="2000" spc="-15" dirty="0">
                <a:latin typeface="Times New Roman"/>
                <a:cs typeface="Times New Roman"/>
              </a:rPr>
              <a:t>0.15</a:t>
            </a:r>
            <a:r>
              <a:rPr lang="en-IN" sz="2000" spc="10" dirty="0">
                <a:latin typeface="Times New Roman"/>
                <a:cs typeface="Times New Roman"/>
              </a:rPr>
              <a:t> </a:t>
            </a:r>
            <a:r>
              <a:rPr lang="en-IN" sz="2000" spc="775" dirty="0">
                <a:latin typeface="Symbol"/>
                <a:cs typeface="Symbol"/>
              </a:rPr>
              <a:t></a:t>
            </a:r>
            <a:r>
              <a:rPr lang="en-IN" sz="2000" dirty="0">
                <a:latin typeface="Times New Roman"/>
                <a:cs typeface="Times New Roman"/>
              </a:rPr>
              <a:t> </a:t>
            </a:r>
            <a:r>
              <a:rPr lang="en-IN" sz="2000" spc="-5" dirty="0">
                <a:latin typeface="Times New Roman"/>
                <a:cs typeface="Times New Roman"/>
              </a:rPr>
              <a:t>2</a:t>
            </a:r>
            <a:r>
              <a:rPr lang="en-IN" sz="2000" dirty="0">
                <a:latin typeface="Times New Roman"/>
                <a:cs typeface="Times New Roman"/>
              </a:rPr>
              <a:t> </a:t>
            </a:r>
            <a:r>
              <a:rPr lang="en-IN" sz="2000" spc="-5" dirty="0">
                <a:latin typeface="Times New Roman"/>
                <a:cs typeface="Times New Roman"/>
              </a:rPr>
              <a:t>=</a:t>
            </a:r>
            <a:r>
              <a:rPr lang="en-IN" sz="2000" dirty="0">
                <a:latin typeface="Times New Roman"/>
                <a:cs typeface="Times New Roman"/>
              </a:rPr>
              <a:t> </a:t>
            </a:r>
            <a:r>
              <a:rPr lang="en-IN" sz="2000" spc="-5" dirty="0">
                <a:latin typeface="Times New Roman"/>
                <a:cs typeface="Times New Roman"/>
              </a:rPr>
              <a:t>4.7</a:t>
            </a:r>
            <a:endParaRPr lang="en-IN" sz="2000" dirty="0">
              <a:latin typeface="Times New Roman"/>
              <a:cs typeface="Times New Roman"/>
            </a:endParaRPr>
          </a:p>
          <a:p>
            <a:pPr marL="127000"/>
            <a:r>
              <a:rPr lang="en-IN" sz="2000" spc="-5" dirty="0">
                <a:latin typeface="Times New Roman"/>
                <a:cs typeface="Times New Roman"/>
              </a:rPr>
              <a:t>End case is considered (having maximum</a:t>
            </a:r>
            <a:r>
              <a:rPr lang="en-IN" sz="2000" spc="-65" dirty="0">
                <a:latin typeface="Times New Roman"/>
                <a:cs typeface="Times New Roman"/>
              </a:rPr>
              <a:t> </a:t>
            </a:r>
            <a:r>
              <a:rPr lang="en-IN" sz="2000" spc="-5" dirty="0">
                <a:latin typeface="Times New Roman"/>
                <a:cs typeface="Times New Roman"/>
              </a:rPr>
              <a:t>utility)</a:t>
            </a:r>
            <a:endParaRPr lang="en-IN" sz="2000" dirty="0">
              <a:latin typeface="Times New Roman"/>
              <a:cs typeface="Times New Roman"/>
            </a:endParaRPr>
          </a:p>
        </p:txBody>
      </p:sp>
    </p:spTree>
    <p:extLst>
      <p:ext uri="{BB962C8B-B14F-4D97-AF65-F5344CB8AC3E}">
        <p14:creationId xmlns:p14="http://schemas.microsoft.com/office/powerpoint/2010/main" val="366096867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12700">
              <a:lnSpc>
                <a:spcPct val="100000"/>
              </a:lnSpc>
            </a:pPr>
            <a:r>
              <a:rPr lang="en-IN" sz="2800" b="1" spc="-15" dirty="0">
                <a:latin typeface="Times New Roman" pitchFamily="18" charset="0"/>
                <a:cs typeface="Times New Roman" pitchFamily="18" charset="0"/>
              </a:rPr>
              <a:t>Development of</a:t>
            </a:r>
            <a:r>
              <a:rPr lang="en-IN" sz="2800" b="1" spc="10" dirty="0">
                <a:latin typeface="Times New Roman" pitchFamily="18" charset="0"/>
                <a:cs typeface="Times New Roman" pitchFamily="18" charset="0"/>
              </a:rPr>
              <a:t> </a:t>
            </a:r>
            <a:r>
              <a:rPr lang="en-IN" sz="2800" b="1" spc="-10" dirty="0">
                <a:latin typeface="Times New Roman" pitchFamily="18" charset="0"/>
                <a:cs typeface="Times New Roman" pitchFamily="18" charset="0"/>
              </a:rPr>
              <a:t>Design:</a:t>
            </a:r>
            <a:endParaRPr lang="en-IN" sz="2800" dirty="0">
              <a:latin typeface="Times New Roman" pitchFamily="18" charset="0"/>
              <a:cs typeface="Times New Roman" pitchFamily="18" charset="0"/>
            </a:endParaRPr>
          </a:p>
        </p:txBody>
      </p:sp>
      <p:sp>
        <p:nvSpPr>
          <p:cNvPr id="3" name="Content Placeholder 2"/>
          <p:cNvSpPr>
            <a:spLocks noGrp="1"/>
          </p:cNvSpPr>
          <p:nvPr>
            <p:ph idx="1"/>
          </p:nvPr>
        </p:nvSpPr>
        <p:spPr>
          <a:xfrm>
            <a:off x="467544" y="1196752"/>
            <a:ext cx="8229600" cy="4525963"/>
          </a:xfrm>
        </p:spPr>
        <p:txBody>
          <a:bodyPr>
            <a:noAutofit/>
          </a:bodyPr>
          <a:lstStyle/>
          <a:p>
            <a:pPr marL="63500" marR="71120" algn="just">
              <a:lnSpc>
                <a:spcPct val="120000"/>
              </a:lnSpc>
              <a:spcAft>
                <a:spcPts val="0"/>
              </a:spcAft>
            </a:pPr>
            <a:r>
              <a:rPr lang="en-US" sz="2000" dirty="0">
                <a:effectLst/>
                <a:latin typeface="Times New Roman"/>
                <a:ea typeface="Times New Roman"/>
              </a:rPr>
              <a:t>The abstract design concept consisting of the outline, an idea from here and a mechanism from there expresses only a plausible relationship among elements which promises to fulfill the needs of the given problem. Then the feasibility study is carried out to estimate the chance of such a plausible relationship being converted to a physical  reality. The development phase    of the design process consists of putting the major elements of the concept together keeping   in mind </a:t>
            </a:r>
            <a:r>
              <a:rPr lang="en-US" sz="2000" spc="-15" dirty="0">
                <a:effectLst/>
                <a:latin typeface="Times New Roman"/>
                <a:ea typeface="Times New Roman"/>
              </a:rPr>
              <a:t>that </a:t>
            </a:r>
            <a:r>
              <a:rPr lang="en-US" sz="2000" dirty="0">
                <a:effectLst/>
                <a:latin typeface="Times New Roman"/>
                <a:ea typeface="Times New Roman"/>
              </a:rPr>
              <a:t>the resulting </a:t>
            </a:r>
            <a:r>
              <a:rPr lang="en-US" sz="2000" spc="-15" dirty="0">
                <a:effectLst/>
                <a:latin typeface="Times New Roman"/>
                <a:ea typeface="Times New Roman"/>
              </a:rPr>
              <a:t>product should </a:t>
            </a:r>
            <a:r>
              <a:rPr lang="en-US" sz="2000" dirty="0">
                <a:effectLst/>
                <a:latin typeface="Times New Roman"/>
                <a:ea typeface="Times New Roman"/>
              </a:rPr>
              <a:t>satisfactorily perform the expected functions. The designer</a:t>
            </a:r>
            <a:r>
              <a:rPr lang="en-US" sz="2000" spc="140" dirty="0">
                <a:effectLst/>
                <a:latin typeface="Times New Roman"/>
                <a:ea typeface="Times New Roman"/>
              </a:rPr>
              <a:t> </a:t>
            </a:r>
            <a:r>
              <a:rPr lang="en-US" sz="2000" dirty="0">
                <a:effectLst/>
                <a:latin typeface="Times New Roman"/>
                <a:ea typeface="Times New Roman"/>
              </a:rPr>
              <a:t>must</a:t>
            </a:r>
            <a:r>
              <a:rPr lang="en-US" sz="2000" spc="140" dirty="0">
                <a:effectLst/>
                <a:latin typeface="Times New Roman"/>
                <a:ea typeface="Times New Roman"/>
              </a:rPr>
              <a:t> </a:t>
            </a:r>
            <a:r>
              <a:rPr lang="en-US" sz="2000" dirty="0">
                <a:effectLst/>
                <a:latin typeface="Times New Roman"/>
                <a:ea typeface="Times New Roman"/>
              </a:rPr>
              <a:t>build</a:t>
            </a:r>
            <a:r>
              <a:rPr lang="en-US" sz="2000" spc="150" dirty="0">
                <a:effectLst/>
                <a:latin typeface="Times New Roman"/>
                <a:ea typeface="Times New Roman"/>
              </a:rPr>
              <a:t> </a:t>
            </a:r>
            <a:r>
              <a:rPr lang="en-US" sz="2000" dirty="0">
                <a:effectLst/>
                <a:latin typeface="Times New Roman"/>
                <a:ea typeface="Times New Roman"/>
              </a:rPr>
              <a:t>into</a:t>
            </a:r>
            <a:r>
              <a:rPr lang="en-US" sz="2000" spc="150" dirty="0">
                <a:effectLst/>
                <a:latin typeface="Times New Roman"/>
                <a:ea typeface="Times New Roman"/>
              </a:rPr>
              <a:t> </a:t>
            </a:r>
            <a:r>
              <a:rPr lang="en-US" sz="2000" dirty="0">
                <a:effectLst/>
                <a:latin typeface="Times New Roman"/>
                <a:ea typeface="Times New Roman"/>
              </a:rPr>
              <a:t>the</a:t>
            </a:r>
            <a:r>
              <a:rPr lang="en-US" sz="2000" spc="145" dirty="0">
                <a:effectLst/>
                <a:latin typeface="Times New Roman"/>
                <a:ea typeface="Times New Roman"/>
              </a:rPr>
              <a:t> </a:t>
            </a:r>
            <a:r>
              <a:rPr lang="en-US" sz="2000" dirty="0">
                <a:effectLst/>
                <a:latin typeface="Times New Roman"/>
                <a:ea typeface="Times New Roman"/>
              </a:rPr>
              <a:t>design</a:t>
            </a:r>
            <a:r>
              <a:rPr lang="en-US" sz="2000" spc="150" dirty="0">
                <a:effectLst/>
                <a:latin typeface="Times New Roman"/>
                <a:ea typeface="Times New Roman"/>
              </a:rPr>
              <a:t> </a:t>
            </a:r>
            <a:r>
              <a:rPr lang="en-US" sz="2000" dirty="0">
                <a:effectLst/>
                <a:latin typeface="Times New Roman"/>
                <a:ea typeface="Times New Roman"/>
              </a:rPr>
              <a:t>–</a:t>
            </a:r>
            <a:r>
              <a:rPr lang="en-US" sz="2000" spc="160" dirty="0">
                <a:effectLst/>
                <a:latin typeface="Times New Roman"/>
                <a:ea typeface="Times New Roman"/>
              </a:rPr>
              <a:t> </a:t>
            </a:r>
            <a:r>
              <a:rPr lang="en-US" sz="2000" dirty="0">
                <a:effectLst/>
                <a:latin typeface="Times New Roman"/>
                <a:ea typeface="Times New Roman"/>
              </a:rPr>
              <a:t>ease</a:t>
            </a:r>
            <a:r>
              <a:rPr lang="en-US" sz="2000" spc="155" dirty="0">
                <a:effectLst/>
                <a:latin typeface="Times New Roman"/>
                <a:ea typeface="Times New Roman"/>
              </a:rPr>
              <a:t> </a:t>
            </a:r>
            <a:r>
              <a:rPr lang="en-US" sz="2000" dirty="0">
                <a:effectLst/>
                <a:latin typeface="Times New Roman"/>
                <a:ea typeface="Times New Roman"/>
              </a:rPr>
              <a:t>of</a:t>
            </a:r>
            <a:r>
              <a:rPr lang="en-US" sz="2000" spc="145" dirty="0">
                <a:effectLst/>
                <a:latin typeface="Times New Roman"/>
                <a:ea typeface="Times New Roman"/>
              </a:rPr>
              <a:t> </a:t>
            </a:r>
            <a:r>
              <a:rPr lang="en-US" sz="2000" dirty="0">
                <a:effectLst/>
                <a:latin typeface="Times New Roman"/>
                <a:ea typeface="Times New Roman"/>
              </a:rPr>
              <a:t>use,</a:t>
            </a:r>
            <a:r>
              <a:rPr lang="en-US" sz="2000" spc="-5" dirty="0">
                <a:effectLst/>
                <a:latin typeface="Times New Roman"/>
                <a:ea typeface="Times New Roman"/>
              </a:rPr>
              <a:t> </a:t>
            </a:r>
            <a:r>
              <a:rPr lang="en-US" sz="2000" dirty="0">
                <a:effectLst/>
                <a:latin typeface="Times New Roman"/>
                <a:ea typeface="Times New Roman"/>
              </a:rPr>
              <a:t>maintenance,</a:t>
            </a:r>
            <a:r>
              <a:rPr lang="en-US" sz="2000" spc="295" dirty="0">
                <a:effectLst/>
                <a:latin typeface="Times New Roman"/>
                <a:ea typeface="Times New Roman"/>
              </a:rPr>
              <a:t> </a:t>
            </a:r>
            <a:r>
              <a:rPr lang="en-US" sz="2000" dirty="0">
                <a:effectLst/>
                <a:latin typeface="Times New Roman"/>
                <a:ea typeface="Times New Roman"/>
              </a:rPr>
              <a:t>repair.</a:t>
            </a:r>
            <a:endParaRPr lang="en-IN" sz="2000" dirty="0">
              <a:effectLst/>
              <a:latin typeface="Times New Roman"/>
              <a:ea typeface="Times New Roman"/>
            </a:endParaRPr>
          </a:p>
          <a:p>
            <a:pPr marL="0" indent="0">
              <a:lnSpc>
                <a:spcPct val="120000"/>
              </a:lnSpc>
              <a:spcAft>
                <a:spcPts val="0"/>
              </a:spcAft>
              <a:buNone/>
            </a:pPr>
            <a:r>
              <a:rPr lang="en-US" sz="2000" dirty="0">
                <a:effectLst/>
                <a:latin typeface="Times New Roman"/>
                <a:ea typeface="Times New Roman"/>
              </a:rPr>
              <a:t> </a:t>
            </a:r>
            <a:endParaRPr lang="en-IN" sz="2000" dirty="0">
              <a:effectLst/>
              <a:latin typeface="Times New Roman"/>
              <a:ea typeface="Times New Roman"/>
            </a:endParaRPr>
          </a:p>
          <a:p>
            <a:pPr marL="63500">
              <a:lnSpc>
                <a:spcPct val="120000"/>
              </a:lnSpc>
              <a:spcBef>
                <a:spcPts val="1010"/>
              </a:spcBef>
              <a:spcAft>
                <a:spcPts val="0"/>
              </a:spcAft>
            </a:pPr>
            <a:r>
              <a:rPr lang="en-US" sz="2000" b="1" dirty="0">
                <a:effectLst/>
                <a:latin typeface="Times New Roman"/>
                <a:ea typeface="Arial"/>
              </a:rPr>
              <a:t>Design for Function:</a:t>
            </a:r>
            <a:endParaRPr lang="en-IN" sz="2000" b="1" dirty="0">
              <a:effectLst/>
              <a:latin typeface="Arial"/>
              <a:ea typeface="Arial"/>
            </a:endParaRPr>
          </a:p>
          <a:p>
            <a:pPr marL="0" indent="0">
              <a:lnSpc>
                <a:spcPct val="120000"/>
              </a:lnSpc>
              <a:buNone/>
            </a:pPr>
            <a:r>
              <a:rPr lang="en-US" sz="2000" dirty="0">
                <a:effectLst/>
                <a:latin typeface="Times New Roman"/>
                <a:ea typeface="Times New Roman"/>
              </a:rPr>
              <a:t>The functional  requirements  get  first  preference  in  design.  Sufficient  technical background is necessary to design  the  system  for  function.  Knowledge  about  the  properties of the parts of the system is</a:t>
            </a:r>
            <a:r>
              <a:rPr lang="en-US" sz="2000" spc="-40" dirty="0">
                <a:effectLst/>
                <a:latin typeface="Times New Roman"/>
                <a:ea typeface="Times New Roman"/>
              </a:rPr>
              <a:t> </a:t>
            </a:r>
            <a:r>
              <a:rPr lang="en-US" sz="2000" dirty="0">
                <a:effectLst/>
                <a:latin typeface="Times New Roman"/>
                <a:ea typeface="Times New Roman"/>
              </a:rPr>
              <a:t>essential</a:t>
            </a:r>
            <a:endParaRPr lang="en-IN" sz="2000" dirty="0"/>
          </a:p>
        </p:txBody>
      </p:sp>
    </p:spTree>
    <p:extLst>
      <p:ext uri="{BB962C8B-B14F-4D97-AF65-F5344CB8AC3E}">
        <p14:creationId xmlns:p14="http://schemas.microsoft.com/office/powerpoint/2010/main" val="243787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a:extLst>
              <a:ext uri="{FF2B5EF4-FFF2-40B4-BE49-F238E27FC236}">
                <a16:creationId xmlns:a16="http://schemas.microsoft.com/office/drawing/2014/main" id="{0F1F43A4-B270-40F4-A792-576EA87AFB64}"/>
              </a:ext>
            </a:extLst>
          </p:cNvPr>
          <p:cNvGraphicFramePr>
            <a:graphicFrameLocks noChangeAspect="1"/>
          </p:cNvGraphicFramePr>
          <p:nvPr>
            <p:extLst>
              <p:ext uri="{D42A27DB-BD31-4B8C-83A1-F6EECF244321}">
                <p14:modId xmlns:p14="http://schemas.microsoft.com/office/powerpoint/2010/main" val="914834428"/>
              </p:ext>
            </p:extLst>
          </p:nvPr>
        </p:nvGraphicFramePr>
        <p:xfrm>
          <a:off x="13563" y="548680"/>
          <a:ext cx="8798069" cy="1008112"/>
        </p:xfrm>
        <a:graphic>
          <a:graphicData uri="http://schemas.openxmlformats.org/presentationml/2006/ole">
            <mc:AlternateContent xmlns:mc="http://schemas.openxmlformats.org/markup-compatibility/2006">
              <mc:Choice xmlns:v="urn:schemas-microsoft-com:vml" Requires="v">
                <p:oleObj spid="_x0000_s3078" name="Bitmap Image" r:id="rId4" imgW="6095880" imgH="698400" progId="Paint.Picture">
                  <p:embed/>
                </p:oleObj>
              </mc:Choice>
              <mc:Fallback>
                <p:oleObj name="Bitmap Image" r:id="rId4" imgW="6095880" imgH="698400" progId="Paint.Picture">
                  <p:embed/>
                  <p:pic>
                    <p:nvPicPr>
                      <p:cNvPr id="0" name=""/>
                      <p:cNvPicPr/>
                      <p:nvPr/>
                    </p:nvPicPr>
                    <p:blipFill>
                      <a:blip r:embed="rId5"/>
                      <a:stretch>
                        <a:fillRect/>
                      </a:stretch>
                    </p:blipFill>
                    <p:spPr>
                      <a:xfrm>
                        <a:off x="13563" y="548680"/>
                        <a:ext cx="8798069" cy="1008112"/>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A6659D9A-A189-4BD2-91E1-67315EC441F2}"/>
              </a:ext>
            </a:extLst>
          </p:cNvPr>
          <p:cNvGraphicFramePr>
            <a:graphicFrameLocks noChangeAspect="1"/>
          </p:cNvGraphicFramePr>
          <p:nvPr>
            <p:extLst>
              <p:ext uri="{D42A27DB-BD31-4B8C-83A1-F6EECF244321}">
                <p14:modId xmlns:p14="http://schemas.microsoft.com/office/powerpoint/2010/main" val="3190631472"/>
              </p:ext>
            </p:extLst>
          </p:nvPr>
        </p:nvGraphicFramePr>
        <p:xfrm>
          <a:off x="332368" y="1556792"/>
          <a:ext cx="8650414" cy="4392488"/>
        </p:xfrm>
        <a:graphic>
          <a:graphicData uri="http://schemas.openxmlformats.org/presentationml/2006/ole">
            <mc:AlternateContent xmlns:mc="http://schemas.openxmlformats.org/markup-compatibility/2006">
              <mc:Choice xmlns:v="urn:schemas-microsoft-com:vml" Requires="v">
                <p:oleObj spid="_x0000_s3079" name="Bitmap Image" r:id="rId6" imgW="5715000" imgH="2901960" progId="Paint.Picture">
                  <p:embed/>
                </p:oleObj>
              </mc:Choice>
              <mc:Fallback>
                <p:oleObj name="Bitmap Image" r:id="rId6" imgW="5715000" imgH="2901960" progId="Paint.Picture">
                  <p:embed/>
                  <p:pic>
                    <p:nvPicPr>
                      <p:cNvPr id="4" name="Object 3">
                        <a:extLst>
                          <a:ext uri="{FF2B5EF4-FFF2-40B4-BE49-F238E27FC236}">
                            <a16:creationId xmlns:a16="http://schemas.microsoft.com/office/drawing/2014/main" id="{49F35C1B-BD82-492B-94FB-D041534C4F74}"/>
                          </a:ext>
                        </a:extLst>
                      </p:cNvPr>
                      <p:cNvPicPr/>
                      <p:nvPr/>
                    </p:nvPicPr>
                    <p:blipFill>
                      <a:blip r:embed="rId7"/>
                      <a:stretch>
                        <a:fillRect/>
                      </a:stretch>
                    </p:blipFill>
                    <p:spPr>
                      <a:xfrm>
                        <a:off x="332368" y="1556792"/>
                        <a:ext cx="8650414" cy="4392488"/>
                      </a:xfrm>
                      <a:prstGeom prst="rect">
                        <a:avLst/>
                      </a:prstGeom>
                    </p:spPr>
                  </p:pic>
                </p:oleObj>
              </mc:Fallback>
            </mc:AlternateContent>
          </a:graphicData>
        </a:graphic>
      </p:graphicFrame>
    </p:spTree>
    <p:extLst>
      <p:ext uri="{BB962C8B-B14F-4D97-AF65-F5344CB8AC3E}">
        <p14:creationId xmlns:p14="http://schemas.microsoft.com/office/powerpoint/2010/main" val="308767715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95536" y="243577"/>
            <a:ext cx="8568952" cy="4606389"/>
          </a:xfrm>
          <a:prstGeom prst="rect">
            <a:avLst/>
          </a:prstGeom>
        </p:spPr>
        <p:txBody>
          <a:bodyPr wrap="square">
            <a:spAutoFit/>
          </a:bodyPr>
          <a:lstStyle/>
          <a:p>
            <a:pPr marL="63500">
              <a:spcBef>
                <a:spcPts val="1015"/>
              </a:spcBef>
              <a:spcAft>
                <a:spcPts val="0"/>
              </a:spcAft>
            </a:pPr>
            <a:r>
              <a:rPr lang="en-US" sz="2000" b="1" dirty="0">
                <a:effectLst/>
                <a:latin typeface="Times New Roman"/>
                <a:ea typeface="Arial"/>
              </a:rPr>
              <a:t>Designing for Production:</a:t>
            </a:r>
            <a:endParaRPr lang="en-IN" sz="1400" b="1" dirty="0">
              <a:effectLst/>
              <a:latin typeface="Arial"/>
              <a:ea typeface="Arial"/>
            </a:endParaRPr>
          </a:p>
          <a:p>
            <a:pPr marL="63500" marR="73660" algn="just">
              <a:spcBef>
                <a:spcPts val="285"/>
              </a:spcBef>
              <a:spcAft>
                <a:spcPts val="0"/>
              </a:spcAft>
            </a:pPr>
            <a:r>
              <a:rPr lang="en-US" sz="2000" dirty="0">
                <a:effectLst/>
                <a:latin typeface="Times New Roman"/>
                <a:ea typeface="Times New Roman"/>
              </a:rPr>
              <a:t>The question of how the product will be produced must be thought of  at  this  stage.  Designing the structure of a tall building must be accompanied </a:t>
            </a:r>
            <a:r>
              <a:rPr lang="en-US" sz="2000" spc="10" dirty="0">
                <a:effectLst/>
                <a:latin typeface="Times New Roman"/>
                <a:ea typeface="Times New Roman"/>
              </a:rPr>
              <a:t>by </a:t>
            </a:r>
            <a:r>
              <a:rPr lang="en-US" sz="2000" dirty="0">
                <a:effectLst/>
                <a:latin typeface="Times New Roman"/>
                <a:ea typeface="Times New Roman"/>
              </a:rPr>
              <a:t>considerations of how it is going to be erected. A good designer always asks himself the question: can this be achieved with the available tools and</a:t>
            </a:r>
            <a:r>
              <a:rPr lang="en-US" sz="2000" spc="-90" dirty="0">
                <a:effectLst/>
                <a:latin typeface="Times New Roman"/>
                <a:ea typeface="Times New Roman"/>
              </a:rPr>
              <a:t> </a:t>
            </a:r>
            <a:r>
              <a:rPr lang="en-US" sz="2000" dirty="0">
                <a:effectLst/>
                <a:latin typeface="Times New Roman"/>
                <a:ea typeface="Times New Roman"/>
              </a:rPr>
              <a:t>skills?</a:t>
            </a:r>
            <a:endParaRPr lang="en-IN" sz="1200" dirty="0">
              <a:effectLst/>
              <a:latin typeface="Times New Roman"/>
              <a:ea typeface="Times New Roman"/>
            </a:endParaRPr>
          </a:p>
          <a:p>
            <a:pPr>
              <a:spcAft>
                <a:spcPts val="0"/>
              </a:spcAft>
            </a:pPr>
            <a:r>
              <a:rPr lang="en-US" sz="2000" dirty="0">
                <a:effectLst/>
                <a:latin typeface="Times New Roman"/>
                <a:ea typeface="Times New Roman"/>
              </a:rPr>
              <a:t> </a:t>
            </a:r>
            <a:endParaRPr lang="en-IN" sz="1200" dirty="0">
              <a:effectLst/>
              <a:latin typeface="Times New Roman"/>
              <a:ea typeface="Times New Roman"/>
            </a:endParaRPr>
          </a:p>
          <a:p>
            <a:pPr marL="63500">
              <a:spcBef>
                <a:spcPts val="1005"/>
              </a:spcBef>
              <a:spcAft>
                <a:spcPts val="0"/>
              </a:spcAft>
            </a:pPr>
            <a:r>
              <a:rPr lang="en-US" sz="2000" b="1" dirty="0">
                <a:effectLst/>
                <a:latin typeface="Times New Roman"/>
                <a:ea typeface="Arial"/>
              </a:rPr>
              <a:t>Designing for Shipping Handling and Installing:</a:t>
            </a:r>
            <a:endParaRPr lang="en-IN" sz="1400" b="1" dirty="0">
              <a:effectLst/>
              <a:latin typeface="Arial"/>
              <a:ea typeface="Arial"/>
            </a:endParaRPr>
          </a:p>
          <a:p>
            <a:pPr marL="342900" lvl="0" indent="-342900">
              <a:spcBef>
                <a:spcPts val="270"/>
              </a:spcBef>
              <a:spcAft>
                <a:spcPts val="0"/>
              </a:spcAft>
              <a:buSzPts val="1200"/>
              <a:buFont typeface="Times New Roman"/>
              <a:buChar char="-"/>
              <a:tabLst>
                <a:tab pos="507365" algn="l"/>
                <a:tab pos="508000" algn="l"/>
              </a:tabLst>
            </a:pPr>
            <a:r>
              <a:rPr lang="en-US" sz="2000" dirty="0">
                <a:effectLst/>
                <a:latin typeface="Times New Roman"/>
                <a:ea typeface="Times New Roman"/>
              </a:rPr>
              <a:t>Should be able to withstand shock during</a:t>
            </a:r>
            <a:r>
              <a:rPr lang="en-US" sz="2000" spc="-35" dirty="0">
                <a:effectLst/>
                <a:latin typeface="Times New Roman"/>
                <a:ea typeface="Times New Roman"/>
              </a:rPr>
              <a:t> </a:t>
            </a:r>
            <a:r>
              <a:rPr lang="en-US" sz="2000" dirty="0">
                <a:effectLst/>
                <a:latin typeface="Times New Roman"/>
                <a:ea typeface="Times New Roman"/>
              </a:rPr>
              <a:t>transit.</a:t>
            </a:r>
            <a:endParaRPr lang="en-IN" sz="1100" dirty="0">
              <a:effectLst/>
              <a:latin typeface="Times New Roman"/>
              <a:ea typeface="Times New Roman"/>
            </a:endParaRPr>
          </a:p>
          <a:p>
            <a:pPr marL="342900" lvl="0" indent="-342900">
              <a:spcBef>
                <a:spcPts val="15"/>
              </a:spcBef>
              <a:spcAft>
                <a:spcPts val="0"/>
              </a:spcAft>
              <a:buSzPts val="1200"/>
              <a:buFont typeface="Times New Roman"/>
              <a:buChar char="-"/>
              <a:tabLst>
                <a:tab pos="507365" algn="l"/>
                <a:tab pos="508000" algn="l"/>
              </a:tabLst>
            </a:pPr>
            <a:r>
              <a:rPr lang="en-US" sz="2000" dirty="0">
                <a:effectLst/>
                <a:latin typeface="Times New Roman"/>
                <a:ea typeface="Times New Roman"/>
              </a:rPr>
              <a:t>Loading and unloading</a:t>
            </a:r>
            <a:r>
              <a:rPr lang="en-US" sz="2000" spc="-20" dirty="0">
                <a:effectLst/>
                <a:latin typeface="Times New Roman"/>
                <a:ea typeface="Times New Roman"/>
              </a:rPr>
              <a:t> </a:t>
            </a:r>
            <a:r>
              <a:rPr lang="en-US" sz="2000" dirty="0">
                <a:effectLst/>
                <a:latin typeface="Times New Roman"/>
                <a:ea typeface="Times New Roman"/>
              </a:rPr>
              <a:t>facilities.</a:t>
            </a:r>
            <a:endParaRPr lang="en-IN" sz="1100" dirty="0">
              <a:effectLst/>
              <a:latin typeface="Times New Roman"/>
              <a:ea typeface="Times New Roman"/>
            </a:endParaRPr>
          </a:p>
          <a:p>
            <a:pPr marL="342900" lvl="0" indent="-342900">
              <a:spcAft>
                <a:spcPts val="0"/>
              </a:spcAft>
              <a:buSzPts val="1200"/>
              <a:buFont typeface="Times New Roman"/>
              <a:buChar char="-"/>
              <a:tabLst>
                <a:tab pos="507365" algn="l"/>
                <a:tab pos="508000" algn="l"/>
              </a:tabLst>
            </a:pPr>
            <a:r>
              <a:rPr lang="en-US" sz="2000" dirty="0">
                <a:effectLst/>
                <a:latin typeface="Times New Roman"/>
                <a:ea typeface="Times New Roman"/>
              </a:rPr>
              <a:t>Facility to ship in an unassembled or partly assembled</a:t>
            </a:r>
            <a:r>
              <a:rPr lang="en-US" sz="2000" spc="-145" dirty="0">
                <a:effectLst/>
                <a:latin typeface="Times New Roman"/>
                <a:ea typeface="Times New Roman"/>
              </a:rPr>
              <a:t> </a:t>
            </a:r>
            <a:r>
              <a:rPr lang="en-US" sz="2000" dirty="0">
                <a:effectLst/>
                <a:latin typeface="Times New Roman"/>
                <a:ea typeface="Times New Roman"/>
              </a:rPr>
              <a:t>form.</a:t>
            </a:r>
            <a:endParaRPr lang="en-IN" sz="1100" dirty="0">
              <a:effectLst/>
              <a:latin typeface="Times New Roman"/>
              <a:ea typeface="Times New Roman"/>
            </a:endParaRPr>
          </a:p>
          <a:p>
            <a:pPr marL="342900" lvl="0" indent="-342900">
              <a:spcAft>
                <a:spcPts val="0"/>
              </a:spcAft>
              <a:buSzPts val="1200"/>
              <a:buFont typeface="Times New Roman"/>
              <a:buChar char="-"/>
              <a:tabLst>
                <a:tab pos="507365" algn="l"/>
                <a:tab pos="508000" algn="l"/>
              </a:tabLst>
            </a:pPr>
            <a:r>
              <a:rPr lang="en-US" sz="2000" dirty="0">
                <a:effectLst/>
                <a:latin typeface="Times New Roman"/>
                <a:ea typeface="Times New Roman"/>
              </a:rPr>
              <a:t>Carrying handles for portable</a:t>
            </a:r>
            <a:r>
              <a:rPr lang="en-US" sz="2000" spc="-55" dirty="0">
                <a:effectLst/>
                <a:latin typeface="Times New Roman"/>
                <a:ea typeface="Times New Roman"/>
              </a:rPr>
              <a:t> </a:t>
            </a:r>
            <a:r>
              <a:rPr lang="en-US" sz="2000" dirty="0">
                <a:effectLst/>
                <a:latin typeface="Times New Roman"/>
                <a:ea typeface="Times New Roman"/>
              </a:rPr>
              <a:t>equipment.</a:t>
            </a:r>
            <a:endParaRPr lang="en-IN" sz="1100" dirty="0">
              <a:effectLst/>
              <a:latin typeface="Times New Roman"/>
              <a:ea typeface="Times New Roman"/>
            </a:endParaRPr>
          </a:p>
          <a:p>
            <a:pPr marL="342900" lvl="0" indent="-342900">
              <a:spcAft>
                <a:spcPts val="0"/>
              </a:spcAft>
              <a:buSzPts val="1200"/>
              <a:buFont typeface="Times New Roman"/>
              <a:buChar char="-"/>
              <a:tabLst>
                <a:tab pos="507365" algn="l"/>
                <a:tab pos="508000" algn="l"/>
              </a:tabLst>
            </a:pPr>
            <a:r>
              <a:rPr lang="en-US" sz="2000" dirty="0">
                <a:effectLst/>
                <a:latin typeface="Times New Roman"/>
                <a:ea typeface="Times New Roman"/>
              </a:rPr>
              <a:t>Easier assembly, standard parts, requirement of less number of</a:t>
            </a:r>
            <a:r>
              <a:rPr lang="en-US" sz="2000" spc="-85" dirty="0">
                <a:effectLst/>
                <a:latin typeface="Times New Roman"/>
                <a:ea typeface="Times New Roman"/>
              </a:rPr>
              <a:t> </a:t>
            </a:r>
            <a:r>
              <a:rPr lang="en-US" sz="2000" dirty="0">
                <a:effectLst/>
                <a:latin typeface="Times New Roman"/>
                <a:ea typeface="Times New Roman"/>
              </a:rPr>
              <a:t>tools.</a:t>
            </a:r>
            <a:endParaRPr lang="en-IN" sz="1100" dirty="0">
              <a:effectLst/>
              <a:latin typeface="Times New Roman"/>
              <a:ea typeface="Times New Roman"/>
            </a:endParaRPr>
          </a:p>
          <a:p>
            <a:pPr marL="342900" marR="237490" lvl="0" indent="-342900">
              <a:spcBef>
                <a:spcPts val="20"/>
              </a:spcBef>
              <a:spcAft>
                <a:spcPts val="0"/>
              </a:spcAft>
              <a:buSzPts val="1200"/>
              <a:buFont typeface="Times New Roman"/>
              <a:buChar char="-"/>
              <a:tabLst>
                <a:tab pos="507365" algn="l"/>
                <a:tab pos="508000" algn="l"/>
              </a:tabLst>
            </a:pPr>
            <a:r>
              <a:rPr lang="en-US" sz="2000" dirty="0">
                <a:effectLst/>
                <a:latin typeface="Times New Roman"/>
                <a:ea typeface="Times New Roman"/>
              </a:rPr>
              <a:t>Foolproof assembly: components should be so </a:t>
            </a:r>
            <a:r>
              <a:rPr lang="en-US" sz="2000" spc="-15" dirty="0">
                <a:effectLst/>
                <a:latin typeface="Times New Roman"/>
                <a:ea typeface="Times New Roman"/>
              </a:rPr>
              <a:t>designed </a:t>
            </a:r>
            <a:r>
              <a:rPr lang="en-US" sz="2000" dirty="0">
                <a:effectLst/>
                <a:latin typeface="Times New Roman"/>
                <a:ea typeface="Times New Roman"/>
              </a:rPr>
              <a:t>that it is impossible for the customer to assemble it in any but the correct</a:t>
            </a:r>
            <a:r>
              <a:rPr lang="en-US" sz="2000" spc="-175" dirty="0">
                <a:effectLst/>
                <a:latin typeface="Times New Roman"/>
                <a:ea typeface="Times New Roman"/>
              </a:rPr>
              <a:t> </a:t>
            </a:r>
            <a:r>
              <a:rPr lang="en-US" sz="2000" dirty="0">
                <a:effectLst/>
                <a:latin typeface="Times New Roman"/>
                <a:ea typeface="Times New Roman"/>
              </a:rPr>
              <a:t>manner.</a:t>
            </a:r>
            <a:endParaRPr lang="en-IN" sz="1100" dirty="0">
              <a:effectLst/>
              <a:latin typeface="Times New Roman"/>
              <a:ea typeface="Times New Roman"/>
            </a:endParaRPr>
          </a:p>
        </p:txBody>
      </p:sp>
    </p:spTree>
    <p:extLst>
      <p:ext uri="{BB962C8B-B14F-4D97-AF65-F5344CB8AC3E}">
        <p14:creationId xmlns:p14="http://schemas.microsoft.com/office/powerpoint/2010/main" val="45757744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15210" y="404665"/>
            <a:ext cx="8505261" cy="6491521"/>
          </a:xfrm>
          <a:prstGeom prst="rect">
            <a:avLst/>
          </a:prstGeom>
        </p:spPr>
        <p:txBody>
          <a:bodyPr wrap="square">
            <a:spAutoFit/>
          </a:bodyPr>
          <a:lstStyle/>
          <a:p>
            <a:pPr marL="63500">
              <a:spcBef>
                <a:spcPts val="1030"/>
              </a:spcBef>
              <a:spcAft>
                <a:spcPts val="0"/>
              </a:spcAft>
            </a:pPr>
            <a:r>
              <a:rPr lang="en-US" sz="2000" b="1" dirty="0">
                <a:effectLst/>
                <a:latin typeface="Times New Roman"/>
                <a:ea typeface="Arial"/>
              </a:rPr>
              <a:t>Designing for Use:</a:t>
            </a:r>
            <a:endParaRPr lang="en-IN" sz="2000" b="1" dirty="0">
              <a:effectLst/>
              <a:latin typeface="Arial"/>
              <a:ea typeface="Arial"/>
            </a:endParaRPr>
          </a:p>
          <a:p>
            <a:pPr marL="63500" marR="73660" algn="just">
              <a:spcBef>
                <a:spcPts val="270"/>
              </a:spcBef>
              <a:spcAft>
                <a:spcPts val="0"/>
              </a:spcAft>
            </a:pPr>
            <a:r>
              <a:rPr lang="en-US" sz="2000" dirty="0">
                <a:effectLst/>
                <a:latin typeface="Times New Roman"/>
                <a:ea typeface="Times New Roman"/>
              </a:rPr>
              <a:t>The designer must remember that the product he develops is to be used </a:t>
            </a:r>
            <a:r>
              <a:rPr lang="en-US" sz="2000" spc="10" dirty="0">
                <a:effectLst/>
                <a:latin typeface="Times New Roman"/>
                <a:ea typeface="Times New Roman"/>
              </a:rPr>
              <a:t>by </a:t>
            </a:r>
            <a:r>
              <a:rPr lang="en-US" sz="2000" dirty="0">
                <a:effectLst/>
                <a:latin typeface="Times New Roman"/>
                <a:ea typeface="Times New Roman"/>
              </a:rPr>
              <a:t>people. A well-designed product is one, which can be  used  by  people  readily.  </a:t>
            </a:r>
            <a:r>
              <a:rPr lang="en-US" sz="2000" spc="-15" dirty="0">
                <a:effectLst/>
                <a:latin typeface="Times New Roman"/>
                <a:ea typeface="Times New Roman"/>
              </a:rPr>
              <a:t>It  </a:t>
            </a:r>
            <a:r>
              <a:rPr lang="en-US" sz="2000" dirty="0">
                <a:effectLst/>
                <a:latin typeface="Times New Roman"/>
                <a:ea typeface="Times New Roman"/>
              </a:rPr>
              <a:t>is  the  product, which should be fitted to the person rather than the other way round. Designing for use essentially consists of ensuring that the points of friction between machine and man</a:t>
            </a:r>
            <a:r>
              <a:rPr lang="en-US" sz="2000" spc="145" dirty="0">
                <a:effectLst/>
                <a:latin typeface="Times New Roman"/>
                <a:ea typeface="Times New Roman"/>
              </a:rPr>
              <a:t> </a:t>
            </a:r>
            <a:r>
              <a:rPr lang="en-US" sz="2000" dirty="0">
                <a:effectLst/>
                <a:latin typeface="Times New Roman"/>
                <a:ea typeface="Times New Roman"/>
              </a:rPr>
              <a:t>be rounded out is favor of man.</a:t>
            </a:r>
          </a:p>
          <a:p>
            <a:pPr marL="63500" marR="73660" algn="just">
              <a:spcBef>
                <a:spcPts val="270"/>
              </a:spcBef>
              <a:spcAft>
                <a:spcPts val="0"/>
              </a:spcAft>
            </a:pPr>
            <a:endParaRPr lang="en-IN" sz="2000" dirty="0">
              <a:effectLst/>
              <a:latin typeface="Times New Roman"/>
              <a:ea typeface="Times New Roman"/>
            </a:endParaRPr>
          </a:p>
          <a:p>
            <a:pPr marL="342900" lvl="0" indent="-342900">
              <a:spcBef>
                <a:spcPts val="35"/>
              </a:spcBef>
              <a:spcAft>
                <a:spcPts val="0"/>
              </a:spcAft>
              <a:buSzPts val="1200"/>
              <a:buFont typeface="Arial" pitchFamily="34" charset="0"/>
              <a:buChar char="•"/>
              <a:tabLst>
                <a:tab pos="507365" algn="l"/>
                <a:tab pos="508000" algn="l"/>
              </a:tabLst>
            </a:pPr>
            <a:r>
              <a:rPr lang="en-US" sz="2000" dirty="0">
                <a:latin typeface="Times New Roman" pitchFamily="18" charset="0"/>
                <a:cs typeface="Times New Roman" pitchFamily="18" charset="0"/>
              </a:rPr>
              <a:t>Easily operated handles and levers.</a:t>
            </a:r>
            <a:endParaRPr lang="en-IN" sz="2000" dirty="0">
              <a:latin typeface="Times New Roman" pitchFamily="18" charset="0"/>
              <a:cs typeface="Times New Roman" pitchFamily="18" charset="0"/>
            </a:endParaRPr>
          </a:p>
          <a:p>
            <a:pPr marL="342900" lvl="0" indent="-342900">
              <a:spcAft>
                <a:spcPts val="0"/>
              </a:spcAft>
              <a:buSzPts val="1200"/>
              <a:buFont typeface="Arial" pitchFamily="34" charset="0"/>
              <a:buChar char="•"/>
              <a:tabLst>
                <a:tab pos="519430" algn="l"/>
                <a:tab pos="520065" algn="l"/>
              </a:tabLst>
            </a:pPr>
            <a:r>
              <a:rPr lang="en-US" sz="2000" dirty="0">
                <a:latin typeface="Times New Roman" pitchFamily="18" charset="0"/>
                <a:cs typeface="Times New Roman" pitchFamily="18" charset="0"/>
              </a:rPr>
              <a:t>Easily readable meters.</a:t>
            </a:r>
            <a:endParaRPr lang="en-IN" sz="2000" dirty="0">
              <a:latin typeface="Times New Roman" pitchFamily="18" charset="0"/>
              <a:cs typeface="Times New Roman" pitchFamily="18" charset="0"/>
            </a:endParaRPr>
          </a:p>
          <a:p>
            <a:pPr marL="342900" lvl="0" indent="-342900">
              <a:spcAft>
                <a:spcPts val="0"/>
              </a:spcAft>
              <a:buSzPts val="1200"/>
              <a:buFont typeface="Arial" pitchFamily="34" charset="0"/>
              <a:buChar char="•"/>
              <a:tabLst>
                <a:tab pos="507365" algn="l"/>
                <a:tab pos="508000" algn="l"/>
              </a:tabLst>
            </a:pPr>
            <a:r>
              <a:rPr lang="en-US" sz="2000" dirty="0">
                <a:latin typeface="Times New Roman" pitchFamily="18" charset="0"/>
                <a:cs typeface="Times New Roman" pitchFamily="18" charset="0"/>
              </a:rPr>
              <a:t>Proper positioning of control knobs and levers.</a:t>
            </a:r>
            <a:endParaRPr lang="en-IN" sz="2000" dirty="0">
              <a:latin typeface="Times New Roman" pitchFamily="18" charset="0"/>
              <a:cs typeface="Times New Roman" pitchFamily="18" charset="0"/>
            </a:endParaRPr>
          </a:p>
          <a:p>
            <a:pPr marL="342900" lvl="1" indent="-342900">
              <a:spcAft>
                <a:spcPts val="0"/>
              </a:spcAft>
              <a:buSzPts val="1200"/>
              <a:buFont typeface="Arial" pitchFamily="34" charset="0"/>
              <a:buChar char="•"/>
              <a:tabLst>
                <a:tab pos="261938" algn="l"/>
              </a:tabLst>
            </a:pPr>
            <a:r>
              <a:rPr lang="en-US" sz="2000" dirty="0">
                <a:latin typeface="Times New Roman" pitchFamily="18" charset="0"/>
                <a:cs typeface="Times New Roman" pitchFamily="18" charset="0"/>
              </a:rPr>
              <a:t>Easy maneuverability.</a:t>
            </a:r>
            <a:endParaRPr lang="en-IN" sz="2000" dirty="0">
              <a:latin typeface="Times New Roman" pitchFamily="18" charset="0"/>
              <a:cs typeface="Times New Roman" pitchFamily="18" charset="0"/>
            </a:endParaRPr>
          </a:p>
          <a:p>
            <a:pPr marL="342900" lvl="1" indent="-342900">
              <a:spcAft>
                <a:spcPts val="0"/>
              </a:spcAft>
              <a:buSzPts val="1200"/>
              <a:buFont typeface="Arial" pitchFamily="34" charset="0"/>
              <a:buChar char="•"/>
              <a:tabLst>
                <a:tab pos="261938" algn="l"/>
              </a:tabLst>
            </a:pPr>
            <a:r>
              <a:rPr lang="en-US" sz="2000" dirty="0">
                <a:latin typeface="Times New Roman" pitchFamily="18" charset="0"/>
                <a:cs typeface="Times New Roman" pitchFamily="18" charset="0"/>
              </a:rPr>
              <a:t>Less strenuous operations. </a:t>
            </a:r>
          </a:p>
          <a:p>
            <a:pPr marL="177800">
              <a:spcBef>
                <a:spcPts val="980"/>
              </a:spcBef>
              <a:spcAft>
                <a:spcPts val="0"/>
              </a:spcAft>
            </a:pPr>
            <a:r>
              <a:rPr lang="en-US" sz="2000" b="1" dirty="0">
                <a:effectLst/>
                <a:latin typeface="Times New Roman"/>
                <a:ea typeface="Arial"/>
              </a:rPr>
              <a:t>Designing for safety:</a:t>
            </a:r>
          </a:p>
          <a:p>
            <a:pPr marL="354013" lvl="1" indent="-354013">
              <a:spcBef>
                <a:spcPts val="270"/>
              </a:spcBef>
              <a:spcAft>
                <a:spcPts val="0"/>
              </a:spcAft>
              <a:buSzPts val="1200"/>
              <a:buFont typeface="Arial" pitchFamily="34" charset="0"/>
              <a:buChar char="•"/>
              <a:tabLst>
                <a:tab pos="647065" algn="l"/>
                <a:tab pos="647700" algn="l"/>
              </a:tabLst>
            </a:pPr>
            <a:r>
              <a:rPr lang="en-US" sz="2000" dirty="0">
                <a:effectLst/>
                <a:latin typeface="Times New Roman"/>
                <a:ea typeface="Times New Roman"/>
              </a:rPr>
              <a:t>Safe</a:t>
            </a:r>
            <a:r>
              <a:rPr lang="en-US" sz="2000" spc="-10" dirty="0">
                <a:effectLst/>
                <a:latin typeface="Times New Roman"/>
                <a:ea typeface="Times New Roman"/>
              </a:rPr>
              <a:t> </a:t>
            </a:r>
            <a:r>
              <a:rPr lang="en-US" sz="2000" dirty="0">
                <a:effectLst/>
                <a:latin typeface="Times New Roman"/>
                <a:ea typeface="Times New Roman"/>
              </a:rPr>
              <a:t>operations.</a:t>
            </a:r>
            <a:endParaRPr lang="en-IN" sz="2000" dirty="0">
              <a:effectLst/>
              <a:latin typeface="Times New Roman"/>
              <a:ea typeface="Times New Roman"/>
            </a:endParaRPr>
          </a:p>
          <a:p>
            <a:pPr marL="354013" lvl="1" indent="-354013">
              <a:spcBef>
                <a:spcPts val="15"/>
              </a:spcBef>
              <a:spcAft>
                <a:spcPts val="0"/>
              </a:spcAft>
              <a:buSzPts val="1200"/>
              <a:buFont typeface="Arial" pitchFamily="34" charset="0"/>
              <a:buChar char="•"/>
              <a:tabLst>
                <a:tab pos="647065" algn="l"/>
                <a:tab pos="647700" algn="l"/>
              </a:tabLst>
            </a:pPr>
            <a:r>
              <a:rPr lang="en-US" sz="2000" dirty="0">
                <a:effectLst/>
                <a:latin typeface="Times New Roman"/>
                <a:ea typeface="Times New Roman"/>
              </a:rPr>
              <a:t>Safety</a:t>
            </a:r>
            <a:r>
              <a:rPr lang="en-US" sz="2000" spc="-20" dirty="0">
                <a:effectLst/>
                <a:latin typeface="Times New Roman"/>
                <a:ea typeface="Times New Roman"/>
              </a:rPr>
              <a:t> </a:t>
            </a:r>
            <a:r>
              <a:rPr lang="en-US" sz="2000" dirty="0">
                <a:effectLst/>
                <a:latin typeface="Times New Roman"/>
                <a:ea typeface="Times New Roman"/>
              </a:rPr>
              <a:t>guards</a:t>
            </a:r>
            <a:endParaRPr lang="en-IN" sz="2000" dirty="0">
              <a:effectLst/>
              <a:latin typeface="Times New Roman"/>
              <a:ea typeface="Times New Roman"/>
            </a:endParaRPr>
          </a:p>
          <a:p>
            <a:pPr marL="354013" lvl="1" indent="-354013">
              <a:spcAft>
                <a:spcPts val="0"/>
              </a:spcAft>
              <a:buSzPts val="1200"/>
              <a:buFont typeface="Arial" pitchFamily="34" charset="0"/>
              <a:buChar char="•"/>
              <a:tabLst>
                <a:tab pos="621665" algn="l"/>
                <a:tab pos="622300" algn="l"/>
              </a:tabLst>
            </a:pPr>
            <a:r>
              <a:rPr lang="en-US" sz="2000" dirty="0">
                <a:effectLst/>
                <a:latin typeface="Times New Roman"/>
                <a:ea typeface="Times New Roman"/>
              </a:rPr>
              <a:t>Signals indication</a:t>
            </a:r>
            <a:r>
              <a:rPr lang="en-US" sz="2000" spc="-5" dirty="0">
                <a:effectLst/>
                <a:latin typeface="Times New Roman"/>
                <a:ea typeface="Times New Roman"/>
              </a:rPr>
              <a:t> </a:t>
            </a:r>
            <a:r>
              <a:rPr lang="en-US" sz="2000" dirty="0">
                <a:effectLst/>
                <a:latin typeface="Times New Roman"/>
                <a:ea typeface="Times New Roman"/>
              </a:rPr>
              <a:t>danger</a:t>
            </a:r>
            <a:endParaRPr lang="en-IN" sz="2000" dirty="0">
              <a:effectLst/>
              <a:latin typeface="Times New Roman"/>
              <a:ea typeface="Times New Roman"/>
            </a:endParaRPr>
          </a:p>
          <a:p>
            <a:pPr marL="354013" lvl="1" indent="-354013">
              <a:spcAft>
                <a:spcPts val="0"/>
              </a:spcAft>
              <a:buSzPts val="1200"/>
              <a:buFont typeface="Arial" pitchFamily="34" charset="0"/>
              <a:buChar char="•"/>
              <a:tabLst>
                <a:tab pos="621665" algn="l"/>
                <a:tab pos="622300" algn="l"/>
              </a:tabLst>
            </a:pPr>
            <a:r>
              <a:rPr lang="en-US" sz="2000" dirty="0">
                <a:effectLst/>
                <a:latin typeface="Times New Roman"/>
                <a:ea typeface="Times New Roman"/>
              </a:rPr>
              <a:t>Automatic</a:t>
            </a:r>
            <a:r>
              <a:rPr lang="en-US" sz="2000" spc="-10" dirty="0">
                <a:effectLst/>
                <a:latin typeface="Times New Roman"/>
                <a:ea typeface="Times New Roman"/>
              </a:rPr>
              <a:t> </a:t>
            </a:r>
            <a:r>
              <a:rPr lang="en-US" sz="2000" dirty="0">
                <a:effectLst/>
                <a:latin typeface="Times New Roman"/>
                <a:ea typeface="Times New Roman"/>
              </a:rPr>
              <a:t>control</a:t>
            </a:r>
            <a:endParaRPr lang="en-IN" sz="2000" dirty="0">
              <a:effectLst/>
              <a:latin typeface="Times New Roman"/>
              <a:ea typeface="Times New Roman"/>
            </a:endParaRPr>
          </a:p>
          <a:p>
            <a:pPr marL="354013" lvl="1" indent="-354013">
              <a:spcAft>
                <a:spcPts val="0"/>
              </a:spcAft>
              <a:buSzPts val="1200"/>
              <a:buFont typeface="Arial" pitchFamily="34" charset="0"/>
              <a:buChar char="•"/>
              <a:tabLst>
                <a:tab pos="621665" algn="l"/>
                <a:tab pos="622300" algn="l"/>
              </a:tabLst>
            </a:pPr>
            <a:r>
              <a:rPr lang="en-US" sz="2000" dirty="0">
                <a:effectLst/>
                <a:latin typeface="Times New Roman"/>
                <a:ea typeface="Times New Roman"/>
              </a:rPr>
              <a:t>Locking</a:t>
            </a:r>
            <a:r>
              <a:rPr lang="en-US" sz="2000" spc="-20" dirty="0">
                <a:effectLst/>
                <a:latin typeface="Times New Roman"/>
                <a:ea typeface="Times New Roman"/>
              </a:rPr>
              <a:t> </a:t>
            </a:r>
            <a:r>
              <a:rPr lang="en-US" sz="2000" dirty="0">
                <a:effectLst/>
                <a:latin typeface="Times New Roman"/>
                <a:ea typeface="Times New Roman"/>
              </a:rPr>
              <a:t>devices</a:t>
            </a:r>
            <a:endParaRPr lang="en-IN" sz="2000" dirty="0">
              <a:effectLst/>
              <a:latin typeface="Times New Roman"/>
              <a:ea typeface="Times New Roman"/>
            </a:endParaRPr>
          </a:p>
          <a:p>
            <a:pPr marL="354013" lvl="1" indent="-354013">
              <a:spcAft>
                <a:spcPts val="0"/>
              </a:spcAft>
              <a:buSzPts val="1200"/>
              <a:buFont typeface="Arial" pitchFamily="34" charset="0"/>
              <a:buChar char="•"/>
              <a:tabLst>
                <a:tab pos="621665" algn="l"/>
                <a:tab pos="622300" algn="l"/>
              </a:tabLst>
            </a:pPr>
            <a:r>
              <a:rPr lang="en-US" sz="2000" dirty="0">
                <a:effectLst/>
                <a:latin typeface="Times New Roman"/>
                <a:ea typeface="Times New Roman"/>
              </a:rPr>
              <a:t>Non-functioning with improper</a:t>
            </a:r>
            <a:r>
              <a:rPr lang="en-US" sz="2000" spc="-25" dirty="0">
                <a:effectLst/>
                <a:latin typeface="Times New Roman"/>
                <a:ea typeface="Times New Roman"/>
              </a:rPr>
              <a:t> </a:t>
            </a:r>
            <a:r>
              <a:rPr lang="en-US" sz="2000" dirty="0">
                <a:effectLst/>
                <a:latin typeface="Times New Roman"/>
                <a:ea typeface="Times New Roman"/>
              </a:rPr>
              <a:t>conditions.</a:t>
            </a:r>
            <a:endParaRPr lang="en-IN" sz="2000" dirty="0">
              <a:effectLst/>
              <a:latin typeface="Times New Roman"/>
              <a:ea typeface="Times New Roman"/>
            </a:endParaRPr>
          </a:p>
          <a:p>
            <a:pPr marL="187325" lvl="1">
              <a:spcAft>
                <a:spcPts val="0"/>
              </a:spcAft>
              <a:buSzPts val="1200"/>
              <a:buFont typeface="Times New Roman"/>
              <a:buChar char="-"/>
              <a:tabLst>
                <a:tab pos="187325" algn="l"/>
                <a:tab pos="354013" algn="l"/>
              </a:tabLst>
            </a:pPr>
            <a:endParaRPr lang="en-IN" sz="2000" dirty="0">
              <a:effectLst/>
              <a:latin typeface="Times New Roman"/>
              <a:ea typeface="Times New Roman"/>
            </a:endParaRPr>
          </a:p>
        </p:txBody>
      </p:sp>
    </p:spTree>
    <p:extLst>
      <p:ext uri="{BB962C8B-B14F-4D97-AF65-F5344CB8AC3E}">
        <p14:creationId xmlns:p14="http://schemas.microsoft.com/office/powerpoint/2010/main" val="201353150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332656"/>
            <a:ext cx="9144000" cy="4747453"/>
          </a:xfrm>
          <a:prstGeom prst="rect">
            <a:avLst/>
          </a:prstGeom>
        </p:spPr>
        <p:txBody>
          <a:bodyPr wrap="square">
            <a:spAutoFit/>
          </a:bodyPr>
          <a:lstStyle/>
          <a:p>
            <a:pPr marL="177800">
              <a:spcBef>
                <a:spcPts val="980"/>
              </a:spcBef>
              <a:spcAft>
                <a:spcPts val="0"/>
              </a:spcAft>
            </a:pPr>
            <a:r>
              <a:rPr lang="en-US" sz="2000" b="1" dirty="0">
                <a:effectLst/>
                <a:latin typeface="Times New Roman"/>
                <a:ea typeface="Arial"/>
              </a:rPr>
              <a:t>Designing for maintenance:</a:t>
            </a:r>
            <a:endParaRPr lang="en-IN" sz="2000" b="1" dirty="0">
              <a:effectLst/>
              <a:latin typeface="Arial"/>
              <a:ea typeface="Arial"/>
            </a:endParaRPr>
          </a:p>
          <a:p>
            <a:pPr marL="177800" marR="73025" algn="just">
              <a:spcBef>
                <a:spcPts val="280"/>
              </a:spcBef>
              <a:spcAft>
                <a:spcPts val="0"/>
              </a:spcAft>
            </a:pPr>
            <a:r>
              <a:rPr lang="en-US" sz="2000" dirty="0">
                <a:effectLst/>
                <a:latin typeface="Times New Roman"/>
                <a:ea typeface="Times New Roman"/>
              </a:rPr>
              <a:t>All products whether big or small, need maintenance. It  may  be  replacement  of  an  electric fuse or services of an automobile or even the overhaul of an aircraft jet engine.  There are in general two types of maintenance preventive and corrective. Preventive maintenance is carried out at a regular time interval before the part or component could develop the faults. Corrective maintenance or fault repair is undertaken whenever a fault arises.</a:t>
            </a:r>
            <a:endParaRPr lang="en-IN" sz="2000" dirty="0">
              <a:effectLst/>
              <a:latin typeface="Times New Roman"/>
              <a:ea typeface="Times New Roman"/>
            </a:endParaRPr>
          </a:p>
          <a:p>
            <a:pPr>
              <a:spcBef>
                <a:spcPts val="10"/>
              </a:spcBef>
              <a:spcAft>
                <a:spcPts val="0"/>
              </a:spcAft>
            </a:pPr>
            <a:r>
              <a:rPr lang="en-US" sz="2000" dirty="0">
                <a:effectLst/>
                <a:latin typeface="Times New Roman"/>
                <a:ea typeface="Times New Roman"/>
              </a:rPr>
              <a:t> </a:t>
            </a:r>
            <a:endParaRPr lang="en-IN" sz="2000" dirty="0">
              <a:effectLst/>
              <a:latin typeface="Times New Roman"/>
              <a:ea typeface="Times New Roman"/>
            </a:endParaRPr>
          </a:p>
          <a:p>
            <a:pPr marL="177800" marR="69215" algn="just">
              <a:spcAft>
                <a:spcPts val="0"/>
              </a:spcAft>
            </a:pPr>
            <a:r>
              <a:rPr lang="en-US" sz="2000" spc="-15" dirty="0">
                <a:effectLst/>
                <a:latin typeface="Times New Roman"/>
                <a:ea typeface="Times New Roman"/>
              </a:rPr>
              <a:t>In </a:t>
            </a:r>
            <a:r>
              <a:rPr lang="en-US" sz="2000" dirty="0">
                <a:effectLst/>
                <a:latin typeface="Times New Roman"/>
                <a:ea typeface="Times New Roman"/>
              </a:rPr>
              <a:t>designing a </a:t>
            </a:r>
            <a:r>
              <a:rPr lang="en-US" sz="2000" spc="-15" dirty="0">
                <a:effectLst/>
                <a:latin typeface="Times New Roman"/>
                <a:ea typeface="Times New Roman"/>
              </a:rPr>
              <a:t>product attention </a:t>
            </a:r>
            <a:r>
              <a:rPr lang="en-US" sz="2000" dirty="0">
                <a:effectLst/>
                <a:latin typeface="Times New Roman"/>
                <a:ea typeface="Times New Roman"/>
              </a:rPr>
              <a:t>should be paid to designing it in such a  way  that  the product could be maintained and repaired in the shortest possible downtime and with the skills normally available with the operator. Access panels for reaching the  interiors,  warning lights for fault condition as in engines, handles and rails for removal  of heavy  parts, plug in modular circuits as in television receivers, stainless steel for cooking pans, corrosion resistant coating and finishes are all examples of aids incorporated for ease in maintenance.</a:t>
            </a:r>
            <a:endParaRPr lang="en-IN" sz="2000" dirty="0">
              <a:effectLst/>
              <a:latin typeface="Times New Roman"/>
              <a:ea typeface="Times New Roman"/>
            </a:endParaRPr>
          </a:p>
        </p:txBody>
      </p:sp>
    </p:spTree>
    <p:extLst>
      <p:ext uri="{BB962C8B-B14F-4D97-AF65-F5344CB8AC3E}">
        <p14:creationId xmlns:p14="http://schemas.microsoft.com/office/powerpoint/2010/main" val="190983045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2800" b="1" spc="-20" dirty="0">
                <a:latin typeface="Times New Roman" pitchFamily="18" charset="0"/>
                <a:cs typeface="Times New Roman" pitchFamily="18" charset="0"/>
              </a:rPr>
              <a:t>The </a:t>
            </a:r>
            <a:r>
              <a:rPr lang="en-IN" sz="2800" b="1" spc="-10" dirty="0">
                <a:latin typeface="Times New Roman" pitchFamily="18" charset="0"/>
                <a:cs typeface="Times New Roman" pitchFamily="18" charset="0"/>
              </a:rPr>
              <a:t>Detailed</a:t>
            </a:r>
            <a:r>
              <a:rPr lang="en-IN" sz="2800" b="1" spc="20" dirty="0">
                <a:latin typeface="Times New Roman" pitchFamily="18" charset="0"/>
                <a:cs typeface="Times New Roman" pitchFamily="18" charset="0"/>
              </a:rPr>
              <a:t> </a:t>
            </a:r>
            <a:r>
              <a:rPr lang="en-IN" sz="2800" b="1" spc="-10" dirty="0">
                <a:latin typeface="Times New Roman" pitchFamily="18" charset="0"/>
                <a:cs typeface="Times New Roman" pitchFamily="18" charset="0"/>
              </a:rPr>
              <a:t>Design:</a:t>
            </a:r>
            <a:endParaRPr lang="en-IN" sz="2800" dirty="0">
              <a:latin typeface="Times New Roman" pitchFamily="18" charset="0"/>
              <a:cs typeface="Times New Roman" pitchFamily="18" charset="0"/>
            </a:endParaRPr>
          </a:p>
        </p:txBody>
      </p:sp>
      <p:sp>
        <p:nvSpPr>
          <p:cNvPr id="5" name="Content Placeholder 4"/>
          <p:cNvSpPr>
            <a:spLocks noGrp="1"/>
          </p:cNvSpPr>
          <p:nvPr>
            <p:ph idx="1"/>
          </p:nvPr>
        </p:nvSpPr>
        <p:spPr/>
        <p:txBody>
          <a:bodyPr>
            <a:noAutofit/>
          </a:bodyPr>
          <a:lstStyle/>
          <a:p>
            <a:pPr marL="127000" marR="6985" lvl="0" indent="0" algn="just">
              <a:lnSpc>
                <a:spcPct val="93700"/>
              </a:lnSpc>
              <a:spcBef>
                <a:spcPts val="0"/>
              </a:spcBef>
              <a:buNone/>
            </a:pPr>
            <a:r>
              <a:rPr lang="en-IN" sz="2000" spc="-10" dirty="0">
                <a:solidFill>
                  <a:prstClr val="black"/>
                </a:solidFill>
                <a:latin typeface="Times New Roman"/>
                <a:cs typeface="Times New Roman"/>
              </a:rPr>
              <a:t>In </a:t>
            </a:r>
            <a:r>
              <a:rPr lang="en-IN" sz="2000" spc="-5" dirty="0">
                <a:solidFill>
                  <a:prstClr val="black"/>
                </a:solidFill>
                <a:latin typeface="Times New Roman"/>
                <a:cs typeface="Times New Roman"/>
              </a:rPr>
              <a:t>this last phase of the design process, a </a:t>
            </a:r>
            <a:r>
              <a:rPr lang="en-IN" sz="2000" spc="-10" dirty="0">
                <a:solidFill>
                  <a:prstClr val="black"/>
                </a:solidFill>
                <a:latin typeface="Times New Roman"/>
                <a:cs typeface="Times New Roman"/>
              </a:rPr>
              <a:t>complete </a:t>
            </a:r>
            <a:r>
              <a:rPr lang="en-IN" sz="2000" spc="-5" dirty="0">
                <a:solidFill>
                  <a:prstClr val="black"/>
                </a:solidFill>
                <a:latin typeface="Times New Roman"/>
                <a:cs typeface="Times New Roman"/>
              </a:rPr>
              <a:t>engineering description </a:t>
            </a:r>
            <a:r>
              <a:rPr lang="en-IN" sz="2000" spc="-10" dirty="0">
                <a:solidFill>
                  <a:prstClr val="black"/>
                </a:solidFill>
                <a:latin typeface="Times New Roman"/>
                <a:cs typeface="Times New Roman"/>
              </a:rPr>
              <a:t>of </a:t>
            </a:r>
            <a:r>
              <a:rPr lang="en-IN" sz="2000" spc="-5" dirty="0">
                <a:solidFill>
                  <a:prstClr val="black"/>
                </a:solidFill>
                <a:latin typeface="Times New Roman"/>
                <a:cs typeface="Times New Roman"/>
              </a:rPr>
              <a:t>the  proposed system is evolved. This includes providing detail manufacturing </a:t>
            </a:r>
            <a:r>
              <a:rPr lang="en-IN" sz="2000" spc="-15" dirty="0">
                <a:solidFill>
                  <a:prstClr val="black"/>
                </a:solidFill>
                <a:latin typeface="Times New Roman"/>
                <a:cs typeface="Times New Roman"/>
              </a:rPr>
              <a:t>instructions </a:t>
            </a:r>
            <a:r>
              <a:rPr lang="en-IN" sz="2000" spc="-10" dirty="0">
                <a:solidFill>
                  <a:prstClr val="black"/>
                </a:solidFill>
                <a:latin typeface="Times New Roman"/>
                <a:cs typeface="Times New Roman"/>
              </a:rPr>
              <a:t>in </a:t>
            </a:r>
            <a:r>
              <a:rPr lang="en-IN" sz="2000" spc="-5" dirty="0">
                <a:solidFill>
                  <a:prstClr val="black"/>
                </a:solidFill>
                <a:latin typeface="Times New Roman"/>
                <a:cs typeface="Times New Roman"/>
              </a:rPr>
              <a:t>the  form of part drawings, assembly drawings and process </a:t>
            </a:r>
            <a:r>
              <a:rPr lang="en-IN" sz="2000" spc="-10" dirty="0">
                <a:solidFill>
                  <a:prstClr val="black"/>
                </a:solidFill>
                <a:latin typeface="Times New Roman"/>
                <a:cs typeface="Times New Roman"/>
              </a:rPr>
              <a:t>instructions. </a:t>
            </a:r>
            <a:r>
              <a:rPr lang="en-IN" sz="2000" spc="-15" dirty="0">
                <a:solidFill>
                  <a:prstClr val="black"/>
                </a:solidFill>
                <a:latin typeface="Times New Roman"/>
                <a:cs typeface="Times New Roman"/>
              </a:rPr>
              <a:t>Specifications </a:t>
            </a:r>
            <a:r>
              <a:rPr lang="en-IN" sz="2000" spc="-10" dirty="0">
                <a:solidFill>
                  <a:prstClr val="black"/>
                </a:solidFill>
                <a:latin typeface="Times New Roman"/>
                <a:cs typeface="Times New Roman"/>
              </a:rPr>
              <a:t>of </a:t>
            </a:r>
            <a:r>
              <a:rPr lang="en-IN" sz="2000" spc="-5" dirty="0">
                <a:solidFill>
                  <a:prstClr val="black"/>
                </a:solidFill>
                <a:latin typeface="Times New Roman"/>
                <a:cs typeface="Times New Roman"/>
              </a:rPr>
              <a:t>each  part component or subsystem are defined so that a manufacturer </a:t>
            </a:r>
            <a:r>
              <a:rPr lang="en-IN" sz="2000" spc="-10" dirty="0">
                <a:solidFill>
                  <a:prstClr val="black"/>
                </a:solidFill>
                <a:latin typeface="Times New Roman"/>
                <a:cs typeface="Times New Roman"/>
              </a:rPr>
              <a:t>knows </a:t>
            </a:r>
            <a:r>
              <a:rPr lang="en-IN" sz="2000" dirty="0">
                <a:solidFill>
                  <a:prstClr val="black"/>
                </a:solidFill>
                <a:latin typeface="Times New Roman"/>
                <a:cs typeface="Times New Roman"/>
              </a:rPr>
              <a:t>exactly </a:t>
            </a:r>
            <a:r>
              <a:rPr lang="en-IN" sz="2000" spc="-5" dirty="0">
                <a:solidFill>
                  <a:prstClr val="black"/>
                </a:solidFill>
                <a:latin typeface="Times New Roman"/>
                <a:cs typeface="Times New Roman"/>
              </a:rPr>
              <a:t>what has to  be made and how.</a:t>
            </a:r>
            <a:endParaRPr lang="en-IN" sz="2000" dirty="0">
              <a:solidFill>
                <a:prstClr val="black"/>
              </a:solidFill>
              <a:latin typeface="Times New Roman"/>
              <a:cs typeface="Times New Roman"/>
            </a:endParaRPr>
          </a:p>
          <a:p>
            <a:pPr marL="0" lvl="0" indent="0">
              <a:spcBef>
                <a:spcPts val="0"/>
              </a:spcBef>
              <a:buNone/>
            </a:pPr>
            <a:endParaRPr lang="en-IN" sz="2000" dirty="0">
              <a:solidFill>
                <a:prstClr val="black"/>
              </a:solidFill>
              <a:latin typeface="Times New Roman"/>
              <a:cs typeface="Times New Roman"/>
            </a:endParaRPr>
          </a:p>
          <a:p>
            <a:pPr marL="126364" lvl="0" indent="0">
              <a:spcBef>
                <a:spcPts val="955"/>
              </a:spcBef>
              <a:buNone/>
            </a:pPr>
            <a:r>
              <a:rPr lang="en-IN" sz="2000" b="1" spc="-5" dirty="0">
                <a:solidFill>
                  <a:prstClr val="black"/>
                </a:solidFill>
                <a:latin typeface="Arial"/>
                <a:cs typeface="Arial"/>
              </a:rPr>
              <a:t>Tolerance:</a:t>
            </a:r>
            <a:endParaRPr lang="en-IN" sz="2000" dirty="0">
              <a:solidFill>
                <a:prstClr val="black"/>
              </a:solidFill>
              <a:latin typeface="Arial"/>
              <a:cs typeface="Arial"/>
            </a:endParaRPr>
          </a:p>
          <a:p>
            <a:pPr marL="164465" lvl="0" indent="0" algn="just">
              <a:spcBef>
                <a:spcPts val="185"/>
              </a:spcBef>
              <a:buNone/>
            </a:pPr>
            <a:r>
              <a:rPr lang="en-IN" sz="2000" spc="-5" dirty="0">
                <a:solidFill>
                  <a:prstClr val="black"/>
                </a:solidFill>
                <a:latin typeface="Times New Roman"/>
                <a:cs typeface="Times New Roman"/>
              </a:rPr>
              <a:t>No machines, no matter how precise, and no </a:t>
            </a:r>
            <a:r>
              <a:rPr lang="en-IN" sz="2000" spc="-15" dirty="0">
                <a:solidFill>
                  <a:prstClr val="black"/>
                </a:solidFill>
                <a:latin typeface="Times New Roman"/>
                <a:cs typeface="Times New Roman"/>
              </a:rPr>
              <a:t>worker, </a:t>
            </a:r>
            <a:r>
              <a:rPr lang="en-IN" sz="2000" spc="-10" dirty="0">
                <a:solidFill>
                  <a:prstClr val="black"/>
                </a:solidFill>
                <a:latin typeface="Times New Roman"/>
                <a:cs typeface="Times New Roman"/>
              </a:rPr>
              <a:t>no </a:t>
            </a:r>
            <a:r>
              <a:rPr lang="en-IN" sz="2000" spc="-15" dirty="0">
                <a:solidFill>
                  <a:prstClr val="black"/>
                </a:solidFill>
                <a:latin typeface="Times New Roman"/>
                <a:cs typeface="Times New Roman"/>
              </a:rPr>
              <a:t>matter how </a:t>
            </a:r>
            <a:r>
              <a:rPr lang="en-IN" sz="2000" spc="-10" dirty="0">
                <a:solidFill>
                  <a:prstClr val="black"/>
                </a:solidFill>
                <a:latin typeface="Times New Roman"/>
                <a:cs typeface="Times New Roman"/>
              </a:rPr>
              <a:t>skilled, can </a:t>
            </a:r>
            <a:r>
              <a:rPr lang="en-IN" sz="2000" spc="-15" dirty="0">
                <a:solidFill>
                  <a:prstClr val="black"/>
                </a:solidFill>
                <a:latin typeface="Times New Roman"/>
                <a:cs typeface="Times New Roman"/>
              </a:rPr>
              <a:t>produce</a:t>
            </a:r>
            <a:r>
              <a:rPr lang="en-IN" sz="2000" spc="180" dirty="0">
                <a:solidFill>
                  <a:prstClr val="black"/>
                </a:solidFill>
                <a:latin typeface="Times New Roman"/>
                <a:cs typeface="Times New Roman"/>
              </a:rPr>
              <a:t> </a:t>
            </a:r>
            <a:r>
              <a:rPr lang="en-IN" sz="2000" spc="-5" dirty="0">
                <a:solidFill>
                  <a:prstClr val="black"/>
                </a:solidFill>
                <a:latin typeface="Times New Roman"/>
                <a:cs typeface="Times New Roman"/>
              </a:rPr>
              <a:t>two</a:t>
            </a:r>
            <a:endParaRPr lang="en-IN" sz="2000" dirty="0">
              <a:solidFill>
                <a:prstClr val="black"/>
              </a:solidFill>
              <a:latin typeface="Times New Roman"/>
              <a:cs typeface="Times New Roman"/>
            </a:endParaRPr>
          </a:p>
          <a:p>
            <a:pPr marL="114300" marR="6985" lvl="0" indent="0" algn="just">
              <a:lnSpc>
                <a:spcPct val="93800"/>
              </a:lnSpc>
              <a:spcBef>
                <a:spcPts val="190"/>
              </a:spcBef>
              <a:buNone/>
            </a:pPr>
            <a:r>
              <a:rPr lang="en-IN" sz="2000" spc="-5" dirty="0">
                <a:solidFill>
                  <a:prstClr val="black"/>
                </a:solidFill>
                <a:latin typeface="Times New Roman"/>
                <a:cs typeface="Times New Roman"/>
              </a:rPr>
              <a:t>components that are </a:t>
            </a:r>
            <a:r>
              <a:rPr lang="en-IN" sz="2000" dirty="0">
                <a:solidFill>
                  <a:prstClr val="black"/>
                </a:solidFill>
                <a:latin typeface="Times New Roman"/>
                <a:cs typeface="Times New Roman"/>
              </a:rPr>
              <a:t>exactly </a:t>
            </a:r>
            <a:r>
              <a:rPr lang="en-IN" sz="2000" spc="-5" dirty="0">
                <a:solidFill>
                  <a:prstClr val="black"/>
                </a:solidFill>
                <a:latin typeface="Times New Roman"/>
                <a:cs typeface="Times New Roman"/>
              </a:rPr>
              <a:t>alike. A designer must recognize this fact </a:t>
            </a:r>
            <a:r>
              <a:rPr lang="en-IN" sz="2000" dirty="0">
                <a:solidFill>
                  <a:prstClr val="black"/>
                </a:solidFill>
                <a:latin typeface="Times New Roman"/>
                <a:cs typeface="Times New Roman"/>
              </a:rPr>
              <a:t>while </a:t>
            </a:r>
            <a:r>
              <a:rPr lang="en-IN" sz="2000" spc="-5" dirty="0">
                <a:solidFill>
                  <a:prstClr val="black"/>
                </a:solidFill>
                <a:latin typeface="Times New Roman"/>
                <a:cs typeface="Times New Roman"/>
              </a:rPr>
              <a:t>details should  accordingly specify </a:t>
            </a:r>
            <a:r>
              <a:rPr lang="en-IN" sz="2000" dirty="0">
                <a:solidFill>
                  <a:prstClr val="black"/>
                </a:solidFill>
                <a:latin typeface="Times New Roman"/>
                <a:cs typeface="Times New Roman"/>
              </a:rPr>
              <a:t>the </a:t>
            </a:r>
            <a:r>
              <a:rPr lang="en-IN" sz="2000" spc="-10" dirty="0">
                <a:solidFill>
                  <a:prstClr val="black"/>
                </a:solidFill>
                <a:latin typeface="Times New Roman"/>
                <a:cs typeface="Times New Roman"/>
              </a:rPr>
              <a:t>range </a:t>
            </a:r>
            <a:r>
              <a:rPr lang="en-IN" sz="2000" spc="-5" dirty="0">
                <a:solidFill>
                  <a:prstClr val="black"/>
                </a:solidFill>
                <a:latin typeface="Times New Roman"/>
                <a:cs typeface="Times New Roman"/>
              </a:rPr>
              <a:t>or tolerance within which the product will be  acceptable.</a:t>
            </a:r>
            <a:endParaRPr lang="en-IN" sz="2000" dirty="0">
              <a:solidFill>
                <a:prstClr val="black"/>
              </a:solidFill>
              <a:latin typeface="Times New Roman"/>
              <a:cs typeface="Times New Roman"/>
            </a:endParaRPr>
          </a:p>
          <a:p>
            <a:pPr marL="0" lvl="0" indent="0">
              <a:spcBef>
                <a:spcPts val="0"/>
              </a:spcBef>
              <a:buNone/>
            </a:pPr>
            <a:endParaRPr lang="en-IN" sz="2000" dirty="0">
              <a:solidFill>
                <a:prstClr val="black"/>
              </a:solidFill>
              <a:latin typeface="Times New Roman"/>
              <a:cs typeface="Times New Roman"/>
            </a:endParaRPr>
          </a:p>
          <a:p>
            <a:endParaRPr lang="en-IN" sz="2000" dirty="0"/>
          </a:p>
        </p:txBody>
      </p:sp>
    </p:spTree>
    <p:extLst>
      <p:ext uri="{BB962C8B-B14F-4D97-AF65-F5344CB8AC3E}">
        <p14:creationId xmlns:p14="http://schemas.microsoft.com/office/powerpoint/2010/main" val="133066586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476672"/>
            <a:ext cx="8640960" cy="5824671"/>
          </a:xfrm>
          <a:prstGeom prst="rect">
            <a:avLst/>
          </a:prstGeom>
        </p:spPr>
        <p:txBody>
          <a:bodyPr wrap="square">
            <a:spAutoFit/>
          </a:bodyPr>
          <a:lstStyle/>
          <a:p>
            <a:pPr marL="12700" lvl="0" indent="0">
              <a:spcBef>
                <a:spcPts val="0"/>
              </a:spcBef>
              <a:buNone/>
            </a:pPr>
            <a:r>
              <a:rPr lang="en-IN" sz="2000" b="1" spc="-15" dirty="0" err="1">
                <a:solidFill>
                  <a:prstClr val="black"/>
                </a:solidFill>
                <a:latin typeface="Times New Roman" pitchFamily="18" charset="0"/>
                <a:cs typeface="Times New Roman" pitchFamily="18" charset="0"/>
              </a:rPr>
              <a:t>Interchangeability</a:t>
            </a:r>
            <a:endParaRPr lang="en-IN" sz="2000" dirty="0">
              <a:solidFill>
                <a:prstClr val="black"/>
              </a:solidFill>
              <a:latin typeface="Times New Roman" pitchFamily="18" charset="0"/>
              <a:cs typeface="Times New Roman" pitchFamily="18" charset="0"/>
            </a:endParaRPr>
          </a:p>
          <a:p>
            <a:pPr marL="12700" marR="6350" lvl="0" indent="0" algn="just">
              <a:spcBef>
                <a:spcPts val="275"/>
              </a:spcBef>
              <a:buNone/>
            </a:pPr>
            <a:r>
              <a:rPr lang="en-IN" sz="2000" spc="-10" dirty="0">
                <a:solidFill>
                  <a:prstClr val="black"/>
                </a:solidFill>
                <a:latin typeface="Times New Roman" pitchFamily="18" charset="0"/>
                <a:cs typeface="Times New Roman" pitchFamily="18" charset="0"/>
              </a:rPr>
              <a:t>In </a:t>
            </a:r>
            <a:r>
              <a:rPr lang="en-IN" sz="2000" spc="-5" dirty="0">
                <a:solidFill>
                  <a:prstClr val="black"/>
                </a:solidFill>
                <a:latin typeface="Times New Roman" pitchFamily="18" charset="0"/>
                <a:cs typeface="Times New Roman" pitchFamily="18" charset="0"/>
              </a:rPr>
              <a:t>deciding the dimensional tolerance, one must also keep in mind the </a:t>
            </a:r>
            <a:r>
              <a:rPr lang="en-IN" sz="2000" spc="-10" dirty="0">
                <a:solidFill>
                  <a:prstClr val="black"/>
                </a:solidFill>
                <a:latin typeface="Times New Roman" pitchFamily="18" charset="0"/>
                <a:cs typeface="Times New Roman" pitchFamily="18" charset="0"/>
              </a:rPr>
              <a:t>need </a:t>
            </a:r>
            <a:r>
              <a:rPr lang="en-IN" sz="2000" spc="-5" dirty="0">
                <a:solidFill>
                  <a:prstClr val="black"/>
                </a:solidFill>
                <a:latin typeface="Times New Roman" pitchFamily="18" charset="0"/>
                <a:cs typeface="Times New Roman" pitchFamily="18" charset="0"/>
              </a:rPr>
              <a:t>of  </a:t>
            </a:r>
            <a:r>
              <a:rPr lang="en-IN" sz="2000" spc="-5" dirty="0" err="1">
                <a:solidFill>
                  <a:prstClr val="black"/>
                </a:solidFill>
                <a:latin typeface="Times New Roman" pitchFamily="18" charset="0"/>
                <a:cs typeface="Times New Roman" pitchFamily="18" charset="0"/>
              </a:rPr>
              <a:t>interchangeability</a:t>
            </a:r>
            <a:r>
              <a:rPr lang="en-IN" sz="2000" spc="-5" dirty="0">
                <a:solidFill>
                  <a:prstClr val="black"/>
                </a:solidFill>
                <a:latin typeface="Times New Roman" pitchFamily="18" charset="0"/>
                <a:cs typeface="Times New Roman" pitchFamily="18" charset="0"/>
              </a:rPr>
              <a:t> in mass produced parts. </a:t>
            </a:r>
            <a:r>
              <a:rPr lang="en-IN" sz="2000" spc="-5" dirty="0" err="1">
                <a:solidFill>
                  <a:prstClr val="black"/>
                </a:solidFill>
                <a:latin typeface="Times New Roman" pitchFamily="18" charset="0"/>
                <a:cs typeface="Times New Roman" pitchFamily="18" charset="0"/>
              </a:rPr>
              <a:t>Interchangeability</a:t>
            </a:r>
            <a:r>
              <a:rPr lang="en-IN" sz="2000" spc="-5" dirty="0">
                <a:solidFill>
                  <a:prstClr val="black"/>
                </a:solidFill>
                <a:latin typeface="Times New Roman" pitchFamily="18" charset="0"/>
                <a:cs typeface="Times New Roman" pitchFamily="18" charset="0"/>
              </a:rPr>
              <a:t> is needed to obtain  maximum efficiency </a:t>
            </a:r>
            <a:r>
              <a:rPr lang="en-IN" sz="2000" dirty="0">
                <a:solidFill>
                  <a:prstClr val="black"/>
                </a:solidFill>
                <a:latin typeface="Times New Roman" pitchFamily="18" charset="0"/>
                <a:cs typeface="Times New Roman" pitchFamily="18" charset="0"/>
              </a:rPr>
              <a:t>and </a:t>
            </a:r>
            <a:r>
              <a:rPr lang="en-IN" sz="2000" spc="-5" dirty="0">
                <a:solidFill>
                  <a:prstClr val="black"/>
                </a:solidFill>
                <a:latin typeface="Times New Roman" pitchFamily="18" charset="0"/>
                <a:cs typeface="Times New Roman" pitchFamily="18" charset="0"/>
              </a:rPr>
              <a:t>least </a:t>
            </a:r>
            <a:r>
              <a:rPr lang="en-IN" sz="2000" spc="-10" dirty="0">
                <a:solidFill>
                  <a:prstClr val="black"/>
                </a:solidFill>
                <a:latin typeface="Times New Roman" pitchFamily="18" charset="0"/>
                <a:cs typeface="Times New Roman" pitchFamily="18" charset="0"/>
              </a:rPr>
              <a:t>cost </a:t>
            </a:r>
            <a:r>
              <a:rPr lang="en-IN" sz="2000" spc="-5" dirty="0">
                <a:solidFill>
                  <a:prstClr val="black"/>
                </a:solidFill>
                <a:latin typeface="Times New Roman" pitchFamily="18" charset="0"/>
                <a:cs typeface="Times New Roman" pitchFamily="18" charset="0"/>
              </a:rPr>
              <a:t>at the assembly stage. </a:t>
            </a:r>
            <a:r>
              <a:rPr lang="en-IN" sz="2000" spc="-10" dirty="0">
                <a:solidFill>
                  <a:prstClr val="black"/>
                </a:solidFill>
                <a:latin typeface="Times New Roman" pitchFamily="18" charset="0"/>
                <a:cs typeface="Times New Roman" pitchFamily="18" charset="0"/>
              </a:rPr>
              <a:t>If </a:t>
            </a:r>
            <a:r>
              <a:rPr lang="en-IN" sz="2000" dirty="0">
                <a:solidFill>
                  <a:prstClr val="black"/>
                </a:solidFill>
                <a:latin typeface="Times New Roman" pitchFamily="18" charset="0"/>
                <a:cs typeface="Times New Roman" pitchFamily="18" charset="0"/>
              </a:rPr>
              <a:t>the </a:t>
            </a:r>
            <a:r>
              <a:rPr lang="en-IN" sz="2000" spc="-5" dirty="0">
                <a:solidFill>
                  <a:prstClr val="black"/>
                </a:solidFill>
                <a:latin typeface="Times New Roman" pitchFamily="18" charset="0"/>
                <a:cs typeface="Times New Roman" pitchFamily="18" charset="0"/>
              </a:rPr>
              <a:t>parts sere not  </a:t>
            </a:r>
            <a:r>
              <a:rPr lang="en-IN" sz="2000" spc="-15" dirty="0">
                <a:solidFill>
                  <a:prstClr val="black"/>
                </a:solidFill>
                <a:latin typeface="Times New Roman" pitchFamily="18" charset="0"/>
                <a:cs typeface="Times New Roman" pitchFamily="18" charset="0"/>
              </a:rPr>
              <a:t>interchangeable, additional effort would </a:t>
            </a:r>
            <a:r>
              <a:rPr lang="en-IN" sz="2000" spc="-10" dirty="0">
                <a:solidFill>
                  <a:prstClr val="black"/>
                </a:solidFill>
                <a:latin typeface="Times New Roman" pitchFamily="18" charset="0"/>
                <a:cs typeface="Times New Roman" pitchFamily="18" charset="0"/>
              </a:rPr>
              <a:t>be </a:t>
            </a:r>
            <a:r>
              <a:rPr lang="en-IN" sz="2000" spc="-15" dirty="0">
                <a:solidFill>
                  <a:prstClr val="black"/>
                </a:solidFill>
                <a:latin typeface="Times New Roman" pitchFamily="18" charset="0"/>
                <a:cs typeface="Times New Roman" pitchFamily="18" charset="0"/>
              </a:rPr>
              <a:t>needed </a:t>
            </a:r>
            <a:r>
              <a:rPr lang="en-IN" sz="2000" spc="-10" dirty="0">
                <a:solidFill>
                  <a:prstClr val="black"/>
                </a:solidFill>
                <a:latin typeface="Times New Roman" pitchFamily="18" charset="0"/>
                <a:cs typeface="Times New Roman" pitchFamily="18" charset="0"/>
              </a:rPr>
              <a:t>for </a:t>
            </a:r>
            <a:r>
              <a:rPr lang="en-IN" sz="2000" spc="-15" dirty="0">
                <a:solidFill>
                  <a:prstClr val="black"/>
                </a:solidFill>
                <a:latin typeface="Times New Roman" pitchFamily="18" charset="0"/>
                <a:cs typeface="Times New Roman" pitchFamily="18" charset="0"/>
              </a:rPr>
              <a:t>finding </a:t>
            </a:r>
            <a:r>
              <a:rPr lang="en-IN" sz="2000" spc="-5" dirty="0">
                <a:solidFill>
                  <a:prstClr val="black"/>
                </a:solidFill>
                <a:latin typeface="Times New Roman" pitchFamily="18" charset="0"/>
                <a:cs typeface="Times New Roman" pitchFamily="18" charset="0"/>
              </a:rPr>
              <a:t>the </a:t>
            </a:r>
            <a:r>
              <a:rPr lang="en-IN" sz="2000" spc="-10" dirty="0">
                <a:solidFill>
                  <a:prstClr val="black"/>
                </a:solidFill>
                <a:latin typeface="Times New Roman" pitchFamily="18" charset="0"/>
                <a:cs typeface="Times New Roman" pitchFamily="18" charset="0"/>
              </a:rPr>
              <a:t>part </a:t>
            </a:r>
            <a:r>
              <a:rPr lang="en-IN" sz="2000" spc="-15" dirty="0">
                <a:solidFill>
                  <a:prstClr val="black"/>
                </a:solidFill>
                <a:latin typeface="Times New Roman" pitchFamily="18" charset="0"/>
                <a:cs typeface="Times New Roman" pitchFamily="18" charset="0"/>
              </a:rPr>
              <a:t>that </a:t>
            </a:r>
            <a:r>
              <a:rPr lang="en-IN" sz="2000" spc="-10" dirty="0">
                <a:solidFill>
                  <a:prstClr val="black"/>
                </a:solidFill>
                <a:latin typeface="Times New Roman" pitchFamily="18" charset="0"/>
                <a:cs typeface="Times New Roman" pitchFamily="18" charset="0"/>
              </a:rPr>
              <a:t>fit </a:t>
            </a:r>
            <a:r>
              <a:rPr lang="en-IN" sz="2000" spc="-15" dirty="0">
                <a:solidFill>
                  <a:prstClr val="black"/>
                </a:solidFill>
                <a:latin typeface="Times New Roman" pitchFamily="18" charset="0"/>
                <a:cs typeface="Times New Roman" pitchFamily="18" charset="0"/>
              </a:rPr>
              <a:t>together.  </a:t>
            </a:r>
            <a:r>
              <a:rPr lang="en-IN" sz="2000" spc="-5" dirty="0" err="1">
                <a:solidFill>
                  <a:prstClr val="black"/>
                </a:solidFill>
                <a:latin typeface="Times New Roman" pitchFamily="18" charset="0"/>
                <a:cs typeface="Times New Roman" pitchFamily="18" charset="0"/>
              </a:rPr>
              <a:t>Interchangeability</a:t>
            </a:r>
            <a:r>
              <a:rPr lang="en-IN" sz="2000" spc="-5" dirty="0">
                <a:solidFill>
                  <a:prstClr val="black"/>
                </a:solidFill>
                <a:latin typeface="Times New Roman" pitchFamily="18" charset="0"/>
                <a:cs typeface="Times New Roman" pitchFamily="18" charset="0"/>
              </a:rPr>
              <a:t> means </a:t>
            </a:r>
            <a:r>
              <a:rPr lang="en-IN" sz="2000" dirty="0">
                <a:solidFill>
                  <a:prstClr val="black"/>
                </a:solidFill>
                <a:latin typeface="Times New Roman" pitchFamily="18" charset="0"/>
                <a:cs typeface="Times New Roman" pitchFamily="18" charset="0"/>
              </a:rPr>
              <a:t>any of </a:t>
            </a:r>
            <a:r>
              <a:rPr lang="en-IN" sz="2000" spc="-5" dirty="0">
                <a:solidFill>
                  <a:prstClr val="black"/>
                </a:solidFill>
                <a:latin typeface="Times New Roman" pitchFamily="18" charset="0"/>
                <a:cs typeface="Times New Roman" pitchFamily="18" charset="0"/>
              </a:rPr>
              <a:t>the mating parts </a:t>
            </a:r>
            <a:r>
              <a:rPr lang="en-IN" sz="2000" dirty="0">
                <a:solidFill>
                  <a:prstClr val="black"/>
                </a:solidFill>
                <a:latin typeface="Times New Roman" pitchFamily="18" charset="0"/>
                <a:cs typeface="Times New Roman" pitchFamily="18" charset="0"/>
              </a:rPr>
              <a:t>should </a:t>
            </a:r>
            <a:r>
              <a:rPr lang="en-IN" sz="2000" spc="-5" dirty="0">
                <a:solidFill>
                  <a:prstClr val="black"/>
                </a:solidFill>
                <a:latin typeface="Times New Roman" pitchFamily="18" charset="0"/>
                <a:cs typeface="Times New Roman" pitchFamily="18" charset="0"/>
              </a:rPr>
              <a:t>fit to </a:t>
            </a:r>
            <a:r>
              <a:rPr lang="en-IN" sz="2000" dirty="0">
                <a:solidFill>
                  <a:prstClr val="black"/>
                </a:solidFill>
                <a:latin typeface="Times New Roman" pitchFamily="18" charset="0"/>
                <a:cs typeface="Times New Roman" pitchFamily="18" charset="0"/>
              </a:rPr>
              <a:t>any </a:t>
            </a:r>
            <a:r>
              <a:rPr lang="en-IN" sz="2000" spc="-5" dirty="0">
                <a:solidFill>
                  <a:prstClr val="black"/>
                </a:solidFill>
                <a:latin typeface="Times New Roman" pitchFamily="18" charset="0"/>
                <a:cs typeface="Times New Roman" pitchFamily="18" charset="0"/>
              </a:rPr>
              <a:t>of its counter</a:t>
            </a:r>
            <a:r>
              <a:rPr lang="en-IN" sz="2000" spc="-20" dirty="0">
                <a:solidFill>
                  <a:prstClr val="black"/>
                </a:solidFill>
                <a:latin typeface="Times New Roman" pitchFamily="18" charset="0"/>
                <a:cs typeface="Times New Roman" pitchFamily="18" charset="0"/>
              </a:rPr>
              <a:t> </a:t>
            </a:r>
            <a:r>
              <a:rPr lang="en-IN" sz="2000" spc="-5" dirty="0">
                <a:solidFill>
                  <a:prstClr val="black"/>
                </a:solidFill>
                <a:latin typeface="Times New Roman" pitchFamily="18" charset="0"/>
                <a:cs typeface="Times New Roman" pitchFamily="18" charset="0"/>
              </a:rPr>
              <a:t>part.</a:t>
            </a:r>
            <a:endParaRPr lang="en-IN" sz="2000" dirty="0">
              <a:solidFill>
                <a:prstClr val="black"/>
              </a:solidFill>
              <a:latin typeface="Times New Roman" pitchFamily="18" charset="0"/>
              <a:cs typeface="Times New Roman" pitchFamily="18" charset="0"/>
            </a:endParaRPr>
          </a:p>
          <a:p>
            <a:pPr lvl="0">
              <a:spcBef>
                <a:spcPts val="10"/>
              </a:spcBef>
            </a:pPr>
            <a:endParaRPr lang="en-IN" sz="2000" dirty="0">
              <a:solidFill>
                <a:prstClr val="black"/>
              </a:solidFill>
              <a:latin typeface="Times New Roman" pitchFamily="18" charset="0"/>
              <a:cs typeface="Times New Roman" pitchFamily="18" charset="0"/>
            </a:endParaRPr>
          </a:p>
          <a:p>
            <a:pPr marL="12700" marR="340995" lvl="0" indent="0">
              <a:spcBef>
                <a:spcPts val="0"/>
              </a:spcBef>
              <a:buNone/>
            </a:pPr>
            <a:r>
              <a:rPr lang="en-IN" sz="2000" spc="-5" dirty="0" err="1">
                <a:solidFill>
                  <a:prstClr val="black"/>
                </a:solidFill>
                <a:latin typeface="Times New Roman" pitchFamily="18" charset="0"/>
                <a:cs typeface="Times New Roman" pitchFamily="18" charset="0"/>
              </a:rPr>
              <a:t>Interchangeability</a:t>
            </a:r>
            <a:r>
              <a:rPr lang="en-IN" sz="2000" spc="-5" dirty="0">
                <a:solidFill>
                  <a:prstClr val="black"/>
                </a:solidFill>
                <a:latin typeface="Times New Roman" pitchFamily="18" charset="0"/>
                <a:cs typeface="Times New Roman" pitchFamily="18" charset="0"/>
              </a:rPr>
              <a:t> is required to </a:t>
            </a:r>
            <a:r>
              <a:rPr lang="en-IN" sz="2000" spc="-10" dirty="0">
                <a:solidFill>
                  <a:prstClr val="black"/>
                </a:solidFill>
                <a:latin typeface="Times New Roman" pitchFamily="18" charset="0"/>
                <a:cs typeface="Times New Roman" pitchFamily="18" charset="0"/>
              </a:rPr>
              <a:t>facilitate </a:t>
            </a:r>
            <a:r>
              <a:rPr lang="en-IN" sz="2000" spc="-5" dirty="0">
                <a:solidFill>
                  <a:prstClr val="black"/>
                </a:solidFill>
                <a:latin typeface="Times New Roman" pitchFamily="18" charset="0"/>
                <a:cs typeface="Times New Roman" pitchFamily="18" charset="0"/>
              </a:rPr>
              <a:t>the consumers while baying spare parts </a:t>
            </a:r>
            <a:r>
              <a:rPr lang="en-IN" sz="2000" dirty="0">
                <a:solidFill>
                  <a:prstClr val="black"/>
                </a:solidFill>
                <a:latin typeface="Times New Roman" pitchFamily="18" charset="0"/>
                <a:cs typeface="Times New Roman" pitchFamily="18" charset="0"/>
              </a:rPr>
              <a:t>for  </a:t>
            </a:r>
            <a:r>
              <a:rPr lang="en-IN" sz="2000" spc="-5" dirty="0">
                <a:solidFill>
                  <a:prstClr val="black"/>
                </a:solidFill>
                <a:latin typeface="Times New Roman" pitchFamily="18" charset="0"/>
                <a:cs typeface="Times New Roman" pitchFamily="18" charset="0"/>
              </a:rPr>
              <a:t>repair or</a:t>
            </a:r>
            <a:r>
              <a:rPr lang="en-IN" sz="2000" spc="-10" dirty="0">
                <a:solidFill>
                  <a:prstClr val="black"/>
                </a:solidFill>
                <a:latin typeface="Times New Roman" pitchFamily="18" charset="0"/>
                <a:cs typeface="Times New Roman" pitchFamily="18" charset="0"/>
              </a:rPr>
              <a:t> </a:t>
            </a:r>
            <a:r>
              <a:rPr lang="en-IN" sz="2000" spc="-5" dirty="0">
                <a:solidFill>
                  <a:prstClr val="black"/>
                </a:solidFill>
                <a:latin typeface="Times New Roman" pitchFamily="18" charset="0"/>
                <a:cs typeface="Times New Roman" pitchFamily="18" charset="0"/>
              </a:rPr>
              <a:t>maintenance.</a:t>
            </a:r>
          </a:p>
          <a:p>
            <a:pPr marL="12700">
              <a:spcBef>
                <a:spcPts val="930"/>
              </a:spcBef>
            </a:pPr>
            <a:r>
              <a:rPr lang="en-IN" sz="2000" b="1" spc="-15" dirty="0">
                <a:latin typeface="Times New Roman" pitchFamily="18" charset="0"/>
                <a:cs typeface="Times New Roman" pitchFamily="18" charset="0"/>
              </a:rPr>
              <a:t>Standardization:</a:t>
            </a:r>
            <a:endParaRPr lang="en-IN" sz="2000" dirty="0">
              <a:latin typeface="Times New Roman" pitchFamily="18" charset="0"/>
              <a:cs typeface="Times New Roman" pitchFamily="18" charset="0"/>
            </a:endParaRPr>
          </a:p>
          <a:p>
            <a:pPr marL="12700" marR="7620" algn="just">
              <a:spcBef>
                <a:spcPts val="270"/>
              </a:spcBef>
            </a:pPr>
            <a:r>
              <a:rPr lang="en-IN" sz="2000" spc="-10" dirty="0">
                <a:latin typeface="Times New Roman" pitchFamily="18" charset="0"/>
                <a:cs typeface="Times New Roman" pitchFamily="18" charset="0"/>
              </a:rPr>
              <a:t>It </a:t>
            </a:r>
            <a:r>
              <a:rPr lang="en-IN" sz="2000" spc="-5" dirty="0">
                <a:latin typeface="Times New Roman" pitchFamily="18" charset="0"/>
                <a:cs typeface="Times New Roman" pitchFamily="18" charset="0"/>
              </a:rPr>
              <a:t>is </a:t>
            </a:r>
            <a:r>
              <a:rPr lang="en-IN" sz="2000" dirty="0">
                <a:latin typeface="Times New Roman" pitchFamily="18" charset="0"/>
                <a:cs typeface="Times New Roman" pitchFamily="18" charset="0"/>
              </a:rPr>
              <a:t>done </a:t>
            </a:r>
            <a:r>
              <a:rPr lang="en-IN" sz="2000" spc="-5" dirty="0">
                <a:latin typeface="Times New Roman" pitchFamily="18" charset="0"/>
                <a:cs typeface="Times New Roman" pitchFamily="18" charset="0"/>
              </a:rPr>
              <a:t>with a view to produce economically </a:t>
            </a:r>
            <a:r>
              <a:rPr lang="en-IN" sz="2000" spc="-10" dirty="0">
                <a:latin typeface="Times New Roman" pitchFamily="18" charset="0"/>
                <a:cs typeface="Times New Roman" pitchFamily="18" charset="0"/>
              </a:rPr>
              <a:t>and </a:t>
            </a:r>
            <a:r>
              <a:rPr lang="en-IN" sz="2000" spc="-5" dirty="0">
                <a:latin typeface="Times New Roman" pitchFamily="18" charset="0"/>
                <a:cs typeface="Times New Roman" pitchFamily="18" charset="0"/>
              </a:rPr>
              <a:t>to </a:t>
            </a:r>
            <a:r>
              <a:rPr lang="en-IN" sz="2000" spc="-10" dirty="0">
                <a:latin typeface="Times New Roman" pitchFamily="18" charset="0"/>
                <a:cs typeface="Times New Roman" pitchFamily="18" charset="0"/>
              </a:rPr>
              <a:t>save in </a:t>
            </a:r>
            <a:r>
              <a:rPr lang="en-IN" sz="2000" spc="-15" dirty="0">
                <a:latin typeface="Times New Roman" pitchFamily="18" charset="0"/>
                <a:cs typeface="Times New Roman" pitchFamily="18" charset="0"/>
              </a:rPr>
              <a:t>design effort. This </a:t>
            </a:r>
            <a:r>
              <a:rPr lang="en-IN" sz="2000" spc="-10" dirty="0">
                <a:latin typeface="Times New Roman" pitchFamily="18" charset="0"/>
                <a:cs typeface="Times New Roman" pitchFamily="18" charset="0"/>
              </a:rPr>
              <a:t>is also  </a:t>
            </a:r>
            <a:r>
              <a:rPr lang="en-IN" sz="2000" spc="-5" dirty="0">
                <a:latin typeface="Times New Roman" pitchFamily="18" charset="0"/>
                <a:cs typeface="Times New Roman" pitchFamily="18" charset="0"/>
              </a:rPr>
              <a:t>required </a:t>
            </a:r>
            <a:r>
              <a:rPr lang="en-IN" sz="2000" dirty="0">
                <a:latin typeface="Times New Roman" pitchFamily="18" charset="0"/>
                <a:cs typeface="Times New Roman" pitchFamily="18" charset="0"/>
              </a:rPr>
              <a:t>for </a:t>
            </a:r>
            <a:r>
              <a:rPr lang="en-IN" sz="2000" spc="-5" dirty="0">
                <a:latin typeface="Times New Roman" pitchFamily="18" charset="0"/>
                <a:cs typeface="Times New Roman" pitchFamily="18" charset="0"/>
              </a:rPr>
              <a:t>ensuring the </a:t>
            </a:r>
            <a:r>
              <a:rPr lang="en-IN" sz="2000" spc="-5" dirty="0" err="1">
                <a:latin typeface="Times New Roman" pitchFamily="18" charset="0"/>
                <a:cs typeface="Times New Roman" pitchFamily="18" charset="0"/>
              </a:rPr>
              <a:t>interchangeability</a:t>
            </a:r>
            <a:r>
              <a:rPr lang="en-IN" sz="2000" spc="-5" dirty="0">
                <a:latin typeface="Times New Roman" pitchFamily="18" charset="0"/>
                <a:cs typeface="Times New Roman" pitchFamily="18" charset="0"/>
              </a:rPr>
              <a:t> of components or sub-systems of different  manufactures. </a:t>
            </a:r>
            <a:r>
              <a:rPr lang="en-IN" sz="2000" dirty="0">
                <a:latin typeface="Times New Roman" pitchFamily="18" charset="0"/>
                <a:cs typeface="Times New Roman" pitchFamily="18" charset="0"/>
              </a:rPr>
              <a:t>The </a:t>
            </a:r>
            <a:r>
              <a:rPr lang="en-IN" sz="2000" spc="-5" dirty="0">
                <a:latin typeface="Times New Roman" pitchFamily="18" charset="0"/>
                <a:cs typeface="Times New Roman" pitchFamily="18" charset="0"/>
              </a:rPr>
              <a:t>designer </a:t>
            </a:r>
            <a:r>
              <a:rPr lang="en-IN" sz="2000" spc="-10" dirty="0">
                <a:latin typeface="Times New Roman" pitchFamily="18" charset="0"/>
                <a:cs typeface="Times New Roman" pitchFamily="18" charset="0"/>
              </a:rPr>
              <a:t>must </a:t>
            </a:r>
            <a:r>
              <a:rPr lang="en-IN" sz="2000" spc="-5" dirty="0">
                <a:latin typeface="Times New Roman" pitchFamily="18" charset="0"/>
                <a:cs typeface="Times New Roman" pitchFamily="18" charset="0"/>
              </a:rPr>
              <a:t>consult the </a:t>
            </a:r>
            <a:r>
              <a:rPr lang="en-IN" sz="2000" spc="-10" dirty="0">
                <a:latin typeface="Times New Roman" pitchFamily="18" charset="0"/>
                <a:cs typeface="Times New Roman" pitchFamily="18" charset="0"/>
              </a:rPr>
              <a:t>factory </a:t>
            </a:r>
            <a:r>
              <a:rPr lang="en-IN" sz="2000" spc="-15" dirty="0">
                <a:latin typeface="Times New Roman" pitchFamily="18" charset="0"/>
                <a:cs typeface="Times New Roman" pitchFamily="18" charset="0"/>
              </a:rPr>
              <a:t>standards, national standards and  </a:t>
            </a:r>
            <a:r>
              <a:rPr lang="en-IN" sz="2000" spc="-5" dirty="0">
                <a:latin typeface="Times New Roman" pitchFamily="18" charset="0"/>
                <a:cs typeface="Times New Roman" pitchFamily="18" charset="0"/>
              </a:rPr>
              <a:t>international standards in specifying the dimensions and </a:t>
            </a:r>
            <a:r>
              <a:rPr lang="en-IN" sz="2000" dirty="0">
                <a:latin typeface="Times New Roman" pitchFamily="18" charset="0"/>
                <a:cs typeface="Times New Roman" pitchFamily="18" charset="0"/>
              </a:rPr>
              <a:t>quality </a:t>
            </a:r>
            <a:r>
              <a:rPr lang="en-IN" sz="2000" spc="-5" dirty="0">
                <a:latin typeface="Times New Roman" pitchFamily="18" charset="0"/>
                <a:cs typeface="Times New Roman" pitchFamily="18" charset="0"/>
              </a:rPr>
              <a:t>of a product or a</a:t>
            </a:r>
            <a:r>
              <a:rPr lang="en-IN" sz="2000" spc="75" dirty="0">
                <a:latin typeface="Times New Roman" pitchFamily="18" charset="0"/>
                <a:cs typeface="Times New Roman" pitchFamily="18" charset="0"/>
              </a:rPr>
              <a:t> </a:t>
            </a:r>
            <a:r>
              <a:rPr lang="en-IN" sz="2000" spc="-5" dirty="0">
                <a:latin typeface="Times New Roman" pitchFamily="18" charset="0"/>
                <a:cs typeface="Times New Roman" pitchFamily="18" charset="0"/>
              </a:rPr>
              <a:t>system.</a:t>
            </a:r>
            <a:endParaRPr lang="en-IN" sz="2000" dirty="0">
              <a:latin typeface="Times New Roman" pitchFamily="18" charset="0"/>
              <a:cs typeface="Times New Roman" pitchFamily="18" charset="0"/>
            </a:endParaRPr>
          </a:p>
          <a:p>
            <a:pPr>
              <a:spcBef>
                <a:spcPts val="40"/>
              </a:spcBef>
            </a:pPr>
            <a:endParaRPr lang="en-IN" sz="2000" dirty="0">
              <a:latin typeface="Times New Roman" pitchFamily="18" charset="0"/>
              <a:cs typeface="Times New Roman" pitchFamily="18" charset="0"/>
            </a:endParaRPr>
          </a:p>
          <a:p>
            <a:pPr marL="12700" marR="340995" lvl="0" indent="0">
              <a:spcBef>
                <a:spcPts val="0"/>
              </a:spcBef>
              <a:buNone/>
            </a:pPr>
            <a:endParaRPr lang="en-IN" sz="2000" dirty="0">
              <a:solidFill>
                <a:prstClr val="black"/>
              </a:solidFill>
              <a:latin typeface="Times New Roman" pitchFamily="18" charset="0"/>
              <a:cs typeface="Times New Roman" pitchFamily="18" charset="0"/>
            </a:endParaRPr>
          </a:p>
        </p:txBody>
      </p:sp>
    </p:spTree>
    <p:extLst>
      <p:ext uri="{BB962C8B-B14F-4D97-AF65-F5344CB8AC3E}">
        <p14:creationId xmlns:p14="http://schemas.microsoft.com/office/powerpoint/2010/main" val="83394274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332656"/>
            <a:ext cx="8280920" cy="4516621"/>
          </a:xfrm>
          <a:prstGeom prst="rect">
            <a:avLst/>
          </a:prstGeom>
        </p:spPr>
        <p:txBody>
          <a:bodyPr wrap="square">
            <a:spAutoFit/>
          </a:bodyPr>
          <a:lstStyle/>
          <a:p>
            <a:pPr marL="12700">
              <a:spcBef>
                <a:spcPts val="5"/>
              </a:spcBef>
            </a:pPr>
            <a:r>
              <a:rPr lang="en-IN" sz="2000" b="1" spc="-10" dirty="0" err="1">
                <a:latin typeface="Times New Roman" pitchFamily="18" charset="0"/>
                <a:cs typeface="Times New Roman" pitchFamily="18" charset="0"/>
              </a:rPr>
              <a:t>Optmization</a:t>
            </a:r>
            <a:r>
              <a:rPr lang="en-IN" sz="2000" spc="-10" dirty="0">
                <a:latin typeface="Times New Roman" pitchFamily="18" charset="0"/>
                <a:cs typeface="Times New Roman" pitchFamily="18" charset="0"/>
              </a:rPr>
              <a:t>:</a:t>
            </a:r>
            <a:endParaRPr lang="en-IN" sz="2000" dirty="0">
              <a:latin typeface="Times New Roman" pitchFamily="18" charset="0"/>
              <a:cs typeface="Times New Roman" pitchFamily="18" charset="0"/>
            </a:endParaRPr>
          </a:p>
          <a:p>
            <a:pPr marL="12700" marR="6350" algn="just">
              <a:spcBef>
                <a:spcPts val="30"/>
              </a:spcBef>
            </a:pPr>
            <a:r>
              <a:rPr lang="en-IN" sz="2000" spc="-5" dirty="0">
                <a:latin typeface="Times New Roman" pitchFamily="18" charset="0"/>
                <a:cs typeface="Times New Roman" pitchFamily="18" charset="0"/>
              </a:rPr>
              <a:t>There arise </a:t>
            </a:r>
            <a:r>
              <a:rPr lang="en-IN" sz="2000" dirty="0">
                <a:latin typeface="Times New Roman" pitchFamily="18" charset="0"/>
                <a:cs typeface="Times New Roman" pitchFamily="18" charset="0"/>
              </a:rPr>
              <a:t>many situations </a:t>
            </a:r>
            <a:r>
              <a:rPr lang="en-IN" sz="2000" spc="-5" dirty="0">
                <a:latin typeface="Times New Roman" pitchFamily="18" charset="0"/>
                <a:cs typeface="Times New Roman" pitchFamily="18" charset="0"/>
              </a:rPr>
              <a:t>where </a:t>
            </a:r>
            <a:r>
              <a:rPr lang="en-IN" sz="2000" spc="-10" dirty="0">
                <a:latin typeface="Times New Roman" pitchFamily="18" charset="0"/>
                <a:cs typeface="Times New Roman" pitchFamily="18" charset="0"/>
              </a:rPr>
              <a:t>some </a:t>
            </a:r>
            <a:r>
              <a:rPr lang="en-IN" sz="2000" spc="-5" dirty="0">
                <a:latin typeface="Times New Roman" pitchFamily="18" charset="0"/>
                <a:cs typeface="Times New Roman" pitchFamily="18" charset="0"/>
              </a:rPr>
              <a:t>conflicting requirements of performance </a:t>
            </a:r>
            <a:r>
              <a:rPr lang="en-IN" sz="2000" dirty="0">
                <a:latin typeface="Times New Roman" pitchFamily="18" charset="0"/>
                <a:cs typeface="Times New Roman" pitchFamily="18" charset="0"/>
              </a:rPr>
              <a:t>exist. </a:t>
            </a:r>
            <a:r>
              <a:rPr lang="en-IN" sz="2000" spc="-5" dirty="0">
                <a:latin typeface="Times New Roman" pitchFamily="18" charset="0"/>
                <a:cs typeface="Times New Roman" pitchFamily="18" charset="0"/>
              </a:rPr>
              <a:t>This  </a:t>
            </a:r>
            <a:r>
              <a:rPr lang="en-IN" sz="2000" spc="-10" dirty="0">
                <a:latin typeface="Times New Roman" pitchFamily="18" charset="0"/>
                <a:cs typeface="Times New Roman" pitchFamily="18" charset="0"/>
              </a:rPr>
              <a:t>means </a:t>
            </a:r>
            <a:r>
              <a:rPr lang="en-IN" sz="2000" spc="-5" dirty="0">
                <a:latin typeface="Times New Roman" pitchFamily="18" charset="0"/>
                <a:cs typeface="Times New Roman" pitchFamily="18" charset="0"/>
              </a:rPr>
              <a:t>that while designing one </a:t>
            </a:r>
            <a:r>
              <a:rPr lang="en-IN" sz="2000" spc="-10" dirty="0">
                <a:latin typeface="Times New Roman" pitchFamily="18" charset="0"/>
                <a:cs typeface="Times New Roman" pitchFamily="18" charset="0"/>
              </a:rPr>
              <a:t>must </a:t>
            </a:r>
            <a:r>
              <a:rPr lang="en-IN" sz="2000" spc="5" dirty="0">
                <a:latin typeface="Times New Roman" pitchFamily="18" charset="0"/>
                <a:cs typeface="Times New Roman" pitchFamily="18" charset="0"/>
              </a:rPr>
              <a:t>try </a:t>
            </a:r>
            <a:r>
              <a:rPr lang="en-IN" sz="2000" spc="-5" dirty="0">
                <a:latin typeface="Times New Roman" pitchFamily="18" charset="0"/>
                <a:cs typeface="Times New Roman" pitchFamily="18" charset="0"/>
              </a:rPr>
              <a:t>to achieve the best possible </a:t>
            </a:r>
            <a:r>
              <a:rPr lang="en-IN" sz="2000" spc="-10" dirty="0">
                <a:latin typeface="Times New Roman" pitchFamily="18" charset="0"/>
                <a:cs typeface="Times New Roman" pitchFamily="18" charset="0"/>
              </a:rPr>
              <a:t>combination </a:t>
            </a:r>
            <a:r>
              <a:rPr lang="en-IN" sz="2000" spc="-5" dirty="0">
                <a:latin typeface="Times New Roman" pitchFamily="18" charset="0"/>
                <a:cs typeface="Times New Roman" pitchFamily="18" charset="0"/>
              </a:rPr>
              <a:t>of </a:t>
            </a:r>
            <a:r>
              <a:rPr lang="en-IN" sz="2000" spc="-15" dirty="0">
                <a:latin typeface="Times New Roman" pitchFamily="18" charset="0"/>
                <a:cs typeface="Times New Roman" pitchFamily="18" charset="0"/>
              </a:rPr>
              <a:t>these  conflicting requirements. The process </a:t>
            </a:r>
            <a:r>
              <a:rPr lang="en-IN" sz="2000" spc="-10" dirty="0">
                <a:latin typeface="Times New Roman" pitchFamily="18" charset="0"/>
                <a:cs typeface="Times New Roman" pitchFamily="18" charset="0"/>
              </a:rPr>
              <a:t>of arriving </a:t>
            </a:r>
            <a:r>
              <a:rPr lang="en-IN" sz="2000" spc="-15" dirty="0">
                <a:latin typeface="Times New Roman" pitchFamily="18" charset="0"/>
                <a:cs typeface="Times New Roman" pitchFamily="18" charset="0"/>
              </a:rPr>
              <a:t>at </a:t>
            </a:r>
            <a:r>
              <a:rPr lang="en-IN" sz="2000" spc="-10" dirty="0">
                <a:latin typeface="Times New Roman" pitchFamily="18" charset="0"/>
                <a:cs typeface="Times New Roman" pitchFamily="18" charset="0"/>
              </a:rPr>
              <a:t>such </a:t>
            </a:r>
            <a:r>
              <a:rPr lang="en-IN" sz="2000" spc="-15" dirty="0">
                <a:latin typeface="Times New Roman" pitchFamily="18" charset="0"/>
                <a:cs typeface="Times New Roman" pitchFamily="18" charset="0"/>
              </a:rPr>
              <a:t>balances </a:t>
            </a:r>
            <a:r>
              <a:rPr lang="en-IN" sz="2000" spc="-10" dirty="0">
                <a:latin typeface="Times New Roman" pitchFamily="18" charset="0"/>
                <a:cs typeface="Times New Roman" pitchFamily="18" charset="0"/>
              </a:rPr>
              <a:t>is </a:t>
            </a:r>
            <a:r>
              <a:rPr lang="en-IN" sz="2000" spc="-15" dirty="0">
                <a:latin typeface="Times New Roman" pitchFamily="18" charset="0"/>
                <a:cs typeface="Times New Roman" pitchFamily="18" charset="0"/>
              </a:rPr>
              <a:t>known as  </a:t>
            </a:r>
            <a:r>
              <a:rPr lang="en-IN" sz="2000" spc="-5" dirty="0">
                <a:latin typeface="Times New Roman" pitchFamily="18" charset="0"/>
                <a:cs typeface="Times New Roman" pitchFamily="18" charset="0"/>
              </a:rPr>
              <a:t>optimization.</a:t>
            </a:r>
          </a:p>
          <a:p>
            <a:pPr marL="12700">
              <a:spcBef>
                <a:spcPts val="925"/>
              </a:spcBef>
            </a:pPr>
            <a:r>
              <a:rPr lang="en-IN" sz="2000" b="1" spc="-15" dirty="0">
                <a:latin typeface="Times New Roman" pitchFamily="18" charset="0"/>
                <a:cs typeface="Times New Roman" pitchFamily="18" charset="0"/>
              </a:rPr>
              <a:t>Implementation </a:t>
            </a:r>
            <a:r>
              <a:rPr lang="en-IN" sz="2000" b="1" spc="-20" dirty="0">
                <a:latin typeface="Times New Roman" pitchFamily="18" charset="0"/>
                <a:cs typeface="Times New Roman" pitchFamily="18" charset="0"/>
              </a:rPr>
              <a:t>&amp;</a:t>
            </a:r>
            <a:r>
              <a:rPr lang="en-IN" sz="2000" b="1" spc="15" dirty="0">
                <a:latin typeface="Times New Roman" pitchFamily="18" charset="0"/>
                <a:cs typeface="Times New Roman" pitchFamily="18" charset="0"/>
              </a:rPr>
              <a:t> </a:t>
            </a:r>
            <a:r>
              <a:rPr lang="en-IN" sz="2000" b="1" spc="-10" dirty="0">
                <a:latin typeface="Times New Roman" pitchFamily="18" charset="0"/>
                <a:cs typeface="Times New Roman" pitchFamily="18" charset="0"/>
              </a:rPr>
              <a:t>Testing:</a:t>
            </a:r>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a:p>
            <a:pPr marL="12700" marR="5080" algn="just">
              <a:spcBef>
                <a:spcPts val="5"/>
              </a:spcBef>
            </a:pPr>
            <a:r>
              <a:rPr lang="en-IN" sz="2000" spc="-5" dirty="0">
                <a:latin typeface="Times New Roman" pitchFamily="18" charset="0"/>
                <a:cs typeface="Times New Roman" pitchFamily="18" charset="0"/>
              </a:rPr>
              <a:t>The design process is incomplete till the first prototype has been manufactured and  tested. Even the </a:t>
            </a:r>
            <a:r>
              <a:rPr lang="en-IN" sz="2000" dirty="0">
                <a:latin typeface="Times New Roman" pitchFamily="18" charset="0"/>
                <a:cs typeface="Times New Roman" pitchFamily="18" charset="0"/>
              </a:rPr>
              <a:t>best </a:t>
            </a:r>
            <a:r>
              <a:rPr lang="en-IN" sz="2000" spc="-5" dirty="0">
                <a:latin typeface="Times New Roman" pitchFamily="18" charset="0"/>
                <a:cs typeface="Times New Roman" pitchFamily="18" charset="0"/>
              </a:rPr>
              <a:t>considered detail </a:t>
            </a:r>
            <a:r>
              <a:rPr lang="en-IN" sz="2000" dirty="0">
                <a:latin typeface="Times New Roman" pitchFamily="18" charset="0"/>
                <a:cs typeface="Times New Roman" pitchFamily="18" charset="0"/>
              </a:rPr>
              <a:t>design </a:t>
            </a:r>
            <a:r>
              <a:rPr lang="en-IN" sz="2000" spc="-5" dirty="0">
                <a:latin typeface="Times New Roman" pitchFamily="18" charset="0"/>
                <a:cs typeface="Times New Roman" pitchFamily="18" charset="0"/>
              </a:rPr>
              <a:t>has to be modified to some extent to  overcome the unexpected </a:t>
            </a:r>
            <a:r>
              <a:rPr lang="en-IN" sz="2000" dirty="0">
                <a:latin typeface="Times New Roman" pitchFamily="18" charset="0"/>
                <a:cs typeface="Times New Roman" pitchFamily="18" charset="0"/>
              </a:rPr>
              <a:t>difficulty </a:t>
            </a:r>
            <a:r>
              <a:rPr lang="en-IN" sz="2000" spc="-5" dirty="0">
                <a:latin typeface="Times New Roman" pitchFamily="18" charset="0"/>
                <a:cs typeface="Times New Roman" pitchFamily="18" charset="0"/>
              </a:rPr>
              <a:t>in construction, assembly or operations. The  prototype is subjected to extensive </a:t>
            </a:r>
            <a:r>
              <a:rPr lang="en-IN" sz="2000" spc="-10" dirty="0">
                <a:latin typeface="Times New Roman" pitchFamily="18" charset="0"/>
                <a:cs typeface="Times New Roman" pitchFamily="18" charset="0"/>
              </a:rPr>
              <a:t>test </a:t>
            </a:r>
            <a:r>
              <a:rPr lang="en-IN" sz="2000" spc="-5" dirty="0">
                <a:latin typeface="Times New Roman" pitchFamily="18" charset="0"/>
                <a:cs typeface="Times New Roman" pitchFamily="18" charset="0"/>
              </a:rPr>
              <a:t>and the results </a:t>
            </a:r>
            <a:r>
              <a:rPr lang="en-IN" sz="2000" spc="-10" dirty="0">
                <a:latin typeface="Times New Roman" pitchFamily="18" charset="0"/>
                <a:cs typeface="Times New Roman" pitchFamily="18" charset="0"/>
              </a:rPr>
              <a:t>obtained </a:t>
            </a:r>
            <a:r>
              <a:rPr lang="en-IN" sz="2000" spc="-5" dirty="0">
                <a:latin typeface="Times New Roman" pitchFamily="18" charset="0"/>
                <a:cs typeface="Times New Roman" pitchFamily="18" charset="0"/>
              </a:rPr>
              <a:t>from these are utilized to  modify the design </a:t>
            </a:r>
            <a:r>
              <a:rPr lang="en-IN" sz="2000" dirty="0">
                <a:latin typeface="Times New Roman" pitchFamily="18" charset="0"/>
                <a:cs typeface="Times New Roman" pitchFamily="18" charset="0"/>
              </a:rPr>
              <a:t>suitably </a:t>
            </a:r>
            <a:r>
              <a:rPr lang="en-IN" sz="2000" spc="-5" dirty="0">
                <a:latin typeface="Times New Roman" pitchFamily="18" charset="0"/>
                <a:cs typeface="Times New Roman" pitchFamily="18" charset="0"/>
              </a:rPr>
              <a:t>so that it meets the desired</a:t>
            </a:r>
            <a:r>
              <a:rPr lang="en-IN" sz="2000" spc="-60" dirty="0">
                <a:latin typeface="Times New Roman" pitchFamily="18" charset="0"/>
                <a:cs typeface="Times New Roman" pitchFamily="18" charset="0"/>
              </a:rPr>
              <a:t> </a:t>
            </a:r>
            <a:r>
              <a:rPr lang="en-IN" sz="2000" spc="-5" dirty="0">
                <a:latin typeface="Times New Roman" pitchFamily="18" charset="0"/>
                <a:cs typeface="Times New Roman" pitchFamily="18" charset="0"/>
              </a:rPr>
              <a:t>performance.</a:t>
            </a:r>
            <a:endParaRPr lang="en-IN" sz="2000" dirty="0">
              <a:latin typeface="Times New Roman" pitchFamily="18" charset="0"/>
              <a:cs typeface="Times New Roman" pitchFamily="18" charset="0"/>
            </a:endParaRPr>
          </a:p>
          <a:p>
            <a:pPr marL="12700" marR="6350" algn="just">
              <a:spcBef>
                <a:spcPts val="30"/>
              </a:spcBef>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963235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a:extLst>
              <a:ext uri="{FF2B5EF4-FFF2-40B4-BE49-F238E27FC236}">
                <a16:creationId xmlns:a16="http://schemas.microsoft.com/office/drawing/2014/main" id="{B890816D-FE80-4E49-B26F-5DCD19CBDEA2}"/>
              </a:ext>
            </a:extLst>
          </p:cNvPr>
          <p:cNvGraphicFramePr>
            <a:graphicFrameLocks noChangeAspect="1"/>
          </p:cNvGraphicFramePr>
          <p:nvPr>
            <p:extLst>
              <p:ext uri="{D42A27DB-BD31-4B8C-83A1-F6EECF244321}">
                <p14:modId xmlns:p14="http://schemas.microsoft.com/office/powerpoint/2010/main" val="3397238116"/>
              </p:ext>
            </p:extLst>
          </p:nvPr>
        </p:nvGraphicFramePr>
        <p:xfrm>
          <a:off x="305103" y="1196752"/>
          <a:ext cx="8533794" cy="3672408"/>
        </p:xfrm>
        <a:graphic>
          <a:graphicData uri="http://schemas.openxmlformats.org/presentationml/2006/ole">
            <mc:AlternateContent xmlns:mc="http://schemas.openxmlformats.org/markup-compatibility/2006">
              <mc:Choice xmlns:v="urn:schemas-microsoft-com:vml" Requires="v">
                <p:oleObj spid="_x0000_s4100" name="Bitmap Image" r:id="rId3" imgW="5651640" imgH="2432160" progId="Paint.Picture">
                  <p:embed/>
                </p:oleObj>
              </mc:Choice>
              <mc:Fallback>
                <p:oleObj name="Bitmap Image" r:id="rId3" imgW="5651640" imgH="2432160" progId="Paint.Picture">
                  <p:embed/>
                  <p:pic>
                    <p:nvPicPr>
                      <p:cNvPr id="0" name=""/>
                      <p:cNvPicPr/>
                      <p:nvPr/>
                    </p:nvPicPr>
                    <p:blipFill>
                      <a:blip r:embed="rId4"/>
                      <a:stretch>
                        <a:fillRect/>
                      </a:stretch>
                    </p:blipFill>
                    <p:spPr>
                      <a:xfrm>
                        <a:off x="305103" y="1196752"/>
                        <a:ext cx="8533794" cy="3672408"/>
                      </a:xfrm>
                      <a:prstGeom prst="rect">
                        <a:avLst/>
                      </a:prstGeom>
                    </p:spPr>
                  </p:pic>
                </p:oleObj>
              </mc:Fallback>
            </mc:AlternateContent>
          </a:graphicData>
        </a:graphic>
      </p:graphicFrame>
    </p:spTree>
    <p:extLst>
      <p:ext uri="{BB962C8B-B14F-4D97-AF65-F5344CB8AC3E}">
        <p14:creationId xmlns:p14="http://schemas.microsoft.com/office/powerpoint/2010/main" val="681853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a:latin typeface="Times New Roman" pitchFamily="18" charset="0"/>
                <a:cs typeface="Times New Roman" pitchFamily="18" charset="0"/>
              </a:rPr>
              <a:t>THE BLACK BOX CONCEPT:</a:t>
            </a:r>
            <a:endParaRPr lang="en-IN" sz="28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12700" marR="47625" algn="just"/>
            <a:r>
              <a:rPr lang="en-IN" sz="2000" dirty="0">
                <a:latin typeface="Times New Roman"/>
                <a:cs typeface="Times New Roman"/>
              </a:rPr>
              <a:t>The precise definition of a system, if one exists, lies in set theory. Wymore defines a  system </a:t>
            </a:r>
            <a:r>
              <a:rPr lang="en-IN" sz="2000" b="1" i="1" dirty="0">
                <a:latin typeface="Times New Roman"/>
                <a:cs typeface="Times New Roman"/>
              </a:rPr>
              <a:t>Z </a:t>
            </a:r>
            <a:r>
              <a:rPr lang="en-IN" sz="2000" dirty="0">
                <a:latin typeface="Times New Roman"/>
                <a:cs typeface="Times New Roman"/>
              </a:rPr>
              <a:t>to be a set such that</a:t>
            </a:r>
          </a:p>
          <a:p>
            <a:pPr marL="12700" marR="47625" algn="just"/>
            <a:endParaRPr lang="en-IN" sz="2000" dirty="0">
              <a:latin typeface="Times New Roman"/>
              <a:cs typeface="Times New Roman"/>
            </a:endParaRPr>
          </a:p>
          <a:p>
            <a:pPr marL="1384300"/>
            <a:r>
              <a:rPr lang="en-IN" sz="2000" b="1" i="1" dirty="0">
                <a:latin typeface="Times New Roman"/>
                <a:cs typeface="Times New Roman"/>
              </a:rPr>
              <a:t>Z=(S, P, I, M, T, O)</a:t>
            </a:r>
          </a:p>
          <a:p>
            <a:pPr marL="1384300"/>
            <a:endParaRPr lang="en-IN" sz="2000" dirty="0">
              <a:latin typeface="Times New Roman"/>
              <a:cs typeface="Times New Roman"/>
            </a:endParaRPr>
          </a:p>
          <a:p>
            <a:pPr marL="12700">
              <a:spcBef>
                <a:spcPts val="100"/>
              </a:spcBef>
            </a:pPr>
            <a:r>
              <a:rPr lang="en-IN" sz="2000" b="1" i="1" dirty="0">
                <a:latin typeface="Times New Roman"/>
                <a:cs typeface="Times New Roman"/>
              </a:rPr>
              <a:t>S </a:t>
            </a:r>
            <a:r>
              <a:rPr lang="en-IN" sz="2000" dirty="0">
                <a:latin typeface="Times New Roman"/>
                <a:cs typeface="Times New Roman"/>
              </a:rPr>
              <a:t>is the set of possible states of the system.</a:t>
            </a:r>
          </a:p>
          <a:p>
            <a:pPr marL="12700"/>
            <a:r>
              <a:rPr lang="en-IN" sz="2000" b="1" i="1" dirty="0">
                <a:latin typeface="Times New Roman"/>
                <a:cs typeface="Times New Roman"/>
              </a:rPr>
              <a:t>P </a:t>
            </a:r>
            <a:r>
              <a:rPr lang="en-IN" sz="2000" dirty="0">
                <a:latin typeface="Times New Roman"/>
                <a:cs typeface="Times New Roman"/>
              </a:rPr>
              <a:t>is the set of the input conditions.</a:t>
            </a:r>
          </a:p>
          <a:p>
            <a:pPr marL="12700"/>
            <a:r>
              <a:rPr lang="en-IN" sz="2000" b="1" i="1" dirty="0">
                <a:latin typeface="Times New Roman"/>
                <a:cs typeface="Times New Roman"/>
              </a:rPr>
              <a:t>I </a:t>
            </a:r>
            <a:r>
              <a:rPr lang="en-IN" sz="2000" dirty="0">
                <a:latin typeface="Times New Roman"/>
                <a:cs typeface="Times New Roman"/>
              </a:rPr>
              <a:t>is the set of input functions.</a:t>
            </a:r>
          </a:p>
          <a:p>
            <a:pPr marL="12700"/>
            <a:r>
              <a:rPr lang="en-IN" sz="2000" b="1" i="1" dirty="0">
                <a:latin typeface="Times New Roman"/>
                <a:cs typeface="Times New Roman"/>
              </a:rPr>
              <a:t>M </a:t>
            </a:r>
            <a:r>
              <a:rPr lang="en-IN" sz="2000" dirty="0">
                <a:latin typeface="Times New Roman"/>
                <a:cs typeface="Times New Roman"/>
              </a:rPr>
              <a:t>is the set of all modes of </a:t>
            </a:r>
            <a:r>
              <a:rPr lang="en-IN" sz="2000" dirty="0" err="1">
                <a:latin typeface="Times New Roman"/>
                <a:cs typeface="Times New Roman"/>
              </a:rPr>
              <a:t>behavior</a:t>
            </a:r>
            <a:r>
              <a:rPr lang="en-IN" sz="2000" dirty="0">
                <a:latin typeface="Times New Roman"/>
                <a:cs typeface="Times New Roman"/>
              </a:rPr>
              <a:t> available to the system</a:t>
            </a:r>
          </a:p>
          <a:p>
            <a:pPr marL="12700"/>
            <a:r>
              <a:rPr lang="en-IN" sz="2000" b="1" i="1" dirty="0">
                <a:latin typeface="Times New Roman"/>
                <a:cs typeface="Times New Roman"/>
              </a:rPr>
              <a:t>T </a:t>
            </a:r>
            <a:r>
              <a:rPr lang="en-IN" sz="2000" dirty="0">
                <a:latin typeface="Times New Roman"/>
                <a:cs typeface="Times New Roman"/>
              </a:rPr>
              <a:t>represents the period of time over which the system is observed.</a:t>
            </a:r>
          </a:p>
          <a:p>
            <a:pPr marL="12700"/>
            <a:r>
              <a:rPr lang="en-IN" sz="2000" b="1" i="1" dirty="0">
                <a:latin typeface="Times New Roman"/>
                <a:cs typeface="Times New Roman"/>
              </a:rPr>
              <a:t>O </a:t>
            </a:r>
            <a:r>
              <a:rPr lang="en-IN" sz="2000" dirty="0">
                <a:latin typeface="Times New Roman"/>
                <a:cs typeface="Times New Roman"/>
              </a:rPr>
              <a:t>is the set of state transition function of the system.</a:t>
            </a:r>
          </a:p>
          <a:p>
            <a:endParaRPr lang="en-IN" sz="2000" dirty="0"/>
          </a:p>
        </p:txBody>
      </p:sp>
      <p:sp>
        <p:nvSpPr>
          <p:cNvPr id="4" name="object 3"/>
          <p:cNvSpPr/>
          <p:nvPr/>
        </p:nvSpPr>
        <p:spPr>
          <a:xfrm>
            <a:off x="5868144" y="2348880"/>
            <a:ext cx="2304256" cy="1944216"/>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2423816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266</TotalTime>
  <Words>10583</Words>
  <Application>Microsoft Office PowerPoint</Application>
  <PresentationFormat>On-screen Show (4:3)</PresentationFormat>
  <Paragraphs>551</Paragraphs>
  <Slides>75</Slides>
  <Notes>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75</vt:i4>
      </vt:variant>
    </vt:vector>
  </HeadingPairs>
  <TitlesOfParts>
    <vt:vector size="85" baseType="lpstr">
      <vt:lpstr>Arial</vt:lpstr>
      <vt:lpstr>Calibri</vt:lpstr>
      <vt:lpstr>Helvetica Neue</vt:lpstr>
      <vt:lpstr>Lato</vt:lpstr>
      <vt:lpstr>Symbol</vt:lpstr>
      <vt:lpstr>Times New Roman</vt:lpstr>
      <vt:lpstr>Titillium Web</vt:lpstr>
      <vt:lpstr>Wingdings</vt:lpstr>
      <vt:lpstr>Office Theme</vt:lpstr>
      <vt:lpstr>Paintbrush Picture</vt:lpstr>
      <vt:lpstr>SYSTEM DESIGN</vt:lpstr>
      <vt:lpstr>DEFINITION OF SYSTEM: </vt:lpstr>
      <vt:lpstr>PowerPoint Presentation</vt:lpstr>
      <vt:lpstr>PowerPoint Presentation</vt:lpstr>
      <vt:lpstr>PowerPoint Presentation</vt:lpstr>
      <vt:lpstr>PowerPoint Presentation</vt:lpstr>
      <vt:lpstr>PowerPoint Presentation</vt:lpstr>
      <vt:lpstr>PowerPoint Presentation</vt:lpstr>
      <vt:lpstr>THE BLACK BOX CONCEPT:</vt:lpstr>
      <vt:lpstr>PowerPoint Presentation</vt:lpstr>
      <vt:lpstr>THE BLACK BOX CONCEPT OF A SYSTEM: </vt:lpstr>
      <vt:lpstr>Example </vt:lpstr>
      <vt:lpstr>CONCEPTUALISATION OF A SYSTEM: </vt:lpstr>
      <vt:lpstr>PowerPoint Presentation</vt:lpstr>
      <vt:lpstr>PowerPoint Presentation</vt:lpstr>
      <vt:lpstr>PowerPoint Presentation</vt:lpstr>
      <vt:lpstr>CHARACTERISTICS OF A SYSTEM:</vt:lpstr>
      <vt:lpstr>ENVIRONMENT: </vt:lpstr>
      <vt:lpstr>CLASSIFICATION OF SYSTEMS:  Systems are classified into different categories depending upon their performance,  control and organization. </vt:lpstr>
      <vt:lpstr>A HUMAN FEEDBACK SYSTEM: </vt:lpstr>
      <vt:lpstr>ADAPTIVE SYSTEM:</vt:lpstr>
      <vt:lpstr>THE SYSTEMS APPROACH: </vt:lpstr>
      <vt:lpstr>PowerPoint Presentation</vt:lpstr>
      <vt:lpstr>Creative problem solving:</vt:lpstr>
      <vt:lpstr>PowerPoint Presentation</vt:lpstr>
      <vt:lpstr>PowerPoint Presentation</vt:lpstr>
      <vt:lpstr>PowerPoint Presentation</vt:lpstr>
      <vt:lpstr>The Process of Design: </vt:lpstr>
      <vt:lpstr>Principles of system Design: </vt:lpstr>
      <vt:lpstr>Classical and Modern Approach to Design: </vt:lpstr>
      <vt:lpstr>PowerPoint Presentation</vt:lpstr>
      <vt:lpstr>PowerPoint Presentation</vt:lpstr>
      <vt:lpstr>PowerPoint Presentation</vt:lpstr>
      <vt:lpstr>Inadequacy of Evolutionary Method in Modern Design Situation: </vt:lpstr>
      <vt:lpstr>PowerPoint Presentation</vt:lpstr>
      <vt:lpstr>PowerPoint Presentation</vt:lpstr>
      <vt:lpstr>PowerPoint Presentation</vt:lpstr>
      <vt:lpstr>The structure of the Design Process: </vt:lpstr>
      <vt:lpstr>PowerPoint Presentation</vt:lpstr>
      <vt:lpstr>PowerPoint Presentation</vt:lpstr>
      <vt:lpstr>PowerPoint Presentation</vt:lpstr>
      <vt:lpstr>The Morphology of Design: </vt:lpstr>
      <vt:lpstr>PowerPoint Presentation</vt:lpstr>
      <vt:lpstr>PowerPoint Presentation</vt:lpstr>
      <vt:lpstr>PowerPoint Presentation</vt:lpstr>
      <vt:lpstr>PowerPoint Presentation</vt:lpstr>
      <vt:lpstr>PowerPoint Presentation</vt:lpstr>
      <vt:lpstr>PowerPoint Presentation</vt:lpstr>
      <vt:lpstr>Morphological Analysis: </vt:lpstr>
      <vt:lpstr>Analysis of Interconnected Decision Areas (AIDA)</vt:lpstr>
      <vt:lpstr>PowerPoint Presentation</vt:lpstr>
      <vt:lpstr>Feasibility: </vt:lpstr>
      <vt:lpstr>Evaluation of Alternatives:</vt:lpstr>
      <vt:lpstr>PowerPoint Presentation</vt:lpstr>
      <vt:lpstr>Physical Feasibility of the Design concept: </vt:lpstr>
      <vt:lpstr>Financial Feasibility:</vt:lpstr>
      <vt:lpstr>Technical Feasibility:</vt:lpstr>
      <vt:lpstr>Break Even Analysis:</vt:lpstr>
      <vt:lpstr>PowerPoint Presentation</vt:lpstr>
      <vt:lpstr>Quality of Design: </vt:lpstr>
      <vt:lpstr>Utility:</vt:lpstr>
      <vt:lpstr>PowerPoint Presentation</vt:lpstr>
      <vt:lpstr>PowerPoint Presentation</vt:lpstr>
      <vt:lpstr>Using Utility for Design Selection:</vt:lpstr>
      <vt:lpstr>PowerPoint Presentation</vt:lpstr>
      <vt:lpstr>PowerPoint Presentation</vt:lpstr>
      <vt:lpstr>PowerPoint Presentation</vt:lpstr>
      <vt:lpstr>PowerPoint Presentation</vt:lpstr>
      <vt:lpstr>Development of Design:</vt:lpstr>
      <vt:lpstr>PowerPoint Presentation</vt:lpstr>
      <vt:lpstr>PowerPoint Presentation</vt:lpstr>
      <vt:lpstr>PowerPoint Presentation</vt:lpstr>
      <vt:lpstr>The Detailed Design: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Akash Sharma</dc:creator>
  <cp:lastModifiedBy>Poonam Kumari</cp:lastModifiedBy>
  <cp:revision>33</cp:revision>
  <dcterms:created xsi:type="dcterms:W3CDTF">2020-12-27T10:29:21Z</dcterms:created>
  <dcterms:modified xsi:type="dcterms:W3CDTF">2022-04-04T05:47:31Z</dcterms:modified>
</cp:coreProperties>
</file>