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362" r:id="rId4"/>
    <p:sldId id="363" r:id="rId5"/>
    <p:sldId id="366" r:id="rId6"/>
    <p:sldId id="367" r:id="rId7"/>
    <p:sldId id="364" r:id="rId8"/>
    <p:sldId id="365" r:id="rId9"/>
    <p:sldId id="394" r:id="rId10"/>
    <p:sldId id="395" r:id="rId11"/>
    <p:sldId id="396" r:id="rId12"/>
    <p:sldId id="368" r:id="rId13"/>
    <p:sldId id="369" r:id="rId14"/>
    <p:sldId id="370" r:id="rId15"/>
    <p:sldId id="371" r:id="rId16"/>
    <p:sldId id="372" r:id="rId17"/>
    <p:sldId id="373" r:id="rId18"/>
    <p:sldId id="374" r:id="rId19"/>
    <p:sldId id="375" r:id="rId20"/>
    <p:sldId id="376"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1" r:id="rId34"/>
    <p:sldId id="390" r:id="rId35"/>
    <p:sldId id="392" r:id="rId36"/>
    <p:sldId id="3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e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9DBCC5-503F-43A8-A994-E936DEB7238E}"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DBCC5-503F-43A8-A994-E936DEB7238E}"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DBCC5-503F-43A8-A994-E936DEB7238E}"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DBCC5-503F-43A8-A994-E936DEB7238E}"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9DBCC5-503F-43A8-A994-E936DEB7238E}"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9DBCC5-503F-43A8-A994-E936DEB7238E}"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9DBCC5-503F-43A8-A994-E936DEB7238E}" type="datetimeFigureOut">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9DBCC5-503F-43A8-A994-E936DEB7238E}" type="datetimeFigureOut">
              <a:rPr lang="en-US" smtClean="0"/>
              <a:pPr/>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DBCC5-503F-43A8-A994-E936DEB7238E}" type="datetimeFigureOut">
              <a:rPr lang="en-US" smtClean="0"/>
              <a:pPr/>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DBCC5-503F-43A8-A994-E936DEB7238E}"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DBCC5-503F-43A8-A994-E936DEB7238E}"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3587A-0525-41DC-8E2E-D4021F46D6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DBCC5-503F-43A8-A994-E936DEB7238E}" type="datetimeFigureOut">
              <a:rPr lang="en-US" smtClean="0"/>
              <a:pPr/>
              <a:t>5/4/2022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3587A-0525-41DC-8E2E-D4021F46D6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9.jpe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6.jpeg"/><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312" y="2041741"/>
            <a:ext cx="9144000" cy="816867"/>
          </a:xfrm>
        </p:spPr>
        <p:txBody>
          <a:bodyPr>
            <a:normAutofit fontScale="90000"/>
          </a:bodyPr>
          <a:lstStyle/>
          <a:p>
            <a:r>
              <a:rPr lang="en-US" sz="4800" dirty="0">
                <a:latin typeface="Arial Black" panose="020B0A04020102020204" pitchFamily="34" charset="0"/>
              </a:rPr>
              <a:t>ME 322: Machine Design</a:t>
            </a:r>
          </a:p>
        </p:txBody>
      </p:sp>
      <p:sp>
        <p:nvSpPr>
          <p:cNvPr id="3" name="Subtitle 2"/>
          <p:cNvSpPr>
            <a:spLocks noGrp="1"/>
          </p:cNvSpPr>
          <p:nvPr>
            <p:ph type="subTitle" idx="1"/>
          </p:nvPr>
        </p:nvSpPr>
        <p:spPr>
          <a:xfrm>
            <a:off x="1506146" y="3326164"/>
            <a:ext cx="9144000" cy="1027135"/>
          </a:xfrm>
        </p:spPr>
        <p:txBody>
          <a:bodyPr>
            <a:noAutofit/>
          </a:bodyPr>
          <a:lstStyle/>
          <a:p>
            <a:r>
              <a:rPr lang="en-US" sz="4800" b="1" dirty="0">
                <a:latin typeface="Arial" panose="020B0604020202020204" pitchFamily="34" charset="0"/>
                <a:cs typeface="Arial" panose="020B0604020202020204" pitchFamily="34" charset="0"/>
              </a:rPr>
              <a:t>Rolling Contact Bearings II</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357" y="4462704"/>
            <a:ext cx="2160240" cy="2179189"/>
          </a:xfrm>
          <a:prstGeom prst="rect">
            <a:avLst/>
          </a:prstGeom>
        </p:spPr>
      </p:pic>
      <p:sp>
        <p:nvSpPr>
          <p:cNvPr id="5" name="TextBox 4"/>
          <p:cNvSpPr txBox="1"/>
          <p:nvPr/>
        </p:nvSpPr>
        <p:spPr>
          <a:xfrm>
            <a:off x="6537875" y="5229134"/>
            <a:ext cx="3624710"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Prof. S. K. </a:t>
            </a:r>
            <a:r>
              <a:rPr lang="en-IN" sz="3200" b="1" dirty="0" err="1">
                <a:latin typeface="Arial" panose="020B0604020202020204" pitchFamily="34" charset="0"/>
                <a:cs typeface="Arial" panose="020B0604020202020204" pitchFamily="34" charset="0"/>
              </a:rPr>
              <a:t>Kakoty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0170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283993825"/>
              </p:ext>
            </p:extLst>
          </p:nvPr>
        </p:nvGraphicFramePr>
        <p:xfrm>
          <a:off x="2122004" y="717175"/>
          <a:ext cx="7442665" cy="5090775"/>
        </p:xfrm>
        <a:graphic>
          <a:graphicData uri="http://schemas.openxmlformats.org/drawingml/2006/table">
            <a:tbl>
              <a:tblPr firstRow="1" bandRow="1">
                <a:tableStyleId>{5C22544A-7EE6-4342-B048-85BDC9FD1C3A}</a:tableStyleId>
              </a:tblPr>
              <a:tblGrid>
                <a:gridCol w="688381">
                  <a:extLst>
                    <a:ext uri="{9D8B030D-6E8A-4147-A177-3AD203B41FA5}">
                      <a16:colId xmlns:a16="http://schemas.microsoft.com/office/drawing/2014/main" xmlns="" val="20000"/>
                    </a:ext>
                  </a:extLst>
                </a:gridCol>
                <a:gridCol w="857686">
                  <a:extLst>
                    <a:ext uri="{9D8B030D-6E8A-4147-A177-3AD203B41FA5}">
                      <a16:colId xmlns:a16="http://schemas.microsoft.com/office/drawing/2014/main" xmlns="" val="20001"/>
                    </a:ext>
                  </a:extLst>
                </a:gridCol>
                <a:gridCol w="888319">
                  <a:extLst>
                    <a:ext uri="{9D8B030D-6E8A-4147-A177-3AD203B41FA5}">
                      <a16:colId xmlns:a16="http://schemas.microsoft.com/office/drawing/2014/main" xmlns="" val="20002"/>
                    </a:ext>
                  </a:extLst>
                </a:gridCol>
                <a:gridCol w="1072108">
                  <a:extLst>
                    <a:ext uri="{9D8B030D-6E8A-4147-A177-3AD203B41FA5}">
                      <a16:colId xmlns:a16="http://schemas.microsoft.com/office/drawing/2014/main" xmlns="" val="20003"/>
                    </a:ext>
                  </a:extLst>
                </a:gridCol>
                <a:gridCol w="1546900">
                  <a:extLst>
                    <a:ext uri="{9D8B030D-6E8A-4147-A177-3AD203B41FA5}">
                      <a16:colId xmlns:a16="http://schemas.microsoft.com/office/drawing/2014/main" xmlns="" val="20004"/>
                    </a:ext>
                  </a:extLst>
                </a:gridCol>
                <a:gridCol w="964897">
                  <a:extLst>
                    <a:ext uri="{9D8B030D-6E8A-4147-A177-3AD203B41FA5}">
                      <a16:colId xmlns:a16="http://schemas.microsoft.com/office/drawing/2014/main" xmlns="" val="20005"/>
                    </a:ext>
                  </a:extLst>
                </a:gridCol>
                <a:gridCol w="1424374">
                  <a:extLst>
                    <a:ext uri="{9D8B030D-6E8A-4147-A177-3AD203B41FA5}">
                      <a16:colId xmlns:a16="http://schemas.microsoft.com/office/drawing/2014/main" xmlns="" val="20006"/>
                    </a:ext>
                  </a:extLst>
                </a:gridCol>
              </a:tblGrid>
              <a:tr h="427335">
                <a:tc>
                  <a:txBody>
                    <a:bodyPr/>
                    <a:lstStyle/>
                    <a:p>
                      <a:pPr algn="ctr"/>
                      <a:r>
                        <a:rPr lang="en-IN" sz="1400" i="1" dirty="0">
                          <a:latin typeface="Arial" pitchFamily="34" charset="0"/>
                          <a:cs typeface="Arial" pitchFamily="34" charset="0"/>
                        </a:rPr>
                        <a:t>     d</a:t>
                      </a:r>
                    </a:p>
                  </a:txBody>
                  <a:tcPr/>
                </a:tc>
                <a:tc>
                  <a:txBody>
                    <a:bodyPr/>
                    <a:lstStyle/>
                    <a:p>
                      <a:pPr algn="ctr"/>
                      <a:r>
                        <a:rPr lang="en-IN" sz="1400" i="1" dirty="0">
                          <a:latin typeface="Arial" pitchFamily="34" charset="0"/>
                          <a:cs typeface="Arial" pitchFamily="34" charset="0"/>
                        </a:rPr>
                        <a:t>      D</a:t>
                      </a:r>
                    </a:p>
                  </a:txBody>
                  <a:tcPr/>
                </a:tc>
                <a:tc>
                  <a:txBody>
                    <a:bodyPr/>
                    <a:lstStyle/>
                    <a:p>
                      <a:pPr algn="ctr"/>
                      <a:r>
                        <a:rPr lang="en-IN" sz="1400" i="1" dirty="0">
                          <a:latin typeface="Arial" pitchFamily="34" charset="0"/>
                          <a:cs typeface="Arial" pitchFamily="34" charset="0"/>
                        </a:rPr>
                        <a:t>      B</a:t>
                      </a:r>
                    </a:p>
                  </a:txBody>
                  <a:tcPr/>
                </a:tc>
                <a:tc>
                  <a:txBody>
                    <a:bodyPr/>
                    <a:lstStyle/>
                    <a:p>
                      <a:pPr algn="ctr"/>
                      <a:r>
                        <a:rPr lang="en-IN" sz="1400" i="1" dirty="0">
                          <a:latin typeface="Arial" pitchFamily="34" charset="0"/>
                          <a:cs typeface="Arial" pitchFamily="34" charset="0"/>
                        </a:rPr>
                        <a:t>       C</a:t>
                      </a:r>
                    </a:p>
                  </a:txBody>
                  <a:tcPr/>
                </a:tc>
                <a:tc>
                  <a:txBody>
                    <a:bodyPr/>
                    <a:lstStyle/>
                    <a:p>
                      <a:pPr algn="ctr"/>
                      <a:r>
                        <a:rPr lang="en-IN" sz="1400" i="1" dirty="0">
                          <a:latin typeface="Arial" pitchFamily="34" charset="0"/>
                          <a:cs typeface="Arial" pitchFamily="34" charset="0"/>
                        </a:rPr>
                        <a:t>Designation</a:t>
                      </a:r>
                    </a:p>
                  </a:txBody>
                  <a:tcPr/>
                </a:tc>
                <a:tc>
                  <a:txBody>
                    <a:bodyPr/>
                    <a:lstStyle/>
                    <a:p>
                      <a:pPr algn="ctr"/>
                      <a:r>
                        <a:rPr lang="en-IN" sz="1400" i="1" dirty="0">
                          <a:latin typeface="Arial" pitchFamily="34" charset="0"/>
                          <a:cs typeface="Arial" pitchFamily="34" charset="0"/>
                        </a:rPr>
                        <a:t>   e</a:t>
                      </a:r>
                    </a:p>
                  </a:txBody>
                  <a:tcPr/>
                </a:tc>
                <a:tc>
                  <a:txBody>
                    <a:bodyPr/>
                    <a:lstStyle/>
                    <a:p>
                      <a:pPr algn="ctr"/>
                      <a:r>
                        <a:rPr lang="en-IN" sz="1400" i="1" dirty="0">
                          <a:latin typeface="Arial" pitchFamily="34" charset="0"/>
                          <a:cs typeface="Arial" pitchFamily="34" charset="0"/>
                        </a:rPr>
                        <a:t>        Y</a:t>
                      </a:r>
                    </a:p>
                  </a:txBody>
                  <a:tcPr/>
                </a:tc>
                <a:extLst>
                  <a:ext uri="{0D108BD9-81ED-4DB2-BD59-A6C34878D82A}">
                    <a16:rowId xmlns:a16="http://schemas.microsoft.com/office/drawing/2014/main" xmlns="" val="10000"/>
                  </a:ext>
                </a:extLst>
              </a:tr>
              <a:tr h="226236">
                <a:tc rowSpan="9">
                  <a:txBody>
                    <a:bodyPr/>
                    <a:lstStyle/>
                    <a:p>
                      <a:pPr algn="ctr"/>
                      <a:r>
                        <a:rPr lang="en-IN" sz="1100" dirty="0">
                          <a:latin typeface="Arial" pitchFamily="34" charset="0"/>
                          <a:cs typeface="Arial" pitchFamily="34" charset="0"/>
                        </a:rPr>
                        <a:t>35</a:t>
                      </a:r>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18</a:t>
                      </a:r>
                    </a:p>
                  </a:txBody>
                  <a:tcPr/>
                </a:tc>
                <a:tc>
                  <a:txBody>
                    <a:bodyPr/>
                    <a:lstStyle/>
                    <a:p>
                      <a:pPr algn="ctr"/>
                      <a:r>
                        <a:rPr lang="en-IN" sz="1100" dirty="0">
                          <a:latin typeface="Arial" pitchFamily="34" charset="0"/>
                          <a:cs typeface="Arial" pitchFamily="34" charset="0"/>
                        </a:rPr>
                        <a:t>40200</a:t>
                      </a:r>
                    </a:p>
                  </a:txBody>
                  <a:tcPr/>
                </a:tc>
                <a:tc>
                  <a:txBody>
                    <a:bodyPr/>
                    <a:lstStyle/>
                    <a:p>
                      <a:pPr algn="ctr"/>
                      <a:r>
                        <a:rPr lang="en-IN" sz="1100" dirty="0">
                          <a:latin typeface="Arial" pitchFamily="34" charset="0"/>
                          <a:cs typeface="Arial" pitchFamily="34" charset="0"/>
                        </a:rPr>
                        <a:t>32007</a:t>
                      </a:r>
                      <a:r>
                        <a:rPr lang="en-IN" sz="1100" baseline="0" dirty="0">
                          <a:latin typeface="Arial" pitchFamily="34" charset="0"/>
                          <a:cs typeface="Arial" pitchFamily="34" charset="0"/>
                        </a:rPr>
                        <a:t> X</a:t>
                      </a: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0.46</a:t>
                      </a:r>
                    </a:p>
                  </a:txBody>
                  <a:tcPr/>
                </a:tc>
                <a:tc>
                  <a:txBody>
                    <a:bodyPr/>
                    <a:lstStyle/>
                    <a:p>
                      <a:pPr algn="ctr"/>
                      <a:r>
                        <a:rPr lang="en-IN" sz="1100" dirty="0">
                          <a:latin typeface="Arial" pitchFamily="34" charset="0"/>
                          <a:cs typeface="Arial" pitchFamily="34" charset="0"/>
                        </a:rPr>
                        <a:t>1.3</a:t>
                      </a:r>
                    </a:p>
                  </a:txBody>
                  <a:tcPr/>
                </a:tc>
                <a:extLst>
                  <a:ext uri="{0D108BD9-81ED-4DB2-BD59-A6C34878D82A}">
                    <a16:rowId xmlns:a16="http://schemas.microsoft.com/office/drawing/2014/main" xmlns="" val="10010"/>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18.25</a:t>
                      </a:r>
                    </a:p>
                  </a:txBody>
                  <a:tcPr/>
                </a:tc>
                <a:tc>
                  <a:txBody>
                    <a:bodyPr/>
                    <a:lstStyle/>
                    <a:p>
                      <a:pPr algn="ctr"/>
                      <a:r>
                        <a:rPr lang="en-IN" sz="1100" dirty="0">
                          <a:latin typeface="Arial" pitchFamily="34" charset="0"/>
                          <a:cs typeface="Arial" pitchFamily="34" charset="0"/>
                        </a:rPr>
                        <a:t>48400</a:t>
                      </a:r>
                    </a:p>
                  </a:txBody>
                  <a:tcPr/>
                </a:tc>
                <a:tc>
                  <a:txBody>
                    <a:bodyPr/>
                    <a:lstStyle/>
                    <a:p>
                      <a:pPr algn="ctr"/>
                      <a:r>
                        <a:rPr lang="en-IN" sz="1100" dirty="0">
                          <a:latin typeface="Arial" pitchFamily="34" charset="0"/>
                          <a:cs typeface="Arial" pitchFamily="34" charset="0"/>
                        </a:rPr>
                        <a:t>30207</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11"/>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24.25</a:t>
                      </a:r>
                    </a:p>
                  </a:txBody>
                  <a:tcPr/>
                </a:tc>
                <a:tc>
                  <a:txBody>
                    <a:bodyPr/>
                    <a:lstStyle/>
                    <a:p>
                      <a:pPr algn="ctr"/>
                      <a:r>
                        <a:rPr lang="en-IN" sz="1100" dirty="0">
                          <a:latin typeface="Arial" pitchFamily="34" charset="0"/>
                          <a:cs typeface="Arial" pitchFamily="34" charset="0"/>
                        </a:rPr>
                        <a:t>61600</a:t>
                      </a:r>
                    </a:p>
                  </a:txBody>
                  <a:tcPr/>
                </a:tc>
                <a:tc>
                  <a:txBody>
                    <a:bodyPr/>
                    <a:lstStyle/>
                    <a:p>
                      <a:pPr algn="ctr"/>
                      <a:r>
                        <a:rPr lang="en-IN" sz="1100" dirty="0">
                          <a:latin typeface="Arial" pitchFamily="34" charset="0"/>
                          <a:cs typeface="Arial" pitchFamily="34" charset="0"/>
                        </a:rPr>
                        <a:t>32207</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12"/>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24.25</a:t>
                      </a:r>
                    </a:p>
                  </a:txBody>
                  <a:tcPr/>
                </a:tc>
                <a:tc>
                  <a:txBody>
                    <a:bodyPr/>
                    <a:lstStyle/>
                    <a:p>
                      <a:pPr algn="ctr"/>
                      <a:r>
                        <a:rPr lang="en-IN" sz="1100" dirty="0">
                          <a:latin typeface="Arial" pitchFamily="34" charset="0"/>
                          <a:cs typeface="Arial" pitchFamily="34" charset="0"/>
                        </a:rPr>
                        <a:t>52700</a:t>
                      </a:r>
                    </a:p>
                  </a:txBody>
                  <a:tcPr/>
                </a:tc>
                <a:tc>
                  <a:txBody>
                    <a:bodyPr/>
                    <a:lstStyle/>
                    <a:p>
                      <a:pPr algn="ctr"/>
                      <a:r>
                        <a:rPr lang="en-IN" sz="1100" dirty="0">
                          <a:latin typeface="Arial" pitchFamily="34" charset="0"/>
                          <a:cs typeface="Arial" pitchFamily="34" charset="0"/>
                        </a:rPr>
                        <a:t>32207 B</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1.05</a:t>
                      </a:r>
                    </a:p>
                  </a:txBody>
                  <a:tcPr/>
                </a:tc>
                <a:extLst>
                  <a:ext uri="{0D108BD9-81ED-4DB2-BD59-A6C34878D82A}">
                    <a16:rowId xmlns:a16="http://schemas.microsoft.com/office/drawing/2014/main" xmlns="" val="10013"/>
                  </a:ext>
                </a:extLst>
              </a:tr>
              <a:tr h="226236">
                <a:tc vMerge="1">
                  <a:txBody>
                    <a:bodyPr/>
                    <a:lstStyle/>
                    <a:p>
                      <a:endParaRPr lang="en-IN"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28</a:t>
                      </a:r>
                    </a:p>
                  </a:txBody>
                  <a:tcPr/>
                </a:tc>
                <a:tc>
                  <a:txBody>
                    <a:bodyPr/>
                    <a:lstStyle/>
                    <a:p>
                      <a:pPr algn="ctr"/>
                      <a:r>
                        <a:rPr lang="en-IN" sz="1100" dirty="0">
                          <a:latin typeface="Arial" pitchFamily="34" charset="0"/>
                          <a:cs typeface="Arial" pitchFamily="34" charset="0"/>
                        </a:rPr>
                        <a:t>79200</a:t>
                      </a:r>
                    </a:p>
                  </a:txBody>
                  <a:tcPr/>
                </a:tc>
                <a:tc>
                  <a:txBody>
                    <a:bodyPr/>
                    <a:lstStyle/>
                    <a:p>
                      <a:pPr algn="ctr"/>
                      <a:r>
                        <a:rPr lang="en-IN" sz="1100" dirty="0">
                          <a:latin typeface="Arial" pitchFamily="34" charset="0"/>
                          <a:cs typeface="Arial" pitchFamily="34" charset="0"/>
                        </a:rPr>
                        <a:t>33207 </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14"/>
                  </a:ext>
                </a:extLst>
              </a:tr>
              <a:tr h="226236">
                <a:tc vMerge="1">
                  <a:txBody>
                    <a:bodyPr/>
                    <a:lstStyle/>
                    <a:p>
                      <a:endParaRPr lang="en-IN"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22.75</a:t>
                      </a:r>
                    </a:p>
                  </a:txBody>
                  <a:tcPr/>
                </a:tc>
                <a:tc>
                  <a:txBody>
                    <a:bodyPr/>
                    <a:lstStyle/>
                    <a:p>
                      <a:pPr algn="ctr"/>
                      <a:r>
                        <a:rPr lang="en-IN" sz="1100" dirty="0">
                          <a:latin typeface="Arial" pitchFamily="34" charset="0"/>
                          <a:cs typeface="Arial" pitchFamily="34" charset="0"/>
                        </a:rPr>
                        <a:t>68200</a:t>
                      </a:r>
                    </a:p>
                  </a:txBody>
                  <a:tcPr/>
                </a:tc>
                <a:tc>
                  <a:txBody>
                    <a:bodyPr/>
                    <a:lstStyle/>
                    <a:p>
                      <a:pPr algn="ctr"/>
                      <a:r>
                        <a:rPr lang="en-IN" sz="1100" dirty="0">
                          <a:latin typeface="Arial" pitchFamily="34" charset="0"/>
                          <a:cs typeface="Arial" pitchFamily="34" charset="0"/>
                        </a:rPr>
                        <a:t>30307</a:t>
                      </a:r>
                    </a:p>
                  </a:txBody>
                  <a:tcPr/>
                </a:tc>
                <a:tc>
                  <a:txBody>
                    <a:bodyPr/>
                    <a:lstStyle/>
                    <a:p>
                      <a:pPr algn="ctr"/>
                      <a:r>
                        <a:rPr lang="en-IN" sz="1100" dirty="0">
                          <a:latin typeface="Arial" pitchFamily="34" charset="0"/>
                          <a:cs typeface="Arial" pitchFamily="34" charset="0"/>
                        </a:rPr>
                        <a:t>0.31</a:t>
                      </a:r>
                    </a:p>
                  </a:txBody>
                  <a:tcPr/>
                </a:tc>
                <a:tc>
                  <a:txBody>
                    <a:bodyPr/>
                    <a:lstStyle/>
                    <a:p>
                      <a:pPr algn="ctr"/>
                      <a:r>
                        <a:rPr lang="en-IN" sz="1100" dirty="0">
                          <a:latin typeface="Arial" pitchFamily="34" charset="0"/>
                          <a:cs typeface="Arial" pitchFamily="34" charset="0"/>
                        </a:rPr>
                        <a:t>1.9</a:t>
                      </a:r>
                    </a:p>
                  </a:txBody>
                  <a:tcPr/>
                </a:tc>
                <a:extLst>
                  <a:ext uri="{0D108BD9-81ED-4DB2-BD59-A6C34878D82A}">
                    <a16:rowId xmlns:a16="http://schemas.microsoft.com/office/drawing/2014/main" xmlns="" val="10015"/>
                  </a:ext>
                </a:extLst>
              </a:tr>
              <a:tr h="226236">
                <a:tc vMerge="1">
                  <a:txBody>
                    <a:bodyPr/>
                    <a:lstStyle/>
                    <a:p>
                      <a:endParaRPr lang="en-IN"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22.75</a:t>
                      </a:r>
                    </a:p>
                  </a:txBody>
                  <a:tcPr/>
                </a:tc>
                <a:tc>
                  <a:txBody>
                    <a:bodyPr/>
                    <a:lstStyle/>
                    <a:p>
                      <a:pPr algn="ctr"/>
                      <a:r>
                        <a:rPr lang="en-IN" sz="1100" dirty="0">
                          <a:latin typeface="Arial" pitchFamily="34" charset="0"/>
                          <a:cs typeface="Arial" pitchFamily="34" charset="0"/>
                        </a:rPr>
                        <a:t>57200</a:t>
                      </a:r>
                    </a:p>
                  </a:txBody>
                  <a:tcPr/>
                </a:tc>
                <a:tc>
                  <a:txBody>
                    <a:bodyPr/>
                    <a:lstStyle/>
                    <a:p>
                      <a:pPr algn="ctr"/>
                      <a:r>
                        <a:rPr lang="en-IN" sz="1100" dirty="0">
                          <a:latin typeface="Arial" pitchFamily="34" charset="0"/>
                          <a:cs typeface="Arial" pitchFamily="34" charset="0"/>
                        </a:rPr>
                        <a:t>31307</a:t>
                      </a:r>
                    </a:p>
                  </a:txBody>
                  <a:tcPr/>
                </a:tc>
                <a:tc>
                  <a:txBody>
                    <a:bodyPr/>
                    <a:lstStyle/>
                    <a:p>
                      <a:pPr algn="ctr"/>
                      <a:r>
                        <a:rPr lang="en-IN" sz="1100" dirty="0">
                          <a:latin typeface="Arial" pitchFamily="34" charset="0"/>
                          <a:cs typeface="Arial" pitchFamily="34" charset="0"/>
                        </a:rPr>
                        <a:t>0.83</a:t>
                      </a:r>
                    </a:p>
                  </a:txBody>
                  <a:tcPr/>
                </a:tc>
                <a:tc>
                  <a:txBody>
                    <a:bodyPr/>
                    <a:lstStyle/>
                    <a:p>
                      <a:pPr algn="ctr"/>
                      <a:r>
                        <a:rPr lang="en-IN" sz="1100" dirty="0">
                          <a:latin typeface="Arial" pitchFamily="34" charset="0"/>
                          <a:cs typeface="Arial" pitchFamily="34" charset="0"/>
                        </a:rPr>
                        <a:t>0.72</a:t>
                      </a:r>
                    </a:p>
                  </a:txBody>
                  <a:tcPr/>
                </a:tc>
                <a:extLst>
                  <a:ext uri="{0D108BD9-81ED-4DB2-BD59-A6C34878D82A}">
                    <a16:rowId xmlns:a16="http://schemas.microsoft.com/office/drawing/2014/main" xmlns="" val="10016"/>
                  </a:ext>
                </a:extLst>
              </a:tr>
              <a:tr h="226236">
                <a:tc vMerge="1">
                  <a:txBody>
                    <a:bodyPr/>
                    <a:lstStyle/>
                    <a:p>
                      <a:endParaRPr lang="en-IN"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32.75</a:t>
                      </a:r>
                    </a:p>
                  </a:txBody>
                  <a:tcPr/>
                </a:tc>
                <a:tc>
                  <a:txBody>
                    <a:bodyPr/>
                    <a:lstStyle/>
                    <a:p>
                      <a:pPr algn="ctr"/>
                      <a:r>
                        <a:rPr lang="en-IN" sz="1100" dirty="0">
                          <a:latin typeface="Arial" pitchFamily="34" charset="0"/>
                          <a:cs typeface="Arial" pitchFamily="34" charset="0"/>
                        </a:rPr>
                        <a:t>89700</a:t>
                      </a:r>
                    </a:p>
                  </a:txBody>
                  <a:tcPr/>
                </a:tc>
                <a:tc>
                  <a:txBody>
                    <a:bodyPr/>
                    <a:lstStyle/>
                    <a:p>
                      <a:pPr algn="ctr"/>
                      <a:r>
                        <a:rPr lang="en-IN" sz="1100" dirty="0">
                          <a:latin typeface="Arial" pitchFamily="34" charset="0"/>
                          <a:cs typeface="Arial" pitchFamily="34" charset="0"/>
                        </a:rPr>
                        <a:t>32307</a:t>
                      </a:r>
                    </a:p>
                  </a:txBody>
                  <a:tcPr/>
                </a:tc>
                <a:tc>
                  <a:txBody>
                    <a:bodyPr/>
                    <a:lstStyle/>
                    <a:p>
                      <a:pPr algn="ctr"/>
                      <a:r>
                        <a:rPr lang="en-IN" sz="1100" dirty="0">
                          <a:latin typeface="Arial" pitchFamily="34" charset="0"/>
                          <a:cs typeface="Arial" pitchFamily="34" charset="0"/>
                        </a:rPr>
                        <a:t>0.31</a:t>
                      </a:r>
                    </a:p>
                  </a:txBody>
                  <a:tcPr/>
                </a:tc>
                <a:tc>
                  <a:txBody>
                    <a:bodyPr/>
                    <a:lstStyle/>
                    <a:p>
                      <a:pPr algn="ctr"/>
                      <a:r>
                        <a:rPr lang="en-IN" sz="1100" dirty="0">
                          <a:latin typeface="Arial" pitchFamily="34" charset="0"/>
                          <a:cs typeface="Arial" pitchFamily="34" charset="0"/>
                        </a:rPr>
                        <a:t>1.9</a:t>
                      </a:r>
                    </a:p>
                  </a:txBody>
                  <a:tcPr/>
                </a:tc>
                <a:extLst>
                  <a:ext uri="{0D108BD9-81ED-4DB2-BD59-A6C34878D82A}">
                    <a16:rowId xmlns:a16="http://schemas.microsoft.com/office/drawing/2014/main" xmlns="" val="10017"/>
                  </a:ext>
                </a:extLst>
              </a:tr>
              <a:tr h="226236">
                <a:tc vMerge="1">
                  <a:txBody>
                    <a:bodyPr/>
                    <a:lstStyle/>
                    <a:p>
                      <a:endParaRPr lang="en-IN"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32.75</a:t>
                      </a:r>
                    </a:p>
                  </a:txBody>
                  <a:tcPr/>
                </a:tc>
                <a:tc>
                  <a:txBody>
                    <a:bodyPr/>
                    <a:lstStyle/>
                    <a:p>
                      <a:pPr algn="ctr"/>
                      <a:r>
                        <a:rPr lang="en-IN" sz="1100" dirty="0">
                          <a:latin typeface="Arial" pitchFamily="34" charset="0"/>
                          <a:cs typeface="Arial" pitchFamily="34" charset="0"/>
                        </a:rPr>
                        <a:t>88000</a:t>
                      </a:r>
                    </a:p>
                  </a:txBody>
                  <a:tcPr/>
                </a:tc>
                <a:tc>
                  <a:txBody>
                    <a:bodyPr/>
                    <a:lstStyle/>
                    <a:p>
                      <a:pPr algn="ctr"/>
                      <a:r>
                        <a:rPr lang="en-IN" sz="1100" dirty="0">
                          <a:latin typeface="Arial" pitchFamily="34" charset="0"/>
                          <a:cs typeface="Arial" pitchFamily="34" charset="0"/>
                        </a:rPr>
                        <a:t>32307 B</a:t>
                      </a:r>
                    </a:p>
                  </a:txBody>
                  <a:tcPr/>
                </a:tc>
                <a:tc>
                  <a:txBody>
                    <a:bodyPr/>
                    <a:lstStyle/>
                    <a:p>
                      <a:pPr algn="ctr"/>
                      <a:r>
                        <a:rPr lang="en-IN" sz="1100" dirty="0">
                          <a:latin typeface="Arial" pitchFamily="34" charset="0"/>
                          <a:cs typeface="Arial" pitchFamily="34" charset="0"/>
                        </a:rPr>
                        <a:t>0.54</a:t>
                      </a:r>
                    </a:p>
                  </a:txBody>
                  <a:tcPr/>
                </a:tc>
                <a:tc>
                  <a:txBody>
                    <a:bodyPr/>
                    <a:lstStyle/>
                    <a:p>
                      <a:pPr algn="ctr"/>
                      <a:r>
                        <a:rPr lang="en-IN" sz="1100" dirty="0">
                          <a:latin typeface="Arial" pitchFamily="34" charset="0"/>
                          <a:cs typeface="Arial" pitchFamily="34" charset="0"/>
                        </a:rPr>
                        <a:t>1.1</a:t>
                      </a:r>
                    </a:p>
                  </a:txBody>
                  <a:tcPr/>
                </a:tc>
                <a:extLst>
                  <a:ext uri="{0D108BD9-81ED-4DB2-BD59-A6C34878D82A}">
                    <a16:rowId xmlns:a16="http://schemas.microsoft.com/office/drawing/2014/main" xmlns="" val="10018"/>
                  </a:ext>
                </a:extLst>
              </a:tr>
              <a:tr h="226236">
                <a:tc rowSpan="9">
                  <a:txBody>
                    <a:bodyPr/>
                    <a:lstStyle/>
                    <a:p>
                      <a:pPr algn="ctr"/>
                      <a:r>
                        <a:rPr lang="en-IN" sz="1100" dirty="0">
                          <a:latin typeface="Arial" pitchFamily="34" charset="0"/>
                          <a:cs typeface="Arial" pitchFamily="34" charset="0"/>
                        </a:rPr>
                        <a:t>40</a:t>
                      </a:r>
                    </a:p>
                    <a:p>
                      <a:pPr algn="ct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68</a:t>
                      </a:r>
                    </a:p>
                  </a:txBody>
                  <a:tcPr/>
                </a:tc>
                <a:tc>
                  <a:txBody>
                    <a:bodyPr/>
                    <a:lstStyle/>
                    <a:p>
                      <a:pPr algn="ctr"/>
                      <a:r>
                        <a:rPr lang="en-IN" sz="1100" dirty="0">
                          <a:latin typeface="Arial" pitchFamily="34" charset="0"/>
                          <a:cs typeface="Arial" pitchFamily="34" charset="0"/>
                        </a:rPr>
                        <a:t>19</a:t>
                      </a:r>
                    </a:p>
                  </a:txBody>
                  <a:tcPr/>
                </a:tc>
                <a:tc>
                  <a:txBody>
                    <a:bodyPr/>
                    <a:lstStyle/>
                    <a:p>
                      <a:pPr algn="ctr"/>
                      <a:r>
                        <a:rPr lang="en-IN" sz="1100" dirty="0">
                          <a:latin typeface="Arial" pitchFamily="34" charset="0"/>
                          <a:cs typeface="Arial" pitchFamily="34" charset="0"/>
                        </a:rPr>
                        <a:t>49500</a:t>
                      </a:r>
                    </a:p>
                  </a:txBody>
                  <a:tcPr/>
                </a:tc>
                <a:tc>
                  <a:txBody>
                    <a:bodyPr/>
                    <a:lstStyle/>
                    <a:p>
                      <a:pPr algn="ctr"/>
                      <a:r>
                        <a:rPr lang="en-IN" sz="1100" dirty="0">
                          <a:latin typeface="Arial" pitchFamily="34" charset="0"/>
                          <a:cs typeface="Arial" pitchFamily="34" charset="0"/>
                        </a:rPr>
                        <a:t>32008 X</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21"/>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75</a:t>
                      </a:r>
                    </a:p>
                  </a:txBody>
                  <a:tcPr/>
                </a:tc>
                <a:tc>
                  <a:txBody>
                    <a:bodyPr/>
                    <a:lstStyle/>
                    <a:p>
                      <a:pPr algn="ctr"/>
                      <a:r>
                        <a:rPr lang="en-IN" sz="1100" dirty="0">
                          <a:latin typeface="Arial" pitchFamily="34" charset="0"/>
                          <a:cs typeface="Arial" pitchFamily="34" charset="0"/>
                        </a:rPr>
                        <a:t>26</a:t>
                      </a:r>
                    </a:p>
                  </a:txBody>
                  <a:tcPr/>
                </a:tc>
                <a:tc>
                  <a:txBody>
                    <a:bodyPr/>
                    <a:lstStyle/>
                    <a:p>
                      <a:pPr algn="ctr"/>
                      <a:r>
                        <a:rPr lang="en-IN" sz="1100" dirty="0">
                          <a:latin typeface="Arial" pitchFamily="34" charset="0"/>
                          <a:cs typeface="Arial" pitchFamily="34" charset="0"/>
                        </a:rPr>
                        <a:t>74800</a:t>
                      </a:r>
                    </a:p>
                  </a:txBody>
                  <a:tcPr/>
                </a:tc>
                <a:tc>
                  <a:txBody>
                    <a:bodyPr/>
                    <a:lstStyle/>
                    <a:p>
                      <a:pPr algn="ctr"/>
                      <a:r>
                        <a:rPr lang="en-IN" sz="1100" dirty="0">
                          <a:latin typeface="Arial" pitchFamily="34" charset="0"/>
                          <a:cs typeface="Arial" pitchFamily="34" charset="0"/>
                        </a:rPr>
                        <a:t>33108</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2"/>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19.75</a:t>
                      </a:r>
                    </a:p>
                  </a:txBody>
                  <a:tcPr/>
                </a:tc>
                <a:tc>
                  <a:txBody>
                    <a:bodyPr/>
                    <a:lstStyle/>
                    <a:p>
                      <a:pPr algn="ctr"/>
                      <a:r>
                        <a:rPr lang="en-IN" sz="1100" dirty="0">
                          <a:latin typeface="Arial" pitchFamily="34" charset="0"/>
                          <a:cs typeface="Arial" pitchFamily="34" charset="0"/>
                        </a:rPr>
                        <a:t>58300</a:t>
                      </a:r>
                    </a:p>
                  </a:txBody>
                  <a:tcPr/>
                </a:tc>
                <a:tc>
                  <a:txBody>
                    <a:bodyPr/>
                    <a:lstStyle/>
                    <a:p>
                      <a:pPr algn="ctr"/>
                      <a:r>
                        <a:rPr lang="en-IN" sz="1100" dirty="0">
                          <a:latin typeface="Arial" pitchFamily="34" charset="0"/>
                          <a:cs typeface="Arial" pitchFamily="34" charset="0"/>
                        </a:rPr>
                        <a:t>30208 </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23"/>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24.75</a:t>
                      </a:r>
                    </a:p>
                  </a:txBody>
                  <a:tcPr/>
                </a:tc>
                <a:tc>
                  <a:txBody>
                    <a:bodyPr/>
                    <a:lstStyle/>
                    <a:p>
                      <a:pPr algn="ctr"/>
                      <a:r>
                        <a:rPr lang="en-IN" sz="1100" dirty="0">
                          <a:latin typeface="Arial" pitchFamily="34" charset="0"/>
                          <a:cs typeface="Arial" pitchFamily="34" charset="0"/>
                        </a:rPr>
                        <a:t>70400</a:t>
                      </a:r>
                    </a:p>
                  </a:txBody>
                  <a:tcPr/>
                </a:tc>
                <a:tc>
                  <a:txBody>
                    <a:bodyPr/>
                    <a:lstStyle/>
                    <a:p>
                      <a:pPr algn="ctr"/>
                      <a:r>
                        <a:rPr lang="en-IN" sz="1100" dirty="0">
                          <a:latin typeface="Arial" pitchFamily="34" charset="0"/>
                          <a:cs typeface="Arial" pitchFamily="34" charset="0"/>
                        </a:rPr>
                        <a:t>32208</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24"/>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32</a:t>
                      </a:r>
                    </a:p>
                  </a:txBody>
                  <a:tcPr/>
                </a:tc>
                <a:tc>
                  <a:txBody>
                    <a:bodyPr/>
                    <a:lstStyle/>
                    <a:p>
                      <a:pPr algn="ctr"/>
                      <a:r>
                        <a:rPr lang="en-IN" sz="1100" dirty="0">
                          <a:latin typeface="Arial" pitchFamily="34" charset="0"/>
                          <a:cs typeface="Arial" pitchFamily="34" charset="0"/>
                        </a:rPr>
                        <a:t>96800</a:t>
                      </a:r>
                    </a:p>
                  </a:txBody>
                  <a:tcPr/>
                </a:tc>
                <a:tc>
                  <a:txBody>
                    <a:bodyPr/>
                    <a:lstStyle/>
                    <a:p>
                      <a:pPr algn="ctr"/>
                      <a:r>
                        <a:rPr lang="en-IN" sz="1100" dirty="0">
                          <a:latin typeface="Arial" pitchFamily="34" charset="0"/>
                          <a:cs typeface="Arial" pitchFamily="34" charset="0"/>
                        </a:rPr>
                        <a:t>33208</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5"/>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85</a:t>
                      </a:r>
                    </a:p>
                  </a:txBody>
                  <a:tcPr/>
                </a:tc>
                <a:tc>
                  <a:txBody>
                    <a:bodyPr/>
                    <a:lstStyle/>
                    <a:p>
                      <a:pPr algn="ctr"/>
                      <a:r>
                        <a:rPr lang="en-IN" sz="1100" dirty="0">
                          <a:latin typeface="Arial" pitchFamily="34" charset="0"/>
                          <a:cs typeface="Arial" pitchFamily="34" charset="0"/>
                        </a:rPr>
                        <a:t>33</a:t>
                      </a:r>
                    </a:p>
                  </a:txBody>
                  <a:tcPr/>
                </a:tc>
                <a:tc>
                  <a:txBody>
                    <a:bodyPr/>
                    <a:lstStyle/>
                    <a:p>
                      <a:pPr algn="ctr"/>
                      <a:r>
                        <a:rPr lang="en-IN" sz="1100" dirty="0">
                          <a:latin typeface="Arial" pitchFamily="34" charset="0"/>
                          <a:cs typeface="Arial" pitchFamily="34" charset="0"/>
                        </a:rPr>
                        <a:t>114000</a:t>
                      </a:r>
                    </a:p>
                  </a:txBody>
                  <a:tcPr/>
                </a:tc>
                <a:tc>
                  <a:txBody>
                    <a:bodyPr/>
                    <a:lstStyle/>
                    <a:p>
                      <a:pPr algn="ctr"/>
                      <a:r>
                        <a:rPr lang="en-IN" sz="1100" dirty="0">
                          <a:latin typeface="Arial" pitchFamily="34" charset="0"/>
                          <a:cs typeface="Arial" pitchFamily="34" charset="0"/>
                        </a:rPr>
                        <a:t>T2EE040</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6"/>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90</a:t>
                      </a:r>
                    </a:p>
                  </a:txBody>
                  <a:tcPr/>
                </a:tc>
                <a:tc>
                  <a:txBody>
                    <a:bodyPr/>
                    <a:lstStyle/>
                    <a:p>
                      <a:pPr algn="ctr"/>
                      <a:r>
                        <a:rPr lang="en-IN" sz="1100" dirty="0">
                          <a:latin typeface="Arial" pitchFamily="34" charset="0"/>
                          <a:cs typeface="Arial" pitchFamily="34" charset="0"/>
                        </a:rPr>
                        <a:t>25.25</a:t>
                      </a:r>
                    </a:p>
                  </a:txBody>
                  <a:tcPr/>
                </a:tc>
                <a:tc>
                  <a:txBody>
                    <a:bodyPr/>
                    <a:lstStyle/>
                    <a:p>
                      <a:pPr algn="ctr"/>
                      <a:r>
                        <a:rPr lang="en-IN" sz="1100" dirty="0">
                          <a:latin typeface="Arial" pitchFamily="34" charset="0"/>
                          <a:cs typeface="Arial" pitchFamily="34" charset="0"/>
                        </a:rPr>
                        <a:t>80900</a:t>
                      </a:r>
                    </a:p>
                  </a:txBody>
                  <a:tcPr/>
                </a:tc>
                <a:tc>
                  <a:txBody>
                    <a:bodyPr/>
                    <a:lstStyle/>
                    <a:p>
                      <a:pPr algn="ctr"/>
                      <a:r>
                        <a:rPr lang="en-IN" sz="1100" dirty="0">
                          <a:latin typeface="Arial" pitchFamily="34" charset="0"/>
                          <a:cs typeface="Arial" pitchFamily="34" charset="0"/>
                        </a:rPr>
                        <a:t>30308</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7"/>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90</a:t>
                      </a:r>
                    </a:p>
                  </a:txBody>
                  <a:tcPr/>
                </a:tc>
                <a:tc>
                  <a:txBody>
                    <a:bodyPr/>
                    <a:lstStyle/>
                    <a:p>
                      <a:pPr algn="ctr"/>
                      <a:r>
                        <a:rPr lang="en-IN" sz="1100" dirty="0">
                          <a:latin typeface="Arial" pitchFamily="34" charset="0"/>
                          <a:cs typeface="Arial" pitchFamily="34" charset="0"/>
                        </a:rPr>
                        <a:t>25.25</a:t>
                      </a:r>
                    </a:p>
                  </a:txBody>
                  <a:tcPr/>
                </a:tc>
                <a:tc>
                  <a:txBody>
                    <a:bodyPr/>
                    <a:lstStyle/>
                    <a:p>
                      <a:pPr algn="ctr"/>
                      <a:r>
                        <a:rPr lang="en-IN" sz="1100" dirty="0">
                          <a:latin typeface="Arial" pitchFamily="34" charset="0"/>
                          <a:cs typeface="Arial" pitchFamily="34" charset="0"/>
                        </a:rPr>
                        <a:t>69300</a:t>
                      </a:r>
                    </a:p>
                  </a:txBody>
                  <a:tcPr/>
                </a:tc>
                <a:tc>
                  <a:txBody>
                    <a:bodyPr/>
                    <a:lstStyle/>
                    <a:p>
                      <a:pPr algn="ctr"/>
                      <a:r>
                        <a:rPr lang="en-IN" sz="1100" dirty="0">
                          <a:latin typeface="Arial" pitchFamily="34" charset="0"/>
                          <a:cs typeface="Arial" pitchFamily="34" charset="0"/>
                        </a:rPr>
                        <a:t>31308</a:t>
                      </a:r>
                    </a:p>
                  </a:txBody>
                  <a:tcPr/>
                </a:tc>
                <a:tc>
                  <a:txBody>
                    <a:bodyPr/>
                    <a:lstStyle/>
                    <a:p>
                      <a:pPr algn="ctr"/>
                      <a:r>
                        <a:rPr lang="en-IN" sz="1100" dirty="0">
                          <a:latin typeface="Arial" pitchFamily="34" charset="0"/>
                          <a:cs typeface="Arial" pitchFamily="34" charset="0"/>
                        </a:rPr>
                        <a:t>0.83</a:t>
                      </a:r>
                    </a:p>
                  </a:txBody>
                  <a:tcPr/>
                </a:tc>
                <a:tc>
                  <a:txBody>
                    <a:bodyPr/>
                    <a:lstStyle/>
                    <a:p>
                      <a:pPr algn="ctr"/>
                      <a:r>
                        <a:rPr lang="en-IN" sz="1100" dirty="0">
                          <a:latin typeface="Arial" pitchFamily="34" charset="0"/>
                          <a:cs typeface="Arial" pitchFamily="34" charset="0"/>
                        </a:rPr>
                        <a:t>0.72</a:t>
                      </a:r>
                    </a:p>
                  </a:txBody>
                  <a:tcPr/>
                </a:tc>
                <a:extLst>
                  <a:ext uri="{0D108BD9-81ED-4DB2-BD59-A6C34878D82A}">
                    <a16:rowId xmlns:a16="http://schemas.microsoft.com/office/drawing/2014/main" xmlns="" val="10028"/>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90</a:t>
                      </a:r>
                    </a:p>
                  </a:txBody>
                  <a:tcPr/>
                </a:tc>
                <a:tc>
                  <a:txBody>
                    <a:bodyPr/>
                    <a:lstStyle/>
                    <a:p>
                      <a:pPr algn="ctr"/>
                      <a:r>
                        <a:rPr lang="en-IN" sz="1100" dirty="0">
                          <a:latin typeface="Arial" pitchFamily="34" charset="0"/>
                          <a:cs typeface="Arial" pitchFamily="34" charset="0"/>
                        </a:rPr>
                        <a:t>35.25</a:t>
                      </a:r>
                    </a:p>
                  </a:txBody>
                  <a:tcPr/>
                </a:tc>
                <a:tc>
                  <a:txBody>
                    <a:bodyPr/>
                    <a:lstStyle/>
                    <a:p>
                      <a:pPr algn="ctr"/>
                      <a:r>
                        <a:rPr lang="en-IN" sz="1100" dirty="0">
                          <a:latin typeface="Arial" pitchFamily="34" charset="0"/>
                          <a:cs typeface="Arial" pitchFamily="34" charset="0"/>
                        </a:rPr>
                        <a:t>110000</a:t>
                      </a:r>
                    </a:p>
                  </a:txBody>
                  <a:tcPr/>
                </a:tc>
                <a:tc>
                  <a:txBody>
                    <a:bodyPr/>
                    <a:lstStyle/>
                    <a:p>
                      <a:pPr algn="ctr"/>
                      <a:r>
                        <a:rPr lang="en-IN" sz="1100" dirty="0">
                          <a:latin typeface="Arial" pitchFamily="34" charset="0"/>
                          <a:cs typeface="Arial" pitchFamily="34" charset="0"/>
                        </a:rPr>
                        <a:t>32308</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9"/>
                  </a:ext>
                </a:extLst>
              </a:tr>
            </a:tbl>
          </a:graphicData>
        </a:graphic>
      </p:graphicFrame>
      <p:sp>
        <p:nvSpPr>
          <p:cNvPr id="2" name="TextBox 1">
            <a:extLst>
              <a:ext uri="{FF2B5EF4-FFF2-40B4-BE49-F238E27FC236}">
                <a16:creationId xmlns:a16="http://schemas.microsoft.com/office/drawing/2014/main" xmlns="" id="{67E88D5F-8CB0-4465-8488-07789CD323D1}"/>
              </a:ext>
            </a:extLst>
          </p:cNvPr>
          <p:cNvSpPr txBox="1"/>
          <p:nvPr/>
        </p:nvSpPr>
        <p:spPr>
          <a:xfrm>
            <a:off x="1090863" y="304800"/>
            <a:ext cx="3449053" cy="369332"/>
          </a:xfrm>
          <a:prstGeom prst="rect">
            <a:avLst/>
          </a:prstGeom>
          <a:noFill/>
        </p:spPr>
        <p:txBody>
          <a:bodyPr wrap="square" rtlCol="0">
            <a:spAutoFit/>
          </a:bodyPr>
          <a:lstStyle/>
          <a:p>
            <a:r>
              <a:rPr lang="en-US" dirty="0"/>
              <a:t>Table 1 </a:t>
            </a:r>
            <a:r>
              <a:rPr lang="en-US" i="1" dirty="0" err="1"/>
              <a:t>contd</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374667" y="235912"/>
          <a:ext cx="7442665" cy="6386175"/>
        </p:xfrm>
        <a:graphic>
          <a:graphicData uri="http://schemas.openxmlformats.org/drawingml/2006/table">
            <a:tbl>
              <a:tblPr firstRow="1" bandRow="1">
                <a:tableStyleId>{5C22544A-7EE6-4342-B048-85BDC9FD1C3A}</a:tableStyleId>
              </a:tblPr>
              <a:tblGrid>
                <a:gridCol w="688381">
                  <a:extLst>
                    <a:ext uri="{9D8B030D-6E8A-4147-A177-3AD203B41FA5}">
                      <a16:colId xmlns:a16="http://schemas.microsoft.com/office/drawing/2014/main" xmlns="" val="20000"/>
                    </a:ext>
                  </a:extLst>
                </a:gridCol>
                <a:gridCol w="857686">
                  <a:extLst>
                    <a:ext uri="{9D8B030D-6E8A-4147-A177-3AD203B41FA5}">
                      <a16:colId xmlns:a16="http://schemas.microsoft.com/office/drawing/2014/main" xmlns="" val="20001"/>
                    </a:ext>
                  </a:extLst>
                </a:gridCol>
                <a:gridCol w="888319">
                  <a:extLst>
                    <a:ext uri="{9D8B030D-6E8A-4147-A177-3AD203B41FA5}">
                      <a16:colId xmlns:a16="http://schemas.microsoft.com/office/drawing/2014/main" xmlns="" val="20002"/>
                    </a:ext>
                  </a:extLst>
                </a:gridCol>
                <a:gridCol w="1072108">
                  <a:extLst>
                    <a:ext uri="{9D8B030D-6E8A-4147-A177-3AD203B41FA5}">
                      <a16:colId xmlns:a16="http://schemas.microsoft.com/office/drawing/2014/main" xmlns="" val="20003"/>
                    </a:ext>
                  </a:extLst>
                </a:gridCol>
                <a:gridCol w="1546900">
                  <a:extLst>
                    <a:ext uri="{9D8B030D-6E8A-4147-A177-3AD203B41FA5}">
                      <a16:colId xmlns:a16="http://schemas.microsoft.com/office/drawing/2014/main" xmlns="" val="20004"/>
                    </a:ext>
                  </a:extLst>
                </a:gridCol>
                <a:gridCol w="964897">
                  <a:extLst>
                    <a:ext uri="{9D8B030D-6E8A-4147-A177-3AD203B41FA5}">
                      <a16:colId xmlns:a16="http://schemas.microsoft.com/office/drawing/2014/main" xmlns="" val="20005"/>
                    </a:ext>
                  </a:extLst>
                </a:gridCol>
                <a:gridCol w="1424374">
                  <a:extLst>
                    <a:ext uri="{9D8B030D-6E8A-4147-A177-3AD203B41FA5}">
                      <a16:colId xmlns:a16="http://schemas.microsoft.com/office/drawing/2014/main" xmlns="" val="20006"/>
                    </a:ext>
                  </a:extLst>
                </a:gridCol>
              </a:tblGrid>
              <a:tr h="427335">
                <a:tc>
                  <a:txBody>
                    <a:bodyPr/>
                    <a:lstStyle/>
                    <a:p>
                      <a:pPr algn="ctr"/>
                      <a:r>
                        <a:rPr lang="en-IN" sz="1400" i="1" dirty="0">
                          <a:latin typeface="Arial" pitchFamily="34" charset="0"/>
                          <a:cs typeface="Arial" pitchFamily="34" charset="0"/>
                        </a:rPr>
                        <a:t>     d</a:t>
                      </a:r>
                    </a:p>
                  </a:txBody>
                  <a:tcPr/>
                </a:tc>
                <a:tc>
                  <a:txBody>
                    <a:bodyPr/>
                    <a:lstStyle/>
                    <a:p>
                      <a:pPr algn="ctr"/>
                      <a:r>
                        <a:rPr lang="en-IN" sz="1400" i="1" dirty="0">
                          <a:latin typeface="Arial" pitchFamily="34" charset="0"/>
                          <a:cs typeface="Arial" pitchFamily="34" charset="0"/>
                        </a:rPr>
                        <a:t>      D</a:t>
                      </a:r>
                    </a:p>
                  </a:txBody>
                  <a:tcPr/>
                </a:tc>
                <a:tc>
                  <a:txBody>
                    <a:bodyPr/>
                    <a:lstStyle/>
                    <a:p>
                      <a:pPr algn="ctr"/>
                      <a:r>
                        <a:rPr lang="en-IN" sz="1400" i="1" dirty="0">
                          <a:latin typeface="Arial" pitchFamily="34" charset="0"/>
                          <a:cs typeface="Arial" pitchFamily="34" charset="0"/>
                        </a:rPr>
                        <a:t>      B</a:t>
                      </a:r>
                    </a:p>
                  </a:txBody>
                  <a:tcPr/>
                </a:tc>
                <a:tc>
                  <a:txBody>
                    <a:bodyPr/>
                    <a:lstStyle/>
                    <a:p>
                      <a:pPr algn="ctr"/>
                      <a:r>
                        <a:rPr lang="en-IN" sz="1400" i="1" dirty="0">
                          <a:latin typeface="Arial" pitchFamily="34" charset="0"/>
                          <a:cs typeface="Arial" pitchFamily="34" charset="0"/>
                        </a:rPr>
                        <a:t>       C</a:t>
                      </a:r>
                    </a:p>
                  </a:txBody>
                  <a:tcPr/>
                </a:tc>
                <a:tc>
                  <a:txBody>
                    <a:bodyPr/>
                    <a:lstStyle/>
                    <a:p>
                      <a:pPr algn="ctr"/>
                      <a:r>
                        <a:rPr lang="en-IN" sz="1400" i="1" dirty="0">
                          <a:latin typeface="Arial" pitchFamily="34" charset="0"/>
                          <a:cs typeface="Arial" pitchFamily="34" charset="0"/>
                        </a:rPr>
                        <a:t>Designation</a:t>
                      </a:r>
                    </a:p>
                  </a:txBody>
                  <a:tcPr/>
                </a:tc>
                <a:tc>
                  <a:txBody>
                    <a:bodyPr/>
                    <a:lstStyle/>
                    <a:p>
                      <a:pPr algn="ctr"/>
                      <a:r>
                        <a:rPr lang="en-IN" sz="1400" i="1" dirty="0">
                          <a:latin typeface="Arial" pitchFamily="34" charset="0"/>
                          <a:cs typeface="Arial" pitchFamily="34" charset="0"/>
                        </a:rPr>
                        <a:t>   e</a:t>
                      </a:r>
                    </a:p>
                  </a:txBody>
                  <a:tcPr/>
                </a:tc>
                <a:tc>
                  <a:txBody>
                    <a:bodyPr/>
                    <a:lstStyle/>
                    <a:p>
                      <a:pPr algn="ctr"/>
                      <a:r>
                        <a:rPr lang="en-IN" sz="1400" i="1" dirty="0">
                          <a:latin typeface="Arial" pitchFamily="34" charset="0"/>
                          <a:cs typeface="Arial" pitchFamily="34" charset="0"/>
                        </a:rPr>
                        <a:t>        Y</a:t>
                      </a:r>
                    </a:p>
                  </a:txBody>
                  <a:tcPr/>
                </a:tc>
                <a:extLst>
                  <a:ext uri="{0D108BD9-81ED-4DB2-BD59-A6C34878D82A}">
                    <a16:rowId xmlns:a16="http://schemas.microsoft.com/office/drawing/2014/main" xmlns="" val="10000"/>
                  </a:ext>
                </a:extLst>
              </a:tr>
              <a:tr h="226236">
                <a:tc rowSpan="11">
                  <a:txBody>
                    <a:bodyPr/>
                    <a:lstStyle/>
                    <a:p>
                      <a:pPr algn="ctr"/>
                      <a:r>
                        <a:rPr lang="en-IN" sz="1100" dirty="0">
                          <a:latin typeface="Arial" pitchFamily="34" charset="0"/>
                          <a:cs typeface="Arial" pitchFamily="34" charset="0"/>
                        </a:rPr>
                        <a:t> 45</a:t>
                      </a:r>
                    </a:p>
                  </a:txBody>
                  <a:tcPr/>
                </a:tc>
                <a:tc>
                  <a:txBody>
                    <a:bodyPr/>
                    <a:lstStyle/>
                    <a:p>
                      <a:pPr algn="ctr"/>
                      <a:r>
                        <a:rPr lang="en-IN" sz="1100" dirty="0">
                          <a:latin typeface="Arial" pitchFamily="34" charset="0"/>
                          <a:cs typeface="Arial" pitchFamily="34" charset="0"/>
                        </a:rPr>
                        <a:t>75</a:t>
                      </a:r>
                    </a:p>
                  </a:txBody>
                  <a:tcPr/>
                </a:tc>
                <a:tc>
                  <a:txBody>
                    <a:bodyPr/>
                    <a:lstStyle/>
                    <a:p>
                      <a:pPr algn="ctr"/>
                      <a:r>
                        <a:rPr lang="en-IN" sz="1100" dirty="0">
                          <a:latin typeface="Arial" pitchFamily="34" charset="0"/>
                          <a:cs typeface="Arial" pitchFamily="34" charset="0"/>
                        </a:rPr>
                        <a:t>20</a:t>
                      </a:r>
                    </a:p>
                  </a:txBody>
                  <a:tcPr/>
                </a:tc>
                <a:tc>
                  <a:txBody>
                    <a:bodyPr/>
                    <a:lstStyle/>
                    <a:p>
                      <a:pPr algn="ctr"/>
                      <a:r>
                        <a:rPr lang="en-IN" sz="1100" dirty="0">
                          <a:latin typeface="Arial" pitchFamily="34" charset="0"/>
                          <a:cs typeface="Arial" pitchFamily="34" charset="0"/>
                        </a:rPr>
                        <a:t>55000</a:t>
                      </a:r>
                    </a:p>
                  </a:txBody>
                  <a:tcPr/>
                </a:tc>
                <a:tc>
                  <a:txBody>
                    <a:bodyPr/>
                    <a:lstStyle/>
                    <a:p>
                      <a:pPr algn="ctr"/>
                      <a:r>
                        <a:rPr lang="en-IN" sz="1100" dirty="0">
                          <a:latin typeface="Arial" pitchFamily="34" charset="0"/>
                          <a:cs typeface="Arial" pitchFamily="34" charset="0"/>
                        </a:rPr>
                        <a:t>32009 X</a:t>
                      </a:r>
                    </a:p>
                  </a:txBody>
                  <a:tcPr/>
                </a:tc>
                <a:tc>
                  <a:txBody>
                    <a:bodyPr/>
                    <a:lstStyle/>
                    <a:p>
                      <a:pPr algn="ctr"/>
                      <a:r>
                        <a:rPr lang="en-IN" sz="1100" dirty="0">
                          <a:latin typeface="Arial" pitchFamily="34" charset="0"/>
                          <a:cs typeface="Arial" pitchFamily="34" charset="0"/>
                        </a:rPr>
                        <a:t>0.40</a:t>
                      </a:r>
                    </a:p>
                  </a:txBody>
                  <a:tcPr/>
                </a:tc>
                <a:tc>
                  <a:txBody>
                    <a:bodyPr/>
                    <a:lstStyle/>
                    <a:p>
                      <a:pPr algn="ctr"/>
                      <a:r>
                        <a:rPr lang="en-IN" sz="1100" dirty="0">
                          <a:latin typeface="Arial" pitchFamily="34" charset="0"/>
                          <a:cs typeface="Arial" pitchFamily="34" charset="0"/>
                        </a:rPr>
                        <a:t>1.5</a:t>
                      </a:r>
                    </a:p>
                  </a:txBody>
                  <a:tcPr/>
                </a:tc>
                <a:extLst>
                  <a:ext uri="{0D108BD9-81ED-4DB2-BD59-A6C34878D82A}">
                    <a16:rowId xmlns:a16="http://schemas.microsoft.com/office/drawing/2014/main" xmlns="" val="10010"/>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26</a:t>
                      </a:r>
                    </a:p>
                  </a:txBody>
                  <a:tcPr/>
                </a:tc>
                <a:tc>
                  <a:txBody>
                    <a:bodyPr/>
                    <a:lstStyle/>
                    <a:p>
                      <a:pPr algn="ctr"/>
                      <a:r>
                        <a:rPr lang="en-IN" sz="1100" dirty="0">
                          <a:latin typeface="Arial" pitchFamily="34" charset="0"/>
                          <a:cs typeface="Arial" pitchFamily="34" charset="0"/>
                        </a:rPr>
                        <a:t>79200</a:t>
                      </a:r>
                    </a:p>
                  </a:txBody>
                  <a:tcPr/>
                </a:tc>
                <a:tc>
                  <a:txBody>
                    <a:bodyPr/>
                    <a:lstStyle/>
                    <a:p>
                      <a:pPr algn="ctr"/>
                      <a:r>
                        <a:rPr lang="en-IN" sz="1100" dirty="0">
                          <a:latin typeface="Arial" pitchFamily="34" charset="0"/>
                          <a:cs typeface="Arial" pitchFamily="34" charset="0"/>
                        </a:rPr>
                        <a:t>33109</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11"/>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85</a:t>
                      </a:r>
                    </a:p>
                  </a:txBody>
                  <a:tcPr/>
                </a:tc>
                <a:tc>
                  <a:txBody>
                    <a:bodyPr/>
                    <a:lstStyle/>
                    <a:p>
                      <a:pPr algn="ctr"/>
                      <a:r>
                        <a:rPr lang="en-IN" sz="1100" dirty="0">
                          <a:latin typeface="Arial" pitchFamily="34" charset="0"/>
                          <a:cs typeface="Arial" pitchFamily="34" charset="0"/>
                        </a:rPr>
                        <a:t>20.75</a:t>
                      </a:r>
                    </a:p>
                  </a:txBody>
                  <a:tcPr/>
                </a:tc>
                <a:tc>
                  <a:txBody>
                    <a:bodyPr/>
                    <a:lstStyle/>
                    <a:p>
                      <a:pPr algn="ctr"/>
                      <a:r>
                        <a:rPr lang="en-IN" sz="1100" dirty="0">
                          <a:latin typeface="Arial" pitchFamily="34" charset="0"/>
                          <a:cs typeface="Arial" pitchFamily="34" charset="0"/>
                        </a:rPr>
                        <a:t>62700</a:t>
                      </a:r>
                    </a:p>
                  </a:txBody>
                  <a:tcPr/>
                </a:tc>
                <a:tc>
                  <a:txBody>
                    <a:bodyPr/>
                    <a:lstStyle/>
                    <a:p>
                      <a:pPr algn="ctr"/>
                      <a:r>
                        <a:rPr lang="en-IN" sz="1100" dirty="0">
                          <a:latin typeface="Arial" pitchFamily="34" charset="0"/>
                          <a:cs typeface="Arial" pitchFamily="34" charset="0"/>
                        </a:rPr>
                        <a:t>30209</a:t>
                      </a:r>
                    </a:p>
                  </a:txBody>
                  <a:tcPr/>
                </a:tc>
                <a:tc>
                  <a:txBody>
                    <a:bodyPr/>
                    <a:lstStyle/>
                    <a:p>
                      <a:pPr algn="ctr"/>
                      <a:r>
                        <a:rPr lang="en-IN" sz="1100" dirty="0">
                          <a:latin typeface="Arial" pitchFamily="34" charset="0"/>
                          <a:cs typeface="Arial" pitchFamily="34" charset="0"/>
                        </a:rPr>
                        <a:t>0.40</a:t>
                      </a:r>
                    </a:p>
                  </a:txBody>
                  <a:tcPr/>
                </a:tc>
                <a:tc>
                  <a:txBody>
                    <a:bodyPr/>
                    <a:lstStyle/>
                    <a:p>
                      <a:pPr algn="ctr"/>
                      <a:r>
                        <a:rPr lang="en-IN" sz="1100" dirty="0">
                          <a:latin typeface="Arial" pitchFamily="34" charset="0"/>
                          <a:cs typeface="Arial" pitchFamily="34" charset="0"/>
                        </a:rPr>
                        <a:t>1.5</a:t>
                      </a:r>
                    </a:p>
                  </a:txBody>
                  <a:tcPr/>
                </a:tc>
                <a:extLst>
                  <a:ext uri="{0D108BD9-81ED-4DB2-BD59-A6C34878D82A}">
                    <a16:rowId xmlns:a16="http://schemas.microsoft.com/office/drawing/2014/main" xmlns="" val="10012"/>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85</a:t>
                      </a:r>
                    </a:p>
                  </a:txBody>
                  <a:tcPr/>
                </a:tc>
                <a:tc>
                  <a:txBody>
                    <a:bodyPr/>
                    <a:lstStyle/>
                    <a:p>
                      <a:pPr algn="ctr"/>
                      <a:r>
                        <a:rPr lang="en-IN" sz="1100" dirty="0">
                          <a:latin typeface="Arial" pitchFamily="34" charset="0"/>
                          <a:cs typeface="Arial" pitchFamily="34" charset="0"/>
                        </a:rPr>
                        <a:t>24.75</a:t>
                      </a:r>
                    </a:p>
                  </a:txBody>
                  <a:tcPr/>
                </a:tc>
                <a:tc>
                  <a:txBody>
                    <a:bodyPr/>
                    <a:lstStyle/>
                    <a:p>
                      <a:pPr algn="ctr"/>
                      <a:r>
                        <a:rPr lang="en-IN" sz="1100" dirty="0">
                          <a:latin typeface="Arial" pitchFamily="34" charset="0"/>
                          <a:cs typeface="Arial" pitchFamily="34" charset="0"/>
                        </a:rPr>
                        <a:t>74800</a:t>
                      </a:r>
                    </a:p>
                  </a:txBody>
                  <a:tcPr/>
                </a:tc>
                <a:tc>
                  <a:txBody>
                    <a:bodyPr/>
                    <a:lstStyle/>
                    <a:p>
                      <a:pPr algn="ctr"/>
                      <a:r>
                        <a:rPr lang="en-IN" sz="1100" dirty="0">
                          <a:latin typeface="Arial" pitchFamily="34" charset="0"/>
                          <a:cs typeface="Arial" pitchFamily="34" charset="0"/>
                        </a:rPr>
                        <a:t>32209</a:t>
                      </a:r>
                    </a:p>
                  </a:txBody>
                  <a:tcPr/>
                </a:tc>
                <a:tc>
                  <a:txBody>
                    <a:bodyPr/>
                    <a:lstStyle/>
                    <a:p>
                      <a:pPr algn="ctr"/>
                      <a:r>
                        <a:rPr lang="en-IN" sz="1100" dirty="0">
                          <a:latin typeface="Arial" pitchFamily="34" charset="0"/>
                          <a:cs typeface="Arial" pitchFamily="34" charset="0"/>
                        </a:rPr>
                        <a:t>0.40</a:t>
                      </a:r>
                    </a:p>
                  </a:txBody>
                  <a:tcPr/>
                </a:tc>
                <a:tc>
                  <a:txBody>
                    <a:bodyPr/>
                    <a:lstStyle/>
                    <a:p>
                      <a:pPr algn="ctr"/>
                      <a:r>
                        <a:rPr lang="en-IN" sz="1100" dirty="0">
                          <a:latin typeface="Arial" pitchFamily="34" charset="0"/>
                          <a:cs typeface="Arial" pitchFamily="34" charset="0"/>
                        </a:rPr>
                        <a:t>1.5</a:t>
                      </a:r>
                    </a:p>
                  </a:txBody>
                  <a:tcPr/>
                </a:tc>
                <a:extLst>
                  <a:ext uri="{0D108BD9-81ED-4DB2-BD59-A6C34878D82A}">
                    <a16:rowId xmlns:a16="http://schemas.microsoft.com/office/drawing/2014/main" xmlns="" val="10013"/>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85</a:t>
                      </a:r>
                    </a:p>
                  </a:txBody>
                  <a:tcPr/>
                </a:tc>
                <a:tc>
                  <a:txBody>
                    <a:bodyPr/>
                    <a:lstStyle/>
                    <a:p>
                      <a:pPr algn="ctr"/>
                      <a:r>
                        <a:rPr lang="en-IN" sz="1100" dirty="0">
                          <a:latin typeface="Arial" pitchFamily="34" charset="0"/>
                          <a:cs typeface="Arial" pitchFamily="34" charset="0"/>
                        </a:rPr>
                        <a:t>32</a:t>
                      </a:r>
                    </a:p>
                  </a:txBody>
                  <a:tcPr/>
                </a:tc>
                <a:tc>
                  <a:txBody>
                    <a:bodyPr/>
                    <a:lstStyle/>
                    <a:p>
                      <a:pPr algn="ctr"/>
                      <a:r>
                        <a:rPr lang="en-IN" sz="1100" dirty="0">
                          <a:latin typeface="Arial" pitchFamily="34" charset="0"/>
                          <a:cs typeface="Arial" pitchFamily="34" charset="0"/>
                        </a:rPr>
                        <a:t>101000</a:t>
                      </a:r>
                    </a:p>
                  </a:txBody>
                  <a:tcPr/>
                </a:tc>
                <a:tc>
                  <a:txBody>
                    <a:bodyPr/>
                    <a:lstStyle/>
                    <a:p>
                      <a:pPr algn="ctr"/>
                      <a:r>
                        <a:rPr lang="en-IN" sz="1100" dirty="0">
                          <a:latin typeface="Arial" pitchFamily="34" charset="0"/>
                          <a:cs typeface="Arial" pitchFamily="34" charset="0"/>
                        </a:rPr>
                        <a:t>33209</a:t>
                      </a:r>
                    </a:p>
                  </a:txBody>
                  <a:tcPr/>
                </a:tc>
                <a:tc>
                  <a:txBody>
                    <a:bodyPr/>
                    <a:lstStyle/>
                    <a:p>
                      <a:pPr algn="ctr"/>
                      <a:r>
                        <a:rPr lang="en-IN" sz="1100" dirty="0">
                          <a:latin typeface="Arial" pitchFamily="34" charset="0"/>
                          <a:cs typeface="Arial" pitchFamily="34" charset="0"/>
                        </a:rPr>
                        <a:t>0.40</a:t>
                      </a:r>
                    </a:p>
                  </a:txBody>
                  <a:tcPr/>
                </a:tc>
                <a:tc>
                  <a:txBody>
                    <a:bodyPr/>
                    <a:lstStyle/>
                    <a:p>
                      <a:pPr algn="ctr"/>
                      <a:r>
                        <a:rPr lang="en-IN" sz="1100" dirty="0">
                          <a:latin typeface="Arial" pitchFamily="34" charset="0"/>
                          <a:cs typeface="Arial" pitchFamily="34" charset="0"/>
                        </a:rPr>
                        <a:t>1.5</a:t>
                      </a:r>
                    </a:p>
                  </a:txBody>
                  <a:tcPr/>
                </a:tc>
                <a:extLst>
                  <a:ext uri="{0D108BD9-81ED-4DB2-BD59-A6C34878D82A}">
                    <a16:rowId xmlns:a16="http://schemas.microsoft.com/office/drawing/2014/main" xmlns="" val="10014"/>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95</a:t>
                      </a:r>
                    </a:p>
                  </a:txBody>
                  <a:tcPr/>
                </a:tc>
                <a:tc>
                  <a:txBody>
                    <a:bodyPr/>
                    <a:lstStyle/>
                    <a:p>
                      <a:pPr algn="ctr"/>
                      <a:r>
                        <a:rPr lang="en-IN" sz="1100" dirty="0">
                          <a:latin typeface="Arial" pitchFamily="34" charset="0"/>
                          <a:cs typeface="Arial" pitchFamily="34" charset="0"/>
                        </a:rPr>
                        <a:t>29</a:t>
                      </a:r>
                    </a:p>
                  </a:txBody>
                  <a:tcPr/>
                </a:tc>
                <a:tc>
                  <a:txBody>
                    <a:bodyPr/>
                    <a:lstStyle/>
                    <a:p>
                      <a:pPr algn="ctr"/>
                      <a:r>
                        <a:rPr lang="en-IN" sz="1100" dirty="0">
                          <a:latin typeface="Arial" pitchFamily="34" charset="0"/>
                          <a:cs typeface="Arial" pitchFamily="34" charset="0"/>
                        </a:rPr>
                        <a:t>84200</a:t>
                      </a:r>
                    </a:p>
                  </a:txBody>
                  <a:tcPr/>
                </a:tc>
                <a:tc>
                  <a:txBody>
                    <a:bodyPr/>
                    <a:lstStyle/>
                    <a:p>
                      <a:pPr algn="ctr"/>
                      <a:r>
                        <a:rPr lang="en-IN" sz="1100" dirty="0">
                          <a:latin typeface="Arial" pitchFamily="34" charset="0"/>
                          <a:cs typeface="Arial" pitchFamily="34" charset="0"/>
                        </a:rPr>
                        <a:t>T7FC045</a:t>
                      </a:r>
                    </a:p>
                  </a:txBody>
                  <a:tcPr/>
                </a:tc>
                <a:tc>
                  <a:txBody>
                    <a:bodyPr/>
                    <a:lstStyle/>
                    <a:p>
                      <a:pPr algn="ctr"/>
                      <a:r>
                        <a:rPr lang="en-IN" sz="1100" dirty="0">
                          <a:latin typeface="Arial" pitchFamily="34" charset="0"/>
                          <a:cs typeface="Arial" pitchFamily="34" charset="0"/>
                        </a:rPr>
                        <a:t>0.88</a:t>
                      </a:r>
                    </a:p>
                  </a:txBody>
                  <a:tcPr/>
                </a:tc>
                <a:tc>
                  <a:txBody>
                    <a:bodyPr/>
                    <a:lstStyle/>
                    <a:p>
                      <a:pPr algn="ctr"/>
                      <a:r>
                        <a:rPr lang="en-IN" sz="1100" dirty="0">
                          <a:latin typeface="Arial" pitchFamily="34" charset="0"/>
                          <a:cs typeface="Arial" pitchFamily="34" charset="0"/>
                        </a:rPr>
                        <a:t>0.68</a:t>
                      </a:r>
                    </a:p>
                  </a:txBody>
                  <a:tcPr/>
                </a:tc>
                <a:extLst>
                  <a:ext uri="{0D108BD9-81ED-4DB2-BD59-A6C34878D82A}">
                    <a16:rowId xmlns:a16="http://schemas.microsoft.com/office/drawing/2014/main" xmlns="" val="10015"/>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95</a:t>
                      </a:r>
                    </a:p>
                  </a:txBody>
                  <a:tcPr/>
                </a:tc>
                <a:tc>
                  <a:txBody>
                    <a:bodyPr/>
                    <a:lstStyle/>
                    <a:p>
                      <a:pPr algn="ctr"/>
                      <a:r>
                        <a:rPr lang="en-IN" sz="1100" dirty="0">
                          <a:latin typeface="Arial" pitchFamily="34" charset="0"/>
                          <a:cs typeface="Arial" pitchFamily="34" charset="0"/>
                        </a:rPr>
                        <a:t>36</a:t>
                      </a:r>
                    </a:p>
                  </a:txBody>
                  <a:tcPr/>
                </a:tc>
                <a:tc>
                  <a:txBody>
                    <a:bodyPr/>
                    <a:lstStyle/>
                    <a:p>
                      <a:pPr algn="ctr"/>
                      <a:r>
                        <a:rPr lang="en-IN" sz="1100" dirty="0">
                          <a:latin typeface="Arial" pitchFamily="34" charset="0"/>
                          <a:cs typeface="Arial" pitchFamily="34" charset="0"/>
                        </a:rPr>
                        <a:t>140000</a:t>
                      </a:r>
                    </a:p>
                  </a:txBody>
                  <a:tcPr/>
                </a:tc>
                <a:tc>
                  <a:txBody>
                    <a:bodyPr/>
                    <a:lstStyle/>
                    <a:p>
                      <a:pPr algn="ctr"/>
                      <a:r>
                        <a:rPr lang="en-IN" sz="1100" dirty="0">
                          <a:latin typeface="Arial" pitchFamily="34" charset="0"/>
                          <a:cs typeface="Arial" pitchFamily="34" charset="0"/>
                        </a:rPr>
                        <a:t>T2ED045</a:t>
                      </a:r>
                    </a:p>
                  </a:txBody>
                  <a:tcPr/>
                </a:tc>
                <a:tc>
                  <a:txBody>
                    <a:bodyPr/>
                    <a:lstStyle/>
                    <a:p>
                      <a:pPr algn="ctr"/>
                      <a:r>
                        <a:rPr lang="en-IN" sz="1100" dirty="0">
                          <a:latin typeface="Arial" pitchFamily="34" charset="0"/>
                          <a:cs typeface="Arial" pitchFamily="34" charset="0"/>
                        </a:rPr>
                        <a:t>0.33</a:t>
                      </a:r>
                    </a:p>
                  </a:txBody>
                  <a:tcPr/>
                </a:tc>
                <a:tc>
                  <a:txBody>
                    <a:bodyPr/>
                    <a:lstStyle/>
                    <a:p>
                      <a:pPr algn="ctr"/>
                      <a:r>
                        <a:rPr lang="en-IN" sz="1100" dirty="0">
                          <a:latin typeface="Arial" pitchFamily="34" charset="0"/>
                          <a:cs typeface="Arial" pitchFamily="34" charset="0"/>
                        </a:rPr>
                        <a:t>1.8</a:t>
                      </a:r>
                    </a:p>
                  </a:txBody>
                  <a:tcPr/>
                </a:tc>
                <a:extLst>
                  <a:ext uri="{0D108BD9-81ED-4DB2-BD59-A6C34878D82A}">
                    <a16:rowId xmlns:a16="http://schemas.microsoft.com/office/drawing/2014/main" xmlns="" val="10016"/>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100</a:t>
                      </a:r>
                    </a:p>
                  </a:txBody>
                  <a:tcPr/>
                </a:tc>
                <a:tc>
                  <a:txBody>
                    <a:bodyPr/>
                    <a:lstStyle/>
                    <a:p>
                      <a:pPr algn="ctr"/>
                      <a:r>
                        <a:rPr lang="en-IN" sz="1100" dirty="0">
                          <a:latin typeface="Arial" pitchFamily="34" charset="0"/>
                          <a:cs typeface="Arial" pitchFamily="34" charset="0"/>
                        </a:rPr>
                        <a:t>27.25</a:t>
                      </a:r>
                    </a:p>
                  </a:txBody>
                  <a:tcPr/>
                </a:tc>
                <a:tc>
                  <a:txBody>
                    <a:bodyPr/>
                    <a:lstStyle/>
                    <a:p>
                      <a:pPr algn="ctr"/>
                      <a:r>
                        <a:rPr lang="en-IN" sz="1100" dirty="0">
                          <a:latin typeface="Arial" pitchFamily="34" charset="0"/>
                          <a:cs typeface="Arial" pitchFamily="34" charset="0"/>
                        </a:rPr>
                        <a:t>101000</a:t>
                      </a:r>
                    </a:p>
                  </a:txBody>
                  <a:tcPr/>
                </a:tc>
                <a:tc>
                  <a:txBody>
                    <a:bodyPr/>
                    <a:lstStyle/>
                    <a:p>
                      <a:pPr algn="ctr"/>
                      <a:r>
                        <a:rPr lang="en-IN" sz="1100" dirty="0">
                          <a:latin typeface="Arial" pitchFamily="34" charset="0"/>
                          <a:cs typeface="Arial" pitchFamily="34" charset="0"/>
                        </a:rPr>
                        <a:t>30309</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17"/>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100</a:t>
                      </a:r>
                    </a:p>
                  </a:txBody>
                  <a:tcPr/>
                </a:tc>
                <a:tc>
                  <a:txBody>
                    <a:bodyPr/>
                    <a:lstStyle/>
                    <a:p>
                      <a:pPr algn="ctr"/>
                      <a:r>
                        <a:rPr lang="en-IN" sz="1100" dirty="0">
                          <a:latin typeface="Arial" pitchFamily="34" charset="0"/>
                          <a:cs typeface="Arial" pitchFamily="34" charset="0"/>
                        </a:rPr>
                        <a:t>27.25</a:t>
                      </a:r>
                    </a:p>
                  </a:txBody>
                  <a:tcPr/>
                </a:tc>
                <a:tc>
                  <a:txBody>
                    <a:bodyPr/>
                    <a:lstStyle/>
                    <a:p>
                      <a:pPr algn="ctr"/>
                      <a:r>
                        <a:rPr lang="en-IN" sz="1100" dirty="0">
                          <a:latin typeface="Arial" pitchFamily="34" charset="0"/>
                          <a:cs typeface="Arial" pitchFamily="34" charset="0"/>
                        </a:rPr>
                        <a:t>85800</a:t>
                      </a:r>
                    </a:p>
                  </a:txBody>
                  <a:tcPr/>
                </a:tc>
                <a:tc>
                  <a:txBody>
                    <a:bodyPr/>
                    <a:lstStyle/>
                    <a:p>
                      <a:pPr algn="ctr"/>
                      <a:r>
                        <a:rPr lang="en-IN" sz="1100" dirty="0">
                          <a:latin typeface="Arial" pitchFamily="34" charset="0"/>
                          <a:cs typeface="Arial" pitchFamily="34" charset="0"/>
                        </a:rPr>
                        <a:t>31309</a:t>
                      </a:r>
                    </a:p>
                  </a:txBody>
                  <a:tcPr/>
                </a:tc>
                <a:tc>
                  <a:txBody>
                    <a:bodyPr/>
                    <a:lstStyle/>
                    <a:p>
                      <a:pPr algn="ctr"/>
                      <a:r>
                        <a:rPr lang="en-IN" sz="1100" dirty="0">
                          <a:latin typeface="Arial" pitchFamily="34" charset="0"/>
                          <a:cs typeface="Arial" pitchFamily="34" charset="0"/>
                        </a:rPr>
                        <a:t>0.83</a:t>
                      </a:r>
                    </a:p>
                  </a:txBody>
                  <a:tcPr/>
                </a:tc>
                <a:tc>
                  <a:txBody>
                    <a:bodyPr/>
                    <a:lstStyle/>
                    <a:p>
                      <a:pPr algn="ctr"/>
                      <a:r>
                        <a:rPr lang="en-IN" sz="1100" dirty="0">
                          <a:latin typeface="Arial" pitchFamily="34" charset="0"/>
                          <a:cs typeface="Arial" pitchFamily="34" charset="0"/>
                        </a:rPr>
                        <a:t>0.72</a:t>
                      </a:r>
                    </a:p>
                  </a:txBody>
                  <a:tcPr/>
                </a:tc>
                <a:extLst>
                  <a:ext uri="{0D108BD9-81ED-4DB2-BD59-A6C34878D82A}">
                    <a16:rowId xmlns:a16="http://schemas.microsoft.com/office/drawing/2014/main" xmlns="" val="10018"/>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100</a:t>
                      </a:r>
                    </a:p>
                  </a:txBody>
                  <a:tcPr/>
                </a:tc>
                <a:tc>
                  <a:txBody>
                    <a:bodyPr/>
                    <a:lstStyle/>
                    <a:p>
                      <a:pPr algn="ctr"/>
                      <a:r>
                        <a:rPr lang="en-IN" sz="1100" dirty="0">
                          <a:latin typeface="Arial" pitchFamily="34" charset="0"/>
                          <a:cs typeface="Arial" pitchFamily="34" charset="0"/>
                        </a:rPr>
                        <a:t>38.25</a:t>
                      </a:r>
                    </a:p>
                  </a:txBody>
                  <a:tcPr/>
                </a:tc>
                <a:tc>
                  <a:txBody>
                    <a:bodyPr/>
                    <a:lstStyle/>
                    <a:p>
                      <a:pPr algn="ctr"/>
                      <a:r>
                        <a:rPr lang="en-IN" sz="1100" dirty="0">
                          <a:latin typeface="Arial" pitchFamily="34" charset="0"/>
                          <a:cs typeface="Arial" pitchFamily="34" charset="0"/>
                        </a:rPr>
                        <a:t>132000</a:t>
                      </a:r>
                    </a:p>
                  </a:txBody>
                  <a:tcPr/>
                </a:tc>
                <a:tc>
                  <a:txBody>
                    <a:bodyPr/>
                    <a:lstStyle/>
                    <a:p>
                      <a:pPr algn="ctr"/>
                      <a:r>
                        <a:rPr lang="en-IN" sz="1100" dirty="0">
                          <a:latin typeface="Arial" pitchFamily="34" charset="0"/>
                          <a:cs typeface="Arial" pitchFamily="34" charset="0"/>
                        </a:rPr>
                        <a:t>32309</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19"/>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100</a:t>
                      </a:r>
                    </a:p>
                  </a:txBody>
                  <a:tcPr/>
                </a:tc>
                <a:tc>
                  <a:txBody>
                    <a:bodyPr/>
                    <a:lstStyle/>
                    <a:p>
                      <a:pPr algn="ctr"/>
                      <a:r>
                        <a:rPr lang="en-IN" sz="1100" dirty="0">
                          <a:latin typeface="Arial" pitchFamily="34" charset="0"/>
                          <a:cs typeface="Arial" pitchFamily="34" charset="0"/>
                        </a:rPr>
                        <a:t>38.25</a:t>
                      </a:r>
                    </a:p>
                  </a:txBody>
                  <a:tcPr/>
                </a:tc>
                <a:tc>
                  <a:txBody>
                    <a:bodyPr/>
                    <a:lstStyle/>
                    <a:p>
                      <a:pPr algn="ctr"/>
                      <a:r>
                        <a:rPr lang="en-IN" sz="1100" dirty="0">
                          <a:latin typeface="Arial" pitchFamily="34" charset="0"/>
                          <a:cs typeface="Arial" pitchFamily="34" charset="0"/>
                        </a:rPr>
                        <a:t>128000</a:t>
                      </a:r>
                    </a:p>
                  </a:txBody>
                  <a:tcPr/>
                </a:tc>
                <a:tc>
                  <a:txBody>
                    <a:bodyPr/>
                    <a:lstStyle/>
                    <a:p>
                      <a:pPr algn="ctr"/>
                      <a:r>
                        <a:rPr lang="en-IN" sz="1100" dirty="0">
                          <a:latin typeface="Arial" pitchFamily="34" charset="0"/>
                          <a:cs typeface="Arial" pitchFamily="34" charset="0"/>
                        </a:rPr>
                        <a:t>32309</a:t>
                      </a:r>
                      <a:r>
                        <a:rPr lang="en-IN" sz="1100" baseline="0" dirty="0">
                          <a:latin typeface="Arial" pitchFamily="34" charset="0"/>
                          <a:cs typeface="Arial" pitchFamily="34" charset="0"/>
                        </a:rPr>
                        <a:t> B</a:t>
                      </a: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0.54</a:t>
                      </a:r>
                    </a:p>
                  </a:txBody>
                  <a:tcPr/>
                </a:tc>
                <a:tc>
                  <a:txBody>
                    <a:bodyPr/>
                    <a:lstStyle/>
                    <a:p>
                      <a:pPr algn="ctr"/>
                      <a:r>
                        <a:rPr lang="en-IN" sz="1100" dirty="0">
                          <a:latin typeface="Arial" pitchFamily="34" charset="0"/>
                          <a:cs typeface="Arial" pitchFamily="34" charset="0"/>
                        </a:rPr>
                        <a:t>1.1</a:t>
                      </a:r>
                    </a:p>
                  </a:txBody>
                  <a:tcPr/>
                </a:tc>
                <a:extLst>
                  <a:ext uri="{0D108BD9-81ED-4DB2-BD59-A6C34878D82A}">
                    <a16:rowId xmlns:a16="http://schemas.microsoft.com/office/drawing/2014/main" xmlns="" val="10020"/>
                  </a:ext>
                </a:extLst>
              </a:tr>
              <a:tr h="226236">
                <a:tc rowSpan="12">
                  <a:txBody>
                    <a:bodyPr/>
                    <a:lstStyle/>
                    <a:p>
                      <a:pPr algn="ctr"/>
                      <a:r>
                        <a:rPr lang="en-IN" sz="1100" dirty="0">
                          <a:latin typeface="Arial" pitchFamily="34" charset="0"/>
                          <a:cs typeface="Arial" pitchFamily="34" charset="0"/>
                        </a:rPr>
                        <a:t> 50</a:t>
                      </a:r>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20</a:t>
                      </a:r>
                    </a:p>
                  </a:txBody>
                  <a:tcPr/>
                </a:tc>
                <a:tc>
                  <a:txBody>
                    <a:bodyPr/>
                    <a:lstStyle/>
                    <a:p>
                      <a:pPr algn="ctr"/>
                      <a:r>
                        <a:rPr lang="en-IN" sz="1100" dirty="0">
                          <a:latin typeface="Arial" pitchFamily="34" charset="0"/>
                          <a:cs typeface="Arial" pitchFamily="34" charset="0"/>
                        </a:rPr>
                        <a:t>57200</a:t>
                      </a:r>
                    </a:p>
                  </a:txBody>
                  <a:tcPr/>
                </a:tc>
                <a:tc>
                  <a:txBody>
                    <a:bodyPr/>
                    <a:lstStyle/>
                    <a:p>
                      <a:pPr algn="ctr"/>
                      <a:r>
                        <a:rPr lang="en-IN" sz="1100" dirty="0">
                          <a:latin typeface="Arial" pitchFamily="34" charset="0"/>
                          <a:cs typeface="Arial" pitchFamily="34" charset="0"/>
                        </a:rPr>
                        <a:t>32010</a:t>
                      </a:r>
                      <a:r>
                        <a:rPr lang="en-IN" sz="1100" baseline="0" dirty="0">
                          <a:latin typeface="Arial" pitchFamily="34" charset="0"/>
                          <a:cs typeface="Arial" pitchFamily="34" charset="0"/>
                        </a:rPr>
                        <a:t> X</a:t>
                      </a: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0.43</a:t>
                      </a:r>
                    </a:p>
                  </a:txBody>
                  <a:tcPr/>
                </a:tc>
                <a:tc>
                  <a:txBody>
                    <a:bodyPr/>
                    <a:lstStyle/>
                    <a:p>
                      <a:pPr algn="ctr"/>
                      <a:r>
                        <a:rPr lang="en-IN" sz="1100" dirty="0">
                          <a:latin typeface="Arial" pitchFamily="34" charset="0"/>
                          <a:cs typeface="Arial" pitchFamily="34" charset="0"/>
                        </a:rPr>
                        <a:t>1.4</a:t>
                      </a:r>
                    </a:p>
                  </a:txBody>
                  <a:tcPr/>
                </a:tc>
                <a:extLst>
                  <a:ext uri="{0D108BD9-81ED-4DB2-BD59-A6C34878D82A}">
                    <a16:rowId xmlns:a16="http://schemas.microsoft.com/office/drawing/2014/main" xmlns="" val="10021"/>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80</a:t>
                      </a:r>
                    </a:p>
                  </a:txBody>
                  <a:tcPr/>
                </a:tc>
                <a:tc>
                  <a:txBody>
                    <a:bodyPr/>
                    <a:lstStyle/>
                    <a:p>
                      <a:pPr algn="ctr"/>
                      <a:r>
                        <a:rPr lang="en-IN" sz="1100" dirty="0">
                          <a:latin typeface="Arial" pitchFamily="34" charset="0"/>
                          <a:cs typeface="Arial" pitchFamily="34" charset="0"/>
                        </a:rPr>
                        <a:t>24</a:t>
                      </a:r>
                    </a:p>
                  </a:txBody>
                  <a:tcPr/>
                </a:tc>
                <a:tc>
                  <a:txBody>
                    <a:bodyPr/>
                    <a:lstStyle/>
                    <a:p>
                      <a:pPr algn="ctr"/>
                      <a:r>
                        <a:rPr lang="en-IN" sz="1100" dirty="0">
                          <a:latin typeface="Arial" pitchFamily="34" charset="0"/>
                          <a:cs typeface="Arial" pitchFamily="34" charset="0"/>
                        </a:rPr>
                        <a:t>64400</a:t>
                      </a:r>
                    </a:p>
                  </a:txBody>
                  <a:tcPr/>
                </a:tc>
                <a:tc>
                  <a:txBody>
                    <a:bodyPr/>
                    <a:lstStyle/>
                    <a:p>
                      <a:pPr algn="ctr"/>
                      <a:r>
                        <a:rPr lang="en-IN" sz="1100" dirty="0">
                          <a:latin typeface="Arial" pitchFamily="34" charset="0"/>
                          <a:cs typeface="Arial" pitchFamily="34" charset="0"/>
                        </a:rPr>
                        <a:t>33010</a:t>
                      </a:r>
                    </a:p>
                  </a:txBody>
                  <a:tcPr/>
                </a:tc>
                <a:tc>
                  <a:txBody>
                    <a:bodyPr/>
                    <a:lstStyle/>
                    <a:p>
                      <a:pPr algn="ctr"/>
                      <a:r>
                        <a:rPr lang="en-IN" sz="1100" dirty="0">
                          <a:latin typeface="Arial" pitchFamily="34" charset="0"/>
                          <a:cs typeface="Arial" pitchFamily="34" charset="0"/>
                        </a:rPr>
                        <a:t>0.31</a:t>
                      </a:r>
                    </a:p>
                  </a:txBody>
                  <a:tcPr/>
                </a:tc>
                <a:tc>
                  <a:txBody>
                    <a:bodyPr/>
                    <a:lstStyle/>
                    <a:p>
                      <a:pPr algn="ctr"/>
                      <a:r>
                        <a:rPr lang="en-IN" sz="1100" dirty="0">
                          <a:latin typeface="Arial" pitchFamily="34" charset="0"/>
                          <a:cs typeface="Arial" pitchFamily="34" charset="0"/>
                        </a:rPr>
                        <a:t>1.9</a:t>
                      </a:r>
                    </a:p>
                  </a:txBody>
                  <a:tcPr/>
                </a:tc>
                <a:extLst>
                  <a:ext uri="{0D108BD9-81ED-4DB2-BD59-A6C34878D82A}">
                    <a16:rowId xmlns:a16="http://schemas.microsoft.com/office/drawing/2014/main" xmlns="" val="10022"/>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85</a:t>
                      </a:r>
                    </a:p>
                  </a:txBody>
                  <a:tcPr/>
                </a:tc>
                <a:tc>
                  <a:txBody>
                    <a:bodyPr/>
                    <a:lstStyle/>
                    <a:p>
                      <a:pPr algn="ctr"/>
                      <a:r>
                        <a:rPr lang="en-IN" sz="1100" dirty="0">
                          <a:latin typeface="Arial" pitchFamily="34" charset="0"/>
                          <a:cs typeface="Arial" pitchFamily="34" charset="0"/>
                        </a:rPr>
                        <a:t>26</a:t>
                      </a:r>
                    </a:p>
                  </a:txBody>
                  <a:tcPr/>
                </a:tc>
                <a:tc>
                  <a:txBody>
                    <a:bodyPr/>
                    <a:lstStyle/>
                    <a:p>
                      <a:pPr algn="ctr"/>
                      <a:r>
                        <a:rPr lang="en-IN" sz="1100" dirty="0">
                          <a:latin typeface="Arial" pitchFamily="34" charset="0"/>
                          <a:cs typeface="Arial" pitchFamily="34" charset="0"/>
                        </a:rPr>
                        <a:t>80900</a:t>
                      </a:r>
                    </a:p>
                  </a:txBody>
                  <a:tcPr/>
                </a:tc>
                <a:tc>
                  <a:txBody>
                    <a:bodyPr/>
                    <a:lstStyle/>
                    <a:p>
                      <a:pPr algn="ctr"/>
                      <a:r>
                        <a:rPr lang="en-IN" sz="1100" dirty="0">
                          <a:latin typeface="Arial" pitchFamily="34" charset="0"/>
                          <a:cs typeface="Arial" pitchFamily="34" charset="0"/>
                        </a:rPr>
                        <a:t>33110</a:t>
                      </a:r>
                    </a:p>
                  </a:txBody>
                  <a:tcPr/>
                </a:tc>
                <a:tc>
                  <a:txBody>
                    <a:bodyPr/>
                    <a:lstStyle/>
                    <a:p>
                      <a:pPr algn="ctr"/>
                      <a:r>
                        <a:rPr lang="en-IN" sz="1100" dirty="0">
                          <a:latin typeface="Arial" pitchFamily="34" charset="0"/>
                          <a:cs typeface="Arial" pitchFamily="34" charset="0"/>
                        </a:rPr>
                        <a:t>0.40</a:t>
                      </a:r>
                    </a:p>
                  </a:txBody>
                  <a:tcPr/>
                </a:tc>
                <a:tc>
                  <a:txBody>
                    <a:bodyPr/>
                    <a:lstStyle/>
                    <a:p>
                      <a:pPr algn="ctr"/>
                      <a:r>
                        <a:rPr lang="en-IN" sz="1100" dirty="0">
                          <a:latin typeface="Arial" pitchFamily="34" charset="0"/>
                          <a:cs typeface="Arial" pitchFamily="34" charset="0"/>
                        </a:rPr>
                        <a:t>1.5</a:t>
                      </a:r>
                    </a:p>
                  </a:txBody>
                  <a:tcPr/>
                </a:tc>
                <a:extLst>
                  <a:ext uri="{0D108BD9-81ED-4DB2-BD59-A6C34878D82A}">
                    <a16:rowId xmlns:a16="http://schemas.microsoft.com/office/drawing/2014/main" xmlns="" val="10023"/>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90</a:t>
                      </a:r>
                    </a:p>
                  </a:txBody>
                  <a:tcPr/>
                </a:tc>
                <a:tc>
                  <a:txBody>
                    <a:bodyPr/>
                    <a:lstStyle/>
                    <a:p>
                      <a:pPr algn="ctr"/>
                      <a:r>
                        <a:rPr lang="en-IN" sz="1100" dirty="0">
                          <a:latin typeface="Arial" pitchFamily="34" charset="0"/>
                          <a:cs typeface="Arial" pitchFamily="34" charset="0"/>
                        </a:rPr>
                        <a:t>21.75</a:t>
                      </a:r>
                    </a:p>
                  </a:txBody>
                  <a:tcPr/>
                </a:tc>
                <a:tc>
                  <a:txBody>
                    <a:bodyPr/>
                    <a:lstStyle/>
                    <a:p>
                      <a:pPr algn="ctr"/>
                      <a:r>
                        <a:rPr lang="en-IN" sz="1100" dirty="0">
                          <a:latin typeface="Arial" pitchFamily="34" charset="0"/>
                          <a:cs typeface="Arial" pitchFamily="34" charset="0"/>
                        </a:rPr>
                        <a:t>70400</a:t>
                      </a:r>
                    </a:p>
                  </a:txBody>
                  <a:tcPr/>
                </a:tc>
                <a:tc>
                  <a:txBody>
                    <a:bodyPr/>
                    <a:lstStyle/>
                    <a:p>
                      <a:pPr algn="ctr"/>
                      <a:r>
                        <a:rPr lang="en-IN" sz="1100" dirty="0">
                          <a:latin typeface="Arial" pitchFamily="34" charset="0"/>
                          <a:cs typeface="Arial" pitchFamily="34" charset="0"/>
                        </a:rPr>
                        <a:t>30210</a:t>
                      </a:r>
                    </a:p>
                  </a:txBody>
                  <a:tcPr/>
                </a:tc>
                <a:tc>
                  <a:txBody>
                    <a:bodyPr/>
                    <a:lstStyle/>
                    <a:p>
                      <a:pPr algn="ctr"/>
                      <a:r>
                        <a:rPr lang="en-IN" sz="1100" dirty="0">
                          <a:latin typeface="Arial" pitchFamily="34" charset="0"/>
                          <a:cs typeface="Arial" pitchFamily="34" charset="0"/>
                        </a:rPr>
                        <a:t>0.43</a:t>
                      </a:r>
                    </a:p>
                  </a:txBody>
                  <a:tcPr/>
                </a:tc>
                <a:tc>
                  <a:txBody>
                    <a:bodyPr/>
                    <a:lstStyle/>
                    <a:p>
                      <a:pPr algn="ctr"/>
                      <a:r>
                        <a:rPr lang="en-IN" sz="1100" dirty="0">
                          <a:latin typeface="Arial" pitchFamily="34" charset="0"/>
                          <a:cs typeface="Arial" pitchFamily="34" charset="0"/>
                        </a:rPr>
                        <a:t>1.4</a:t>
                      </a:r>
                    </a:p>
                  </a:txBody>
                  <a:tcPr/>
                </a:tc>
                <a:extLst>
                  <a:ext uri="{0D108BD9-81ED-4DB2-BD59-A6C34878D82A}">
                    <a16:rowId xmlns:a16="http://schemas.microsoft.com/office/drawing/2014/main" xmlns="" val="10024"/>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90</a:t>
                      </a:r>
                    </a:p>
                  </a:txBody>
                  <a:tcPr/>
                </a:tc>
                <a:tc>
                  <a:txBody>
                    <a:bodyPr/>
                    <a:lstStyle/>
                    <a:p>
                      <a:pPr algn="ctr"/>
                      <a:r>
                        <a:rPr lang="en-IN" sz="1100" dirty="0">
                          <a:latin typeface="Arial" pitchFamily="34" charset="0"/>
                          <a:cs typeface="Arial" pitchFamily="34" charset="0"/>
                        </a:rPr>
                        <a:t>24.75</a:t>
                      </a:r>
                    </a:p>
                  </a:txBody>
                  <a:tcPr/>
                </a:tc>
                <a:tc>
                  <a:txBody>
                    <a:bodyPr/>
                    <a:lstStyle/>
                    <a:p>
                      <a:pPr algn="ctr"/>
                      <a:r>
                        <a:rPr lang="en-IN" sz="1100" dirty="0">
                          <a:latin typeface="Arial" pitchFamily="34" charset="0"/>
                          <a:cs typeface="Arial" pitchFamily="34" charset="0"/>
                        </a:rPr>
                        <a:t>76500</a:t>
                      </a:r>
                    </a:p>
                  </a:txBody>
                  <a:tcPr/>
                </a:tc>
                <a:tc>
                  <a:txBody>
                    <a:bodyPr/>
                    <a:lstStyle/>
                    <a:p>
                      <a:pPr algn="ctr"/>
                      <a:r>
                        <a:rPr lang="en-IN" sz="1100" dirty="0">
                          <a:latin typeface="Arial" pitchFamily="34" charset="0"/>
                          <a:cs typeface="Arial" pitchFamily="34" charset="0"/>
                        </a:rPr>
                        <a:t>32210</a:t>
                      </a:r>
                    </a:p>
                  </a:txBody>
                  <a:tcPr/>
                </a:tc>
                <a:tc>
                  <a:txBody>
                    <a:bodyPr/>
                    <a:lstStyle/>
                    <a:p>
                      <a:pPr algn="ctr"/>
                      <a:r>
                        <a:rPr lang="en-IN" sz="1100" dirty="0">
                          <a:latin typeface="Arial" pitchFamily="34" charset="0"/>
                          <a:cs typeface="Arial" pitchFamily="34" charset="0"/>
                        </a:rPr>
                        <a:t>0.43</a:t>
                      </a:r>
                    </a:p>
                  </a:txBody>
                  <a:tcPr/>
                </a:tc>
                <a:tc>
                  <a:txBody>
                    <a:bodyPr/>
                    <a:lstStyle/>
                    <a:p>
                      <a:pPr algn="ctr"/>
                      <a:r>
                        <a:rPr lang="en-IN" sz="1100" dirty="0">
                          <a:latin typeface="Arial" pitchFamily="34" charset="0"/>
                          <a:cs typeface="Arial" pitchFamily="34" charset="0"/>
                        </a:rPr>
                        <a:t>1.4</a:t>
                      </a:r>
                    </a:p>
                  </a:txBody>
                  <a:tcPr/>
                </a:tc>
                <a:extLst>
                  <a:ext uri="{0D108BD9-81ED-4DB2-BD59-A6C34878D82A}">
                    <a16:rowId xmlns:a16="http://schemas.microsoft.com/office/drawing/2014/main" xmlns="" val="10025"/>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90</a:t>
                      </a:r>
                    </a:p>
                  </a:txBody>
                  <a:tcPr/>
                </a:tc>
                <a:tc>
                  <a:txBody>
                    <a:bodyPr/>
                    <a:lstStyle/>
                    <a:p>
                      <a:pPr algn="ctr"/>
                      <a:r>
                        <a:rPr lang="en-IN" sz="1100" dirty="0">
                          <a:latin typeface="Arial" pitchFamily="34" charset="0"/>
                          <a:cs typeface="Arial" pitchFamily="34" charset="0"/>
                        </a:rPr>
                        <a:t>32</a:t>
                      </a:r>
                    </a:p>
                  </a:txBody>
                  <a:tcPr/>
                </a:tc>
                <a:tc>
                  <a:txBody>
                    <a:bodyPr/>
                    <a:lstStyle/>
                    <a:p>
                      <a:pPr algn="ctr"/>
                      <a:r>
                        <a:rPr lang="en-IN" sz="1100" dirty="0">
                          <a:latin typeface="Arial" pitchFamily="34" charset="0"/>
                          <a:cs typeface="Arial" pitchFamily="34" charset="0"/>
                        </a:rPr>
                        <a:t>108000</a:t>
                      </a:r>
                    </a:p>
                  </a:txBody>
                  <a:tcPr/>
                </a:tc>
                <a:tc>
                  <a:txBody>
                    <a:bodyPr/>
                    <a:lstStyle/>
                    <a:p>
                      <a:pPr algn="ctr"/>
                      <a:r>
                        <a:rPr lang="en-IN" sz="1100" dirty="0">
                          <a:latin typeface="Arial" pitchFamily="34" charset="0"/>
                          <a:cs typeface="Arial" pitchFamily="34" charset="0"/>
                        </a:rPr>
                        <a:t>33210</a:t>
                      </a:r>
                    </a:p>
                  </a:txBody>
                  <a:tcPr/>
                </a:tc>
                <a:tc>
                  <a:txBody>
                    <a:bodyPr/>
                    <a:lstStyle/>
                    <a:p>
                      <a:pPr algn="ctr"/>
                      <a:r>
                        <a:rPr lang="en-IN" sz="1100" dirty="0">
                          <a:latin typeface="Arial" pitchFamily="34" charset="0"/>
                          <a:cs typeface="Arial" pitchFamily="34" charset="0"/>
                        </a:rPr>
                        <a:t>0.40</a:t>
                      </a:r>
                    </a:p>
                  </a:txBody>
                  <a:tcPr/>
                </a:tc>
                <a:tc>
                  <a:txBody>
                    <a:bodyPr/>
                    <a:lstStyle/>
                    <a:p>
                      <a:pPr algn="ctr"/>
                      <a:r>
                        <a:rPr lang="en-IN" sz="1100" dirty="0">
                          <a:latin typeface="Arial" pitchFamily="34" charset="0"/>
                          <a:cs typeface="Arial" pitchFamily="34" charset="0"/>
                        </a:rPr>
                        <a:t>1.5</a:t>
                      </a:r>
                    </a:p>
                  </a:txBody>
                  <a:tcPr/>
                </a:tc>
                <a:extLst>
                  <a:ext uri="{0D108BD9-81ED-4DB2-BD59-A6C34878D82A}">
                    <a16:rowId xmlns:a16="http://schemas.microsoft.com/office/drawing/2014/main" xmlns="" val="10026"/>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100</a:t>
                      </a:r>
                    </a:p>
                  </a:txBody>
                  <a:tcPr/>
                </a:tc>
                <a:tc>
                  <a:txBody>
                    <a:bodyPr/>
                    <a:lstStyle/>
                    <a:p>
                      <a:pPr algn="ctr"/>
                      <a:r>
                        <a:rPr lang="en-IN" sz="1100" dirty="0">
                          <a:latin typeface="Arial" pitchFamily="34" charset="0"/>
                          <a:cs typeface="Arial" pitchFamily="34" charset="0"/>
                        </a:rPr>
                        <a:t>36</a:t>
                      </a:r>
                    </a:p>
                  </a:txBody>
                  <a:tcPr/>
                </a:tc>
                <a:tc>
                  <a:txBody>
                    <a:bodyPr/>
                    <a:lstStyle/>
                    <a:p>
                      <a:pPr algn="ctr"/>
                      <a:r>
                        <a:rPr lang="en-IN" sz="1100" dirty="0">
                          <a:latin typeface="Arial" pitchFamily="34" charset="0"/>
                          <a:cs typeface="Arial" pitchFamily="34" charset="0"/>
                        </a:rPr>
                        <a:t>145000</a:t>
                      </a:r>
                    </a:p>
                  </a:txBody>
                  <a:tcPr/>
                </a:tc>
                <a:tc>
                  <a:txBody>
                    <a:bodyPr/>
                    <a:lstStyle/>
                    <a:p>
                      <a:pPr algn="ctr"/>
                      <a:r>
                        <a:rPr lang="en-IN" sz="1100" dirty="0">
                          <a:latin typeface="Arial" pitchFamily="34" charset="0"/>
                          <a:cs typeface="Arial" pitchFamily="34" charset="0"/>
                        </a:rPr>
                        <a:t>T2ED050</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7"/>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105</a:t>
                      </a:r>
                    </a:p>
                  </a:txBody>
                  <a:tcPr/>
                </a:tc>
                <a:tc>
                  <a:txBody>
                    <a:bodyPr/>
                    <a:lstStyle/>
                    <a:p>
                      <a:pPr algn="ctr"/>
                      <a:r>
                        <a:rPr lang="en-IN" sz="1100" dirty="0">
                          <a:latin typeface="Arial" pitchFamily="34" charset="0"/>
                          <a:cs typeface="Arial" pitchFamily="34" charset="0"/>
                        </a:rPr>
                        <a:t>32</a:t>
                      </a:r>
                    </a:p>
                  </a:txBody>
                  <a:tcPr/>
                </a:tc>
                <a:tc>
                  <a:txBody>
                    <a:bodyPr/>
                    <a:lstStyle/>
                    <a:p>
                      <a:pPr algn="ctr"/>
                      <a:r>
                        <a:rPr lang="en-IN" sz="1100" dirty="0">
                          <a:latin typeface="Arial" pitchFamily="34" charset="0"/>
                          <a:cs typeface="Arial" pitchFamily="34" charset="0"/>
                        </a:rPr>
                        <a:t>102000</a:t>
                      </a:r>
                    </a:p>
                  </a:txBody>
                  <a:tcPr/>
                </a:tc>
                <a:tc>
                  <a:txBody>
                    <a:bodyPr/>
                    <a:lstStyle/>
                    <a:p>
                      <a:pPr algn="ctr"/>
                      <a:r>
                        <a:rPr lang="en-IN" sz="1100" dirty="0">
                          <a:latin typeface="Arial" pitchFamily="34" charset="0"/>
                          <a:cs typeface="Arial" pitchFamily="34" charset="0"/>
                        </a:rPr>
                        <a:t>T7FC050</a:t>
                      </a:r>
                    </a:p>
                  </a:txBody>
                  <a:tcPr/>
                </a:tc>
                <a:tc>
                  <a:txBody>
                    <a:bodyPr/>
                    <a:lstStyle/>
                    <a:p>
                      <a:pPr algn="ctr"/>
                      <a:r>
                        <a:rPr lang="en-IN" sz="1100" dirty="0">
                          <a:latin typeface="Arial" pitchFamily="34" charset="0"/>
                          <a:cs typeface="Arial" pitchFamily="34" charset="0"/>
                        </a:rPr>
                        <a:t>0.88</a:t>
                      </a:r>
                    </a:p>
                  </a:txBody>
                  <a:tcPr/>
                </a:tc>
                <a:tc>
                  <a:txBody>
                    <a:bodyPr/>
                    <a:lstStyle/>
                    <a:p>
                      <a:pPr algn="ctr"/>
                      <a:r>
                        <a:rPr lang="en-IN" sz="1100" dirty="0">
                          <a:latin typeface="Arial" pitchFamily="34" charset="0"/>
                          <a:cs typeface="Arial" pitchFamily="34" charset="0"/>
                        </a:rPr>
                        <a:t>0.68</a:t>
                      </a:r>
                    </a:p>
                  </a:txBody>
                  <a:tcPr/>
                </a:tc>
                <a:extLst>
                  <a:ext uri="{0D108BD9-81ED-4DB2-BD59-A6C34878D82A}">
                    <a16:rowId xmlns:a16="http://schemas.microsoft.com/office/drawing/2014/main" xmlns="" val="10028"/>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110</a:t>
                      </a:r>
                    </a:p>
                  </a:txBody>
                  <a:tcPr/>
                </a:tc>
                <a:tc>
                  <a:txBody>
                    <a:bodyPr/>
                    <a:lstStyle/>
                    <a:p>
                      <a:pPr algn="ctr"/>
                      <a:r>
                        <a:rPr lang="en-IN" sz="1100" dirty="0">
                          <a:latin typeface="Arial" pitchFamily="34" charset="0"/>
                          <a:cs typeface="Arial" pitchFamily="34" charset="0"/>
                        </a:rPr>
                        <a:t>29.25</a:t>
                      </a:r>
                    </a:p>
                  </a:txBody>
                  <a:tcPr/>
                </a:tc>
                <a:tc>
                  <a:txBody>
                    <a:bodyPr/>
                    <a:lstStyle/>
                    <a:p>
                      <a:pPr algn="ctr"/>
                      <a:r>
                        <a:rPr lang="en-IN" sz="1100" dirty="0">
                          <a:latin typeface="Arial" pitchFamily="34" charset="0"/>
                          <a:cs typeface="Arial" pitchFamily="34" charset="0"/>
                        </a:rPr>
                        <a:t>117000</a:t>
                      </a:r>
                    </a:p>
                  </a:txBody>
                  <a:tcPr/>
                </a:tc>
                <a:tc>
                  <a:txBody>
                    <a:bodyPr/>
                    <a:lstStyle/>
                    <a:p>
                      <a:pPr algn="ctr"/>
                      <a:r>
                        <a:rPr lang="en-IN" sz="1100" dirty="0">
                          <a:latin typeface="Arial" pitchFamily="34" charset="0"/>
                          <a:cs typeface="Arial" pitchFamily="34" charset="0"/>
                        </a:rPr>
                        <a:t>30310</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29"/>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110</a:t>
                      </a:r>
                    </a:p>
                  </a:txBody>
                  <a:tcPr/>
                </a:tc>
                <a:tc>
                  <a:txBody>
                    <a:bodyPr/>
                    <a:lstStyle/>
                    <a:p>
                      <a:pPr algn="ctr"/>
                      <a:r>
                        <a:rPr lang="en-IN" sz="1100" dirty="0">
                          <a:latin typeface="Arial" pitchFamily="34" charset="0"/>
                          <a:cs typeface="Arial" pitchFamily="34" charset="0"/>
                        </a:rPr>
                        <a:t>29.25</a:t>
                      </a:r>
                    </a:p>
                  </a:txBody>
                  <a:tcPr/>
                </a:tc>
                <a:tc>
                  <a:txBody>
                    <a:bodyPr/>
                    <a:lstStyle/>
                    <a:p>
                      <a:pPr algn="ctr"/>
                      <a:r>
                        <a:rPr lang="en-IN" sz="1100" dirty="0">
                          <a:latin typeface="Arial" pitchFamily="34" charset="0"/>
                          <a:cs typeface="Arial" pitchFamily="34" charset="0"/>
                        </a:rPr>
                        <a:t>99000</a:t>
                      </a:r>
                    </a:p>
                  </a:txBody>
                  <a:tcPr/>
                </a:tc>
                <a:tc>
                  <a:txBody>
                    <a:bodyPr/>
                    <a:lstStyle/>
                    <a:p>
                      <a:pPr algn="ctr"/>
                      <a:r>
                        <a:rPr lang="en-IN" sz="1100" dirty="0">
                          <a:latin typeface="Arial" pitchFamily="34" charset="0"/>
                          <a:cs typeface="Arial" pitchFamily="34" charset="0"/>
                        </a:rPr>
                        <a:t>31310</a:t>
                      </a:r>
                    </a:p>
                  </a:txBody>
                  <a:tcPr/>
                </a:tc>
                <a:tc>
                  <a:txBody>
                    <a:bodyPr/>
                    <a:lstStyle/>
                    <a:p>
                      <a:pPr algn="ctr"/>
                      <a:r>
                        <a:rPr lang="en-IN" sz="1100" dirty="0">
                          <a:latin typeface="Arial" pitchFamily="34" charset="0"/>
                          <a:cs typeface="Arial" pitchFamily="34" charset="0"/>
                        </a:rPr>
                        <a:t>0.83</a:t>
                      </a:r>
                    </a:p>
                  </a:txBody>
                  <a:tcPr/>
                </a:tc>
                <a:tc>
                  <a:txBody>
                    <a:bodyPr/>
                    <a:lstStyle/>
                    <a:p>
                      <a:pPr algn="ctr"/>
                      <a:r>
                        <a:rPr lang="en-IN" sz="1100" dirty="0">
                          <a:latin typeface="Arial" pitchFamily="34" charset="0"/>
                          <a:cs typeface="Arial" pitchFamily="34" charset="0"/>
                        </a:rPr>
                        <a:t>0.72</a:t>
                      </a:r>
                    </a:p>
                  </a:txBody>
                  <a:tcPr/>
                </a:tc>
                <a:extLst>
                  <a:ext uri="{0D108BD9-81ED-4DB2-BD59-A6C34878D82A}">
                    <a16:rowId xmlns:a16="http://schemas.microsoft.com/office/drawing/2014/main" xmlns="" val="10030"/>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110</a:t>
                      </a:r>
                    </a:p>
                  </a:txBody>
                  <a:tcPr/>
                </a:tc>
                <a:tc>
                  <a:txBody>
                    <a:bodyPr/>
                    <a:lstStyle/>
                    <a:p>
                      <a:pPr algn="ctr"/>
                      <a:r>
                        <a:rPr lang="en-IN" sz="1100" dirty="0">
                          <a:latin typeface="Arial" pitchFamily="34" charset="0"/>
                          <a:cs typeface="Arial" pitchFamily="34" charset="0"/>
                        </a:rPr>
                        <a:t>42.25</a:t>
                      </a:r>
                    </a:p>
                  </a:txBody>
                  <a:tcPr/>
                </a:tc>
                <a:tc>
                  <a:txBody>
                    <a:bodyPr/>
                    <a:lstStyle/>
                    <a:p>
                      <a:pPr algn="ctr"/>
                      <a:r>
                        <a:rPr lang="en-IN" sz="1100" dirty="0">
                          <a:latin typeface="Arial" pitchFamily="34" charset="0"/>
                          <a:cs typeface="Arial" pitchFamily="34" charset="0"/>
                        </a:rPr>
                        <a:t>161000</a:t>
                      </a:r>
                    </a:p>
                  </a:txBody>
                  <a:tcPr/>
                </a:tc>
                <a:tc>
                  <a:txBody>
                    <a:bodyPr/>
                    <a:lstStyle/>
                    <a:p>
                      <a:pPr algn="ctr"/>
                      <a:r>
                        <a:rPr lang="en-IN" sz="1100" dirty="0">
                          <a:latin typeface="Arial" pitchFamily="34" charset="0"/>
                          <a:cs typeface="Arial" pitchFamily="34" charset="0"/>
                        </a:rPr>
                        <a:t>32310</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31"/>
                  </a:ext>
                </a:extLst>
              </a:tr>
              <a:tr h="226236">
                <a:tc vMerge="1">
                  <a:txBody>
                    <a:bodyPr/>
                    <a:lstStyle/>
                    <a:p>
                      <a:endParaRPr lang="en-IN" dirty="0"/>
                    </a:p>
                  </a:txBody>
                  <a:tcPr/>
                </a:tc>
                <a:tc>
                  <a:txBody>
                    <a:bodyPr/>
                    <a:lstStyle/>
                    <a:p>
                      <a:pPr algn="ctr"/>
                      <a:r>
                        <a:rPr lang="en-IN" sz="1100" dirty="0">
                          <a:latin typeface="Arial" pitchFamily="34" charset="0"/>
                          <a:cs typeface="Arial" pitchFamily="34" charset="0"/>
                        </a:rPr>
                        <a:t>110</a:t>
                      </a:r>
                    </a:p>
                  </a:txBody>
                  <a:tcPr/>
                </a:tc>
                <a:tc>
                  <a:txBody>
                    <a:bodyPr/>
                    <a:lstStyle/>
                    <a:p>
                      <a:pPr algn="ctr"/>
                      <a:r>
                        <a:rPr lang="en-IN" sz="1100" dirty="0">
                          <a:latin typeface="Arial" pitchFamily="34" charset="0"/>
                          <a:cs typeface="Arial" pitchFamily="34" charset="0"/>
                        </a:rPr>
                        <a:t>42.25</a:t>
                      </a:r>
                    </a:p>
                  </a:txBody>
                  <a:tcPr/>
                </a:tc>
                <a:tc>
                  <a:txBody>
                    <a:bodyPr/>
                    <a:lstStyle/>
                    <a:p>
                      <a:pPr algn="ctr"/>
                      <a:r>
                        <a:rPr lang="en-IN" sz="1100" dirty="0">
                          <a:latin typeface="Arial" pitchFamily="34" charset="0"/>
                          <a:cs typeface="Arial" pitchFamily="34" charset="0"/>
                        </a:rPr>
                        <a:t>151000</a:t>
                      </a:r>
                    </a:p>
                  </a:txBody>
                  <a:tcPr/>
                </a:tc>
                <a:tc>
                  <a:txBody>
                    <a:bodyPr/>
                    <a:lstStyle/>
                    <a:p>
                      <a:pPr algn="ctr"/>
                      <a:r>
                        <a:rPr lang="en-IN" sz="1100" dirty="0">
                          <a:latin typeface="Arial" pitchFamily="34" charset="0"/>
                          <a:cs typeface="Arial" pitchFamily="34" charset="0"/>
                        </a:rPr>
                        <a:t>32310</a:t>
                      </a:r>
                      <a:r>
                        <a:rPr lang="en-IN" sz="1100" baseline="0" dirty="0">
                          <a:latin typeface="Arial" pitchFamily="34" charset="0"/>
                          <a:cs typeface="Arial" pitchFamily="34" charset="0"/>
                        </a:rPr>
                        <a:t> B</a:t>
                      </a: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0.54</a:t>
                      </a:r>
                    </a:p>
                  </a:txBody>
                  <a:tcPr/>
                </a:tc>
                <a:tc>
                  <a:txBody>
                    <a:bodyPr/>
                    <a:lstStyle/>
                    <a:p>
                      <a:pPr algn="ctr"/>
                      <a:r>
                        <a:rPr lang="en-IN" sz="1100" dirty="0">
                          <a:latin typeface="Arial" pitchFamily="34" charset="0"/>
                          <a:cs typeface="Arial" pitchFamily="34" charset="0"/>
                        </a:rPr>
                        <a:t>1.1</a:t>
                      </a:r>
                    </a:p>
                  </a:txBody>
                  <a:tcPr/>
                </a:tc>
                <a:extLst>
                  <a:ext uri="{0D108BD9-81ED-4DB2-BD59-A6C34878D82A}">
                    <a16:rowId xmlns:a16="http://schemas.microsoft.com/office/drawing/2014/main" xmlns="" val="10032"/>
                  </a:ext>
                </a:extLst>
              </a:tr>
            </a:tbl>
          </a:graphicData>
        </a:graphic>
      </p:graphicFrame>
      <p:sp>
        <p:nvSpPr>
          <p:cNvPr id="3" name="TextBox 2">
            <a:extLst>
              <a:ext uri="{FF2B5EF4-FFF2-40B4-BE49-F238E27FC236}">
                <a16:creationId xmlns:a16="http://schemas.microsoft.com/office/drawing/2014/main" xmlns="" id="{B939E544-10A9-4E8C-B051-C386013B5476}"/>
              </a:ext>
            </a:extLst>
          </p:cNvPr>
          <p:cNvSpPr txBox="1"/>
          <p:nvPr/>
        </p:nvSpPr>
        <p:spPr>
          <a:xfrm>
            <a:off x="650140" y="235912"/>
            <a:ext cx="3449053" cy="369332"/>
          </a:xfrm>
          <a:prstGeom prst="rect">
            <a:avLst/>
          </a:prstGeom>
          <a:noFill/>
        </p:spPr>
        <p:txBody>
          <a:bodyPr wrap="square" rtlCol="0">
            <a:spAutoFit/>
          </a:bodyPr>
          <a:lstStyle/>
          <a:p>
            <a:r>
              <a:rPr lang="en-US" dirty="0"/>
              <a:t>Table 1 </a:t>
            </a:r>
            <a:r>
              <a:rPr lang="en-US" i="1" dirty="0" err="1"/>
              <a:t>contd</a:t>
            </a:r>
            <a:r>
              <a:rPr lang="en-US" dirty="0"/>
              <a:t>…</a:t>
            </a:r>
          </a:p>
        </p:txBody>
      </p:sp>
    </p:spTree>
    <p:extLst>
      <p:ext uri="{BB962C8B-B14F-4D97-AF65-F5344CB8AC3E}">
        <p14:creationId xmlns:p14="http://schemas.microsoft.com/office/powerpoint/2010/main" xmlns="" val="356614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nSpc>
                <a:spcPct val="150000"/>
              </a:lnSpc>
              <a:buNone/>
            </a:pPr>
            <a:r>
              <a:rPr lang="en-US" sz="2400" b="1" dirty="0">
                <a:latin typeface="Arial" panose="020B0604020202020204" pitchFamily="34" charset="0"/>
                <a:cs typeface="Arial" panose="020B0604020202020204" pitchFamily="34" charset="0"/>
              </a:rPr>
              <a:t>Design for Cyclic Loads and Speeds</a:t>
            </a:r>
          </a:p>
          <a:p>
            <a:pPr marL="0" indent="0" algn="just">
              <a:lnSpc>
                <a:spcPct val="150000"/>
              </a:lnSpc>
              <a:buNone/>
            </a:pPr>
            <a:r>
              <a:rPr lang="en-US" sz="2000" dirty="0">
                <a:latin typeface="Arial" panose="020B0604020202020204" pitchFamily="34" charset="0"/>
                <a:cs typeface="Arial" panose="020B0604020202020204" pitchFamily="34" charset="0"/>
              </a:rPr>
              <a:t>In certain applications, ball bearings are subjected to cyclic loads and speeds.</a:t>
            </a:r>
          </a:p>
          <a:p>
            <a:pPr marL="0" indent="0" algn="just">
              <a:lnSpc>
                <a:spcPct val="150000"/>
              </a:lnSpc>
              <a:buNone/>
            </a:pPr>
            <a:r>
              <a:rPr lang="en-US" sz="2000" dirty="0">
                <a:latin typeface="Arial" panose="020B0604020202020204" pitchFamily="34" charset="0"/>
                <a:cs typeface="Arial" panose="020B0604020202020204" pitchFamily="34" charset="0"/>
              </a:rPr>
              <a:t>Let us consider an example of a ball bearing operating under the following conditions</a:t>
            </a:r>
          </a:p>
          <a:p>
            <a:pPr marL="514350" indent="-514350" algn="just">
              <a:lnSpc>
                <a:spcPct val="150000"/>
              </a:lnSpc>
              <a:spcBef>
                <a:spcPts val="0"/>
              </a:spcBef>
              <a:buFont typeface="+mj-lt"/>
              <a:buAutoNum type="romanLcPeriod"/>
            </a:pPr>
            <a:r>
              <a:rPr lang="en-IN" sz="2000" dirty="0">
                <a:latin typeface="Arial" panose="020B0604020202020204" pitchFamily="34" charset="0"/>
                <a:ea typeface="Calibri" panose="020F0502020204030204" pitchFamily="34" charset="0"/>
                <a:cs typeface="Arial" panose="020B0604020202020204" pitchFamily="34" charset="0"/>
              </a:rPr>
              <a:t>radial load 2500 N at 700 rpm for 25% of the time, </a:t>
            </a:r>
            <a:endParaRPr lang="en-US" sz="2000" dirty="0">
              <a:latin typeface="Arial" panose="020B0604020202020204" pitchFamily="34" charset="0"/>
              <a:ea typeface="Calibri" panose="020F0502020204030204" pitchFamily="34" charset="0"/>
              <a:cs typeface="Arial" panose="020B0604020202020204" pitchFamily="34" charset="0"/>
            </a:endParaRPr>
          </a:p>
          <a:p>
            <a:pPr marL="514350" indent="-514350" algn="just">
              <a:lnSpc>
                <a:spcPct val="150000"/>
              </a:lnSpc>
              <a:spcBef>
                <a:spcPts val="0"/>
              </a:spcBef>
              <a:spcAft>
                <a:spcPts val="800"/>
              </a:spcAft>
              <a:buFont typeface="+mj-lt"/>
              <a:buAutoNum type="romanLcPeriod"/>
            </a:pPr>
            <a:r>
              <a:rPr lang="en-IN" sz="2000" dirty="0">
                <a:latin typeface="Arial" panose="020B0604020202020204" pitchFamily="34" charset="0"/>
                <a:ea typeface="Calibri" panose="020F0502020204030204" pitchFamily="34" charset="0"/>
                <a:cs typeface="Arial" panose="020B0604020202020204" pitchFamily="34" charset="0"/>
              </a:rPr>
              <a:t> radial load 5000 N at 900 rpm for 50% of the time, and </a:t>
            </a:r>
          </a:p>
          <a:p>
            <a:pPr marL="514350" indent="-514350" algn="just">
              <a:lnSpc>
                <a:spcPct val="150000"/>
              </a:lnSpc>
              <a:spcBef>
                <a:spcPts val="0"/>
              </a:spcBef>
              <a:spcAft>
                <a:spcPts val="800"/>
              </a:spcAft>
              <a:buFont typeface="+mj-lt"/>
              <a:buAutoNum type="romanLcPeriod"/>
            </a:pPr>
            <a:r>
              <a:rPr lang="en-IN" sz="2000" dirty="0">
                <a:latin typeface="Arial" panose="020B0604020202020204" pitchFamily="34" charset="0"/>
                <a:ea typeface="Calibri" panose="020F0502020204030204" pitchFamily="34" charset="0"/>
                <a:cs typeface="Arial" panose="020B0604020202020204" pitchFamily="34" charset="0"/>
              </a:rPr>
              <a:t>radial load 1000 N at 750rpm for the remaining 25% of the time.</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Under these circumstances, it is necessary to consider the complete work cycle while finding out the dynamic load capacity of the bearing.</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procedure consists of dividing the work cycle into a number of elements, during which the operating conditions of load and speed are constant.</a:t>
            </a: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67578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fontScale="92500"/>
          </a:bodyPr>
          <a:lstStyle/>
          <a:p>
            <a:pPr marL="0" indent="0" algn="just">
              <a:lnSpc>
                <a:spcPct val="150000"/>
              </a:lnSpc>
              <a:spcBef>
                <a:spcPts val="0"/>
              </a:spcBef>
              <a:spcAft>
                <a:spcPts val="800"/>
              </a:spcAft>
              <a:buNone/>
            </a:pPr>
            <a:r>
              <a:rPr lang="en-IN" sz="2200" dirty="0">
                <a:latin typeface="Arial" panose="020B0604020202020204" pitchFamily="34" charset="0"/>
                <a:ea typeface="Calibri" panose="020F0502020204030204" pitchFamily="34" charset="0"/>
                <a:cs typeface="Arial" panose="020B0604020202020204" pitchFamily="34" charset="0"/>
              </a:rPr>
              <a:t>Suppose that the work cycle is divided into x elements. Let P</a:t>
            </a:r>
            <a:r>
              <a:rPr lang="en-IN" sz="2200" baseline="-25000" dirty="0">
                <a:latin typeface="Arial" panose="020B0604020202020204" pitchFamily="34" charset="0"/>
                <a:ea typeface="Calibri" panose="020F0502020204030204" pitchFamily="34" charset="0"/>
                <a:cs typeface="Arial" panose="020B0604020202020204" pitchFamily="34" charset="0"/>
              </a:rPr>
              <a:t>1</a:t>
            </a:r>
            <a:r>
              <a:rPr lang="en-IN" sz="2200" dirty="0">
                <a:latin typeface="Arial" panose="020B0604020202020204" pitchFamily="34" charset="0"/>
                <a:ea typeface="Calibri" panose="020F0502020204030204" pitchFamily="34" charset="0"/>
                <a:cs typeface="Arial" panose="020B0604020202020204" pitchFamily="34" charset="0"/>
              </a:rPr>
              <a:t>, P</a:t>
            </a:r>
            <a:r>
              <a:rPr lang="en-IN" sz="2200" baseline="-25000" dirty="0">
                <a:latin typeface="Arial" panose="020B0604020202020204" pitchFamily="34" charset="0"/>
                <a:ea typeface="Calibri" panose="020F0502020204030204" pitchFamily="34" charset="0"/>
                <a:cs typeface="Arial" panose="020B0604020202020204" pitchFamily="34" charset="0"/>
              </a:rPr>
              <a:t>2</a:t>
            </a:r>
            <a:r>
              <a:rPr lang="en-IN" sz="2200" dirty="0">
                <a:latin typeface="Arial" panose="020B0604020202020204" pitchFamily="34" charset="0"/>
                <a:ea typeface="Calibri" panose="020F0502020204030204" pitchFamily="34" charset="0"/>
                <a:cs typeface="Arial" panose="020B0604020202020204" pitchFamily="34" charset="0"/>
              </a:rPr>
              <a:t>, ... P</a:t>
            </a:r>
            <a:r>
              <a:rPr lang="en-IN" sz="2200" baseline="-25000" dirty="0">
                <a:latin typeface="Arial" panose="020B0604020202020204" pitchFamily="34" charset="0"/>
                <a:ea typeface="Calibri" panose="020F0502020204030204" pitchFamily="34" charset="0"/>
                <a:cs typeface="Arial" panose="020B0604020202020204" pitchFamily="34" charset="0"/>
              </a:rPr>
              <a:t>x </a:t>
            </a:r>
            <a:r>
              <a:rPr lang="en-IN" sz="2200" dirty="0">
                <a:latin typeface="Arial" panose="020B0604020202020204" pitchFamily="34" charset="0"/>
                <a:ea typeface="Calibri" panose="020F0502020204030204" pitchFamily="34" charset="0"/>
                <a:cs typeface="Arial" panose="020B0604020202020204" pitchFamily="34" charset="0"/>
              </a:rPr>
              <a:t>be the loads and n</a:t>
            </a:r>
            <a:r>
              <a:rPr lang="en-IN" sz="2200" baseline="-25000" dirty="0">
                <a:latin typeface="Arial" panose="020B0604020202020204" pitchFamily="34" charset="0"/>
                <a:ea typeface="Calibri" panose="020F0502020204030204" pitchFamily="34" charset="0"/>
                <a:cs typeface="Arial" panose="020B0604020202020204" pitchFamily="34" charset="0"/>
              </a:rPr>
              <a:t>1</a:t>
            </a:r>
            <a:r>
              <a:rPr lang="en-IN" sz="2200" dirty="0">
                <a:latin typeface="Arial" panose="020B0604020202020204" pitchFamily="34" charset="0"/>
                <a:ea typeface="Calibri" panose="020F0502020204030204" pitchFamily="34" charset="0"/>
                <a:cs typeface="Arial" panose="020B0604020202020204" pitchFamily="34" charset="0"/>
              </a:rPr>
              <a:t>, n</a:t>
            </a:r>
            <a:r>
              <a:rPr lang="en-IN" sz="2200" baseline="-25000" dirty="0">
                <a:latin typeface="Arial" panose="020B0604020202020204" pitchFamily="34" charset="0"/>
                <a:ea typeface="Calibri" panose="020F0502020204030204" pitchFamily="34" charset="0"/>
                <a:cs typeface="Arial" panose="020B0604020202020204" pitchFamily="34" charset="0"/>
              </a:rPr>
              <a:t>2</a:t>
            </a:r>
            <a:r>
              <a:rPr lang="en-IN" sz="2200" dirty="0">
                <a:latin typeface="Arial" panose="020B0604020202020204" pitchFamily="34" charset="0"/>
                <a:ea typeface="Calibri" panose="020F0502020204030204" pitchFamily="34" charset="0"/>
                <a:cs typeface="Arial" panose="020B0604020202020204" pitchFamily="34" charset="0"/>
              </a:rPr>
              <a:t>,… </a:t>
            </a:r>
            <a:r>
              <a:rPr lang="en-IN" sz="2200" dirty="0" err="1">
                <a:latin typeface="Arial" panose="020B0604020202020204" pitchFamily="34" charset="0"/>
                <a:ea typeface="Calibri" panose="020F0502020204030204" pitchFamily="34" charset="0"/>
                <a:cs typeface="Arial" panose="020B0604020202020204" pitchFamily="34" charset="0"/>
              </a:rPr>
              <a:t>n</a:t>
            </a:r>
            <a:r>
              <a:rPr lang="en-IN" sz="2200" baseline="-25000" dirty="0" err="1">
                <a:latin typeface="Arial" panose="020B0604020202020204" pitchFamily="34" charset="0"/>
                <a:ea typeface="Calibri" panose="020F0502020204030204" pitchFamily="34" charset="0"/>
                <a:cs typeface="Arial" panose="020B0604020202020204" pitchFamily="34" charset="0"/>
              </a:rPr>
              <a:t>x</a:t>
            </a:r>
            <a:r>
              <a:rPr lang="en-IN" sz="2200" dirty="0">
                <a:latin typeface="Arial" panose="020B0604020202020204" pitchFamily="34" charset="0"/>
                <a:ea typeface="Calibri" panose="020F0502020204030204" pitchFamily="34" charset="0"/>
                <a:cs typeface="Arial" panose="020B0604020202020204" pitchFamily="34" charset="0"/>
              </a:rPr>
              <a:t> be the speeds during these elements. During the first element, the life L</a:t>
            </a:r>
            <a:r>
              <a:rPr lang="en-IN" sz="2200" baseline="-25000" dirty="0">
                <a:latin typeface="Arial" panose="020B0604020202020204" pitchFamily="34" charset="0"/>
                <a:ea typeface="Calibri" panose="020F0502020204030204" pitchFamily="34" charset="0"/>
                <a:cs typeface="Arial" panose="020B0604020202020204" pitchFamily="34" charset="0"/>
              </a:rPr>
              <a:t>1</a:t>
            </a:r>
            <a:r>
              <a:rPr lang="en-IN" sz="2200" dirty="0">
                <a:latin typeface="Arial" panose="020B0604020202020204" pitchFamily="34" charset="0"/>
                <a:ea typeface="Calibri" panose="020F0502020204030204" pitchFamily="34" charset="0"/>
                <a:cs typeface="Arial" panose="020B0604020202020204" pitchFamily="34" charset="0"/>
              </a:rPr>
              <a:t> corresponding to load P</a:t>
            </a:r>
            <a:r>
              <a:rPr lang="en-IN" sz="2200" baseline="-25000" dirty="0">
                <a:latin typeface="Arial" panose="020B0604020202020204" pitchFamily="34" charset="0"/>
                <a:ea typeface="Calibri" panose="020F0502020204030204" pitchFamily="34" charset="0"/>
                <a:cs typeface="Arial" panose="020B0604020202020204" pitchFamily="34" charset="0"/>
              </a:rPr>
              <a:t>1</a:t>
            </a:r>
            <a:r>
              <a:rPr lang="en-IN" sz="2200" dirty="0">
                <a:latin typeface="Arial" panose="020B0604020202020204" pitchFamily="34" charset="0"/>
                <a:ea typeface="Calibri" panose="020F0502020204030204" pitchFamily="34" charset="0"/>
                <a:cs typeface="Arial" panose="020B0604020202020204" pitchFamily="34" charset="0"/>
              </a:rPr>
              <a:t>, is given by </a:t>
            </a:r>
            <a:endParaRPr lang="en-US" sz="22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r>
              <a:rPr lang="en-US" sz="2200" dirty="0">
                <a:latin typeface="Arial" panose="020B0604020202020204" pitchFamily="34" charset="0"/>
                <a:cs typeface="Arial" panose="020B0604020202020204" pitchFamily="34" charset="0"/>
              </a:rPr>
              <a:t>                                                                     ……………………….. (4)</a:t>
            </a:r>
          </a:p>
          <a:p>
            <a:pPr marL="0" indent="0" algn="just">
              <a:lnSpc>
                <a:spcPct val="150000"/>
              </a:lnSpc>
              <a:spcBef>
                <a:spcPts val="0"/>
              </a:spcBef>
              <a:spcAft>
                <a:spcPts val="800"/>
              </a:spcAft>
              <a:buNone/>
            </a:pPr>
            <a:r>
              <a:rPr lang="en-US" sz="2200" dirty="0">
                <a:latin typeface="Arial" panose="020B0604020202020204" pitchFamily="34" charset="0"/>
                <a:cs typeface="Arial" panose="020B0604020202020204" pitchFamily="34" charset="0"/>
              </a:rPr>
              <a:t>In one revolution, the life consumed is           or                  </a:t>
            </a:r>
          </a:p>
          <a:p>
            <a:pPr marL="0" indent="0" algn="just">
              <a:lnSpc>
                <a:spcPct val="150000"/>
              </a:lnSpc>
              <a:spcBef>
                <a:spcPts val="0"/>
              </a:spcBef>
              <a:spcAft>
                <a:spcPts val="800"/>
              </a:spcAft>
              <a:buNone/>
            </a:pPr>
            <a:r>
              <a:rPr lang="en-IN" sz="2200" dirty="0">
                <a:latin typeface="Arial" panose="020B0604020202020204" pitchFamily="34" charset="0"/>
                <a:ea typeface="Calibri" panose="020F0502020204030204" pitchFamily="34" charset="0"/>
                <a:cs typeface="Arial" panose="020B0604020202020204" pitchFamily="34" charset="0"/>
              </a:rPr>
              <a:t>Let us assume that the first element consists of N</a:t>
            </a:r>
            <a:r>
              <a:rPr lang="en-IN" sz="2200" baseline="-25000" dirty="0">
                <a:latin typeface="Arial" panose="020B0604020202020204" pitchFamily="34" charset="0"/>
                <a:ea typeface="Calibri" panose="020F0502020204030204" pitchFamily="34" charset="0"/>
                <a:cs typeface="Arial" panose="020B0604020202020204" pitchFamily="34" charset="0"/>
              </a:rPr>
              <a:t>1</a:t>
            </a:r>
            <a:r>
              <a:rPr lang="en-IN" sz="2200" dirty="0">
                <a:latin typeface="Arial" panose="020B0604020202020204" pitchFamily="34" charset="0"/>
                <a:ea typeface="Calibri" panose="020F0502020204030204" pitchFamily="34" charset="0"/>
                <a:cs typeface="Arial" panose="020B0604020202020204" pitchFamily="34" charset="0"/>
              </a:rPr>
              <a:t> revolutions.</a:t>
            </a:r>
          </a:p>
          <a:p>
            <a:pPr marL="0" indent="0" algn="just">
              <a:lnSpc>
                <a:spcPct val="150000"/>
              </a:lnSpc>
              <a:spcBef>
                <a:spcPts val="0"/>
              </a:spcBef>
              <a:spcAft>
                <a:spcPts val="800"/>
              </a:spcAft>
              <a:buNone/>
            </a:pPr>
            <a:r>
              <a:rPr lang="en-IN" sz="2200" dirty="0">
                <a:latin typeface="Arial" panose="020B0604020202020204" pitchFamily="34" charset="0"/>
                <a:ea typeface="Calibri" panose="020F0502020204030204" pitchFamily="34" charset="0"/>
                <a:cs typeface="Arial" panose="020B0604020202020204" pitchFamily="34" charset="0"/>
              </a:rPr>
              <a:t>Therefore, the life consumed by the first element is given by,</a:t>
            </a:r>
          </a:p>
          <a:p>
            <a:pPr marL="0" indent="0" algn="just">
              <a:lnSpc>
                <a:spcPct val="150000"/>
              </a:lnSpc>
              <a:spcBef>
                <a:spcPts val="0"/>
              </a:spcBef>
              <a:spcAft>
                <a:spcPts val="800"/>
              </a:spcAft>
              <a:buNone/>
            </a:pPr>
            <a:r>
              <a:rPr lang="en-IN" sz="2200" dirty="0">
                <a:latin typeface="Arial" panose="020B0604020202020204" pitchFamily="34" charset="0"/>
                <a:ea typeface="Calibri" panose="020F0502020204030204" pitchFamily="34" charset="0"/>
                <a:cs typeface="Arial" panose="020B0604020202020204" pitchFamily="34" charset="0"/>
              </a:rPr>
              <a:t>Similarly, the life consumed by the second element is given by,</a:t>
            </a:r>
          </a:p>
          <a:p>
            <a:pPr marL="0" indent="0" algn="just">
              <a:lnSpc>
                <a:spcPct val="150000"/>
              </a:lnSpc>
              <a:spcBef>
                <a:spcPts val="0"/>
              </a:spcBef>
              <a:spcAft>
                <a:spcPts val="800"/>
              </a:spcAft>
              <a:buNone/>
            </a:pPr>
            <a:r>
              <a:rPr lang="en-IN" sz="2200" dirty="0">
                <a:latin typeface="Arial" panose="020B0604020202020204" pitchFamily="34" charset="0"/>
                <a:ea typeface="Calibri" panose="020F0502020204030204" pitchFamily="34" charset="0"/>
                <a:cs typeface="Arial" panose="020B0604020202020204" pitchFamily="34" charset="0"/>
              </a:rPr>
              <a:t>Adding these expressions, the life consumed by the complete work cycle is given by</a:t>
            </a:r>
          </a:p>
          <a:p>
            <a:pPr marL="0" indent="0" algn="just">
              <a:lnSpc>
                <a:spcPct val="150000"/>
              </a:lnSpc>
              <a:spcBef>
                <a:spcPts val="0"/>
              </a:spcBef>
              <a:spcAft>
                <a:spcPts val="800"/>
              </a:spcAft>
              <a:buNone/>
            </a:pPr>
            <a:r>
              <a:rPr lang="en-US" sz="2200" dirty="0">
                <a:latin typeface="Arial" panose="020B0604020202020204" pitchFamily="34" charset="0"/>
                <a:cs typeface="Arial" panose="020B0604020202020204" pitchFamily="34" charset="0"/>
              </a:rPr>
              <a:t>                                                                    ……....………………. (a)</a:t>
            </a:r>
          </a:p>
          <a:p>
            <a:pPr marL="0" indent="0" algn="just">
              <a:lnSpc>
                <a:spcPct val="150000"/>
              </a:lnSpc>
              <a:spcBef>
                <a:spcPts val="0"/>
              </a:spcBef>
              <a:spcAft>
                <a:spcPts val="800"/>
              </a:spcAft>
              <a:buNone/>
            </a:pPr>
            <a:r>
              <a:rPr lang="en-US" sz="2000" dirty="0">
                <a:latin typeface="Arial" panose="020B0604020202020204" pitchFamily="34" charset="0"/>
                <a:cs typeface="Arial" panose="020B0604020202020204" pitchFamily="34" charset="0"/>
              </a:rPr>
              <a:t>   </a:t>
            </a: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xmlns="" id="{BE09D1E1-46D3-42C0-8884-124C01BD1024}"/>
              </a:ext>
            </a:extLst>
          </p:cNvPr>
          <p:cNvGraphicFramePr>
            <a:graphicFrameLocks noChangeAspect="1"/>
          </p:cNvGraphicFramePr>
          <p:nvPr>
            <p:extLst>
              <p:ext uri="{D42A27DB-BD31-4B8C-83A1-F6EECF244321}">
                <p14:modId xmlns:p14="http://schemas.microsoft.com/office/powerpoint/2010/main" xmlns="" val="3307307243"/>
              </p:ext>
            </p:extLst>
          </p:nvPr>
        </p:nvGraphicFramePr>
        <p:xfrm>
          <a:off x="1205395" y="1861310"/>
          <a:ext cx="1807161" cy="722864"/>
        </p:xfrm>
        <a:graphic>
          <a:graphicData uri="http://schemas.openxmlformats.org/presentationml/2006/ole">
            <p:oleObj spid="_x0000_s20700" name="Equation" r:id="rId3" imgW="1206360" imgH="482400" progId="">
              <p:embed/>
            </p:oleObj>
          </a:graphicData>
        </a:graphic>
      </p:graphicFrame>
      <p:graphicFrame>
        <p:nvGraphicFramePr>
          <p:cNvPr id="8" name="Object 7">
            <a:extLst>
              <a:ext uri="{FF2B5EF4-FFF2-40B4-BE49-F238E27FC236}">
                <a16:creationId xmlns:a16="http://schemas.microsoft.com/office/drawing/2014/main" xmlns="" id="{C3078A70-248E-4F55-9C86-98AEAE8360E2}"/>
              </a:ext>
            </a:extLst>
          </p:cNvPr>
          <p:cNvGraphicFramePr>
            <a:graphicFrameLocks noChangeAspect="1"/>
          </p:cNvGraphicFramePr>
          <p:nvPr>
            <p:extLst>
              <p:ext uri="{D42A27DB-BD31-4B8C-83A1-F6EECF244321}">
                <p14:modId xmlns:p14="http://schemas.microsoft.com/office/powerpoint/2010/main" xmlns="" val="513553143"/>
              </p:ext>
            </p:extLst>
          </p:nvPr>
        </p:nvGraphicFramePr>
        <p:xfrm>
          <a:off x="5586896" y="2411895"/>
          <a:ext cx="509104" cy="690927"/>
        </p:xfrm>
        <a:graphic>
          <a:graphicData uri="http://schemas.openxmlformats.org/presentationml/2006/ole">
            <p:oleObj spid="_x0000_s20701" name="Equation" r:id="rId4" imgW="355320" imgH="482400" progId="">
              <p:embed/>
            </p:oleObj>
          </a:graphicData>
        </a:graphic>
      </p:graphicFrame>
      <p:graphicFrame>
        <p:nvGraphicFramePr>
          <p:cNvPr id="9" name="Object 8">
            <a:extLst>
              <a:ext uri="{FF2B5EF4-FFF2-40B4-BE49-F238E27FC236}">
                <a16:creationId xmlns:a16="http://schemas.microsoft.com/office/drawing/2014/main" xmlns="" id="{22C55D4B-1603-4C87-B210-B6C66E0B4F5A}"/>
              </a:ext>
            </a:extLst>
          </p:cNvPr>
          <p:cNvGraphicFramePr>
            <a:graphicFrameLocks noChangeAspect="1"/>
          </p:cNvGraphicFramePr>
          <p:nvPr>
            <p:extLst>
              <p:ext uri="{D42A27DB-BD31-4B8C-83A1-F6EECF244321}">
                <p14:modId xmlns:p14="http://schemas.microsoft.com/office/powerpoint/2010/main" xmlns="" val="1933458814"/>
              </p:ext>
            </p:extLst>
          </p:nvPr>
        </p:nvGraphicFramePr>
        <p:xfrm>
          <a:off x="6611367" y="2365069"/>
          <a:ext cx="1143621" cy="784577"/>
        </p:xfrm>
        <a:graphic>
          <a:graphicData uri="http://schemas.openxmlformats.org/presentationml/2006/ole">
            <p:oleObj spid="_x0000_s20702" name="Equation" r:id="rId5" imgW="647640" imgH="444240" progId="">
              <p:embed/>
            </p:oleObj>
          </a:graphicData>
        </a:graphic>
      </p:graphicFrame>
      <p:graphicFrame>
        <p:nvGraphicFramePr>
          <p:cNvPr id="12" name="Object 11">
            <a:extLst>
              <a:ext uri="{FF2B5EF4-FFF2-40B4-BE49-F238E27FC236}">
                <a16:creationId xmlns:a16="http://schemas.microsoft.com/office/drawing/2014/main" xmlns="" id="{9641023F-FF8E-44E1-9BBC-12A4D8A5ADAE}"/>
              </a:ext>
            </a:extLst>
          </p:cNvPr>
          <p:cNvGraphicFramePr>
            <a:graphicFrameLocks noChangeAspect="1"/>
          </p:cNvGraphicFramePr>
          <p:nvPr>
            <p:extLst>
              <p:ext uri="{D42A27DB-BD31-4B8C-83A1-F6EECF244321}">
                <p14:modId xmlns:p14="http://schemas.microsoft.com/office/powerpoint/2010/main" xmlns="" val="2049492603"/>
              </p:ext>
            </p:extLst>
          </p:nvPr>
        </p:nvGraphicFramePr>
        <p:xfrm>
          <a:off x="8050866" y="3402496"/>
          <a:ext cx="755701" cy="690927"/>
        </p:xfrm>
        <a:graphic>
          <a:graphicData uri="http://schemas.openxmlformats.org/presentationml/2006/ole">
            <p:oleObj spid="_x0000_s20703" name="Equation" r:id="rId6" imgW="444240" imgH="406080" progId="">
              <p:embed/>
            </p:oleObj>
          </a:graphicData>
        </a:graphic>
      </p:graphicFrame>
      <p:graphicFrame>
        <p:nvGraphicFramePr>
          <p:cNvPr id="13" name="Object 12">
            <a:extLst>
              <a:ext uri="{FF2B5EF4-FFF2-40B4-BE49-F238E27FC236}">
                <a16:creationId xmlns:a16="http://schemas.microsoft.com/office/drawing/2014/main" xmlns="" id="{FB7F081A-1BFC-4348-84BD-50E8C6B766A5}"/>
              </a:ext>
            </a:extLst>
          </p:cNvPr>
          <p:cNvGraphicFramePr>
            <a:graphicFrameLocks noChangeAspect="1"/>
          </p:cNvGraphicFramePr>
          <p:nvPr>
            <p:extLst>
              <p:ext uri="{D42A27DB-BD31-4B8C-83A1-F6EECF244321}">
                <p14:modId xmlns:p14="http://schemas.microsoft.com/office/powerpoint/2010/main" xmlns="" val="722460745"/>
              </p:ext>
            </p:extLst>
          </p:nvPr>
        </p:nvGraphicFramePr>
        <p:xfrm>
          <a:off x="8319138" y="4093423"/>
          <a:ext cx="755701" cy="690927"/>
        </p:xfrm>
        <a:graphic>
          <a:graphicData uri="http://schemas.openxmlformats.org/presentationml/2006/ole">
            <p:oleObj spid="_x0000_s20704" name="Equation" r:id="rId7" imgW="444240" imgH="406080" progId="">
              <p:embed/>
            </p:oleObj>
          </a:graphicData>
        </a:graphic>
      </p:graphicFrame>
      <p:graphicFrame>
        <p:nvGraphicFramePr>
          <p:cNvPr id="16" name="Object 15">
            <a:extLst>
              <a:ext uri="{FF2B5EF4-FFF2-40B4-BE49-F238E27FC236}">
                <a16:creationId xmlns:a16="http://schemas.microsoft.com/office/drawing/2014/main" xmlns="" id="{4889F72C-F1AF-4B45-BFC0-4A234F37B642}"/>
              </a:ext>
            </a:extLst>
          </p:cNvPr>
          <p:cNvGraphicFramePr>
            <a:graphicFrameLocks noChangeAspect="1"/>
          </p:cNvGraphicFramePr>
          <p:nvPr>
            <p:extLst>
              <p:ext uri="{D42A27DB-BD31-4B8C-83A1-F6EECF244321}">
                <p14:modId xmlns:p14="http://schemas.microsoft.com/office/powerpoint/2010/main" xmlns="" val="295511868"/>
              </p:ext>
            </p:extLst>
          </p:nvPr>
        </p:nvGraphicFramePr>
        <p:xfrm>
          <a:off x="1205395" y="5337105"/>
          <a:ext cx="3071168" cy="712511"/>
        </p:xfrm>
        <a:graphic>
          <a:graphicData uri="http://schemas.openxmlformats.org/presentationml/2006/ole">
            <p:oleObj spid="_x0000_s20705" name="Equation" r:id="rId8" imgW="1587240" imgH="368280" progId="">
              <p:embed/>
            </p:oleObj>
          </a:graphicData>
        </a:graphic>
      </p:graphicFrame>
    </p:spTree>
    <p:extLst>
      <p:ext uri="{BB962C8B-B14F-4D97-AF65-F5344CB8AC3E}">
        <p14:creationId xmlns:p14="http://schemas.microsoft.com/office/powerpoint/2010/main" xmlns="" val="113139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If </a:t>
            </a:r>
            <a:r>
              <a:rPr lang="en-IN" sz="2000" i="1" dirty="0">
                <a:latin typeface="Arial" panose="020B0604020202020204" pitchFamily="34" charset="0"/>
                <a:ea typeface="Calibri" panose="020F0502020204030204" pitchFamily="34" charset="0"/>
                <a:cs typeface="Arial" panose="020B0604020202020204" pitchFamily="34" charset="0"/>
              </a:rPr>
              <a:t>P</a:t>
            </a:r>
            <a:r>
              <a:rPr lang="en-IN" sz="2000" i="1" baseline="-25000" dirty="0">
                <a:latin typeface="Arial" panose="020B0604020202020204" pitchFamily="34" charset="0"/>
                <a:ea typeface="Calibri" panose="020F0502020204030204" pitchFamily="34" charset="0"/>
                <a:cs typeface="Arial" panose="020B0604020202020204" pitchFamily="34" charset="0"/>
              </a:rPr>
              <a:t>e</a:t>
            </a:r>
            <a:r>
              <a:rPr lang="en-IN" sz="2000" dirty="0">
                <a:latin typeface="Arial" panose="020B0604020202020204" pitchFamily="34" charset="0"/>
                <a:ea typeface="Calibri" panose="020F0502020204030204" pitchFamily="34" charset="0"/>
                <a:cs typeface="Arial" panose="020B0604020202020204" pitchFamily="34" charset="0"/>
              </a:rPr>
              <a:t> is the equivalent load for the complete work cycle, the life consumed by the work cycle is given by,</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                                                                                   ………………………. (b)</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Where,</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Equating expressions (a) and (b),</a:t>
            </a:r>
          </a:p>
          <a:p>
            <a:pPr marL="0" indent="0" algn="just">
              <a:lnSpc>
                <a:spcPct val="150000"/>
              </a:lnSpc>
              <a:spcBef>
                <a:spcPts val="0"/>
              </a:spcBef>
              <a:spcAft>
                <a:spcPts val="800"/>
              </a:spcAft>
              <a:buNone/>
            </a:pPr>
            <a:r>
              <a:rPr lang="en-US" sz="2000" dirty="0">
                <a:latin typeface="Arial" panose="020B0604020202020204" pitchFamily="34" charset="0"/>
                <a:ea typeface="Calibri" panose="020F0502020204030204" pitchFamily="34" charset="0"/>
                <a:cs typeface="Arial" panose="020B0604020202020204" pitchFamily="34" charset="0"/>
              </a:rPr>
              <a:t>                                                           </a:t>
            </a:r>
          </a:p>
          <a:p>
            <a:pPr marL="0" indent="0" algn="just">
              <a:lnSpc>
                <a:spcPct val="150000"/>
              </a:lnSpc>
              <a:spcBef>
                <a:spcPts val="0"/>
              </a:spcBef>
              <a:spcAft>
                <a:spcPts val="800"/>
              </a:spcAft>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above equation is used for calculating the dynamic load capacity of a bearing.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5" name="Object 4">
            <a:extLst>
              <a:ext uri="{FF2B5EF4-FFF2-40B4-BE49-F238E27FC236}">
                <a16:creationId xmlns:a16="http://schemas.microsoft.com/office/drawing/2014/main" xmlns="" id="{DFF58C1A-068E-43CE-B0A6-24CBA0272997}"/>
              </a:ext>
            </a:extLst>
          </p:cNvPr>
          <p:cNvGraphicFramePr>
            <a:graphicFrameLocks noChangeAspect="1"/>
          </p:cNvGraphicFramePr>
          <p:nvPr>
            <p:extLst>
              <p:ext uri="{D42A27DB-BD31-4B8C-83A1-F6EECF244321}">
                <p14:modId xmlns:p14="http://schemas.microsoft.com/office/powerpoint/2010/main" xmlns="" val="3774756573"/>
              </p:ext>
            </p:extLst>
          </p:nvPr>
        </p:nvGraphicFramePr>
        <p:xfrm>
          <a:off x="1270800" y="1387821"/>
          <a:ext cx="725833" cy="663619"/>
        </p:xfrm>
        <a:graphic>
          <a:graphicData uri="http://schemas.openxmlformats.org/presentationml/2006/ole">
            <p:oleObj spid="_x0000_s21599" name="Equation" r:id="rId3" imgW="444240" imgH="406080" progId="">
              <p:embed/>
            </p:oleObj>
          </a:graphicData>
        </a:graphic>
      </p:graphicFrame>
      <p:sp>
        <p:nvSpPr>
          <p:cNvPr id="10" name="Rectangle 9">
            <a:extLst>
              <a:ext uri="{FF2B5EF4-FFF2-40B4-BE49-F238E27FC236}">
                <a16:creationId xmlns:a16="http://schemas.microsoft.com/office/drawing/2014/main" xmlns="" id="{D41541C7-F14A-44E7-8F0F-DE08CCCE914D}"/>
              </a:ext>
            </a:extLst>
          </p:cNvPr>
          <p:cNvSpPr/>
          <p:nvPr/>
        </p:nvSpPr>
        <p:spPr>
          <a:xfrm>
            <a:off x="2163140" y="2077944"/>
            <a:ext cx="1829347" cy="369332"/>
          </a:xfrm>
          <a:prstGeom prst="rect">
            <a:avLst/>
          </a:prstGeom>
        </p:spPr>
        <p:txBody>
          <a:bodyPr wrap="none">
            <a:spAutoFit/>
          </a:bodyPr>
          <a:lstStyle/>
          <a:p>
            <a:r>
              <a:rPr lang="en-IN" dirty="0">
                <a:latin typeface="Calibri" panose="020F0502020204030204" pitchFamily="34" charset="0"/>
                <a:ea typeface="Calibri" panose="020F0502020204030204" pitchFamily="34" charset="0"/>
                <a:cs typeface="Vrinda" panose="020B0502040204020203" pitchFamily="34" charset="0"/>
              </a:rPr>
              <a:t>N = N</a:t>
            </a:r>
            <a:r>
              <a:rPr lang="en-IN" baseline="-25000" dirty="0">
                <a:latin typeface="Calibri" panose="020F0502020204030204" pitchFamily="34" charset="0"/>
                <a:ea typeface="Calibri" panose="020F0502020204030204" pitchFamily="34" charset="0"/>
                <a:cs typeface="Vrinda" panose="020B0502040204020203" pitchFamily="34" charset="0"/>
              </a:rPr>
              <a:t>1</a:t>
            </a:r>
            <a:r>
              <a:rPr lang="en-IN" dirty="0">
                <a:latin typeface="Calibri" panose="020F0502020204030204" pitchFamily="34" charset="0"/>
                <a:ea typeface="Calibri" panose="020F0502020204030204" pitchFamily="34" charset="0"/>
                <a:cs typeface="Vrinda" panose="020B0502040204020203" pitchFamily="34" charset="0"/>
              </a:rPr>
              <a:t> + N</a:t>
            </a:r>
            <a:r>
              <a:rPr lang="en-IN" baseline="-25000" dirty="0">
                <a:latin typeface="Calibri" panose="020F0502020204030204" pitchFamily="34" charset="0"/>
                <a:ea typeface="Calibri" panose="020F0502020204030204" pitchFamily="34" charset="0"/>
                <a:cs typeface="Vrinda" panose="020B0502040204020203" pitchFamily="34" charset="0"/>
              </a:rPr>
              <a:t>2</a:t>
            </a:r>
            <a:r>
              <a:rPr lang="en-IN" dirty="0">
                <a:latin typeface="Calibri" panose="020F0502020204030204" pitchFamily="34" charset="0"/>
                <a:ea typeface="Calibri" panose="020F0502020204030204" pitchFamily="34" charset="0"/>
                <a:cs typeface="Vrinda" panose="020B0502040204020203" pitchFamily="34" charset="0"/>
              </a:rPr>
              <a:t> +…</a:t>
            </a:r>
            <a:r>
              <a:rPr lang="en-IN" dirty="0" err="1">
                <a:latin typeface="Calibri" panose="020F0502020204030204" pitchFamily="34" charset="0"/>
                <a:ea typeface="Calibri" panose="020F0502020204030204" pitchFamily="34" charset="0"/>
                <a:cs typeface="Vrinda" panose="020B0502040204020203" pitchFamily="34" charset="0"/>
              </a:rPr>
              <a:t>N</a:t>
            </a:r>
            <a:r>
              <a:rPr lang="en-IN" i="1" baseline="-25000" dirty="0" err="1">
                <a:latin typeface="Times New Roman" panose="02020603050405020304" pitchFamily="18" charset="0"/>
                <a:ea typeface="Calibri" panose="020F0502020204030204" pitchFamily="34" charset="0"/>
              </a:rPr>
              <a:t>x</a:t>
            </a:r>
            <a:r>
              <a:rPr lang="en-IN" dirty="0">
                <a:latin typeface="Calibri" panose="020F0502020204030204" pitchFamily="34" charset="0"/>
                <a:ea typeface="Calibri" panose="020F0502020204030204" pitchFamily="34" charset="0"/>
                <a:cs typeface="Vrinda" panose="020B0502040204020203" pitchFamily="34" charset="0"/>
              </a:rPr>
              <a:t> </a:t>
            </a:r>
            <a:endParaRPr lang="en-US" dirty="0"/>
          </a:p>
        </p:txBody>
      </p:sp>
      <p:graphicFrame>
        <p:nvGraphicFramePr>
          <p:cNvPr id="11" name="Object 10">
            <a:extLst>
              <a:ext uri="{FF2B5EF4-FFF2-40B4-BE49-F238E27FC236}">
                <a16:creationId xmlns:a16="http://schemas.microsoft.com/office/drawing/2014/main" xmlns="" id="{032928A8-A03D-4360-B025-DF97C5EA3AD3}"/>
              </a:ext>
            </a:extLst>
          </p:cNvPr>
          <p:cNvGraphicFramePr>
            <a:graphicFrameLocks noChangeAspect="1"/>
          </p:cNvGraphicFramePr>
          <p:nvPr>
            <p:extLst>
              <p:ext uri="{D42A27DB-BD31-4B8C-83A1-F6EECF244321}">
                <p14:modId xmlns:p14="http://schemas.microsoft.com/office/powerpoint/2010/main" xmlns="" val="3907324856"/>
              </p:ext>
            </p:extLst>
          </p:nvPr>
        </p:nvGraphicFramePr>
        <p:xfrm>
          <a:off x="1130797" y="3190256"/>
          <a:ext cx="3410466" cy="364641"/>
        </p:xfrm>
        <a:graphic>
          <a:graphicData uri="http://schemas.openxmlformats.org/presentationml/2006/ole">
            <p:oleObj spid="_x0000_s21600" name="Equation" r:id="rId4" imgW="2019240" imgH="215640" progId="">
              <p:embed/>
            </p:oleObj>
          </a:graphicData>
        </a:graphic>
      </p:graphicFrame>
      <p:graphicFrame>
        <p:nvGraphicFramePr>
          <p:cNvPr id="14" name="Object 13">
            <a:extLst>
              <a:ext uri="{FF2B5EF4-FFF2-40B4-BE49-F238E27FC236}">
                <a16:creationId xmlns:a16="http://schemas.microsoft.com/office/drawing/2014/main" xmlns="" id="{812DF6DE-89C7-47F7-8E87-1DF3D9B2D5DD}"/>
              </a:ext>
            </a:extLst>
          </p:cNvPr>
          <p:cNvGraphicFramePr>
            <a:graphicFrameLocks noChangeAspect="1"/>
          </p:cNvGraphicFramePr>
          <p:nvPr>
            <p:extLst>
              <p:ext uri="{D42A27DB-BD31-4B8C-83A1-F6EECF244321}">
                <p14:modId xmlns:p14="http://schemas.microsoft.com/office/powerpoint/2010/main" xmlns="" val="284044240"/>
              </p:ext>
            </p:extLst>
          </p:nvPr>
        </p:nvGraphicFramePr>
        <p:xfrm>
          <a:off x="1270800" y="3745070"/>
          <a:ext cx="2294035" cy="1508305"/>
        </p:xfrm>
        <a:graphic>
          <a:graphicData uri="http://schemas.openxmlformats.org/presentationml/2006/ole">
            <p:oleObj spid="_x0000_s21601" name="Equation" r:id="rId5" imgW="1447560" imgH="952200" progId="">
              <p:embed/>
            </p:oleObj>
          </a:graphicData>
        </a:graphic>
      </p:graphicFrame>
    </p:spTree>
    <p:extLst>
      <p:ext uri="{BB962C8B-B14F-4D97-AF65-F5344CB8AC3E}">
        <p14:creationId xmlns:p14="http://schemas.microsoft.com/office/powerpoint/2010/main" xmlns="" val="335095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When the load does not vary in steps of constant magnitude, but varies continuously with time, the above equation is modified and written as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r>
              <a:rPr lang="en-US" sz="2000" dirty="0">
                <a:latin typeface="Arial" panose="020B0604020202020204" pitchFamily="34" charset="0"/>
                <a:cs typeface="Arial" panose="020B0604020202020204" pitchFamily="34" charset="0"/>
              </a:rPr>
              <a:t>                                                                    …………………….. (5)</a:t>
            </a:r>
          </a:p>
          <a:p>
            <a:pPr marL="0" indent="0" algn="just">
              <a:lnSpc>
                <a:spcPct val="150000"/>
              </a:lnSpc>
              <a:spcBef>
                <a:spcPts val="0"/>
              </a:spcBef>
              <a:spcAft>
                <a:spcPts val="800"/>
              </a:spcAft>
              <a:buNone/>
            </a:pPr>
            <a:r>
              <a:rPr lang="en-US" sz="2000" dirty="0">
                <a:latin typeface="Arial" panose="020B0604020202020204" pitchFamily="34" charset="0"/>
                <a:cs typeface="Arial" panose="020B0604020202020204" pitchFamily="34" charset="0"/>
              </a:rPr>
              <a:t>                                                  </a:t>
            </a:r>
          </a:p>
          <a:p>
            <a:pPr marL="0" indent="0" algn="just">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In case of bearings, where there is a combined radial and axial load, it should be first converted into equivalent dynamic load before the above computations are carried out.</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Object 5">
            <a:extLst>
              <a:ext uri="{FF2B5EF4-FFF2-40B4-BE49-F238E27FC236}">
                <a16:creationId xmlns:a16="http://schemas.microsoft.com/office/drawing/2014/main" xmlns="" id="{6E1B7A44-6D35-4817-B04D-5127E48245D9}"/>
              </a:ext>
            </a:extLst>
          </p:cNvPr>
          <p:cNvGraphicFramePr>
            <a:graphicFrameLocks noChangeAspect="1"/>
          </p:cNvGraphicFramePr>
          <p:nvPr>
            <p:extLst>
              <p:ext uri="{D42A27DB-BD31-4B8C-83A1-F6EECF244321}">
                <p14:modId xmlns:p14="http://schemas.microsoft.com/office/powerpoint/2010/main" xmlns="" val="3362483903"/>
              </p:ext>
            </p:extLst>
          </p:nvPr>
        </p:nvGraphicFramePr>
        <p:xfrm>
          <a:off x="1526207" y="1490661"/>
          <a:ext cx="2104887" cy="2287041"/>
        </p:xfrm>
        <a:graphic>
          <a:graphicData uri="http://schemas.openxmlformats.org/presentationml/2006/ole">
            <p:oleObj spid="_x0000_s22562" name="Equation" r:id="rId3" imgW="1320480" imgH="1434960" progId="">
              <p:embed/>
            </p:oleObj>
          </a:graphicData>
        </a:graphic>
      </p:graphicFrame>
    </p:spTree>
    <p:extLst>
      <p:ext uri="{BB962C8B-B14F-4D97-AF65-F5344CB8AC3E}">
        <p14:creationId xmlns:p14="http://schemas.microsoft.com/office/powerpoint/2010/main" xmlns="" val="137362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lnSpcReduction="10000"/>
          </a:bodyPr>
          <a:lstStyle/>
          <a:p>
            <a:pPr marL="0" indent="0" algn="just">
              <a:lnSpc>
                <a:spcPct val="150000"/>
              </a:lnSpc>
              <a:spcBef>
                <a:spcPts val="0"/>
              </a:spcBef>
              <a:spcAft>
                <a:spcPts val="800"/>
              </a:spcAft>
              <a:buNone/>
            </a:pPr>
            <a:r>
              <a:rPr lang="en-IN" sz="2400" b="1" dirty="0">
                <a:latin typeface="Arial" panose="020B0604020202020204" pitchFamily="34" charset="0"/>
                <a:ea typeface="Calibri" panose="020F0502020204030204" pitchFamily="34" charset="0"/>
                <a:cs typeface="Arial" panose="020B0604020202020204" pitchFamily="34" charset="0"/>
              </a:rPr>
              <a:t>Bearing with a probability of survival other than 90 percent</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In the definition of rating life, it is mentioned that the rating life is the life that 90% of a group of identical bearings will complete or exceed before fatigue failure. The reliability R is defined as,</a:t>
            </a: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Therefore, the reliability of bearings selected from the manufacturer's catalogue is 0.9 or 90%.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In certain applications, where there is risk to human life, it becomes necessary to select a bearing having a reliability of more than 90%.</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Figure 3 shows the distribution of bearing failures. The relationship between bearing life and reliability is given by a statistical curve known as </a:t>
            </a:r>
            <a:r>
              <a:rPr lang="en-IN" sz="2000" dirty="0" err="1">
                <a:latin typeface="Arial" panose="020B0604020202020204" pitchFamily="34" charset="0"/>
                <a:ea typeface="Calibri" panose="020F0502020204030204" pitchFamily="34" charset="0"/>
                <a:cs typeface="Arial" panose="020B0604020202020204" pitchFamily="34" charset="0"/>
              </a:rPr>
              <a:t>Wiebull</a:t>
            </a:r>
            <a:r>
              <a:rPr lang="en-IN" sz="2000" dirty="0">
                <a:latin typeface="Arial" panose="020B0604020202020204" pitchFamily="34" charset="0"/>
                <a:ea typeface="Calibri" panose="020F0502020204030204" pitchFamily="34" charset="0"/>
                <a:cs typeface="Arial" panose="020B0604020202020204" pitchFamily="34" charset="0"/>
              </a:rPr>
              <a:t> distribution.</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10" name="Object 9">
            <a:extLst>
              <a:ext uri="{FF2B5EF4-FFF2-40B4-BE49-F238E27FC236}">
                <a16:creationId xmlns:a16="http://schemas.microsoft.com/office/drawing/2014/main" xmlns="" id="{BC5DC33A-9461-4458-95C3-91881D15076E}"/>
              </a:ext>
            </a:extLst>
          </p:cNvPr>
          <p:cNvGraphicFramePr>
            <a:graphicFrameLocks noChangeAspect="1"/>
          </p:cNvGraphicFramePr>
          <p:nvPr>
            <p:extLst>
              <p:ext uri="{D42A27DB-BD31-4B8C-83A1-F6EECF244321}">
                <p14:modId xmlns:p14="http://schemas.microsoft.com/office/powerpoint/2010/main" xmlns="" val="4191684896"/>
              </p:ext>
            </p:extLst>
          </p:nvPr>
        </p:nvGraphicFramePr>
        <p:xfrm>
          <a:off x="1577975" y="2408657"/>
          <a:ext cx="7829550" cy="747713"/>
        </p:xfrm>
        <a:graphic>
          <a:graphicData uri="http://schemas.openxmlformats.org/presentationml/2006/ole">
            <p:oleObj spid="_x0000_s23586" name="Equation" r:id="rId3" imgW="3987720" imgH="380880" progId="">
              <p:embed/>
            </p:oleObj>
          </a:graphicData>
        </a:graphic>
      </p:graphicFrame>
    </p:spTree>
    <p:extLst>
      <p:ext uri="{BB962C8B-B14F-4D97-AF65-F5344CB8AC3E}">
        <p14:creationId xmlns:p14="http://schemas.microsoft.com/office/powerpoint/2010/main" xmlns="" val="16253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For </a:t>
            </a:r>
            <a:r>
              <a:rPr lang="en-IN" sz="2000" dirty="0" err="1">
                <a:latin typeface="Arial" panose="020B0604020202020204" pitchFamily="34" charset="0"/>
                <a:ea typeface="Calibri" panose="020F0502020204030204" pitchFamily="34" charset="0"/>
                <a:cs typeface="Arial" panose="020B0604020202020204" pitchFamily="34" charset="0"/>
              </a:rPr>
              <a:t>Wiebull</a:t>
            </a:r>
            <a:r>
              <a:rPr lang="en-IN" sz="2000" dirty="0">
                <a:latin typeface="Arial" panose="020B0604020202020204" pitchFamily="34" charset="0"/>
                <a:ea typeface="Calibri" panose="020F0502020204030204" pitchFamily="34" charset="0"/>
                <a:cs typeface="Arial" panose="020B0604020202020204" pitchFamily="34" charset="0"/>
              </a:rPr>
              <a:t> Distribution,</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(6)</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 </a:t>
            </a:r>
            <a:r>
              <a:rPr lang="en-IN" sz="2000" i="1" dirty="0">
                <a:latin typeface="Arial" panose="020B0604020202020204" pitchFamily="34" charset="0"/>
                <a:ea typeface="Calibri" panose="020F0502020204030204" pitchFamily="34" charset="0"/>
                <a:cs typeface="Arial" panose="020B0604020202020204" pitchFamily="34" charset="0"/>
              </a:rPr>
              <a:t>R</a:t>
            </a:r>
            <a:r>
              <a:rPr lang="en-IN" sz="2000" dirty="0">
                <a:latin typeface="Arial" panose="020B0604020202020204" pitchFamily="34" charset="0"/>
                <a:ea typeface="Calibri" panose="020F0502020204030204" pitchFamily="34" charset="0"/>
                <a:cs typeface="Arial" panose="020B0604020202020204" pitchFamily="34" charset="0"/>
              </a:rPr>
              <a:t> is the reliability (in fraction), </a:t>
            </a:r>
            <a:r>
              <a:rPr lang="en-IN" sz="2000" i="1" dirty="0">
                <a:latin typeface="Arial" panose="020B0604020202020204" pitchFamily="34" charset="0"/>
                <a:ea typeface="Calibri" panose="020F0502020204030204" pitchFamily="34" charset="0"/>
                <a:cs typeface="Arial" panose="020B0604020202020204" pitchFamily="34" charset="0"/>
              </a:rPr>
              <a:t>L</a:t>
            </a:r>
            <a:r>
              <a:rPr lang="en-IN" sz="2000" dirty="0">
                <a:latin typeface="Arial" panose="020B0604020202020204" pitchFamily="34" charset="0"/>
                <a:ea typeface="Calibri" panose="020F0502020204030204" pitchFamily="34" charset="0"/>
                <a:cs typeface="Arial" panose="020B0604020202020204" pitchFamily="34" charset="0"/>
              </a:rPr>
              <a:t> is the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corresponding life and </a:t>
            </a:r>
            <a:r>
              <a:rPr lang="en-IN" sz="2000" i="1" dirty="0">
                <a:latin typeface="Arial" panose="020B0604020202020204" pitchFamily="34" charset="0"/>
                <a:ea typeface="Calibri" panose="020F0502020204030204" pitchFamily="34" charset="0"/>
                <a:cs typeface="Arial" panose="020B0604020202020204" pitchFamily="34" charset="0"/>
              </a:rPr>
              <a:t>a</a:t>
            </a:r>
            <a:r>
              <a:rPr lang="en-IN" sz="2000" dirty="0">
                <a:latin typeface="Arial" panose="020B0604020202020204" pitchFamily="34" charset="0"/>
                <a:ea typeface="Calibri" panose="020F0502020204030204" pitchFamily="34" charset="0"/>
                <a:cs typeface="Arial" panose="020B0604020202020204" pitchFamily="34" charset="0"/>
              </a:rPr>
              <a:t> and </a:t>
            </a:r>
            <a:r>
              <a:rPr lang="en-IN" sz="2000" i="1" dirty="0">
                <a:latin typeface="Arial" panose="020B0604020202020204" pitchFamily="34" charset="0"/>
                <a:ea typeface="Calibri" panose="020F0502020204030204" pitchFamily="34" charset="0"/>
                <a:cs typeface="Arial" panose="020B0604020202020204" pitchFamily="34" charset="0"/>
              </a:rPr>
              <a:t>b</a:t>
            </a:r>
            <a:r>
              <a:rPr lang="en-IN" sz="2000" dirty="0">
                <a:latin typeface="Arial" panose="020B0604020202020204" pitchFamily="34" charset="0"/>
                <a:ea typeface="Calibri" panose="020F0502020204030204" pitchFamily="34" charset="0"/>
                <a:cs typeface="Arial" panose="020B0604020202020204" pitchFamily="34" charset="0"/>
              </a:rPr>
              <a:t> are constants.</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Rearranging the above equation, we have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(a)</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If L</a:t>
            </a:r>
            <a:r>
              <a:rPr lang="en-IN" sz="2000" baseline="-25000" dirty="0">
                <a:latin typeface="Arial" panose="020B0604020202020204" pitchFamily="34" charset="0"/>
                <a:ea typeface="Calibri" panose="020F0502020204030204" pitchFamily="34" charset="0"/>
                <a:cs typeface="Arial" panose="020B0604020202020204" pitchFamily="34" charset="0"/>
              </a:rPr>
              <a:t>10</a:t>
            </a:r>
            <a:r>
              <a:rPr lang="en-IN" sz="2000" dirty="0">
                <a:latin typeface="Arial" panose="020B0604020202020204" pitchFamily="34" charset="0"/>
                <a:ea typeface="Calibri" panose="020F0502020204030204" pitchFamily="34" charset="0"/>
                <a:cs typeface="Arial" panose="020B0604020202020204" pitchFamily="34" charset="0"/>
              </a:rPr>
              <a:t> is the life corresponding to a reliability of 90% or R</a:t>
            </a:r>
            <a:r>
              <a:rPr lang="en-IN" sz="2000" baseline="-25000" dirty="0">
                <a:latin typeface="Arial" panose="020B0604020202020204" pitchFamily="34" charset="0"/>
                <a:ea typeface="Calibri" panose="020F0502020204030204" pitchFamily="34" charset="0"/>
                <a:cs typeface="Arial" panose="020B0604020202020204" pitchFamily="34" charset="0"/>
              </a:rPr>
              <a:t>90</a:t>
            </a:r>
            <a:r>
              <a:rPr lang="en-IN" sz="2000" dirty="0">
                <a:latin typeface="Arial" panose="020B0604020202020204" pitchFamily="34" charset="0"/>
                <a:ea typeface="Calibri" panose="020F0502020204030204" pitchFamily="34" charset="0"/>
                <a:cs typeface="Arial" panose="020B0604020202020204" pitchFamily="34" charset="0"/>
              </a:rPr>
              <a:t>, then,</a:t>
            </a:r>
          </a:p>
          <a:p>
            <a:pPr marL="0" indent="0" algn="just">
              <a:lnSpc>
                <a:spcPct val="150000"/>
              </a:lnSpc>
              <a:buNone/>
            </a:pPr>
            <a:r>
              <a:rPr lang="en-US" sz="2000" dirty="0">
                <a:latin typeface="Arial" panose="020B0604020202020204" pitchFamily="34" charset="0"/>
                <a:ea typeface="Calibri" panose="020F0502020204030204" pitchFamily="34" charset="0"/>
                <a:cs typeface="Arial" panose="020B0604020202020204" pitchFamily="34" charset="0"/>
              </a:rPr>
              <a:t>                                                         ……………. (b)</a:t>
            </a: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A413B11A-B560-4542-A190-DEA1D6B41C48}"/>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7336699" y="631112"/>
            <a:ext cx="4017101" cy="3083626"/>
          </a:xfrm>
          <a:prstGeom prst="rect">
            <a:avLst/>
          </a:prstGeom>
        </p:spPr>
      </p:pic>
      <p:sp>
        <p:nvSpPr>
          <p:cNvPr id="6" name="TextBox 5">
            <a:extLst>
              <a:ext uri="{FF2B5EF4-FFF2-40B4-BE49-F238E27FC236}">
                <a16:creationId xmlns:a16="http://schemas.microsoft.com/office/drawing/2014/main" xmlns="" id="{962D014C-CB60-4024-BB22-6EAD0BF9B7A8}"/>
              </a:ext>
            </a:extLst>
          </p:cNvPr>
          <p:cNvSpPr txBox="1"/>
          <p:nvPr/>
        </p:nvSpPr>
        <p:spPr>
          <a:xfrm>
            <a:off x="7912805" y="3961536"/>
            <a:ext cx="28648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3: </a:t>
            </a:r>
            <a:r>
              <a:rPr lang="en-US" dirty="0" err="1">
                <a:latin typeface="Arial" panose="020B0604020202020204" pitchFamily="34" charset="0"/>
                <a:cs typeface="Arial" panose="020B0604020202020204" pitchFamily="34" charset="0"/>
              </a:rPr>
              <a:t>Wiebull</a:t>
            </a:r>
            <a:r>
              <a:rPr lang="en-US" dirty="0">
                <a:latin typeface="Arial" panose="020B0604020202020204" pitchFamily="34" charset="0"/>
                <a:cs typeface="Arial" panose="020B0604020202020204" pitchFamily="34" charset="0"/>
              </a:rPr>
              <a:t> Distribution</a:t>
            </a:r>
          </a:p>
        </p:txBody>
      </p:sp>
      <p:graphicFrame>
        <p:nvGraphicFramePr>
          <p:cNvPr id="7" name="Object 6">
            <a:extLst>
              <a:ext uri="{FF2B5EF4-FFF2-40B4-BE49-F238E27FC236}">
                <a16:creationId xmlns:a16="http://schemas.microsoft.com/office/drawing/2014/main" xmlns="" id="{BE2F9968-17AF-429C-8A52-060E96FF31AC}"/>
              </a:ext>
            </a:extLst>
          </p:cNvPr>
          <p:cNvGraphicFramePr>
            <a:graphicFrameLocks noChangeAspect="1"/>
          </p:cNvGraphicFramePr>
          <p:nvPr>
            <p:extLst>
              <p:ext uri="{D42A27DB-BD31-4B8C-83A1-F6EECF244321}">
                <p14:modId xmlns:p14="http://schemas.microsoft.com/office/powerpoint/2010/main" xmlns="" val="924803653"/>
              </p:ext>
            </p:extLst>
          </p:nvPr>
        </p:nvGraphicFramePr>
        <p:xfrm>
          <a:off x="1272760" y="986528"/>
          <a:ext cx="1438180" cy="431454"/>
        </p:xfrm>
        <a:graphic>
          <a:graphicData uri="http://schemas.openxmlformats.org/presentationml/2006/ole">
            <p:oleObj spid="_x0000_s24664" name="Equation" r:id="rId4" imgW="634680" imgH="190440" progId="">
              <p:embed/>
            </p:oleObj>
          </a:graphicData>
        </a:graphic>
      </p:graphicFrame>
      <p:graphicFrame>
        <p:nvGraphicFramePr>
          <p:cNvPr id="11" name="Object 10">
            <a:extLst>
              <a:ext uri="{FF2B5EF4-FFF2-40B4-BE49-F238E27FC236}">
                <a16:creationId xmlns:a16="http://schemas.microsoft.com/office/drawing/2014/main" xmlns="" id="{20B688DE-A043-4DDA-AB10-D8C18DE8794E}"/>
              </a:ext>
            </a:extLst>
          </p:cNvPr>
          <p:cNvGraphicFramePr>
            <a:graphicFrameLocks noChangeAspect="1"/>
          </p:cNvGraphicFramePr>
          <p:nvPr>
            <p:extLst>
              <p:ext uri="{D42A27DB-BD31-4B8C-83A1-F6EECF244321}">
                <p14:modId xmlns:p14="http://schemas.microsoft.com/office/powerpoint/2010/main" xmlns="" val="1560093318"/>
              </p:ext>
            </p:extLst>
          </p:nvPr>
        </p:nvGraphicFramePr>
        <p:xfrm>
          <a:off x="1205809" y="3429000"/>
          <a:ext cx="2040284" cy="1294374"/>
        </p:xfrm>
        <a:graphic>
          <a:graphicData uri="http://schemas.openxmlformats.org/presentationml/2006/ole">
            <p:oleObj spid="_x0000_s24665" name="Equation" r:id="rId5" imgW="1180800" imgH="749160" progId="">
              <p:embed/>
            </p:oleObj>
          </a:graphicData>
        </a:graphic>
      </p:graphicFrame>
      <p:graphicFrame>
        <p:nvGraphicFramePr>
          <p:cNvPr id="14" name="Object 13">
            <a:extLst>
              <a:ext uri="{FF2B5EF4-FFF2-40B4-BE49-F238E27FC236}">
                <a16:creationId xmlns:a16="http://schemas.microsoft.com/office/drawing/2014/main" xmlns="" id="{A3864CF2-95AF-4B8F-8CE2-722A41195A7A}"/>
              </a:ext>
            </a:extLst>
          </p:cNvPr>
          <p:cNvGraphicFramePr>
            <a:graphicFrameLocks noChangeAspect="1"/>
          </p:cNvGraphicFramePr>
          <p:nvPr>
            <p:extLst>
              <p:ext uri="{D42A27DB-BD31-4B8C-83A1-F6EECF244321}">
                <p14:modId xmlns:p14="http://schemas.microsoft.com/office/powerpoint/2010/main" xmlns="" val="3202773400"/>
              </p:ext>
            </p:extLst>
          </p:nvPr>
        </p:nvGraphicFramePr>
        <p:xfrm>
          <a:off x="1160070" y="5723663"/>
          <a:ext cx="1919177" cy="750023"/>
        </p:xfrm>
        <a:graphic>
          <a:graphicData uri="http://schemas.openxmlformats.org/presentationml/2006/ole">
            <p:oleObj spid="_x0000_s24666" name="Equation" r:id="rId6" imgW="1104840" imgH="431640" progId="">
              <p:embed/>
            </p:oleObj>
          </a:graphicData>
        </a:graphic>
      </p:graphicFrame>
    </p:spTree>
    <p:extLst>
      <p:ext uri="{BB962C8B-B14F-4D97-AF65-F5344CB8AC3E}">
        <p14:creationId xmlns:p14="http://schemas.microsoft.com/office/powerpoint/2010/main" xmlns="" val="3125978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lnSpcReduction="10000"/>
          </a:bodyPr>
          <a:lstStyle/>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Dividing eq. (a) by eq. (b),</a:t>
            </a:r>
          </a:p>
          <a:p>
            <a:pPr marL="0" indent="0" algn="just">
              <a:lnSpc>
                <a:spcPct val="150000"/>
              </a:lnSpc>
              <a:spcBef>
                <a:spcPts val="0"/>
              </a:spcBef>
              <a:spcAft>
                <a:spcPts val="800"/>
              </a:spcAft>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                                                                                          ………………. (7)</a:t>
            </a:r>
          </a:p>
          <a:p>
            <a:pPr marL="0" indent="0" algn="just">
              <a:lnSpc>
                <a:spcPct val="150000"/>
              </a:lnSpc>
              <a:spcBef>
                <a:spcPts val="0"/>
              </a:spcBef>
              <a:spcAft>
                <a:spcPts val="800"/>
              </a:spcAft>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where  R</a:t>
            </a:r>
            <a:r>
              <a:rPr lang="en-IN" sz="2000" baseline="-25000" dirty="0">
                <a:latin typeface="Arial" panose="020B0604020202020204" pitchFamily="34" charset="0"/>
                <a:ea typeface="Calibri" panose="020F0502020204030204" pitchFamily="34" charset="0"/>
                <a:cs typeface="Arial" panose="020B0604020202020204" pitchFamily="34" charset="0"/>
              </a:rPr>
              <a:t>90</a:t>
            </a:r>
            <a:r>
              <a:rPr lang="en-IN" sz="2000" dirty="0">
                <a:latin typeface="Arial" panose="020B0604020202020204" pitchFamily="34" charset="0"/>
                <a:ea typeface="Calibri" panose="020F0502020204030204" pitchFamily="34" charset="0"/>
                <a:cs typeface="Arial" panose="020B0604020202020204" pitchFamily="34" charset="0"/>
              </a:rPr>
              <a:t> = 0.9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values of a and b are, a = 6.84 and b= 1.17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These values are obtained from the condition,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L</a:t>
            </a:r>
            <a:r>
              <a:rPr lang="en-IN" sz="2000" baseline="-25000" dirty="0">
                <a:latin typeface="Arial" panose="020B0604020202020204" pitchFamily="34" charset="0"/>
                <a:ea typeface="Calibri" panose="020F0502020204030204" pitchFamily="34" charset="0"/>
                <a:cs typeface="Arial" panose="020B0604020202020204" pitchFamily="34" charset="0"/>
              </a:rPr>
              <a:t>50</a:t>
            </a:r>
            <a:r>
              <a:rPr lang="en-IN" sz="2000" dirty="0">
                <a:latin typeface="Arial" panose="020B0604020202020204" pitchFamily="34" charset="0"/>
                <a:ea typeface="Calibri" panose="020F0502020204030204" pitchFamily="34" charset="0"/>
                <a:cs typeface="Arial" panose="020B0604020202020204" pitchFamily="34" charset="0"/>
              </a:rPr>
              <a:t> = 5L</a:t>
            </a:r>
            <a:r>
              <a:rPr lang="en-IN" sz="2000" baseline="-25000" dirty="0">
                <a:latin typeface="Arial" panose="020B0604020202020204" pitchFamily="34" charset="0"/>
                <a:ea typeface="Calibri" panose="020F0502020204030204" pitchFamily="34" charset="0"/>
                <a:cs typeface="Arial" panose="020B0604020202020204" pitchFamily="34" charset="0"/>
              </a:rPr>
              <a:t>10</a:t>
            </a:r>
            <a:r>
              <a:rPr lang="en-IN" sz="2000" dirty="0">
                <a:latin typeface="Arial" panose="020B0604020202020204" pitchFamily="34" charset="0"/>
                <a:ea typeface="Calibri" panose="020F0502020204030204" pitchFamily="34" charset="0"/>
                <a:cs typeface="Arial" panose="020B0604020202020204" pitchFamily="34" charset="0"/>
              </a:rPr>
              <a:t>                                                                          …...………….. (8)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 L</a:t>
            </a:r>
            <a:r>
              <a:rPr lang="en-IN" sz="2000" baseline="-25000" dirty="0">
                <a:latin typeface="Arial" panose="020B0604020202020204" pitchFamily="34" charset="0"/>
                <a:ea typeface="Calibri" panose="020F0502020204030204" pitchFamily="34" charset="0"/>
                <a:cs typeface="Arial" panose="020B0604020202020204" pitchFamily="34" charset="0"/>
              </a:rPr>
              <a:t>50</a:t>
            </a:r>
            <a:r>
              <a:rPr lang="en-IN" sz="2000" dirty="0">
                <a:latin typeface="Arial" panose="020B0604020202020204" pitchFamily="34" charset="0"/>
                <a:ea typeface="Calibri" panose="020F0502020204030204" pitchFamily="34" charset="0"/>
                <a:cs typeface="Arial" panose="020B0604020202020204" pitchFamily="34" charset="0"/>
              </a:rPr>
              <a:t> is the median life or life which 50% of the bearings will complete or exceed before fatigue failure.</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Equation (7) is used for selecting the bearing when the reliability is other than 90%.</a:t>
            </a: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2" name="Object 1">
            <a:extLst>
              <a:ext uri="{FF2B5EF4-FFF2-40B4-BE49-F238E27FC236}">
                <a16:creationId xmlns:a16="http://schemas.microsoft.com/office/drawing/2014/main" xmlns="" id="{5609FB5D-0023-4CC5-97AC-A23CCAEC769D}"/>
              </a:ext>
            </a:extLst>
          </p:cNvPr>
          <p:cNvGraphicFramePr>
            <a:graphicFrameLocks noChangeAspect="1"/>
          </p:cNvGraphicFramePr>
          <p:nvPr>
            <p:extLst>
              <p:ext uri="{D42A27DB-BD31-4B8C-83A1-F6EECF244321}">
                <p14:modId xmlns:p14="http://schemas.microsoft.com/office/powerpoint/2010/main" xmlns="" val="1334921667"/>
              </p:ext>
            </p:extLst>
          </p:nvPr>
        </p:nvGraphicFramePr>
        <p:xfrm>
          <a:off x="1272483" y="981834"/>
          <a:ext cx="2609409" cy="1509575"/>
        </p:xfrm>
        <a:graphic>
          <a:graphicData uri="http://schemas.openxmlformats.org/presentationml/2006/ole">
            <p:oleObj spid="_x0000_s25628" name="Equation" r:id="rId3" imgW="1536480" imgH="888840" progId="">
              <p:embed/>
            </p:oleObj>
          </a:graphicData>
        </a:graphic>
      </p:graphicFrame>
    </p:spTree>
    <p:extLst>
      <p:ext uri="{BB962C8B-B14F-4D97-AF65-F5344CB8AC3E}">
        <p14:creationId xmlns:p14="http://schemas.microsoft.com/office/powerpoint/2010/main" xmlns="" val="345099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In a system, if there are a number of bearings, the individual reliability of each bearing should be fairly high. If there are </a:t>
            </a:r>
            <a:r>
              <a:rPr lang="en-IN" sz="2000" i="1" dirty="0">
                <a:latin typeface="Arial" panose="020B0604020202020204" pitchFamily="34" charset="0"/>
                <a:ea typeface="Calibri" panose="020F0502020204030204" pitchFamily="34" charset="0"/>
                <a:cs typeface="Arial" panose="020B0604020202020204" pitchFamily="34" charset="0"/>
              </a:rPr>
              <a:t>N</a:t>
            </a:r>
            <a:r>
              <a:rPr lang="en-IN" sz="2000" dirty="0">
                <a:latin typeface="Arial" panose="020B0604020202020204" pitchFamily="34" charset="0"/>
                <a:ea typeface="Calibri" panose="020F0502020204030204" pitchFamily="34" charset="0"/>
                <a:cs typeface="Arial" panose="020B0604020202020204" pitchFamily="34" charset="0"/>
              </a:rPr>
              <a:t> bearings in the system, each having the same reliability </a:t>
            </a:r>
            <a:r>
              <a:rPr lang="en-IN" sz="2000" i="1" dirty="0">
                <a:latin typeface="Arial" panose="020B0604020202020204" pitchFamily="34" charset="0"/>
                <a:ea typeface="Calibri" panose="020F0502020204030204" pitchFamily="34" charset="0"/>
                <a:cs typeface="Arial" panose="020B0604020202020204" pitchFamily="34" charset="0"/>
              </a:rPr>
              <a:t>R</a:t>
            </a:r>
            <a:r>
              <a:rPr lang="en-IN" sz="2000" dirty="0">
                <a:latin typeface="Arial" panose="020B0604020202020204" pitchFamily="34" charset="0"/>
                <a:ea typeface="Calibri" panose="020F0502020204030204" pitchFamily="34" charset="0"/>
                <a:cs typeface="Arial" panose="020B0604020202020204" pitchFamily="34" charset="0"/>
              </a:rPr>
              <a:t> then the reliability of the complete system is given by,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i="1" dirty="0">
                <a:latin typeface="Arial" panose="020B0604020202020204" pitchFamily="34" charset="0"/>
                <a:ea typeface="Calibri" panose="020F0502020204030204" pitchFamily="34" charset="0"/>
                <a:cs typeface="Arial" panose="020B0604020202020204" pitchFamily="34" charset="0"/>
              </a:rPr>
              <a:t>R</a:t>
            </a:r>
            <a:r>
              <a:rPr lang="en-IN" sz="2000" i="1" baseline="-25000" dirty="0">
                <a:latin typeface="Arial" panose="020B0604020202020204" pitchFamily="34" charset="0"/>
                <a:ea typeface="Calibri" panose="020F0502020204030204" pitchFamily="34" charset="0"/>
                <a:cs typeface="Arial" panose="020B0604020202020204" pitchFamily="34" charset="0"/>
              </a:rPr>
              <a:t>s</a:t>
            </a:r>
            <a:r>
              <a:rPr lang="en-IN" sz="2000" i="1" dirty="0">
                <a:latin typeface="Arial" panose="020B0604020202020204" pitchFamily="34" charset="0"/>
                <a:ea typeface="Calibri" panose="020F0502020204030204" pitchFamily="34" charset="0"/>
                <a:cs typeface="Arial" panose="020B0604020202020204" pitchFamily="34" charset="0"/>
              </a:rPr>
              <a:t>= (R)</a:t>
            </a:r>
            <a:r>
              <a:rPr lang="en-IN" sz="2000" i="1" baseline="30000" dirty="0">
                <a:latin typeface="Arial" panose="020B0604020202020204" pitchFamily="34" charset="0"/>
                <a:ea typeface="Calibri" panose="020F0502020204030204" pitchFamily="34" charset="0"/>
                <a:cs typeface="Arial" panose="020B0604020202020204" pitchFamily="34" charset="0"/>
              </a:rPr>
              <a:t>N</a:t>
            </a:r>
            <a:r>
              <a:rPr lang="en-IN" sz="2000" i="1" dirty="0">
                <a:latin typeface="Arial" panose="020B0604020202020204" pitchFamily="34" charset="0"/>
                <a:ea typeface="Calibri" panose="020F0502020204030204" pitchFamily="34" charset="0"/>
                <a:cs typeface="Arial" panose="020B0604020202020204" pitchFamily="34" charset="0"/>
              </a:rPr>
              <a:t>                                                              </a:t>
            </a:r>
            <a:r>
              <a:rPr lang="en-IN" sz="2000" dirty="0">
                <a:latin typeface="Arial" panose="020B0604020202020204" pitchFamily="34" charset="0"/>
                <a:ea typeface="Calibri" panose="020F0502020204030204" pitchFamily="34" charset="0"/>
                <a:cs typeface="Arial" panose="020B0604020202020204" pitchFamily="34" charset="0"/>
              </a:rPr>
              <a:t>…………………….. (9)</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 </a:t>
            </a:r>
            <a:r>
              <a:rPr lang="en-IN" sz="2000" i="1" dirty="0">
                <a:latin typeface="Arial" panose="020B0604020202020204" pitchFamily="34" charset="0"/>
                <a:ea typeface="Calibri" panose="020F0502020204030204" pitchFamily="34" charset="0"/>
                <a:cs typeface="Arial" panose="020B0604020202020204" pitchFamily="34" charset="0"/>
              </a:rPr>
              <a:t>R</a:t>
            </a:r>
            <a:r>
              <a:rPr lang="en-IN" sz="2000" i="1" baseline="-25000" dirty="0">
                <a:latin typeface="Arial" panose="020B0604020202020204" pitchFamily="34" charset="0"/>
                <a:ea typeface="Calibri" panose="020F0502020204030204" pitchFamily="34" charset="0"/>
                <a:cs typeface="Arial" panose="020B0604020202020204" pitchFamily="34" charset="0"/>
              </a:rPr>
              <a:t>s</a:t>
            </a:r>
            <a:r>
              <a:rPr lang="en-IN" sz="2000" dirty="0">
                <a:latin typeface="Arial" panose="020B0604020202020204" pitchFamily="34" charset="0"/>
                <a:ea typeface="Calibri" panose="020F0502020204030204" pitchFamily="34" charset="0"/>
                <a:cs typeface="Arial" panose="020B0604020202020204" pitchFamily="34" charset="0"/>
              </a:rPr>
              <a:t> indicates the probability of one out of </a:t>
            </a:r>
            <a:r>
              <a:rPr lang="en-IN" sz="2000" i="1" dirty="0">
                <a:latin typeface="Arial" panose="020B0604020202020204" pitchFamily="34" charset="0"/>
                <a:ea typeface="Calibri" panose="020F0502020204030204" pitchFamily="34" charset="0"/>
                <a:cs typeface="Arial" panose="020B0604020202020204" pitchFamily="34" charset="0"/>
              </a:rPr>
              <a:t>N</a:t>
            </a:r>
            <a:r>
              <a:rPr lang="en-IN" sz="2000" dirty="0">
                <a:latin typeface="Arial" panose="020B0604020202020204" pitchFamily="34" charset="0"/>
                <a:ea typeface="Calibri" panose="020F0502020204030204" pitchFamily="34" charset="0"/>
                <a:cs typeface="Arial" panose="020B0604020202020204" pitchFamily="34" charset="0"/>
              </a:rPr>
              <a:t> bearings failing during its lifetime.</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                                                                                          </a:t>
            </a: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61377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Arial" panose="020B0604020202020204" pitchFamily="34" charset="0"/>
                <a:ea typeface="Calibri" panose="020F0502020204030204" pitchFamily="34" charset="0"/>
              </a:rPr>
              <a:t>Selection of Taper Roller Bearings</a:t>
            </a:r>
            <a:endParaRPr lang="en-US" sz="2400" dirty="0"/>
          </a:p>
        </p:txBody>
      </p:sp>
      <p:sp>
        <p:nvSpPr>
          <p:cNvPr id="3" name="Content Placeholder 2"/>
          <p:cNvSpPr>
            <a:spLocks noGrp="1"/>
          </p:cNvSpPr>
          <p:nvPr>
            <p:ph idx="1"/>
          </p:nvPr>
        </p:nvSpPr>
        <p:spPr>
          <a:xfrm>
            <a:off x="1104293" y="1404731"/>
            <a:ext cx="10040785" cy="4982818"/>
          </a:xfrm>
        </p:spPr>
        <p:txBody>
          <a:bodyPr>
            <a:normAutofit/>
          </a:bodyPr>
          <a:lstStyle/>
          <a:p>
            <a:pPr algn="just">
              <a:lnSpc>
                <a:spcPct val="150000"/>
              </a:lnSpc>
            </a:pPr>
            <a:r>
              <a:rPr lang="en-IN" sz="1900" dirty="0">
                <a:latin typeface="Arial" panose="020B0604020202020204" pitchFamily="34" charset="0"/>
                <a:ea typeface="Calibri" panose="020F0502020204030204" pitchFamily="34" charset="0"/>
                <a:cs typeface="Arial" panose="020B0604020202020204" pitchFamily="34" charset="0"/>
              </a:rPr>
              <a:t>The terminology related to taper roller bearings is slightly different from that of ball or cylindrical roller bearings.</a:t>
            </a:r>
          </a:p>
          <a:p>
            <a:pPr algn="just">
              <a:lnSpc>
                <a:spcPct val="150000"/>
              </a:lnSpc>
            </a:pPr>
            <a:r>
              <a:rPr lang="en-IN" sz="1900" dirty="0">
                <a:latin typeface="Arial" panose="020B0604020202020204" pitchFamily="34" charset="0"/>
                <a:ea typeface="Calibri" panose="020F0502020204030204" pitchFamily="34" charset="0"/>
                <a:cs typeface="Arial" panose="020B0604020202020204" pitchFamily="34" charset="0"/>
              </a:rPr>
              <a:t>In taper roller bearing, the inner race is called a cone, and the outer race, the cup.</a:t>
            </a:r>
          </a:p>
          <a:p>
            <a:pPr algn="just">
              <a:lnSpc>
                <a:spcPct val="150000"/>
              </a:lnSpc>
            </a:pPr>
            <a:r>
              <a:rPr lang="en-IN" sz="1900" dirty="0">
                <a:latin typeface="Arial" panose="020B0604020202020204" pitchFamily="34" charset="0"/>
                <a:ea typeface="Calibri" panose="020F0502020204030204" pitchFamily="34" charset="0"/>
                <a:cs typeface="Arial" panose="020B0604020202020204" pitchFamily="34" charset="0"/>
              </a:rPr>
              <a:t>The cup is separable from the remaining assembly of the bearing, consisting of the cone, cage and rollers. </a:t>
            </a:r>
          </a:p>
          <a:p>
            <a:pPr algn="just">
              <a:lnSpc>
                <a:spcPct val="150000"/>
              </a:lnSpc>
            </a:pPr>
            <a:r>
              <a:rPr lang="en-IN" sz="1900" dirty="0">
                <a:latin typeface="Arial" panose="020B0604020202020204" pitchFamily="34" charset="0"/>
                <a:ea typeface="Calibri" panose="020F0502020204030204" pitchFamily="34" charset="0"/>
                <a:cs typeface="Arial" panose="020B0604020202020204" pitchFamily="34" charset="0"/>
              </a:rPr>
              <a:t>These two parts can be separately mounted to the housing and the journal. </a:t>
            </a:r>
          </a:p>
          <a:p>
            <a:pPr algn="just">
              <a:lnSpc>
                <a:spcPct val="150000"/>
              </a:lnSpc>
            </a:pPr>
            <a:r>
              <a:rPr lang="en-IN" sz="1900" dirty="0">
                <a:latin typeface="Arial" panose="020B0604020202020204" pitchFamily="34" charset="0"/>
                <a:ea typeface="Calibri" panose="020F0502020204030204" pitchFamily="34" charset="0"/>
                <a:cs typeface="Arial" panose="020B0604020202020204" pitchFamily="34" charset="0"/>
              </a:rPr>
              <a:t>In this type of bearing, it is possible to make adjustment for radial clearance.</a:t>
            </a:r>
          </a:p>
          <a:p>
            <a:pPr algn="just">
              <a:lnSpc>
                <a:spcPct val="170000"/>
              </a:lnSpc>
            </a:pPr>
            <a:r>
              <a:rPr lang="en-IN" sz="1900" dirty="0">
                <a:latin typeface="Arial" panose="020B0604020202020204" pitchFamily="34" charset="0"/>
                <a:cs typeface="Arial" panose="020B0604020202020204" pitchFamily="34" charset="0"/>
              </a:rPr>
              <a:t>There are two varieties of taper roller bearings involving single-row and double-row constructions. </a:t>
            </a:r>
            <a:endParaRPr lang="en-US" sz="1900" dirty="0">
              <a:latin typeface="Arial" panose="020B0604020202020204" pitchFamily="34" charset="0"/>
              <a:cs typeface="Arial" panose="020B0604020202020204" pitchFamily="34" charset="0"/>
            </a:endParaRPr>
          </a:p>
          <a:p>
            <a:pPr marL="0" indent="0">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xmlns="" val="125123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fontScale="92500" lnSpcReduction="10000"/>
          </a:bodyPr>
          <a:lstStyle/>
          <a:p>
            <a:pPr marL="0" indent="0" algn="just">
              <a:lnSpc>
                <a:spcPct val="150000"/>
              </a:lnSpc>
              <a:spcBef>
                <a:spcPts val="0"/>
              </a:spcBef>
              <a:spcAft>
                <a:spcPts val="800"/>
              </a:spcAft>
              <a:buNone/>
            </a:pPr>
            <a:r>
              <a:rPr lang="en-IN" sz="2400" b="1" dirty="0">
                <a:latin typeface="Arial" panose="020B0604020202020204" pitchFamily="34" charset="0"/>
                <a:ea typeface="Calibri" panose="020F0502020204030204" pitchFamily="34" charset="0"/>
                <a:cs typeface="Arial" panose="020B0604020202020204" pitchFamily="34" charset="0"/>
              </a:rPr>
              <a:t>Needle Bearings</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Needle bearings are characterised by cylindrical rollers of very small diameter and relatively long length.</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They are also called `quill' bearings.</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 length to diameter ratio of needles is more than four.</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Needle bearings are used with or without inner and outer</a:t>
            </a:r>
          </a:p>
          <a:p>
            <a:pPr marL="0" indent="0" algn="just">
              <a:lnSpc>
                <a:spcPct val="150000"/>
              </a:lnSpc>
              <a:spcBef>
                <a:spcPts val="0"/>
              </a:spcBef>
              <a:spcAft>
                <a:spcPts val="800"/>
              </a:spcAft>
              <a:buNone/>
            </a:pPr>
            <a:r>
              <a:rPr lang="en-IN" sz="2200" dirty="0">
                <a:latin typeface="Arial" panose="020B0604020202020204" pitchFamily="34" charset="0"/>
                <a:ea typeface="Calibri" panose="020F0502020204030204" pitchFamily="34" charset="0"/>
                <a:cs typeface="Arial" panose="020B0604020202020204" pitchFamily="34" charset="0"/>
              </a:rPr>
              <a:t> races as shown in Fig. 4.</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Very often, needle bearings are used without the races as shown in Fig. 4 (a).</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In this case, the needles run directly on the surface of the shaft.</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 shaft is hardened and ground with a surface hardness of 50 HRC.</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This type of construction is suitable where limited radial space is available.</a:t>
            </a:r>
            <a:endParaRPr lang="en-IN" sz="22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06C8E925-8B5B-4088-A406-18E81ED07E0E}"/>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8121455" y="1494845"/>
            <a:ext cx="2966252" cy="2176007"/>
          </a:xfrm>
          <a:prstGeom prst="rect">
            <a:avLst/>
          </a:prstGeom>
        </p:spPr>
      </p:pic>
      <p:sp>
        <p:nvSpPr>
          <p:cNvPr id="6" name="TextBox 5">
            <a:extLst>
              <a:ext uri="{FF2B5EF4-FFF2-40B4-BE49-F238E27FC236}">
                <a16:creationId xmlns:a16="http://schemas.microsoft.com/office/drawing/2014/main" xmlns="" id="{E9A685C5-2F78-43B2-B2CC-E4EC808A348E}"/>
              </a:ext>
            </a:extLst>
          </p:cNvPr>
          <p:cNvSpPr txBox="1"/>
          <p:nvPr/>
        </p:nvSpPr>
        <p:spPr>
          <a:xfrm>
            <a:off x="8540828" y="3670852"/>
            <a:ext cx="2127505" cy="338554"/>
          </a:xfrm>
          <a:prstGeom prst="rect">
            <a:avLst/>
          </a:prstGeom>
          <a:noFill/>
        </p:spPr>
        <p:txBody>
          <a:bodyPr wrap="none" rtlCol="0">
            <a:spAutoFit/>
          </a:bodyPr>
          <a:lstStyle/>
          <a:p>
            <a:r>
              <a:rPr lang="en-US" sz="1600" dirty="0"/>
              <a:t>Fig. 4: Needle Bearings </a:t>
            </a:r>
          </a:p>
        </p:txBody>
      </p:sp>
    </p:spTree>
    <p:extLst>
      <p:ext uri="{BB962C8B-B14F-4D97-AF65-F5344CB8AC3E}">
        <p14:creationId xmlns:p14="http://schemas.microsoft.com/office/powerpoint/2010/main" xmlns="" val="175986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a:bodyPr>
          <a:lstStyle/>
          <a:p>
            <a:pPr marL="0" indent="0" algn="just">
              <a:lnSpc>
                <a:spcPct val="150000"/>
              </a:lnSpc>
              <a:spcBef>
                <a:spcPts val="0"/>
              </a:spcBef>
              <a:spcAft>
                <a:spcPts val="800"/>
              </a:spcAft>
              <a:buNone/>
            </a:pPr>
            <a:r>
              <a:rPr lang="en-IN" sz="2000" b="1" dirty="0">
                <a:latin typeface="Arial" panose="020B0604020202020204" pitchFamily="34" charset="0"/>
                <a:ea typeface="Calibri" panose="020F0502020204030204" pitchFamily="34" charset="0"/>
                <a:cs typeface="Arial" panose="020B0604020202020204" pitchFamily="34" charset="0"/>
              </a:rPr>
              <a:t>Advantages of Needle bearings</a:t>
            </a: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a:t>
            </a:r>
            <a:r>
              <a:rPr lang="en-IN" sz="2000" dirty="0" err="1">
                <a:latin typeface="Arial" panose="020B0604020202020204" pitchFamily="34" charset="0"/>
                <a:ea typeface="Calibri" panose="020F0502020204030204" pitchFamily="34" charset="0"/>
                <a:cs typeface="Arial" panose="020B0604020202020204" pitchFamily="34" charset="0"/>
              </a:rPr>
              <a:t>i</a:t>
            </a:r>
            <a:r>
              <a:rPr lang="en-IN" sz="2000" dirty="0">
                <a:latin typeface="Arial" panose="020B0604020202020204" pitchFamily="34" charset="0"/>
                <a:ea typeface="Calibri" panose="020F0502020204030204" pitchFamily="34" charset="0"/>
                <a:cs typeface="Arial" panose="020B0604020202020204" pitchFamily="34" charset="0"/>
              </a:rPr>
              <a:t>) They have a small outer diameter. It is due to this reason that they are often used to replace sleeve bearings. This allows replacement with little or no changes in design.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(ii) They are compact and lightweight compared with other types of bearings. </a:t>
            </a: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(iii) They have large load carrying capacity compared to their size.</a:t>
            </a:r>
          </a:p>
          <a:p>
            <a:pPr marL="0" indent="0">
              <a:lnSpc>
                <a:spcPct val="150000"/>
              </a:lnSpc>
              <a:buNone/>
            </a:pPr>
            <a:r>
              <a:rPr lang="en-IN" sz="2000" dirty="0">
                <a:latin typeface="Arial" panose="020B0604020202020204" pitchFamily="34" charset="0"/>
                <a:cs typeface="Arial" panose="020B0604020202020204" pitchFamily="34" charset="0"/>
              </a:rPr>
              <a:t>(iv) They have large load carrying capacity particularly at low peripheral speeds.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Needle bearings are ideally suited for applications involving oscillatory motion such as piston pin bearings, rocker arms and universal joints.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They are also suitable for continuous rotation where the load is variable or intermittent.</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4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427548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a:bodyPr>
          <a:lstStyle/>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Although needle bearings are considered as a variety of cylindrical roller bearings, they have altogether different characteristics.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Short roller bearings can be manufactured with a high degree of accuracy.</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needles, which are considerably longer than their diameter, cannot be manufactured with the same degree of accuracy.</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Short rollers are accurately guided in their cage and races. Needles are not guided to that extent. This results in high friction in needle bearings.</a:t>
            </a:r>
          </a:p>
          <a:p>
            <a:pPr marL="0" indent="0">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coefficient of friction in cylindrical roller bearings is 0.0011. On the other hand, the coefficient of friction in needle bearings is 0.0045 or almost four times.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4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625714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fontScale="92500" lnSpcReduction="10000"/>
          </a:bodyPr>
          <a:lstStyle/>
          <a:p>
            <a:pPr marL="0" indent="0">
              <a:lnSpc>
                <a:spcPct val="150000"/>
              </a:lnSpc>
              <a:buNone/>
            </a:pPr>
            <a:r>
              <a:rPr lang="en-US" sz="2400" b="1" dirty="0">
                <a:latin typeface="Arial" panose="020B0604020202020204" pitchFamily="34" charset="0"/>
                <a:cs typeface="Arial" panose="020B0604020202020204" pitchFamily="34" charset="0"/>
              </a:rPr>
              <a:t>Bearing Failure-Causes and Remedies</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There are two basic types of bearing failure breakage of parts like races or cage and the surface destruction.</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 fracture in the outer race of the ball bearing occurs due to overload.</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When the bearing is misaligned, the load acting on some balls or rollers sharply increases and may even crush them.</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 failure of the cage is caused due to the centrifugal force acting on the balls.</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 complete breakage of the parts of the ball bearing can be avoided by selecting the correct ball bearing, adjusting the alignment between the axes of the shaft and the housing and operating within permissible speeds.</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In general, the failure of antifriction bearing occurs not due to breakage of parts but due to damage of working surfaces of their parts.</a:t>
            </a:r>
            <a:endParaRPr lang="en-IN" sz="22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79804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fontScale="92500" lnSpcReduction="10000"/>
          </a:bodyPr>
          <a:lstStyle/>
          <a:p>
            <a:pPr marL="0" indent="0" algn="just">
              <a:lnSpc>
                <a:spcPct val="150000"/>
              </a:lnSpc>
              <a:spcBef>
                <a:spcPts val="0"/>
              </a:spcBef>
              <a:spcAft>
                <a:spcPts val="800"/>
              </a:spcAft>
              <a:buNone/>
            </a:pPr>
            <a:r>
              <a:rPr lang="en-IN" sz="2000" b="1" dirty="0">
                <a:latin typeface="Arial" panose="020B0604020202020204" pitchFamily="34" charset="0"/>
                <a:ea typeface="Calibri" panose="020F0502020204030204" pitchFamily="34" charset="0"/>
                <a:cs typeface="Arial" panose="020B0604020202020204" pitchFamily="34" charset="0"/>
              </a:rPr>
              <a:t>The principal types of surface wear are as follows:</a:t>
            </a:r>
          </a:p>
          <a:p>
            <a:pPr algn="just">
              <a:lnSpc>
                <a:spcPct val="150000"/>
              </a:lnSpc>
              <a:spcBef>
                <a:spcPts val="0"/>
              </a:spcBef>
              <a:spcAft>
                <a:spcPts val="800"/>
              </a:spcAft>
              <a:buFont typeface="Wingdings" panose="05000000000000000000" pitchFamily="2" charset="2"/>
              <a:buChar char="Ø"/>
            </a:pPr>
            <a:r>
              <a:rPr lang="en-IN" sz="2000" dirty="0" err="1">
                <a:latin typeface="Arial" panose="020B0604020202020204" pitchFamily="34" charset="0"/>
                <a:cs typeface="Arial" panose="020B0604020202020204" pitchFamily="34" charset="0"/>
              </a:rPr>
              <a:t>Abrassive</a:t>
            </a:r>
            <a:r>
              <a:rPr lang="en-IN" sz="2000" dirty="0">
                <a:latin typeface="Arial" panose="020B0604020202020204" pitchFamily="34" charset="0"/>
                <a:cs typeface="Arial" panose="020B0604020202020204" pitchFamily="34" charset="0"/>
              </a:rPr>
              <a:t> Wear</a:t>
            </a:r>
          </a:p>
          <a:p>
            <a:pPr algn="just">
              <a:lnSpc>
                <a:spcPct val="150000"/>
              </a:lnSpc>
              <a:spcBef>
                <a:spcPts val="0"/>
              </a:spcBef>
              <a:spcAft>
                <a:spcPts val="800"/>
              </a:spcAft>
              <a:buFont typeface="Wingdings" panose="05000000000000000000" pitchFamily="2" charset="2"/>
              <a:buChar char="Ø"/>
            </a:pPr>
            <a:r>
              <a:rPr lang="en-IN" sz="2000" dirty="0">
                <a:latin typeface="Arial" panose="020B0604020202020204" pitchFamily="34" charset="0"/>
                <a:cs typeface="Arial" panose="020B0604020202020204" pitchFamily="34" charset="0"/>
              </a:rPr>
              <a:t>Corrosive Wear</a:t>
            </a:r>
          </a:p>
          <a:p>
            <a:pPr algn="just">
              <a:lnSpc>
                <a:spcPct val="150000"/>
              </a:lnSpc>
              <a:spcBef>
                <a:spcPts val="0"/>
              </a:spcBef>
              <a:spcAft>
                <a:spcPts val="800"/>
              </a:spcAft>
              <a:buFont typeface="Wingdings" panose="05000000000000000000" pitchFamily="2" charset="2"/>
              <a:buChar char="Ø"/>
            </a:pPr>
            <a:r>
              <a:rPr lang="en-IN" sz="2000" dirty="0">
                <a:latin typeface="Arial" panose="020B0604020202020204" pitchFamily="34" charset="0"/>
                <a:cs typeface="Arial" panose="020B0604020202020204" pitchFamily="34" charset="0"/>
              </a:rPr>
              <a:t>Pitting</a:t>
            </a:r>
          </a:p>
          <a:p>
            <a:pPr algn="just">
              <a:lnSpc>
                <a:spcPct val="150000"/>
              </a:lnSpc>
              <a:spcBef>
                <a:spcPts val="0"/>
              </a:spcBef>
              <a:spcAft>
                <a:spcPts val="800"/>
              </a:spcAft>
              <a:buFont typeface="Wingdings" panose="05000000000000000000" pitchFamily="2" charset="2"/>
              <a:buChar char="Ø"/>
            </a:pPr>
            <a:r>
              <a:rPr lang="en-IN" sz="2000" dirty="0">
                <a:latin typeface="Arial" panose="020B0604020202020204" pitchFamily="34" charset="0"/>
                <a:cs typeface="Arial" panose="020B0604020202020204" pitchFamily="34" charset="0"/>
              </a:rPr>
              <a:t>Scoring</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r>
              <a:rPr lang="en-IN" sz="2200" b="1" dirty="0" err="1">
                <a:latin typeface="Arial" panose="020B0604020202020204" pitchFamily="34" charset="0"/>
                <a:ea typeface="Calibri" panose="020F0502020204030204" pitchFamily="34" charset="0"/>
                <a:cs typeface="Arial" panose="020B0604020202020204" pitchFamily="34" charset="0"/>
              </a:rPr>
              <a:t>Abrassive</a:t>
            </a:r>
            <a:r>
              <a:rPr lang="en-IN" sz="2200" b="1" dirty="0">
                <a:latin typeface="Arial" panose="020B0604020202020204" pitchFamily="34" charset="0"/>
                <a:ea typeface="Calibri" panose="020F0502020204030204" pitchFamily="34" charset="0"/>
                <a:cs typeface="Arial" panose="020B0604020202020204" pitchFamily="34" charset="0"/>
              </a:rPr>
              <a:t> Wear</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Abrasive wear occurs when the bearing is made to operate in an environment contaminated with dust, foreign particles, rust or spatter.</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Remedies against this type of wear are provision of oil seals, increasing surface hardness and use of high viscosity oils.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thick lubricating film developed by these oils allows fine particles to pass without scratching.</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528283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a:bodyPr>
          <a:lstStyle/>
          <a:p>
            <a:pPr marL="0" indent="0" algn="just">
              <a:lnSpc>
                <a:spcPct val="150000"/>
              </a:lnSpc>
              <a:spcBef>
                <a:spcPts val="0"/>
              </a:spcBef>
              <a:spcAft>
                <a:spcPts val="800"/>
              </a:spcAft>
              <a:buNone/>
            </a:pPr>
            <a:r>
              <a:rPr lang="en-IN" sz="2000" b="1" dirty="0">
                <a:latin typeface="Arial" panose="020B0604020202020204" pitchFamily="34" charset="0"/>
                <a:ea typeface="Calibri" panose="020F0502020204030204" pitchFamily="34" charset="0"/>
                <a:cs typeface="Arial" panose="020B0604020202020204" pitchFamily="34" charset="0"/>
              </a:rPr>
              <a:t>Corrosive Wear</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corrosion of the surfaces of bearing parts is caused by the entry of water or moisture in the bearing.</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It is also caused due to corrosive elements present in the Extreme Pressure (EP) additives that are added in the lubricating oils.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These elements attack the surfaces of the bearing, resulting in fine wear uniformly distributed over the entire surface.</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Remedies against this type of wear are, providing complete enclosure for the bearing free from external contamination, selecting proper additives and replacing the lubricating oil at regular intervals. </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521932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lnSpcReduction="10000"/>
          </a:bodyPr>
          <a:lstStyle/>
          <a:p>
            <a:pPr marL="0" indent="0" algn="just">
              <a:lnSpc>
                <a:spcPct val="150000"/>
              </a:lnSpc>
              <a:spcBef>
                <a:spcPts val="0"/>
              </a:spcBef>
              <a:spcAft>
                <a:spcPts val="800"/>
              </a:spcAft>
              <a:buNone/>
            </a:pPr>
            <a:r>
              <a:rPr lang="en-IN" sz="2000" b="1" dirty="0">
                <a:latin typeface="Arial" panose="020B0604020202020204" pitchFamily="34" charset="0"/>
                <a:ea typeface="Calibri" panose="020F0502020204030204" pitchFamily="34" charset="0"/>
                <a:cs typeface="Arial" panose="020B0604020202020204" pitchFamily="34" charset="0"/>
              </a:rPr>
              <a:t>Pitting</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Pitting is the main cause of the failure of antifriction bearings.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Pitting is a surface fatigue failure which occurs when the load on the bearing part exceeds the surface endurance strength of the material.</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This type of failure is characterised by pits, which continue to grow resulting in complete destruction of the bearing surfaces.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Pitting depends upon the magnitude of Hertz' contact stress and the number of stress cycles.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surface endurance strength can be improved by increasing the surface hardness.</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r>
              <a:rPr lang="en-IN" sz="2000" b="1" dirty="0">
                <a:latin typeface="Arial" panose="020B0604020202020204" pitchFamily="34" charset="0"/>
                <a:ea typeface="Calibri" panose="020F0502020204030204" pitchFamily="34" charset="0"/>
                <a:cs typeface="Arial" panose="020B0604020202020204" pitchFamily="34" charset="0"/>
              </a:rPr>
              <a:t>Scoring</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Excessive surface pressure, high surface speed and inadequate supply of lubricant result in breakdown of the lubricant film.</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642367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a:bodyPr>
          <a:lstStyle/>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This results in excessive frictional heat and overheating at the contacting surfaces.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Scoring is a stick-slip phenomenon, in which alternate welding and shearing takes place rapidly at high spots.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Here, the rate of wear is faster. Scoring can be avoided by selecting the parameters, such as surface speed, surface pressure and the flow of lubricant in such a way that the resulting temperature at the contacting surfaces is within permissible limits.</a:t>
            </a: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19935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095999"/>
          </a:xfrm>
        </p:spPr>
        <p:txBody>
          <a:bodyPr>
            <a:normAutofit fontScale="92500" lnSpcReduction="10000"/>
          </a:bodyPr>
          <a:lstStyle/>
          <a:p>
            <a:pPr marL="0" indent="0" algn="just">
              <a:lnSpc>
                <a:spcPct val="150000"/>
              </a:lnSpc>
              <a:spcBef>
                <a:spcPts val="0"/>
              </a:spcBef>
              <a:spcAft>
                <a:spcPts val="800"/>
              </a:spcAft>
              <a:buNone/>
            </a:pPr>
            <a:r>
              <a:rPr lang="en-US" sz="2400" b="1" dirty="0">
                <a:latin typeface="Arial" panose="020B0604020202020204" pitchFamily="34" charset="0"/>
                <a:cs typeface="Arial" panose="020B0604020202020204" pitchFamily="34" charset="0"/>
              </a:rPr>
              <a:t>Lubrication of Rolling contact bearings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purpose of lubrication in antifriction bearings is to reduce the friction between balls and races.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other objectives are dissipation of frictional heat, prevention of corrosion and protection of the bearing from dirt and other foreign particles.</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There are two types of lubricants—oil and grease. Compared with grease, oil offers the following advantages:</a:t>
            </a:r>
          </a:p>
          <a:p>
            <a:pPr marL="514350" indent="-514350" algn="just">
              <a:lnSpc>
                <a:spcPct val="150000"/>
              </a:lnSpc>
              <a:spcBef>
                <a:spcPts val="0"/>
              </a:spcBef>
              <a:spcAft>
                <a:spcPts val="800"/>
              </a:spcAft>
              <a:buFont typeface="+mj-lt"/>
              <a:buAutoNum type="romanLcPeriod"/>
            </a:pPr>
            <a:r>
              <a:rPr lang="en-IN" sz="2000" dirty="0">
                <a:latin typeface="Arial" panose="020B0604020202020204" pitchFamily="34" charset="0"/>
                <a:ea typeface="Calibri" panose="020F0502020204030204" pitchFamily="34" charset="0"/>
                <a:cs typeface="Arial" panose="020B0604020202020204" pitchFamily="34" charset="0"/>
              </a:rPr>
              <a:t>It is more effective in carrying frictional heat.</a:t>
            </a:r>
          </a:p>
          <a:p>
            <a:pPr marL="514350" indent="-514350" algn="just">
              <a:lnSpc>
                <a:spcPct val="150000"/>
              </a:lnSpc>
              <a:spcBef>
                <a:spcPts val="0"/>
              </a:spcBef>
              <a:spcAft>
                <a:spcPts val="800"/>
              </a:spcAft>
              <a:buFont typeface="+mj-lt"/>
              <a:buAutoNum type="romanLcPeriod"/>
            </a:pPr>
            <a:r>
              <a:rPr lang="en-IN" sz="2000" dirty="0">
                <a:latin typeface="Arial" panose="020B0604020202020204" pitchFamily="34" charset="0"/>
                <a:ea typeface="Calibri" panose="020F0502020204030204" pitchFamily="34" charset="0"/>
                <a:cs typeface="Arial" panose="020B0604020202020204" pitchFamily="34" charset="0"/>
              </a:rPr>
              <a:t>It feeds more easily into contact areas of the bearing under load.</a:t>
            </a:r>
          </a:p>
          <a:p>
            <a:pPr marL="514350" indent="-514350">
              <a:lnSpc>
                <a:spcPct val="150000"/>
              </a:lnSpc>
              <a:buFont typeface="+mj-lt"/>
              <a:buAutoNum type="romanLcPeriod"/>
            </a:pPr>
            <a:r>
              <a:rPr lang="en-IN" sz="2000" dirty="0">
                <a:latin typeface="Arial" panose="020B0604020202020204" pitchFamily="34" charset="0"/>
                <a:ea typeface="Calibri" panose="020F0502020204030204" pitchFamily="34" charset="0"/>
                <a:cs typeface="Arial" panose="020B0604020202020204" pitchFamily="34" charset="0"/>
              </a:rPr>
              <a:t>It is more effective in flushing out dirt, corrosion and foreign particles from the bearing.</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advantages offered by grease lubricated bearings are simple housing design, less maintenance cost, better sealing against rust and less possibility of leakage. </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b="1"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236842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a:bodyPr>
          <a:lstStyle/>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guidelines for selecting the lubricant are as follows: </a:t>
            </a:r>
            <a:endParaRPr lang="en-US" sz="2000" dirty="0">
              <a:latin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romanLcParenBoth"/>
            </a:pPr>
            <a:r>
              <a:rPr lang="en-IN" sz="2000" dirty="0">
                <a:latin typeface="Arial" panose="020B0604020202020204" pitchFamily="34" charset="0"/>
                <a:ea typeface="Calibri" panose="020F0502020204030204" pitchFamily="34" charset="0"/>
                <a:cs typeface="Arial" panose="020B0604020202020204" pitchFamily="34" charset="0"/>
              </a:rPr>
              <a:t>When the temperature is less than 100°C, grease is suitable, while lubricating oils are preferred for applications where the temperature exceeds 100°C. </a:t>
            </a: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romanLcParenBoth"/>
            </a:pPr>
            <a:r>
              <a:rPr lang="en-IN" sz="2000" dirty="0">
                <a:latin typeface="Arial" panose="020B0604020202020204" pitchFamily="34" charset="0"/>
                <a:ea typeface="Calibri" panose="020F0502020204030204" pitchFamily="34" charset="0"/>
                <a:cs typeface="Arial" panose="020B0604020202020204" pitchFamily="34" charset="0"/>
              </a:rPr>
              <a:t>When the product of bore (in mm) x speed (in rpm) is below 2,00,000, grease is suitable. For higher values, lubricating oils are recommended. </a:t>
            </a: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romanLcParenBoth"/>
            </a:pPr>
            <a:r>
              <a:rPr lang="en-IN" sz="2000" dirty="0">
                <a:latin typeface="Arial" panose="020B0604020202020204" pitchFamily="34" charset="0"/>
                <a:ea typeface="Calibri" panose="020F0502020204030204" pitchFamily="34" charset="0"/>
                <a:cs typeface="Arial" panose="020B0604020202020204" pitchFamily="34" charset="0"/>
              </a:rPr>
              <a:t> Grease is suitable for low and moderate loads, while lubricating oils are used for heavy duty applications.</a:t>
            </a: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romanLcParenBoth"/>
            </a:pPr>
            <a:r>
              <a:rPr lang="en-IN" sz="2000" dirty="0">
                <a:latin typeface="Arial" panose="020B0604020202020204" pitchFamily="34" charset="0"/>
                <a:ea typeface="Calibri" panose="020F0502020204030204" pitchFamily="34" charset="0"/>
                <a:cs typeface="Arial" panose="020B0604020202020204" pitchFamily="34" charset="0"/>
              </a:rPr>
              <a:t> If there is a central lubricating system, which is required for the lubrication of other parts, the same lubricating oil is used for bearings, e.g., gearboxes.</a:t>
            </a:r>
          </a:p>
          <a:p>
            <a:pPr marL="342900" marR="0" lvl="0" indent="-342900" algn="just">
              <a:lnSpc>
                <a:spcPct val="150000"/>
              </a:lnSpc>
              <a:spcBef>
                <a:spcPts val="0"/>
              </a:spcBef>
              <a:spcAft>
                <a:spcPts val="800"/>
              </a:spcAft>
              <a:buFont typeface="+mj-lt"/>
              <a:buAutoNum type="romanLcParenBoth"/>
            </a:pPr>
            <a:r>
              <a:rPr lang="en-IN" sz="2000" dirty="0">
                <a:latin typeface="Arial" panose="020B0604020202020204" pitchFamily="34" charset="0"/>
                <a:ea typeface="Calibri" panose="020F0502020204030204" pitchFamily="34" charset="0"/>
                <a:cs typeface="Arial" panose="020B0604020202020204" pitchFamily="34" charset="0"/>
              </a:rPr>
              <a:t>The choice of lubricating oil is necessary for high speed, heavy load applications, while in the remaining majority of applications, grease offers the simplest and cheapest mode of lubrication.</a:t>
            </a: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25495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fontScale="70000" lnSpcReduction="20000"/>
          </a:bodyPr>
          <a:lstStyle/>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Here, the discussion is  restricted to single-row taper roller bearings.</a:t>
            </a:r>
            <a:endParaRPr lang="en-US" sz="2900" dirty="0">
              <a:latin typeface="Arial" panose="020B0604020202020204" pitchFamily="34" charset="0"/>
              <a:cs typeface="Arial" panose="020B0604020202020204" pitchFamily="34" charset="0"/>
            </a:endParaRPr>
          </a:p>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In tapper roller bearings, the line of action of the resultant reaction makes an angle with the axis of the bearing.</a:t>
            </a:r>
          </a:p>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This reaction can be resolved into radial and axial components.</a:t>
            </a:r>
          </a:p>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Therefore, taper roller bearings are suitable for carrying combined axial and radial loads.</a:t>
            </a:r>
          </a:p>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The conical surface of each roller is subjected to pressure, which acts normal to the surface.</a:t>
            </a:r>
          </a:p>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Therefore, even if the external force acting on the bearing is purely radial, it induces a thrust reaction within the bearing.</a:t>
            </a:r>
          </a:p>
          <a:p>
            <a:pPr algn="just">
              <a:lnSpc>
                <a:spcPct val="170000"/>
              </a:lnSpc>
            </a:pPr>
            <a:r>
              <a:rPr lang="en-IN" sz="2900" dirty="0">
                <a:latin typeface="Arial" panose="020B0604020202020204" pitchFamily="34" charset="0"/>
                <a:ea typeface="Calibri" panose="020F0502020204030204" pitchFamily="34" charset="0"/>
                <a:cs typeface="Arial" panose="020B0604020202020204" pitchFamily="34" charset="0"/>
              </a:rPr>
              <a:t>To avoid separation of the cup from the cone, this thrust reaction must be balanced by an equal and opposite force.</a:t>
            </a:r>
            <a:endParaRPr lang="en-US" sz="2900" dirty="0">
              <a:latin typeface="Arial" panose="020B060402020202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63654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fontScale="70000" lnSpcReduction="20000"/>
          </a:bodyPr>
          <a:lstStyle/>
          <a:p>
            <a:pPr marL="0" indent="0" algn="just">
              <a:lnSpc>
                <a:spcPct val="150000"/>
              </a:lnSpc>
              <a:spcBef>
                <a:spcPts val="0"/>
              </a:spcBef>
              <a:spcAft>
                <a:spcPts val="800"/>
              </a:spcAft>
              <a:buNone/>
            </a:pPr>
            <a:r>
              <a:rPr lang="en-IN" sz="3400" b="1" dirty="0">
                <a:latin typeface="Arial" panose="020B0604020202020204" pitchFamily="34" charset="0"/>
                <a:ea typeface="Calibri" panose="020F0502020204030204" pitchFamily="34" charset="0"/>
                <a:cs typeface="Arial" panose="020B0604020202020204" pitchFamily="34" charset="0"/>
              </a:rPr>
              <a:t>Mounting of bearing</a:t>
            </a:r>
            <a:endParaRPr lang="en-IN" sz="34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z="2900" dirty="0">
                <a:latin typeface="Arial" panose="020B0604020202020204" pitchFamily="34" charset="0"/>
                <a:ea typeface="Calibri" panose="020F0502020204030204" pitchFamily="34" charset="0"/>
                <a:cs typeface="Arial" panose="020B0604020202020204" pitchFamily="34" charset="0"/>
              </a:rPr>
              <a:t>The inner race of the bearing is fitted on the shaft by means of an interference fit.</a:t>
            </a:r>
          </a:p>
          <a:p>
            <a:pPr>
              <a:lnSpc>
                <a:spcPct val="150000"/>
              </a:lnSpc>
            </a:pPr>
            <a:r>
              <a:rPr lang="en-IN" sz="2900" dirty="0">
                <a:latin typeface="Arial" panose="020B0604020202020204" pitchFamily="34" charset="0"/>
                <a:ea typeface="Calibri" panose="020F0502020204030204" pitchFamily="34" charset="0"/>
                <a:cs typeface="Arial" panose="020B0604020202020204" pitchFamily="34" charset="0"/>
              </a:rPr>
              <a:t>It prevents the relative rotation and the corresponding wear between the inner race and the shaft.</a:t>
            </a:r>
          </a:p>
          <a:p>
            <a:pPr>
              <a:lnSpc>
                <a:spcPct val="150000"/>
              </a:lnSpc>
            </a:pPr>
            <a:r>
              <a:rPr lang="en-IN" sz="2900" dirty="0">
                <a:latin typeface="Arial" panose="020B0604020202020204" pitchFamily="34" charset="0"/>
                <a:ea typeface="Calibri" panose="020F0502020204030204" pitchFamily="34" charset="0"/>
                <a:cs typeface="Arial" panose="020B0604020202020204" pitchFamily="34" charset="0"/>
              </a:rPr>
              <a:t>Tolerances for shaft diameter, corresponding to this type of interference fit, are given in the manufacturer's catalogue.</a:t>
            </a:r>
          </a:p>
          <a:p>
            <a:pPr>
              <a:lnSpc>
                <a:spcPct val="150000"/>
              </a:lnSpc>
            </a:pPr>
            <a:r>
              <a:rPr lang="en-IN" sz="2900" dirty="0">
                <a:latin typeface="Arial" panose="020B0604020202020204" pitchFamily="34" charset="0"/>
                <a:ea typeface="Calibri" panose="020F0502020204030204" pitchFamily="34" charset="0"/>
                <a:cs typeface="Arial" panose="020B0604020202020204" pitchFamily="34" charset="0"/>
              </a:rPr>
              <a:t>Care should be taken to select the fit in such a way that it provides sufficient tightness to give a firm mounting and at the same time, it is not too tight a fit to cause deformation of the inner race and destroying clearance between the rolling elements and the races.</a:t>
            </a:r>
          </a:p>
          <a:p>
            <a:pPr>
              <a:lnSpc>
                <a:spcPct val="150000"/>
              </a:lnSpc>
            </a:pPr>
            <a:r>
              <a:rPr lang="en-IN" sz="2900" dirty="0">
                <a:latin typeface="Arial" panose="020B0604020202020204" pitchFamily="34" charset="0"/>
                <a:ea typeface="Calibri" panose="020F0502020204030204" pitchFamily="34" charset="0"/>
                <a:cs typeface="Arial" panose="020B0604020202020204" pitchFamily="34" charset="0"/>
              </a:rPr>
              <a:t>The outer race is also mounted in the housing with interference fit, but to a lesser degree of tightness than that of the inner race.  Insufficient tightness of the outer race in the housing seat may cause 'creep’.</a:t>
            </a:r>
          </a:p>
          <a:p>
            <a:pPr>
              <a:lnSpc>
                <a:spcPct val="150000"/>
              </a:lnSpc>
            </a:pPr>
            <a:r>
              <a:rPr lang="en-IN" sz="2900" dirty="0">
                <a:latin typeface="Arial" panose="020B0604020202020204" pitchFamily="34" charset="0"/>
                <a:ea typeface="Calibri" panose="020F0502020204030204" pitchFamily="34" charset="0"/>
                <a:cs typeface="Arial" panose="020B0604020202020204" pitchFamily="34" charset="0"/>
              </a:rPr>
              <a:t>In bearing terminology, creep is slow rotation of the outer race relative to its seating.</a:t>
            </a:r>
          </a:p>
        </p:txBody>
      </p:sp>
    </p:spTree>
    <p:extLst>
      <p:ext uri="{BB962C8B-B14F-4D97-AF65-F5344CB8AC3E}">
        <p14:creationId xmlns:p14="http://schemas.microsoft.com/office/powerpoint/2010/main" xmlns="" val="2091789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fontScale="92500" lnSpcReduction="10000"/>
          </a:bodyPr>
          <a:lstStyle/>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It is caused when the shaft is subjected to external force that rotates and changes its direction.</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When two bearings are mounted on the same shaft, the outer race of one of them should be permitted to shift axially to take care of axial deflection of the shaft caused either by thrust load or by the temperature variation.</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It is necessary to position inner and outer races axially by positive means.</a:t>
            </a:r>
          </a:p>
          <a:p>
            <a:pPr algn="just">
              <a:lnSpc>
                <a:spcPct val="150000"/>
              </a:lnSpc>
              <a:spcBef>
                <a:spcPts val="0"/>
              </a:spcBef>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There are several methods such as providing shoulders for the shaft or the housing, lock nut, snap ring or cover plates as shown in Fig. 5.</a:t>
            </a:r>
          </a:p>
          <a:p>
            <a:pPr algn="just">
              <a:lnSpc>
                <a:spcPct val="150000"/>
              </a:lnSpc>
              <a:spcBef>
                <a:spcPts val="0"/>
              </a:spcBef>
              <a:spcAft>
                <a:spcPts val="800"/>
              </a:spcAft>
            </a:pPr>
            <a:r>
              <a:rPr lang="en-IN" sz="2200" dirty="0">
                <a:latin typeface="Arial" panose="020B0604020202020204" pitchFamily="34" charset="0"/>
                <a:cs typeface="Arial" panose="020B0604020202020204" pitchFamily="34" charset="0"/>
              </a:rPr>
              <a:t>The basic principle is to restrict the displacement of inner as well as outer race in axial direction by positive means.</a:t>
            </a:r>
          </a:p>
          <a:p>
            <a:pPr algn="just">
              <a:lnSpc>
                <a:spcPct val="150000"/>
              </a:lnSpc>
              <a:spcBef>
                <a:spcPts val="0"/>
              </a:spcBef>
              <a:spcAft>
                <a:spcPts val="800"/>
              </a:spcAft>
            </a:pPr>
            <a:r>
              <a:rPr lang="en-IN" sz="2200" dirty="0">
                <a:latin typeface="Arial" panose="020B0604020202020204" pitchFamily="34" charset="0"/>
                <a:cs typeface="Arial" panose="020B0604020202020204" pitchFamily="34" charset="0"/>
              </a:rPr>
              <a:t>Figure 5(a) shows the mounting suitable for a long and continuous shaft. It consists of an adapter sleeve, which is provided with a small taper. The bearing is press fitted on this adapter sleeve. </a:t>
            </a:r>
            <a:endParaRPr lang="en-US" sz="22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9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1058413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fontScale="92500"/>
          </a:bodyPr>
          <a:lstStyle/>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Because of the taper, the displacement of the inner race to the left side is restricted. A washer and lock nut is provided to restrict the displacement of the inner race to the right side.</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Two methods of restricting the displacement of the inner race are illustrated in Figs. 5(b) and (c).</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both the cases, the shaft is provided with a shoulder to restrict the displacement of the inner race to the left side.</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Fig. 5(b), the displacement of the race to the right side is restricted by a plate, which is bolted to the shaft.</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Fig. 5(c), a snap-ring is used in place of the plate.</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Fig. 5(d), the housing is provided with a shoulder to restrict the displacement of the outer race to the left side.</a:t>
            </a:r>
            <a:endParaRPr lang="en-US" sz="22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9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366033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a:bodyPr>
          <a:lstStyle/>
          <a:p>
            <a:pPr marL="0" indent="0" algn="just">
              <a:lnSpc>
                <a:spcPct val="150000"/>
              </a:lnSpc>
              <a:spcBef>
                <a:spcPts val="0"/>
              </a:spcBef>
              <a:spcAft>
                <a:spcPts val="800"/>
              </a:spcAft>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900" dirty="0">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6A98B611-C8AB-4A80-9552-FC4E21856F05}"/>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3053190" y="606064"/>
            <a:ext cx="5348687" cy="4973101"/>
          </a:xfrm>
          <a:prstGeom prst="rect">
            <a:avLst/>
          </a:prstGeom>
        </p:spPr>
      </p:pic>
      <p:sp>
        <p:nvSpPr>
          <p:cNvPr id="2" name="TextBox 1">
            <a:extLst>
              <a:ext uri="{FF2B5EF4-FFF2-40B4-BE49-F238E27FC236}">
                <a16:creationId xmlns:a16="http://schemas.microsoft.com/office/drawing/2014/main" xmlns="" id="{47663CD6-506C-4A13-B18D-55944FBA4900}"/>
              </a:ext>
            </a:extLst>
          </p:cNvPr>
          <p:cNvSpPr txBox="1"/>
          <p:nvPr/>
        </p:nvSpPr>
        <p:spPr>
          <a:xfrm>
            <a:off x="4134679" y="5800916"/>
            <a:ext cx="316727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5: Mountings of bearing</a:t>
            </a:r>
          </a:p>
        </p:txBody>
      </p:sp>
    </p:spTree>
    <p:extLst>
      <p:ext uri="{BB962C8B-B14F-4D97-AF65-F5344CB8AC3E}">
        <p14:creationId xmlns:p14="http://schemas.microsoft.com/office/powerpoint/2010/main" xmlns="" val="251368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fontScale="92500" lnSpcReduction="20000"/>
          </a:bodyPr>
          <a:lstStyle/>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A circular ring of the cover plate restricts the displacement to the right side.</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The cover plate is bolted to the housing.</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Commercial  oil seal unit is used to prevent the leakage of lubricating oil.</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The shoulders for the shaft and housing bore have standards dimension, which can be obtained from the manufacturer's catalogue.</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Shafts and spindles in machine tools and precision equipment should rotate without any play or clearance either in axial or radial direction.</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This is achieved by preloading the ball bearings. The objective of preloading is to remove the internal clearance usually found in the bearing.</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Preloading of cylindrical roller bearing is obtained by the following methods: </a:t>
            </a:r>
            <a:endParaRPr lang="en-US" sz="2000" dirty="0">
              <a:latin typeface="Arial" panose="020B0604020202020204" pitchFamily="34" charset="0"/>
              <a:ea typeface="Calibri" panose="020F0502020204030204" pitchFamily="34" charset="0"/>
              <a:cs typeface="Arial" panose="020B0604020202020204" pitchFamily="34" charset="0"/>
            </a:endParaRPr>
          </a:p>
          <a:p>
            <a:pPr marL="971550" lvl="1" indent="-514350" algn="just">
              <a:lnSpc>
                <a:spcPct val="150000"/>
              </a:lnSpc>
              <a:spcBef>
                <a:spcPts val="0"/>
              </a:spcBef>
              <a:spcAft>
                <a:spcPts val="800"/>
              </a:spcAft>
              <a:buFont typeface="+mj-lt"/>
              <a:buAutoNum type="romanLcPeriod"/>
            </a:pPr>
            <a:r>
              <a:rPr lang="en-IN" sz="1900" dirty="0">
                <a:latin typeface="Arial" panose="020B0604020202020204" pitchFamily="34" charset="0"/>
                <a:ea typeface="Calibri" panose="020F0502020204030204" pitchFamily="34" charset="0"/>
                <a:cs typeface="Arial" panose="020B0604020202020204" pitchFamily="34" charset="0"/>
              </a:rPr>
              <a:t>The roller bearing is mounted on a taper shaft or sleeve, which causes the inner race to expand and remove the radial clearance. </a:t>
            </a:r>
            <a:endParaRPr lang="en-US" sz="1900" dirty="0">
              <a:latin typeface="Arial" panose="020B0604020202020204" pitchFamily="34" charset="0"/>
              <a:ea typeface="Calibri" panose="020F0502020204030204" pitchFamily="34" charset="0"/>
              <a:cs typeface="Arial" panose="020B0604020202020204" pitchFamily="34" charset="0"/>
            </a:endParaRPr>
          </a:p>
          <a:p>
            <a:pPr marL="971550" lvl="1" indent="-514350">
              <a:lnSpc>
                <a:spcPct val="150000"/>
              </a:lnSpc>
              <a:buFont typeface="+mj-lt"/>
              <a:buAutoNum type="romanLcPeriod"/>
            </a:pPr>
            <a:r>
              <a:rPr lang="en-IN" sz="1900" dirty="0">
                <a:latin typeface="Arial" panose="020B0604020202020204" pitchFamily="34" charset="0"/>
                <a:ea typeface="Calibri" panose="020F0502020204030204" pitchFamily="34" charset="0"/>
                <a:cs typeface="Arial" panose="020B0604020202020204" pitchFamily="34" charset="0"/>
              </a:rPr>
              <a:t>The outer race is fitted in the housing bore by an interference fit. It causes the outer race to contract and remove the radial clearance. </a:t>
            </a:r>
            <a:endParaRPr lang="en-US" sz="1900" dirty="0">
              <a:latin typeface="Arial" panose="020B0604020202020204" pitchFamily="34" charset="0"/>
              <a:cs typeface="Arial" panose="020B0604020202020204" pitchFamily="34" charset="0"/>
            </a:endParaRPr>
          </a:p>
          <a:p>
            <a:pPr marL="0" indent="0" algn="just">
              <a:lnSpc>
                <a:spcPct val="150000"/>
              </a:lnSpc>
              <a:buNone/>
            </a:pP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29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747007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fontScale="92500" lnSpcReduction="20000"/>
          </a:bodyPr>
          <a:lstStyle/>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Ball bearings, such as angular contact bearing, are preloaded by axial force by tightening the lock nut during the assembly.</a:t>
            </a:r>
          </a:p>
          <a:p>
            <a:pPr algn="just">
              <a:lnSpc>
                <a:spcPct val="150000"/>
              </a:lnSpc>
              <a:spcBef>
                <a:spcPts val="0"/>
              </a:spcBef>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It is essential to use the correct method of mounting and to observe cleanliness if the bearing is to function with satisfaction and achieve the required life.</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precautions to be taken during the mounting operation are as follows:</a:t>
            </a:r>
          </a:p>
          <a:p>
            <a:pPr marL="514350" indent="-514350" algn="just">
              <a:lnSpc>
                <a:spcPct val="150000"/>
              </a:lnSpc>
              <a:spcBef>
                <a:spcPts val="0"/>
              </a:spcBef>
              <a:spcAft>
                <a:spcPts val="800"/>
              </a:spcAft>
              <a:buFont typeface="+mj-lt"/>
              <a:buAutoNum type="romanUcPeriod"/>
            </a:pPr>
            <a:r>
              <a:rPr lang="en-IN" sz="2000" dirty="0">
                <a:latin typeface="Arial" panose="020B0604020202020204" pitchFamily="34" charset="0"/>
                <a:ea typeface="Calibri" panose="020F0502020204030204" pitchFamily="34" charset="0"/>
                <a:cs typeface="Arial" panose="020B0604020202020204" pitchFamily="34" charset="0"/>
              </a:rPr>
              <a:t>Mounting should be carried out in a dust-free and dry environment. Machines which produce metal particles, chips or sawdust should not be located in the vicinity of the mounting operation. </a:t>
            </a:r>
            <a:endParaRPr lang="en-US" sz="2000" dirty="0">
              <a:latin typeface="Arial" panose="020B0604020202020204" pitchFamily="34" charset="0"/>
              <a:ea typeface="Calibri" panose="020F0502020204030204" pitchFamily="34" charset="0"/>
              <a:cs typeface="Arial" panose="020B0604020202020204" pitchFamily="34" charset="0"/>
            </a:endParaRPr>
          </a:p>
          <a:p>
            <a:pPr marL="514350" indent="-514350" algn="just">
              <a:lnSpc>
                <a:spcPct val="150000"/>
              </a:lnSpc>
              <a:spcBef>
                <a:spcPts val="0"/>
              </a:spcBef>
              <a:spcAft>
                <a:spcPts val="800"/>
              </a:spcAft>
              <a:buFont typeface="+mj-lt"/>
              <a:buAutoNum type="romanUcPeriod"/>
            </a:pPr>
            <a:r>
              <a:rPr lang="en-IN" sz="2000" dirty="0">
                <a:latin typeface="Arial" panose="020B0604020202020204" pitchFamily="34" charset="0"/>
                <a:ea typeface="Calibri" panose="020F0502020204030204" pitchFamily="34" charset="0"/>
                <a:cs typeface="Arial" panose="020B0604020202020204" pitchFamily="34" charset="0"/>
              </a:rPr>
              <a:t>Before assembly, the shaft and the housing bore should be inspected. The burrs on the shaft and the shoulders should be removed. The accuracy of the form and dimensions of the shaft and bearing seat in the housing should be inspected.</a:t>
            </a:r>
            <a:endParaRPr lang="en-US" sz="2000" dirty="0">
              <a:latin typeface="Arial" panose="020B0604020202020204" pitchFamily="34" charset="0"/>
              <a:ea typeface="Calibri" panose="020F0502020204030204" pitchFamily="34" charset="0"/>
              <a:cs typeface="Arial" panose="020B0604020202020204" pitchFamily="34" charset="0"/>
            </a:endParaRPr>
          </a:p>
          <a:p>
            <a:pPr marL="514350" indent="-514350" algn="just">
              <a:lnSpc>
                <a:spcPct val="150000"/>
              </a:lnSpc>
              <a:spcBef>
                <a:spcPts val="0"/>
              </a:spcBef>
              <a:spcAft>
                <a:spcPts val="800"/>
              </a:spcAft>
              <a:buFont typeface="+mj-lt"/>
              <a:buAutoNum type="romanUcPeriod"/>
            </a:pPr>
            <a:r>
              <a:rPr lang="en-IN" sz="2000" dirty="0">
                <a:latin typeface="Arial" panose="020B0604020202020204" pitchFamily="34" charset="0"/>
                <a:ea typeface="Calibri" panose="020F0502020204030204" pitchFamily="34" charset="0"/>
                <a:cs typeface="Arial" panose="020B0604020202020204" pitchFamily="34" charset="0"/>
              </a:rPr>
              <a:t>The bearing should not be taken out from its package until before it is assembled. The rust-inhibiting compound on the bearing should not be wiped except on the outer diameter and bore surface. These inner and outer surfaces are cleaned with white spirit and wiped with clean cloth.</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749245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3"/>
            <a:ext cx="10249507" cy="6308035"/>
          </a:xfrm>
        </p:spPr>
        <p:txBody>
          <a:bodyPr>
            <a:normAutofit/>
          </a:bodyPr>
          <a:lstStyle/>
          <a:p>
            <a:pPr marL="514350" indent="-514350" algn="just">
              <a:lnSpc>
                <a:spcPct val="150000"/>
              </a:lnSpc>
              <a:spcBef>
                <a:spcPts val="0"/>
              </a:spcBef>
              <a:spcAft>
                <a:spcPts val="800"/>
              </a:spcAft>
              <a:buFont typeface="+mj-lt"/>
              <a:buAutoNum type="romanUcPeriod" startAt="4"/>
            </a:pPr>
            <a:r>
              <a:rPr lang="en-IN" sz="2000" dirty="0">
                <a:latin typeface="Arial" panose="020B0604020202020204" pitchFamily="34" charset="0"/>
                <a:cs typeface="Arial" panose="020B0604020202020204" pitchFamily="34" charset="0"/>
              </a:rPr>
              <a:t>Small bearings are mounted on the shaft with the help of a small piece of tube or ring. Blows are applied by means of a hammer on this tube or ring. Direct blows should never be applied to the bearing surface, otherwise the race or the cage may get damaged. The tube or the metallic ring is placed against the inner race and the blows are applied with an ordinary hammer all around the periphery of the ring.</a:t>
            </a:r>
          </a:p>
          <a:p>
            <a:pPr marL="514350" indent="-514350" algn="just">
              <a:lnSpc>
                <a:spcPct val="150000"/>
              </a:lnSpc>
              <a:spcBef>
                <a:spcPts val="0"/>
              </a:spcBef>
              <a:spcAft>
                <a:spcPts val="800"/>
              </a:spcAft>
              <a:buFont typeface="+mj-lt"/>
              <a:buAutoNum type="romanUcPeriod" startAt="4"/>
            </a:pPr>
            <a:r>
              <a:rPr lang="en-IN" sz="2000" dirty="0">
                <a:latin typeface="Arial" panose="020B0604020202020204" pitchFamily="34" charset="0"/>
                <a:ea typeface="Calibri" panose="020F0502020204030204" pitchFamily="34" charset="0"/>
                <a:cs typeface="Arial" panose="020B0604020202020204" pitchFamily="34" charset="0"/>
              </a:rPr>
              <a:t>Medium size bearings are mounted on the shaft by pressing the tube or the metallic ring by means of a hydraulic or mechanical press. Large size bearing is mounted by heating it to 80° to 90°C above the ambient temperature by induction heating and then shrinking it on the shaft. The bearing should never be heated by direct flame.</a:t>
            </a:r>
          </a:p>
          <a:p>
            <a:pPr marL="0" indent="0" algn="just">
              <a:lnSpc>
                <a:spcPct val="150000"/>
              </a:lnSpc>
              <a:spcBef>
                <a:spcPts val="0"/>
              </a:spcBef>
              <a:spcAft>
                <a:spcPts val="800"/>
              </a:spcAft>
              <a:buNone/>
            </a:pPr>
            <a:r>
              <a:rPr lang="en-IN" sz="2000" dirty="0">
                <a:latin typeface="Arial" panose="020B0604020202020204" pitchFamily="34" charset="0"/>
                <a:ea typeface="Calibri" panose="020F0502020204030204" pitchFamily="34" charset="0"/>
                <a:cs typeface="Arial" panose="020B0604020202020204" pitchFamily="34" charset="0"/>
              </a:rPr>
              <a:t>The interference fit between the outer race and the housing is obtained by similar methods, viz., by applying hammer blows on a metallic ring or tube which is in contact with the outer race or by using hydraulic or mechanical press or by heating the housing.</a:t>
            </a: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19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US" sz="2000" dirty="0">
              <a:latin typeface="Arial" panose="020B0604020202020204" pitchFamily="34" charset="0"/>
              <a:cs typeface="Arial" panose="020B0604020202020204" pitchFamily="34" charset="0"/>
            </a:endParaRPr>
          </a:p>
          <a:p>
            <a:pPr marL="0" indent="0" algn="just">
              <a:lnSpc>
                <a:spcPct val="150000"/>
              </a:lnSpc>
              <a:spcBef>
                <a:spcPts val="0"/>
              </a:spcBef>
              <a:spcAft>
                <a:spcPts val="800"/>
              </a:spcAft>
              <a:buNone/>
            </a:pP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388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One of the methods of creating this force is to use </a:t>
            </a:r>
            <a:r>
              <a:rPr lang="en-IN" sz="2000" dirty="0" err="1">
                <a:latin typeface="Arial" panose="020B0604020202020204" pitchFamily="34" charset="0"/>
                <a:ea typeface="Calibri" panose="020F0502020204030204" pitchFamily="34" charset="0"/>
                <a:cs typeface="Arial" panose="020B0604020202020204" pitchFamily="34" charset="0"/>
              </a:rPr>
              <a:t>atleast</a:t>
            </a:r>
            <a:r>
              <a:rPr lang="en-IN" sz="2000" dirty="0">
                <a:latin typeface="Arial" panose="020B0604020202020204" pitchFamily="34" charset="0"/>
                <a:ea typeface="Calibri" panose="020F0502020204030204" pitchFamily="34" charset="0"/>
                <a:cs typeface="Arial" panose="020B0604020202020204" pitchFamily="34" charset="0"/>
              </a:rPr>
              <a:t> two tapper roller bearings on the same shaft.</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In such a case, the thrust reactions of two bearings balance each other.</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There are two types of popular construction, with two bearings on the same shaft.</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When two bearings are mounted on the shaft, with their backs facing each other, the mounting is said to be back-to-back or indirect mounting.</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 construction, which involves two bearings with their fronts facing each other, is called face-to-face or direct mounting.</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These constructions are illustrated in fig. 1 and fig. 2.</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 thrust component </a:t>
            </a:r>
            <a:r>
              <a:rPr lang="en-IN" sz="2000" i="1" dirty="0">
                <a:latin typeface="Arial" panose="020B0604020202020204" pitchFamily="34" charset="0"/>
                <a:ea typeface="Calibri" panose="020F0502020204030204" pitchFamily="34" charset="0"/>
                <a:cs typeface="Arial" panose="020B0604020202020204" pitchFamily="34" charset="0"/>
              </a:rPr>
              <a:t>F</a:t>
            </a:r>
            <a:r>
              <a:rPr lang="en-IN" sz="2000" i="1" baseline="-25000" dirty="0">
                <a:latin typeface="Arial" panose="020B0604020202020204" pitchFamily="34" charset="0"/>
                <a:ea typeface="Calibri" panose="020F0502020204030204" pitchFamily="34" charset="0"/>
                <a:cs typeface="Arial" panose="020B0604020202020204" pitchFamily="34" charset="0"/>
              </a:rPr>
              <a:t>a</a:t>
            </a:r>
            <a:r>
              <a:rPr lang="en-IN" sz="2000" i="1" dirty="0">
                <a:latin typeface="Arial" panose="020B0604020202020204" pitchFamily="34" charset="0"/>
                <a:ea typeface="Calibri" panose="020F0502020204030204" pitchFamily="34" charset="0"/>
                <a:cs typeface="Arial" panose="020B0604020202020204" pitchFamily="34" charset="0"/>
              </a:rPr>
              <a:t> </a:t>
            </a:r>
            <a:r>
              <a:rPr lang="en-IN" sz="2000" dirty="0">
                <a:latin typeface="Arial" panose="020B0604020202020204" pitchFamily="34" charset="0"/>
                <a:ea typeface="Calibri" panose="020F0502020204030204" pitchFamily="34" charset="0"/>
                <a:cs typeface="Arial" panose="020B0604020202020204" pitchFamily="34" charset="0"/>
              </a:rPr>
              <a:t>created due to radial load </a:t>
            </a:r>
            <a:r>
              <a:rPr lang="en-IN" sz="2000" i="1" dirty="0">
                <a:latin typeface="Arial" panose="020B0604020202020204" pitchFamily="34" charset="0"/>
                <a:ea typeface="Calibri" panose="020F0502020204030204" pitchFamily="34" charset="0"/>
                <a:cs typeface="Arial" panose="020B0604020202020204" pitchFamily="34" charset="0"/>
              </a:rPr>
              <a:t>F</a:t>
            </a:r>
            <a:r>
              <a:rPr lang="en-IN" sz="2000" i="1" baseline="-25000" dirty="0">
                <a:latin typeface="Arial" panose="020B0604020202020204" pitchFamily="34" charset="0"/>
                <a:ea typeface="Calibri" panose="020F0502020204030204" pitchFamily="34" charset="0"/>
                <a:cs typeface="Arial" panose="020B0604020202020204" pitchFamily="34" charset="0"/>
              </a:rPr>
              <a:t>r</a:t>
            </a:r>
            <a:r>
              <a:rPr lang="en-IN" sz="2000" baseline="-25000" dirty="0">
                <a:latin typeface="Arial" panose="020B0604020202020204" pitchFamily="34" charset="0"/>
                <a:ea typeface="Calibri" panose="020F0502020204030204" pitchFamily="34" charset="0"/>
                <a:cs typeface="Arial" panose="020B0604020202020204" pitchFamily="34" charset="0"/>
              </a:rPr>
              <a:t> </a:t>
            </a:r>
            <a:r>
              <a:rPr lang="en-IN" sz="2000" dirty="0">
                <a:latin typeface="Arial" panose="020B0604020202020204" pitchFamily="34" charset="0"/>
                <a:ea typeface="Calibri" panose="020F0502020204030204" pitchFamily="34" charset="0"/>
                <a:cs typeface="Arial" panose="020B0604020202020204" pitchFamily="34" charset="0"/>
              </a:rPr>
              <a:t>is approximately given by</a:t>
            </a:r>
          </a:p>
          <a:p>
            <a:pPr marL="0" indent="0" algn="just">
              <a:lnSpc>
                <a:spcPct val="150000"/>
              </a:lnSpc>
              <a:buNone/>
            </a:pPr>
            <a:r>
              <a:rPr lang="en-IN" sz="2000" dirty="0">
                <a:latin typeface="Arial" panose="020B0604020202020204" pitchFamily="34" charset="0"/>
                <a:cs typeface="Arial" panose="020B0604020202020204" pitchFamily="34" charset="0"/>
              </a:rPr>
              <a:t>                                                                                         ………………………….. (1)</a:t>
            </a:r>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where </a:t>
            </a:r>
            <a:r>
              <a:rPr lang="en-IN" sz="2000" i="1" dirty="0">
                <a:latin typeface="Arial" panose="020B0604020202020204" pitchFamily="34" charset="0"/>
                <a:ea typeface="Calibri" panose="020F0502020204030204" pitchFamily="34" charset="0"/>
                <a:cs typeface="Arial" panose="020B0604020202020204" pitchFamily="34" charset="0"/>
              </a:rPr>
              <a:t>Y</a:t>
            </a:r>
            <a:r>
              <a:rPr lang="en-IN" sz="2000" dirty="0">
                <a:latin typeface="Arial" panose="020B0604020202020204" pitchFamily="34" charset="0"/>
                <a:ea typeface="Calibri" panose="020F0502020204030204" pitchFamily="34" charset="0"/>
                <a:cs typeface="Arial" panose="020B0604020202020204" pitchFamily="34" charset="0"/>
              </a:rPr>
              <a:t> is the thrust factor</a:t>
            </a: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5" name="Object 4">
            <a:extLst>
              <a:ext uri="{FF2B5EF4-FFF2-40B4-BE49-F238E27FC236}">
                <a16:creationId xmlns:a16="http://schemas.microsoft.com/office/drawing/2014/main" xmlns="" id="{C06B0604-08B5-4B04-8038-A77F6654DBE4}"/>
              </a:ext>
            </a:extLst>
          </p:cNvPr>
          <p:cNvGraphicFramePr>
            <a:graphicFrameLocks noChangeAspect="1"/>
          </p:cNvGraphicFramePr>
          <p:nvPr>
            <p:extLst>
              <p:ext uri="{D42A27DB-BD31-4B8C-83A1-F6EECF244321}">
                <p14:modId xmlns:p14="http://schemas.microsoft.com/office/powerpoint/2010/main" xmlns="" val="2942487726"/>
              </p:ext>
            </p:extLst>
          </p:nvPr>
        </p:nvGraphicFramePr>
        <p:xfrm>
          <a:off x="1659718" y="5414204"/>
          <a:ext cx="1141231" cy="631753"/>
        </p:xfrm>
        <a:graphic>
          <a:graphicData uri="http://schemas.openxmlformats.org/presentationml/2006/ole">
            <p:oleObj spid="_x0000_s19501" name="Equation" r:id="rId3" imgW="711000" imgH="393480" progId="">
              <p:embed/>
            </p:oleObj>
          </a:graphicData>
        </a:graphic>
      </p:graphicFrame>
    </p:spTree>
    <p:extLst>
      <p:ext uri="{BB962C8B-B14F-4D97-AF65-F5344CB8AC3E}">
        <p14:creationId xmlns:p14="http://schemas.microsoft.com/office/powerpoint/2010/main" xmlns="" val="255260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In the preliminary stages of bearing selection, the value of Y is taken as 1.5.</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 equivalent dynamic load for single row taper roller bearing is given by</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(2)</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                                                                             …………………….. (3)</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dimensions, dynamic load carrying capacity, values of factor </a:t>
            </a:r>
            <a:r>
              <a:rPr lang="en-IN" sz="2000" i="1" dirty="0">
                <a:latin typeface="Arial" panose="020B0604020202020204" pitchFamily="34" charset="0"/>
                <a:ea typeface="Calibri" panose="020F0502020204030204" pitchFamily="34" charset="0"/>
                <a:cs typeface="Arial" panose="020B0604020202020204" pitchFamily="34" charset="0"/>
              </a:rPr>
              <a:t>Y</a:t>
            </a:r>
            <a:r>
              <a:rPr lang="en-IN" sz="2000" dirty="0">
                <a:latin typeface="Arial" panose="020B0604020202020204" pitchFamily="34" charset="0"/>
                <a:ea typeface="Calibri" panose="020F0502020204030204" pitchFamily="34" charset="0"/>
                <a:cs typeface="Arial" panose="020B0604020202020204" pitchFamily="34" charset="0"/>
              </a:rPr>
              <a:t>, value of e and designation of single-row taper roller bearing are given in Table 1 below.</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equations for calculating thrust load for various bearing arrangements and load cases are given in Figs 1 and 2.</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equations given in the figures are based on the following assumptions: </a:t>
            </a:r>
          </a:p>
          <a:p>
            <a:pPr marL="342900" indent="-342900" algn="just">
              <a:lnSpc>
                <a:spcPct val="150000"/>
              </a:lnSpc>
              <a:buFont typeface="+mj-lt"/>
              <a:buAutoNum type="arabicPeriod"/>
            </a:pPr>
            <a:r>
              <a:rPr lang="en-IN" sz="2000" dirty="0">
                <a:latin typeface="Arial" panose="020B0604020202020204" pitchFamily="34" charset="0"/>
                <a:ea typeface="Calibri" panose="020F0502020204030204" pitchFamily="34" charset="0"/>
                <a:cs typeface="Arial" panose="020B0604020202020204" pitchFamily="34" charset="0"/>
              </a:rPr>
              <a:t>The bearings are adjusted against each other to give zero clearance in operation but are without pre-load</a:t>
            </a:r>
          </a:p>
          <a:p>
            <a:pPr marL="342900" indent="-342900" algn="just">
              <a:lnSpc>
                <a:spcPct val="150000"/>
              </a:lnSpc>
              <a:buFont typeface="+mj-lt"/>
              <a:buAutoNum type="arabicPeriod"/>
            </a:pPr>
            <a:r>
              <a:rPr lang="en-IN" sz="2000" dirty="0">
                <a:latin typeface="Arial" panose="020B0604020202020204" pitchFamily="34" charset="0"/>
                <a:ea typeface="Calibri" panose="020F0502020204030204" pitchFamily="34" charset="0"/>
                <a:cs typeface="Arial" panose="020B0604020202020204" pitchFamily="34" charset="0"/>
              </a:rPr>
              <a:t>Bearings A and B are exactly identical (               )</a:t>
            </a:r>
          </a:p>
          <a:p>
            <a:pPr marL="0" indent="0">
              <a:lnSpc>
                <a:spcPct val="150000"/>
              </a:lnSpc>
              <a:buNone/>
            </a:pPr>
            <a:endParaRPr lang="en-US" sz="1800" dirty="0"/>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68B3251E-7672-4AA3-B848-04404FE30349}"/>
              </a:ext>
            </a:extLst>
          </p:cNvPr>
          <p:cNvSpPr/>
          <p:nvPr/>
        </p:nvSpPr>
        <p:spPr>
          <a:xfrm>
            <a:off x="1533745" y="1606603"/>
            <a:ext cx="2533288" cy="369332"/>
          </a:xfrm>
          <a:prstGeom prst="rect">
            <a:avLst/>
          </a:prstGeom>
        </p:spPr>
        <p:txBody>
          <a:bodyPr wrap="square">
            <a:spAutoFit/>
          </a:bodyPr>
          <a:lstStyle/>
          <a:p>
            <a:r>
              <a:rPr lang="en-IN" i="1" dirty="0">
                <a:latin typeface="Times New Roman" panose="02020603050405020304" pitchFamily="18" charset="0"/>
                <a:ea typeface="Calibri" panose="020F0502020204030204" pitchFamily="34" charset="0"/>
              </a:rPr>
              <a:t>P= F</a:t>
            </a:r>
            <a:r>
              <a:rPr lang="en-IN" i="1" baseline="-25000" dirty="0">
                <a:latin typeface="Times New Roman" panose="02020603050405020304" pitchFamily="18" charset="0"/>
                <a:ea typeface="Calibri" panose="020F0502020204030204" pitchFamily="34" charset="0"/>
              </a:rPr>
              <a:t>r</a:t>
            </a:r>
            <a:r>
              <a:rPr lang="en-IN" i="1" dirty="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when</a:t>
            </a:r>
            <a:r>
              <a:rPr lang="en-IN" i="1" dirty="0">
                <a:latin typeface="Times New Roman" panose="02020603050405020304" pitchFamily="18" charset="0"/>
                <a:ea typeface="Calibri" panose="020F0502020204030204" pitchFamily="34" charset="0"/>
              </a:rPr>
              <a:t> (F</a:t>
            </a:r>
            <a:r>
              <a:rPr lang="en-IN" i="1" baseline="-25000" dirty="0">
                <a:latin typeface="Times New Roman" panose="02020603050405020304" pitchFamily="18" charset="0"/>
                <a:ea typeface="Calibri" panose="020F0502020204030204" pitchFamily="34" charset="0"/>
              </a:rPr>
              <a:t>a</a:t>
            </a:r>
            <a:r>
              <a:rPr lang="en-IN" i="1" dirty="0">
                <a:latin typeface="Times New Roman" panose="02020603050405020304" pitchFamily="18" charset="0"/>
                <a:ea typeface="Calibri" panose="020F0502020204030204" pitchFamily="34" charset="0"/>
              </a:rPr>
              <a:t>/F</a:t>
            </a:r>
            <a:r>
              <a:rPr lang="en-IN" i="1" baseline="-25000" dirty="0">
                <a:latin typeface="Times New Roman" panose="02020603050405020304" pitchFamily="18" charset="0"/>
                <a:ea typeface="Calibri" panose="020F0502020204030204" pitchFamily="34" charset="0"/>
              </a:rPr>
              <a:t>r</a:t>
            </a:r>
            <a:r>
              <a:rPr lang="en-IN" i="1" dirty="0">
                <a:latin typeface="Times New Roman" panose="02020603050405020304" pitchFamily="18" charset="0"/>
                <a:ea typeface="Calibri" panose="020F0502020204030204" pitchFamily="34" charset="0"/>
              </a:rPr>
              <a:t>) ≤ e </a:t>
            </a:r>
            <a:endParaRPr lang="en-US" i="1" dirty="0"/>
          </a:p>
        </p:txBody>
      </p:sp>
      <p:sp>
        <p:nvSpPr>
          <p:cNvPr id="7" name="Rectangle 6">
            <a:extLst>
              <a:ext uri="{FF2B5EF4-FFF2-40B4-BE49-F238E27FC236}">
                <a16:creationId xmlns:a16="http://schemas.microsoft.com/office/drawing/2014/main" xmlns="" id="{B34FA62C-B780-4A2B-B785-CBD084EF4C56}"/>
              </a:ext>
            </a:extLst>
          </p:cNvPr>
          <p:cNvSpPr/>
          <p:nvPr/>
        </p:nvSpPr>
        <p:spPr>
          <a:xfrm>
            <a:off x="1533745" y="2193455"/>
            <a:ext cx="3556870" cy="369332"/>
          </a:xfrm>
          <a:prstGeom prst="rect">
            <a:avLst/>
          </a:prstGeom>
        </p:spPr>
        <p:txBody>
          <a:bodyPr wrap="square">
            <a:spAutoFit/>
          </a:bodyPr>
          <a:lstStyle/>
          <a:p>
            <a:r>
              <a:rPr lang="en-IN" i="1" dirty="0">
                <a:latin typeface="Times New Roman" panose="02020603050405020304" pitchFamily="18" charset="0"/>
                <a:ea typeface="Calibri" panose="020F0502020204030204" pitchFamily="34" charset="0"/>
              </a:rPr>
              <a:t>P = </a:t>
            </a:r>
            <a:r>
              <a:rPr lang="en-IN" dirty="0">
                <a:latin typeface="Times New Roman" panose="02020603050405020304" pitchFamily="18" charset="0"/>
                <a:ea typeface="Calibri" panose="020F0502020204030204" pitchFamily="34" charset="0"/>
              </a:rPr>
              <a:t>0.4</a:t>
            </a:r>
            <a:r>
              <a:rPr lang="en-IN" i="1" dirty="0">
                <a:latin typeface="Times New Roman" panose="02020603050405020304" pitchFamily="18" charset="0"/>
                <a:ea typeface="Calibri" panose="020F0502020204030204" pitchFamily="34" charset="0"/>
              </a:rPr>
              <a:t>F</a:t>
            </a:r>
            <a:r>
              <a:rPr lang="en-IN" i="1" baseline="-25000" dirty="0">
                <a:latin typeface="Times New Roman" panose="02020603050405020304" pitchFamily="18" charset="0"/>
                <a:ea typeface="Calibri" panose="020F0502020204030204" pitchFamily="34" charset="0"/>
              </a:rPr>
              <a:t>r</a:t>
            </a:r>
            <a:r>
              <a:rPr lang="en-IN" i="1" dirty="0">
                <a:latin typeface="Times New Roman" panose="02020603050405020304" pitchFamily="18" charset="0"/>
                <a:ea typeface="Calibri" panose="020F0502020204030204" pitchFamily="34" charset="0"/>
              </a:rPr>
              <a:t> + </a:t>
            </a:r>
            <a:r>
              <a:rPr lang="en-IN" i="1" dirty="0" err="1">
                <a:latin typeface="Times New Roman" panose="02020603050405020304" pitchFamily="18" charset="0"/>
                <a:ea typeface="Calibri" panose="020F0502020204030204" pitchFamily="34" charset="0"/>
              </a:rPr>
              <a:t>YF</a:t>
            </a:r>
            <a:r>
              <a:rPr lang="en-IN" i="1" baseline="-25000" dirty="0" err="1">
                <a:latin typeface="Times New Roman" panose="02020603050405020304" pitchFamily="18" charset="0"/>
                <a:ea typeface="Calibri" panose="020F0502020204030204" pitchFamily="34" charset="0"/>
              </a:rPr>
              <a:t>a</a:t>
            </a:r>
            <a:r>
              <a:rPr lang="en-IN" i="1" dirty="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when</a:t>
            </a:r>
            <a:r>
              <a:rPr lang="en-IN" i="1" dirty="0">
                <a:latin typeface="Times New Roman" panose="02020603050405020304" pitchFamily="18" charset="0"/>
                <a:ea typeface="Calibri" panose="020F0502020204030204" pitchFamily="34" charset="0"/>
              </a:rPr>
              <a:t> (F</a:t>
            </a:r>
            <a:r>
              <a:rPr lang="en-IN" i="1" baseline="-25000" dirty="0">
                <a:latin typeface="Times New Roman" panose="02020603050405020304" pitchFamily="18" charset="0"/>
                <a:ea typeface="Calibri" panose="020F0502020204030204" pitchFamily="34" charset="0"/>
              </a:rPr>
              <a:t>a</a:t>
            </a:r>
            <a:r>
              <a:rPr lang="en-IN" i="1" dirty="0">
                <a:latin typeface="Times New Roman" panose="02020603050405020304" pitchFamily="18" charset="0"/>
                <a:ea typeface="Calibri" panose="020F0502020204030204" pitchFamily="34" charset="0"/>
              </a:rPr>
              <a:t> /F</a:t>
            </a:r>
            <a:r>
              <a:rPr lang="en-IN" i="1" baseline="-25000" dirty="0">
                <a:latin typeface="Times New Roman" panose="02020603050405020304" pitchFamily="18" charset="0"/>
                <a:ea typeface="Calibri" panose="020F0502020204030204" pitchFamily="34" charset="0"/>
              </a:rPr>
              <a:t>r</a:t>
            </a:r>
            <a:r>
              <a:rPr lang="en-IN" i="1" dirty="0">
                <a:latin typeface="Times New Roman" panose="02020603050405020304" pitchFamily="18" charset="0"/>
                <a:ea typeface="Calibri" panose="020F0502020204030204" pitchFamily="34" charset="0"/>
              </a:rPr>
              <a:t>)&gt; e</a:t>
            </a:r>
            <a:r>
              <a:rPr lang="en-IN" i="1" dirty="0">
                <a:latin typeface="Calibri" panose="020F0502020204030204" pitchFamily="34" charset="0"/>
                <a:ea typeface="Calibri" panose="020F0502020204030204" pitchFamily="34" charset="0"/>
                <a:cs typeface="Vrinda" panose="020B0502040204020203" pitchFamily="34" charset="0"/>
              </a:rPr>
              <a:t> </a:t>
            </a:r>
            <a:endParaRPr lang="en-US" i="1" dirty="0"/>
          </a:p>
        </p:txBody>
      </p:sp>
      <p:sp>
        <p:nvSpPr>
          <p:cNvPr id="13" name="Rectangle 12">
            <a:extLst>
              <a:ext uri="{FF2B5EF4-FFF2-40B4-BE49-F238E27FC236}">
                <a16:creationId xmlns:a16="http://schemas.microsoft.com/office/drawing/2014/main" xmlns="" id="{50E831D1-91C2-4730-861A-0786D249AE6C}"/>
              </a:ext>
            </a:extLst>
          </p:cNvPr>
          <p:cNvSpPr/>
          <p:nvPr/>
        </p:nvSpPr>
        <p:spPr>
          <a:xfrm>
            <a:off x="5883968" y="6193484"/>
            <a:ext cx="1127616" cy="369332"/>
          </a:xfrm>
          <a:prstGeom prst="rect">
            <a:avLst/>
          </a:prstGeom>
        </p:spPr>
        <p:txBody>
          <a:bodyPr wrap="none">
            <a:spAutoFit/>
          </a:bodyPr>
          <a:lstStyle/>
          <a:p>
            <a:r>
              <a:rPr lang="en-IN" i="1" dirty="0">
                <a:latin typeface="Times New Roman" panose="02020603050405020304" pitchFamily="18" charset="0"/>
                <a:ea typeface="Calibri" panose="020F0502020204030204" pitchFamily="34" charset="0"/>
              </a:rPr>
              <a:t>Y</a:t>
            </a:r>
            <a:r>
              <a:rPr lang="en-IN" i="1" baseline="-25000" dirty="0">
                <a:latin typeface="Times New Roman" panose="02020603050405020304" pitchFamily="18" charset="0"/>
                <a:ea typeface="Calibri" panose="020F0502020204030204" pitchFamily="34" charset="0"/>
              </a:rPr>
              <a:t>A </a:t>
            </a:r>
            <a:r>
              <a:rPr lang="en-IN" i="1" dirty="0">
                <a:latin typeface="Times New Roman" panose="02020603050405020304" pitchFamily="18" charset="0"/>
                <a:ea typeface="Calibri" panose="020F0502020204030204" pitchFamily="34" charset="0"/>
              </a:rPr>
              <a:t>=Y</a:t>
            </a:r>
            <a:r>
              <a:rPr lang="en-IN" i="1" baseline="-25000" dirty="0">
                <a:latin typeface="Times New Roman" panose="02020603050405020304" pitchFamily="18" charset="0"/>
                <a:ea typeface="Calibri" panose="020F0502020204030204" pitchFamily="34" charset="0"/>
              </a:rPr>
              <a:t>B </a:t>
            </a:r>
            <a:r>
              <a:rPr lang="en-IN" i="1" dirty="0">
                <a:latin typeface="Times New Roman" panose="02020603050405020304" pitchFamily="18" charset="0"/>
                <a:ea typeface="Calibri" panose="020F0502020204030204" pitchFamily="34" charset="0"/>
              </a:rPr>
              <a:t>=Y</a:t>
            </a:r>
            <a:endParaRPr lang="en-US" i="1" dirty="0"/>
          </a:p>
        </p:txBody>
      </p:sp>
    </p:spTree>
    <p:extLst>
      <p:ext uri="{BB962C8B-B14F-4D97-AF65-F5344CB8AC3E}">
        <p14:creationId xmlns:p14="http://schemas.microsoft.com/office/powerpoint/2010/main" xmlns="" val="104726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In the bearing arrangements shown in figures, the bearing A is subjected to the radial load </a:t>
            </a:r>
            <a:r>
              <a:rPr lang="en-IN" sz="2000" i="1" dirty="0" err="1">
                <a:latin typeface="Arial" panose="020B0604020202020204" pitchFamily="34" charset="0"/>
                <a:ea typeface="Calibri" panose="020F0502020204030204" pitchFamily="34" charset="0"/>
                <a:cs typeface="Arial" panose="020B0604020202020204" pitchFamily="34" charset="0"/>
              </a:rPr>
              <a:t>F</a:t>
            </a:r>
            <a:r>
              <a:rPr lang="en-IN" sz="2000" i="1" baseline="-25000" dirty="0" err="1">
                <a:latin typeface="Arial" panose="020B0604020202020204" pitchFamily="34" charset="0"/>
                <a:ea typeface="Calibri" panose="020F0502020204030204" pitchFamily="34" charset="0"/>
                <a:cs typeface="Arial" panose="020B0604020202020204" pitchFamily="34" charset="0"/>
              </a:rPr>
              <a:t>rA</a:t>
            </a:r>
            <a:r>
              <a:rPr lang="en-IN" sz="2000" dirty="0">
                <a:latin typeface="Arial" panose="020B0604020202020204" pitchFamily="34" charset="0"/>
                <a:ea typeface="Calibri" panose="020F0502020204030204" pitchFamily="34" charset="0"/>
                <a:cs typeface="Arial" panose="020B0604020202020204" pitchFamily="34" charset="0"/>
              </a:rPr>
              <a:t> while bearing B to radial load </a:t>
            </a:r>
            <a:r>
              <a:rPr lang="en-IN" sz="2000" i="1" dirty="0" err="1">
                <a:latin typeface="Arial" panose="020B0604020202020204" pitchFamily="34" charset="0"/>
                <a:ea typeface="Calibri" panose="020F0502020204030204" pitchFamily="34" charset="0"/>
                <a:cs typeface="Arial" panose="020B0604020202020204" pitchFamily="34" charset="0"/>
              </a:rPr>
              <a:t>F</a:t>
            </a:r>
            <a:r>
              <a:rPr lang="en-IN" sz="2000" i="1" baseline="-25000" dirty="0" err="1">
                <a:latin typeface="Arial" panose="020B0604020202020204" pitchFamily="34" charset="0"/>
                <a:ea typeface="Calibri" panose="020F0502020204030204" pitchFamily="34" charset="0"/>
                <a:cs typeface="Arial" panose="020B0604020202020204" pitchFamily="34" charset="0"/>
              </a:rPr>
              <a:t>rB</a:t>
            </a:r>
            <a:r>
              <a:rPr lang="en-IN" sz="2000" dirty="0">
                <a:latin typeface="Arial" panose="020B0604020202020204" pitchFamily="34" charset="0"/>
                <a:ea typeface="Calibri" panose="020F0502020204030204" pitchFamily="34" charset="0"/>
                <a:cs typeface="Arial" panose="020B0604020202020204" pitchFamily="34" charset="0"/>
              </a:rPr>
              <a:t>.</a:t>
            </a:r>
          </a:p>
          <a:p>
            <a:pPr marL="0" indent="0" algn="just">
              <a:lnSpc>
                <a:spcPct val="150000"/>
              </a:lnSpc>
              <a:buNone/>
            </a:pPr>
            <a:r>
              <a:rPr lang="en-IN" sz="2000" i="1" dirty="0">
                <a:latin typeface="Arial" panose="020B0604020202020204" pitchFamily="34" charset="0"/>
                <a:ea typeface="Calibri" panose="020F0502020204030204" pitchFamily="34" charset="0"/>
                <a:cs typeface="Arial" panose="020B0604020202020204" pitchFamily="34" charset="0"/>
              </a:rPr>
              <a:t>K</a:t>
            </a:r>
            <a:r>
              <a:rPr lang="en-IN" sz="2000" i="1" baseline="-25000" dirty="0">
                <a:latin typeface="Arial" panose="020B0604020202020204" pitchFamily="34" charset="0"/>
                <a:ea typeface="Calibri" panose="020F0502020204030204" pitchFamily="34" charset="0"/>
                <a:cs typeface="Arial" panose="020B0604020202020204" pitchFamily="34" charset="0"/>
              </a:rPr>
              <a:t>a  </a:t>
            </a:r>
            <a:r>
              <a:rPr lang="en-IN" sz="2000" dirty="0">
                <a:latin typeface="Arial" panose="020B0604020202020204" pitchFamily="34" charset="0"/>
                <a:ea typeface="Calibri" panose="020F0502020204030204" pitchFamily="34" charset="0"/>
                <a:cs typeface="Arial" panose="020B0604020202020204" pitchFamily="34" charset="0"/>
              </a:rPr>
              <a:t>is the external axial force acting on the shaft.</a:t>
            </a:r>
          </a:p>
          <a:p>
            <a:pPr marL="0" indent="0" algn="just">
              <a:lnSpc>
                <a:spcPct val="150000"/>
              </a:lnSpc>
              <a:buNone/>
            </a:pPr>
            <a:r>
              <a:rPr lang="en-IN" sz="2000" dirty="0">
                <a:latin typeface="Arial" panose="020B0604020202020204" pitchFamily="34" charset="0"/>
                <a:ea typeface="Calibri" panose="020F0502020204030204" pitchFamily="34" charset="0"/>
                <a:cs typeface="Arial" panose="020B0604020202020204" pitchFamily="34" charset="0"/>
              </a:rPr>
              <a:t>The radial loads </a:t>
            </a:r>
            <a:r>
              <a:rPr lang="en-IN" sz="2000" i="1" dirty="0" err="1">
                <a:latin typeface="Arial" panose="020B0604020202020204" pitchFamily="34" charset="0"/>
                <a:ea typeface="Calibri" panose="020F0502020204030204" pitchFamily="34" charset="0"/>
                <a:cs typeface="Arial" panose="020B0604020202020204" pitchFamily="34" charset="0"/>
              </a:rPr>
              <a:t>F</a:t>
            </a:r>
            <a:r>
              <a:rPr lang="en-IN" sz="2000" i="1" baseline="-25000" dirty="0" err="1">
                <a:latin typeface="Arial" panose="020B0604020202020204" pitchFamily="34" charset="0"/>
                <a:ea typeface="Calibri" panose="020F0502020204030204" pitchFamily="34" charset="0"/>
                <a:cs typeface="Arial" panose="020B0604020202020204" pitchFamily="34" charset="0"/>
              </a:rPr>
              <a:t>rA</a:t>
            </a:r>
            <a:r>
              <a:rPr lang="en-IN" sz="2000" i="1" baseline="-25000" dirty="0">
                <a:latin typeface="Arial" panose="020B0604020202020204" pitchFamily="34" charset="0"/>
                <a:ea typeface="Calibri" panose="020F0502020204030204" pitchFamily="34" charset="0"/>
                <a:cs typeface="Arial" panose="020B0604020202020204" pitchFamily="34" charset="0"/>
              </a:rPr>
              <a:t>  </a:t>
            </a:r>
            <a:r>
              <a:rPr lang="en-IN" sz="2000" dirty="0">
                <a:latin typeface="Arial" panose="020B0604020202020204" pitchFamily="34" charset="0"/>
                <a:ea typeface="Calibri" panose="020F0502020204030204" pitchFamily="34" charset="0"/>
                <a:cs typeface="Arial" panose="020B0604020202020204" pitchFamily="34" charset="0"/>
              </a:rPr>
              <a:t>and </a:t>
            </a:r>
            <a:r>
              <a:rPr lang="en-IN" sz="2000" i="1" dirty="0" err="1">
                <a:latin typeface="Arial" panose="020B0604020202020204" pitchFamily="34" charset="0"/>
                <a:ea typeface="Calibri" panose="020F0502020204030204" pitchFamily="34" charset="0"/>
                <a:cs typeface="Arial" panose="020B0604020202020204" pitchFamily="34" charset="0"/>
              </a:rPr>
              <a:t>F</a:t>
            </a:r>
            <a:r>
              <a:rPr lang="en-IN" sz="2000" i="1" baseline="-25000" dirty="0" err="1">
                <a:latin typeface="Arial" panose="020B0604020202020204" pitchFamily="34" charset="0"/>
                <a:ea typeface="Calibri" panose="020F0502020204030204" pitchFamily="34" charset="0"/>
                <a:cs typeface="Arial" panose="020B0604020202020204" pitchFamily="34" charset="0"/>
              </a:rPr>
              <a:t>rB</a:t>
            </a:r>
            <a:r>
              <a:rPr lang="en-IN" sz="2000" i="1" baseline="-25000" dirty="0">
                <a:latin typeface="Arial" panose="020B0604020202020204" pitchFamily="34" charset="0"/>
                <a:ea typeface="Calibri" panose="020F0502020204030204" pitchFamily="34" charset="0"/>
                <a:cs typeface="Arial" panose="020B0604020202020204" pitchFamily="34" charset="0"/>
              </a:rPr>
              <a:t>  </a:t>
            </a:r>
            <a:r>
              <a:rPr lang="en-IN" sz="2000" dirty="0">
                <a:latin typeface="Arial" panose="020B0604020202020204" pitchFamily="34" charset="0"/>
                <a:ea typeface="Calibri" panose="020F0502020204030204" pitchFamily="34" charset="0"/>
                <a:cs typeface="Arial" panose="020B0604020202020204" pitchFamily="34" charset="0"/>
              </a:rPr>
              <a:t>are always considered positive, even in cases when both act in the direction opposite to that shown in figures.</a:t>
            </a:r>
          </a:p>
        </p:txBody>
      </p:sp>
    </p:spTree>
    <p:extLst>
      <p:ext uri="{BB962C8B-B14F-4D97-AF65-F5344CB8AC3E}">
        <p14:creationId xmlns:p14="http://schemas.microsoft.com/office/powerpoint/2010/main" xmlns="" val="360120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18" name="Table 17">
            <a:extLst>
              <a:ext uri="{FF2B5EF4-FFF2-40B4-BE49-F238E27FC236}">
                <a16:creationId xmlns:a16="http://schemas.microsoft.com/office/drawing/2014/main" xmlns="" id="{AC3EB577-A3A6-4953-8A6B-67F9C9390BAB}"/>
              </a:ext>
            </a:extLst>
          </p:cNvPr>
          <p:cNvGraphicFramePr>
            <a:graphicFrameLocks noGrp="1"/>
          </p:cNvGraphicFramePr>
          <p:nvPr>
            <p:extLst>
              <p:ext uri="{D42A27DB-BD31-4B8C-83A1-F6EECF244321}">
                <p14:modId xmlns:p14="http://schemas.microsoft.com/office/powerpoint/2010/main" xmlns="" val="1796790491"/>
              </p:ext>
            </p:extLst>
          </p:nvPr>
        </p:nvGraphicFramePr>
        <p:xfrm>
          <a:off x="1255594" y="384314"/>
          <a:ext cx="8664395" cy="4881546"/>
        </p:xfrm>
        <a:graphic>
          <a:graphicData uri="http://schemas.openxmlformats.org/drawingml/2006/table">
            <a:tbl>
              <a:tblPr firstRow="1" bandRow="1">
                <a:tableStyleId>{5C22544A-7EE6-4342-B048-85BDC9FD1C3A}</a:tableStyleId>
              </a:tblPr>
              <a:tblGrid>
                <a:gridCol w="3245729">
                  <a:extLst>
                    <a:ext uri="{9D8B030D-6E8A-4147-A177-3AD203B41FA5}">
                      <a16:colId xmlns:a16="http://schemas.microsoft.com/office/drawing/2014/main" xmlns="" val="1753684449"/>
                    </a:ext>
                  </a:extLst>
                </a:gridCol>
                <a:gridCol w="2709333">
                  <a:extLst>
                    <a:ext uri="{9D8B030D-6E8A-4147-A177-3AD203B41FA5}">
                      <a16:colId xmlns:a16="http://schemas.microsoft.com/office/drawing/2014/main" xmlns="" val="3397403716"/>
                    </a:ext>
                  </a:extLst>
                </a:gridCol>
                <a:gridCol w="2709333">
                  <a:extLst>
                    <a:ext uri="{9D8B030D-6E8A-4147-A177-3AD203B41FA5}">
                      <a16:colId xmlns:a16="http://schemas.microsoft.com/office/drawing/2014/main" xmlns="" val="2898426165"/>
                    </a:ext>
                  </a:extLst>
                </a:gridCol>
              </a:tblGrid>
              <a:tr h="666564">
                <a:tc>
                  <a:txBody>
                    <a:bodyPr/>
                    <a:lstStyle/>
                    <a:p>
                      <a:pPr algn="l"/>
                      <a:r>
                        <a:rPr lang="en-US" dirty="0"/>
                        <a:t>Arrangements</a:t>
                      </a:r>
                    </a:p>
                  </a:txBody>
                  <a:tcPr/>
                </a:tc>
                <a:tc>
                  <a:txBody>
                    <a:bodyPr/>
                    <a:lstStyle/>
                    <a:p>
                      <a:pPr algn="l"/>
                      <a:r>
                        <a:rPr lang="en-US" dirty="0"/>
                        <a:t>Load Case</a:t>
                      </a:r>
                    </a:p>
                  </a:txBody>
                  <a:tcPr/>
                </a:tc>
                <a:tc>
                  <a:txBody>
                    <a:bodyPr/>
                    <a:lstStyle/>
                    <a:p>
                      <a:pPr algn="l"/>
                      <a:r>
                        <a:rPr lang="en-US" dirty="0"/>
                        <a:t>Axial Loads</a:t>
                      </a:r>
                    </a:p>
                  </a:txBody>
                  <a:tcPr/>
                </a:tc>
                <a:extLst>
                  <a:ext uri="{0D108BD9-81ED-4DB2-BD59-A6C34878D82A}">
                    <a16:rowId xmlns:a16="http://schemas.microsoft.com/office/drawing/2014/main" xmlns="" val="232991361"/>
                  </a:ext>
                </a:extLst>
              </a:tr>
              <a:tr h="1411999">
                <a:tc rowSpan="3">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76352318"/>
                  </a:ext>
                </a:extLst>
              </a:tr>
              <a:tr h="1390984">
                <a:tc vMerge="1">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004828531"/>
                  </a:ext>
                </a:extLst>
              </a:tr>
              <a:tr h="1411999">
                <a:tc vMerge="1">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583292277"/>
                  </a:ext>
                </a:extLst>
              </a:tr>
            </a:tbl>
          </a:graphicData>
        </a:graphic>
      </p:graphicFrame>
      <p:pic>
        <p:nvPicPr>
          <p:cNvPr id="22" name="Picture 21">
            <a:extLst>
              <a:ext uri="{FF2B5EF4-FFF2-40B4-BE49-F238E27FC236}">
                <a16:creationId xmlns:a16="http://schemas.microsoft.com/office/drawing/2014/main" xmlns="" id="{5A8F4218-8CFE-4475-BC6A-3E376ECBE906}"/>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1385472" y="1151023"/>
            <a:ext cx="3045000" cy="3683128"/>
          </a:xfrm>
          <a:prstGeom prst="rect">
            <a:avLst/>
          </a:prstGeom>
        </p:spPr>
      </p:pic>
      <p:graphicFrame>
        <p:nvGraphicFramePr>
          <p:cNvPr id="19" name="Object 18">
            <a:extLst>
              <a:ext uri="{FF2B5EF4-FFF2-40B4-BE49-F238E27FC236}">
                <a16:creationId xmlns:a16="http://schemas.microsoft.com/office/drawing/2014/main" xmlns="" id="{93AC5F9B-C066-422D-A0CE-FBD65CDC05D0}"/>
              </a:ext>
            </a:extLst>
          </p:cNvPr>
          <p:cNvGraphicFramePr>
            <a:graphicFrameLocks noChangeAspect="1"/>
          </p:cNvGraphicFramePr>
          <p:nvPr>
            <p:extLst>
              <p:ext uri="{D42A27DB-BD31-4B8C-83A1-F6EECF244321}">
                <p14:modId xmlns:p14="http://schemas.microsoft.com/office/powerpoint/2010/main" xmlns="" val="3851107148"/>
              </p:ext>
            </p:extLst>
          </p:nvPr>
        </p:nvGraphicFramePr>
        <p:xfrm>
          <a:off x="4862497" y="1287693"/>
          <a:ext cx="1153521" cy="1064982"/>
        </p:xfrm>
        <a:graphic>
          <a:graphicData uri="http://schemas.openxmlformats.org/presentationml/2006/ole">
            <p:oleObj spid="_x0000_s17687" name="Equation" r:id="rId4" imgW="723625" imgH="667676" progId="">
              <p:embed/>
            </p:oleObj>
          </a:graphicData>
        </a:graphic>
      </p:graphicFrame>
      <p:graphicFrame>
        <p:nvGraphicFramePr>
          <p:cNvPr id="20" name="Object 19">
            <a:extLst>
              <a:ext uri="{FF2B5EF4-FFF2-40B4-BE49-F238E27FC236}">
                <a16:creationId xmlns:a16="http://schemas.microsoft.com/office/drawing/2014/main" xmlns="" id="{2104FBF5-72F4-49A2-9727-4A4A13F7762E}"/>
              </a:ext>
            </a:extLst>
          </p:cNvPr>
          <p:cNvGraphicFramePr>
            <a:graphicFrameLocks noChangeAspect="1"/>
          </p:cNvGraphicFramePr>
          <p:nvPr>
            <p:extLst>
              <p:ext uri="{D42A27DB-BD31-4B8C-83A1-F6EECF244321}">
                <p14:modId xmlns:p14="http://schemas.microsoft.com/office/powerpoint/2010/main" xmlns="" val="3099988134"/>
              </p:ext>
            </p:extLst>
          </p:nvPr>
        </p:nvGraphicFramePr>
        <p:xfrm>
          <a:off x="7486717" y="1151023"/>
          <a:ext cx="1490445" cy="1064982"/>
        </p:xfrm>
        <a:graphic>
          <a:graphicData uri="http://schemas.openxmlformats.org/presentationml/2006/ole">
            <p:oleObj spid="_x0000_s17688" name="Equation" r:id="rId5" imgW="894906" imgH="639195" progId="">
              <p:embed/>
            </p:oleObj>
          </a:graphicData>
        </a:graphic>
      </p:graphicFrame>
      <p:graphicFrame>
        <p:nvGraphicFramePr>
          <p:cNvPr id="23" name="Object 22">
            <a:extLst>
              <a:ext uri="{FF2B5EF4-FFF2-40B4-BE49-F238E27FC236}">
                <a16:creationId xmlns:a16="http://schemas.microsoft.com/office/drawing/2014/main" xmlns="" id="{525E236E-4E59-436F-BF53-DF8855374927}"/>
              </a:ext>
            </a:extLst>
          </p:cNvPr>
          <p:cNvGraphicFramePr>
            <a:graphicFrameLocks noChangeAspect="1"/>
          </p:cNvGraphicFramePr>
          <p:nvPr>
            <p:extLst>
              <p:ext uri="{D42A27DB-BD31-4B8C-83A1-F6EECF244321}">
                <p14:modId xmlns:p14="http://schemas.microsoft.com/office/powerpoint/2010/main" xmlns="" val="2841057353"/>
              </p:ext>
            </p:extLst>
          </p:nvPr>
        </p:nvGraphicFramePr>
        <p:xfrm>
          <a:off x="4817859" y="2612170"/>
          <a:ext cx="1882775" cy="1073150"/>
        </p:xfrm>
        <a:graphic>
          <a:graphicData uri="http://schemas.openxmlformats.org/presentationml/2006/ole">
            <p:oleObj spid="_x0000_s17689" name="Equation" r:id="rId6" imgW="1180800" imgH="672840" progId="">
              <p:embed/>
            </p:oleObj>
          </a:graphicData>
        </a:graphic>
      </p:graphicFrame>
      <p:graphicFrame>
        <p:nvGraphicFramePr>
          <p:cNvPr id="24" name="Object 23">
            <a:extLst>
              <a:ext uri="{FF2B5EF4-FFF2-40B4-BE49-F238E27FC236}">
                <a16:creationId xmlns:a16="http://schemas.microsoft.com/office/drawing/2014/main" xmlns="" id="{0EB427B7-8BD0-4A50-8A25-E31A2AE20247}"/>
              </a:ext>
            </a:extLst>
          </p:cNvPr>
          <p:cNvGraphicFramePr>
            <a:graphicFrameLocks noChangeAspect="1"/>
          </p:cNvGraphicFramePr>
          <p:nvPr>
            <p:extLst>
              <p:ext uri="{D42A27DB-BD31-4B8C-83A1-F6EECF244321}">
                <p14:modId xmlns:p14="http://schemas.microsoft.com/office/powerpoint/2010/main" xmlns="" val="1027882641"/>
              </p:ext>
            </p:extLst>
          </p:nvPr>
        </p:nvGraphicFramePr>
        <p:xfrm>
          <a:off x="7475408" y="2665955"/>
          <a:ext cx="1408834" cy="965579"/>
        </p:xfrm>
        <a:graphic>
          <a:graphicData uri="http://schemas.openxmlformats.org/presentationml/2006/ole">
            <p:oleObj spid="_x0000_s17690" name="Equation" r:id="rId7" imgW="933048" imgH="639195" progId="">
              <p:embed/>
            </p:oleObj>
          </a:graphicData>
        </a:graphic>
      </p:graphicFrame>
      <p:graphicFrame>
        <p:nvGraphicFramePr>
          <p:cNvPr id="25" name="Object 24">
            <a:extLst>
              <a:ext uri="{FF2B5EF4-FFF2-40B4-BE49-F238E27FC236}">
                <a16:creationId xmlns:a16="http://schemas.microsoft.com/office/drawing/2014/main" xmlns="" id="{A6E81E98-6DDD-40B3-93B4-19A054EF8E7A}"/>
              </a:ext>
            </a:extLst>
          </p:cNvPr>
          <p:cNvGraphicFramePr>
            <a:graphicFrameLocks noChangeAspect="1"/>
          </p:cNvGraphicFramePr>
          <p:nvPr>
            <p:extLst>
              <p:ext uri="{D42A27DB-BD31-4B8C-83A1-F6EECF244321}">
                <p14:modId xmlns:p14="http://schemas.microsoft.com/office/powerpoint/2010/main" xmlns="" val="691078562"/>
              </p:ext>
            </p:extLst>
          </p:nvPr>
        </p:nvGraphicFramePr>
        <p:xfrm>
          <a:off x="4854706" y="4039987"/>
          <a:ext cx="1897063" cy="1081087"/>
        </p:xfrm>
        <a:graphic>
          <a:graphicData uri="http://schemas.openxmlformats.org/presentationml/2006/ole">
            <p:oleObj spid="_x0000_s17691" name="Equation" r:id="rId8" imgW="1180800" imgH="672840" progId="">
              <p:embed/>
            </p:oleObj>
          </a:graphicData>
        </a:graphic>
      </p:graphicFrame>
      <p:graphicFrame>
        <p:nvGraphicFramePr>
          <p:cNvPr id="26" name="Object 25">
            <a:extLst>
              <a:ext uri="{FF2B5EF4-FFF2-40B4-BE49-F238E27FC236}">
                <a16:creationId xmlns:a16="http://schemas.microsoft.com/office/drawing/2014/main" xmlns="" id="{9C623426-CC0F-47B2-8E3D-D4ECA177680C}"/>
              </a:ext>
            </a:extLst>
          </p:cNvPr>
          <p:cNvGraphicFramePr>
            <a:graphicFrameLocks noChangeAspect="1"/>
          </p:cNvGraphicFramePr>
          <p:nvPr>
            <p:extLst>
              <p:ext uri="{D42A27DB-BD31-4B8C-83A1-F6EECF244321}">
                <p14:modId xmlns:p14="http://schemas.microsoft.com/office/powerpoint/2010/main" xmlns="" val="87033426"/>
              </p:ext>
            </p:extLst>
          </p:nvPr>
        </p:nvGraphicFramePr>
        <p:xfrm>
          <a:off x="7486717" y="4023301"/>
          <a:ext cx="1408833" cy="978356"/>
        </p:xfrm>
        <a:graphic>
          <a:graphicData uri="http://schemas.openxmlformats.org/presentationml/2006/ole">
            <p:oleObj spid="_x0000_s17692" name="Equation" r:id="rId9" imgW="914400" imgH="634680" progId="">
              <p:embed/>
            </p:oleObj>
          </a:graphicData>
        </a:graphic>
      </p:graphicFrame>
      <p:sp>
        <p:nvSpPr>
          <p:cNvPr id="27" name="TextBox 26">
            <a:extLst>
              <a:ext uri="{FF2B5EF4-FFF2-40B4-BE49-F238E27FC236}">
                <a16:creationId xmlns:a16="http://schemas.microsoft.com/office/drawing/2014/main" xmlns="" id="{F15FE69F-5847-4E1E-AB05-CB098DC3DADF}"/>
              </a:ext>
            </a:extLst>
          </p:cNvPr>
          <p:cNvSpPr txBox="1"/>
          <p:nvPr/>
        </p:nvSpPr>
        <p:spPr>
          <a:xfrm>
            <a:off x="3080829" y="5522311"/>
            <a:ext cx="4394579" cy="369332"/>
          </a:xfrm>
          <a:prstGeom prst="rect">
            <a:avLst/>
          </a:prstGeom>
          <a:noFill/>
        </p:spPr>
        <p:txBody>
          <a:bodyPr wrap="square" rtlCol="0">
            <a:spAutoFit/>
          </a:bodyPr>
          <a:lstStyle/>
          <a:p>
            <a:r>
              <a:rPr lang="en-US" dirty="0"/>
              <a:t>Fig. 1: Axial Load of Tapper Roller Bearing</a:t>
            </a:r>
          </a:p>
        </p:txBody>
      </p:sp>
    </p:spTree>
    <p:extLst>
      <p:ext uri="{BB962C8B-B14F-4D97-AF65-F5344CB8AC3E}">
        <p14:creationId xmlns:p14="http://schemas.microsoft.com/office/powerpoint/2010/main" xmlns="" val="262604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384314"/>
            <a:ext cx="10249507" cy="6473686"/>
          </a:xfrm>
        </p:spPr>
        <p:txBody>
          <a:bodyPr>
            <a:normAutofit/>
          </a:bodyPr>
          <a:lstStyle/>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en-IN" sz="18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18" name="Table 17">
            <a:extLst>
              <a:ext uri="{FF2B5EF4-FFF2-40B4-BE49-F238E27FC236}">
                <a16:creationId xmlns:a16="http://schemas.microsoft.com/office/drawing/2014/main" xmlns="" id="{AC3EB577-A3A6-4953-8A6B-67F9C9390BAB}"/>
              </a:ext>
            </a:extLst>
          </p:cNvPr>
          <p:cNvGraphicFramePr>
            <a:graphicFrameLocks noGrp="1"/>
          </p:cNvGraphicFramePr>
          <p:nvPr/>
        </p:nvGraphicFramePr>
        <p:xfrm>
          <a:off x="1255594" y="384314"/>
          <a:ext cx="8664395" cy="4881546"/>
        </p:xfrm>
        <a:graphic>
          <a:graphicData uri="http://schemas.openxmlformats.org/drawingml/2006/table">
            <a:tbl>
              <a:tblPr firstRow="1" bandRow="1">
                <a:tableStyleId>{5C22544A-7EE6-4342-B048-85BDC9FD1C3A}</a:tableStyleId>
              </a:tblPr>
              <a:tblGrid>
                <a:gridCol w="3245729">
                  <a:extLst>
                    <a:ext uri="{9D8B030D-6E8A-4147-A177-3AD203B41FA5}">
                      <a16:colId xmlns:a16="http://schemas.microsoft.com/office/drawing/2014/main" xmlns="" val="1753684449"/>
                    </a:ext>
                  </a:extLst>
                </a:gridCol>
                <a:gridCol w="2709333">
                  <a:extLst>
                    <a:ext uri="{9D8B030D-6E8A-4147-A177-3AD203B41FA5}">
                      <a16:colId xmlns:a16="http://schemas.microsoft.com/office/drawing/2014/main" xmlns="" val="3397403716"/>
                    </a:ext>
                  </a:extLst>
                </a:gridCol>
                <a:gridCol w="2709333">
                  <a:extLst>
                    <a:ext uri="{9D8B030D-6E8A-4147-A177-3AD203B41FA5}">
                      <a16:colId xmlns:a16="http://schemas.microsoft.com/office/drawing/2014/main" xmlns="" val="2898426165"/>
                    </a:ext>
                  </a:extLst>
                </a:gridCol>
              </a:tblGrid>
              <a:tr h="666564">
                <a:tc>
                  <a:txBody>
                    <a:bodyPr/>
                    <a:lstStyle/>
                    <a:p>
                      <a:r>
                        <a:rPr lang="en-US" dirty="0"/>
                        <a:t>Arrangements</a:t>
                      </a:r>
                    </a:p>
                  </a:txBody>
                  <a:tcPr/>
                </a:tc>
                <a:tc>
                  <a:txBody>
                    <a:bodyPr/>
                    <a:lstStyle/>
                    <a:p>
                      <a:r>
                        <a:rPr lang="en-US" dirty="0"/>
                        <a:t>Load Case</a:t>
                      </a:r>
                    </a:p>
                  </a:txBody>
                  <a:tcPr/>
                </a:tc>
                <a:tc>
                  <a:txBody>
                    <a:bodyPr/>
                    <a:lstStyle/>
                    <a:p>
                      <a:r>
                        <a:rPr lang="en-US" dirty="0"/>
                        <a:t>Axial Loads</a:t>
                      </a:r>
                    </a:p>
                  </a:txBody>
                  <a:tcPr/>
                </a:tc>
                <a:extLst>
                  <a:ext uri="{0D108BD9-81ED-4DB2-BD59-A6C34878D82A}">
                    <a16:rowId xmlns:a16="http://schemas.microsoft.com/office/drawing/2014/main" xmlns="" val="232991361"/>
                  </a:ext>
                </a:extLst>
              </a:tr>
              <a:tr h="1411999">
                <a:tc rowSpan="3">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76352318"/>
                  </a:ext>
                </a:extLst>
              </a:tr>
              <a:tr h="1390984">
                <a:tc vMerge="1">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004828531"/>
                  </a:ext>
                </a:extLst>
              </a:tr>
              <a:tr h="1411999">
                <a:tc vMerge="1">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583292277"/>
                  </a:ext>
                </a:extLst>
              </a:tr>
            </a:tbl>
          </a:graphicData>
        </a:graphic>
      </p:graphicFrame>
      <p:sp>
        <p:nvSpPr>
          <p:cNvPr id="27" name="TextBox 26">
            <a:extLst>
              <a:ext uri="{FF2B5EF4-FFF2-40B4-BE49-F238E27FC236}">
                <a16:creationId xmlns:a16="http://schemas.microsoft.com/office/drawing/2014/main" xmlns="" id="{F15FE69F-5847-4E1E-AB05-CB098DC3DADF}"/>
              </a:ext>
            </a:extLst>
          </p:cNvPr>
          <p:cNvSpPr txBox="1"/>
          <p:nvPr/>
        </p:nvSpPr>
        <p:spPr>
          <a:xfrm>
            <a:off x="3080829" y="5522311"/>
            <a:ext cx="4394579" cy="369332"/>
          </a:xfrm>
          <a:prstGeom prst="rect">
            <a:avLst/>
          </a:prstGeom>
          <a:noFill/>
        </p:spPr>
        <p:txBody>
          <a:bodyPr wrap="square" rtlCol="0">
            <a:spAutoFit/>
          </a:bodyPr>
          <a:lstStyle/>
          <a:p>
            <a:r>
              <a:rPr lang="en-US" dirty="0"/>
              <a:t>Fig. 2: Axial Load of Tapper Roller Bearing</a:t>
            </a:r>
          </a:p>
        </p:txBody>
      </p:sp>
      <p:pic>
        <p:nvPicPr>
          <p:cNvPr id="12" name="Picture 11">
            <a:extLst>
              <a:ext uri="{FF2B5EF4-FFF2-40B4-BE49-F238E27FC236}">
                <a16:creationId xmlns:a16="http://schemas.microsoft.com/office/drawing/2014/main" xmlns="" id="{27DF1453-0B4A-4C00-8B96-FC58AA6AC40B}"/>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1390640" y="1389065"/>
            <a:ext cx="2949347" cy="3357957"/>
          </a:xfrm>
          <a:prstGeom prst="rect">
            <a:avLst/>
          </a:prstGeom>
        </p:spPr>
      </p:pic>
      <p:graphicFrame>
        <p:nvGraphicFramePr>
          <p:cNvPr id="2" name="Object 1">
            <a:extLst>
              <a:ext uri="{FF2B5EF4-FFF2-40B4-BE49-F238E27FC236}">
                <a16:creationId xmlns:a16="http://schemas.microsoft.com/office/drawing/2014/main" xmlns="" id="{5B936587-6542-406B-9FAB-350F4CBBC812}"/>
              </a:ext>
            </a:extLst>
          </p:cNvPr>
          <p:cNvGraphicFramePr>
            <a:graphicFrameLocks noChangeAspect="1"/>
          </p:cNvGraphicFramePr>
          <p:nvPr>
            <p:extLst>
              <p:ext uri="{D42A27DB-BD31-4B8C-83A1-F6EECF244321}">
                <p14:modId xmlns:p14="http://schemas.microsoft.com/office/powerpoint/2010/main" xmlns="" val="1581179853"/>
              </p:ext>
            </p:extLst>
          </p:nvPr>
        </p:nvGraphicFramePr>
        <p:xfrm>
          <a:off x="4742869" y="1176084"/>
          <a:ext cx="1189357" cy="1069912"/>
        </p:xfrm>
        <a:graphic>
          <a:graphicData uri="http://schemas.openxmlformats.org/presentationml/2006/ole">
            <p:oleObj spid="_x0000_s18692" name="Equation" r:id="rId4" imgW="742696" imgH="667676" progId="">
              <p:embed/>
            </p:oleObj>
          </a:graphicData>
        </a:graphic>
      </p:graphicFrame>
      <p:graphicFrame>
        <p:nvGraphicFramePr>
          <p:cNvPr id="4" name="Object 3">
            <a:extLst>
              <a:ext uri="{FF2B5EF4-FFF2-40B4-BE49-F238E27FC236}">
                <a16:creationId xmlns:a16="http://schemas.microsoft.com/office/drawing/2014/main" xmlns="" id="{1E1130D6-0D91-4FAF-B9B5-8EAFBE6561CE}"/>
              </a:ext>
            </a:extLst>
          </p:cNvPr>
          <p:cNvGraphicFramePr>
            <a:graphicFrameLocks noChangeAspect="1"/>
          </p:cNvGraphicFramePr>
          <p:nvPr>
            <p:extLst>
              <p:ext uri="{D42A27DB-BD31-4B8C-83A1-F6EECF244321}">
                <p14:modId xmlns:p14="http://schemas.microsoft.com/office/powerpoint/2010/main" xmlns="" val="3820112400"/>
              </p:ext>
            </p:extLst>
          </p:nvPr>
        </p:nvGraphicFramePr>
        <p:xfrm>
          <a:off x="4743450" y="2663825"/>
          <a:ext cx="1890713" cy="1076325"/>
        </p:xfrm>
        <a:graphic>
          <a:graphicData uri="http://schemas.openxmlformats.org/presentationml/2006/ole">
            <p:oleObj spid="_x0000_s18693" name="Equation" r:id="rId5" imgW="1180800" imgH="672840" progId="">
              <p:embed/>
            </p:oleObj>
          </a:graphicData>
        </a:graphic>
      </p:graphicFrame>
      <p:graphicFrame>
        <p:nvGraphicFramePr>
          <p:cNvPr id="5" name="Object 4">
            <a:extLst>
              <a:ext uri="{FF2B5EF4-FFF2-40B4-BE49-F238E27FC236}">
                <a16:creationId xmlns:a16="http://schemas.microsoft.com/office/drawing/2014/main" xmlns="" id="{3BAA651B-646F-4CED-88E3-F7DE6DA81CCA}"/>
              </a:ext>
            </a:extLst>
          </p:cNvPr>
          <p:cNvGraphicFramePr>
            <a:graphicFrameLocks noChangeAspect="1"/>
          </p:cNvGraphicFramePr>
          <p:nvPr>
            <p:extLst>
              <p:ext uri="{D42A27DB-BD31-4B8C-83A1-F6EECF244321}">
                <p14:modId xmlns:p14="http://schemas.microsoft.com/office/powerpoint/2010/main" xmlns="" val="2294218483"/>
              </p:ext>
            </p:extLst>
          </p:nvPr>
        </p:nvGraphicFramePr>
        <p:xfrm>
          <a:off x="4760913" y="4019550"/>
          <a:ext cx="1901825" cy="1084263"/>
        </p:xfrm>
        <a:graphic>
          <a:graphicData uri="http://schemas.openxmlformats.org/presentationml/2006/ole">
            <p:oleObj spid="_x0000_s18694" name="Equation" r:id="rId6" imgW="1180800" imgH="672840" progId="">
              <p:embed/>
            </p:oleObj>
          </a:graphicData>
        </a:graphic>
      </p:graphicFrame>
      <p:graphicFrame>
        <p:nvGraphicFramePr>
          <p:cNvPr id="6" name="Object 5">
            <a:extLst>
              <a:ext uri="{FF2B5EF4-FFF2-40B4-BE49-F238E27FC236}">
                <a16:creationId xmlns:a16="http://schemas.microsoft.com/office/drawing/2014/main" xmlns="" id="{7D3063D6-DFA9-4FA9-8E77-26195EBBAEC3}"/>
              </a:ext>
            </a:extLst>
          </p:cNvPr>
          <p:cNvGraphicFramePr>
            <a:graphicFrameLocks noChangeAspect="1"/>
          </p:cNvGraphicFramePr>
          <p:nvPr>
            <p:extLst>
              <p:ext uri="{D42A27DB-BD31-4B8C-83A1-F6EECF244321}">
                <p14:modId xmlns:p14="http://schemas.microsoft.com/office/powerpoint/2010/main" xmlns="" val="522565874"/>
              </p:ext>
            </p:extLst>
          </p:nvPr>
        </p:nvGraphicFramePr>
        <p:xfrm>
          <a:off x="7475537" y="1200150"/>
          <a:ext cx="1485101" cy="1045846"/>
        </p:xfrm>
        <a:graphic>
          <a:graphicData uri="http://schemas.openxmlformats.org/presentationml/2006/ole">
            <p:oleObj spid="_x0000_s18695" name="Equation" r:id="rId7" imgW="901440" imgH="634680" progId="">
              <p:embed/>
            </p:oleObj>
          </a:graphicData>
        </a:graphic>
      </p:graphicFrame>
      <p:graphicFrame>
        <p:nvGraphicFramePr>
          <p:cNvPr id="7" name="Object 6">
            <a:extLst>
              <a:ext uri="{FF2B5EF4-FFF2-40B4-BE49-F238E27FC236}">
                <a16:creationId xmlns:a16="http://schemas.microsoft.com/office/drawing/2014/main" xmlns="" id="{93D526F8-B2E6-40BE-BE73-FEAF0F40F57C}"/>
              </a:ext>
            </a:extLst>
          </p:cNvPr>
          <p:cNvGraphicFramePr>
            <a:graphicFrameLocks noChangeAspect="1"/>
          </p:cNvGraphicFramePr>
          <p:nvPr>
            <p:extLst>
              <p:ext uri="{D42A27DB-BD31-4B8C-83A1-F6EECF244321}">
                <p14:modId xmlns:p14="http://schemas.microsoft.com/office/powerpoint/2010/main" xmlns="" val="355637044"/>
              </p:ext>
            </p:extLst>
          </p:nvPr>
        </p:nvGraphicFramePr>
        <p:xfrm>
          <a:off x="7477125" y="2617788"/>
          <a:ext cx="1547852" cy="1045846"/>
        </p:xfrm>
        <a:graphic>
          <a:graphicData uri="http://schemas.openxmlformats.org/presentationml/2006/ole">
            <p:oleObj spid="_x0000_s18696" name="Equation" r:id="rId8" imgW="939600" imgH="634680" progId="">
              <p:embed/>
            </p:oleObj>
          </a:graphicData>
        </a:graphic>
      </p:graphicFrame>
      <p:graphicFrame>
        <p:nvGraphicFramePr>
          <p:cNvPr id="8" name="Object 7">
            <a:extLst>
              <a:ext uri="{FF2B5EF4-FFF2-40B4-BE49-F238E27FC236}">
                <a16:creationId xmlns:a16="http://schemas.microsoft.com/office/drawing/2014/main" xmlns="" id="{1C68C588-1FFE-4BC9-B335-A17E13EA8698}"/>
              </a:ext>
            </a:extLst>
          </p:cNvPr>
          <p:cNvGraphicFramePr>
            <a:graphicFrameLocks noChangeAspect="1"/>
          </p:cNvGraphicFramePr>
          <p:nvPr>
            <p:extLst>
              <p:ext uri="{D42A27DB-BD31-4B8C-83A1-F6EECF244321}">
                <p14:modId xmlns:p14="http://schemas.microsoft.com/office/powerpoint/2010/main" xmlns="" val="4092752049"/>
              </p:ext>
            </p:extLst>
          </p:nvPr>
        </p:nvGraphicFramePr>
        <p:xfrm>
          <a:off x="7483474" y="3992277"/>
          <a:ext cx="1477163" cy="1043393"/>
        </p:xfrm>
        <a:graphic>
          <a:graphicData uri="http://schemas.openxmlformats.org/presentationml/2006/ole">
            <p:oleObj spid="_x0000_s18697" name="Equation" r:id="rId9" imgW="901440" imgH="634680" progId="">
              <p:embed/>
            </p:oleObj>
          </a:graphicData>
        </a:graphic>
      </p:graphicFrame>
    </p:spTree>
    <p:extLst>
      <p:ext uri="{BB962C8B-B14F-4D97-AF65-F5344CB8AC3E}">
        <p14:creationId xmlns:p14="http://schemas.microsoft.com/office/powerpoint/2010/main" xmlns="" val="302462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185254766"/>
              </p:ext>
            </p:extLst>
          </p:nvPr>
        </p:nvGraphicFramePr>
        <p:xfrm>
          <a:off x="2352701" y="803488"/>
          <a:ext cx="7486599" cy="5441406"/>
        </p:xfrm>
        <a:graphic>
          <a:graphicData uri="http://schemas.openxmlformats.org/drawingml/2006/table">
            <a:tbl>
              <a:tblPr firstRow="1" bandRow="1">
                <a:tableStyleId>{5C22544A-7EE6-4342-B048-85BDC9FD1C3A}</a:tableStyleId>
              </a:tblPr>
              <a:tblGrid>
                <a:gridCol w="1069514">
                  <a:extLst>
                    <a:ext uri="{9D8B030D-6E8A-4147-A177-3AD203B41FA5}">
                      <a16:colId xmlns:a16="http://schemas.microsoft.com/office/drawing/2014/main" xmlns="" val="20000"/>
                    </a:ext>
                  </a:extLst>
                </a:gridCol>
                <a:gridCol w="1069514">
                  <a:extLst>
                    <a:ext uri="{9D8B030D-6E8A-4147-A177-3AD203B41FA5}">
                      <a16:colId xmlns:a16="http://schemas.microsoft.com/office/drawing/2014/main" xmlns="" val="20001"/>
                    </a:ext>
                  </a:extLst>
                </a:gridCol>
                <a:gridCol w="1069514">
                  <a:extLst>
                    <a:ext uri="{9D8B030D-6E8A-4147-A177-3AD203B41FA5}">
                      <a16:colId xmlns:a16="http://schemas.microsoft.com/office/drawing/2014/main" xmlns="" val="20002"/>
                    </a:ext>
                  </a:extLst>
                </a:gridCol>
                <a:gridCol w="1069514">
                  <a:extLst>
                    <a:ext uri="{9D8B030D-6E8A-4147-A177-3AD203B41FA5}">
                      <a16:colId xmlns:a16="http://schemas.microsoft.com/office/drawing/2014/main" xmlns="" val="20003"/>
                    </a:ext>
                  </a:extLst>
                </a:gridCol>
                <a:gridCol w="1554592">
                  <a:extLst>
                    <a:ext uri="{9D8B030D-6E8A-4147-A177-3AD203B41FA5}">
                      <a16:colId xmlns:a16="http://schemas.microsoft.com/office/drawing/2014/main" xmlns="" val="20004"/>
                    </a:ext>
                  </a:extLst>
                </a:gridCol>
                <a:gridCol w="584437">
                  <a:extLst>
                    <a:ext uri="{9D8B030D-6E8A-4147-A177-3AD203B41FA5}">
                      <a16:colId xmlns:a16="http://schemas.microsoft.com/office/drawing/2014/main" xmlns="" val="20005"/>
                    </a:ext>
                  </a:extLst>
                </a:gridCol>
                <a:gridCol w="1069514">
                  <a:extLst>
                    <a:ext uri="{9D8B030D-6E8A-4147-A177-3AD203B41FA5}">
                      <a16:colId xmlns:a16="http://schemas.microsoft.com/office/drawing/2014/main" xmlns="" val="20006"/>
                    </a:ext>
                  </a:extLst>
                </a:gridCol>
              </a:tblGrid>
              <a:tr h="324610">
                <a:tc>
                  <a:txBody>
                    <a:bodyPr/>
                    <a:lstStyle/>
                    <a:p>
                      <a:pPr algn="ctr"/>
                      <a:r>
                        <a:rPr lang="en-IN" sz="1400" i="1" dirty="0">
                          <a:latin typeface="Arial" pitchFamily="34" charset="0"/>
                          <a:cs typeface="Arial" pitchFamily="34" charset="0"/>
                        </a:rPr>
                        <a:t>     d</a:t>
                      </a:r>
                    </a:p>
                  </a:txBody>
                  <a:tcPr/>
                </a:tc>
                <a:tc>
                  <a:txBody>
                    <a:bodyPr/>
                    <a:lstStyle/>
                    <a:p>
                      <a:pPr algn="ctr"/>
                      <a:r>
                        <a:rPr lang="en-IN" sz="1400" i="1" dirty="0">
                          <a:latin typeface="Arial" pitchFamily="34" charset="0"/>
                          <a:cs typeface="Arial" pitchFamily="34" charset="0"/>
                        </a:rPr>
                        <a:t>      D</a:t>
                      </a:r>
                    </a:p>
                  </a:txBody>
                  <a:tcPr/>
                </a:tc>
                <a:tc>
                  <a:txBody>
                    <a:bodyPr/>
                    <a:lstStyle/>
                    <a:p>
                      <a:pPr algn="ctr"/>
                      <a:r>
                        <a:rPr lang="en-IN" sz="1400" i="1" dirty="0">
                          <a:latin typeface="Arial" pitchFamily="34" charset="0"/>
                          <a:cs typeface="Arial" pitchFamily="34" charset="0"/>
                        </a:rPr>
                        <a:t>      B</a:t>
                      </a:r>
                    </a:p>
                  </a:txBody>
                  <a:tcPr/>
                </a:tc>
                <a:tc>
                  <a:txBody>
                    <a:bodyPr/>
                    <a:lstStyle/>
                    <a:p>
                      <a:pPr algn="ctr"/>
                      <a:r>
                        <a:rPr lang="en-IN" sz="1400" i="1" dirty="0">
                          <a:latin typeface="Arial" pitchFamily="34" charset="0"/>
                          <a:cs typeface="Arial" pitchFamily="34" charset="0"/>
                        </a:rPr>
                        <a:t>       C</a:t>
                      </a:r>
                    </a:p>
                  </a:txBody>
                  <a:tcPr/>
                </a:tc>
                <a:tc>
                  <a:txBody>
                    <a:bodyPr/>
                    <a:lstStyle/>
                    <a:p>
                      <a:pPr algn="ctr"/>
                      <a:r>
                        <a:rPr lang="en-IN" sz="1400" i="1" dirty="0">
                          <a:latin typeface="Arial" pitchFamily="34" charset="0"/>
                          <a:cs typeface="Arial" pitchFamily="34" charset="0"/>
                        </a:rPr>
                        <a:t>Designation</a:t>
                      </a:r>
                    </a:p>
                  </a:txBody>
                  <a:tcPr/>
                </a:tc>
                <a:tc>
                  <a:txBody>
                    <a:bodyPr/>
                    <a:lstStyle/>
                    <a:p>
                      <a:pPr algn="ctr"/>
                      <a:r>
                        <a:rPr lang="en-IN" sz="1400" i="1" dirty="0">
                          <a:latin typeface="Arial" pitchFamily="34" charset="0"/>
                          <a:cs typeface="Arial" pitchFamily="34" charset="0"/>
                        </a:rPr>
                        <a:t>   e</a:t>
                      </a:r>
                    </a:p>
                  </a:txBody>
                  <a:tcPr/>
                </a:tc>
                <a:tc>
                  <a:txBody>
                    <a:bodyPr/>
                    <a:lstStyle/>
                    <a:p>
                      <a:pPr algn="ctr"/>
                      <a:r>
                        <a:rPr lang="en-IN" sz="1400" i="1" dirty="0">
                          <a:latin typeface="Arial" pitchFamily="34" charset="0"/>
                          <a:cs typeface="Arial" pitchFamily="34" charset="0"/>
                        </a:rPr>
                        <a:t>        Y</a:t>
                      </a:r>
                    </a:p>
                  </a:txBody>
                  <a:tcPr/>
                </a:tc>
                <a:extLst>
                  <a:ext uri="{0D108BD9-81ED-4DB2-BD59-A6C34878D82A}">
                    <a16:rowId xmlns:a16="http://schemas.microsoft.com/office/drawing/2014/main" xmlns="" val="10000"/>
                  </a:ext>
                </a:extLst>
              </a:tr>
              <a:tr h="270508">
                <a:tc rowSpan="4">
                  <a:txBody>
                    <a:bodyPr/>
                    <a:lstStyle/>
                    <a:p>
                      <a:pPr algn="ctr"/>
                      <a:r>
                        <a:rPr lang="en-IN" sz="1100" baseline="0" dirty="0">
                          <a:latin typeface="Arial" pitchFamily="34" charset="0"/>
                          <a:cs typeface="Arial" pitchFamily="34" charset="0"/>
                        </a:rPr>
                        <a:t> 20</a:t>
                      </a:r>
                      <a:endParaRPr lang="en-IN" sz="1100" dirty="0">
                        <a:latin typeface="Arial" pitchFamily="34" charset="0"/>
                        <a:cs typeface="Arial" pitchFamily="34" charset="0"/>
                      </a:endParaRPr>
                    </a:p>
                    <a:p>
                      <a:pPr algn="ctr"/>
                      <a:endParaRPr lang="en-IN" sz="1100" dirty="0">
                        <a:latin typeface="Arial" pitchFamily="34" charset="0"/>
                        <a:cs typeface="Arial" pitchFamily="34" charset="0"/>
                      </a:endParaRPr>
                    </a:p>
                    <a:p>
                      <a:pPr algn="ctr"/>
                      <a:endParaRPr lang="en-IN" sz="1100" dirty="0">
                        <a:latin typeface="Arial" pitchFamily="34" charset="0"/>
                        <a:cs typeface="Arial" pitchFamily="34" charset="0"/>
                      </a:endParaRPr>
                    </a:p>
                    <a:p>
                      <a:pPr algn="ct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42</a:t>
                      </a:r>
                    </a:p>
                  </a:txBody>
                  <a:tcPr/>
                </a:tc>
                <a:tc>
                  <a:txBody>
                    <a:bodyPr/>
                    <a:lstStyle/>
                    <a:p>
                      <a:pPr algn="ctr"/>
                      <a:r>
                        <a:rPr lang="en-IN" sz="1100" dirty="0">
                          <a:latin typeface="Arial" pitchFamily="34" charset="0"/>
                          <a:cs typeface="Arial" pitchFamily="34" charset="0"/>
                        </a:rPr>
                        <a:t>15</a:t>
                      </a:r>
                    </a:p>
                  </a:txBody>
                  <a:tcPr/>
                </a:tc>
                <a:tc>
                  <a:txBody>
                    <a:bodyPr/>
                    <a:lstStyle/>
                    <a:p>
                      <a:pPr algn="ctr"/>
                      <a:r>
                        <a:rPr lang="en-IN" sz="1100" dirty="0">
                          <a:latin typeface="Arial" pitchFamily="34" charset="0"/>
                          <a:cs typeface="Arial" pitchFamily="34" charset="0"/>
                        </a:rPr>
                        <a:t>22900</a:t>
                      </a:r>
                    </a:p>
                  </a:txBody>
                  <a:tcPr/>
                </a:tc>
                <a:tc>
                  <a:txBody>
                    <a:bodyPr/>
                    <a:lstStyle/>
                    <a:p>
                      <a:pPr algn="ctr"/>
                      <a:r>
                        <a:rPr lang="en-IN" sz="1100" dirty="0">
                          <a:latin typeface="Arial" pitchFamily="34" charset="0"/>
                          <a:cs typeface="Arial" pitchFamily="34" charset="0"/>
                        </a:rPr>
                        <a:t>32004 X</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01"/>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47</a:t>
                      </a:r>
                    </a:p>
                  </a:txBody>
                  <a:tcPr/>
                </a:tc>
                <a:tc>
                  <a:txBody>
                    <a:bodyPr/>
                    <a:lstStyle/>
                    <a:p>
                      <a:pPr algn="ctr"/>
                      <a:r>
                        <a:rPr lang="en-IN" sz="1100" dirty="0">
                          <a:latin typeface="Arial" pitchFamily="34" charset="0"/>
                          <a:cs typeface="Arial" pitchFamily="34" charset="0"/>
                        </a:rPr>
                        <a:t>15.25</a:t>
                      </a:r>
                    </a:p>
                  </a:txBody>
                  <a:tcPr/>
                </a:tc>
                <a:tc>
                  <a:txBody>
                    <a:bodyPr/>
                    <a:lstStyle/>
                    <a:p>
                      <a:pPr algn="ctr"/>
                      <a:r>
                        <a:rPr lang="en-IN" sz="1100" dirty="0">
                          <a:latin typeface="Arial" pitchFamily="34" charset="0"/>
                          <a:cs typeface="Arial" pitchFamily="34" charset="0"/>
                        </a:rPr>
                        <a:t>26000</a:t>
                      </a:r>
                    </a:p>
                  </a:txBody>
                  <a:tcPr/>
                </a:tc>
                <a:tc>
                  <a:txBody>
                    <a:bodyPr/>
                    <a:lstStyle/>
                    <a:p>
                      <a:pPr algn="ctr"/>
                      <a:r>
                        <a:rPr lang="en-IN" sz="1100" dirty="0">
                          <a:latin typeface="Arial" pitchFamily="34" charset="0"/>
                          <a:cs typeface="Arial" pitchFamily="34" charset="0"/>
                        </a:rPr>
                        <a:t>30204</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02"/>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52</a:t>
                      </a:r>
                    </a:p>
                  </a:txBody>
                  <a:tcPr/>
                </a:tc>
                <a:tc>
                  <a:txBody>
                    <a:bodyPr/>
                    <a:lstStyle/>
                    <a:p>
                      <a:pPr algn="ctr"/>
                      <a:r>
                        <a:rPr lang="en-IN" sz="1100" dirty="0">
                          <a:latin typeface="Arial" pitchFamily="34" charset="0"/>
                          <a:cs typeface="Arial" pitchFamily="34" charset="0"/>
                        </a:rPr>
                        <a:t>16.25</a:t>
                      </a:r>
                    </a:p>
                  </a:txBody>
                  <a:tcPr/>
                </a:tc>
                <a:tc>
                  <a:txBody>
                    <a:bodyPr/>
                    <a:lstStyle/>
                    <a:p>
                      <a:pPr algn="ctr"/>
                      <a:r>
                        <a:rPr lang="en-IN" sz="1100" dirty="0">
                          <a:latin typeface="Arial" pitchFamily="34" charset="0"/>
                          <a:cs typeface="Arial" pitchFamily="34" charset="0"/>
                        </a:rPr>
                        <a:t>31900</a:t>
                      </a:r>
                    </a:p>
                  </a:txBody>
                  <a:tcPr/>
                </a:tc>
                <a:tc>
                  <a:txBody>
                    <a:bodyPr/>
                    <a:lstStyle/>
                    <a:p>
                      <a:pPr algn="ctr"/>
                      <a:r>
                        <a:rPr lang="en-IN" sz="1100" dirty="0">
                          <a:latin typeface="Arial" pitchFamily="34" charset="0"/>
                          <a:cs typeface="Arial" pitchFamily="34" charset="0"/>
                        </a:rPr>
                        <a:t>30304</a:t>
                      </a:r>
                    </a:p>
                  </a:txBody>
                  <a:tcPr/>
                </a:tc>
                <a:tc>
                  <a:txBody>
                    <a:bodyPr/>
                    <a:lstStyle/>
                    <a:p>
                      <a:pPr algn="ctr"/>
                      <a:r>
                        <a:rPr lang="en-IN" sz="1100" dirty="0">
                          <a:latin typeface="Arial" pitchFamily="34" charset="0"/>
                          <a:cs typeface="Arial" pitchFamily="34" charset="0"/>
                        </a:rPr>
                        <a:t>0.30</a:t>
                      </a:r>
                    </a:p>
                  </a:txBody>
                  <a:tcPr/>
                </a:tc>
                <a:tc>
                  <a:txBody>
                    <a:bodyPr/>
                    <a:lstStyle/>
                    <a:p>
                      <a:pPr algn="ctr"/>
                      <a:r>
                        <a:rPr lang="en-IN" sz="1100" dirty="0">
                          <a:latin typeface="Arial" pitchFamily="34" charset="0"/>
                          <a:cs typeface="Arial" pitchFamily="34" charset="0"/>
                        </a:rPr>
                        <a:t>2.0</a:t>
                      </a:r>
                    </a:p>
                  </a:txBody>
                  <a:tcPr/>
                </a:tc>
                <a:extLst>
                  <a:ext uri="{0D108BD9-81ED-4DB2-BD59-A6C34878D82A}">
                    <a16:rowId xmlns:a16="http://schemas.microsoft.com/office/drawing/2014/main" xmlns="" val="10003"/>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52</a:t>
                      </a:r>
                    </a:p>
                  </a:txBody>
                  <a:tcPr/>
                </a:tc>
                <a:tc>
                  <a:txBody>
                    <a:bodyPr/>
                    <a:lstStyle/>
                    <a:p>
                      <a:pPr algn="ctr"/>
                      <a:r>
                        <a:rPr lang="en-IN" sz="1100" dirty="0">
                          <a:latin typeface="Arial" pitchFamily="34" charset="0"/>
                          <a:cs typeface="Arial" pitchFamily="34" charset="0"/>
                        </a:rPr>
                        <a:t>22.25</a:t>
                      </a:r>
                    </a:p>
                  </a:txBody>
                  <a:tcPr/>
                </a:tc>
                <a:tc>
                  <a:txBody>
                    <a:bodyPr/>
                    <a:lstStyle/>
                    <a:p>
                      <a:pPr algn="ctr"/>
                      <a:r>
                        <a:rPr lang="en-IN" sz="1100" dirty="0">
                          <a:latin typeface="Arial" pitchFamily="34" charset="0"/>
                          <a:cs typeface="Arial" pitchFamily="34" charset="0"/>
                        </a:rPr>
                        <a:t>41300</a:t>
                      </a:r>
                    </a:p>
                  </a:txBody>
                  <a:tcPr/>
                </a:tc>
                <a:tc>
                  <a:txBody>
                    <a:bodyPr/>
                    <a:lstStyle/>
                    <a:p>
                      <a:pPr algn="ctr"/>
                      <a:r>
                        <a:rPr lang="en-IN" sz="1100" dirty="0">
                          <a:latin typeface="Arial" pitchFamily="34" charset="0"/>
                          <a:cs typeface="Arial" pitchFamily="34" charset="0"/>
                        </a:rPr>
                        <a:t>32304</a:t>
                      </a:r>
                    </a:p>
                  </a:txBody>
                  <a:tcPr/>
                </a:tc>
                <a:tc>
                  <a:txBody>
                    <a:bodyPr/>
                    <a:lstStyle/>
                    <a:p>
                      <a:pPr algn="ctr"/>
                      <a:r>
                        <a:rPr lang="en-IN" sz="1100" dirty="0">
                          <a:latin typeface="Arial" pitchFamily="34" charset="0"/>
                          <a:cs typeface="Arial" pitchFamily="34" charset="0"/>
                        </a:rPr>
                        <a:t>0.30</a:t>
                      </a:r>
                    </a:p>
                  </a:txBody>
                  <a:tcPr/>
                </a:tc>
                <a:tc>
                  <a:txBody>
                    <a:bodyPr/>
                    <a:lstStyle/>
                    <a:p>
                      <a:pPr algn="ctr"/>
                      <a:r>
                        <a:rPr lang="en-IN" sz="1100" dirty="0">
                          <a:latin typeface="Arial" pitchFamily="34" charset="0"/>
                          <a:cs typeface="Arial" pitchFamily="34" charset="0"/>
                        </a:rPr>
                        <a:t>2.0</a:t>
                      </a:r>
                    </a:p>
                  </a:txBody>
                  <a:tcPr/>
                </a:tc>
                <a:extLst>
                  <a:ext uri="{0D108BD9-81ED-4DB2-BD59-A6C34878D82A}">
                    <a16:rowId xmlns:a16="http://schemas.microsoft.com/office/drawing/2014/main" xmlns="" val="10004"/>
                  </a:ext>
                </a:extLst>
              </a:tr>
              <a:tr h="270508">
                <a:tc rowSpan="7">
                  <a:txBody>
                    <a:bodyPr/>
                    <a:lstStyle/>
                    <a:p>
                      <a:pPr algn="ctr"/>
                      <a:r>
                        <a:rPr lang="en-IN" sz="1100" dirty="0">
                          <a:latin typeface="Arial" pitchFamily="34" charset="0"/>
                          <a:cs typeface="Arial" pitchFamily="34" charset="0"/>
                        </a:rPr>
                        <a:t>25</a:t>
                      </a:r>
                    </a:p>
                    <a:p>
                      <a:pPr algn="ctr"/>
                      <a:endParaRPr lang="en-IN" sz="1100" dirty="0">
                        <a:latin typeface="Arial" pitchFamily="34" charset="0"/>
                        <a:cs typeface="Arial" pitchFamily="34" charset="0"/>
                      </a:endParaRPr>
                    </a:p>
                    <a:p>
                      <a:pPr algn="ct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47</a:t>
                      </a:r>
                    </a:p>
                  </a:txBody>
                  <a:tcPr/>
                </a:tc>
                <a:tc>
                  <a:txBody>
                    <a:bodyPr/>
                    <a:lstStyle/>
                    <a:p>
                      <a:pPr algn="ctr"/>
                      <a:r>
                        <a:rPr lang="en-IN" sz="1100" dirty="0">
                          <a:latin typeface="Arial" pitchFamily="34" charset="0"/>
                          <a:cs typeface="Arial" pitchFamily="34" charset="0"/>
                        </a:rPr>
                        <a:t>15</a:t>
                      </a:r>
                    </a:p>
                  </a:txBody>
                  <a:tcPr/>
                </a:tc>
                <a:tc>
                  <a:txBody>
                    <a:bodyPr/>
                    <a:lstStyle/>
                    <a:p>
                      <a:pPr algn="ctr"/>
                      <a:r>
                        <a:rPr lang="en-IN" sz="1100" dirty="0">
                          <a:latin typeface="Arial" pitchFamily="34" charset="0"/>
                          <a:cs typeface="Arial" pitchFamily="34" charset="0"/>
                        </a:rPr>
                        <a:t>25500</a:t>
                      </a:r>
                    </a:p>
                  </a:txBody>
                  <a:tcPr/>
                </a:tc>
                <a:tc>
                  <a:txBody>
                    <a:bodyPr/>
                    <a:lstStyle/>
                    <a:p>
                      <a:pPr algn="ctr"/>
                      <a:r>
                        <a:rPr lang="en-IN" sz="1100" dirty="0">
                          <a:latin typeface="Arial" pitchFamily="34" charset="0"/>
                          <a:cs typeface="Arial" pitchFamily="34" charset="0"/>
                        </a:rPr>
                        <a:t>32005 X</a:t>
                      </a:r>
                    </a:p>
                  </a:txBody>
                  <a:tcPr/>
                </a:tc>
                <a:tc>
                  <a:txBody>
                    <a:bodyPr/>
                    <a:lstStyle/>
                    <a:p>
                      <a:pPr algn="ctr"/>
                      <a:r>
                        <a:rPr lang="en-IN" sz="1100" dirty="0">
                          <a:latin typeface="Arial" pitchFamily="34" charset="0"/>
                          <a:cs typeface="Arial" pitchFamily="34" charset="0"/>
                        </a:rPr>
                        <a:t>0.43</a:t>
                      </a:r>
                    </a:p>
                  </a:txBody>
                  <a:tcPr/>
                </a:tc>
                <a:tc>
                  <a:txBody>
                    <a:bodyPr/>
                    <a:lstStyle/>
                    <a:p>
                      <a:pPr algn="ctr"/>
                      <a:r>
                        <a:rPr lang="en-IN" sz="1100" dirty="0">
                          <a:latin typeface="Arial" pitchFamily="34" charset="0"/>
                          <a:cs typeface="Arial" pitchFamily="34" charset="0"/>
                        </a:rPr>
                        <a:t>1.4</a:t>
                      </a:r>
                    </a:p>
                  </a:txBody>
                  <a:tcPr/>
                </a:tc>
                <a:extLst>
                  <a:ext uri="{0D108BD9-81ED-4DB2-BD59-A6C34878D82A}">
                    <a16:rowId xmlns:a16="http://schemas.microsoft.com/office/drawing/2014/main" xmlns="" val="10005"/>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52</a:t>
                      </a:r>
                    </a:p>
                  </a:txBody>
                  <a:tcPr/>
                </a:tc>
                <a:tc>
                  <a:txBody>
                    <a:bodyPr/>
                    <a:lstStyle/>
                    <a:p>
                      <a:pPr algn="ctr"/>
                      <a:r>
                        <a:rPr lang="en-IN" sz="1100" dirty="0">
                          <a:latin typeface="Arial" pitchFamily="34" charset="0"/>
                          <a:cs typeface="Arial" pitchFamily="34" charset="0"/>
                        </a:rPr>
                        <a:t>16.25</a:t>
                      </a:r>
                    </a:p>
                  </a:txBody>
                  <a:tcPr/>
                </a:tc>
                <a:tc>
                  <a:txBody>
                    <a:bodyPr/>
                    <a:lstStyle/>
                    <a:p>
                      <a:pPr algn="ctr"/>
                      <a:r>
                        <a:rPr lang="en-IN" sz="1100" dirty="0">
                          <a:latin typeface="Arial" pitchFamily="34" charset="0"/>
                          <a:cs typeface="Arial" pitchFamily="34" charset="0"/>
                        </a:rPr>
                        <a:t>29200</a:t>
                      </a:r>
                    </a:p>
                  </a:txBody>
                  <a:tcPr/>
                </a:tc>
                <a:tc>
                  <a:txBody>
                    <a:bodyPr/>
                    <a:lstStyle/>
                    <a:p>
                      <a:pPr algn="ctr"/>
                      <a:r>
                        <a:rPr lang="en-IN" sz="1100" dirty="0">
                          <a:latin typeface="Arial" pitchFamily="34" charset="0"/>
                          <a:cs typeface="Arial" pitchFamily="34" charset="0"/>
                        </a:rPr>
                        <a:t>30205</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06"/>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52</a:t>
                      </a:r>
                    </a:p>
                  </a:txBody>
                  <a:tcPr/>
                </a:tc>
                <a:tc>
                  <a:txBody>
                    <a:bodyPr/>
                    <a:lstStyle/>
                    <a:p>
                      <a:pPr algn="ctr"/>
                      <a:r>
                        <a:rPr lang="en-IN" sz="1100" dirty="0">
                          <a:latin typeface="Arial" pitchFamily="34" charset="0"/>
                          <a:cs typeface="Arial" pitchFamily="34" charset="0"/>
                        </a:rPr>
                        <a:t>19.25</a:t>
                      </a:r>
                    </a:p>
                  </a:txBody>
                  <a:tcPr/>
                </a:tc>
                <a:tc>
                  <a:txBody>
                    <a:bodyPr/>
                    <a:lstStyle/>
                    <a:p>
                      <a:pPr algn="ctr"/>
                      <a:r>
                        <a:rPr lang="en-IN" sz="1100" dirty="0">
                          <a:latin typeface="Arial" pitchFamily="34" charset="0"/>
                          <a:cs typeface="Arial" pitchFamily="34" charset="0"/>
                        </a:rPr>
                        <a:t>34100</a:t>
                      </a:r>
                    </a:p>
                  </a:txBody>
                  <a:tcPr/>
                </a:tc>
                <a:tc>
                  <a:txBody>
                    <a:bodyPr/>
                    <a:lstStyle/>
                    <a:p>
                      <a:pPr algn="ctr"/>
                      <a:r>
                        <a:rPr lang="en-IN" sz="1100" dirty="0">
                          <a:latin typeface="Arial" pitchFamily="34" charset="0"/>
                          <a:cs typeface="Arial" pitchFamily="34" charset="0"/>
                        </a:rPr>
                        <a:t>32205 B</a:t>
                      </a:r>
                    </a:p>
                  </a:txBody>
                  <a:tcPr/>
                </a:tc>
                <a:tc>
                  <a:txBody>
                    <a:bodyPr/>
                    <a:lstStyle/>
                    <a:p>
                      <a:pPr algn="ctr"/>
                      <a:r>
                        <a:rPr lang="en-IN" sz="1100" dirty="0">
                          <a:latin typeface="Arial" pitchFamily="34" charset="0"/>
                          <a:cs typeface="Arial" pitchFamily="34" charset="0"/>
                        </a:rPr>
                        <a:t>0.57</a:t>
                      </a:r>
                    </a:p>
                  </a:txBody>
                  <a:tcPr/>
                </a:tc>
                <a:tc>
                  <a:txBody>
                    <a:bodyPr/>
                    <a:lstStyle/>
                    <a:p>
                      <a:pPr algn="ctr"/>
                      <a:r>
                        <a:rPr lang="en-IN" sz="1100" dirty="0">
                          <a:latin typeface="Arial" pitchFamily="34" charset="0"/>
                          <a:cs typeface="Arial" pitchFamily="34" charset="0"/>
                        </a:rPr>
                        <a:t>1.05</a:t>
                      </a:r>
                    </a:p>
                  </a:txBody>
                  <a:tcPr/>
                </a:tc>
                <a:extLst>
                  <a:ext uri="{0D108BD9-81ED-4DB2-BD59-A6C34878D82A}">
                    <a16:rowId xmlns:a16="http://schemas.microsoft.com/office/drawing/2014/main" xmlns="" val="10007"/>
                  </a:ext>
                </a:extLst>
              </a:tr>
              <a:tr h="122300">
                <a:tc vMerge="1">
                  <a:txBody>
                    <a:bodyPr/>
                    <a:lstStyle/>
                    <a:p>
                      <a:endParaRPr lang="en-IN" dirty="0"/>
                    </a:p>
                  </a:txBody>
                  <a:tcPr/>
                </a:tc>
                <a:tc>
                  <a:txBody>
                    <a:bodyPr/>
                    <a:lstStyle/>
                    <a:p>
                      <a:pPr algn="ctr"/>
                      <a:r>
                        <a:rPr lang="en-IN" sz="1100" dirty="0">
                          <a:latin typeface="Arial" pitchFamily="34" charset="0"/>
                          <a:cs typeface="Arial" pitchFamily="34" charset="0"/>
                        </a:rPr>
                        <a:t>52</a:t>
                      </a:r>
                    </a:p>
                  </a:txBody>
                  <a:tcPr/>
                </a:tc>
                <a:tc>
                  <a:txBody>
                    <a:bodyPr/>
                    <a:lstStyle/>
                    <a:p>
                      <a:pPr algn="ctr"/>
                      <a:r>
                        <a:rPr lang="en-IN" sz="1100" dirty="0">
                          <a:latin typeface="Arial" pitchFamily="34" charset="0"/>
                          <a:cs typeface="Arial" pitchFamily="34" charset="0"/>
                        </a:rPr>
                        <a:t>22</a:t>
                      </a:r>
                    </a:p>
                  </a:txBody>
                  <a:tcPr/>
                </a:tc>
                <a:tc>
                  <a:txBody>
                    <a:bodyPr/>
                    <a:lstStyle/>
                    <a:p>
                      <a:pPr algn="ctr"/>
                      <a:r>
                        <a:rPr lang="en-IN" sz="1100" dirty="0">
                          <a:latin typeface="Arial" pitchFamily="34" charset="0"/>
                          <a:cs typeface="Arial" pitchFamily="34" charset="0"/>
                        </a:rPr>
                        <a:t>44000</a:t>
                      </a:r>
                    </a:p>
                  </a:txBody>
                  <a:tcPr/>
                </a:tc>
                <a:tc>
                  <a:txBody>
                    <a:bodyPr/>
                    <a:lstStyle/>
                    <a:p>
                      <a:pPr algn="ctr"/>
                      <a:r>
                        <a:rPr lang="en-IN" sz="1100" dirty="0">
                          <a:latin typeface="Arial" pitchFamily="34" charset="0"/>
                          <a:cs typeface="Arial" pitchFamily="34" charset="0"/>
                        </a:rPr>
                        <a:t>33205</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08"/>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18.25</a:t>
                      </a:r>
                    </a:p>
                  </a:txBody>
                  <a:tcPr/>
                </a:tc>
                <a:tc>
                  <a:txBody>
                    <a:bodyPr/>
                    <a:lstStyle/>
                    <a:p>
                      <a:pPr algn="ctr"/>
                      <a:r>
                        <a:rPr lang="en-IN" sz="1100" dirty="0">
                          <a:latin typeface="Arial" pitchFamily="34" charset="0"/>
                          <a:cs typeface="Arial" pitchFamily="34" charset="0"/>
                        </a:rPr>
                        <a:t>41800</a:t>
                      </a:r>
                    </a:p>
                  </a:txBody>
                  <a:tcPr/>
                </a:tc>
                <a:tc>
                  <a:txBody>
                    <a:bodyPr/>
                    <a:lstStyle/>
                    <a:p>
                      <a:pPr algn="ctr"/>
                      <a:r>
                        <a:rPr lang="en-IN" sz="1100" dirty="0">
                          <a:latin typeface="Arial" pitchFamily="34" charset="0"/>
                          <a:cs typeface="Arial" pitchFamily="34" charset="0"/>
                        </a:rPr>
                        <a:t>30305</a:t>
                      </a:r>
                    </a:p>
                  </a:txBody>
                  <a:tcPr/>
                </a:tc>
                <a:tc>
                  <a:txBody>
                    <a:bodyPr/>
                    <a:lstStyle/>
                    <a:p>
                      <a:pPr algn="ctr"/>
                      <a:r>
                        <a:rPr lang="en-IN" sz="1100" dirty="0">
                          <a:latin typeface="Arial" pitchFamily="34" charset="0"/>
                          <a:cs typeface="Arial" pitchFamily="34" charset="0"/>
                        </a:rPr>
                        <a:t>0.30</a:t>
                      </a:r>
                    </a:p>
                  </a:txBody>
                  <a:tcPr/>
                </a:tc>
                <a:tc>
                  <a:txBody>
                    <a:bodyPr/>
                    <a:lstStyle/>
                    <a:p>
                      <a:pPr algn="ctr"/>
                      <a:r>
                        <a:rPr lang="en-IN" sz="1100" dirty="0">
                          <a:latin typeface="Arial" pitchFamily="34" charset="0"/>
                          <a:cs typeface="Arial" pitchFamily="34" charset="0"/>
                        </a:rPr>
                        <a:t>2</a:t>
                      </a:r>
                    </a:p>
                  </a:txBody>
                  <a:tcPr/>
                </a:tc>
                <a:extLst>
                  <a:ext uri="{0D108BD9-81ED-4DB2-BD59-A6C34878D82A}">
                    <a16:rowId xmlns:a16="http://schemas.microsoft.com/office/drawing/2014/main" xmlns="" val="10009"/>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18.25</a:t>
                      </a:r>
                    </a:p>
                  </a:txBody>
                  <a:tcPr/>
                </a:tc>
                <a:tc>
                  <a:txBody>
                    <a:bodyPr/>
                    <a:lstStyle/>
                    <a:p>
                      <a:pPr algn="ctr"/>
                      <a:r>
                        <a:rPr lang="en-IN" sz="1100" dirty="0">
                          <a:latin typeface="Arial" pitchFamily="34" charset="0"/>
                          <a:cs typeface="Arial" pitchFamily="34" charset="0"/>
                        </a:rPr>
                        <a:t>35800</a:t>
                      </a:r>
                    </a:p>
                  </a:txBody>
                  <a:tcPr/>
                </a:tc>
                <a:tc>
                  <a:txBody>
                    <a:bodyPr/>
                    <a:lstStyle/>
                    <a:p>
                      <a:pPr algn="ctr"/>
                      <a:r>
                        <a:rPr lang="en-IN" sz="1100" dirty="0">
                          <a:latin typeface="Arial" pitchFamily="34" charset="0"/>
                          <a:cs typeface="Arial" pitchFamily="34" charset="0"/>
                        </a:rPr>
                        <a:t>31305</a:t>
                      </a:r>
                    </a:p>
                  </a:txBody>
                  <a:tcPr/>
                </a:tc>
                <a:tc>
                  <a:txBody>
                    <a:bodyPr/>
                    <a:lstStyle/>
                    <a:p>
                      <a:pPr algn="ctr"/>
                      <a:r>
                        <a:rPr lang="en-IN" sz="1100" dirty="0">
                          <a:latin typeface="Arial" pitchFamily="34" charset="0"/>
                          <a:cs typeface="Arial" pitchFamily="34" charset="0"/>
                        </a:rPr>
                        <a:t>0.83</a:t>
                      </a:r>
                    </a:p>
                  </a:txBody>
                  <a:tcPr/>
                </a:tc>
                <a:tc>
                  <a:txBody>
                    <a:bodyPr/>
                    <a:lstStyle/>
                    <a:p>
                      <a:pPr algn="ctr"/>
                      <a:r>
                        <a:rPr lang="en-IN" sz="1100" dirty="0">
                          <a:latin typeface="Arial" pitchFamily="34" charset="0"/>
                          <a:cs typeface="Arial" pitchFamily="34" charset="0"/>
                        </a:rPr>
                        <a:t>0.72</a:t>
                      </a:r>
                    </a:p>
                  </a:txBody>
                  <a:tcPr/>
                </a:tc>
                <a:extLst>
                  <a:ext uri="{0D108BD9-81ED-4DB2-BD59-A6C34878D82A}">
                    <a16:rowId xmlns:a16="http://schemas.microsoft.com/office/drawing/2014/main" xmlns="" val="10010"/>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25.25</a:t>
                      </a:r>
                    </a:p>
                  </a:txBody>
                  <a:tcPr/>
                </a:tc>
                <a:tc>
                  <a:txBody>
                    <a:bodyPr/>
                    <a:lstStyle/>
                    <a:p>
                      <a:pPr algn="ctr"/>
                      <a:r>
                        <a:rPr lang="en-IN" sz="1100" dirty="0">
                          <a:latin typeface="Arial" pitchFamily="34" charset="0"/>
                          <a:cs typeface="Arial" pitchFamily="34" charset="0"/>
                        </a:rPr>
                        <a:t>56100</a:t>
                      </a:r>
                    </a:p>
                  </a:txBody>
                  <a:tcPr/>
                </a:tc>
                <a:tc>
                  <a:txBody>
                    <a:bodyPr/>
                    <a:lstStyle/>
                    <a:p>
                      <a:pPr algn="ctr"/>
                      <a:r>
                        <a:rPr lang="en-IN" sz="1100" dirty="0">
                          <a:latin typeface="Arial" pitchFamily="34" charset="0"/>
                          <a:cs typeface="Arial" pitchFamily="34" charset="0"/>
                        </a:rPr>
                        <a:t>32305</a:t>
                      </a:r>
                    </a:p>
                  </a:txBody>
                  <a:tcPr/>
                </a:tc>
                <a:tc>
                  <a:txBody>
                    <a:bodyPr/>
                    <a:lstStyle/>
                    <a:p>
                      <a:pPr algn="ctr"/>
                      <a:r>
                        <a:rPr lang="en-IN" sz="1100" dirty="0">
                          <a:latin typeface="Arial" pitchFamily="34" charset="0"/>
                          <a:cs typeface="Arial" pitchFamily="34" charset="0"/>
                        </a:rPr>
                        <a:t>0.30</a:t>
                      </a:r>
                    </a:p>
                  </a:txBody>
                  <a:tcPr/>
                </a:tc>
                <a:tc>
                  <a:txBody>
                    <a:bodyPr/>
                    <a:lstStyle/>
                    <a:p>
                      <a:pPr algn="ctr"/>
                      <a:r>
                        <a:rPr lang="en-IN" sz="1100" dirty="0">
                          <a:latin typeface="Arial" pitchFamily="34" charset="0"/>
                          <a:cs typeface="Arial" pitchFamily="34" charset="0"/>
                        </a:rPr>
                        <a:t>2</a:t>
                      </a:r>
                    </a:p>
                  </a:txBody>
                  <a:tcPr/>
                </a:tc>
                <a:extLst>
                  <a:ext uri="{0D108BD9-81ED-4DB2-BD59-A6C34878D82A}">
                    <a16:rowId xmlns:a16="http://schemas.microsoft.com/office/drawing/2014/main" xmlns="" val="10011"/>
                  </a:ext>
                </a:extLst>
              </a:tr>
              <a:tr h="0">
                <a:tc rowSpan="8">
                  <a:txBody>
                    <a:bodyPr/>
                    <a:lstStyle/>
                    <a:p>
                      <a:pPr algn="ctr"/>
                      <a:r>
                        <a:rPr lang="en-IN" sz="1100" dirty="0">
                          <a:latin typeface="Arial" pitchFamily="34" charset="0"/>
                          <a:cs typeface="Arial" pitchFamily="34" charset="0"/>
                        </a:rPr>
                        <a:t>30</a:t>
                      </a:r>
                    </a:p>
                  </a:txBody>
                  <a:tcPr/>
                </a:tc>
                <a:tc>
                  <a:txBody>
                    <a:bodyPr/>
                    <a:lstStyle/>
                    <a:p>
                      <a:pPr algn="ctr"/>
                      <a:r>
                        <a:rPr lang="en-IN" sz="1100" dirty="0">
                          <a:latin typeface="Arial" pitchFamily="34" charset="0"/>
                          <a:cs typeface="Arial" pitchFamily="34" charset="0"/>
                        </a:rPr>
                        <a:t>55</a:t>
                      </a:r>
                    </a:p>
                  </a:txBody>
                  <a:tcPr/>
                </a:tc>
                <a:tc>
                  <a:txBody>
                    <a:bodyPr/>
                    <a:lstStyle/>
                    <a:p>
                      <a:pPr algn="ctr"/>
                      <a:r>
                        <a:rPr lang="en-IN" sz="1100" dirty="0">
                          <a:latin typeface="Arial" pitchFamily="34" charset="0"/>
                          <a:cs typeface="Arial" pitchFamily="34" charset="0"/>
                        </a:rPr>
                        <a:t>17</a:t>
                      </a:r>
                    </a:p>
                  </a:txBody>
                  <a:tcPr/>
                </a:tc>
                <a:tc>
                  <a:txBody>
                    <a:bodyPr/>
                    <a:lstStyle/>
                    <a:p>
                      <a:pPr algn="ctr"/>
                      <a:r>
                        <a:rPr lang="en-IN" sz="1100" dirty="0">
                          <a:latin typeface="Arial" pitchFamily="34" charset="0"/>
                          <a:cs typeface="Arial" pitchFamily="34" charset="0"/>
                        </a:rPr>
                        <a:t>33600</a:t>
                      </a:r>
                    </a:p>
                  </a:txBody>
                  <a:tcPr/>
                </a:tc>
                <a:tc>
                  <a:txBody>
                    <a:bodyPr/>
                    <a:lstStyle/>
                    <a:p>
                      <a:pPr algn="ctr"/>
                      <a:r>
                        <a:rPr lang="en-IN" sz="1100" dirty="0">
                          <a:latin typeface="Arial" pitchFamily="34" charset="0"/>
                          <a:cs typeface="Arial" pitchFamily="34" charset="0"/>
                        </a:rPr>
                        <a:t>32006 X</a:t>
                      </a:r>
                    </a:p>
                  </a:txBody>
                  <a:tcPr/>
                </a:tc>
                <a:tc>
                  <a:txBody>
                    <a:bodyPr/>
                    <a:lstStyle/>
                    <a:p>
                      <a:pPr algn="ctr"/>
                      <a:r>
                        <a:rPr lang="en-IN" sz="1100" dirty="0">
                          <a:latin typeface="Arial" pitchFamily="34" charset="0"/>
                          <a:cs typeface="Arial" pitchFamily="34" charset="0"/>
                        </a:rPr>
                        <a:t>0.43</a:t>
                      </a:r>
                    </a:p>
                  </a:txBody>
                  <a:tcPr/>
                </a:tc>
                <a:tc>
                  <a:txBody>
                    <a:bodyPr/>
                    <a:lstStyle/>
                    <a:p>
                      <a:pPr algn="ctr"/>
                      <a:r>
                        <a:rPr lang="en-IN" sz="1100" dirty="0">
                          <a:latin typeface="Arial" pitchFamily="34" charset="0"/>
                          <a:cs typeface="Arial" pitchFamily="34" charset="0"/>
                        </a:rPr>
                        <a:t>1.4</a:t>
                      </a:r>
                    </a:p>
                  </a:txBody>
                  <a:tcPr/>
                </a:tc>
                <a:extLst>
                  <a:ext uri="{0D108BD9-81ED-4DB2-BD59-A6C34878D82A}">
                    <a16:rowId xmlns:a16="http://schemas.microsoft.com/office/drawing/2014/main" xmlns="" val="10012"/>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17.25</a:t>
                      </a:r>
                    </a:p>
                  </a:txBody>
                  <a:tcPr/>
                </a:tc>
                <a:tc>
                  <a:txBody>
                    <a:bodyPr/>
                    <a:lstStyle/>
                    <a:p>
                      <a:pPr algn="ctr"/>
                      <a:r>
                        <a:rPr lang="en-IN" sz="1100" dirty="0">
                          <a:latin typeface="Arial" pitchFamily="34" charset="0"/>
                          <a:cs typeface="Arial" pitchFamily="34" charset="0"/>
                        </a:rPr>
                        <a:t>38000</a:t>
                      </a:r>
                    </a:p>
                  </a:txBody>
                  <a:tcPr/>
                </a:tc>
                <a:tc>
                  <a:txBody>
                    <a:bodyPr/>
                    <a:lstStyle/>
                    <a:p>
                      <a:pPr algn="ctr"/>
                      <a:r>
                        <a:rPr lang="en-IN" sz="1100" dirty="0">
                          <a:latin typeface="Arial" pitchFamily="34" charset="0"/>
                          <a:cs typeface="Arial" pitchFamily="34" charset="0"/>
                        </a:rPr>
                        <a:t>30206</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13"/>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21.25</a:t>
                      </a:r>
                    </a:p>
                  </a:txBody>
                  <a:tcPr/>
                </a:tc>
                <a:tc>
                  <a:txBody>
                    <a:bodyPr/>
                    <a:lstStyle/>
                    <a:p>
                      <a:pPr algn="ctr"/>
                      <a:r>
                        <a:rPr lang="en-IN" sz="1100" dirty="0">
                          <a:latin typeface="Arial" pitchFamily="34" charset="0"/>
                          <a:cs typeface="Arial" pitchFamily="34" charset="0"/>
                        </a:rPr>
                        <a:t>47300</a:t>
                      </a:r>
                    </a:p>
                  </a:txBody>
                  <a:tcPr/>
                </a:tc>
                <a:tc>
                  <a:txBody>
                    <a:bodyPr/>
                    <a:lstStyle/>
                    <a:p>
                      <a:pPr algn="ctr"/>
                      <a:r>
                        <a:rPr lang="en-IN" sz="1100" dirty="0">
                          <a:latin typeface="Arial" pitchFamily="34" charset="0"/>
                          <a:cs typeface="Arial" pitchFamily="34" charset="0"/>
                        </a:rPr>
                        <a:t>32206</a:t>
                      </a:r>
                    </a:p>
                  </a:txBody>
                  <a:tcPr/>
                </a:tc>
                <a:tc>
                  <a:txBody>
                    <a:bodyPr/>
                    <a:lstStyle/>
                    <a:p>
                      <a:pPr algn="ctr"/>
                      <a:r>
                        <a:rPr lang="en-IN" sz="1100" dirty="0">
                          <a:latin typeface="Arial" pitchFamily="34" charset="0"/>
                          <a:cs typeface="Arial" pitchFamily="34" charset="0"/>
                        </a:rPr>
                        <a:t>0.37</a:t>
                      </a:r>
                    </a:p>
                  </a:txBody>
                  <a:tcPr/>
                </a:tc>
                <a:tc>
                  <a:txBody>
                    <a:bodyPr/>
                    <a:lstStyle/>
                    <a:p>
                      <a:pPr algn="ctr"/>
                      <a:r>
                        <a:rPr lang="en-IN" sz="1100" dirty="0">
                          <a:latin typeface="Arial" pitchFamily="34" charset="0"/>
                          <a:cs typeface="Arial" pitchFamily="34" charset="0"/>
                        </a:rPr>
                        <a:t>1.6</a:t>
                      </a:r>
                    </a:p>
                  </a:txBody>
                  <a:tcPr/>
                </a:tc>
                <a:extLst>
                  <a:ext uri="{0D108BD9-81ED-4DB2-BD59-A6C34878D82A}">
                    <a16:rowId xmlns:a16="http://schemas.microsoft.com/office/drawing/2014/main" xmlns="" val="10014"/>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21.25</a:t>
                      </a:r>
                    </a:p>
                  </a:txBody>
                  <a:tcPr/>
                </a:tc>
                <a:tc>
                  <a:txBody>
                    <a:bodyPr/>
                    <a:lstStyle/>
                    <a:p>
                      <a:pPr algn="ctr"/>
                      <a:r>
                        <a:rPr lang="en-IN" sz="1100" dirty="0">
                          <a:latin typeface="Arial" pitchFamily="34" charset="0"/>
                          <a:cs typeface="Arial" pitchFamily="34" charset="0"/>
                        </a:rPr>
                        <a:t>45700</a:t>
                      </a:r>
                    </a:p>
                  </a:txBody>
                  <a:tcPr/>
                </a:tc>
                <a:tc>
                  <a:txBody>
                    <a:bodyPr/>
                    <a:lstStyle/>
                    <a:p>
                      <a:pPr algn="ctr"/>
                      <a:r>
                        <a:rPr lang="en-IN" sz="1100" dirty="0">
                          <a:latin typeface="Arial" pitchFamily="34" charset="0"/>
                          <a:cs typeface="Arial" pitchFamily="34" charset="0"/>
                        </a:rPr>
                        <a:t>32206</a:t>
                      </a:r>
                      <a:r>
                        <a:rPr lang="en-IN" sz="1100" baseline="0" dirty="0">
                          <a:latin typeface="Arial" pitchFamily="34" charset="0"/>
                          <a:cs typeface="Arial" pitchFamily="34" charset="0"/>
                        </a:rPr>
                        <a:t> B</a:t>
                      </a:r>
                      <a:endParaRPr lang="en-IN" sz="1100" dirty="0">
                        <a:latin typeface="Arial" pitchFamily="34" charset="0"/>
                        <a:cs typeface="Arial" pitchFamily="34" charset="0"/>
                      </a:endParaRPr>
                    </a:p>
                  </a:txBody>
                  <a:tcPr/>
                </a:tc>
                <a:tc>
                  <a:txBody>
                    <a:bodyPr/>
                    <a:lstStyle/>
                    <a:p>
                      <a:pPr algn="ctr"/>
                      <a:r>
                        <a:rPr lang="en-IN" sz="1100" dirty="0">
                          <a:latin typeface="Arial" pitchFamily="34" charset="0"/>
                          <a:cs typeface="Arial" pitchFamily="34" charset="0"/>
                        </a:rPr>
                        <a:t>0.57</a:t>
                      </a:r>
                    </a:p>
                  </a:txBody>
                  <a:tcPr/>
                </a:tc>
                <a:tc>
                  <a:txBody>
                    <a:bodyPr/>
                    <a:lstStyle/>
                    <a:p>
                      <a:pPr algn="ctr"/>
                      <a:r>
                        <a:rPr lang="en-IN" sz="1100" dirty="0">
                          <a:latin typeface="Arial" pitchFamily="34" charset="0"/>
                          <a:cs typeface="Arial" pitchFamily="34" charset="0"/>
                        </a:rPr>
                        <a:t>1.05</a:t>
                      </a:r>
                    </a:p>
                  </a:txBody>
                  <a:tcPr/>
                </a:tc>
                <a:extLst>
                  <a:ext uri="{0D108BD9-81ED-4DB2-BD59-A6C34878D82A}">
                    <a16:rowId xmlns:a16="http://schemas.microsoft.com/office/drawing/2014/main" xmlns="" val="10015"/>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62</a:t>
                      </a:r>
                    </a:p>
                  </a:txBody>
                  <a:tcPr/>
                </a:tc>
                <a:tc>
                  <a:txBody>
                    <a:bodyPr/>
                    <a:lstStyle/>
                    <a:p>
                      <a:pPr algn="ctr"/>
                      <a:r>
                        <a:rPr lang="en-IN" sz="1100" dirty="0">
                          <a:latin typeface="Arial" pitchFamily="34" charset="0"/>
                          <a:cs typeface="Arial" pitchFamily="34" charset="0"/>
                        </a:rPr>
                        <a:t>25</a:t>
                      </a:r>
                    </a:p>
                  </a:txBody>
                  <a:tcPr/>
                </a:tc>
                <a:tc>
                  <a:txBody>
                    <a:bodyPr/>
                    <a:lstStyle/>
                    <a:p>
                      <a:pPr algn="ctr"/>
                      <a:r>
                        <a:rPr lang="en-IN" sz="1100" dirty="0">
                          <a:latin typeface="Arial" pitchFamily="34" charset="0"/>
                          <a:cs typeface="Arial" pitchFamily="34" charset="0"/>
                        </a:rPr>
                        <a:t>60500</a:t>
                      </a:r>
                    </a:p>
                  </a:txBody>
                  <a:tcPr/>
                </a:tc>
                <a:tc>
                  <a:txBody>
                    <a:bodyPr/>
                    <a:lstStyle/>
                    <a:p>
                      <a:pPr algn="ctr"/>
                      <a:r>
                        <a:rPr lang="en-IN" sz="1100" dirty="0">
                          <a:latin typeface="Arial" pitchFamily="34" charset="0"/>
                          <a:cs typeface="Arial" pitchFamily="34" charset="0"/>
                        </a:rPr>
                        <a:t>33206</a:t>
                      </a:r>
                    </a:p>
                  </a:txBody>
                  <a:tcPr/>
                </a:tc>
                <a:tc>
                  <a:txBody>
                    <a:bodyPr/>
                    <a:lstStyle/>
                    <a:p>
                      <a:pPr algn="ctr"/>
                      <a:r>
                        <a:rPr lang="en-IN" sz="1100" dirty="0">
                          <a:latin typeface="Arial" pitchFamily="34" charset="0"/>
                          <a:cs typeface="Arial" pitchFamily="34" charset="0"/>
                        </a:rPr>
                        <a:t>0.35</a:t>
                      </a:r>
                    </a:p>
                  </a:txBody>
                  <a:tcPr/>
                </a:tc>
                <a:tc>
                  <a:txBody>
                    <a:bodyPr/>
                    <a:lstStyle/>
                    <a:p>
                      <a:pPr algn="ctr"/>
                      <a:r>
                        <a:rPr lang="en-IN" sz="1100" dirty="0">
                          <a:latin typeface="Arial" pitchFamily="34" charset="0"/>
                          <a:cs typeface="Arial" pitchFamily="34" charset="0"/>
                        </a:rPr>
                        <a:t>1.7</a:t>
                      </a:r>
                    </a:p>
                  </a:txBody>
                  <a:tcPr/>
                </a:tc>
                <a:extLst>
                  <a:ext uri="{0D108BD9-81ED-4DB2-BD59-A6C34878D82A}">
                    <a16:rowId xmlns:a16="http://schemas.microsoft.com/office/drawing/2014/main" xmlns="" val="10016"/>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20.75</a:t>
                      </a:r>
                    </a:p>
                  </a:txBody>
                  <a:tcPr/>
                </a:tc>
                <a:tc>
                  <a:txBody>
                    <a:bodyPr/>
                    <a:lstStyle/>
                    <a:p>
                      <a:pPr algn="ctr"/>
                      <a:r>
                        <a:rPr lang="en-IN" sz="1100" dirty="0">
                          <a:latin typeface="Arial" pitchFamily="34" charset="0"/>
                          <a:cs typeface="Arial" pitchFamily="34" charset="0"/>
                        </a:rPr>
                        <a:t>52800</a:t>
                      </a:r>
                    </a:p>
                  </a:txBody>
                  <a:tcPr/>
                </a:tc>
                <a:tc>
                  <a:txBody>
                    <a:bodyPr/>
                    <a:lstStyle/>
                    <a:p>
                      <a:pPr algn="ctr"/>
                      <a:r>
                        <a:rPr lang="en-IN" sz="1100" dirty="0">
                          <a:latin typeface="Arial" pitchFamily="34" charset="0"/>
                          <a:cs typeface="Arial" pitchFamily="34" charset="0"/>
                        </a:rPr>
                        <a:t>30306</a:t>
                      </a:r>
                    </a:p>
                  </a:txBody>
                  <a:tcPr/>
                </a:tc>
                <a:tc>
                  <a:txBody>
                    <a:bodyPr/>
                    <a:lstStyle/>
                    <a:p>
                      <a:pPr algn="ctr"/>
                      <a:r>
                        <a:rPr lang="en-IN" sz="1100" dirty="0">
                          <a:latin typeface="Arial" pitchFamily="34" charset="0"/>
                          <a:cs typeface="Arial" pitchFamily="34" charset="0"/>
                        </a:rPr>
                        <a:t>0.31</a:t>
                      </a:r>
                    </a:p>
                  </a:txBody>
                  <a:tcPr/>
                </a:tc>
                <a:tc>
                  <a:txBody>
                    <a:bodyPr/>
                    <a:lstStyle/>
                    <a:p>
                      <a:pPr algn="ctr"/>
                      <a:r>
                        <a:rPr lang="en-IN" sz="1100" dirty="0">
                          <a:latin typeface="Arial" pitchFamily="34" charset="0"/>
                          <a:cs typeface="Arial" pitchFamily="34" charset="0"/>
                        </a:rPr>
                        <a:t>1.9</a:t>
                      </a:r>
                    </a:p>
                  </a:txBody>
                  <a:tcPr/>
                </a:tc>
                <a:extLst>
                  <a:ext uri="{0D108BD9-81ED-4DB2-BD59-A6C34878D82A}">
                    <a16:rowId xmlns:a16="http://schemas.microsoft.com/office/drawing/2014/main" xmlns="" val="10017"/>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20.75</a:t>
                      </a:r>
                    </a:p>
                  </a:txBody>
                  <a:tcPr/>
                </a:tc>
                <a:tc>
                  <a:txBody>
                    <a:bodyPr/>
                    <a:lstStyle/>
                    <a:p>
                      <a:pPr algn="ctr"/>
                      <a:r>
                        <a:rPr lang="en-IN" sz="1100" dirty="0">
                          <a:latin typeface="Arial" pitchFamily="34" charset="0"/>
                          <a:cs typeface="Arial" pitchFamily="34" charset="0"/>
                        </a:rPr>
                        <a:t>44600</a:t>
                      </a:r>
                    </a:p>
                  </a:txBody>
                  <a:tcPr/>
                </a:tc>
                <a:tc>
                  <a:txBody>
                    <a:bodyPr/>
                    <a:lstStyle/>
                    <a:p>
                      <a:pPr algn="ctr"/>
                      <a:r>
                        <a:rPr lang="en-IN" sz="1100" dirty="0">
                          <a:latin typeface="Arial" pitchFamily="34" charset="0"/>
                          <a:cs typeface="Arial" pitchFamily="34" charset="0"/>
                        </a:rPr>
                        <a:t>31306</a:t>
                      </a:r>
                    </a:p>
                  </a:txBody>
                  <a:tcPr/>
                </a:tc>
                <a:tc>
                  <a:txBody>
                    <a:bodyPr/>
                    <a:lstStyle/>
                    <a:p>
                      <a:pPr algn="ctr"/>
                      <a:r>
                        <a:rPr lang="en-IN" sz="1100" dirty="0">
                          <a:latin typeface="Arial" pitchFamily="34" charset="0"/>
                          <a:cs typeface="Arial" pitchFamily="34" charset="0"/>
                        </a:rPr>
                        <a:t>0.83</a:t>
                      </a:r>
                    </a:p>
                  </a:txBody>
                  <a:tcPr/>
                </a:tc>
                <a:tc>
                  <a:txBody>
                    <a:bodyPr/>
                    <a:lstStyle/>
                    <a:p>
                      <a:pPr algn="ctr"/>
                      <a:r>
                        <a:rPr lang="en-IN" sz="1100" dirty="0">
                          <a:latin typeface="Arial" pitchFamily="34" charset="0"/>
                          <a:cs typeface="Arial" pitchFamily="34" charset="0"/>
                        </a:rPr>
                        <a:t>0.72</a:t>
                      </a:r>
                    </a:p>
                  </a:txBody>
                  <a:tcPr/>
                </a:tc>
                <a:extLst>
                  <a:ext uri="{0D108BD9-81ED-4DB2-BD59-A6C34878D82A}">
                    <a16:rowId xmlns:a16="http://schemas.microsoft.com/office/drawing/2014/main" xmlns="" val="10018"/>
                  </a:ext>
                </a:extLst>
              </a:tr>
              <a:tr h="270508">
                <a:tc vMerge="1">
                  <a:txBody>
                    <a:bodyPr/>
                    <a:lstStyle/>
                    <a:p>
                      <a:endParaRPr lang="en-IN" dirty="0"/>
                    </a:p>
                  </a:txBody>
                  <a:tcPr/>
                </a:tc>
                <a:tc>
                  <a:txBody>
                    <a:bodyPr/>
                    <a:lstStyle/>
                    <a:p>
                      <a:pPr algn="ctr"/>
                      <a:r>
                        <a:rPr lang="en-IN" sz="1100" dirty="0">
                          <a:latin typeface="Arial" pitchFamily="34" charset="0"/>
                          <a:cs typeface="Arial" pitchFamily="34" charset="0"/>
                        </a:rPr>
                        <a:t>72</a:t>
                      </a:r>
                    </a:p>
                  </a:txBody>
                  <a:tcPr/>
                </a:tc>
                <a:tc>
                  <a:txBody>
                    <a:bodyPr/>
                    <a:lstStyle/>
                    <a:p>
                      <a:pPr algn="ctr"/>
                      <a:r>
                        <a:rPr lang="en-IN" sz="1100" dirty="0">
                          <a:latin typeface="Arial" pitchFamily="34" charset="0"/>
                          <a:cs typeface="Arial" pitchFamily="34" charset="0"/>
                        </a:rPr>
                        <a:t>28.75</a:t>
                      </a:r>
                    </a:p>
                  </a:txBody>
                  <a:tcPr/>
                </a:tc>
                <a:tc>
                  <a:txBody>
                    <a:bodyPr/>
                    <a:lstStyle/>
                    <a:p>
                      <a:pPr algn="ctr"/>
                      <a:r>
                        <a:rPr lang="en-IN" sz="1100" dirty="0">
                          <a:latin typeface="Arial" pitchFamily="34" charset="0"/>
                          <a:cs typeface="Arial" pitchFamily="34" charset="0"/>
                        </a:rPr>
                        <a:t>72100</a:t>
                      </a:r>
                    </a:p>
                  </a:txBody>
                  <a:tcPr/>
                </a:tc>
                <a:tc>
                  <a:txBody>
                    <a:bodyPr/>
                    <a:lstStyle/>
                    <a:p>
                      <a:pPr algn="ctr"/>
                      <a:r>
                        <a:rPr lang="en-IN" sz="1100" dirty="0">
                          <a:latin typeface="Arial" pitchFamily="34" charset="0"/>
                          <a:cs typeface="Arial" pitchFamily="34" charset="0"/>
                        </a:rPr>
                        <a:t>32306</a:t>
                      </a:r>
                    </a:p>
                  </a:txBody>
                  <a:tcPr/>
                </a:tc>
                <a:tc>
                  <a:txBody>
                    <a:bodyPr/>
                    <a:lstStyle/>
                    <a:p>
                      <a:pPr algn="ctr"/>
                      <a:r>
                        <a:rPr lang="en-IN" sz="1100" dirty="0">
                          <a:latin typeface="Arial" pitchFamily="34" charset="0"/>
                          <a:cs typeface="Arial" pitchFamily="34" charset="0"/>
                        </a:rPr>
                        <a:t>0.31</a:t>
                      </a:r>
                    </a:p>
                  </a:txBody>
                  <a:tcPr/>
                </a:tc>
                <a:tc>
                  <a:txBody>
                    <a:bodyPr/>
                    <a:lstStyle/>
                    <a:p>
                      <a:pPr algn="ctr"/>
                      <a:r>
                        <a:rPr lang="en-IN" sz="1100" dirty="0">
                          <a:latin typeface="Arial" pitchFamily="34" charset="0"/>
                          <a:cs typeface="Arial" pitchFamily="34" charset="0"/>
                        </a:rPr>
                        <a:t>1.9</a:t>
                      </a:r>
                    </a:p>
                  </a:txBody>
                  <a:tcPr/>
                </a:tc>
                <a:extLst>
                  <a:ext uri="{0D108BD9-81ED-4DB2-BD59-A6C34878D82A}">
                    <a16:rowId xmlns:a16="http://schemas.microsoft.com/office/drawing/2014/main" xmlns="" val="10019"/>
                  </a:ext>
                </a:extLst>
              </a:tr>
            </a:tbl>
          </a:graphicData>
        </a:graphic>
      </p:graphicFrame>
      <p:sp>
        <p:nvSpPr>
          <p:cNvPr id="5" name="TextBox 4">
            <a:extLst>
              <a:ext uri="{FF2B5EF4-FFF2-40B4-BE49-F238E27FC236}">
                <a16:creationId xmlns:a16="http://schemas.microsoft.com/office/drawing/2014/main" xmlns="" id="{FFD3C81B-07CC-47F0-A87B-55527119C4C9}"/>
              </a:ext>
            </a:extLst>
          </p:cNvPr>
          <p:cNvSpPr txBox="1"/>
          <p:nvPr/>
        </p:nvSpPr>
        <p:spPr>
          <a:xfrm>
            <a:off x="1919536" y="116633"/>
            <a:ext cx="8748464" cy="646331"/>
          </a:xfrm>
          <a:prstGeom prst="rect">
            <a:avLst/>
          </a:prstGeom>
          <a:noFill/>
        </p:spPr>
        <p:txBody>
          <a:bodyPr wrap="square" rtlCol="0">
            <a:spAutoFit/>
          </a:bodyPr>
          <a:lstStyle/>
          <a:p>
            <a:r>
              <a:rPr lang="en-US" dirty="0"/>
              <a:t>Table 1: Dimensions (mm), dynamic capacities (N) and Calculation factors for Taper roller bearings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5457</TotalTime>
  <Words>4027</Words>
  <Application>Microsoft Office PowerPoint</Application>
  <PresentationFormat>Custom</PresentationFormat>
  <Paragraphs>829</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Equation</vt:lpstr>
      <vt:lpstr>ME 322: Machine Design</vt:lpstr>
      <vt:lpstr>Selection of Taper Roller Bearings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322: Machine Design</dc:title>
  <dc:creator>SYED NAYAB RASOOL</dc:creator>
  <cp:lastModifiedBy>ASUS</cp:lastModifiedBy>
  <cp:revision>362</cp:revision>
  <dcterms:created xsi:type="dcterms:W3CDTF">2021-01-17T09:12:25Z</dcterms:created>
  <dcterms:modified xsi:type="dcterms:W3CDTF">2022-05-04T12:38:44Z</dcterms:modified>
</cp:coreProperties>
</file>